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523-DFA5-4FC3-A456-4A7569C17B7F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8062-BB0C-4906-BF19-14865EF34A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25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523-DFA5-4FC3-A456-4A7569C17B7F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8062-BB0C-4906-BF19-14865EF34A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45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523-DFA5-4FC3-A456-4A7569C17B7F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8062-BB0C-4906-BF19-14865EF34A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05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523-DFA5-4FC3-A456-4A7569C17B7F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8062-BB0C-4906-BF19-14865EF34A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6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523-DFA5-4FC3-A456-4A7569C17B7F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8062-BB0C-4906-BF19-14865EF34A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94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523-DFA5-4FC3-A456-4A7569C17B7F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8062-BB0C-4906-BF19-14865EF34A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93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523-DFA5-4FC3-A456-4A7569C17B7F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8062-BB0C-4906-BF19-14865EF34A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84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523-DFA5-4FC3-A456-4A7569C17B7F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8062-BB0C-4906-BF19-14865EF34A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9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523-DFA5-4FC3-A456-4A7569C17B7F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8062-BB0C-4906-BF19-14865EF34A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75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523-DFA5-4FC3-A456-4A7569C17B7F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8062-BB0C-4906-BF19-14865EF34A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18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523-DFA5-4FC3-A456-4A7569C17B7F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8062-BB0C-4906-BF19-14865EF34A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57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E523-DFA5-4FC3-A456-4A7569C17B7F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38062-BB0C-4906-BF19-14865EF34A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236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859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Capitalismo e Escravidão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412776"/>
            <a:ext cx="8507288" cy="5184576"/>
          </a:xfrm>
        </p:spPr>
        <p:txBody>
          <a:bodyPr>
            <a:normAutofit/>
          </a:bodyPr>
          <a:lstStyle/>
          <a:p>
            <a:r>
              <a:rPr lang="pt-BR" dirty="0" smtClean="0"/>
              <a:t>Capitalismo</a:t>
            </a:r>
          </a:p>
          <a:p>
            <a:pPr marL="457200" lvl="1" indent="0">
              <a:buNone/>
            </a:pPr>
            <a:r>
              <a:rPr lang="pt-BR" dirty="0" smtClean="0"/>
              <a:t>	diferentes definições: nova história econômica, marxismo e sistemas mundo</a:t>
            </a:r>
          </a:p>
          <a:p>
            <a:r>
              <a:rPr lang="pt-BR" dirty="0" smtClean="0"/>
              <a:t>Formação do capitalismo </a:t>
            </a:r>
          </a:p>
          <a:p>
            <a:pPr marL="457200" lvl="1" indent="0">
              <a:buNone/>
            </a:pPr>
            <a:r>
              <a:rPr lang="pt-BR" dirty="0" smtClean="0"/>
              <a:t>	contribuição periférica da periferia: O’Brien e </a:t>
            </a:r>
            <a:r>
              <a:rPr lang="pt-BR" dirty="0" smtClean="0"/>
              <a:t>Brenner</a:t>
            </a:r>
            <a:endParaRPr lang="pt-BR" dirty="0" smtClean="0"/>
          </a:p>
          <a:p>
            <a:pPr marL="457200" lvl="1" indent="0">
              <a:buNone/>
            </a:pPr>
            <a:r>
              <a:rPr lang="pt-BR" dirty="0"/>
              <a:t>	</a:t>
            </a:r>
            <a:r>
              <a:rPr lang="pt-BR" dirty="0" smtClean="0"/>
              <a:t>revisão recente da posição de O’Brien: metais preciosos do novo mundo</a:t>
            </a:r>
            <a:endParaRPr lang="pt-BR" dirty="0"/>
          </a:p>
          <a:p>
            <a:r>
              <a:rPr lang="pt-BR" dirty="0" smtClean="0"/>
              <a:t>Natureza não capitalista da colonização ibérica: Fragoso</a:t>
            </a:r>
          </a:p>
          <a:p>
            <a:r>
              <a:rPr lang="pt-BR" dirty="0" smtClean="0"/>
              <a:t>Olhar da longa duração: estrutural</a:t>
            </a:r>
          </a:p>
          <a:p>
            <a:pPr marL="457200" lvl="1" indent="0">
              <a:buNone/>
            </a:pPr>
            <a:r>
              <a:rPr lang="pt-BR" dirty="0"/>
              <a:t>	</a:t>
            </a:r>
            <a:r>
              <a:rPr lang="pt-BR" dirty="0" smtClean="0"/>
              <a:t>crítica da história social: causa rígida, estabilidade e dicotomia do material e mental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5850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1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Segunda escravidão - </a:t>
            </a:r>
            <a:r>
              <a:rPr lang="pt-BR" b="1" dirty="0" err="1" smtClean="0"/>
              <a:t>Tomich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268760"/>
            <a:ext cx="8435280" cy="532859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Capitalismo não eliminou a escravidão</a:t>
            </a:r>
          </a:p>
          <a:p>
            <a:r>
              <a:rPr lang="pt-BR" dirty="0" smtClean="0"/>
              <a:t>Expansão da escravidão em algumas áreas ao longo do século XIX</a:t>
            </a:r>
          </a:p>
          <a:p>
            <a:pPr marL="457200" lvl="1" indent="0">
              <a:buNone/>
            </a:pPr>
            <a:r>
              <a:rPr lang="pt-BR" dirty="0"/>
              <a:t>	</a:t>
            </a:r>
            <a:r>
              <a:rPr lang="pt-BR" dirty="0" smtClean="0"/>
              <a:t>mas muitas abolições também	</a:t>
            </a:r>
          </a:p>
          <a:p>
            <a:r>
              <a:rPr lang="pt-BR" dirty="0" smtClean="0"/>
              <a:t>Baseado na escravidão colonial</a:t>
            </a:r>
          </a:p>
          <a:p>
            <a:r>
              <a:rPr lang="pt-BR" dirty="0" smtClean="0"/>
              <a:t>Local: Cuba, Brasil e Sul dos EUA</a:t>
            </a:r>
          </a:p>
          <a:p>
            <a:r>
              <a:rPr lang="pt-BR" dirty="0" smtClean="0"/>
              <a:t>Início em 1790</a:t>
            </a:r>
          </a:p>
          <a:p>
            <a:r>
              <a:rPr lang="pt-BR" dirty="0" smtClean="0"/>
              <a:t>Auge em 1850</a:t>
            </a:r>
          </a:p>
          <a:p>
            <a:r>
              <a:rPr lang="pt-BR" dirty="0" smtClean="0"/>
              <a:t>Final em 1888</a:t>
            </a:r>
          </a:p>
          <a:p>
            <a:r>
              <a:rPr lang="pt-BR" dirty="0" smtClean="0"/>
              <a:t>Não é um fenômeno isolado: sistema econômico internacional</a:t>
            </a:r>
          </a:p>
          <a:p>
            <a:r>
              <a:rPr lang="pt-BR" dirty="0" smtClean="0"/>
              <a:t>Principal modo de produção nesses locais</a:t>
            </a:r>
            <a:endParaRPr lang="pt-BR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75540" y="5551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4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Potencial do conceito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Cisão entre escravidão colonial e nacional</a:t>
            </a:r>
          </a:p>
          <a:p>
            <a:r>
              <a:rPr lang="pt-BR" dirty="0" smtClean="0"/>
              <a:t>Relação do Vale do Paraíba e a periferia regional do RS ao Maranhão</a:t>
            </a:r>
          </a:p>
          <a:p>
            <a:r>
              <a:rPr lang="pt-BR" dirty="0" smtClean="0"/>
              <a:t>Vale suportou a escravidão nacional</a:t>
            </a:r>
          </a:p>
          <a:p>
            <a:pPr marL="0" indent="0">
              <a:buNone/>
            </a:pPr>
            <a:r>
              <a:rPr lang="pt-BR" dirty="0" smtClean="0"/>
              <a:t>“Toda escravidão do século XIX que perdurou e se expandiu, isto é, não definhou diante de políticas nacionais abolicionistas ou foi apenas residual, foi segunda escravidão.” (Salles, p.8)</a:t>
            </a:r>
            <a:endParaRPr lang="pt-BR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153" y="5702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7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Ordem mundial de livre comércio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Hegemonia britânica </a:t>
            </a:r>
          </a:p>
          <a:p>
            <a:r>
              <a:rPr lang="pt-BR" dirty="0" smtClean="0"/>
              <a:t>Capitalismo manufatureiro</a:t>
            </a:r>
          </a:p>
          <a:p>
            <a:r>
              <a:rPr lang="pt-BR" dirty="0" smtClean="0"/>
              <a:t>Crescimento do comércio e da produtividade</a:t>
            </a:r>
          </a:p>
          <a:p>
            <a:r>
              <a:rPr lang="pt-BR" dirty="0" smtClean="0"/>
              <a:t>Fornecimento de matérias primas</a:t>
            </a:r>
          </a:p>
          <a:p>
            <a:pPr marL="457200" lvl="1" indent="0">
              <a:buNone/>
            </a:pPr>
            <a:r>
              <a:rPr lang="pt-BR" dirty="0"/>
              <a:t>	</a:t>
            </a:r>
            <a:r>
              <a:rPr lang="pt-BR" dirty="0" smtClean="0"/>
              <a:t>algodão, alimentos e borracha?</a:t>
            </a:r>
          </a:p>
          <a:p>
            <a:r>
              <a:rPr lang="pt-BR" dirty="0" smtClean="0"/>
              <a:t>Fluxos de capitais</a:t>
            </a:r>
          </a:p>
          <a:p>
            <a:r>
              <a:rPr lang="pt-BR" dirty="0" smtClean="0"/>
              <a:t>Revolução Americana e Haitiana</a:t>
            </a:r>
          </a:p>
          <a:p>
            <a:endParaRPr lang="pt-BR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88880" y="52190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Estado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Construção por uma elite de um Estado centralizado, liberal e nacional</a:t>
            </a:r>
          </a:p>
          <a:p>
            <a:r>
              <a:rPr lang="pt-BR" dirty="0" smtClean="0"/>
              <a:t>Contraposição à escravidão – José Murilo de Carvalho</a:t>
            </a:r>
          </a:p>
          <a:p>
            <a:r>
              <a:rPr lang="pt-BR" dirty="0" smtClean="0"/>
              <a:t>Estado continua o apoio a escravidão – Ilmar </a:t>
            </a:r>
            <a:r>
              <a:rPr lang="pt-BR" dirty="0" err="1" smtClean="0"/>
              <a:t>Rohloff</a:t>
            </a:r>
            <a:r>
              <a:rPr lang="pt-BR" dirty="0" smtClean="0"/>
              <a:t> de Mattos</a:t>
            </a:r>
          </a:p>
          <a:p>
            <a:r>
              <a:rPr lang="pt-BR" dirty="0" smtClean="0"/>
              <a:t>Segunda Escravidão toma o Estado?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40240" y="48532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8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Retrato da escravidão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340769"/>
            <a:ext cx="8507288" cy="4785395"/>
          </a:xfrm>
        </p:spPr>
        <p:txBody>
          <a:bodyPr>
            <a:normAutofit/>
          </a:bodyPr>
          <a:lstStyle/>
          <a:p>
            <a:r>
              <a:rPr lang="pt-BR" dirty="0" smtClean="0"/>
              <a:t>Posse de escravos além da </a:t>
            </a:r>
            <a:r>
              <a:rPr lang="pt-BR" i="1" dirty="0" smtClean="0"/>
              <a:t>plantation</a:t>
            </a:r>
          </a:p>
          <a:p>
            <a:r>
              <a:rPr lang="pt-BR" dirty="0" smtClean="0"/>
              <a:t>Peso do tráfico negreiro internacional diretamente entre América e África</a:t>
            </a:r>
          </a:p>
          <a:p>
            <a:r>
              <a:rPr lang="pt-BR" dirty="0" smtClean="0"/>
              <a:t>Importância da alforria no cotidiano</a:t>
            </a:r>
          </a:p>
          <a:p>
            <a:pPr marL="457200" lvl="1" indent="0">
              <a:buNone/>
            </a:pPr>
            <a:r>
              <a:rPr lang="pt-BR" dirty="0"/>
              <a:t>	</a:t>
            </a:r>
            <a:r>
              <a:rPr lang="pt-BR" dirty="0" smtClean="0"/>
              <a:t>mais difundidas</a:t>
            </a:r>
          </a:p>
          <a:p>
            <a:r>
              <a:rPr lang="pt-BR" dirty="0" smtClean="0"/>
              <a:t>Viabilidade econômica da escravidão até o final</a:t>
            </a:r>
          </a:p>
          <a:p>
            <a:r>
              <a:rPr lang="pt-BR" dirty="0" smtClean="0"/>
              <a:t>Escravo como agente: rebeliões, lutas, desobediência, contestações ao cativeiro</a:t>
            </a:r>
          </a:p>
          <a:p>
            <a:pPr marL="457200" lvl="1" indent="0">
              <a:buNone/>
            </a:pPr>
            <a:r>
              <a:rPr lang="pt-BR" dirty="0"/>
              <a:t>	</a:t>
            </a:r>
            <a:r>
              <a:rPr lang="pt-BR" dirty="0" smtClean="0"/>
              <a:t>Revolta dos Malês: rede de relações entre escravos e alforriados</a:t>
            </a:r>
            <a:endParaRPr lang="pt-BR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11544" y="55847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0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Visões da liberdade </a:t>
            </a:r>
            <a:r>
              <a:rPr lang="pt-BR" dirty="0" smtClean="0"/>
              <a:t>- Sidney </a:t>
            </a:r>
            <a:r>
              <a:rPr lang="pt-BR" dirty="0" err="1" smtClean="0"/>
              <a:t>Chalhoub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“os escravos, libertos e negros livres pobres do Rio instituíram [após o ventre livre] uma cidade própria, arredia e alternativa, possuidora de suas próprias racionalidades e movimentos, e cujo significado fundamental, independentemente ou não das intenções dos sujeitos históricos, foi de fazer desmanchar a instituição da escravidão na Corte.” (p. 28)</a:t>
            </a:r>
          </a:p>
          <a:p>
            <a:pPr marL="0" indent="0">
              <a:buNone/>
            </a:pPr>
            <a:r>
              <a:rPr lang="pt-BR" dirty="0" smtClean="0"/>
              <a:t>A lei reconheceu o pecúlio e o direito a compra da liberdade. Será?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8119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Final da escravidão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Crise orgânica da escravidão brasileira na década de 1860:</a:t>
            </a:r>
          </a:p>
          <a:p>
            <a:pPr lvl="1"/>
            <a:r>
              <a:rPr lang="pt-BR" dirty="0" smtClean="0"/>
              <a:t>Desfecho da Guerra de Secessão dos EUA</a:t>
            </a:r>
          </a:p>
          <a:p>
            <a:pPr lvl="1"/>
            <a:r>
              <a:rPr lang="pt-BR" dirty="0" smtClean="0"/>
              <a:t>Impacto da Guerra do Paraguai internamente</a:t>
            </a:r>
          </a:p>
          <a:p>
            <a:pPr lvl="1"/>
            <a:r>
              <a:rPr lang="pt-BR" dirty="0" smtClean="0"/>
              <a:t>Fato político da aprovação do Ventre livre</a:t>
            </a:r>
          </a:p>
          <a:p>
            <a:r>
              <a:rPr lang="pt-BR" dirty="0" smtClean="0"/>
              <a:t>Expôs as bases estritas de legitimação e sustentação social do Estado imperial</a:t>
            </a:r>
          </a:p>
          <a:p>
            <a:r>
              <a:rPr lang="pt-BR" dirty="0" smtClean="0"/>
              <a:t>Movimento abolicionista</a:t>
            </a:r>
            <a:endParaRPr lang="pt-BR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96204" y="53686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1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459</Words>
  <Application>Microsoft Office PowerPoint</Application>
  <PresentationFormat>Widescreen</PresentationFormat>
  <Paragraphs>63</Paragraphs>
  <Slides>9</Slides>
  <Notes>0</Notes>
  <HiddenSlides>0</HiddenSlides>
  <MMClips>7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Apresentação do PowerPoint</vt:lpstr>
      <vt:lpstr>Capitalismo e Escravidão </vt:lpstr>
      <vt:lpstr>Segunda escravidão - Tomich</vt:lpstr>
      <vt:lpstr>Potencial do conceito </vt:lpstr>
      <vt:lpstr>Ordem mundial de livre comércio</vt:lpstr>
      <vt:lpstr>Estado</vt:lpstr>
      <vt:lpstr>Retrato da escravidão</vt:lpstr>
      <vt:lpstr>Visões da liberdade - Sidney Chalhoub</vt:lpstr>
      <vt:lpstr>Final da escravidão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Renato Leite Marcondes</dc:creator>
  <cp:lastModifiedBy>Renato Leite Marcondes</cp:lastModifiedBy>
  <cp:revision>3</cp:revision>
  <dcterms:created xsi:type="dcterms:W3CDTF">2020-05-15T12:44:40Z</dcterms:created>
  <dcterms:modified xsi:type="dcterms:W3CDTF">2020-05-15T12:56:59Z</dcterms:modified>
</cp:coreProperties>
</file>