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4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98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08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75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749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148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0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267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41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88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97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85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507-D6D6-4C5E-AC38-704637E0FDBE}" type="datetimeFigureOut">
              <a:rPr lang="pt-BR" smtClean="0"/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42D3F-01C0-42BE-BCD8-270438C2E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26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Repensando Caio Prado Jr.</a:t>
            </a:r>
            <a:br>
              <a:rPr lang="pt-BR" b="1" dirty="0" smtClean="0"/>
            </a:br>
            <a:r>
              <a:rPr lang="pt-BR" b="1" dirty="0" smtClean="0"/>
              <a:t>Iraci Costa (1995)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600200"/>
            <a:ext cx="8507288" cy="492514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Desbastou o cipoal </a:t>
            </a:r>
            <a:r>
              <a:rPr lang="pt-BR" dirty="0" smtClean="0"/>
              <a:t>demais: </a:t>
            </a:r>
            <a:r>
              <a:rPr lang="pt-BR" dirty="0"/>
              <a:t>economia dependente e reflexa </a:t>
            </a:r>
            <a:r>
              <a:rPr lang="pt-BR" dirty="0">
                <a:sym typeface="Wingdings"/>
              </a:rPr>
              <a:t></a:t>
            </a:r>
            <a:r>
              <a:rPr lang="pt-BR" dirty="0"/>
              <a:t> sentido da colonização </a:t>
            </a:r>
            <a:r>
              <a:rPr lang="pt-BR" dirty="0">
                <a:sym typeface="Wingdings"/>
              </a:rPr>
              <a:t></a:t>
            </a:r>
            <a:r>
              <a:rPr lang="pt-BR" dirty="0"/>
              <a:t> explorar os recursos naturais disponíveis – tropicais </a:t>
            </a:r>
          </a:p>
          <a:p>
            <a:r>
              <a:rPr lang="pt-BR" dirty="0"/>
              <a:t>Economia brasileira mera projeção imediata do capital comercial no plano da produção</a:t>
            </a:r>
          </a:p>
          <a:p>
            <a:r>
              <a:rPr lang="pt-BR" b="1" dirty="0"/>
              <a:t>Estrutura</a:t>
            </a:r>
            <a:r>
              <a:rPr lang="pt-BR" dirty="0"/>
              <a:t>: Grande lavoura (escravista, monocultura e grande escala): 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açúcar</a:t>
            </a:r>
            <a:r>
              <a:rPr lang="pt-BR" dirty="0"/>
              <a:t>, algodão, </a:t>
            </a:r>
            <a:r>
              <a:rPr lang="pt-BR" dirty="0" smtClean="0"/>
              <a:t>fumo, café </a:t>
            </a:r>
            <a:r>
              <a:rPr lang="pt-BR" dirty="0"/>
              <a:t>...</a:t>
            </a:r>
          </a:p>
          <a:p>
            <a:r>
              <a:rPr lang="pt-BR" dirty="0"/>
              <a:t> </a:t>
            </a:r>
            <a:r>
              <a:rPr lang="pt-BR" dirty="0" smtClean="0"/>
              <a:t>Agricultura </a:t>
            </a:r>
            <a:r>
              <a:rPr lang="pt-BR" dirty="0"/>
              <a:t>de subsistência (apêndice): 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milho</a:t>
            </a:r>
            <a:r>
              <a:rPr lang="pt-BR" dirty="0"/>
              <a:t>, mandioca, feijão ...</a:t>
            </a:r>
          </a:p>
          <a:p>
            <a:r>
              <a:rPr lang="pt-BR" b="1" dirty="0" smtClean="0"/>
              <a:t>Exploração </a:t>
            </a:r>
            <a:r>
              <a:rPr lang="pt-BR" b="1" dirty="0"/>
              <a:t>de caráter extensivo e </a:t>
            </a:r>
            <a:r>
              <a:rPr lang="pt-BR" b="1" dirty="0" smtClean="0"/>
              <a:t>predatório</a:t>
            </a:r>
            <a:endParaRPr lang="pt-BR" dirty="0"/>
          </a:p>
          <a:p>
            <a:r>
              <a:rPr lang="pt-BR" b="1" dirty="0"/>
              <a:t>Superar</a:t>
            </a:r>
            <a:r>
              <a:rPr lang="pt-BR" dirty="0"/>
              <a:t> e não negar: última instância</a:t>
            </a:r>
          </a:p>
          <a:p>
            <a:endParaRPr lang="pt-BR" dirty="0"/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6360" y="6087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pt-BR" b="1" dirty="0" smtClean="0"/>
              <a:t>Balanço crítico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052736"/>
            <a:ext cx="8686800" cy="5805264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pt-BR" sz="4000" b="1" dirty="0"/>
              <a:t>E</a:t>
            </a:r>
            <a:r>
              <a:rPr lang="pt-BR" sz="4000" dirty="0"/>
              <a:t>mpolgados </a:t>
            </a:r>
            <a:r>
              <a:rPr lang="pt-BR" sz="4000" dirty="0"/>
              <a:t>pelo </a:t>
            </a:r>
            <a:r>
              <a:rPr lang="pt-BR" sz="4000" b="1" dirty="0"/>
              <a:t>espírito de acumulação</a:t>
            </a:r>
            <a:r>
              <a:rPr lang="pt-BR" sz="4000" dirty="0"/>
              <a:t> ou </a:t>
            </a:r>
            <a:r>
              <a:rPr lang="pt-BR" sz="4000" dirty="0"/>
              <a:t>marginalidade</a:t>
            </a:r>
          </a:p>
          <a:p>
            <a:pPr marL="400050" lvl="1" indent="0">
              <a:buNone/>
            </a:pPr>
            <a:r>
              <a:rPr lang="pt-BR" sz="2900" dirty="0"/>
              <a:t>	</a:t>
            </a:r>
            <a:r>
              <a:rPr lang="pt-BR" sz="3300" dirty="0"/>
              <a:t>reduzir </a:t>
            </a:r>
            <a:r>
              <a:rPr lang="pt-BR" sz="3300" dirty="0"/>
              <a:t>o peso do determinismo econômico</a:t>
            </a:r>
          </a:p>
          <a:p>
            <a:pPr marL="514350" indent="-514350">
              <a:buFont typeface="+mj-lt"/>
              <a:buAutoNum type="alphaLcParenR"/>
            </a:pPr>
            <a:r>
              <a:rPr lang="pt-BR" sz="4000" b="1" dirty="0"/>
              <a:t>grande lavoura e agricultura de subsistência</a:t>
            </a:r>
            <a:r>
              <a:rPr lang="pt-BR" sz="4000" dirty="0"/>
              <a:t> </a:t>
            </a:r>
            <a:r>
              <a:rPr lang="pt-BR" sz="4000" dirty="0">
                <a:sym typeface="Wingdings"/>
              </a:rPr>
              <a:t></a:t>
            </a:r>
            <a:r>
              <a:rPr lang="pt-BR" sz="4000" dirty="0"/>
              <a:t> </a:t>
            </a:r>
            <a:r>
              <a:rPr lang="pt-BR" sz="4000" dirty="0"/>
              <a:t>separar autoconsumo da subsistência, pois há possibilidade de acumulação </a:t>
            </a:r>
            <a:r>
              <a:rPr lang="pt-BR" sz="4000" dirty="0"/>
              <a:t>no </a:t>
            </a:r>
            <a:r>
              <a:rPr lang="pt-BR" sz="4000" dirty="0"/>
              <a:t>mercado </a:t>
            </a:r>
            <a:r>
              <a:rPr lang="pt-BR" sz="4000" dirty="0"/>
              <a:t>interno</a:t>
            </a:r>
            <a:endParaRPr lang="pt-BR" sz="4000" dirty="0"/>
          </a:p>
          <a:p>
            <a:pPr marL="514350" indent="-514350">
              <a:buFont typeface="+mj-lt"/>
              <a:buAutoNum type="alphaLcParenR"/>
            </a:pPr>
            <a:r>
              <a:rPr lang="pt-BR" sz="4000" b="1" dirty="0"/>
              <a:t>Terra</a:t>
            </a:r>
            <a:r>
              <a:rPr lang="pt-BR" sz="4000" dirty="0"/>
              <a:t>: entre a propriedade plena e usufruto, posse permissiva </a:t>
            </a:r>
            <a:r>
              <a:rPr lang="pt-BR" sz="4000" dirty="0">
                <a:sym typeface="Wingdings"/>
              </a:rPr>
              <a:t></a:t>
            </a:r>
            <a:r>
              <a:rPr lang="pt-BR" sz="4000" dirty="0"/>
              <a:t> acesso à </a:t>
            </a:r>
            <a:r>
              <a:rPr lang="pt-BR" sz="4000" dirty="0"/>
              <a:t>terra</a:t>
            </a:r>
            <a:endParaRPr lang="pt-BR" sz="4000" dirty="0"/>
          </a:p>
          <a:p>
            <a:pPr marL="400050" lvl="1" indent="0">
              <a:buNone/>
            </a:pPr>
            <a:r>
              <a:rPr lang="pt-BR" dirty="0" smtClean="0"/>
              <a:t>	</a:t>
            </a:r>
            <a:r>
              <a:rPr lang="pt-BR" sz="3100" dirty="0"/>
              <a:t>cessão </a:t>
            </a:r>
            <a:r>
              <a:rPr lang="pt-BR" sz="3100" dirty="0"/>
              <a:t>graciosa, aluguel, aforamento, posse, </a:t>
            </a:r>
            <a:r>
              <a:rPr lang="pt-BR" sz="3100" i="1" dirty="0"/>
              <a:t>moradores</a:t>
            </a:r>
            <a:r>
              <a:rPr lang="pt-BR" sz="3100" dirty="0"/>
              <a:t>, </a:t>
            </a:r>
            <a:r>
              <a:rPr lang="pt-BR" sz="3100" i="1" dirty="0"/>
              <a:t>agregados</a:t>
            </a:r>
            <a:r>
              <a:rPr lang="pt-BR" sz="3100" dirty="0"/>
              <a:t>, </a:t>
            </a:r>
            <a:r>
              <a:rPr lang="pt-BR" sz="3100" dirty="0"/>
              <a:t>rendeiros etc</a:t>
            </a:r>
            <a:r>
              <a:rPr lang="pt-BR" sz="2900" dirty="0"/>
              <a:t>.</a:t>
            </a:r>
          </a:p>
          <a:p>
            <a:pPr marL="514350" indent="-514350">
              <a:buFont typeface="+mj-lt"/>
              <a:buAutoNum type="alphaLcParenR"/>
            </a:pPr>
            <a:r>
              <a:rPr lang="pt-BR" sz="4000" b="1" dirty="0"/>
              <a:t>População </a:t>
            </a:r>
            <a:r>
              <a:rPr lang="pt-BR" sz="4000" b="1" dirty="0"/>
              <a:t>redundante</a:t>
            </a:r>
            <a:r>
              <a:rPr lang="pt-BR" sz="4000" dirty="0"/>
              <a:t>: crescentes com os ciclos da economia colonial: atividade criatória do complexo nordestino, exaustão do ouro </a:t>
            </a:r>
            <a:r>
              <a:rPr lang="pt-BR" sz="4000" dirty="0" err="1"/>
              <a:t>aluvionário</a:t>
            </a:r>
            <a:r>
              <a:rPr lang="pt-BR" sz="4000" dirty="0"/>
              <a:t> em MG, lei de Terras em 1850 e abolição </a:t>
            </a:r>
            <a:r>
              <a:rPr lang="pt-BR" sz="4000" dirty="0">
                <a:sym typeface="Wingdings"/>
              </a:rPr>
              <a:t></a:t>
            </a:r>
            <a:r>
              <a:rPr lang="pt-BR" sz="4000" dirty="0"/>
              <a:t> descaso pelo trabalhador nacional </a:t>
            </a:r>
          </a:p>
          <a:p>
            <a:pPr marL="514350" indent="-514350">
              <a:buFont typeface="+mj-lt"/>
              <a:buAutoNum type="alphaLcParenR"/>
            </a:pPr>
            <a:r>
              <a:rPr lang="pt-BR" sz="4000" b="1" dirty="0"/>
              <a:t>Não-proprietários de escravos</a:t>
            </a:r>
            <a:r>
              <a:rPr lang="pt-BR" sz="4000" dirty="0"/>
              <a:t> (pop. redundante é uma parte), maioria da população e contato com os escravistas </a:t>
            </a:r>
            <a:endParaRPr lang="pt-BR" sz="4000" dirty="0"/>
          </a:p>
          <a:p>
            <a:pPr marL="400050" lvl="1" indent="0">
              <a:buNone/>
            </a:pPr>
            <a:r>
              <a:rPr lang="pt-BR" dirty="0"/>
              <a:t>	</a:t>
            </a:r>
            <a:r>
              <a:rPr lang="pt-BR" sz="3300" dirty="0"/>
              <a:t>trocas </a:t>
            </a:r>
            <a:r>
              <a:rPr lang="pt-BR" sz="3300" dirty="0"/>
              <a:t>e ascensão via acumulação ou </a:t>
            </a:r>
            <a:r>
              <a:rPr lang="pt-BR" sz="3300" dirty="0" err="1"/>
              <a:t>desacumulação</a:t>
            </a:r>
            <a:endParaRPr lang="pt-BR" sz="3300" dirty="0"/>
          </a:p>
          <a:p>
            <a:pPr marL="514350" indent="-514350">
              <a:buFont typeface="+mj-lt"/>
              <a:buAutoNum type="alphaLcParenR"/>
            </a:pPr>
            <a:r>
              <a:rPr lang="pt-BR" sz="4000" b="1" dirty="0"/>
              <a:t>Monocultura e policultura de subsistência</a:t>
            </a:r>
            <a:r>
              <a:rPr lang="pt-BR" sz="4000" dirty="0"/>
              <a:t>: face oculta, grande parcela da população direcionada ao mercado </a:t>
            </a:r>
            <a:r>
              <a:rPr lang="pt-BR" sz="4000" dirty="0"/>
              <a:t>interno</a:t>
            </a:r>
          </a:p>
          <a:p>
            <a:pPr marL="400050" lvl="1" indent="0">
              <a:buNone/>
            </a:pPr>
            <a:r>
              <a:rPr lang="pt-BR" sz="2900" dirty="0"/>
              <a:t>	</a:t>
            </a:r>
            <a:r>
              <a:rPr lang="pt-BR" sz="3300" dirty="0"/>
              <a:t>comercializada </a:t>
            </a:r>
            <a:r>
              <a:rPr lang="pt-BR" sz="3300" dirty="0"/>
              <a:t>muitas vezes ou produzida na própria </a:t>
            </a:r>
            <a:r>
              <a:rPr lang="pt-BR" sz="3300" i="1" dirty="0"/>
              <a:t>plantation</a:t>
            </a:r>
            <a:endParaRPr lang="pt-BR" sz="3300" i="1" dirty="0"/>
          </a:p>
          <a:p>
            <a:pPr marL="514350" indent="-514350">
              <a:buFont typeface="+mj-lt"/>
              <a:buAutoNum type="alphaLcParenR"/>
            </a:pPr>
            <a:r>
              <a:rPr lang="pt-BR" sz="4000" b="1" dirty="0"/>
              <a:t>Estrutura</a:t>
            </a:r>
            <a:r>
              <a:rPr lang="pt-BR" sz="4000" dirty="0"/>
              <a:t> da posse de cativos (</a:t>
            </a:r>
            <a:r>
              <a:rPr lang="pt-BR" sz="4000" i="1" dirty="0" err="1"/>
              <a:t>continuum</a:t>
            </a:r>
            <a:r>
              <a:rPr lang="pt-BR" sz="4000" dirty="0"/>
              <a:t>)</a:t>
            </a:r>
            <a:endParaRPr lang="pt-BR" sz="4000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8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Capital </a:t>
            </a:r>
            <a:r>
              <a:rPr lang="pt-BR" b="1" dirty="0" smtClean="0"/>
              <a:t>escravista-mercantil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052736"/>
            <a:ext cx="8579296" cy="5688632"/>
          </a:xfrm>
        </p:spPr>
        <p:txBody>
          <a:bodyPr>
            <a:normAutofit fontScale="70000" lnSpcReduction="20000"/>
          </a:bodyPr>
          <a:lstStyle/>
          <a:p>
            <a:r>
              <a:rPr lang="pt-BR" sz="3600" dirty="0"/>
              <a:t>Forma do capital e não modo de produção:</a:t>
            </a:r>
          </a:p>
          <a:p>
            <a:pPr lvl="1"/>
            <a:r>
              <a:rPr lang="pt-BR" sz="3100" dirty="0"/>
              <a:t>escravidão </a:t>
            </a:r>
            <a:r>
              <a:rPr lang="pt-BR" sz="3100" dirty="0"/>
              <a:t>localizada não é incompatível com </a:t>
            </a:r>
            <a:r>
              <a:rPr lang="pt-BR" sz="3100" dirty="0"/>
              <a:t>o capitalismo, </a:t>
            </a:r>
            <a:r>
              <a:rPr lang="pt-BR" sz="3100" dirty="0"/>
              <a:t>mas </a:t>
            </a:r>
            <a:r>
              <a:rPr lang="pt-BR" sz="3100" dirty="0"/>
              <a:t>o seu desenvolvimento leva </a:t>
            </a:r>
            <a:r>
              <a:rPr lang="pt-BR" sz="3100" dirty="0"/>
              <a:t>irremediavelmente </a:t>
            </a:r>
            <a:r>
              <a:rPr lang="pt-BR" sz="3100" dirty="0"/>
              <a:t>ao desaparecimento </a:t>
            </a:r>
            <a:endParaRPr lang="pt-BR" sz="3100" dirty="0"/>
          </a:p>
          <a:p>
            <a:pPr lvl="1"/>
            <a:r>
              <a:rPr lang="pt-BR" sz="3100" dirty="0"/>
              <a:t>escravismo </a:t>
            </a:r>
            <a:r>
              <a:rPr lang="pt-BR" sz="3100" dirty="0"/>
              <a:t>produtor de mercadorias (</a:t>
            </a:r>
            <a:r>
              <a:rPr lang="pt-BR" sz="3100" i="1" dirty="0"/>
              <a:t>escravidão puramente industrial</a:t>
            </a:r>
            <a:r>
              <a:rPr lang="pt-BR" sz="3100" dirty="0"/>
              <a:t>) e dependente dos mercados mundiais aos quais deve sua existência  </a:t>
            </a:r>
          </a:p>
          <a:p>
            <a:pPr lvl="1"/>
            <a:r>
              <a:rPr lang="pt-BR" sz="3100" dirty="0"/>
              <a:t>os escravistas são capitalistas, vale dizer, acrescentamos nós, personificam o capital </a:t>
            </a:r>
            <a:r>
              <a:rPr lang="pt-BR" sz="3100" dirty="0"/>
              <a:t>escravista-mercantil</a:t>
            </a:r>
          </a:p>
          <a:p>
            <a:r>
              <a:rPr lang="pt-BR" sz="3600" dirty="0"/>
              <a:t>Produção </a:t>
            </a:r>
            <a:r>
              <a:rPr lang="pt-BR" sz="3600" dirty="0"/>
              <a:t>de mercadorias com base no trabalho </a:t>
            </a:r>
            <a:r>
              <a:rPr lang="pt-BR" sz="3600" dirty="0"/>
              <a:t>escravo</a:t>
            </a:r>
          </a:p>
          <a:p>
            <a:pPr marL="457200" lvl="1" indent="0">
              <a:buNone/>
            </a:pPr>
            <a:r>
              <a:rPr lang="pt-BR" sz="3100" dirty="0"/>
              <a:t>	</a:t>
            </a:r>
            <a:r>
              <a:rPr lang="pt-BR" sz="3100" dirty="0"/>
              <a:t>mais </a:t>
            </a:r>
            <a:r>
              <a:rPr lang="pt-BR" sz="3100" dirty="0"/>
              <a:t>valia</a:t>
            </a:r>
          </a:p>
          <a:p>
            <a:r>
              <a:rPr lang="pt-BR" sz="3600" dirty="0"/>
              <a:t>Destino: exterior e mercado interno.</a:t>
            </a:r>
          </a:p>
          <a:p>
            <a:r>
              <a:rPr lang="pt-BR" sz="3600" b="1" dirty="0"/>
              <a:t>Condições</a:t>
            </a:r>
            <a:r>
              <a:rPr lang="pt-BR" sz="3600" dirty="0"/>
              <a:t>: capital comercial, poder régio, indivíduos dispostos a ir para a colônia, mercados de mão-de-obra escrava e de absorção da produção tropical.</a:t>
            </a:r>
          </a:p>
          <a:p>
            <a:r>
              <a:rPr lang="pt-BR" sz="3600" dirty="0"/>
              <a:t>Não há modo de produção </a:t>
            </a:r>
            <a:r>
              <a:rPr lang="pt-BR" sz="3600" dirty="0"/>
              <a:t>dependente, mesmo escravista</a:t>
            </a:r>
            <a:endParaRPr lang="pt-BR" sz="3600" dirty="0"/>
          </a:p>
          <a:p>
            <a:r>
              <a:rPr lang="pt-BR" sz="3600" dirty="0"/>
              <a:t>Comunica-se com o capital comercial, mas não é o mesmo </a:t>
            </a:r>
            <a:endParaRPr lang="pt-BR" sz="3600" dirty="0"/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sz="3100" dirty="0"/>
              <a:t>lado produtivo</a:t>
            </a:r>
            <a:r>
              <a:rPr lang="pt-BR" sz="3100" dirty="0"/>
              <a:t> </a:t>
            </a:r>
            <a:r>
              <a:rPr lang="pt-BR" sz="3100" dirty="0"/>
              <a:t>no escravista-mercantil</a:t>
            </a:r>
            <a:endParaRPr lang="pt-BR" sz="3100" dirty="0"/>
          </a:p>
          <a:p>
            <a:endParaRPr lang="pt-BR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0896" y="6119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4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390</Words>
  <Application>Microsoft Office PowerPoint</Application>
  <PresentationFormat>Widescreen</PresentationFormat>
  <Paragraphs>33</Paragraphs>
  <Slides>3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Wingdings</vt:lpstr>
      <vt:lpstr>Tema do Office</vt:lpstr>
      <vt:lpstr>Repensando Caio Prado Jr. Iraci Costa (1995)</vt:lpstr>
      <vt:lpstr>Balanço crítico</vt:lpstr>
      <vt:lpstr>Capital escravista-mercantil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Repensando Caio Prado Jr. Iraci Costa (1995)</dc:title>
  <dc:creator>Renato Leite Marcondes</dc:creator>
  <cp:lastModifiedBy>Renato Leite Marcondes</cp:lastModifiedBy>
  <cp:revision>1</cp:revision>
  <dcterms:created xsi:type="dcterms:W3CDTF">2020-03-24T14:32:34Z</dcterms:created>
  <dcterms:modified xsi:type="dcterms:W3CDTF">2020-03-24T14:33:58Z</dcterms:modified>
</cp:coreProperties>
</file>