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AFBFE4-7AAE-4797-8E59-FE3B9A1983BD}" type="datetimeFigureOut">
              <a:rPr lang="pt-BR" smtClean="0"/>
              <a:pPr/>
              <a:t>07/05/2020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6D99D4-B2FB-45CC-9541-23100BDDEF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FBFE4-7AAE-4797-8E59-FE3B9A1983BD}" type="datetimeFigureOut">
              <a:rPr lang="pt-BR" smtClean="0"/>
              <a:pPr/>
              <a:t>07/05/2020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D99D4-B2FB-45CC-9541-23100BDDEF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FBFE4-7AAE-4797-8E59-FE3B9A1983BD}" type="datetimeFigureOut">
              <a:rPr lang="pt-BR" smtClean="0"/>
              <a:pPr/>
              <a:t>07/05/2020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D99D4-B2FB-45CC-9541-23100BDDEF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FBFE4-7AAE-4797-8E59-FE3B9A1983BD}" type="datetimeFigureOut">
              <a:rPr lang="pt-BR" smtClean="0"/>
              <a:pPr/>
              <a:t>07/05/2020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D99D4-B2FB-45CC-9541-23100BDDEF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FBFE4-7AAE-4797-8E59-FE3B9A1983BD}" type="datetimeFigureOut">
              <a:rPr lang="pt-BR" smtClean="0"/>
              <a:pPr/>
              <a:t>07/05/2020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D99D4-B2FB-45CC-9541-23100BDDEF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FBFE4-7AAE-4797-8E59-FE3B9A1983BD}" type="datetimeFigureOut">
              <a:rPr lang="pt-BR" smtClean="0"/>
              <a:pPr/>
              <a:t>07/05/2020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D99D4-B2FB-45CC-9541-23100BDDEF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FBFE4-7AAE-4797-8E59-FE3B9A1983BD}" type="datetimeFigureOut">
              <a:rPr lang="pt-BR" smtClean="0"/>
              <a:pPr/>
              <a:t>07/05/2020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D99D4-B2FB-45CC-9541-23100BDDEF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FBFE4-7AAE-4797-8E59-FE3B9A1983BD}" type="datetimeFigureOut">
              <a:rPr lang="pt-BR" smtClean="0"/>
              <a:pPr/>
              <a:t>07/05/2020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D99D4-B2FB-45CC-9541-23100BDDEF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FBFE4-7AAE-4797-8E59-FE3B9A1983BD}" type="datetimeFigureOut">
              <a:rPr lang="pt-BR" smtClean="0"/>
              <a:pPr/>
              <a:t>07/05/2020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D99D4-B2FB-45CC-9541-23100BDDEF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DAFBFE4-7AAE-4797-8E59-FE3B9A1983BD}" type="datetimeFigureOut">
              <a:rPr lang="pt-BR" smtClean="0"/>
              <a:pPr/>
              <a:t>07/05/2020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D99D4-B2FB-45CC-9541-23100BDDEF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AFBFE4-7AAE-4797-8E59-FE3B9A1983BD}" type="datetimeFigureOut">
              <a:rPr lang="pt-BR" smtClean="0"/>
              <a:pPr/>
              <a:t>07/05/2020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6D99D4-B2FB-45CC-9541-23100BDDEF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DAFBFE4-7AAE-4797-8E59-FE3B9A1983BD}" type="datetimeFigureOut">
              <a:rPr lang="pt-BR" smtClean="0"/>
              <a:pPr/>
              <a:t>07/05/2020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6D99D4-B2FB-45CC-9541-23100BDDEF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aula\Music\R%20Slenes\slide%201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Paula\Music\R%20Slenes\slide%2010.mp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Paula\Music\R%20Slenes\slide%2011.2.mp3" TargetMode="External"/><Relationship Id="rId1" Type="http://schemas.openxmlformats.org/officeDocument/2006/relationships/audio" Target="file:///C:\Users\Paula\Music\R%20Slenes\slide%2011.1.mp3" TargetMode="Externa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aula\Music\R%20Slenes\slide%2012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aula\Music\R%20Slenes\slide%202.mp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aula\Music\R%20Slenes\slide%203.mp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Paula\Music\R%20Slenes\slide%204.2.mp3" TargetMode="External"/><Relationship Id="rId1" Type="http://schemas.openxmlformats.org/officeDocument/2006/relationships/audio" Target="file:///C:\Users\Paula\Music\R%20Slenes\slide%204.1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Paula\Music\R%20Slenes\slide%205.2.mp3" TargetMode="External"/><Relationship Id="rId1" Type="http://schemas.openxmlformats.org/officeDocument/2006/relationships/audio" Target="file:///C:\Users\Paula\Music\R%20Slenes\slide%205.1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file:///C:\Users\Paula\Music\R%20Slenes\slide%206.3.mp3" TargetMode="External"/><Relationship Id="rId7" Type="http://schemas.openxmlformats.org/officeDocument/2006/relationships/image" Target="../media/image10.png"/><Relationship Id="rId2" Type="http://schemas.openxmlformats.org/officeDocument/2006/relationships/audio" Target="file:///C:\Users\Paula\Music\R%20Slenes\slide%206.2.mp3" TargetMode="External"/><Relationship Id="rId1" Type="http://schemas.openxmlformats.org/officeDocument/2006/relationships/audio" Target="file:///C:\Users\Paula\Music\R%20Slenes\slide%206.1.mp3" TargetMode="External"/><Relationship Id="rId6" Type="http://schemas.openxmlformats.org/officeDocument/2006/relationships/image" Target="../media/image9.png"/><Relationship Id="rId5" Type="http://schemas.openxmlformats.org/officeDocument/2006/relationships/slideLayout" Target="../slideLayouts/slideLayout2.xml"/><Relationship Id="rId4" Type="http://schemas.openxmlformats.org/officeDocument/2006/relationships/audio" Target="file:///C:\Users\Paula\Music\R%20Slenes\slide%206.4.mp3" TargetMode="External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file:///C:\Users\Paula\Music\R%20Slenes\slide%207.3.mp3" TargetMode="External"/><Relationship Id="rId7" Type="http://schemas.openxmlformats.org/officeDocument/2006/relationships/image" Target="../media/image15.png"/><Relationship Id="rId2" Type="http://schemas.openxmlformats.org/officeDocument/2006/relationships/audio" Target="file:///C:\Users\Paula\Music\R%20Slenes\slide%207.2.mp3" TargetMode="External"/><Relationship Id="rId1" Type="http://schemas.openxmlformats.org/officeDocument/2006/relationships/audio" Target="file:///C:\Users\Paula\Music\R%20Slenes\slide%207.1.mp3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file:///C:\Users\Paula\Music\R%20Slenes\slide%208.3.mp3" TargetMode="External"/><Relationship Id="rId7" Type="http://schemas.openxmlformats.org/officeDocument/2006/relationships/image" Target="../media/image18.png"/><Relationship Id="rId2" Type="http://schemas.openxmlformats.org/officeDocument/2006/relationships/audio" Target="file:///C:\Users\Paula\Music\R%20Slenes\slide%208.2.mp3" TargetMode="External"/><Relationship Id="rId1" Type="http://schemas.openxmlformats.org/officeDocument/2006/relationships/audio" Target="file:///C:\Users\Paula\Music\R%20Slenes\slide%208.1.mp3" TargetMode="Externa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aula\Music\R%20Slenes\slide%209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Interpretações do Brasil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2376" y="3973064"/>
            <a:ext cx="8026088" cy="1400152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Na senzala, uma flor. </a:t>
            </a:r>
          </a:p>
          <a:p>
            <a:r>
              <a:rPr lang="pt-BR" dirty="0" smtClean="0"/>
              <a:t>Esperanças e recordações na formação da família escrava.</a:t>
            </a:r>
          </a:p>
          <a:p>
            <a:endParaRPr lang="pt-BR" dirty="0" smtClean="0"/>
          </a:p>
          <a:p>
            <a:r>
              <a:rPr lang="pt-BR" dirty="0" smtClean="0"/>
              <a:t>Robert W. </a:t>
            </a:r>
            <a:r>
              <a:rPr lang="pt-BR" dirty="0" err="1" smtClean="0"/>
              <a:t>Slenes</a:t>
            </a:r>
            <a:endParaRPr lang="pt-BR" dirty="0"/>
          </a:p>
        </p:txBody>
      </p:sp>
      <p:pic>
        <p:nvPicPr>
          <p:cNvPr id="4" name="slide 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16416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20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890666"/>
          </a:xfrm>
        </p:spPr>
        <p:txBody>
          <a:bodyPr>
            <a:normAutofit/>
          </a:bodyPr>
          <a:lstStyle/>
          <a:p>
            <a:r>
              <a:rPr lang="pt-BR" dirty="0" smtClean="0"/>
              <a:t>“A ‘patologia’ da família escrava documentada nos estudos brasileiros também não refletiria modelos e equívocos brancos, ao invés da realidade negra no cativeiro?” (p. 49) </a:t>
            </a:r>
            <a:endParaRPr lang="pt-BR" dirty="0"/>
          </a:p>
        </p:txBody>
      </p:sp>
      <p:pic>
        <p:nvPicPr>
          <p:cNvPr id="4" name="slide 1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12360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60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Novos estudos acerca da escravidão, família escrava e vida sexual nas senzalas: novas fontes e metodologias de pesquisa.</a:t>
            </a:r>
          </a:p>
          <a:p>
            <a:r>
              <a:rPr lang="pt-BR" dirty="0" smtClean="0"/>
              <a:t>Nova realidade: contestação do quadro de anomia social e desregramento sexual dos escravos.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Sudeste do Brasil (áreas de </a:t>
            </a:r>
            <a:r>
              <a:rPr lang="pt-BR" i="1" dirty="0" err="1" smtClean="0"/>
              <a:t>plantations</a:t>
            </a:r>
            <a:r>
              <a:rPr lang="pt-BR" dirty="0" smtClean="0"/>
              <a:t>): </a:t>
            </a:r>
          </a:p>
          <a:p>
            <a:pPr lvl="1"/>
            <a:r>
              <a:rPr lang="pt-BR" dirty="0" smtClean="0"/>
              <a:t>existência significativa de laços de parentesco e formação de família escrava;</a:t>
            </a:r>
          </a:p>
          <a:p>
            <a:pPr lvl="1"/>
            <a:r>
              <a:rPr lang="pt-BR" dirty="0" smtClean="0"/>
              <a:t>Significados da família escrava: estratégias de sobrevivência no cativeiro;</a:t>
            </a:r>
          </a:p>
          <a:p>
            <a:r>
              <a:rPr lang="pt-BR" dirty="0" smtClean="0"/>
              <a:t>Não nega a violência da escravidão: </a:t>
            </a:r>
          </a:p>
          <a:p>
            <a:pPr lvl="1"/>
            <a:r>
              <a:rPr lang="pt-BR" dirty="0" smtClean="0"/>
              <a:t>Devolve ao escravismo sua historicidade como sistema formado por agentes sociais múltiplos;</a:t>
            </a:r>
          </a:p>
          <a:p>
            <a:pPr lvl="1"/>
            <a:r>
              <a:rPr lang="pt-BR" dirty="0" smtClean="0"/>
              <a:t>“Reabilita” a luta de classes sob o escravismo.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família escrava no Brasil: novas abordagens</a:t>
            </a:r>
            <a:endParaRPr lang="pt-BR" dirty="0"/>
          </a:p>
        </p:txBody>
      </p:sp>
      <p:pic>
        <p:nvPicPr>
          <p:cNvPr id="5" name="slide 11.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380312" y="6237312"/>
            <a:ext cx="304800" cy="304800"/>
          </a:xfrm>
          <a:prstGeom prst="rect">
            <a:avLst/>
          </a:prstGeom>
        </p:spPr>
      </p:pic>
      <p:pic>
        <p:nvPicPr>
          <p:cNvPr id="6" name="slide 11.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7956376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66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9668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5777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5116024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M. Florentino e J. R. Góes (A paz nas senzalas):</a:t>
            </a:r>
          </a:p>
          <a:p>
            <a:pPr lvl="1"/>
            <a:r>
              <a:rPr lang="pt-BR" dirty="0" smtClean="0"/>
              <a:t>“família cativa deve ser considerada um pilar do próprio escravismo: isto é, que refletia um pacto de ‘paz’ entre escravos e senhores, satisfazendo os anseios daqueles de ‘viver como gente’ e os desígnios de domínios destes, ao mesmo tempo em que reiterava, na endogamia dos casamentos, as tensões étnicas introduzidas pelo tráfico?” (p. 55)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Hebe M. Mattos (Das cores do silêncio):</a:t>
            </a:r>
          </a:p>
          <a:p>
            <a:pPr lvl="1"/>
            <a:r>
              <a:rPr lang="pt-BR" dirty="0" smtClean="0"/>
              <a:t>“a família cativa, dadas certas peculiaridades do escravismo brasileiro, incentivava a competição por recursos e a estratégia de aproximação ao mundo dos livres, enfraquecendo , dessa forma, os laços de comunidade dentro da senzala e a resistência coordenada ao sistema, pelo menos na primeira metade do século XIX?” (p. 55)</a:t>
            </a:r>
          </a:p>
          <a:p>
            <a:pPr lvl="1">
              <a:buNone/>
            </a:pPr>
            <a:endParaRPr lang="pt-BR" dirty="0" smtClean="0"/>
          </a:p>
          <a:p>
            <a:r>
              <a:rPr lang="pt-BR" dirty="0" smtClean="0"/>
              <a:t>Robert </a:t>
            </a:r>
            <a:r>
              <a:rPr lang="pt-BR" dirty="0" err="1" smtClean="0"/>
              <a:t>Slenes</a:t>
            </a:r>
            <a:r>
              <a:rPr lang="pt-BR" dirty="0" smtClean="0"/>
              <a:t> (Na senzala, uma flor):</a:t>
            </a:r>
          </a:p>
          <a:p>
            <a:pPr lvl="1"/>
            <a:r>
              <a:rPr lang="pt-BR" dirty="0" smtClean="0"/>
              <a:t>“no interior dessa família ‘ambígua’, nas experiências e memórias que engendrava e transmitia, se esboçava uma ‘consciência’ cativa, no fundo </a:t>
            </a:r>
            <a:r>
              <a:rPr lang="pt-BR" i="1" dirty="0" smtClean="0"/>
              <a:t>desestabilizadora </a:t>
            </a:r>
            <a:r>
              <a:rPr lang="pt-BR" dirty="0" smtClean="0"/>
              <a:t>do sistema escravista? (p. 55)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 da obra: significado da família escrava</a:t>
            </a:r>
            <a:endParaRPr lang="pt-BR" dirty="0"/>
          </a:p>
        </p:txBody>
      </p:sp>
      <p:pic>
        <p:nvPicPr>
          <p:cNvPr id="4" name="slide 1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00392" y="629255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61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692696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Histórias da família escrava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256584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12 de junho de 1872, Luiz Gama dirigiu um requerimento ao Presidente da Província de São Paulo, representando os interesses do escravo Serafim e sua esposa Romana.</a:t>
            </a:r>
          </a:p>
          <a:p>
            <a:pPr lvl="1"/>
            <a:r>
              <a:rPr lang="pt-BR" dirty="0" smtClean="0"/>
              <a:t>Escravismo: ausência de qualquer proteção da lei contra desmandos dos proprietários de escravos;</a:t>
            </a:r>
          </a:p>
          <a:p>
            <a:pPr lvl="1"/>
            <a:r>
              <a:rPr lang="pt-BR" dirty="0" smtClean="0"/>
              <a:t>Resistência escrava à violência senhorial.</a:t>
            </a:r>
          </a:p>
          <a:p>
            <a:r>
              <a:rPr lang="pt-BR" dirty="0" smtClean="0"/>
              <a:t>“Este livro procura resgatar a capacidade dos Serafins e Romanas de construírem famílias conjugais, extensas e intergeracionais, e de agirem em concerto com seus companheiros para definir projetos em comum” (p. 36).</a:t>
            </a:r>
          </a:p>
          <a:p>
            <a:r>
              <a:rPr lang="pt-BR" dirty="0" smtClean="0"/>
              <a:t>Objetivos: significados da família escrava – autonomia e dependência; abalo e arrimo.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5" name="slide 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72400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40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“Perdidos uns para os outros”: visões clássicas da família escrava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Historiografia da família escrava: </a:t>
            </a:r>
          </a:p>
          <a:p>
            <a:pPr lvl="1"/>
            <a:r>
              <a:rPr lang="pt-BR" dirty="0" smtClean="0"/>
              <a:t>Produção bibliográfica internacional: paradigmas nas ciências sociais;</a:t>
            </a:r>
          </a:p>
          <a:p>
            <a:pPr lvl="1"/>
            <a:r>
              <a:rPr lang="pt-BR" dirty="0" smtClean="0"/>
              <a:t>Estratégias de combate ao racismo e herança social do escravismo.</a:t>
            </a:r>
          </a:p>
          <a:p>
            <a:r>
              <a:rPr lang="pt-BR" dirty="0" smtClean="0"/>
              <a:t>Evolução da história sobre a família escrava: paralelismo BR e EUA:</a:t>
            </a:r>
          </a:p>
          <a:p>
            <a:pPr lvl="1"/>
            <a:r>
              <a:rPr lang="pt-BR" dirty="0" smtClean="0"/>
              <a:t>1930-1950: Gilberto Freyre e Caio Prado Jr; E. Franklin </a:t>
            </a:r>
            <a:r>
              <a:rPr lang="pt-BR" dirty="0" err="1" smtClean="0"/>
              <a:t>Frazier</a:t>
            </a:r>
            <a:r>
              <a:rPr lang="pt-BR" dirty="0" smtClean="0"/>
              <a:t> e </a:t>
            </a:r>
            <a:r>
              <a:rPr lang="pt-BR" dirty="0" err="1" smtClean="0"/>
              <a:t>Melville</a:t>
            </a:r>
            <a:r>
              <a:rPr lang="pt-BR" dirty="0" smtClean="0"/>
              <a:t> </a:t>
            </a:r>
            <a:r>
              <a:rPr lang="pt-BR" dirty="0" err="1" smtClean="0"/>
              <a:t>Herskovits</a:t>
            </a:r>
            <a:r>
              <a:rPr lang="pt-BR" dirty="0" smtClean="0"/>
              <a:t> . </a:t>
            </a:r>
          </a:p>
          <a:p>
            <a:pPr lvl="1"/>
            <a:r>
              <a:rPr lang="pt-BR" dirty="0" smtClean="0"/>
              <a:t>1950-1960: F. Fernandes e R. </a:t>
            </a:r>
            <a:r>
              <a:rPr lang="pt-BR" dirty="0" err="1" smtClean="0"/>
              <a:t>Bastides</a:t>
            </a:r>
            <a:r>
              <a:rPr lang="pt-BR" dirty="0" smtClean="0"/>
              <a:t>; Daniel P. </a:t>
            </a:r>
            <a:r>
              <a:rPr lang="pt-BR" dirty="0" err="1" smtClean="0"/>
              <a:t>Moyniham</a:t>
            </a:r>
            <a:r>
              <a:rPr lang="pt-BR" dirty="0" smtClean="0"/>
              <a:t> e </a:t>
            </a:r>
            <a:r>
              <a:rPr lang="pt-BR" dirty="0" err="1" smtClean="0"/>
              <a:t>Kardiner</a:t>
            </a:r>
            <a:r>
              <a:rPr lang="pt-BR" dirty="0" smtClean="0"/>
              <a:t> e </a:t>
            </a:r>
            <a:r>
              <a:rPr lang="pt-BR" dirty="0" err="1" smtClean="0"/>
              <a:t>Ovesey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1970: Cultura subalterna: EUA, Europa e Brasil.</a:t>
            </a:r>
          </a:p>
        </p:txBody>
      </p:sp>
      <p:pic>
        <p:nvPicPr>
          <p:cNvPr id="4" name="slide 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72400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40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Representações da vida íntima nas senzalas: promiscuidade sexual, uniões instáveis, filhos sem pais.</a:t>
            </a:r>
          </a:p>
          <a:p>
            <a:pPr lvl="1"/>
            <a:r>
              <a:rPr lang="pt-BR" dirty="0" smtClean="0"/>
              <a:t>XIX-1970: mesmo quadro, moldura nova.</a:t>
            </a:r>
          </a:p>
          <a:p>
            <a:r>
              <a:rPr lang="pt-BR" dirty="0" smtClean="0"/>
              <a:t>Gilberto Freyre (Casa Grande e Senzala):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Paradigma sociológico dos “males” do escravo;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“essa animalidade dos negros [escravos], essa falta de freio aos instintos, essa desbragada prostituição dentro de casa, animavam-na os senhores brancos” (p. 37);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Caráter otimista: colonização e do futuro do negro.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Paradigmas sobre a escravidão e família escrava</a:t>
            </a:r>
            <a:endParaRPr lang="pt-BR" dirty="0"/>
          </a:p>
        </p:txBody>
      </p:sp>
      <p:pic>
        <p:nvPicPr>
          <p:cNvPr id="4" name="slide 4.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380312" y="6309320"/>
            <a:ext cx="304800" cy="304800"/>
          </a:xfrm>
          <a:prstGeom prst="rect">
            <a:avLst/>
          </a:prstGeom>
        </p:spPr>
      </p:pic>
      <p:pic>
        <p:nvPicPr>
          <p:cNvPr id="5" name="slide 4.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7956376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65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865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963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4294967295"/>
          </p:nvPr>
        </p:nvSpPr>
        <p:spPr>
          <a:xfrm>
            <a:off x="107504" y="620713"/>
            <a:ext cx="8820472" cy="5760615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Caio Prado Jr. (Formação do Brasil Contemporâneo)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Males da escravidão: profunda deformação de caráter e cultura.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“Pois o trabalho cativo ‘não lhe acrescentar [ao negro] elementos morais; e pelo contrário, </a:t>
            </a:r>
            <a:r>
              <a:rPr lang="pt-BR" dirty="0" err="1" smtClean="0"/>
              <a:t>degrada-lo-á</a:t>
            </a:r>
            <a:r>
              <a:rPr lang="pt-BR" dirty="0" smtClean="0"/>
              <a:t>, eliminando mesmo nele o conteúdo cultural que porventura tivesse trazido do seu estado primitivo’”. (p. 38).</a:t>
            </a:r>
          </a:p>
          <a:p>
            <a:r>
              <a:rPr lang="pt-BR" dirty="0" smtClean="0"/>
              <a:t>Freyre e Prado Jr.: ênfase acerca do legado do colonial.</a:t>
            </a:r>
          </a:p>
          <a:p>
            <a:r>
              <a:rPr lang="pt-BR" dirty="0" smtClean="0"/>
              <a:t>Escola Sociológica Paulista: industrialização brasileira </a:t>
            </a:r>
          </a:p>
          <a:p>
            <a:pPr lvl="1"/>
            <a:r>
              <a:rPr lang="pt-BR" dirty="0" smtClean="0"/>
              <a:t>Exploração colonial e os males sociais originários da “dependência econômica”;</a:t>
            </a:r>
          </a:p>
          <a:p>
            <a:pPr lvl="1"/>
            <a:r>
              <a:rPr lang="pt-BR" dirty="0" smtClean="0"/>
              <a:t>Análise escravismo: marginalização dos homens livres pobres e vitimização do escravo. </a:t>
            </a:r>
            <a:endParaRPr lang="pt-BR" dirty="0"/>
          </a:p>
        </p:txBody>
      </p:sp>
      <p:pic>
        <p:nvPicPr>
          <p:cNvPr id="3" name="slide 5.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328" y="6309320"/>
            <a:ext cx="304800" cy="304800"/>
          </a:xfrm>
          <a:prstGeom prst="rect">
            <a:avLst/>
          </a:prstGeom>
        </p:spPr>
      </p:pic>
      <p:pic>
        <p:nvPicPr>
          <p:cNvPr id="4" name="slide 5.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8172400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73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1732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425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Escola Sociológica Paulista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482799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Florestan Fernandes (1965):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Impacto do cativeiro sobre o trabalhador negro: quebra da resistência subalterna;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Destruição da família e normas sexual e cultural;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“Déficit” negro: impedimento da mobilidade social.</a:t>
            </a:r>
          </a:p>
          <a:p>
            <a:pPr lvl="1">
              <a:buNone/>
            </a:pPr>
            <a:endParaRPr lang="pt-BR" dirty="0" smtClean="0"/>
          </a:p>
          <a:p>
            <a:r>
              <a:rPr lang="pt-BR" dirty="0" smtClean="0"/>
              <a:t>Roger </a:t>
            </a:r>
            <a:r>
              <a:rPr lang="pt-BR" dirty="0" err="1" smtClean="0"/>
              <a:t>Bastide</a:t>
            </a:r>
            <a:r>
              <a:rPr lang="pt-BR" dirty="0" smtClean="0"/>
              <a:t> (1960):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Impacto da escravidão: linhagem e vida religiosa;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“Dualidade racial dos pais”: processo de aculturação.</a:t>
            </a:r>
          </a:p>
          <a:p>
            <a:pPr lvl="1">
              <a:buNone/>
            </a:pPr>
            <a:endParaRPr lang="pt-BR" dirty="0" smtClean="0"/>
          </a:p>
          <a:p>
            <a:r>
              <a:rPr lang="pt-BR" dirty="0" smtClean="0"/>
              <a:t>Implicações políticas: escravos </a:t>
            </a:r>
            <a:r>
              <a:rPr lang="pt-BR" dirty="0" err="1" smtClean="0"/>
              <a:t>anômicos</a:t>
            </a:r>
            <a:r>
              <a:rPr lang="pt-BR" dirty="0" smtClean="0"/>
              <a:t>, “perdidos uns para os outros”, nulidade política.</a:t>
            </a:r>
          </a:p>
          <a:p>
            <a:pPr lvl="1"/>
            <a:r>
              <a:rPr lang="pt-BR" dirty="0" smtClean="0"/>
              <a:t>Fernando Henrique Cardoso (1973): homens livres pobres </a:t>
            </a:r>
            <a:r>
              <a:rPr lang="pt-BR" dirty="0" smtClean="0">
                <a:latin typeface="Times New Roman"/>
                <a:cs typeface="Times New Roman"/>
              </a:rPr>
              <a:t>→ </a:t>
            </a:r>
            <a:r>
              <a:rPr lang="pt-BR" dirty="0" smtClean="0"/>
              <a:t>desqualificados como agentes históricos; sem vontade política.</a:t>
            </a:r>
          </a:p>
          <a:p>
            <a:endParaRPr lang="pt-BR" dirty="0"/>
          </a:p>
        </p:txBody>
      </p:sp>
      <p:pic>
        <p:nvPicPr>
          <p:cNvPr id="4" name="slide 6.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6588224" y="6237312"/>
            <a:ext cx="304800" cy="304800"/>
          </a:xfrm>
          <a:prstGeom prst="rect">
            <a:avLst/>
          </a:prstGeom>
        </p:spPr>
      </p:pic>
      <p:pic>
        <p:nvPicPr>
          <p:cNvPr id="5" name="slide 6.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7147520" y="6237312"/>
            <a:ext cx="304800" cy="304800"/>
          </a:xfrm>
          <a:prstGeom prst="rect">
            <a:avLst/>
          </a:prstGeom>
        </p:spPr>
      </p:pic>
      <p:pic>
        <p:nvPicPr>
          <p:cNvPr id="6" name="slide 6.3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8" cstate="print"/>
          <a:stretch>
            <a:fillRect/>
          </a:stretch>
        </p:blipFill>
        <p:spPr>
          <a:xfrm>
            <a:off x="7723584" y="6237312"/>
            <a:ext cx="304800" cy="304800"/>
          </a:xfrm>
          <a:prstGeom prst="rect">
            <a:avLst/>
          </a:prstGeom>
        </p:spPr>
      </p:pic>
      <p:pic>
        <p:nvPicPr>
          <p:cNvPr id="7" name="slide 6.4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9" cstate="print"/>
          <a:stretch>
            <a:fillRect/>
          </a:stretch>
        </p:blipFill>
        <p:spPr>
          <a:xfrm>
            <a:off x="8244408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96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7962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461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2575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526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7842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2491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532859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Até 1930: combinação da visão sociológica dos males da escravidão com estereótipos racistas.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E. Franklin </a:t>
            </a:r>
            <a:r>
              <a:rPr lang="pt-BR" dirty="0" err="1" smtClean="0"/>
              <a:t>Frazier</a:t>
            </a:r>
            <a:r>
              <a:rPr lang="pt-BR" dirty="0" smtClean="0"/>
              <a:t> (1932,1939): Estudo da família negra nos EUA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Escravidão: </a:t>
            </a:r>
            <a:r>
              <a:rPr lang="pt-BR" dirty="0" err="1" smtClean="0"/>
              <a:t>desaculturação</a:t>
            </a:r>
            <a:r>
              <a:rPr lang="pt-BR" dirty="0" smtClean="0"/>
              <a:t> forçada; “escola de vícios”;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Caráter </a:t>
            </a:r>
            <a:r>
              <a:rPr lang="pt-BR" dirty="0" err="1" smtClean="0"/>
              <a:t>matrifocal</a:t>
            </a:r>
            <a:r>
              <a:rPr lang="pt-BR" dirty="0" smtClean="0"/>
              <a:t> e instável das famílias negras: causas sociológicas;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Negro e escravo: raça e papel social;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Família e vivência social: condições socioeconômicas.</a:t>
            </a:r>
          </a:p>
          <a:p>
            <a:pPr lvl="1">
              <a:buNone/>
            </a:pPr>
            <a:endParaRPr lang="pt-BR" dirty="0" smtClean="0"/>
          </a:p>
          <a:p>
            <a:r>
              <a:rPr lang="pt-BR" dirty="0" err="1" smtClean="0"/>
              <a:t>Melville</a:t>
            </a:r>
            <a:r>
              <a:rPr lang="pt-BR" dirty="0" smtClean="0"/>
              <a:t> </a:t>
            </a:r>
            <a:r>
              <a:rPr lang="pt-BR" dirty="0" err="1" smtClean="0"/>
              <a:t>Herskovits</a:t>
            </a:r>
            <a:r>
              <a:rPr lang="pt-BR" dirty="0" smtClean="0"/>
              <a:t> (1941): 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Valorização da cultura africana: nada primitiva;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Comportamento dos escravos: adaptações criativas a condições adversas;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 Preocupações com o fortalecimento do racismo.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Historiografia na América do Norte</a:t>
            </a:r>
            <a:endParaRPr lang="pt-BR" dirty="0"/>
          </a:p>
        </p:txBody>
      </p:sp>
      <p:pic>
        <p:nvPicPr>
          <p:cNvPr id="4" name="slide 7.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020272" y="6309320"/>
            <a:ext cx="304800" cy="304800"/>
          </a:xfrm>
          <a:prstGeom prst="rect">
            <a:avLst/>
          </a:prstGeom>
        </p:spPr>
      </p:pic>
      <p:pic>
        <p:nvPicPr>
          <p:cNvPr id="5" name="slide 7.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7596336" y="6309320"/>
            <a:ext cx="304800" cy="304800"/>
          </a:xfrm>
          <a:prstGeom prst="rect">
            <a:avLst/>
          </a:prstGeom>
        </p:spPr>
      </p:pic>
      <p:pic>
        <p:nvPicPr>
          <p:cNvPr id="6" name="slide 7.3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7" cstate="print"/>
          <a:stretch>
            <a:fillRect/>
          </a:stretch>
        </p:blipFill>
        <p:spPr>
          <a:xfrm>
            <a:off x="8172400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4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640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5111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7518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163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256584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Kenneth </a:t>
            </a:r>
            <a:r>
              <a:rPr lang="pt-BR" dirty="0" err="1" smtClean="0"/>
              <a:t>Stampp</a:t>
            </a:r>
            <a:r>
              <a:rPr lang="pt-BR" dirty="0" smtClean="0"/>
              <a:t> (1956)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Escravidão: vítimas culturalmente sem raízes.</a:t>
            </a:r>
          </a:p>
          <a:p>
            <a:r>
              <a:rPr lang="pt-BR" dirty="0" smtClean="0"/>
              <a:t>Abram </a:t>
            </a:r>
            <a:r>
              <a:rPr lang="pt-BR" dirty="0" err="1" smtClean="0"/>
              <a:t>Kardinar</a:t>
            </a:r>
            <a:r>
              <a:rPr lang="pt-BR" dirty="0" smtClean="0"/>
              <a:t> e Lionel </a:t>
            </a:r>
            <a:r>
              <a:rPr lang="pt-BR" dirty="0" err="1" smtClean="0"/>
              <a:t>Oversey</a:t>
            </a:r>
            <a:r>
              <a:rPr lang="pt-BR" dirty="0" smtClean="0"/>
              <a:t> (1951)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Consequências psicológicas do escravismo: idealização do opressor.</a:t>
            </a:r>
          </a:p>
          <a:p>
            <a:r>
              <a:rPr lang="pt-BR" dirty="0" smtClean="0"/>
              <a:t>Stanley </a:t>
            </a:r>
            <a:r>
              <a:rPr lang="pt-BR" dirty="0" err="1" smtClean="0"/>
              <a:t>Elkins</a:t>
            </a:r>
            <a:r>
              <a:rPr lang="pt-BR" dirty="0" smtClean="0"/>
              <a:t> (1959)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História comparativa: escravidão nos EUA e AL.</a:t>
            </a:r>
          </a:p>
          <a:p>
            <a:r>
              <a:rPr lang="pt-BR" dirty="0" smtClean="0"/>
              <a:t>Daniel Patrick </a:t>
            </a:r>
            <a:r>
              <a:rPr lang="pt-BR" dirty="0" err="1" smtClean="0"/>
              <a:t>Moynihan</a:t>
            </a:r>
            <a:r>
              <a:rPr lang="pt-BR" dirty="0" smtClean="0"/>
              <a:t> (1965):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Escravidão e os efeitos do ciclo da pobreza entre população negra.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Relatório </a:t>
            </a:r>
            <a:r>
              <a:rPr lang="pt-BR" dirty="0" err="1" smtClean="0"/>
              <a:t>Moynihan</a:t>
            </a:r>
            <a:r>
              <a:rPr lang="pt-BR" dirty="0" smtClean="0"/>
              <a:t>: combate a pobreza.</a:t>
            </a:r>
          </a:p>
          <a:p>
            <a:pPr lvl="1">
              <a:buNone/>
            </a:pPr>
            <a:endParaRPr lang="pt-BR" dirty="0" smtClean="0"/>
          </a:p>
          <a:p>
            <a:r>
              <a:rPr lang="pt-BR" dirty="0" smtClean="0"/>
              <a:t>Movimento negro: avanço na luta por direitos civis</a:t>
            </a:r>
          </a:p>
          <a:p>
            <a:pPr lvl="1"/>
            <a:r>
              <a:rPr lang="pt-BR" dirty="0" smtClean="0"/>
              <a:t>Militância: recusa da vitimização do negro </a:t>
            </a:r>
            <a:r>
              <a:rPr lang="pt-BR" dirty="0" smtClean="0">
                <a:latin typeface="Times New Roman"/>
                <a:cs typeface="Times New Roman"/>
              </a:rPr>
              <a:t>→</a:t>
            </a:r>
            <a:r>
              <a:rPr lang="pt-BR" dirty="0" smtClean="0"/>
              <a:t> “de onde teriam vindo os recursos espirituais e morais que possibilitaram a ampla mobilização da comunidade negra na luta a favor dos direitos civis?” (p. 47) </a:t>
            </a:r>
          </a:p>
          <a:p>
            <a:pPr lvl="1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7715200" cy="94096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Pensamento </a:t>
            </a:r>
            <a:r>
              <a:rPr lang="pt-BR" dirty="0" err="1" smtClean="0"/>
              <a:t>Frazier</a:t>
            </a:r>
            <a:r>
              <a:rPr lang="pt-BR" dirty="0" smtClean="0"/>
              <a:t>: ortodoxia</a:t>
            </a:r>
            <a:endParaRPr lang="pt-BR" dirty="0"/>
          </a:p>
        </p:txBody>
      </p:sp>
      <p:pic>
        <p:nvPicPr>
          <p:cNvPr id="4" name="slide 8.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219528" y="6309320"/>
            <a:ext cx="304800" cy="304800"/>
          </a:xfrm>
          <a:prstGeom prst="rect">
            <a:avLst/>
          </a:prstGeom>
        </p:spPr>
      </p:pic>
      <p:pic>
        <p:nvPicPr>
          <p:cNvPr id="5" name="slide 8.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7740352" y="6309320"/>
            <a:ext cx="304800" cy="304800"/>
          </a:xfrm>
          <a:prstGeom prst="rect">
            <a:avLst/>
          </a:prstGeom>
        </p:spPr>
      </p:pic>
      <p:pic>
        <p:nvPicPr>
          <p:cNvPr id="6" name="slide 8.3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7" cstate="print"/>
          <a:stretch>
            <a:fillRect/>
          </a:stretch>
        </p:blipFill>
        <p:spPr>
          <a:xfrm>
            <a:off x="8227640" y="629255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12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4126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6426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8388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514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1364696"/>
            <a:ext cx="8496944" cy="5376672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Novas pesquisa a partir da década de 1960: resgate do papel dos grupos subalternos como agentes de sua própria história.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Novas fontes e perspectivas de análise: renovação no estudo sobre escravidão e família escrava nos EUA.</a:t>
            </a:r>
          </a:p>
          <a:p>
            <a:r>
              <a:rPr lang="pt-BR" dirty="0" smtClean="0"/>
              <a:t>Eugene D. </a:t>
            </a:r>
            <a:r>
              <a:rPr lang="pt-BR" dirty="0" err="1" smtClean="0"/>
              <a:t>Genovese</a:t>
            </a:r>
            <a:r>
              <a:rPr lang="pt-BR" dirty="0" smtClean="0"/>
              <a:t> (1974) e Herbert G. </a:t>
            </a:r>
            <a:r>
              <a:rPr lang="pt-BR" dirty="0" err="1" smtClean="0"/>
              <a:t>Gutman</a:t>
            </a:r>
            <a:r>
              <a:rPr lang="pt-BR" dirty="0" smtClean="0"/>
              <a:t> (1976) </a:t>
            </a:r>
          </a:p>
          <a:p>
            <a:pPr lvl="1"/>
            <a:r>
              <a:rPr lang="pt-BR" dirty="0" smtClean="0"/>
              <a:t>Sem negar a violência da escravidão:</a:t>
            </a:r>
          </a:p>
          <a:p>
            <a:pPr lvl="1"/>
            <a:r>
              <a:rPr lang="pt-BR" dirty="0" smtClean="0"/>
              <a:t>Rejeitaram a ideia de escravos “culturalmente sem raízes”;</a:t>
            </a:r>
          </a:p>
          <a:p>
            <a:pPr lvl="1"/>
            <a:r>
              <a:rPr lang="pt-BR" dirty="0" smtClean="0"/>
              <a:t>Cultura: transmitida e reformulada entre as gerações </a:t>
            </a:r>
            <a:r>
              <a:rPr lang="pt-BR" dirty="0" smtClean="0">
                <a:latin typeface="Times New Roman"/>
                <a:cs typeface="Times New Roman"/>
              </a:rPr>
              <a:t>→  </a:t>
            </a:r>
            <a:r>
              <a:rPr lang="pt-BR" dirty="0" smtClean="0"/>
              <a:t>enfrentar e subverter as condições do cativeiro.</a:t>
            </a:r>
          </a:p>
          <a:p>
            <a:pPr lvl="1">
              <a:buFont typeface="Wingdings" pitchFamily="2" charset="2"/>
              <a:buChar char="v"/>
            </a:pPr>
            <a:endParaRPr lang="pt-BR" dirty="0" smtClean="0"/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 Autonomia da cultura escrava: universos cultural separados X regime negociação cultural.</a:t>
            </a:r>
          </a:p>
          <a:p>
            <a:pPr lvl="1">
              <a:buNone/>
            </a:pPr>
            <a:endParaRPr lang="pt-BR" dirty="0" smtClean="0"/>
          </a:p>
          <a:p>
            <a:r>
              <a:rPr lang="pt-BR" dirty="0" smtClean="0"/>
              <a:t>Novo interesse: cultura subalterna.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Nova agenda de pesquisa: novo paradigma</a:t>
            </a:r>
            <a:endParaRPr lang="pt-BR" dirty="0"/>
          </a:p>
        </p:txBody>
      </p:sp>
      <p:pic>
        <p:nvPicPr>
          <p:cNvPr id="4" name="slide 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84368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73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863</TotalTime>
  <Words>1229</Words>
  <Application>Microsoft Office PowerPoint</Application>
  <PresentationFormat>Apresentação na tela (4:3)</PresentationFormat>
  <Paragraphs>105</Paragraphs>
  <Slides>12</Slides>
  <Notes>0</Notes>
  <HiddenSlides>0</HiddenSlides>
  <MMClips>22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Concurso</vt:lpstr>
      <vt:lpstr>Interpretações do Brasil</vt:lpstr>
      <vt:lpstr>Histórias da família escrava </vt:lpstr>
      <vt:lpstr>“Perdidos uns para os outros”: visões clássicas da família escrava</vt:lpstr>
      <vt:lpstr>Paradigmas sobre a escravidão e família escrava</vt:lpstr>
      <vt:lpstr>Slide 5</vt:lpstr>
      <vt:lpstr>Escola Sociológica Paulista</vt:lpstr>
      <vt:lpstr>Historiografia na América do Norte</vt:lpstr>
      <vt:lpstr>Pensamento Frazier: ortodoxia</vt:lpstr>
      <vt:lpstr>Nova agenda de pesquisa: novo paradigma</vt:lpstr>
      <vt:lpstr>“A ‘patologia’ da família escrava documentada nos estudos brasileiros também não refletiria modelos e equívocos brancos, ao invés da realidade negra no cativeiro?” (p. 49) </vt:lpstr>
      <vt:lpstr>A família escrava no Brasil: novas abordagens</vt:lpstr>
      <vt:lpstr>Objetivo da obra: significado da família escrava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Interpretações do Brasil</dc:title>
  <dc:creator>Paula</dc:creator>
  <cp:lastModifiedBy>Paula</cp:lastModifiedBy>
  <cp:revision>54</cp:revision>
  <dcterms:created xsi:type="dcterms:W3CDTF">2020-05-04T19:30:03Z</dcterms:created>
  <dcterms:modified xsi:type="dcterms:W3CDTF">2020-05-08T02:31:32Z</dcterms:modified>
</cp:coreProperties>
</file>