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B24CA6-285C-4452-8E2C-38B2539E6DAF}" type="datetimeFigureOut">
              <a:rPr lang="pt-BR" smtClean="0"/>
              <a:t>23/06/2020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D329B9-9655-4C6B-87B0-9D68002ADBA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468488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Estado nacional e a instabilidade da propriedade escrava</a:t>
            </a:r>
          </a:p>
          <a:p>
            <a:endParaRPr lang="pt-BR" dirty="0" smtClean="0"/>
          </a:p>
          <a:p>
            <a:r>
              <a:rPr lang="pt-BR" dirty="0" smtClean="0"/>
              <a:t>Beatriz G. </a:t>
            </a:r>
            <a:r>
              <a:rPr lang="pt-BR" dirty="0" err="1" smtClean="0"/>
              <a:t>Mamigonian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propriedade escrava no Brasil: relações exteriores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Representação da Assembleia da província de São Pedro do Rio Grande, 1863: fuga e resgate de escravos para o Uruguai;</a:t>
            </a:r>
          </a:p>
          <a:p>
            <a:r>
              <a:rPr lang="pt-BR" dirty="0" smtClean="0"/>
              <a:t>Discussões acerca do registro da propriedade escrava no Brasil e as relações internacionais: “solo livre” e a escravidão (“solo escravo”).</a:t>
            </a:r>
          </a:p>
          <a:p>
            <a:r>
              <a:rPr lang="pt-BR" dirty="0" smtClean="0"/>
              <a:t>A “Questão Inglesa” e o tráfico ilegal de escravos.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528880" cy="1426170"/>
          </a:xfrm>
        </p:spPr>
        <p:txBody>
          <a:bodyPr>
            <a:noAutofit/>
          </a:bodyPr>
          <a:lstStyle/>
          <a:p>
            <a:r>
              <a:rPr lang="pt-BR" sz="3600" dirty="0" smtClean="0"/>
              <a:t>A construção do Estado nacional, a abolição e a manutenção da escravidão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916832"/>
            <a:ext cx="7746064" cy="48245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Estado nacional: acomodação da cidadania liberal com a manutenção da escravidão.</a:t>
            </a:r>
          </a:p>
          <a:p>
            <a:pPr lvl="1"/>
            <a:r>
              <a:rPr lang="pt-BR" dirty="0" smtClean="0"/>
              <a:t>Escravidão: direito de propriedade (direito positivo);</a:t>
            </a:r>
          </a:p>
          <a:p>
            <a:pPr lvl="1"/>
            <a:r>
              <a:rPr lang="pt-BR" dirty="0" smtClean="0"/>
              <a:t>Lei de 1831: proibição do tráfico atlântico de africanos escravizados;</a:t>
            </a:r>
          </a:p>
          <a:p>
            <a:pPr lvl="1"/>
            <a:r>
              <a:rPr lang="pt-BR" dirty="0" smtClean="0"/>
              <a:t>Tráfico ilegal e o africano livre.</a:t>
            </a:r>
          </a:p>
          <a:p>
            <a:r>
              <a:rPr lang="pt-BR" dirty="0" smtClean="0"/>
              <a:t>Construção do Estado nacional e o avanço do abolicionismo atlântico: intervenção nas relações escravistas.</a:t>
            </a:r>
          </a:p>
          <a:p>
            <a:pPr lvl="1"/>
            <a:r>
              <a:rPr lang="pt-BR" dirty="0" smtClean="0"/>
              <a:t>Regulamentação do “solo escravo”: fronteira sul do país.</a:t>
            </a:r>
          </a:p>
          <a:p>
            <a:pPr lvl="1"/>
            <a:r>
              <a:rPr lang="pt-BR" dirty="0" smtClean="0"/>
              <a:t>Pressão inglesa: africanos livres.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ebulição política e a formulação da saída gradual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724744"/>
            <a:ext cx="7746064" cy="4728592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Guerra Civil nos EUA: “futuro da escravidão no Brasil”</a:t>
            </a:r>
          </a:p>
          <a:p>
            <a:r>
              <a:rPr lang="pt-BR" dirty="0" smtClean="0"/>
              <a:t>Abolicionismo: Faculdades de Direito de São Paulo e Recife;</a:t>
            </a:r>
          </a:p>
          <a:p>
            <a:r>
              <a:rPr lang="pt-BR" dirty="0" smtClean="0"/>
              <a:t>Debates acerca da abolição: gradualismo;</a:t>
            </a:r>
          </a:p>
          <a:p>
            <a:r>
              <a:rPr lang="pt-BR" dirty="0" smtClean="0"/>
              <a:t>Projetos: “problema da extinção da escravatura:</a:t>
            </a:r>
          </a:p>
          <a:p>
            <a:pPr marL="870966" lvl="1" indent="-514350">
              <a:buFont typeface="+mj-lt"/>
              <a:buAutoNum type="arabicPeriod"/>
            </a:pPr>
            <a:r>
              <a:rPr lang="pt-BR" sz="2600" dirty="0" smtClean="0"/>
              <a:t>Emancipação dos filhos das escravas;</a:t>
            </a:r>
          </a:p>
          <a:p>
            <a:pPr marL="870966" lvl="1" indent="-514350">
              <a:buFont typeface="+mj-lt"/>
              <a:buAutoNum type="arabicPeriod"/>
            </a:pPr>
            <a:r>
              <a:rPr lang="pt-BR" sz="2600" dirty="0" smtClean="0"/>
              <a:t>Criação de juntas de emancipação;</a:t>
            </a:r>
          </a:p>
          <a:p>
            <a:pPr marL="870966" lvl="1" indent="-514350">
              <a:buFont typeface="+mj-lt"/>
              <a:buAutoNum type="arabicPeriod"/>
            </a:pPr>
            <a:r>
              <a:rPr lang="pt-BR" sz="2600" dirty="0" smtClean="0"/>
              <a:t>Matrícula dos escravos</a:t>
            </a:r>
          </a:p>
          <a:p>
            <a:pPr marL="870966" lvl="1" indent="-514350">
              <a:buFont typeface="+mj-lt"/>
              <a:buAutoNum type="arabicPeriod"/>
            </a:pPr>
            <a:r>
              <a:rPr lang="pt-BR" sz="2600" dirty="0" smtClean="0"/>
              <a:t>Emancipação dos escravos da nação;</a:t>
            </a:r>
          </a:p>
          <a:p>
            <a:pPr marL="870966" lvl="1" indent="-514350">
              <a:buFont typeface="+mj-lt"/>
              <a:buAutoNum type="arabicPeriod"/>
            </a:pPr>
            <a:r>
              <a:rPr lang="pt-BR" sz="2600" dirty="0" smtClean="0"/>
              <a:t>Emancipação dos escravos das Ordens Religiosas.</a:t>
            </a:r>
          </a:p>
          <a:p>
            <a:pPr marL="596646" indent="-514350"/>
            <a:r>
              <a:rPr lang="pt-BR" dirty="0" smtClean="0"/>
              <a:t>Projeto de Nabuco de Araújo: libertação do ventre cativo</a:t>
            </a:r>
          </a:p>
          <a:p>
            <a:pPr marL="870966" lvl="1" indent="-514350"/>
            <a:r>
              <a:rPr lang="pt-BR" sz="2600" dirty="0" smtClean="0"/>
              <a:t>Impasses: problema da propriedade e a indenização;</a:t>
            </a:r>
          </a:p>
          <a:p>
            <a:pPr marL="870966" lvl="1" indent="-514350"/>
            <a:r>
              <a:rPr lang="pt-BR" sz="2600" dirty="0" smtClean="0"/>
              <a:t>Consenso: necessidade de matrícula geral dos escravos.</a:t>
            </a:r>
          </a:p>
          <a:p>
            <a:pPr marL="596646" indent="-514350"/>
            <a:r>
              <a:rPr lang="pt-BR" dirty="0" smtClean="0"/>
              <a:t>Clima político: acirramento do debate acerca da superação da escravatura -&gt; defesa do gradualismo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Títulos antigos e novos da propriedade sobre os escravos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“Taxa dos escravos”: lei n.59, de 8 de outubro de 1833 (com regulamentação em 1835 e 1841);</a:t>
            </a:r>
          </a:p>
          <a:p>
            <a:r>
              <a:rPr lang="pt-BR" dirty="0" smtClean="0"/>
              <a:t>Alistamento: escravos urbanos;</a:t>
            </a:r>
          </a:p>
          <a:p>
            <a:pPr lvl="1"/>
            <a:r>
              <a:rPr lang="pt-BR" dirty="0" smtClean="0"/>
              <a:t>Legalização da propriedade cativa contrabandeada.</a:t>
            </a:r>
          </a:p>
          <a:p>
            <a:r>
              <a:rPr lang="pt-BR" dirty="0" smtClean="0"/>
              <a:t>Regresso conservador: revogação da lei de 1831</a:t>
            </a:r>
          </a:p>
          <a:p>
            <a:r>
              <a:rPr lang="pt-BR" dirty="0" smtClean="0"/>
              <a:t>Matrícula especial dos escravos: </a:t>
            </a:r>
          </a:p>
          <a:p>
            <a:pPr lvl="1"/>
            <a:r>
              <a:rPr lang="pt-BR" dirty="0" smtClean="0"/>
              <a:t>“vago extraordinário”; </a:t>
            </a:r>
          </a:p>
          <a:p>
            <a:pPr lvl="1"/>
            <a:r>
              <a:rPr lang="pt-BR" dirty="0" smtClean="0"/>
              <a:t>estabelecer oficialmente quem era escravo;</a:t>
            </a:r>
          </a:p>
          <a:p>
            <a:pPr lvl="1"/>
            <a:r>
              <a:rPr lang="pt-BR" dirty="0" smtClean="0"/>
              <a:t>garantia da propriedade escrava.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692696"/>
            <a:ext cx="7704856" cy="554461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Debate acerca da “questão do elemento servil” na década de 1860: conveniência do Estado com os proprietários de escravos;</a:t>
            </a:r>
          </a:p>
          <a:p>
            <a:pPr lvl="1"/>
            <a:r>
              <a:rPr lang="pt-BR" dirty="0" smtClean="0"/>
              <a:t>Instabilidade da propriedade cativa no debate político;</a:t>
            </a:r>
          </a:p>
          <a:p>
            <a:pPr lvl="1"/>
            <a:r>
              <a:rPr lang="pt-BR" dirty="0" smtClean="0"/>
              <a:t>Fortalecimento da soberania do Estado através da imposição da lei sobre os proprietários.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“superava-se uma fase de instabilidade legal da propriedade escrava, submetiam-se os proprietários e fortalecia-se o Estado nacional, sempre em nome da manutenção da escravidão, em detrimento dos africanos.” (p. 37)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Interpretações do Brasil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“Teremos grandes desastres, se não houver providências enérgicas e imediatas”: a rebeldia dos escravos e a abolição da escravidão.</a:t>
            </a:r>
          </a:p>
          <a:p>
            <a:endParaRPr lang="pt-BR" dirty="0" smtClean="0"/>
          </a:p>
          <a:p>
            <a:r>
              <a:rPr lang="pt-BR" dirty="0" smtClean="0"/>
              <a:t>Maria Helena Pereira Toledo Machado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2002234"/>
          </a:xfrm>
        </p:spPr>
        <p:txBody>
          <a:bodyPr>
            <a:noAutofit/>
          </a:bodyPr>
          <a:lstStyle/>
          <a:p>
            <a:r>
              <a:rPr lang="pt-BR" sz="3600" dirty="0" err="1" smtClean="0"/>
              <a:t>Emancipacionismo</a:t>
            </a:r>
            <a:r>
              <a:rPr lang="pt-BR" sz="3600" dirty="0" smtClean="0"/>
              <a:t> e gradualismo: como fazer com que os próprios escravizados indenizem seus senhores?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420888"/>
            <a:ext cx="7602048" cy="410445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Processo de abolição: processo longo e doloroso.</a:t>
            </a:r>
          </a:p>
          <a:p>
            <a:r>
              <a:rPr lang="pt-BR" dirty="0" smtClean="0"/>
              <a:t>Fato social da abolição: “nas dobras do mundo parlamentar, no contexto das militâncias populares nascentes e nas franjas da política formalista e excludente do império”;</a:t>
            </a:r>
          </a:p>
          <a:p>
            <a:r>
              <a:rPr lang="pt-BR" dirty="0" smtClean="0"/>
              <a:t>Esferas institucionais e formais da política: política gradualista e protelatória.</a:t>
            </a:r>
          </a:p>
          <a:p>
            <a:pPr lvl="1"/>
            <a:r>
              <a:rPr lang="pt-BR" dirty="0" smtClean="0"/>
              <a:t>Africanos livres;</a:t>
            </a:r>
          </a:p>
          <a:p>
            <a:pPr lvl="1"/>
            <a:r>
              <a:rPr lang="pt-BR" dirty="0" smtClean="0"/>
              <a:t>Lei do Ventre Livre;</a:t>
            </a:r>
          </a:p>
          <a:p>
            <a:pPr lvl="1"/>
            <a:r>
              <a:rPr lang="pt-BR" dirty="0" smtClean="0"/>
              <a:t>Lei dos Sexagenários.</a:t>
            </a:r>
          </a:p>
          <a:p>
            <a:r>
              <a:rPr lang="pt-BR" dirty="0" smtClean="0"/>
              <a:t>Efeitos da lei de 1871: fissuras no sistema escravista.</a:t>
            </a:r>
          </a:p>
          <a:p>
            <a:r>
              <a:rPr lang="pt-BR" dirty="0" smtClean="0"/>
              <a:t>Década de 1880: vulgarização da discussão a respeito da abolição.</a:t>
            </a: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8582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“Teremos grandes desastres, se não houver providências enérgicas e imediatas.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420888"/>
            <a:ext cx="7746064" cy="382751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Temor de uma revolta geral dos escravos.</a:t>
            </a:r>
          </a:p>
          <a:p>
            <a:r>
              <a:rPr lang="pt-BR" dirty="0" smtClean="0"/>
              <a:t>Movimentação de escravos e ações cotidiana que rompiam a legitimidade do sistema.</a:t>
            </a:r>
          </a:p>
          <a:p>
            <a:r>
              <a:rPr lang="pt-BR" dirty="0" smtClean="0"/>
              <a:t>Polícia: proteção da propriedade privada e manutenção da ordem.</a:t>
            </a:r>
          </a:p>
          <a:p>
            <a:r>
              <a:rPr lang="pt-BR" dirty="0" smtClean="0"/>
              <a:t>Avanço do abolicionismo: </a:t>
            </a:r>
          </a:p>
          <a:p>
            <a:pPr lvl="1"/>
            <a:r>
              <a:rPr lang="pt-BR" dirty="0" smtClean="0"/>
              <a:t>Radicalismo;</a:t>
            </a:r>
          </a:p>
          <a:p>
            <a:pPr lvl="1"/>
            <a:r>
              <a:rPr lang="pt-BR" dirty="0" smtClean="0"/>
              <a:t>Moderado.</a:t>
            </a:r>
          </a:p>
          <a:p>
            <a:r>
              <a:rPr lang="pt-BR" dirty="0" smtClean="0"/>
              <a:t>Reação dos senhores: defesa da propriedade escrava.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636</Words>
  <Application>Microsoft Office PowerPoint</Application>
  <PresentationFormat>Apresentação na tela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Solstício</vt:lpstr>
      <vt:lpstr>Interpretações do Brasil</vt:lpstr>
      <vt:lpstr>A propriedade escrava no Brasil: relações exteriores</vt:lpstr>
      <vt:lpstr>A construção do Estado nacional, a abolição e a manutenção da escravidão</vt:lpstr>
      <vt:lpstr>A ebulição política e a formulação da saída gradual</vt:lpstr>
      <vt:lpstr>Títulos antigos e novos da propriedade sobre os escravos</vt:lpstr>
      <vt:lpstr>Slide 6</vt:lpstr>
      <vt:lpstr>Interpretações do Brasil </vt:lpstr>
      <vt:lpstr>Emancipacionismo e gradualismo: como fazer com que os próprios escravizados indenizem seus senhores?</vt:lpstr>
      <vt:lpstr>“Teremos grandes desastres, se não houver providências enérgicas e imediatas.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35</cp:revision>
  <dcterms:created xsi:type="dcterms:W3CDTF">2020-06-23T15:19:12Z</dcterms:created>
  <dcterms:modified xsi:type="dcterms:W3CDTF">2020-06-23T19:53:45Z</dcterms:modified>
</cp:coreProperties>
</file>