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76F93A-F2F9-4EDF-BCC3-CDD040CBC8F8}" type="datetimeFigureOut">
              <a:rPr lang="pt-BR" smtClean="0"/>
              <a:pPr/>
              <a:t>05/04/2020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28C76B-B4BA-4754-ADF2-6F3394E3BD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6F93A-F2F9-4EDF-BCC3-CDD040CBC8F8}" type="datetimeFigureOut">
              <a:rPr lang="pt-BR" smtClean="0"/>
              <a:pPr/>
              <a:t>05/04/2020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28C76B-B4BA-4754-ADF2-6F3394E3BD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6F93A-F2F9-4EDF-BCC3-CDD040CBC8F8}" type="datetimeFigureOut">
              <a:rPr lang="pt-BR" smtClean="0"/>
              <a:pPr/>
              <a:t>05/04/2020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28C76B-B4BA-4754-ADF2-6F3394E3BD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6F93A-F2F9-4EDF-BCC3-CDD040CBC8F8}" type="datetimeFigureOut">
              <a:rPr lang="pt-BR" smtClean="0"/>
              <a:pPr/>
              <a:t>05/04/2020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28C76B-B4BA-4754-ADF2-6F3394E3BD0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6F93A-F2F9-4EDF-BCC3-CDD040CBC8F8}" type="datetimeFigureOut">
              <a:rPr lang="pt-BR" smtClean="0"/>
              <a:pPr/>
              <a:t>05/04/2020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28C76B-B4BA-4754-ADF2-6F3394E3BD0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6F93A-F2F9-4EDF-BCC3-CDD040CBC8F8}" type="datetimeFigureOut">
              <a:rPr lang="pt-BR" smtClean="0"/>
              <a:pPr/>
              <a:t>05/04/2020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28C76B-B4BA-4754-ADF2-6F3394E3BD0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6F93A-F2F9-4EDF-BCC3-CDD040CBC8F8}" type="datetimeFigureOut">
              <a:rPr lang="pt-BR" smtClean="0"/>
              <a:pPr/>
              <a:t>05/04/2020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28C76B-B4BA-4754-ADF2-6F3394E3BD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6F93A-F2F9-4EDF-BCC3-CDD040CBC8F8}" type="datetimeFigureOut">
              <a:rPr lang="pt-BR" smtClean="0"/>
              <a:pPr/>
              <a:t>05/04/2020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28C76B-B4BA-4754-ADF2-6F3394E3BD0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6F93A-F2F9-4EDF-BCC3-CDD040CBC8F8}" type="datetimeFigureOut">
              <a:rPr lang="pt-BR" smtClean="0"/>
              <a:pPr/>
              <a:t>05/04/2020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28C76B-B4BA-4754-ADF2-6F3394E3BD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776F93A-F2F9-4EDF-BCC3-CDD040CBC8F8}" type="datetimeFigureOut">
              <a:rPr lang="pt-BR" smtClean="0"/>
              <a:pPr/>
              <a:t>05/04/2020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28C76B-B4BA-4754-ADF2-6F3394E3BD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776F93A-F2F9-4EDF-BCC3-CDD040CBC8F8}" type="datetimeFigureOut">
              <a:rPr lang="pt-BR" smtClean="0"/>
              <a:pPr/>
              <a:t>05/04/2020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28C76B-B4BA-4754-ADF2-6F3394E3BD0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776F93A-F2F9-4EDF-BCC3-CDD040CBC8F8}" type="datetimeFigureOut">
              <a:rPr lang="pt-BR" smtClean="0"/>
              <a:pPr/>
              <a:t>05/04/2020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C28C76B-B4BA-4754-ADF2-6F3394E3BD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Paula\Music\Luna%20e%20Klein\Slide%201.mp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Paula\Music\Luna%20e%20Klein\Slide%202.mp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Paula\Music\Luna%20e%20Klein\Slide%203.mp3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Paula\Music\Luna%20e%20Klein\Slide%204.mp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file:///C:\Users\Paula\Music\Luna%20e%20Klein\Slide%205.3.mp3" TargetMode="External"/><Relationship Id="rId7" Type="http://schemas.openxmlformats.org/officeDocument/2006/relationships/image" Target="../media/image8.png"/><Relationship Id="rId2" Type="http://schemas.openxmlformats.org/officeDocument/2006/relationships/audio" Target="file:///C:\Users\Paula\Music\Luna%20e%20Klein\Slide%205.2.mp3" TargetMode="External"/><Relationship Id="rId1" Type="http://schemas.openxmlformats.org/officeDocument/2006/relationships/audio" Target="file:///C:\Users\Paula\Music\Luna%20e%20Klein\Slide%205.1.mp3" TargetMode="Externa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file:///C:\Users\Paula\Music\Luna%20e%20Klein\Slide%206.3.mp3" TargetMode="External"/><Relationship Id="rId7" Type="http://schemas.openxmlformats.org/officeDocument/2006/relationships/image" Target="../media/image11.png"/><Relationship Id="rId2" Type="http://schemas.openxmlformats.org/officeDocument/2006/relationships/audio" Target="file:///C:\Users\Paula\Music\Luna%20e%20Klein\Slide%206.2.mp3" TargetMode="External"/><Relationship Id="rId1" Type="http://schemas.openxmlformats.org/officeDocument/2006/relationships/audio" Target="file:///C:\Users\Paula\Music\Luna%20e%20Klein\Slide%206.1.mp3" TargetMode="Externa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Paula\Music\Luna%20e%20Klein\Slide%207.2.mp3" TargetMode="External"/><Relationship Id="rId1" Type="http://schemas.openxmlformats.org/officeDocument/2006/relationships/audio" Target="file:///C:\Users\Paula\Music\Luna%20e%20Klein\Slide%207.1.mp3" TargetMode="Externa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Interpretações do Brasil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Economia e sociedade escravista: Minas Gerais e São Paulo em 1830</a:t>
            </a:r>
          </a:p>
          <a:p>
            <a:r>
              <a:rPr lang="pt-BR" dirty="0" smtClean="0"/>
              <a:t>F. </a:t>
            </a:r>
            <a:r>
              <a:rPr lang="pt-BR" dirty="0" err="1" smtClean="0"/>
              <a:t>Luna</a:t>
            </a:r>
            <a:r>
              <a:rPr lang="pt-BR" dirty="0" smtClean="0"/>
              <a:t> e H. Klein</a:t>
            </a:r>
            <a:endParaRPr lang="pt-BR" dirty="0"/>
          </a:p>
        </p:txBody>
      </p:sp>
      <p:pic>
        <p:nvPicPr>
          <p:cNvPr id="4" name="Slide 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884368" y="609329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33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Produção bibliográfica: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Livros:</a:t>
            </a:r>
          </a:p>
          <a:p>
            <a:pPr lvl="1">
              <a:buFont typeface="Wingdings" pitchFamily="2" charset="2"/>
              <a:buChar char="v"/>
            </a:pPr>
            <a:r>
              <a:rPr lang="pt-BR" dirty="0" smtClean="0"/>
              <a:t>Evolução da sociedade e economia de São Paulo (1750-1850), (2005);</a:t>
            </a:r>
          </a:p>
          <a:p>
            <a:pPr lvl="1">
              <a:buFont typeface="Wingdings" pitchFamily="2" charset="2"/>
              <a:buChar char="v"/>
            </a:pPr>
            <a:r>
              <a:rPr lang="pt-BR" dirty="0" smtClean="0"/>
              <a:t>O Brasil desde 1980, (2007);</a:t>
            </a:r>
          </a:p>
          <a:p>
            <a:pPr lvl="1">
              <a:buFont typeface="Wingdings" pitchFamily="2" charset="2"/>
              <a:buChar char="v"/>
            </a:pPr>
            <a:r>
              <a:rPr lang="pt-BR" dirty="0" smtClean="0"/>
              <a:t>Escravismo em São Paulo e Minas Gerais, (2009);</a:t>
            </a:r>
          </a:p>
          <a:p>
            <a:pPr lvl="1">
              <a:buFont typeface="Wingdings" pitchFamily="2" charset="2"/>
              <a:buChar char="v"/>
            </a:pPr>
            <a:r>
              <a:rPr lang="pt-BR" dirty="0" smtClean="0"/>
              <a:t>Escravismo no Brasil, (2010);</a:t>
            </a:r>
          </a:p>
          <a:p>
            <a:pPr lvl="1">
              <a:buFont typeface="Wingdings" pitchFamily="2" charset="2"/>
              <a:buChar char="v"/>
            </a:pPr>
            <a:r>
              <a:rPr lang="pt-BR" dirty="0" smtClean="0"/>
              <a:t>História econômica e social do Brasil, (2016);</a:t>
            </a:r>
          </a:p>
          <a:p>
            <a:pPr lvl="1">
              <a:buFont typeface="Wingdings" pitchFamily="2" charset="2"/>
              <a:buChar char="v"/>
            </a:pPr>
            <a:r>
              <a:rPr lang="pt-BR" dirty="0" smtClean="0"/>
              <a:t>História econômica e social do estado de São Paulo (1850-1950), (2019).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Além de vários artigos em parceria.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Sobre os autores</a:t>
            </a:r>
            <a:endParaRPr lang="pt-BR" dirty="0"/>
          </a:p>
        </p:txBody>
      </p:sp>
      <p:pic>
        <p:nvPicPr>
          <p:cNvPr id="4" name="Slide 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028384" y="602128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09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Sociedade escravista: novas evidências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 Posses de cativos e trabalho escravo: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 Predomínio das pequenas e médias posses;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 Grande propriedade fundiária conjunta com a exploração econômica modesta;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 Maior difusão da escravidão: todas as atividades econômicas;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 Papel da população livre de cor: alforrias;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 Mulheres: chefes de domicílio e proprietárias de cativos;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 Reprodução natural e tráfico de escravos.</a:t>
            </a:r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 historiografia: avanço das pesquisas</a:t>
            </a:r>
            <a:endParaRPr lang="pt-BR" dirty="0"/>
          </a:p>
        </p:txBody>
      </p:sp>
      <p:pic>
        <p:nvPicPr>
          <p:cNvPr id="4" name="Slide 3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812360" y="602128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853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Centro-sul do Brasil: Minas Gerais e São Paulo</a:t>
            </a:r>
          </a:p>
          <a:p>
            <a:pPr lvl="1"/>
            <a:r>
              <a:rPr lang="pt-BR" dirty="0" smtClean="0"/>
              <a:t>Dinamismo econômico: agricultura comercial e de subsistência; mercado local e de longa distância; atividade exportadora.</a:t>
            </a:r>
          </a:p>
          <a:p>
            <a:r>
              <a:rPr lang="pt-BR" dirty="0" smtClean="0"/>
              <a:t>Censos (677 mil pessoas): </a:t>
            </a:r>
          </a:p>
          <a:p>
            <a:pPr lvl="1"/>
            <a:r>
              <a:rPr lang="pt-BR" dirty="0" smtClean="0"/>
              <a:t>MG: Listas Nominativas de 1831-1833, APM;</a:t>
            </a:r>
          </a:p>
          <a:p>
            <a:pPr lvl="1"/>
            <a:r>
              <a:rPr lang="pt-BR" dirty="0" smtClean="0"/>
              <a:t>SP: Listas Nominativas de Habitantes de 1829, AESP.</a:t>
            </a:r>
          </a:p>
          <a:p>
            <a:r>
              <a:rPr lang="pt-BR" dirty="0" smtClean="0"/>
              <a:t>Metodologia:</a:t>
            </a:r>
          </a:p>
          <a:p>
            <a:pPr lvl="1"/>
            <a:r>
              <a:rPr lang="pt-BR" dirty="0" smtClean="0"/>
              <a:t>MG: Centros mineradores tradicionais; Fronteira Sul; Zona da Mata e Norte/Nordeste.</a:t>
            </a:r>
          </a:p>
          <a:p>
            <a:pPr lvl="1"/>
            <a:r>
              <a:rPr lang="pt-BR" dirty="0" smtClean="0"/>
              <a:t>SP: Região Exportadora (Vale do Paraíba e Oeste Paulista); Capital, Litoral e Região Sul; Região do Paraná.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Espaço de análise e fontes de pesquisa</a:t>
            </a:r>
            <a:endParaRPr lang="pt-BR" dirty="0"/>
          </a:p>
        </p:txBody>
      </p:sp>
      <p:pic>
        <p:nvPicPr>
          <p:cNvPr id="4" name="Slide 4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740352" y="623731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233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Distribuição da população por domicílios (</a:t>
            </a:r>
            <a:r>
              <a:rPr lang="pt-BR" dirty="0" err="1" smtClean="0"/>
              <a:t>Tab</a:t>
            </a:r>
            <a:r>
              <a:rPr lang="pt-BR" dirty="0" smtClean="0"/>
              <a:t> 1):</a:t>
            </a:r>
          </a:p>
          <a:p>
            <a:pPr lvl="1"/>
            <a:r>
              <a:rPr lang="pt-BR" dirty="0" smtClean="0"/>
              <a:t>677.411 pessoas -&gt; 105.635 domicílios;</a:t>
            </a:r>
          </a:p>
          <a:p>
            <a:pPr lvl="1"/>
            <a:r>
              <a:rPr lang="pt-BR" dirty="0" smtClean="0"/>
              <a:t>30% da população: cativos;</a:t>
            </a:r>
          </a:p>
          <a:p>
            <a:pPr lvl="1"/>
            <a:r>
              <a:rPr lang="pt-BR" dirty="0" smtClean="0"/>
              <a:t>Cativos: presente em 30% dos domicílios.</a:t>
            </a:r>
          </a:p>
          <a:p>
            <a:pPr lvl="1"/>
            <a:r>
              <a:rPr lang="pt-BR" dirty="0" smtClean="0"/>
              <a:t>Média de escravos: 6,9 MG; 7 SP.</a:t>
            </a:r>
          </a:p>
          <a:p>
            <a:r>
              <a:rPr lang="pt-BR" dirty="0" smtClean="0"/>
              <a:t>Padrão de posses (</a:t>
            </a:r>
            <a:r>
              <a:rPr lang="pt-BR" dirty="0" err="1" smtClean="0"/>
              <a:t>Tab</a:t>
            </a:r>
            <a:r>
              <a:rPr lang="pt-BR" dirty="0" smtClean="0"/>
              <a:t> 2):</a:t>
            </a:r>
          </a:p>
          <a:p>
            <a:pPr lvl="1"/>
            <a:r>
              <a:rPr lang="pt-BR" dirty="0" smtClean="0"/>
              <a:t>Predominância das pequenas posses;</a:t>
            </a:r>
          </a:p>
          <a:p>
            <a:pPr lvl="1"/>
            <a:r>
              <a:rPr lang="pt-BR" dirty="0" smtClean="0"/>
              <a:t>Pequeno nº de proprietários com grandes escravarias (acima de 20): 5,6% MG e 6,6% SP;</a:t>
            </a:r>
          </a:p>
          <a:p>
            <a:pPr lvl="1"/>
            <a:r>
              <a:rPr lang="pt-BR" dirty="0" smtClean="0"/>
              <a:t>As grandes escravarias (acima de 20): 33,5% MG; 38% SP.</a:t>
            </a:r>
          </a:p>
          <a:p>
            <a:r>
              <a:rPr lang="pt-BR" dirty="0" smtClean="0"/>
              <a:t>Origens, idades e sexo (</a:t>
            </a:r>
            <a:r>
              <a:rPr lang="pt-BR" dirty="0" err="1" smtClean="0"/>
              <a:t>Tab</a:t>
            </a:r>
            <a:r>
              <a:rPr lang="pt-BR" dirty="0" smtClean="0"/>
              <a:t> 3):</a:t>
            </a:r>
          </a:p>
          <a:p>
            <a:pPr lvl="1"/>
            <a:r>
              <a:rPr lang="pt-BR" dirty="0" smtClean="0"/>
              <a:t>Africanos: 43,5% da pop. escrava em MG; 56,6% da pop. escrava em SP.</a:t>
            </a:r>
          </a:p>
          <a:p>
            <a:pPr lvl="1"/>
            <a:r>
              <a:rPr lang="pt-BR" dirty="0" smtClean="0"/>
              <a:t>Razão de masculinidade: 159 MG; 153 SP.</a:t>
            </a:r>
          </a:p>
          <a:p>
            <a:pPr lvl="1"/>
            <a:r>
              <a:rPr lang="pt-BR" dirty="0" smtClean="0"/>
              <a:t>Predominância de escravos adultos, seguido de crianças e velhos nas duas províncias. </a:t>
            </a:r>
          </a:p>
          <a:p>
            <a:r>
              <a:rPr lang="pt-BR" dirty="0" smtClean="0"/>
              <a:t>Escravos casados: 29% em SP; e 22% em MG (</a:t>
            </a:r>
            <a:r>
              <a:rPr lang="pt-BR" dirty="0" err="1" smtClean="0"/>
              <a:t>Tab</a:t>
            </a:r>
            <a:r>
              <a:rPr lang="pt-BR" dirty="0" smtClean="0"/>
              <a:t> 4). 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Demografia da escravidão</a:t>
            </a:r>
            <a:endParaRPr lang="pt-BR" dirty="0"/>
          </a:p>
        </p:txBody>
      </p:sp>
      <p:pic>
        <p:nvPicPr>
          <p:cNvPr id="4" name="Slide 5.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5076056" y="6165304"/>
            <a:ext cx="304800" cy="304800"/>
          </a:xfrm>
          <a:prstGeom prst="rect">
            <a:avLst/>
          </a:prstGeom>
        </p:spPr>
      </p:pic>
      <p:pic>
        <p:nvPicPr>
          <p:cNvPr id="5" name="Slide 5.2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 cstate="print"/>
          <a:stretch>
            <a:fillRect/>
          </a:stretch>
        </p:blipFill>
        <p:spPr>
          <a:xfrm>
            <a:off x="5796136" y="6165304"/>
            <a:ext cx="304800" cy="304800"/>
          </a:xfrm>
          <a:prstGeom prst="rect">
            <a:avLst/>
          </a:prstGeom>
        </p:spPr>
      </p:pic>
      <p:pic>
        <p:nvPicPr>
          <p:cNvPr id="6" name="Slide 5.3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7" cstate="print"/>
          <a:stretch>
            <a:fillRect/>
          </a:stretch>
        </p:blipFill>
        <p:spPr>
          <a:xfrm>
            <a:off x="6516216" y="616530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94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61944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8094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2886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7731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116024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Dados para Minas Gerais (</a:t>
            </a:r>
            <a:r>
              <a:rPr lang="pt-BR" dirty="0" err="1" smtClean="0"/>
              <a:t>Tab</a:t>
            </a:r>
            <a:r>
              <a:rPr lang="pt-BR" dirty="0" smtClean="0"/>
              <a:t> 5):</a:t>
            </a:r>
          </a:p>
          <a:p>
            <a:pPr lvl="1"/>
            <a:r>
              <a:rPr lang="pt-BR" dirty="0" smtClean="0"/>
              <a:t>As mulheres eram maioria na população livre;</a:t>
            </a:r>
          </a:p>
          <a:p>
            <a:pPr lvl="1"/>
            <a:r>
              <a:rPr lang="pt-BR" dirty="0" smtClean="0"/>
              <a:t>Elevada taxa de crescimento natural para os livres;</a:t>
            </a:r>
          </a:p>
          <a:p>
            <a:pPr lvl="1"/>
            <a:r>
              <a:rPr lang="pt-BR" dirty="0" smtClean="0"/>
              <a:t>Maior nº de casados para os livres;</a:t>
            </a:r>
          </a:p>
          <a:p>
            <a:pPr lvl="1"/>
            <a:r>
              <a:rPr lang="pt-BR" dirty="0" smtClean="0"/>
              <a:t>Elevado percentual de livres de cor: setor social importante.</a:t>
            </a:r>
          </a:p>
          <a:p>
            <a:endParaRPr lang="pt-BR" dirty="0" smtClean="0"/>
          </a:p>
          <a:p>
            <a:r>
              <a:rPr lang="pt-BR" dirty="0" smtClean="0"/>
              <a:t>Quais diferenças demográficas comparando escravos e seus proprietários? (</a:t>
            </a:r>
            <a:r>
              <a:rPr lang="pt-BR" dirty="0" err="1" smtClean="0"/>
              <a:t>Tab</a:t>
            </a:r>
            <a:r>
              <a:rPr lang="pt-BR" dirty="0" smtClean="0"/>
              <a:t> 6, 7 e 8)</a:t>
            </a:r>
          </a:p>
          <a:p>
            <a:pPr lvl="1"/>
            <a:r>
              <a:rPr lang="pt-BR" dirty="0" smtClean="0"/>
              <a:t>Homens predominam como chefes de domicílios e em proporção maior como proprietários de escravos;</a:t>
            </a:r>
          </a:p>
          <a:p>
            <a:pPr lvl="1"/>
            <a:r>
              <a:rPr lang="pt-BR" dirty="0" smtClean="0"/>
              <a:t>MG: maior número de mulheres como chefes de domicílios;</a:t>
            </a:r>
          </a:p>
          <a:p>
            <a:pPr lvl="1"/>
            <a:r>
              <a:rPr lang="pt-BR" dirty="0" smtClean="0"/>
              <a:t>Chefes de domicílio: SP: brancos, 2/3; MG: Pardos, 47%, brancos 40%;</a:t>
            </a:r>
          </a:p>
          <a:p>
            <a:pPr lvl="1"/>
            <a:r>
              <a:rPr lang="pt-BR" dirty="0" smtClean="0"/>
              <a:t>Proprietários de escravos: SP: 95% brancos; MG: 70% brancos; 27% pardos.</a:t>
            </a:r>
          </a:p>
          <a:p>
            <a:pPr lvl="1"/>
            <a:r>
              <a:rPr lang="pt-BR" dirty="0" smtClean="0"/>
              <a:t>Posses de cativos pop. livre de cor (pardos e pretos): SP: 3% dos escravos; MG: 16% dos escravos.</a:t>
            </a:r>
          </a:p>
          <a:p>
            <a:pPr lvl="1"/>
            <a:r>
              <a:rPr lang="pt-BR" dirty="0" smtClean="0"/>
              <a:t>Predomínio das atividades agrícolas.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pt-BR" dirty="0" smtClean="0"/>
              <a:t>Demografia da população livre</a:t>
            </a:r>
            <a:endParaRPr lang="pt-BR" dirty="0"/>
          </a:p>
        </p:txBody>
      </p:sp>
      <p:pic>
        <p:nvPicPr>
          <p:cNvPr id="4" name="Slide 6.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6084168" y="6309320"/>
            <a:ext cx="304800" cy="304800"/>
          </a:xfrm>
          <a:prstGeom prst="rect">
            <a:avLst/>
          </a:prstGeom>
        </p:spPr>
      </p:pic>
      <p:pic>
        <p:nvPicPr>
          <p:cNvPr id="5" name="Slide 6.2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 cstate="print"/>
          <a:stretch>
            <a:fillRect/>
          </a:stretch>
        </p:blipFill>
        <p:spPr>
          <a:xfrm>
            <a:off x="6804248" y="6309320"/>
            <a:ext cx="304800" cy="304800"/>
          </a:xfrm>
          <a:prstGeom prst="rect">
            <a:avLst/>
          </a:prstGeom>
        </p:spPr>
      </p:pic>
      <p:pic>
        <p:nvPicPr>
          <p:cNvPr id="6" name="Slide 6.3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7" cstate="print"/>
          <a:stretch>
            <a:fillRect/>
          </a:stretch>
        </p:blipFill>
        <p:spPr>
          <a:xfrm>
            <a:off x="7524328" y="63093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64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86423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0326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89692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185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Difusão da escravidão em todas as atividades econômicas: embora as maiores posses e o maioria dos escravos concentrassem na agricultura;</a:t>
            </a:r>
          </a:p>
          <a:p>
            <a:r>
              <a:rPr lang="pt-BR" dirty="0" smtClean="0"/>
              <a:t>Pardos: significativa parcela da população livre (MG) e proprietários de escravos;</a:t>
            </a:r>
          </a:p>
          <a:p>
            <a:r>
              <a:rPr lang="pt-BR" dirty="0" smtClean="0"/>
              <a:t>Predominância dos pequenos proprietários (com 1 ou 2 cativos);</a:t>
            </a:r>
          </a:p>
          <a:p>
            <a:r>
              <a:rPr lang="pt-BR" dirty="0" smtClean="0"/>
              <a:t>Domicílios sem escravos: 2/3 dos domicílios nas duas áreas;</a:t>
            </a:r>
          </a:p>
          <a:p>
            <a:r>
              <a:rPr lang="pt-BR" dirty="0" smtClean="0"/>
              <a:t>Modelo de grande lavoura: restrito a algumas áreas e períodos na história do Brasil.</a:t>
            </a:r>
          </a:p>
          <a:p>
            <a:r>
              <a:rPr lang="pt-BR" dirty="0" smtClean="0"/>
              <a:t>Padrão continental: aproximação da realidade escravista dos EUA, porém com maior difusão regional e de uso.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Contribuições: </a:t>
            </a:r>
            <a:endParaRPr lang="pt-BR" dirty="0"/>
          </a:p>
        </p:txBody>
      </p:sp>
      <p:pic>
        <p:nvPicPr>
          <p:cNvPr id="4" name="Slide 7.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6372200" y="6165304"/>
            <a:ext cx="304800" cy="304800"/>
          </a:xfrm>
          <a:prstGeom prst="rect">
            <a:avLst/>
          </a:prstGeom>
        </p:spPr>
      </p:pic>
      <p:pic>
        <p:nvPicPr>
          <p:cNvPr id="5" name="Slide 7.2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7092280" y="616530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520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65208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3506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231</TotalTime>
  <Words>701</Words>
  <Application>Microsoft Office PowerPoint</Application>
  <PresentationFormat>Apresentação na tela (4:3)</PresentationFormat>
  <Paragraphs>71</Paragraphs>
  <Slides>7</Slides>
  <Notes>0</Notes>
  <HiddenSlides>0</HiddenSlides>
  <MMClips>12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Concurso</vt:lpstr>
      <vt:lpstr>Interpretações do Brasil </vt:lpstr>
      <vt:lpstr>Sobre os autores</vt:lpstr>
      <vt:lpstr>A historiografia: avanço das pesquisas</vt:lpstr>
      <vt:lpstr>Espaço de análise e fontes de pesquisa</vt:lpstr>
      <vt:lpstr>Demografia da escravidão</vt:lpstr>
      <vt:lpstr>Demografia da população livre</vt:lpstr>
      <vt:lpstr>Contribuições: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Interpretações do Brasil</dc:title>
  <dc:creator>Paula</dc:creator>
  <cp:lastModifiedBy>Paula</cp:lastModifiedBy>
  <cp:revision>24</cp:revision>
  <dcterms:created xsi:type="dcterms:W3CDTF">2020-04-05T20:20:55Z</dcterms:created>
  <dcterms:modified xsi:type="dcterms:W3CDTF">2020-04-06T01:46:21Z</dcterms:modified>
</cp:coreProperties>
</file>