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597F91-C820-4CFC-9259-50D62D8DA082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B5E2FE-95C6-479F-9836-71E5D9C0F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ula\Music\Hebe%20Mattos\slide%2001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Hebe%20Mattos\slide%202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Music\Hebe%20Mattos\slide%203.3.mp3" TargetMode="External"/><Relationship Id="rId2" Type="http://schemas.openxmlformats.org/officeDocument/2006/relationships/audio" Target="file:///C:\Users\Paula\Music\Hebe%20Mattos\slide%203.2%20.mp3" TargetMode="External"/><Relationship Id="rId1" Type="http://schemas.openxmlformats.org/officeDocument/2006/relationships/audio" Target="file:///C:\Users\Paula\Music\Hebe%20Mattos\slide%203.1%20melhorado.mp3" TargetMode="Externa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Paula\Music\Hebe%20Mattos\slide%204.1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Hebe%20Mattos\slide%204.3%20melhorado.mp3" TargetMode="External"/><Relationship Id="rId1" Type="http://schemas.openxmlformats.org/officeDocument/2006/relationships/audio" Target="file:///C:\Users\Paula\Music\Hebe%20Mattos\slide%204.2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Paula\Music\Hebe%20Mattos\slide%205.2.mp3" TargetMode="External"/><Relationship Id="rId1" Type="http://schemas.openxmlformats.org/officeDocument/2006/relationships/audio" Target="file:///C:\Users\Paula\Music\Hebe%20Mattos\slide%205.1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Hebe%20Mattos\slide%206.2%20melhorado.mp3" TargetMode="External"/><Relationship Id="rId1" Type="http://schemas.openxmlformats.org/officeDocument/2006/relationships/audio" Target="file:///C:\Users\Paula\Music\Hebe%20Mattos\slide%206.1.mp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Hebe%20Mattos\slide%207.2.mp3" TargetMode="External"/><Relationship Id="rId1" Type="http://schemas.openxmlformats.org/officeDocument/2006/relationships/audio" Target="file:///C:\Users\Paula\Music\Hebe%20Mattos\slide%207.1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aula\Music\Hebe%20Mattos\slide%208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629000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escravidão moderna nos quadros do Império português: o Antigo Regime em perspectiva atlântica</a:t>
            </a:r>
          </a:p>
          <a:p>
            <a:endParaRPr lang="pt-BR" dirty="0" smtClean="0"/>
          </a:p>
          <a:p>
            <a:r>
              <a:rPr lang="pt-BR" dirty="0" smtClean="0"/>
              <a:t>Hebe Maria Mattos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endParaRPr lang="pt-BR" dirty="0"/>
          </a:p>
        </p:txBody>
      </p:sp>
      <p:pic>
        <p:nvPicPr>
          <p:cNvPr id="4" name="slide 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7772400" cy="1143000"/>
          </a:xfrm>
        </p:spPr>
        <p:txBody>
          <a:bodyPr/>
          <a:lstStyle/>
          <a:p>
            <a:r>
              <a:rPr lang="pt-BR" dirty="0" smtClean="0"/>
              <a:t>Historiografia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50055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Contradição: surgimento de novas sociedades escravistas nas Américas.</a:t>
            </a:r>
          </a:p>
          <a:p>
            <a:r>
              <a:rPr lang="pt-BR" dirty="0" smtClean="0"/>
              <a:t>Ordem econômica: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Imperativos da expansão comercial (F. Novais);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Insuficiência demográfica (S. Schwartz).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Pensamento religioso: legitimação da escravidão moderna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Adaptação forçada (imperativos econômicos) à lógica de funcionamento das sociedades católicas (R. </a:t>
            </a:r>
            <a:r>
              <a:rPr lang="pt-BR" dirty="0" err="1" smtClean="0"/>
              <a:t>Vainfas</a:t>
            </a:r>
            <a:r>
              <a:rPr lang="pt-BR" dirty="0" smtClean="0"/>
              <a:t> e </a:t>
            </a:r>
            <a:r>
              <a:rPr lang="pt-BR" dirty="0" err="1" smtClean="0"/>
              <a:t>L.F.</a:t>
            </a:r>
            <a:r>
              <a:rPr lang="pt-BR" dirty="0" smtClean="0"/>
              <a:t> Alencastro).</a:t>
            </a:r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“Legitimidade e existência prévia da instituição da escravidão no Império português como básica para o processo de constituição de uma sociedade católica e escravista no Brasil colonial.” (p. 143).</a:t>
            </a:r>
            <a:endParaRPr lang="pt-BR" dirty="0"/>
          </a:p>
        </p:txBody>
      </p:sp>
      <p:pic>
        <p:nvPicPr>
          <p:cNvPr id="4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Sociedade de Antigo Regime: desigualdades e hierarquias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50775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Império português: corpo articulado, naturalmente ordenado e hierarquizado por vontade divina.</a:t>
            </a:r>
          </a:p>
          <a:p>
            <a:r>
              <a:rPr lang="pt-BR" dirty="0" smtClean="0"/>
              <a:t>Rei: cabeça do corpo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/>
              <a:t>distribuir mercês, justiça para o bem comum.</a:t>
            </a:r>
          </a:p>
          <a:p>
            <a:r>
              <a:rPr lang="pt-BR" dirty="0" smtClean="0"/>
              <a:t>Expansão da sociedade portuguesa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>
                <a:cs typeface="Times New Roman"/>
              </a:rPr>
              <a:t>miríade de subdivisões e classificações no interior das ordens.</a:t>
            </a:r>
          </a:p>
          <a:p>
            <a:r>
              <a:rPr lang="pt-BR" dirty="0" smtClean="0">
                <a:cs typeface="Times New Roman"/>
              </a:rPr>
              <a:t>Expansão em nome da propagação da fé: formação do Império português </a:t>
            </a:r>
            <a:endParaRPr lang="pt-BR" dirty="0" smtClean="0">
              <a:latin typeface="Times New Roman"/>
              <a:cs typeface="Times New Roman"/>
            </a:endParaRPr>
          </a:p>
          <a:p>
            <a:r>
              <a:rPr lang="pt-BR" dirty="0" smtClean="0">
                <a:cs typeface="Times New Roman"/>
              </a:rPr>
              <a:t> Quadros mentais e sociais: categorias de classificação do lugar social e função dos novos componentes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 smtClean="0">
                <a:cs typeface="Times New Roman"/>
              </a:rPr>
              <a:t> conceito de limpeza de sangue.</a:t>
            </a:r>
          </a:p>
          <a:p>
            <a:r>
              <a:rPr lang="pt-BR" dirty="0" smtClean="0">
                <a:cs typeface="Times New Roman"/>
              </a:rPr>
              <a:t>Reconquista: guerra contra os mouros (cativeiro e escravização) 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>
                <a:cs typeface="Times New Roman"/>
              </a:rPr>
              <a:t> Participação dos portugueses no comércio de escravos no norte da África.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>
                <a:cs typeface="Times New Roman"/>
              </a:rPr>
              <a:t>Escravização: acesso à “verdadeira fé”.</a:t>
            </a:r>
          </a:p>
          <a:p>
            <a:endParaRPr lang="pt-BR" dirty="0" smtClean="0"/>
          </a:p>
        </p:txBody>
      </p:sp>
      <p:pic>
        <p:nvPicPr>
          <p:cNvPr id="4" name="slide 3.1 melhorad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804248" y="6309320"/>
            <a:ext cx="304800" cy="304800"/>
          </a:xfrm>
          <a:prstGeom prst="rect">
            <a:avLst/>
          </a:prstGeom>
        </p:spPr>
      </p:pic>
      <p:pic>
        <p:nvPicPr>
          <p:cNvPr id="5" name="slide 3.2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236296" y="6309320"/>
            <a:ext cx="304800" cy="304800"/>
          </a:xfrm>
          <a:prstGeom prst="rect">
            <a:avLst/>
          </a:prstGeom>
        </p:spPr>
      </p:pic>
      <p:pic>
        <p:nvPicPr>
          <p:cNvPr id="6" name="slide 3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7668344" y="6309320"/>
            <a:ext cx="304800" cy="304800"/>
          </a:xfrm>
          <a:prstGeom prst="rect">
            <a:avLst/>
          </a:prstGeom>
        </p:spPr>
      </p:pic>
      <p:pic>
        <p:nvPicPr>
          <p:cNvPr id="7" name="slide 4.1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6" cstate="print"/>
          <a:stretch>
            <a:fillRect/>
          </a:stretch>
        </p:blipFill>
        <p:spPr>
          <a:xfrm>
            <a:off x="810039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364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9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64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1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584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72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Legitimidade da escravidão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500553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Escravidão: relação de poder construída costumeiras</a:t>
            </a:r>
            <a:r>
              <a:rPr lang="pt-BR" dirty="0" smtClean="0">
                <a:latin typeface="Times New Roman"/>
                <a:cs typeface="Times New Roman"/>
              </a:rPr>
              <a:t> →</a:t>
            </a:r>
            <a:r>
              <a:rPr lang="pt-BR" dirty="0" smtClean="0"/>
              <a:t> naturalização na concepção corporativa da sociedade.</a:t>
            </a:r>
          </a:p>
          <a:p>
            <a:r>
              <a:rPr lang="pt-BR" dirty="0" smtClean="0"/>
              <a:t>Cativeiro justo e guerra justa: fundamentos teológico-jurídicos do Império português: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Expansão do Império; 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“Tornar-se senhor de terras e escravos, afidalgando-se nas colônias foi uma das grandes motivações a trazer milhares de colonos portugueses para a aventura da conquista” (pp. 147-148);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Preexistência de um mercado de escravos na </a:t>
            </a:r>
            <a:r>
              <a:rPr lang="pt-BR" dirty="0" smtClean="0"/>
              <a:t>África;</a:t>
            </a:r>
            <a:endParaRPr lang="pt-BR" dirty="0" smtClean="0"/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Sociedade escravista de tipo novo;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Novas categorias sociais: forros e seus descendentes.</a:t>
            </a:r>
          </a:p>
        </p:txBody>
      </p:sp>
      <p:pic>
        <p:nvPicPr>
          <p:cNvPr id="4" name="slide 4.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40352" y="6381328"/>
            <a:ext cx="304800" cy="304800"/>
          </a:xfrm>
          <a:prstGeom prst="rect">
            <a:avLst/>
          </a:prstGeom>
        </p:spPr>
      </p:pic>
      <p:pic>
        <p:nvPicPr>
          <p:cNvPr id="5" name="slide 4.3 melhorado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24440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9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696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95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576064" y="548680"/>
            <a:ext cx="8388424" cy="5472013"/>
          </a:xfrm>
        </p:spPr>
        <p:txBody>
          <a:bodyPr>
            <a:normAutofit/>
          </a:bodyPr>
          <a:lstStyle/>
          <a:p>
            <a:r>
              <a:rPr lang="pt-BR" dirty="0" smtClean="0"/>
              <a:t>Estatuto de pureza de sangue: </a:t>
            </a:r>
            <a:r>
              <a:rPr lang="pt-BR" dirty="0" err="1" smtClean="0"/>
              <a:t>cristão-velhos</a:t>
            </a:r>
            <a:r>
              <a:rPr lang="pt-BR" dirty="0" smtClean="0"/>
              <a:t> (Ord. Afonsinas); ciganos e indígenas (Ord. Manuelinas); mulatos e negros (Ord. Filipinas).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Legitimidade da escravidão moderna não se fez em bases raciais;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Hierarquização construída em base </a:t>
            </a:r>
            <a:r>
              <a:rPr lang="pt-BR" dirty="0" err="1" smtClean="0"/>
              <a:t>proto-racial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Mundo colonial: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“Limpeza de sangue”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/>
              <a:t>conquista;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Incorporação de descendentes de africanos e indígenas: alforrias e casamentos mistos.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Caráter estrutural: contínua incorporação de estrangeiros</a:t>
            </a:r>
            <a:endParaRPr lang="pt-BR" dirty="0"/>
          </a:p>
        </p:txBody>
      </p:sp>
      <p:pic>
        <p:nvPicPr>
          <p:cNvPr id="4" name="slide 5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68344" y="6309320"/>
            <a:ext cx="304800" cy="304800"/>
          </a:xfrm>
          <a:prstGeom prst="rect">
            <a:avLst/>
          </a:prstGeom>
        </p:spPr>
      </p:pic>
      <p:pic>
        <p:nvPicPr>
          <p:cNvPr id="5" name="slide 5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1724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7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272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54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773832"/>
            <a:ext cx="7848872" cy="135902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Escravidão moderna nos quadros do Antigo Regime em perspectiva atlântica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71600" y="2350368"/>
            <a:ext cx="7715200" cy="39589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Escravidão e multiplicação de categorias sociais referidas à população afrodescendentes: pardos.</a:t>
            </a:r>
          </a:p>
          <a:p>
            <a:r>
              <a:rPr lang="pt-BR" dirty="0" smtClean="0"/>
              <a:t>Representação de Lourenço da Silva Mendonça</a:t>
            </a:r>
          </a:p>
          <a:p>
            <a:pPr lvl="1">
              <a:buFont typeface="Wingdings" pitchFamily="2" charset="2"/>
              <a:buChar char="v"/>
            </a:pPr>
            <a:r>
              <a:rPr lang="pt-BR" i="1" dirty="0" smtClean="0"/>
              <a:t> Moreno </a:t>
            </a:r>
            <a:r>
              <a:rPr lang="pt-BR" i="1" dirty="0" err="1" smtClean="0"/>
              <a:t>naturale</a:t>
            </a:r>
            <a:r>
              <a:rPr lang="pt-BR" i="1" dirty="0" smtClean="0"/>
              <a:t> </a:t>
            </a:r>
            <a:r>
              <a:rPr lang="pt-BR" i="1" dirty="0" err="1" smtClean="0"/>
              <a:t>del</a:t>
            </a:r>
            <a:r>
              <a:rPr lang="pt-BR" i="1" dirty="0" smtClean="0"/>
              <a:t> </a:t>
            </a:r>
            <a:r>
              <a:rPr lang="pt-BR" i="1" dirty="0" err="1" smtClean="0"/>
              <a:t>Brasile</a:t>
            </a:r>
            <a:r>
              <a:rPr lang="pt-BR" i="1" dirty="0" smtClean="0"/>
              <a:t>;</a:t>
            </a:r>
            <a:r>
              <a:rPr lang="pt-BR" dirty="0" smtClean="0"/>
              <a:t> homem pardo natural do reino de Portugal; sangue nobre dos reis do Congo e Angola.</a:t>
            </a:r>
          </a:p>
          <a:p>
            <a:r>
              <a:rPr lang="pt-BR" dirty="0" smtClean="0"/>
              <a:t>Categoria </a:t>
            </a:r>
            <a:r>
              <a:rPr lang="pt-BR" dirty="0" err="1" smtClean="0"/>
              <a:t>proto-racial</a:t>
            </a:r>
            <a:r>
              <a:rPr lang="pt-BR" dirty="0" smtClean="0"/>
              <a:t>: pardos livre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Efeitos da expansão das colônias escravistas na América e as condições de cativeiro justo.</a:t>
            </a:r>
          </a:p>
          <a:p>
            <a:r>
              <a:rPr lang="pt-BR" dirty="0" smtClean="0"/>
              <a:t>Sociedade </a:t>
            </a:r>
            <a:r>
              <a:rPr lang="pt-BR" dirty="0" smtClean="0"/>
              <a:t>que se queria imóvel: expansão e transformação.</a:t>
            </a:r>
            <a:endParaRPr lang="pt-BR" dirty="0"/>
          </a:p>
        </p:txBody>
      </p:sp>
      <p:pic>
        <p:nvPicPr>
          <p:cNvPr id="4" name="slide 6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96336" y="6237312"/>
            <a:ext cx="304800" cy="304800"/>
          </a:xfrm>
          <a:prstGeom prst="rect">
            <a:avLst/>
          </a:prstGeom>
        </p:spPr>
      </p:pic>
      <p:pic>
        <p:nvPicPr>
          <p:cNvPr id="5" name="slide 6.2 melhorado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10039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5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359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2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00" y="-27384"/>
            <a:ext cx="7772400" cy="1143000"/>
          </a:xfrm>
        </p:spPr>
        <p:txBody>
          <a:bodyPr/>
          <a:lstStyle/>
          <a:p>
            <a:r>
              <a:rPr lang="pt-BR" dirty="0" smtClean="0"/>
              <a:t>Reformismo ilustrado: Pombal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71600" y="1124744"/>
            <a:ext cx="7920880" cy="5472608"/>
          </a:xfrm>
        </p:spPr>
        <p:txBody>
          <a:bodyPr>
            <a:noAutofit/>
          </a:bodyPr>
          <a:lstStyle/>
          <a:p>
            <a:r>
              <a:rPr lang="pt-BR" sz="2400" dirty="0" smtClean="0"/>
              <a:t>Século XVIII: </a:t>
            </a:r>
            <a:r>
              <a:rPr lang="pt-BR" sz="2400" dirty="0" err="1" smtClean="0"/>
              <a:t>desnaturalização</a:t>
            </a:r>
            <a:r>
              <a:rPr lang="pt-BR" sz="2400" dirty="0" smtClean="0"/>
              <a:t> do estatuto jurídico de escravo.</a:t>
            </a:r>
          </a:p>
          <a:p>
            <a:r>
              <a:rPr lang="pt-BR" sz="2400" dirty="0" smtClean="0"/>
              <a:t>Mundo colonial: sobreposição do reformismo pombalino e as “ideias francesas” de liberdade e igualdade.</a:t>
            </a:r>
          </a:p>
          <a:p>
            <a:pPr lvl="1">
              <a:buFont typeface="Wingdings" pitchFamily="2" charset="2"/>
              <a:buChar char="v"/>
            </a:pPr>
            <a:r>
              <a:rPr lang="pt-BR" sz="2000" dirty="0" smtClean="0"/>
              <a:t> Metade da população ou era, ou queria ser, proprietária de escravos.</a:t>
            </a:r>
          </a:p>
          <a:p>
            <a:r>
              <a:rPr lang="pt-BR" sz="2400" dirty="0" smtClean="0"/>
              <a:t>Escravidão: direito de propriedade.</a:t>
            </a:r>
          </a:p>
          <a:p>
            <a:r>
              <a:rPr lang="pt-BR" sz="2400" dirty="0" smtClean="0"/>
              <a:t>Escravo e livre: relações de poder costumeiras </a:t>
            </a:r>
            <a:r>
              <a:rPr lang="pt-BR" sz="2400" dirty="0" smtClean="0">
                <a:latin typeface="Times New Roman"/>
                <a:cs typeface="Times New Roman"/>
              </a:rPr>
              <a:t>→</a:t>
            </a:r>
            <a:r>
              <a:rPr lang="pt-BR" sz="2400" dirty="0" smtClean="0"/>
              <a:t> consenso: reconhecimento social da condição de livre ou escravo.</a:t>
            </a:r>
          </a:p>
          <a:p>
            <a:r>
              <a:rPr lang="pt-BR" sz="2400" dirty="0" smtClean="0"/>
              <a:t>Quebra de consenso: Coroa arbitrar as dúvidas em relação à condição de livre e escravo </a:t>
            </a:r>
            <a:r>
              <a:rPr lang="pt-BR" sz="2400" dirty="0" smtClean="0">
                <a:latin typeface="Times New Roman"/>
                <a:cs typeface="Times New Roman"/>
              </a:rPr>
              <a:t>→ </a:t>
            </a:r>
            <a:r>
              <a:rPr lang="pt-BR" sz="2400" dirty="0" smtClean="0"/>
              <a:t>repor o equilíbrio entre as relações de poder.</a:t>
            </a:r>
          </a:p>
        </p:txBody>
      </p:sp>
      <p:pic>
        <p:nvPicPr>
          <p:cNvPr id="4" name="slide 7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52320" y="6309320"/>
            <a:ext cx="304800" cy="304800"/>
          </a:xfrm>
          <a:prstGeom prst="rect">
            <a:avLst/>
          </a:prstGeom>
        </p:spPr>
      </p:pic>
      <p:pic>
        <p:nvPicPr>
          <p:cNvPr id="5" name="slide 7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795637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210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09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648072" y="476672"/>
            <a:ext cx="8316416" cy="55445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“A escravidão foi uma instituição plenamente incluída na lógica societária do Antigo Regime, mas pouco se coadunava com uma concepção </a:t>
            </a:r>
            <a:r>
              <a:rPr lang="pt-BR" sz="2800" dirty="0" err="1" smtClean="0"/>
              <a:t>não-corporativa</a:t>
            </a:r>
            <a:r>
              <a:rPr lang="pt-BR" sz="2800" dirty="0" smtClean="0"/>
              <a:t> do poder e da sociedade.” (p.162)</a:t>
            </a:r>
          </a:p>
          <a:p>
            <a:r>
              <a:rPr lang="pt-BR" sz="2800" dirty="0" smtClean="0"/>
              <a:t>Independência do Brasil </a:t>
            </a:r>
            <a:r>
              <a:rPr lang="pt-BR" sz="2800" dirty="0" smtClean="0">
                <a:latin typeface="Times New Roman"/>
                <a:cs typeface="Times New Roman"/>
              </a:rPr>
              <a:t>→ </a:t>
            </a:r>
            <a:r>
              <a:rPr lang="pt-BR" sz="2800" dirty="0" smtClean="0"/>
              <a:t>direito positivo, superação da concepção </a:t>
            </a:r>
            <a:r>
              <a:rPr lang="pt-BR" sz="2800" dirty="0" err="1" smtClean="0"/>
              <a:t>corportativa</a:t>
            </a:r>
            <a:r>
              <a:rPr lang="pt-BR" sz="2800" dirty="0" smtClean="0"/>
              <a:t> da sociedade, fundado nos ideais liberais: a manutenção da escravidão foi sustentada no direito de propriedade, que tinha no horizonte a superação da escravidão.</a:t>
            </a:r>
          </a:p>
          <a:p>
            <a:endParaRPr lang="pt-BR" dirty="0"/>
          </a:p>
        </p:txBody>
      </p:sp>
      <p:pic>
        <p:nvPicPr>
          <p:cNvPr id="4" name="slide 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5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</TotalTime>
  <Words>669</Words>
  <Application>Microsoft Office PowerPoint</Application>
  <PresentationFormat>Apresentação na tela (4:3)</PresentationFormat>
  <Paragraphs>54</Paragraphs>
  <Slides>8</Slides>
  <Notes>0</Notes>
  <HiddenSlides>0</HiddenSlides>
  <MMClips>15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Patrimônio Líquido</vt:lpstr>
      <vt:lpstr>Interpretações do Brasil</vt:lpstr>
      <vt:lpstr>Historiografia </vt:lpstr>
      <vt:lpstr>Sociedade de Antigo Regime: desigualdades e hierarquias sociais</vt:lpstr>
      <vt:lpstr>Legitimidade da escravidão</vt:lpstr>
      <vt:lpstr>Slide 5</vt:lpstr>
      <vt:lpstr>Escravidão moderna nos quadros do Antigo Regime em perspectiva atlântica</vt:lpstr>
      <vt:lpstr>Reformismo ilustrado: Pombal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33</cp:revision>
  <dcterms:created xsi:type="dcterms:W3CDTF">2020-05-11T22:29:04Z</dcterms:created>
  <dcterms:modified xsi:type="dcterms:W3CDTF">2020-05-12T23:50:04Z</dcterms:modified>
</cp:coreProperties>
</file>