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3AF0D-D505-4F8E-87B1-610BC0EFBE24}" type="datetimeFigureOut">
              <a:rPr lang="pt-BR" smtClean="0"/>
              <a:t>14/04/2020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8462A-CD3F-4E57-B1F1-530F048974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298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1AE1C-2FD4-49F0-9F8A-EB262874AA32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151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4C73B-0563-402B-90C0-7A87A4E01676}" type="datetimeFigureOut">
              <a:rPr lang="pt-BR" smtClean="0"/>
              <a:t>14/04/2020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D355-1C6C-48E1-A03D-0CC21A3193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0869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4C73B-0563-402B-90C0-7A87A4E01676}" type="datetimeFigureOut">
              <a:rPr lang="pt-BR" smtClean="0"/>
              <a:t>14/04/2020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D355-1C6C-48E1-A03D-0CC21A3193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988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4C73B-0563-402B-90C0-7A87A4E01676}" type="datetimeFigureOut">
              <a:rPr lang="pt-BR" smtClean="0"/>
              <a:t>14/04/2020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D355-1C6C-48E1-A03D-0CC21A3193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1970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4C73B-0563-402B-90C0-7A87A4E01676}" type="datetimeFigureOut">
              <a:rPr lang="pt-BR" smtClean="0"/>
              <a:t>14/04/2020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D355-1C6C-48E1-A03D-0CC21A3193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50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4C73B-0563-402B-90C0-7A87A4E01676}" type="datetimeFigureOut">
              <a:rPr lang="pt-BR" smtClean="0"/>
              <a:t>14/04/2020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D355-1C6C-48E1-A03D-0CC21A3193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40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4C73B-0563-402B-90C0-7A87A4E01676}" type="datetimeFigureOut">
              <a:rPr lang="pt-BR" smtClean="0"/>
              <a:t>14/04/2020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D355-1C6C-48E1-A03D-0CC21A3193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5265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4C73B-0563-402B-90C0-7A87A4E01676}" type="datetimeFigureOut">
              <a:rPr lang="pt-BR" smtClean="0"/>
              <a:t>14/04/2020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D355-1C6C-48E1-A03D-0CC21A3193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292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4C73B-0563-402B-90C0-7A87A4E01676}" type="datetimeFigureOut">
              <a:rPr lang="pt-BR" smtClean="0"/>
              <a:t>14/04/2020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D355-1C6C-48E1-A03D-0CC21A3193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32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4C73B-0563-402B-90C0-7A87A4E01676}" type="datetimeFigureOut">
              <a:rPr lang="pt-BR" smtClean="0"/>
              <a:t>14/04/2020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D355-1C6C-48E1-A03D-0CC21A3193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173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4C73B-0563-402B-90C0-7A87A4E01676}" type="datetimeFigureOut">
              <a:rPr lang="pt-BR" smtClean="0"/>
              <a:t>14/04/2020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D355-1C6C-48E1-A03D-0CC21A3193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8490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4C73B-0563-402B-90C0-7A87A4E01676}" type="datetimeFigureOut">
              <a:rPr lang="pt-BR" smtClean="0"/>
              <a:t>14/04/2020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D355-1C6C-48E1-A03D-0CC21A3193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9254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4C73B-0563-402B-90C0-7A87A4E01676}" type="datetimeFigureOut">
              <a:rPr lang="pt-BR" smtClean="0"/>
              <a:t>14/04/2020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5D355-1C6C-48E1-A03D-0CC21A3193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10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/>
              <a:t>Brasilianistas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196752"/>
            <a:ext cx="8435280" cy="5544616"/>
          </a:xfrm>
        </p:spPr>
        <p:txBody>
          <a:bodyPr>
            <a:normAutofit fontScale="77500" lnSpcReduction="20000"/>
          </a:bodyPr>
          <a:lstStyle/>
          <a:p>
            <a:r>
              <a:rPr lang="pt-BR" dirty="0" smtClean="0"/>
              <a:t>Pioneiros na década de 1930: incentivo a pesquisa sobre o Brasil nos EUA</a:t>
            </a:r>
          </a:p>
          <a:p>
            <a:r>
              <a:rPr lang="pt-BR" dirty="0" smtClean="0"/>
              <a:t>Stanley Stein – Vassouras (1957),</a:t>
            </a:r>
            <a:r>
              <a:rPr lang="en-US" dirty="0"/>
              <a:t> Charles </a:t>
            </a:r>
            <a:r>
              <a:rPr lang="en-US" dirty="0" err="1"/>
              <a:t>Wagley</a:t>
            </a:r>
            <a:r>
              <a:rPr lang="en-US" dirty="0"/>
              <a:t>, Ruth </a:t>
            </a:r>
            <a:r>
              <a:rPr lang="en-US" dirty="0" err="1" smtClean="0"/>
              <a:t>Landes</a:t>
            </a:r>
            <a:r>
              <a:rPr lang="en-US" dirty="0" smtClean="0"/>
              <a:t> e </a:t>
            </a:r>
            <a:r>
              <a:rPr lang="en-US" dirty="0"/>
              <a:t>Richard Morse</a:t>
            </a:r>
            <a:endParaRPr lang="pt-BR" dirty="0" smtClean="0"/>
          </a:p>
          <a:p>
            <a:r>
              <a:rPr lang="pt-BR" dirty="0" smtClean="0"/>
              <a:t>Filhos de Fidel </a:t>
            </a:r>
            <a:r>
              <a:rPr lang="pt-BR" dirty="0" smtClean="0">
                <a:sym typeface="Wingdings" panose="05000000000000000000" pitchFamily="2" charset="2"/>
              </a:rPr>
              <a:t> governo americano</a:t>
            </a:r>
          </a:p>
          <a:p>
            <a:pPr marL="457200" lvl="1" indent="0">
              <a:buNone/>
            </a:pPr>
            <a:r>
              <a:rPr lang="pt-BR" dirty="0">
                <a:sym typeface="Wingdings" panose="05000000000000000000" pitchFamily="2" charset="2"/>
              </a:rPr>
              <a:t>	</a:t>
            </a:r>
            <a:r>
              <a:rPr lang="pt-BR" dirty="0" smtClean="0">
                <a:sym typeface="Wingdings" panose="05000000000000000000" pitchFamily="2" charset="2"/>
              </a:rPr>
              <a:t>aliança para o Progresso</a:t>
            </a:r>
            <a:endParaRPr lang="pt-BR" dirty="0"/>
          </a:p>
          <a:p>
            <a:r>
              <a:rPr lang="pt-BR" dirty="0" smtClean="0"/>
              <a:t>Robert Levine, </a:t>
            </a:r>
            <a:r>
              <a:rPr lang="pt-BR" dirty="0"/>
              <a:t>Ralph Della Cava, Warren Dean, </a:t>
            </a:r>
            <a:r>
              <a:rPr lang="pt-BR" dirty="0" err="1"/>
              <a:t>Riordan</a:t>
            </a:r>
            <a:r>
              <a:rPr lang="pt-BR" dirty="0"/>
              <a:t> </a:t>
            </a:r>
            <a:r>
              <a:rPr lang="pt-BR" dirty="0" err="1"/>
              <a:t>Roett</a:t>
            </a:r>
            <a:r>
              <a:rPr lang="pt-BR" dirty="0"/>
              <a:t>, </a:t>
            </a:r>
            <a:r>
              <a:rPr lang="pt-BR" dirty="0" smtClean="0"/>
              <a:t>Kenneth Maxwell, </a:t>
            </a:r>
            <a:r>
              <a:rPr lang="en-US" dirty="0"/>
              <a:t>George </a:t>
            </a:r>
            <a:r>
              <a:rPr lang="en-US" dirty="0" smtClean="0"/>
              <a:t>Andrews, </a:t>
            </a:r>
            <a:r>
              <a:rPr lang="en-US" dirty="0"/>
              <a:t>Joseph Love</a:t>
            </a:r>
            <a:r>
              <a:rPr lang="pt-BR" dirty="0" smtClean="0"/>
              <a:t> </a:t>
            </a:r>
            <a:r>
              <a:rPr lang="pt-BR" dirty="0"/>
              <a:t>e Thomas </a:t>
            </a:r>
            <a:r>
              <a:rPr lang="pt-BR" dirty="0" err="1"/>
              <a:t>Skidmore</a:t>
            </a:r>
            <a:endParaRPr lang="pt-BR" dirty="0" smtClean="0"/>
          </a:p>
          <a:p>
            <a:r>
              <a:rPr lang="pt-BR" dirty="0" smtClean="0"/>
              <a:t>Stuart </a:t>
            </a:r>
            <a:r>
              <a:rPr lang="pt-BR" dirty="0"/>
              <a:t>Schwartz </a:t>
            </a:r>
            <a:r>
              <a:rPr lang="pt-BR" dirty="0">
                <a:sym typeface="Wingdings" panose="05000000000000000000" pitchFamily="2" charset="2"/>
              </a:rPr>
              <a:t></a:t>
            </a:r>
            <a:r>
              <a:rPr lang="pt-BR" dirty="0"/>
              <a:t> Segredos internos: engenhos e escravos na sociedade colonial 1550-1835 (1985</a:t>
            </a:r>
            <a:r>
              <a:rPr lang="pt-BR" dirty="0" smtClean="0"/>
              <a:t>)</a:t>
            </a:r>
          </a:p>
          <a:p>
            <a:pPr marL="457200" lvl="1" indent="0">
              <a:buNone/>
            </a:pPr>
            <a:r>
              <a:rPr lang="pt-BR" dirty="0" smtClean="0"/>
              <a:t>“</a:t>
            </a:r>
            <a:r>
              <a:rPr lang="pt-BR" dirty="0"/>
              <a:t>O que falta em Casa Grande &amp; Senzala é aquela gama de pessoas que não eram nem senhores e nem escravos. O mundo dos engenhos era cheio de vários grupos sociais. Eu acho que a minha contribuição principal é essa: o reconhecimento dos lavradores de cana, as pessoas livres que viviam às margens dos engenhos, artesãos, carreiros, ferreiros, </a:t>
            </a:r>
            <a:r>
              <a:rPr lang="pt-BR" dirty="0" err="1"/>
              <a:t>ex-escravos</a:t>
            </a:r>
            <a:r>
              <a:rPr lang="pt-BR" dirty="0"/>
              <a:t> que viviam também no mundo dos engenhos. Tudo isso é bastante ausente no livro de Gilberto Freyre. Ele trata do mundo do senhor e do escravo como se essa fosse a única relação naquela época</a:t>
            </a:r>
            <a:r>
              <a:rPr lang="pt-BR" dirty="0" smtClean="0"/>
              <a:t>.”</a:t>
            </a:r>
            <a:endParaRPr lang="pt-BR" dirty="0"/>
          </a:p>
          <a:p>
            <a:r>
              <a:rPr lang="pt-BR" dirty="0" smtClean="0"/>
              <a:t>Especialistas a partir da década de 1980 e 1990</a:t>
            </a:r>
          </a:p>
          <a:p>
            <a:endParaRPr lang="pt-BR" dirty="0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7400" y="56429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Bert </a:t>
            </a:r>
            <a:r>
              <a:rPr lang="pt-BR" b="1" dirty="0" err="1" smtClean="0"/>
              <a:t>Barickman</a:t>
            </a:r>
            <a:r>
              <a:rPr lang="pt-BR" b="1" dirty="0" smtClean="0"/>
              <a:t>: </a:t>
            </a:r>
            <a:r>
              <a:rPr lang="pt-BR" b="1" dirty="0"/>
              <a:t>Contrapondo baiano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600201"/>
            <a:ext cx="8579296" cy="4525963"/>
          </a:xfrm>
        </p:spPr>
        <p:txBody>
          <a:bodyPr>
            <a:normAutofit/>
          </a:bodyPr>
          <a:lstStyle/>
          <a:p>
            <a:r>
              <a:rPr lang="pt-BR" dirty="0"/>
              <a:t>Discutir mercado interno no terreno da </a:t>
            </a:r>
            <a:r>
              <a:rPr lang="pt-BR" dirty="0" smtClean="0"/>
              <a:t>plantation entre 1780 e 1860</a:t>
            </a:r>
            <a:endParaRPr lang="pt-BR" dirty="0"/>
          </a:p>
          <a:p>
            <a:r>
              <a:rPr lang="pt-BR" dirty="0" smtClean="0"/>
              <a:t>Recôncavo: grande </a:t>
            </a:r>
            <a:r>
              <a:rPr lang="pt-BR" dirty="0"/>
              <a:t>centro produtor de açúcar – maior no Brasil do início do século XIX – e de </a:t>
            </a:r>
            <a:r>
              <a:rPr lang="pt-BR" dirty="0" smtClean="0"/>
              <a:t>tabaco</a:t>
            </a:r>
            <a:endParaRPr lang="pt-BR" dirty="0"/>
          </a:p>
          <a:p>
            <a:r>
              <a:rPr lang="pt-BR" dirty="0"/>
              <a:t>Objetivo entender o mercado de farinha de mandioca no conjunto do complexo do </a:t>
            </a:r>
            <a:r>
              <a:rPr lang="pt-BR" dirty="0" smtClean="0"/>
              <a:t>Recôncavo</a:t>
            </a:r>
          </a:p>
          <a:p>
            <a:pPr marL="457200" lvl="1" indent="0">
              <a:buNone/>
            </a:pPr>
            <a:r>
              <a:rPr lang="pt-BR" dirty="0"/>
              <a:t>	</a:t>
            </a:r>
            <a:r>
              <a:rPr lang="pt-BR" dirty="0" smtClean="0"/>
              <a:t>Celeiro Público de Salvador</a:t>
            </a:r>
            <a:endParaRPr lang="pt-BR" dirty="0"/>
          </a:p>
          <a:p>
            <a:r>
              <a:rPr lang="pt-BR" dirty="0"/>
              <a:t>Interação entre produção de exportação e mercado interno </a:t>
            </a:r>
            <a:endParaRPr lang="pt-BR" dirty="0" smtClean="0"/>
          </a:p>
          <a:p>
            <a:pPr marL="457200" lvl="1" indent="0">
              <a:buNone/>
            </a:pPr>
            <a:r>
              <a:rPr lang="pt-BR" dirty="0"/>
              <a:t>	</a:t>
            </a:r>
            <a:r>
              <a:rPr lang="pt-BR" dirty="0" smtClean="0"/>
              <a:t>bem </a:t>
            </a:r>
            <a:r>
              <a:rPr lang="pt-BR" dirty="0"/>
              <a:t>desenvolvido no meio </a:t>
            </a:r>
            <a:r>
              <a:rPr lang="pt-BR" dirty="0" smtClean="0"/>
              <a:t>urbano</a:t>
            </a:r>
            <a:endParaRPr lang="pt-BR" dirty="0"/>
          </a:p>
          <a:p>
            <a:endParaRPr lang="pt-BR" dirty="0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2063" y="53090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2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44451"/>
            <a:ext cx="6399212" cy="61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2495551" y="6338888"/>
            <a:ext cx="4752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800"/>
              <a:t>1666-Albernaz-Engenhos</a:t>
            </a:r>
          </a:p>
        </p:txBody>
      </p:sp>
    </p:spTree>
    <p:extLst>
      <p:ext uri="{BB962C8B-B14F-4D97-AF65-F5344CB8AC3E}">
        <p14:creationId xmlns:p14="http://schemas.microsoft.com/office/powerpoint/2010/main" val="392392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pt-BR" b="1" dirty="0" smtClean="0"/>
              <a:t>Crítica à visão clássica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052736"/>
            <a:ext cx="8507288" cy="5688632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pt-BR" sz="3700" dirty="0"/>
              <a:t>Mercado </a:t>
            </a:r>
            <a:r>
              <a:rPr lang="pt-BR" sz="3700" dirty="0"/>
              <a:t>rural não existia praticamente, porque os grandes proprietários produziam </a:t>
            </a:r>
            <a:r>
              <a:rPr lang="pt-BR" sz="3700" dirty="0"/>
              <a:t>a </a:t>
            </a:r>
            <a:r>
              <a:rPr lang="pt-BR" sz="3700" dirty="0"/>
              <a:t>maior parte dos alimentos que necessitam para si, família e </a:t>
            </a:r>
            <a:r>
              <a:rPr lang="pt-BR" sz="3700" dirty="0"/>
              <a:t>escravos: </a:t>
            </a:r>
          </a:p>
          <a:p>
            <a:pPr marL="457200" lvl="1" indent="0">
              <a:buNone/>
            </a:pPr>
            <a:r>
              <a:rPr lang="pt-BR" sz="3300" dirty="0"/>
              <a:t>	</a:t>
            </a:r>
            <a:r>
              <a:rPr lang="pt-BR" sz="3300" dirty="0"/>
              <a:t>“só </a:t>
            </a:r>
            <a:r>
              <a:rPr lang="pt-BR" sz="3300" dirty="0"/>
              <a:t>compro pólvora, sal e tecido</a:t>
            </a:r>
            <a:r>
              <a:rPr lang="pt-BR" sz="3300" dirty="0"/>
              <a:t>”</a:t>
            </a:r>
            <a:endParaRPr lang="pt-BR" sz="3300" dirty="0"/>
          </a:p>
          <a:p>
            <a:pPr lvl="0"/>
            <a:r>
              <a:rPr lang="pt-BR" sz="3700" dirty="0"/>
              <a:t>Uso de escravos limitou ou até impediu o desenvolvimento do mercado interno, mantido na mera sobrevivência alimentar  </a:t>
            </a:r>
          </a:p>
          <a:p>
            <a:r>
              <a:rPr lang="pt-BR" sz="3700" dirty="0"/>
              <a:t>Mercado de alimentos </a:t>
            </a:r>
            <a:r>
              <a:rPr lang="pt-BR" sz="3700" dirty="0"/>
              <a:t>é residual, </a:t>
            </a:r>
            <a:r>
              <a:rPr lang="pt-BR" sz="3700" dirty="0"/>
              <a:t>realizado por lavradores decadentes </a:t>
            </a:r>
            <a:r>
              <a:rPr lang="pt-BR" sz="3700" dirty="0"/>
              <a:t>sem escravos</a:t>
            </a:r>
            <a:endParaRPr lang="pt-BR" sz="3700" dirty="0"/>
          </a:p>
          <a:p>
            <a:r>
              <a:rPr lang="pt-BR" sz="3700" b="1" dirty="0"/>
              <a:t>Estratégia</a:t>
            </a:r>
            <a:r>
              <a:rPr lang="pt-BR" sz="3700" dirty="0"/>
              <a:t>: comparar </a:t>
            </a:r>
            <a:r>
              <a:rPr lang="pt-BR" sz="3700" dirty="0"/>
              <a:t>a posse da terra, o uso da mão-de-obra escrava e as práticas </a:t>
            </a:r>
            <a:r>
              <a:rPr lang="pt-BR" sz="3700" dirty="0"/>
              <a:t>agrícolas: cana, </a:t>
            </a:r>
            <a:r>
              <a:rPr lang="pt-BR" sz="3700" dirty="0"/>
              <a:t>fumo e </a:t>
            </a:r>
            <a:r>
              <a:rPr lang="pt-BR" sz="3700" dirty="0"/>
              <a:t>mandioca</a:t>
            </a:r>
            <a:endParaRPr lang="pt-BR" sz="3700" dirty="0"/>
          </a:p>
          <a:p>
            <a:r>
              <a:rPr lang="pt-BR" sz="3700" dirty="0"/>
              <a:t>Lavradores </a:t>
            </a:r>
            <a:r>
              <a:rPr lang="pt-BR" sz="3700" dirty="0"/>
              <a:t>empregam escravos adaptados as condições da lavoura e do </a:t>
            </a:r>
            <a:r>
              <a:rPr lang="pt-BR" sz="3700" dirty="0"/>
              <a:t>mercado</a:t>
            </a:r>
            <a:endParaRPr lang="pt-BR" sz="3700" dirty="0"/>
          </a:p>
          <a:p>
            <a:r>
              <a:rPr lang="pt-BR" sz="3700" dirty="0"/>
              <a:t>Estruturas </a:t>
            </a:r>
            <a:r>
              <a:rPr lang="pt-BR" sz="3700" dirty="0"/>
              <a:t>diversas no Recôncavo: contrastes entre os senhores de engenho e lavradores de fumo, não era uma atividade camponesa, mas alternativa a </a:t>
            </a:r>
            <a:r>
              <a:rPr lang="pt-BR" sz="3700" dirty="0"/>
              <a:t>plantation</a:t>
            </a:r>
          </a:p>
          <a:p>
            <a:r>
              <a:rPr lang="pt-BR" sz="3700" b="1" dirty="0"/>
              <a:t>Fontes: </a:t>
            </a:r>
            <a:r>
              <a:rPr lang="pt-BR" sz="3700" dirty="0"/>
              <a:t>registros paroquiais, escrituras, listas nominativas, inventários e correspondência oficial</a:t>
            </a:r>
            <a:endParaRPr lang="pt-BR" sz="3700" dirty="0"/>
          </a:p>
          <a:p>
            <a:endParaRPr lang="pt-BR" dirty="0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5631" y="54362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0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/>
          <a:lstStyle/>
          <a:p>
            <a:r>
              <a:rPr lang="pt-BR" b="1" dirty="0" smtClean="0"/>
              <a:t>Economia do Recôncavo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980728"/>
            <a:ext cx="8507288" cy="576064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pt-BR" sz="2400" b="1" dirty="0"/>
              <a:t>Exportações</a:t>
            </a:r>
            <a:r>
              <a:rPr lang="pt-BR" sz="2400" dirty="0"/>
              <a:t>: tendência </a:t>
            </a:r>
            <a:r>
              <a:rPr lang="pt-BR" sz="2400" dirty="0"/>
              <a:t>crescente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pt-BR" sz="2400" dirty="0"/>
              <a:t>	</a:t>
            </a:r>
            <a:r>
              <a:rPr lang="pt-BR" sz="2000" dirty="0"/>
              <a:t>Pauta diversificada: </a:t>
            </a:r>
            <a:r>
              <a:rPr lang="pt-BR" sz="2000" dirty="0"/>
              <a:t>50-60% açúcar e </a:t>
            </a:r>
            <a:r>
              <a:rPr lang="pt-BR" sz="2000" dirty="0"/>
              <a:t>15-20</a:t>
            </a:r>
            <a:r>
              <a:rPr lang="pt-BR" sz="2000" dirty="0"/>
              <a:t>% fumo, </a:t>
            </a:r>
            <a:r>
              <a:rPr lang="pt-BR" sz="2000" dirty="0"/>
              <a:t>depois algodão</a:t>
            </a:r>
            <a:r>
              <a:rPr lang="pt-BR" sz="2000" dirty="0"/>
              <a:t>, couros e </a:t>
            </a:r>
            <a:r>
              <a:rPr lang="pt-BR" sz="2000" dirty="0"/>
              <a:t>café</a:t>
            </a:r>
          </a:p>
          <a:p>
            <a:pPr>
              <a:spcBef>
                <a:spcPts val="300"/>
              </a:spcBef>
            </a:pPr>
            <a:r>
              <a:rPr lang="pt-BR" sz="2400" b="1" dirty="0"/>
              <a:t>Farinha de mandioca (capítulo2):</a:t>
            </a:r>
            <a:endParaRPr lang="pt-BR" sz="2400" dirty="0"/>
          </a:p>
          <a:p>
            <a:pPr marL="0" indent="0">
              <a:spcBef>
                <a:spcPts val="300"/>
              </a:spcBef>
              <a:buNone/>
            </a:pPr>
            <a:r>
              <a:rPr lang="pt-BR" sz="2400" dirty="0"/>
              <a:t>	</a:t>
            </a:r>
            <a:r>
              <a:rPr lang="pt-BR" sz="2200" dirty="0"/>
              <a:t>Produto </a:t>
            </a:r>
            <a:r>
              <a:rPr lang="pt-BR" sz="2200" dirty="0"/>
              <a:t>essencial para as necessidades </a:t>
            </a:r>
            <a:r>
              <a:rPr lang="pt-BR" sz="2200" dirty="0"/>
              <a:t>nutricionais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pt-BR" sz="2200" dirty="0"/>
              <a:t>	</a:t>
            </a:r>
            <a:r>
              <a:rPr lang="pt-BR" sz="2200" dirty="0"/>
              <a:t>Garantia da subsistência: setor produtor no Recôncavo</a:t>
            </a:r>
          </a:p>
          <a:p>
            <a:pPr marL="457200" lvl="1" indent="0">
              <a:spcBef>
                <a:spcPts val="300"/>
              </a:spcBef>
              <a:buNone/>
            </a:pPr>
            <a:r>
              <a:rPr lang="pt-BR" sz="2200" dirty="0"/>
              <a:t>	</a:t>
            </a:r>
            <a:r>
              <a:rPr lang="pt-BR" sz="2200" dirty="0"/>
              <a:t>Relação </a:t>
            </a:r>
            <a:r>
              <a:rPr lang="pt-BR" sz="2200" dirty="0"/>
              <a:t>complementar e conflituosa entre </a:t>
            </a:r>
            <a:r>
              <a:rPr lang="pt-BR" sz="2200" dirty="0"/>
              <a:t>Export. </a:t>
            </a:r>
            <a:r>
              <a:rPr lang="pt-BR" sz="2200" dirty="0"/>
              <a:t>e </a:t>
            </a:r>
            <a:r>
              <a:rPr lang="pt-BR" sz="2200" dirty="0"/>
              <a:t>Interno</a:t>
            </a:r>
            <a:endParaRPr lang="pt-BR" sz="2200" dirty="0"/>
          </a:p>
          <a:p>
            <a:pPr>
              <a:spcBef>
                <a:spcPts val="300"/>
              </a:spcBef>
            </a:pPr>
            <a:r>
              <a:rPr lang="pt-BR" sz="2400" b="1" dirty="0"/>
              <a:t>Outros </a:t>
            </a:r>
            <a:r>
              <a:rPr lang="pt-BR" sz="2400" b="1" dirty="0"/>
              <a:t>produtos alimentares</a:t>
            </a:r>
            <a:r>
              <a:rPr lang="pt-BR" sz="2400" dirty="0"/>
              <a:t>: peixes e mariscos, baleia, hortaliças e frutas e produtos </a:t>
            </a:r>
            <a:r>
              <a:rPr lang="pt-BR" sz="2400" dirty="0"/>
              <a:t>importados: charque, </a:t>
            </a:r>
            <a:r>
              <a:rPr lang="pt-BR" sz="2400" dirty="0"/>
              <a:t>azeite de dendê da África, bacalhau e </a:t>
            </a:r>
            <a:r>
              <a:rPr lang="pt-BR" sz="2400" dirty="0"/>
              <a:t>trigo</a:t>
            </a:r>
            <a:endParaRPr lang="pt-BR" sz="2400" dirty="0"/>
          </a:p>
          <a:p>
            <a:pPr marL="0" indent="0">
              <a:spcBef>
                <a:spcPts val="300"/>
              </a:spcBef>
              <a:buNone/>
            </a:pPr>
            <a:r>
              <a:rPr lang="pt-BR" sz="2200" dirty="0"/>
              <a:t>	Carne </a:t>
            </a:r>
            <a:r>
              <a:rPr lang="pt-BR" sz="2200" dirty="0"/>
              <a:t>fresca </a:t>
            </a:r>
            <a:r>
              <a:rPr lang="pt-BR" sz="2200" dirty="0"/>
              <a:t>depende do interior, </a:t>
            </a:r>
            <a:r>
              <a:rPr lang="pt-BR" sz="2200" dirty="0"/>
              <a:t>irregular.</a:t>
            </a:r>
          </a:p>
          <a:p>
            <a:pPr>
              <a:spcBef>
                <a:spcPts val="300"/>
              </a:spcBef>
            </a:pPr>
            <a:r>
              <a:rPr lang="pt-BR" sz="2400" dirty="0"/>
              <a:t>Arroz</a:t>
            </a:r>
            <a:r>
              <a:rPr lang="pt-BR" sz="2400" dirty="0"/>
              <a:t>, milho e feijão papel mais secundário </a:t>
            </a:r>
            <a:r>
              <a:rPr lang="pt-BR" sz="2400" dirty="0"/>
              <a:t>(12%) do </a:t>
            </a:r>
            <a:r>
              <a:rPr lang="pt-BR" sz="2400" dirty="0"/>
              <a:t>que a farinha de </a:t>
            </a:r>
            <a:r>
              <a:rPr lang="pt-BR" sz="2400" dirty="0"/>
              <a:t>mandioca (88%) entre </a:t>
            </a:r>
            <a:r>
              <a:rPr lang="pt-BR" sz="2400" dirty="0"/>
              <a:t>1785 e </a:t>
            </a:r>
            <a:r>
              <a:rPr lang="pt-BR" sz="2400" dirty="0"/>
              <a:t>1851 do </a:t>
            </a:r>
            <a:r>
              <a:rPr lang="pt-BR" sz="2400" dirty="0"/>
              <a:t>total de bens entrados no Celeiro Público de </a:t>
            </a:r>
            <a:r>
              <a:rPr lang="pt-BR" sz="2400" dirty="0"/>
              <a:t>Salvador</a:t>
            </a:r>
          </a:p>
          <a:p>
            <a:endParaRPr lang="pt-BR" sz="2400" dirty="0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4657" y="54521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4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Mercado regional de farinha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Consumo rural e urbano</a:t>
            </a:r>
          </a:p>
          <a:p>
            <a:r>
              <a:rPr lang="pt-BR" dirty="0" smtClean="0"/>
              <a:t>Demanda urbana: população crescente</a:t>
            </a:r>
          </a:p>
          <a:p>
            <a:r>
              <a:rPr lang="pt-BR" dirty="0" smtClean="0"/>
              <a:t>Demanda rural? 1/5 da do Celeiro</a:t>
            </a:r>
          </a:p>
          <a:p>
            <a:pPr marL="457200" lvl="1" indent="0">
              <a:buNone/>
            </a:pPr>
            <a:r>
              <a:rPr lang="pt-BR" dirty="0" smtClean="0"/>
              <a:t>Estimava </a:t>
            </a:r>
            <a:r>
              <a:rPr lang="pt-BR" dirty="0"/>
              <a:t>para 1818: 53% dos engenhos compram farinha, cerca de metade dos lavradores também</a:t>
            </a:r>
          </a:p>
          <a:p>
            <a:r>
              <a:rPr lang="pt-BR" dirty="0" smtClean="0"/>
              <a:t>Grande especialização no açúcar</a:t>
            </a:r>
          </a:p>
          <a:p>
            <a:r>
              <a:rPr lang="pt-BR" dirty="0" smtClean="0"/>
              <a:t>Oferta rural: produção própria, brecha camponesa e aquisição no mercado</a:t>
            </a:r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2752" y="56032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1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Celeiro Público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124744"/>
            <a:ext cx="8579296" cy="5472608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Criado em 1785 para controlar as práticas monopolistas, fixando um preço máximo de 640 réis por alqueire de farinha (até 1795)</a:t>
            </a:r>
          </a:p>
          <a:p>
            <a:pPr marL="457200" lvl="1" indent="0">
              <a:buNone/>
            </a:pPr>
            <a:r>
              <a:rPr lang="pt-BR" dirty="0" smtClean="0"/>
              <a:t>	Cobrança </a:t>
            </a:r>
            <a:r>
              <a:rPr lang="pt-BR" dirty="0"/>
              <a:t>de </a:t>
            </a:r>
            <a:r>
              <a:rPr lang="pt-BR" dirty="0" smtClean="0"/>
              <a:t>20 réis para </a:t>
            </a:r>
            <a:r>
              <a:rPr lang="pt-BR" dirty="0"/>
              <a:t>manutenção do </a:t>
            </a:r>
            <a:r>
              <a:rPr lang="pt-BR" dirty="0" smtClean="0"/>
              <a:t>celeiro</a:t>
            </a:r>
            <a:endParaRPr lang="pt-BR" dirty="0"/>
          </a:p>
          <a:p>
            <a:r>
              <a:rPr lang="pt-BR" dirty="0"/>
              <a:t>Local de comercialização da farinha sob supervisão, mas não controle do governo</a:t>
            </a:r>
          </a:p>
          <a:p>
            <a:r>
              <a:rPr lang="pt-BR" dirty="0" smtClean="0"/>
              <a:t>1780 </a:t>
            </a:r>
            <a:r>
              <a:rPr lang="pt-BR" dirty="0"/>
              <a:t>mais de um milhão de alqueires de farinha eram vendidos a cada </a:t>
            </a:r>
            <a:r>
              <a:rPr lang="pt-BR" dirty="0" smtClean="0"/>
              <a:t>ano</a:t>
            </a:r>
          </a:p>
          <a:p>
            <a:pPr marL="457200" lvl="1" indent="0">
              <a:buNone/>
            </a:pPr>
            <a:r>
              <a:rPr lang="pt-BR" dirty="0"/>
              <a:t>	</a:t>
            </a:r>
            <a:r>
              <a:rPr lang="pt-BR" dirty="0" smtClean="0"/>
              <a:t>Entrada no Celeiro de 300 mil a 500 mil alqueires </a:t>
            </a:r>
            <a:r>
              <a:rPr lang="pt-BR" dirty="0" smtClean="0">
                <a:sym typeface="Wingdings" panose="05000000000000000000" pitchFamily="2" charset="2"/>
              </a:rPr>
              <a:t> crescimento de 0,8% ao ano de 1786 a 1851</a:t>
            </a:r>
            <a:endParaRPr lang="pt-BR" dirty="0" smtClean="0"/>
          </a:p>
          <a:p>
            <a:r>
              <a:rPr lang="pt-BR" dirty="0"/>
              <a:t>Não houve grandes fomes, mas períodos de </a:t>
            </a:r>
            <a:r>
              <a:rPr lang="pt-BR" dirty="0" smtClean="0"/>
              <a:t>carestia</a:t>
            </a:r>
          </a:p>
          <a:p>
            <a:pPr marL="457200" lvl="1" indent="0">
              <a:buNone/>
            </a:pPr>
            <a:r>
              <a:rPr lang="pt-BR" dirty="0" smtClean="0"/>
              <a:t>	Preços flutuantes </a:t>
            </a:r>
            <a:r>
              <a:rPr lang="pt-BR" dirty="0" smtClean="0">
                <a:sym typeface="Wingdings" panose="05000000000000000000" pitchFamily="2" charset="2"/>
              </a:rPr>
              <a:t> especulação</a:t>
            </a:r>
            <a:endParaRPr lang="pt-BR" dirty="0"/>
          </a:p>
          <a:p>
            <a:r>
              <a:rPr lang="pt-BR" dirty="0"/>
              <a:t>No curto prazo, poderia haver o abandono da mandioca em favor do açúcar, mas no longo prazo as duas crescem </a:t>
            </a:r>
            <a:r>
              <a:rPr lang="pt-BR" dirty="0" smtClean="0"/>
              <a:t>juntas </a:t>
            </a:r>
            <a:r>
              <a:rPr lang="pt-BR" dirty="0" smtClean="0">
                <a:sym typeface="Wingdings" panose="05000000000000000000" pitchFamily="2" charset="2"/>
              </a:rPr>
              <a:t> garantia de abastecimento e crescimento</a:t>
            </a:r>
            <a:endParaRPr lang="pt-BR" dirty="0"/>
          </a:p>
          <a:p>
            <a:endParaRPr lang="pt-BR" dirty="0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0882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3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75719" y="-22572"/>
            <a:ext cx="5346700" cy="735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586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Grp="1" noChangeArrowheads="1"/>
          </p:cNvSpPr>
          <p:nvPr>
            <p:ph type="title"/>
          </p:nvPr>
        </p:nvSpPr>
        <p:spPr>
          <a:xfrm>
            <a:off x="6816725" y="609600"/>
            <a:ext cx="3671888" cy="5627688"/>
          </a:xfrm>
        </p:spPr>
        <p:txBody>
          <a:bodyPr/>
          <a:lstStyle/>
          <a:p>
            <a:pPr eaLnBrk="1" hangingPunct="1"/>
            <a:r>
              <a:rPr lang="pt-BR" altLang="pt-BR" sz="4200"/>
              <a:t>Preço real da farinha</a:t>
            </a:r>
            <a:br>
              <a:rPr lang="pt-BR" altLang="pt-BR" sz="4200"/>
            </a:br>
            <a:r>
              <a:rPr lang="pt-BR" altLang="pt-BR" sz="2800"/>
              <a:t>(preços por meio cesta de bens)</a:t>
            </a:r>
            <a:r>
              <a:rPr lang="pt-BR" altLang="pt-BR" sz="3300"/>
              <a:t/>
            </a:r>
            <a:br>
              <a:rPr lang="pt-BR" altLang="pt-BR" sz="3300"/>
            </a:br>
            <a:r>
              <a:rPr lang="pt-BR" altLang="pt-BR" sz="4200"/>
              <a:t>e</a:t>
            </a:r>
            <a:br>
              <a:rPr lang="pt-BR" altLang="pt-BR" sz="4200"/>
            </a:br>
            <a:r>
              <a:rPr lang="pt-BR" altLang="pt-BR" sz="4200"/>
              <a:t>Preço do açúcar branco em farinha</a:t>
            </a:r>
            <a:r>
              <a:rPr lang="pt-BR" altLang="pt-BR" smtClean="0"/>
              <a:t> </a:t>
            </a:r>
          </a:p>
        </p:txBody>
      </p:sp>
      <p:pic>
        <p:nvPicPr>
          <p:cNvPr id="675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0"/>
            <a:ext cx="5162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207</Words>
  <Application>Microsoft Office PowerPoint</Application>
  <PresentationFormat>Widescreen</PresentationFormat>
  <Paragraphs>54</Paragraphs>
  <Slides>9</Slides>
  <Notes>1</Notes>
  <HiddenSlides>0</HiddenSlides>
  <MMClips>6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Wingdings</vt:lpstr>
      <vt:lpstr>Tema do Office</vt:lpstr>
      <vt:lpstr>Brasilianistas</vt:lpstr>
      <vt:lpstr>Bert Barickman: Contrapondo baiano</vt:lpstr>
      <vt:lpstr>Apresentação do PowerPoint</vt:lpstr>
      <vt:lpstr>Crítica à visão clássica</vt:lpstr>
      <vt:lpstr>Economia do Recôncavo</vt:lpstr>
      <vt:lpstr>Mercado regional de farinha</vt:lpstr>
      <vt:lpstr>Celeiro Público</vt:lpstr>
      <vt:lpstr>Apresentação do PowerPoint</vt:lpstr>
      <vt:lpstr>Preço real da farinha (preços por meio cesta de bens) e Preço do açúcar branco em farinha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Brasilianistas</dc:title>
  <dc:creator>Renato</dc:creator>
  <cp:lastModifiedBy>Renato</cp:lastModifiedBy>
  <cp:revision>5</cp:revision>
  <dcterms:created xsi:type="dcterms:W3CDTF">2020-04-14T13:18:27Z</dcterms:created>
  <dcterms:modified xsi:type="dcterms:W3CDTF">2020-04-14T14:19:44Z</dcterms:modified>
</cp:coreProperties>
</file>