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7F927CA5-7FAA-4A22-9FDD-0996044E0374}" type="datetimeFigureOut">
              <a:rPr lang="pt-BR" smtClean="0"/>
              <a:t>26/04/2020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pt-BR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824BAD87-2705-4A7D-A50D-2F2063B5B11F}" type="slidenum">
              <a:rPr lang="pt-BR" smtClean="0"/>
              <a:t>‹nº›</a:t>
            </a:fld>
            <a:endParaRPr lang="pt-BR"/>
          </a:p>
        </p:txBody>
      </p:sp>
      <p:sp>
        <p:nvSpPr>
          <p:cNvPr id="21" name="Retângulo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tângulo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tângulo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tângulo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27CA5-7FAA-4A22-9FDD-0996044E0374}" type="datetimeFigureOut">
              <a:rPr lang="pt-BR" smtClean="0"/>
              <a:t>26/04/2020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BAD87-2705-4A7D-A50D-2F2063B5B11F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27CA5-7FAA-4A22-9FDD-0996044E0374}" type="datetimeFigureOut">
              <a:rPr lang="pt-BR" smtClean="0"/>
              <a:t>26/04/2020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BAD87-2705-4A7D-A50D-2F2063B5B11F}" type="slidenum">
              <a:rPr lang="pt-BR" smtClean="0"/>
              <a:t>‹nº›</a:t>
            </a:fld>
            <a:endParaRPr lang="pt-BR"/>
          </a:p>
        </p:txBody>
      </p:sp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riângulo isósceles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27CA5-7FAA-4A22-9FDD-0996044E0374}" type="datetimeFigureOut">
              <a:rPr lang="pt-BR" smtClean="0"/>
              <a:t>26/04/2020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BAD87-2705-4A7D-A50D-2F2063B5B11F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7F927CA5-7FAA-4A22-9FDD-0996044E0374}" type="datetimeFigureOut">
              <a:rPr lang="pt-BR" smtClean="0"/>
              <a:t>26/04/2020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824BAD87-2705-4A7D-A50D-2F2063B5B11F}" type="slidenum">
              <a:rPr lang="pt-BR" smtClean="0"/>
              <a:t>‹nº›</a:t>
            </a:fld>
            <a:endParaRPr lang="pt-BR"/>
          </a:p>
        </p:txBody>
      </p:sp>
      <p:sp>
        <p:nvSpPr>
          <p:cNvPr id="7" name="Retângulo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27CA5-7FAA-4A22-9FDD-0996044E0374}" type="datetimeFigureOut">
              <a:rPr lang="pt-BR" smtClean="0"/>
              <a:t>26/04/2020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BAD87-2705-4A7D-A50D-2F2063B5B11F}" type="slidenum">
              <a:rPr lang="pt-BR" smtClean="0"/>
              <a:t>‹nº›</a:t>
            </a:fld>
            <a:endParaRPr lang="pt-BR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27CA5-7FAA-4A22-9FDD-0996044E0374}" type="datetimeFigureOut">
              <a:rPr lang="pt-BR" smtClean="0"/>
              <a:t>26/04/2020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BAD87-2705-4A7D-A50D-2F2063B5B11F}" type="slidenum">
              <a:rPr lang="pt-BR" smtClean="0"/>
              <a:t>‹nº›</a:t>
            </a:fld>
            <a:endParaRPr lang="pt-BR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27CA5-7FAA-4A22-9FDD-0996044E0374}" type="datetimeFigureOut">
              <a:rPr lang="pt-BR" smtClean="0"/>
              <a:t>26/04/2020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BAD87-2705-4A7D-A50D-2F2063B5B11F}" type="slidenum">
              <a:rPr lang="pt-BR" smtClean="0"/>
              <a:t>‹nº›</a:t>
            </a:fld>
            <a:endParaRPr lang="pt-BR"/>
          </a:p>
        </p:txBody>
      </p:sp>
      <p:sp>
        <p:nvSpPr>
          <p:cNvPr id="6" name="Triângulo isósceles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27CA5-7FAA-4A22-9FDD-0996044E0374}" type="datetimeFigureOut">
              <a:rPr lang="pt-BR" smtClean="0"/>
              <a:t>26/04/2020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BAD87-2705-4A7D-A50D-2F2063B5B11F}" type="slidenum">
              <a:rPr lang="pt-BR" smtClean="0"/>
              <a:t>‹nº›</a:t>
            </a:fld>
            <a:endParaRPr lang="pt-BR"/>
          </a:p>
        </p:txBody>
      </p:sp>
      <p:sp>
        <p:nvSpPr>
          <p:cNvPr id="5" name="Conector reto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riângulo isósceles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27CA5-7FAA-4A22-9FDD-0996044E0374}" type="datetimeFigureOut">
              <a:rPr lang="pt-BR" smtClean="0"/>
              <a:t>26/04/2020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BAD87-2705-4A7D-A50D-2F2063B5B11F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Conector reto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Triângulo isósceles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Espaço Reservado para Conteúdo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27CA5-7FAA-4A22-9FDD-0996044E0374}" type="datetimeFigureOut">
              <a:rPr lang="pt-BR" smtClean="0"/>
              <a:t>26/04/2020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BAD87-2705-4A7D-A50D-2F2063B5B11F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riângulo isósceles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F927CA5-7FAA-4A22-9FDD-0996044E0374}" type="datetimeFigureOut">
              <a:rPr lang="pt-BR" smtClean="0"/>
              <a:t>26/04/2020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24BAD87-2705-4A7D-A50D-2F2063B5B11F}" type="slidenum">
              <a:rPr lang="pt-BR" smtClean="0"/>
              <a:t>‹nº›</a:t>
            </a:fld>
            <a:endParaRPr lang="pt-BR"/>
          </a:p>
        </p:txBody>
      </p:sp>
      <p:sp>
        <p:nvSpPr>
          <p:cNvPr id="28" name="Conector reto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Conector reto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Triângulo isósceles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Users\Paula\Documents\FEA-USP\Renato%20e%20Paula\Barickman\slide%201.mp3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Paula\Documents\FEA-USP\Renato%20e%20Paula\Barickman\slide%2010.mp3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Paula\Documents\FEA-USP\Renato%20e%20Paula\Barickman\slide%202.mp3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file:///C:\Users\Paula\Documents\FEA-USP\Renato%20e%20Paula\Barickman\slide%203.2.mp3" TargetMode="External"/><Relationship Id="rId1" Type="http://schemas.openxmlformats.org/officeDocument/2006/relationships/audio" Target="file:///C:\Users\Paula\Documents\FEA-USP\Renato%20e%20Paula\Barickman\slide%203.1.mp3" TargetMode="Externa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file:///C:\Users\Paula\Documents\FEA-USP\Renato%20e%20Paula\Barickman\slide%204.2.mp3" TargetMode="External"/><Relationship Id="rId1" Type="http://schemas.openxmlformats.org/officeDocument/2006/relationships/audio" Target="file:///C:\Users\Paula\Documents\FEA-USP\Renato%20e%20Paula\Barickman\slide%204.1.mp3" TargetMode="Externa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Paula\Documents\FEA-USP\Renato%20e%20Paula\Barickman\slide%205.1.mp3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file:///C:\Users\Paula\Documents\FEA-USP\Renato%20e%20Paula\Barickman\slide%206.3.mp3" TargetMode="External"/><Relationship Id="rId2" Type="http://schemas.openxmlformats.org/officeDocument/2006/relationships/audio" Target="file:///C:\Users\Paula\Documents\FEA-USP\Renato%20e%20Paula\Barickman\slide%206.2.mp3" TargetMode="External"/><Relationship Id="rId1" Type="http://schemas.openxmlformats.org/officeDocument/2006/relationships/audio" Target="file:///C:\Users\Paula\Documents\FEA-USP\Renato%20e%20Paula\Barickman\slide%206.1.mp3" TargetMode="External"/><Relationship Id="rId6" Type="http://schemas.openxmlformats.org/officeDocument/2006/relationships/image" Target="../media/image2.png"/><Relationship Id="rId5" Type="http://schemas.openxmlformats.org/officeDocument/2006/relationships/slideLayout" Target="../slideLayouts/slideLayout2.xml"/><Relationship Id="rId4" Type="http://schemas.openxmlformats.org/officeDocument/2006/relationships/audio" Target="file:///C:\Users\Paula\Documents\FEA-USP\Renato%20e%20Paula\Barickman\slide%206.4.mp3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file:///C:\Users\Paula\Documents\FEA-USP\Renato%20e%20Paula\Barickman\slide%207.2.mp3" TargetMode="External"/><Relationship Id="rId1" Type="http://schemas.openxmlformats.org/officeDocument/2006/relationships/audio" Target="file:///C:\Users\Paula\Documents\FEA-USP\Renato%20e%20Paula\Barickman\slide%207.1.mp3" TargetMode="Externa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file:///C:\Users\Paula\Documents\FEA-USP\Renato%20e%20Paula\Barickman\slide%208.3.mp3" TargetMode="External"/><Relationship Id="rId2" Type="http://schemas.openxmlformats.org/officeDocument/2006/relationships/audio" Target="file:///C:\Users\Paula\Documents\FEA-USP\Renato%20e%20Paula\Barickman\slide%208.2.mp3" TargetMode="External"/><Relationship Id="rId1" Type="http://schemas.openxmlformats.org/officeDocument/2006/relationships/audio" Target="file:///C:\Users\Paula\Documents\FEA-USP\Renato%20e%20Paula\Barickman\slide%208.1.mp3" TargetMode="External"/><Relationship Id="rId5" Type="http://schemas.openxmlformats.org/officeDocument/2006/relationships/image" Target="../media/image2.png"/><Relationship Id="rId4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file:///C:\Users\Paula\Documents\FEA-USP\Renato%20e%20Paula\Barickman\slide%209.3.mp3" TargetMode="External"/><Relationship Id="rId2" Type="http://schemas.openxmlformats.org/officeDocument/2006/relationships/audio" Target="file:///C:\Users\Paula\Documents\FEA-USP\Renato%20e%20Paula\Barickman\slide%209.2.mp3" TargetMode="External"/><Relationship Id="rId1" Type="http://schemas.openxmlformats.org/officeDocument/2006/relationships/audio" Target="file:///C:\Users\Paula\Documents\FEA-USP\Renato%20e%20Paula\Barickman\slide%209.1.mp3" TargetMode="External"/><Relationship Id="rId5" Type="http://schemas.openxmlformats.org/officeDocument/2006/relationships/image" Target="../media/image2.png"/><Relationship Id="rId4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Interpretações do Brasil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pt-BR" dirty="0" smtClean="0"/>
              <a:t>B. J. </a:t>
            </a:r>
            <a:r>
              <a:rPr lang="pt-BR" dirty="0" err="1" smtClean="0"/>
              <a:t>Barickman</a:t>
            </a:r>
            <a:r>
              <a:rPr lang="pt-BR" dirty="0" smtClean="0"/>
              <a:t>. Um contraponto baiano.</a:t>
            </a:r>
          </a:p>
          <a:p>
            <a:r>
              <a:rPr lang="pt-BR" dirty="0" smtClean="0"/>
              <a:t>Cap. 5: </a:t>
            </a:r>
            <a:r>
              <a:rPr lang="pt-BR" dirty="0" err="1" smtClean="0"/>
              <a:t>Mão-de</a:t>
            </a:r>
            <a:r>
              <a:rPr lang="pt-BR" dirty="0" smtClean="0"/>
              <a:t> obra</a:t>
            </a:r>
            <a:endParaRPr lang="pt-BR" dirty="0"/>
          </a:p>
        </p:txBody>
      </p:sp>
      <p:pic>
        <p:nvPicPr>
          <p:cNvPr id="4" name="slide 1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7740352" y="6093296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8534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Conclusões: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Fronteira aberta e mão de obra: tráfico </a:t>
            </a:r>
            <a:r>
              <a:rPr lang="pt-BR" dirty="0" smtClean="0">
                <a:latin typeface="Times New Roman"/>
                <a:cs typeface="Times New Roman"/>
              </a:rPr>
              <a:t>→</a:t>
            </a:r>
            <a:r>
              <a:rPr lang="pt-BR" dirty="0" smtClean="0"/>
              <a:t> oferta altamente elástica de mão de obra</a:t>
            </a:r>
          </a:p>
          <a:p>
            <a:r>
              <a:rPr lang="pt-BR" dirty="0" smtClean="0"/>
              <a:t>Tráfico: atenuar qualquer disputa duradouro pelo escravo entre as atividades de exportação e as atividades para o mercado interno.</a:t>
            </a:r>
          </a:p>
          <a:p>
            <a:r>
              <a:rPr lang="pt-BR" dirty="0" smtClean="0"/>
              <a:t>Disseminação da escravidão pelo mundo rural no Recôncavo.</a:t>
            </a:r>
          </a:p>
          <a:p>
            <a:r>
              <a:rPr lang="pt-BR" dirty="0" smtClean="0"/>
              <a:t>Composição das escravarias: estratégias diferentes de recrutamento de mão de obra.</a:t>
            </a:r>
          </a:p>
          <a:p>
            <a:r>
              <a:rPr lang="pt-BR" dirty="0" smtClean="0"/>
              <a:t>Para os escravos: expectativas e experiências de vidas diferentes.</a:t>
            </a:r>
          </a:p>
        </p:txBody>
      </p:sp>
      <p:pic>
        <p:nvPicPr>
          <p:cNvPr id="4" name="slide 10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8172400" y="6381328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2605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“Nesta América, os bois de arado... São os escravos”.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Recôncavo rural: escravos faziam todos os serviços tanto na agricultura de exportação como na produção de gêneros alimentícios para abastecimento dos mercados locais.</a:t>
            </a:r>
          </a:p>
          <a:p>
            <a:r>
              <a:rPr lang="pt-BR" dirty="0" smtClean="0"/>
              <a:t>Escravidão: base do crescimento e prosperidade da economia regional.</a:t>
            </a:r>
          </a:p>
          <a:p>
            <a:r>
              <a:rPr lang="pt-BR" dirty="0" smtClean="0"/>
              <a:t>Objetivos: uso da mão de obra escrava, a estrutura de posse e a composição da população cativa.</a:t>
            </a:r>
            <a:endParaRPr lang="pt-BR" dirty="0"/>
          </a:p>
        </p:txBody>
      </p:sp>
      <p:pic>
        <p:nvPicPr>
          <p:cNvPr id="4" name="slide 2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8011616" y="636456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3619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Escravidão e trabalho livre no Recôncavo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 smtClean="0"/>
              <a:t>Recôncavo: região com alta concentração de mão de obra escrava</a:t>
            </a:r>
          </a:p>
          <a:p>
            <a:pPr lvl="1">
              <a:buFont typeface="Wingdings" pitchFamily="2" charset="2"/>
              <a:buChar char="Ø"/>
            </a:pPr>
            <a:r>
              <a:rPr lang="pt-BR" dirty="0" smtClean="0"/>
              <a:t>1816-17: 89 mil escravos</a:t>
            </a:r>
          </a:p>
          <a:p>
            <a:pPr lvl="1">
              <a:buFont typeface="Wingdings" pitchFamily="2" charset="2"/>
              <a:buChar char="Ø"/>
            </a:pPr>
            <a:r>
              <a:rPr lang="pt-BR" dirty="0" smtClean="0"/>
              <a:t>1872-73: 72-81 mil escravos</a:t>
            </a:r>
          </a:p>
          <a:p>
            <a:r>
              <a:rPr lang="pt-BR" dirty="0" smtClean="0"/>
              <a:t>Distribuição geográfica da população escrava:</a:t>
            </a:r>
          </a:p>
          <a:p>
            <a:pPr lvl="1">
              <a:buFont typeface="Wingdings" pitchFamily="2" charset="2"/>
              <a:buChar char="Ø"/>
            </a:pPr>
            <a:r>
              <a:rPr lang="pt-BR" dirty="0" smtClean="0"/>
              <a:t>Região ao norte da baía (freguesias produtoras de açúcar): elevada concentração de escravos;</a:t>
            </a:r>
          </a:p>
          <a:p>
            <a:pPr lvl="1">
              <a:buFont typeface="Wingdings" pitchFamily="2" charset="2"/>
              <a:buChar char="Ø"/>
            </a:pPr>
            <a:r>
              <a:rPr lang="pt-BR" dirty="0" smtClean="0"/>
              <a:t>Regiões do oeste e sul (freguesias </a:t>
            </a:r>
            <a:r>
              <a:rPr lang="pt-BR" dirty="0" err="1" smtClean="0"/>
              <a:t>fumageiras</a:t>
            </a:r>
            <a:r>
              <a:rPr lang="pt-BR" dirty="0" smtClean="0"/>
              <a:t> e produtoras de mandioca): 1/5 a 1/3 da população eram escravos.</a:t>
            </a:r>
          </a:p>
          <a:p>
            <a:r>
              <a:rPr lang="pt-BR" dirty="0" smtClean="0"/>
              <a:t>Trabalho livre: trabalhadores especializados (assalariados); agregados e “domésticos”; </a:t>
            </a:r>
          </a:p>
          <a:p>
            <a:r>
              <a:rPr lang="pt-BR" dirty="0" smtClean="0"/>
              <a:t>Escravos</a:t>
            </a:r>
            <a:r>
              <a:rPr lang="pt-BR" dirty="0" smtClean="0"/>
              <a:t>: formavam 85 a 98% da força de trabalho empregada nos engenhos </a:t>
            </a:r>
            <a:r>
              <a:rPr lang="pt-BR" dirty="0" smtClean="0"/>
              <a:t>baianos; bem como esteve presente em todos os ramos da agricultura. </a:t>
            </a:r>
            <a:endParaRPr lang="pt-BR" dirty="0" smtClean="0"/>
          </a:p>
          <a:p>
            <a:endParaRPr lang="pt-BR" dirty="0"/>
          </a:p>
        </p:txBody>
      </p:sp>
      <p:pic>
        <p:nvPicPr>
          <p:cNvPr id="4" name="slide 3.1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7507560" y="6381328"/>
            <a:ext cx="304800" cy="304800"/>
          </a:xfrm>
          <a:prstGeom prst="rect">
            <a:avLst/>
          </a:prstGeom>
        </p:spPr>
      </p:pic>
      <p:pic>
        <p:nvPicPr>
          <p:cNvPr id="5" name="slide 3.2.mp3">
            <a:hlinkClick r:id="" action="ppaction://media"/>
          </p:cNvPr>
          <p:cNvPicPr>
            <a:picLocks noRot="1" noChangeAspect="1"/>
          </p:cNvPicPr>
          <p:nvPr>
            <a:audioFile r:link="rId2"/>
          </p:nvPr>
        </p:nvPicPr>
        <p:blipFill>
          <a:blip r:embed="rId4" cstate="print"/>
          <a:stretch>
            <a:fillRect/>
          </a:stretch>
        </p:blipFill>
        <p:spPr>
          <a:xfrm>
            <a:off x="8083624" y="636456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56439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6439"/>
                            </p:stCondLst>
                            <p:childTnLst>
                              <p:par>
                                <p:cTn id="8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9" dur="69018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  <p:audio>
              <p:cMediaNode>
                <p:cTn id="1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Escravidão, trabalho livre e terras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“O trabalho escravo prevalecia na agricultura baiana não porque inexistisse uma população livre no campo, mas porque, para os serviços diários da lavoura, os senhores de engenho e lavradores do Recôncavo não podiam contar com nenhuma oferta confiável de mão de obra assalariada voluntária” (p. 221).</a:t>
            </a:r>
          </a:p>
          <a:p>
            <a:r>
              <a:rPr lang="pt-BR" dirty="0" smtClean="0"/>
              <a:t>Modelo de </a:t>
            </a:r>
            <a:r>
              <a:rPr lang="pt-BR" dirty="0" err="1" smtClean="0"/>
              <a:t>Wakefield</a:t>
            </a:r>
            <a:r>
              <a:rPr lang="pt-BR" dirty="0" smtClean="0"/>
              <a:t>: circunstâncias que davam origem a escravidão como sistema de trabalho eram imperativos econômicos.</a:t>
            </a:r>
          </a:p>
          <a:p>
            <a:r>
              <a:rPr lang="pt-BR" dirty="0" smtClean="0"/>
              <a:t>Recôncavo: </a:t>
            </a:r>
            <a:r>
              <a:rPr lang="pt-BR" i="1" dirty="0" smtClean="0"/>
              <a:t>fronteira aberta </a:t>
            </a:r>
            <a:r>
              <a:rPr lang="pt-BR" dirty="0" smtClean="0"/>
              <a:t>e a subsistência era assegurada pelo trabalho individual ou familiar. </a:t>
            </a:r>
          </a:p>
        </p:txBody>
      </p:sp>
      <p:pic>
        <p:nvPicPr>
          <p:cNvPr id="4" name="slide 4.1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7579568" y="6364560"/>
            <a:ext cx="304800" cy="304800"/>
          </a:xfrm>
          <a:prstGeom prst="rect">
            <a:avLst/>
          </a:prstGeom>
        </p:spPr>
      </p:pic>
      <p:pic>
        <p:nvPicPr>
          <p:cNvPr id="5" name="slide 4.2.mp3">
            <a:hlinkClick r:id="" action="ppaction://media"/>
          </p:cNvPr>
          <p:cNvPicPr>
            <a:picLocks noRot="1" noChangeAspect="1"/>
          </p:cNvPicPr>
          <p:nvPr>
            <a:audioFile r:link="rId2"/>
          </p:nvPr>
        </p:nvPicPr>
        <p:blipFill>
          <a:blip r:embed="rId4" cstate="print"/>
          <a:stretch>
            <a:fillRect/>
          </a:stretch>
        </p:blipFill>
        <p:spPr>
          <a:xfrm>
            <a:off x="8083624" y="636456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62673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62673"/>
                            </p:stCondLst>
                            <p:childTnLst>
                              <p:par>
                                <p:cTn id="8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9" dur="38985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  <p:audio>
              <p:cMediaNode>
                <p:cTn id="1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Tráfico de escravos e a oferta de mão de obra escrava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19256" cy="5090120"/>
          </a:xfrm>
        </p:spPr>
        <p:txBody>
          <a:bodyPr>
            <a:normAutofit fontScale="85000" lnSpcReduction="10000"/>
          </a:bodyPr>
          <a:lstStyle/>
          <a:p>
            <a:r>
              <a:rPr lang="pt-BR" dirty="0" smtClean="0"/>
              <a:t>Reprodução da escravidão: tráfico atlântico de africanos.</a:t>
            </a:r>
          </a:p>
          <a:p>
            <a:r>
              <a:rPr lang="pt-BR" dirty="0" smtClean="0"/>
              <a:t>Tráfico atlântico de escravos: controle local</a:t>
            </a:r>
          </a:p>
          <a:p>
            <a:pPr lvl="1">
              <a:buFont typeface="Wingdings" pitchFamily="2" charset="2"/>
              <a:buChar char="Ø"/>
            </a:pPr>
            <a:r>
              <a:rPr lang="pt-BR" dirty="0" smtClean="0"/>
              <a:t>Mercadorias que serviam como moeda de troca (fumo em corda);</a:t>
            </a:r>
          </a:p>
          <a:p>
            <a:pPr lvl="1">
              <a:buFont typeface="Wingdings" pitchFamily="2" charset="2"/>
              <a:buChar char="Ø"/>
            </a:pPr>
            <a:r>
              <a:rPr lang="pt-BR" dirty="0" smtClean="0"/>
              <a:t>Crédito;</a:t>
            </a:r>
          </a:p>
          <a:p>
            <a:pPr lvl="1">
              <a:buFont typeface="Wingdings" pitchFamily="2" charset="2"/>
              <a:buChar char="Ø"/>
            </a:pPr>
            <a:r>
              <a:rPr lang="pt-BR" dirty="0" smtClean="0"/>
              <a:t>Lucros: financiavam investimentos na economia local.</a:t>
            </a:r>
          </a:p>
          <a:p>
            <a:r>
              <a:rPr lang="pt-BR" dirty="0" smtClean="0"/>
              <a:t>Estimativas do tráfico para a Bahia (1786-1851): </a:t>
            </a:r>
            <a:r>
              <a:rPr lang="pt-BR" dirty="0" smtClean="0">
                <a:latin typeface="Times New Roman"/>
                <a:cs typeface="Times New Roman"/>
              </a:rPr>
              <a:t>≈ </a:t>
            </a:r>
            <a:r>
              <a:rPr lang="pt-BR" dirty="0" smtClean="0"/>
              <a:t>410 mil escravos, provenientes de vários pontos na costa africana.</a:t>
            </a:r>
          </a:p>
          <a:p>
            <a:r>
              <a:rPr lang="pt-BR" dirty="0" smtClean="0"/>
              <a:t>Necessidades da economia de exportação: aumento do volume do tráfico de escravos (1790-1820: 7 mil/ano) (cf. tab. 17).</a:t>
            </a:r>
          </a:p>
          <a:p>
            <a:r>
              <a:rPr lang="pt-BR" dirty="0" smtClean="0"/>
              <a:t>O fim do tráfico, 1850: redefinição do mercado da mão de obra escrava no Brasil</a:t>
            </a:r>
          </a:p>
          <a:p>
            <a:pPr lvl="1">
              <a:buFont typeface="Wingdings" pitchFamily="2" charset="2"/>
              <a:buChar char="Ø"/>
            </a:pPr>
            <a:r>
              <a:rPr lang="pt-BR" dirty="0" smtClean="0"/>
              <a:t>Recrudescimento do tráfico interno: urbanas e rurais;</a:t>
            </a:r>
            <a:r>
              <a:rPr lang="pt-BR" dirty="0" smtClean="0"/>
              <a:t> </a:t>
            </a:r>
            <a:r>
              <a:rPr lang="pt-BR" dirty="0" smtClean="0"/>
              <a:t>áreas menos dinâmicas e áreas mais dinâmicas;</a:t>
            </a:r>
          </a:p>
          <a:p>
            <a:pPr lvl="1">
              <a:buFont typeface="Wingdings" pitchFamily="2" charset="2"/>
              <a:buChar char="Ø"/>
            </a:pPr>
            <a:r>
              <a:rPr lang="pt-BR" dirty="0" smtClean="0"/>
              <a:t>Bahia: declínio da escravidão.</a:t>
            </a:r>
          </a:p>
        </p:txBody>
      </p:sp>
      <p:pic>
        <p:nvPicPr>
          <p:cNvPr id="4" name="slide 5.1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8011616" y="6381328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55524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O preço dos escravos na Bahia (1780-1860)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t-BR" dirty="0" smtClean="0"/>
              <a:t>Figura 10: “no total, os preços nominais de escravos tinham aumentado em mais de 900% entre o início da década de 1780 e 1858” (p. 231)</a:t>
            </a:r>
          </a:p>
          <a:p>
            <a:pPr lvl="1">
              <a:buFont typeface="Wingdings" pitchFamily="2" charset="2"/>
              <a:buChar char="Ø"/>
            </a:pPr>
            <a:r>
              <a:rPr lang="pt-BR" dirty="0" smtClean="0"/>
              <a:t>Tendência ascendente e gradual, relativamente, uniforme: 1780-1825.</a:t>
            </a:r>
          </a:p>
          <a:p>
            <a:pPr lvl="1">
              <a:buFont typeface="Wingdings" pitchFamily="2" charset="2"/>
              <a:buChar char="Ø"/>
            </a:pPr>
            <a:r>
              <a:rPr lang="pt-BR" dirty="0" smtClean="0"/>
              <a:t>Tendência ascendente e abrupta: 1828-1860. </a:t>
            </a:r>
          </a:p>
          <a:p>
            <a:r>
              <a:rPr lang="pt-BR" dirty="0" smtClean="0"/>
              <a:t>Impacto do aumento nominal e o poder de compra dos produtores (cf. figuras 11 e 12 e tab. 18):</a:t>
            </a:r>
          </a:p>
          <a:p>
            <a:pPr lvl="1"/>
            <a:r>
              <a:rPr lang="pt-BR" dirty="0" smtClean="0"/>
              <a:t>Produtores de farinha de mandioca: o aumento no valor pago pela farinha de mandioca acompanhou o aumento dos preços do escravo </a:t>
            </a:r>
            <a:r>
              <a:rPr lang="pt-BR" dirty="0" smtClean="0">
                <a:latin typeface="Times New Roman"/>
                <a:cs typeface="Times New Roman"/>
              </a:rPr>
              <a:t>→ </a:t>
            </a:r>
            <a:r>
              <a:rPr lang="pt-BR" dirty="0" smtClean="0"/>
              <a:t>capacidade de adquirir escravos pouco reduzida;</a:t>
            </a:r>
          </a:p>
          <a:p>
            <a:pPr lvl="1"/>
            <a:r>
              <a:rPr lang="pt-BR" dirty="0" smtClean="0"/>
              <a:t>Senhores de engenho e lavradores de cana: o valor pago pelo arroba de açúcar estava em declínio no mercado internacional </a:t>
            </a:r>
            <a:r>
              <a:rPr lang="pt-BR" dirty="0" smtClean="0">
                <a:latin typeface="Times New Roman"/>
                <a:cs typeface="Times New Roman"/>
              </a:rPr>
              <a:t>→ </a:t>
            </a:r>
            <a:r>
              <a:rPr lang="pt-BR" dirty="0" smtClean="0"/>
              <a:t> aumento real do valor do escravo; porém inovações técnicas na comercialização e beneficiamento, juntamente a expansão da produção ajudaram a manter a rentabilidade da produção escravista de açúcar.</a:t>
            </a:r>
            <a:endParaRPr lang="pt-BR" dirty="0"/>
          </a:p>
        </p:txBody>
      </p:sp>
      <p:pic>
        <p:nvPicPr>
          <p:cNvPr id="4" name="slide 6.1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6" cstate="print"/>
          <a:stretch>
            <a:fillRect/>
          </a:stretch>
        </p:blipFill>
        <p:spPr>
          <a:xfrm>
            <a:off x="6499448" y="6381328"/>
            <a:ext cx="304800" cy="304800"/>
          </a:xfrm>
          <a:prstGeom prst="rect">
            <a:avLst/>
          </a:prstGeom>
        </p:spPr>
      </p:pic>
      <p:pic>
        <p:nvPicPr>
          <p:cNvPr id="5" name="slide 6.2.mp3">
            <a:hlinkClick r:id="" action="ppaction://media"/>
          </p:cNvPr>
          <p:cNvPicPr>
            <a:picLocks noRot="1" noChangeAspect="1"/>
          </p:cNvPicPr>
          <p:nvPr>
            <a:audioFile r:link="rId2"/>
          </p:nvPr>
        </p:nvPicPr>
        <p:blipFill>
          <a:blip r:embed="rId6" cstate="print"/>
          <a:stretch>
            <a:fillRect/>
          </a:stretch>
        </p:blipFill>
        <p:spPr>
          <a:xfrm>
            <a:off x="7075512" y="6381328"/>
            <a:ext cx="304800" cy="304800"/>
          </a:xfrm>
          <a:prstGeom prst="rect">
            <a:avLst/>
          </a:prstGeom>
        </p:spPr>
      </p:pic>
      <p:pic>
        <p:nvPicPr>
          <p:cNvPr id="6" name="slide 6.3.mp3">
            <a:hlinkClick r:id="" action="ppaction://media"/>
          </p:cNvPr>
          <p:cNvPicPr>
            <a:picLocks noRot="1" noChangeAspect="1"/>
          </p:cNvPicPr>
          <p:nvPr>
            <a:audioFile r:link="rId3"/>
          </p:nvPr>
        </p:nvPicPr>
        <p:blipFill>
          <a:blip r:embed="rId6" cstate="print"/>
          <a:stretch>
            <a:fillRect/>
          </a:stretch>
        </p:blipFill>
        <p:spPr>
          <a:xfrm>
            <a:off x="7651576" y="6381328"/>
            <a:ext cx="304800" cy="304800"/>
          </a:xfrm>
          <a:prstGeom prst="rect">
            <a:avLst/>
          </a:prstGeom>
        </p:spPr>
      </p:pic>
      <p:pic>
        <p:nvPicPr>
          <p:cNvPr id="7" name="slide 6.4.mp3">
            <a:hlinkClick r:id="" action="ppaction://media"/>
          </p:cNvPr>
          <p:cNvPicPr>
            <a:picLocks noRot="1" noChangeAspect="1"/>
          </p:cNvPicPr>
          <p:nvPr>
            <a:audioFile r:link="rId4"/>
          </p:nvPr>
        </p:nvPicPr>
        <p:blipFill>
          <a:blip r:embed="rId6" cstate="print"/>
          <a:stretch>
            <a:fillRect/>
          </a:stretch>
        </p:blipFill>
        <p:spPr>
          <a:xfrm>
            <a:off x="8155632" y="6381328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4856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44856"/>
                            </p:stCondLst>
                            <p:childTnLst>
                              <p:par>
                                <p:cTn id="8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9" dur="41430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86286"/>
                            </p:stCondLst>
                            <p:childTnLst>
                              <p:par>
                                <p:cTn id="11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19059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5345"/>
                            </p:stCondLst>
                            <p:childTnLst>
                              <p:par>
                                <p:cTn id="14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5" dur="67758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6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  <p:audio>
              <p:cMediaNode>
                <p:cTn id="1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  <p:audio>
              <p:cMediaNode>
                <p:cTn id="18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  <p:audio>
              <p:cMediaNode>
                <p:cTn id="1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Estrutura da posse de escravos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363272" cy="5162128"/>
          </a:xfrm>
        </p:spPr>
        <p:txBody>
          <a:bodyPr>
            <a:normAutofit fontScale="77500" lnSpcReduction="20000"/>
          </a:bodyPr>
          <a:lstStyle/>
          <a:p>
            <a:r>
              <a:rPr lang="pt-BR" sz="3100" dirty="0" smtClean="0"/>
              <a:t>Estrutura da posse de escravos: hierarquia da riqueza (cf. </a:t>
            </a:r>
            <a:r>
              <a:rPr lang="pt-BR" sz="3100" dirty="0" err="1" smtClean="0"/>
              <a:t>t</a:t>
            </a:r>
            <a:r>
              <a:rPr lang="pt-BR" sz="3100" dirty="0" err="1" smtClean="0"/>
              <a:t>ab</a:t>
            </a:r>
            <a:r>
              <a:rPr lang="pt-BR" sz="3100" dirty="0" smtClean="0"/>
              <a:t> 19).</a:t>
            </a:r>
          </a:p>
          <a:p>
            <a:r>
              <a:rPr lang="pt-BR" sz="3100" dirty="0" smtClean="0"/>
              <a:t>Índice de </a:t>
            </a:r>
            <a:r>
              <a:rPr lang="pt-BR" sz="3100" dirty="0" err="1" smtClean="0"/>
              <a:t>Gini</a:t>
            </a:r>
            <a:r>
              <a:rPr lang="pt-BR" sz="3100" dirty="0" smtClean="0"/>
              <a:t>: padrões de distribuição dos escravos</a:t>
            </a:r>
          </a:p>
          <a:p>
            <a:pPr lvl="1">
              <a:buFont typeface="Wingdings" pitchFamily="2" charset="2"/>
              <a:buChar char="Ø"/>
            </a:pPr>
            <a:r>
              <a:rPr lang="pt-BR" dirty="0" smtClean="0"/>
              <a:t>Farinha de Mandioca: 0,38-0,5; 4,4-4,8 escravos;</a:t>
            </a:r>
          </a:p>
          <a:p>
            <a:pPr lvl="1">
              <a:buFont typeface="Wingdings" pitchFamily="2" charset="2"/>
              <a:buChar char="Ø"/>
            </a:pPr>
            <a:r>
              <a:rPr lang="pt-BR" dirty="0" smtClean="0"/>
              <a:t>Fumo: 0,56; 6,5 escravos;</a:t>
            </a:r>
          </a:p>
          <a:p>
            <a:pPr lvl="1">
              <a:buFont typeface="Wingdings" pitchFamily="2" charset="2"/>
              <a:buChar char="Ø"/>
            </a:pPr>
            <a:r>
              <a:rPr lang="pt-BR" dirty="0" smtClean="0"/>
              <a:t>Açúcar: 0,62-0,74; 10,4-18,6 escravos.</a:t>
            </a:r>
          </a:p>
          <a:p>
            <a:r>
              <a:rPr lang="pt-BR" sz="3100" dirty="0" smtClean="0"/>
              <a:t>Distribuição de proprietários e de escravos segundo tamanho do plantel (cf. tab. 20):</a:t>
            </a:r>
          </a:p>
          <a:p>
            <a:pPr lvl="1">
              <a:buFont typeface="Wingdings" pitchFamily="2" charset="2"/>
              <a:buChar char="Ø"/>
            </a:pPr>
            <a:r>
              <a:rPr lang="pt-BR" dirty="0" smtClean="0"/>
              <a:t>Farinha de mandioca: 69,7% dos </a:t>
            </a:r>
            <a:r>
              <a:rPr lang="pt-BR" dirty="0" err="1" smtClean="0"/>
              <a:t>prop</a:t>
            </a:r>
            <a:r>
              <a:rPr lang="pt-BR" dirty="0" smtClean="0"/>
              <a:t>. com até 4 escravos; 1,7% de </a:t>
            </a:r>
            <a:r>
              <a:rPr lang="pt-BR" dirty="0" err="1" smtClean="0"/>
              <a:t>prop</a:t>
            </a:r>
            <a:r>
              <a:rPr lang="pt-BR" dirty="0" smtClean="0"/>
              <a:t>. com posses de 20-39; e 1/3 dos escravos estavam em posses de 1-4 cativos e um pouco mais da metade de escravos em posses de 5-19 cativos;</a:t>
            </a:r>
          </a:p>
          <a:p>
            <a:pPr lvl="1">
              <a:buFont typeface="Wingdings" pitchFamily="2" charset="2"/>
              <a:buChar char="Ø"/>
            </a:pPr>
            <a:r>
              <a:rPr lang="pt-BR" dirty="0" smtClean="0"/>
              <a:t>Fumo: 58% dos </a:t>
            </a:r>
            <a:r>
              <a:rPr lang="pt-BR" dirty="0" err="1" smtClean="0"/>
              <a:t>prop</a:t>
            </a:r>
            <a:r>
              <a:rPr lang="pt-BR" dirty="0" smtClean="0"/>
              <a:t>. com até 4 escravos; 1,7% de </a:t>
            </a:r>
            <a:r>
              <a:rPr lang="pt-BR" dirty="0" err="1" smtClean="0"/>
              <a:t>prop</a:t>
            </a:r>
            <a:r>
              <a:rPr lang="pt-BR" dirty="0" smtClean="0"/>
              <a:t>. com posses de 40-59; 19,1% dos escravos em posses de 1-4 cativos; 1/3 dos escravos em posses de 10-19 cativos; 11,4% dos cativos em posses acima de 40 cativos;</a:t>
            </a:r>
          </a:p>
          <a:p>
            <a:pPr lvl="1">
              <a:buFont typeface="Wingdings" pitchFamily="2" charset="2"/>
              <a:buChar char="Ø"/>
            </a:pPr>
            <a:r>
              <a:rPr lang="pt-BR" dirty="0" smtClean="0"/>
              <a:t>Açúcar: 48,8% </a:t>
            </a:r>
            <a:r>
              <a:rPr lang="pt-BR" dirty="0" err="1" smtClean="0"/>
              <a:t>prop</a:t>
            </a:r>
            <a:r>
              <a:rPr lang="pt-BR" dirty="0" smtClean="0"/>
              <a:t>. com </a:t>
            </a:r>
            <a:r>
              <a:rPr lang="pt-BR" dirty="0" smtClean="0"/>
              <a:t>até 4 escravos; 1,4% </a:t>
            </a:r>
            <a:r>
              <a:rPr lang="pt-BR" dirty="0" smtClean="0"/>
              <a:t>de </a:t>
            </a:r>
            <a:r>
              <a:rPr lang="pt-BR" dirty="0" err="1" smtClean="0"/>
              <a:t>prop</a:t>
            </a:r>
            <a:r>
              <a:rPr lang="pt-BR" dirty="0" smtClean="0"/>
              <a:t>. com posses </a:t>
            </a:r>
            <a:r>
              <a:rPr lang="pt-BR" dirty="0" smtClean="0"/>
              <a:t>acima de 200 cativos; 5% dos escravos em posses de até 4 cativos; 62,7% dos escravos em posses entre 60-200 ou mais escravos.</a:t>
            </a:r>
          </a:p>
          <a:p>
            <a:endParaRPr lang="pt-BR" dirty="0" smtClean="0"/>
          </a:p>
          <a:p>
            <a:endParaRPr lang="pt-BR" dirty="0"/>
          </a:p>
        </p:txBody>
      </p:sp>
      <p:pic>
        <p:nvPicPr>
          <p:cNvPr id="4" name="slide 7.1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7579568" y="6381328"/>
            <a:ext cx="304800" cy="304800"/>
          </a:xfrm>
          <a:prstGeom prst="rect">
            <a:avLst/>
          </a:prstGeom>
        </p:spPr>
      </p:pic>
      <p:pic>
        <p:nvPicPr>
          <p:cNvPr id="5" name="slide 7.2.mp3">
            <a:hlinkClick r:id="" action="ppaction://media"/>
          </p:cNvPr>
          <p:cNvPicPr>
            <a:picLocks noRot="1" noChangeAspect="1"/>
          </p:cNvPicPr>
          <p:nvPr>
            <a:audioFile r:link="rId2"/>
          </p:nvPr>
        </p:nvPicPr>
        <p:blipFill>
          <a:blip r:embed="rId5" cstate="print"/>
          <a:stretch>
            <a:fillRect/>
          </a:stretch>
        </p:blipFill>
        <p:spPr>
          <a:xfrm>
            <a:off x="8083624" y="6381328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5700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35700"/>
                            </p:stCondLst>
                            <p:childTnLst>
                              <p:par>
                                <p:cTn id="8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9" dur="31782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  <p:audio>
              <p:cMediaNode>
                <p:cTn id="1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dirty="0" smtClean="0">
                <a:cs typeface="Times New Roman"/>
              </a:rPr>
              <a:t>Hierarquia </a:t>
            </a:r>
            <a:r>
              <a:rPr lang="pt-BR" dirty="0" smtClean="0">
                <a:cs typeface="Times New Roman"/>
              </a:rPr>
              <a:t>de tamanho e </a:t>
            </a:r>
            <a:r>
              <a:rPr lang="pt-BR" dirty="0" smtClean="0">
                <a:cs typeface="Times New Roman"/>
              </a:rPr>
              <a:t>escala: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Engenho: 50 a 100 escravos (</a:t>
            </a:r>
            <a:r>
              <a:rPr lang="pt-BR" dirty="0" smtClean="0"/>
              <a:t>cf. </a:t>
            </a:r>
            <a:r>
              <a:rPr lang="pt-BR" dirty="0" smtClean="0"/>
              <a:t>tab</a:t>
            </a:r>
            <a:r>
              <a:rPr lang="pt-BR" dirty="0" smtClean="0"/>
              <a:t>. 21)</a:t>
            </a:r>
            <a:r>
              <a:rPr lang="pt-BR" dirty="0" smtClean="0"/>
              <a:t>;</a:t>
            </a:r>
          </a:p>
          <a:p>
            <a:r>
              <a:rPr lang="pt-BR" dirty="0" smtClean="0"/>
              <a:t>Fazendas de cana: 10 a 17 escravos (cf. tab. 22);</a:t>
            </a:r>
          </a:p>
          <a:p>
            <a:r>
              <a:rPr lang="pt-BR" dirty="0" smtClean="0"/>
              <a:t>Fazendas e sítios de fumo: </a:t>
            </a:r>
            <a:r>
              <a:rPr lang="pt-BR" dirty="0" smtClean="0">
                <a:latin typeface="Times New Roman"/>
                <a:cs typeface="Times New Roman"/>
              </a:rPr>
              <a:t>≈</a:t>
            </a:r>
            <a:r>
              <a:rPr lang="pt-BR" dirty="0" smtClean="0"/>
              <a:t>15 cativos (cf. tab. 23);</a:t>
            </a:r>
          </a:p>
          <a:p>
            <a:r>
              <a:rPr lang="pt-BR" dirty="0" smtClean="0"/>
              <a:t>Fazendas e sítios produtores de farinha de mandioca: 170 lavradores escravistas</a:t>
            </a:r>
          </a:p>
          <a:p>
            <a:pPr lvl="1">
              <a:buFont typeface="Wingdings" pitchFamily="2" charset="2"/>
              <a:buChar char="Ø"/>
            </a:pPr>
            <a:r>
              <a:rPr lang="pt-BR" dirty="0" smtClean="0"/>
              <a:t>7,6% tinham dez ou mais escravos; </a:t>
            </a:r>
          </a:p>
          <a:p>
            <a:pPr lvl="1">
              <a:buFont typeface="Wingdings" pitchFamily="2" charset="2"/>
              <a:buChar char="Ø"/>
            </a:pPr>
            <a:r>
              <a:rPr lang="pt-BR" dirty="0" smtClean="0"/>
              <a:t>68,2% possuíam menos de 5 escravos;</a:t>
            </a:r>
          </a:p>
          <a:p>
            <a:pPr lvl="1">
              <a:buFont typeface="Wingdings" pitchFamily="2" charset="2"/>
              <a:buChar char="Ø"/>
            </a:pPr>
            <a:r>
              <a:rPr lang="pt-BR" dirty="0" smtClean="0"/>
              <a:t>37,6% possuíam entre um e dois escravos.</a:t>
            </a:r>
          </a:p>
          <a:p>
            <a:pPr>
              <a:buFont typeface="Wingdings" pitchFamily="2" charset="2"/>
              <a:buChar char="v"/>
            </a:pPr>
            <a:r>
              <a:rPr lang="pt-BR" dirty="0" smtClean="0"/>
              <a:t>Comparados as outras atividades agrícolas: posses bem pequenas.</a:t>
            </a:r>
          </a:p>
          <a:p>
            <a:pPr>
              <a:buFont typeface="Wingdings" pitchFamily="2" charset="2"/>
              <a:buChar char="v"/>
            </a:pPr>
            <a:r>
              <a:rPr lang="pt-BR" dirty="0" smtClean="0"/>
              <a:t>Não se trata, porém, de uma atividade mesquinha de subsistência.</a:t>
            </a:r>
          </a:p>
          <a:p>
            <a:endParaRPr lang="pt-BR" dirty="0"/>
          </a:p>
        </p:txBody>
      </p:sp>
      <p:pic>
        <p:nvPicPr>
          <p:cNvPr id="4" name="slide 8.1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 cstate="print"/>
          <a:stretch>
            <a:fillRect/>
          </a:stretch>
        </p:blipFill>
        <p:spPr>
          <a:xfrm>
            <a:off x="6948264" y="6381328"/>
            <a:ext cx="304800" cy="304800"/>
          </a:xfrm>
          <a:prstGeom prst="rect">
            <a:avLst/>
          </a:prstGeom>
        </p:spPr>
      </p:pic>
      <p:pic>
        <p:nvPicPr>
          <p:cNvPr id="5" name="slide 8.2.mp3">
            <a:hlinkClick r:id="" action="ppaction://media"/>
          </p:cNvPr>
          <p:cNvPicPr>
            <a:picLocks noRot="1" noChangeAspect="1"/>
          </p:cNvPicPr>
          <p:nvPr>
            <a:audioFile r:link="rId2"/>
          </p:nvPr>
        </p:nvPicPr>
        <p:blipFill>
          <a:blip r:embed="rId5" cstate="print"/>
          <a:stretch>
            <a:fillRect/>
          </a:stretch>
        </p:blipFill>
        <p:spPr>
          <a:xfrm>
            <a:off x="7596336" y="6381328"/>
            <a:ext cx="304800" cy="304800"/>
          </a:xfrm>
          <a:prstGeom prst="rect">
            <a:avLst/>
          </a:prstGeom>
        </p:spPr>
      </p:pic>
      <p:pic>
        <p:nvPicPr>
          <p:cNvPr id="6" name="slide 8.3.mp3">
            <a:hlinkClick r:id="" action="ppaction://media"/>
          </p:cNvPr>
          <p:cNvPicPr>
            <a:picLocks noRot="1" noChangeAspect="1"/>
          </p:cNvPicPr>
          <p:nvPr>
            <a:audioFile r:link="rId3"/>
          </p:nvPr>
        </p:nvPicPr>
        <p:blipFill>
          <a:blip r:embed="rId5" cstate="print"/>
          <a:stretch>
            <a:fillRect/>
          </a:stretch>
        </p:blipFill>
        <p:spPr>
          <a:xfrm>
            <a:off x="8155632" y="6381328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3617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43617"/>
                            </p:stCondLst>
                            <p:childTnLst>
                              <p:par>
                                <p:cTn id="8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9" dur="44010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87627"/>
                            </p:stCondLst>
                            <p:childTnLst>
                              <p:par>
                                <p:cTn id="11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57410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  <p:audio>
              <p:cMediaNode>
                <p:cTn id="1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  <p:audio>
              <p:cMediaNode>
                <p:cTn id="1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Composição da população escrava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 smtClean="0"/>
              <a:t>Padrões demográficos: tráfico de escravos</a:t>
            </a:r>
          </a:p>
          <a:p>
            <a:pPr lvl="1">
              <a:buFont typeface="Wingdings" pitchFamily="2" charset="2"/>
              <a:buChar char="Ø"/>
            </a:pPr>
            <a:r>
              <a:rPr lang="pt-BR" dirty="0" smtClean="0"/>
              <a:t>Fazendas e sítios de mandioca: baixa razão de masculinidade (118-108 homens para 100 mulheres); baixa porcentagem de africanos (22,4%);</a:t>
            </a:r>
          </a:p>
          <a:p>
            <a:pPr lvl="1">
              <a:buFont typeface="Wingdings" pitchFamily="2" charset="2"/>
              <a:buChar char="Ø"/>
            </a:pPr>
            <a:r>
              <a:rPr lang="pt-BR" dirty="0" smtClean="0"/>
              <a:t>Engenhos e fazendas de cana (cf. tab. 24): alta razão de masculinidade (147 homens para 100 mulheres); alta porcentagem de africanos (</a:t>
            </a:r>
            <a:r>
              <a:rPr lang="pt-BR" dirty="0" smtClean="0">
                <a:latin typeface="Times New Roman"/>
                <a:cs typeface="Times New Roman"/>
              </a:rPr>
              <a:t>≈ </a:t>
            </a:r>
            <a:r>
              <a:rPr lang="pt-BR" dirty="0" smtClean="0">
                <a:cs typeface="Times New Roman"/>
              </a:rPr>
              <a:t>50%);</a:t>
            </a:r>
            <a:endParaRPr lang="pt-BR" dirty="0" smtClean="0"/>
          </a:p>
          <a:p>
            <a:pPr lvl="1">
              <a:buFont typeface="Wingdings" pitchFamily="2" charset="2"/>
              <a:buChar char="Ø"/>
            </a:pPr>
            <a:r>
              <a:rPr lang="pt-BR" dirty="0" smtClean="0"/>
              <a:t>Fazendas e sítios de fumo: baixa razão de masculinidade (106 homens para 100 mulheres); baixa porcentagens de africanos (19,1%).</a:t>
            </a:r>
          </a:p>
          <a:p>
            <a:pPr>
              <a:buFont typeface="Wingdings" pitchFamily="2" charset="2"/>
              <a:buChar char="v"/>
            </a:pPr>
            <a:r>
              <a:rPr lang="pt-BR" dirty="0" smtClean="0"/>
              <a:t>Para as fazendas e sítios de fumo: predomínio da população crioula e redução da razão de masculinidade (1780-1860) </a:t>
            </a:r>
            <a:r>
              <a:rPr lang="pt-BR" dirty="0" smtClean="0">
                <a:cs typeface="Times New Roman"/>
              </a:rPr>
              <a:t>→ o crescimento natural garantiu a manutenção da população cativa; o tráfico servia para aumentar os plantéis.</a:t>
            </a:r>
            <a:endParaRPr lang="pt-BR" dirty="0"/>
          </a:p>
        </p:txBody>
      </p:sp>
      <p:pic>
        <p:nvPicPr>
          <p:cNvPr id="4" name="slide 9.1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 cstate="print"/>
          <a:stretch>
            <a:fillRect/>
          </a:stretch>
        </p:blipFill>
        <p:spPr>
          <a:xfrm>
            <a:off x="7075512" y="6381328"/>
            <a:ext cx="304800" cy="304800"/>
          </a:xfrm>
          <a:prstGeom prst="rect">
            <a:avLst/>
          </a:prstGeom>
        </p:spPr>
      </p:pic>
      <p:pic>
        <p:nvPicPr>
          <p:cNvPr id="5" name="slide 9.2.mp3">
            <a:hlinkClick r:id="" action="ppaction://media"/>
          </p:cNvPr>
          <p:cNvPicPr>
            <a:picLocks noRot="1" noChangeAspect="1"/>
          </p:cNvPicPr>
          <p:nvPr>
            <a:audioFile r:link="rId2"/>
          </p:nvPr>
        </p:nvPicPr>
        <p:blipFill>
          <a:blip r:embed="rId5" cstate="print"/>
          <a:stretch>
            <a:fillRect/>
          </a:stretch>
        </p:blipFill>
        <p:spPr>
          <a:xfrm>
            <a:off x="7651576" y="6381328"/>
            <a:ext cx="304800" cy="304800"/>
          </a:xfrm>
          <a:prstGeom prst="rect">
            <a:avLst/>
          </a:prstGeom>
        </p:spPr>
      </p:pic>
      <p:pic>
        <p:nvPicPr>
          <p:cNvPr id="6" name="slide 9.3.mp3">
            <a:hlinkClick r:id="" action="ppaction://media"/>
          </p:cNvPr>
          <p:cNvPicPr>
            <a:picLocks noRot="1" noChangeAspect="1"/>
          </p:cNvPicPr>
          <p:nvPr>
            <a:audioFile r:link="rId3"/>
          </p:nvPr>
        </p:nvPicPr>
        <p:blipFill>
          <a:blip r:embed="rId5" cstate="print"/>
          <a:stretch>
            <a:fillRect/>
          </a:stretch>
        </p:blipFill>
        <p:spPr>
          <a:xfrm>
            <a:off x="8227640" y="6381328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61065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61065"/>
                            </p:stCondLst>
                            <p:childTnLst>
                              <p:par>
                                <p:cTn id="8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9" dur="35484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96549"/>
                            </p:stCondLst>
                            <p:childTnLst>
                              <p:par>
                                <p:cTn id="11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37704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  <p:audio>
              <p:cMediaNode>
                <p:cTn id="1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  <p:audio>
              <p:cMediaNode>
                <p:cTn id="1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em">
  <a:themeElements>
    <a:clrScheme name="Origem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em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em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736</TotalTime>
  <Words>1121</Words>
  <Application>Microsoft Office PowerPoint</Application>
  <PresentationFormat>Apresentação na tela (4:3)</PresentationFormat>
  <Paragraphs>70</Paragraphs>
  <Slides>10</Slides>
  <Notes>0</Notes>
  <HiddenSlides>0</HiddenSlides>
  <MMClips>20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11" baseType="lpstr">
      <vt:lpstr>Origem</vt:lpstr>
      <vt:lpstr>Interpretações do Brasil</vt:lpstr>
      <vt:lpstr>“Nesta América, os bois de arado... São os escravos”.</vt:lpstr>
      <vt:lpstr>Escravidão e trabalho livre no Recôncavo</vt:lpstr>
      <vt:lpstr>Escravidão, trabalho livre e terras</vt:lpstr>
      <vt:lpstr>Tráfico de escravos e a oferta de mão de obra escrava</vt:lpstr>
      <vt:lpstr>O preço dos escravos na Bahia (1780-1860)</vt:lpstr>
      <vt:lpstr>Estrutura da posse de escravos</vt:lpstr>
      <vt:lpstr>Hierarquia de tamanho e escala: </vt:lpstr>
      <vt:lpstr>Composição da população escrava </vt:lpstr>
      <vt:lpstr>Conclusões: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Interpretações do Brasil</dc:title>
  <dc:creator>Paula</dc:creator>
  <cp:lastModifiedBy>Paula</cp:lastModifiedBy>
  <cp:revision>59</cp:revision>
  <dcterms:created xsi:type="dcterms:W3CDTF">2020-04-26T15:14:43Z</dcterms:created>
  <dcterms:modified xsi:type="dcterms:W3CDTF">2020-04-27T03:30:54Z</dcterms:modified>
</cp:coreProperties>
</file>