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8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7556500" cy="9886950"/>
  <p:notesSz cx="7556500" cy="988695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936" y="163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50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279900" y="0"/>
            <a:ext cx="32750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2468DD-1595-4F71-9CD1-ECECDB4BF752}" type="datetimeFigureOut">
              <a:rPr lang="pt-BR" smtClean="0"/>
              <a:pPr/>
              <a:t>18/03/2020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741363"/>
            <a:ext cx="2835275" cy="3708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55650" y="4695825"/>
            <a:ext cx="6045200" cy="4449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391650"/>
            <a:ext cx="3275013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279900" y="9391650"/>
            <a:ext cx="3275013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44E635-8C43-49B1-A404-35552B3D6CD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6737" y="3064954"/>
            <a:ext cx="6423025" cy="2076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5536692"/>
            <a:ext cx="5289549" cy="24717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73023" y="4888992"/>
            <a:ext cx="524256" cy="268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3716" y="1505712"/>
            <a:ext cx="0" cy="4871085"/>
          </a:xfrm>
          <a:custGeom>
            <a:avLst/>
            <a:gdLst/>
            <a:ahLst/>
            <a:cxnLst/>
            <a:rect l="l" t="t" r="r" b="b"/>
            <a:pathLst>
              <a:path h="4871085">
                <a:moveTo>
                  <a:pt x="0" y="4870703"/>
                </a:moveTo>
                <a:lnTo>
                  <a:pt x="0" y="0"/>
                </a:lnTo>
              </a:path>
            </a:pathLst>
          </a:custGeom>
          <a:ln w="15240">
            <a:solidFill>
              <a:srgbClr val="A3A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516636" y="880872"/>
            <a:ext cx="0" cy="3408045"/>
          </a:xfrm>
          <a:custGeom>
            <a:avLst/>
            <a:gdLst/>
            <a:ahLst/>
            <a:cxnLst/>
            <a:rect l="l" t="t" r="r" b="b"/>
            <a:pathLst>
              <a:path h="3408045">
                <a:moveTo>
                  <a:pt x="0" y="3407664"/>
                </a:moveTo>
                <a:lnTo>
                  <a:pt x="0" y="0"/>
                </a:lnTo>
              </a:path>
            </a:pathLst>
          </a:custGeom>
          <a:ln w="15240">
            <a:solidFill>
              <a:srgbClr val="9360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505968" y="4274820"/>
            <a:ext cx="1061085" cy="0"/>
          </a:xfrm>
          <a:custGeom>
            <a:avLst/>
            <a:gdLst/>
            <a:ahLst/>
            <a:cxnLst/>
            <a:rect l="l" t="t" r="r" b="b"/>
            <a:pathLst>
              <a:path w="1061085">
                <a:moveTo>
                  <a:pt x="0" y="0"/>
                </a:moveTo>
                <a:lnTo>
                  <a:pt x="1060704" y="0"/>
                </a:lnTo>
              </a:path>
            </a:pathLst>
          </a:custGeom>
          <a:ln w="24384">
            <a:solidFill>
              <a:srgbClr val="9744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515112" y="4730496"/>
            <a:ext cx="0" cy="1877695"/>
          </a:xfrm>
          <a:custGeom>
            <a:avLst/>
            <a:gdLst/>
            <a:ahLst/>
            <a:cxnLst/>
            <a:rect l="l" t="t" r="r" b="b"/>
            <a:pathLst>
              <a:path h="1877695">
                <a:moveTo>
                  <a:pt x="0" y="1877568"/>
                </a:moveTo>
                <a:lnTo>
                  <a:pt x="0" y="0"/>
                </a:lnTo>
              </a:path>
            </a:pathLst>
          </a:custGeom>
          <a:ln w="15240">
            <a:solidFill>
              <a:srgbClr val="4F54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3938015" y="4739640"/>
            <a:ext cx="3237230" cy="0"/>
          </a:xfrm>
          <a:custGeom>
            <a:avLst/>
            <a:gdLst/>
            <a:ahLst/>
            <a:cxnLst/>
            <a:rect l="l" t="t" r="r" b="b"/>
            <a:pathLst>
              <a:path w="3237229">
                <a:moveTo>
                  <a:pt x="0" y="0"/>
                </a:moveTo>
                <a:lnTo>
                  <a:pt x="3236976" y="0"/>
                </a:lnTo>
              </a:path>
            </a:pathLst>
          </a:custGeom>
          <a:ln w="6096">
            <a:solidFill>
              <a:srgbClr val="DBD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7171943" y="5352288"/>
            <a:ext cx="0" cy="1179830"/>
          </a:xfrm>
          <a:custGeom>
            <a:avLst/>
            <a:gdLst/>
            <a:ahLst/>
            <a:cxnLst/>
            <a:rect l="l" t="t" r="r" b="b"/>
            <a:pathLst>
              <a:path h="1179829">
                <a:moveTo>
                  <a:pt x="0" y="1179576"/>
                </a:moveTo>
                <a:lnTo>
                  <a:pt x="0" y="0"/>
                </a:lnTo>
              </a:path>
            </a:pathLst>
          </a:custGeom>
          <a:ln w="3175">
            <a:solidFill>
              <a:srgbClr val="D4D4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505968" y="6597396"/>
            <a:ext cx="1176655" cy="0"/>
          </a:xfrm>
          <a:custGeom>
            <a:avLst/>
            <a:gdLst/>
            <a:ahLst/>
            <a:cxnLst/>
            <a:rect l="l" t="t" r="r" b="b"/>
            <a:pathLst>
              <a:path w="1176655">
                <a:moveTo>
                  <a:pt x="0" y="0"/>
                </a:moveTo>
                <a:lnTo>
                  <a:pt x="1176527" y="0"/>
                </a:lnTo>
              </a:path>
            </a:pathLst>
          </a:custGeom>
          <a:ln w="24384">
            <a:solidFill>
              <a:srgbClr val="444B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5240" y="7507223"/>
            <a:ext cx="0" cy="582295"/>
          </a:xfrm>
          <a:custGeom>
            <a:avLst/>
            <a:gdLst/>
            <a:ahLst/>
            <a:cxnLst/>
            <a:rect l="l" t="t" r="r" b="b"/>
            <a:pathLst>
              <a:path h="582295">
                <a:moveTo>
                  <a:pt x="0" y="582168"/>
                </a:moveTo>
                <a:lnTo>
                  <a:pt x="0" y="0"/>
                </a:lnTo>
              </a:path>
            </a:pathLst>
          </a:custGeom>
          <a:ln w="3175">
            <a:solidFill>
              <a:srgbClr val="BFBF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3145535" y="6597396"/>
            <a:ext cx="4020820" cy="0"/>
          </a:xfrm>
          <a:custGeom>
            <a:avLst/>
            <a:gdLst/>
            <a:ahLst/>
            <a:cxnLst/>
            <a:rect l="l" t="t" r="r" b="b"/>
            <a:pathLst>
              <a:path w="4020820">
                <a:moveTo>
                  <a:pt x="0" y="0"/>
                </a:moveTo>
                <a:lnTo>
                  <a:pt x="4020312" y="0"/>
                </a:lnTo>
              </a:path>
            </a:pathLst>
          </a:custGeom>
          <a:ln w="3175">
            <a:solidFill>
              <a:srgbClr val="D8D8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50" b="0" i="1">
                <a:solidFill>
                  <a:srgbClr val="DA8C4D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50" b="0" i="1">
                <a:solidFill>
                  <a:srgbClr val="DA8C4D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2273998"/>
            <a:ext cx="3287077" cy="6525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1597" y="2273998"/>
            <a:ext cx="3287077" cy="6525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3/18/2020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50" b="0" i="1">
                <a:solidFill>
                  <a:srgbClr val="DA8C4D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3/18/2020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3/18/2020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3748" y="785322"/>
            <a:ext cx="6509003" cy="8972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50" b="0" i="1">
                <a:solidFill>
                  <a:srgbClr val="DA8C4D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825" y="2273998"/>
            <a:ext cx="6800849" cy="6525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9194863"/>
            <a:ext cx="2418079" cy="4943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9194863"/>
            <a:ext cx="1737995" cy="4943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9194863"/>
            <a:ext cx="1737995" cy="4943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10.wav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3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4.wav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5.wav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6.wav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7.wav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8.wav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9.wav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44896" y="12192"/>
            <a:ext cx="1889759" cy="64251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288" y="2365248"/>
            <a:ext cx="0" cy="707390"/>
          </a:xfrm>
          <a:custGeom>
            <a:avLst/>
            <a:gdLst/>
            <a:ahLst/>
            <a:cxnLst/>
            <a:rect l="l" t="t" r="r" b="b"/>
            <a:pathLst>
              <a:path h="707389">
                <a:moveTo>
                  <a:pt x="0" y="707135"/>
                </a:moveTo>
                <a:lnTo>
                  <a:pt x="0" y="0"/>
                </a:lnTo>
              </a:path>
            </a:pathLst>
          </a:custGeom>
          <a:ln w="9144">
            <a:solidFill>
              <a:srgbClr val="DBD4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40" y="3803904"/>
            <a:ext cx="0" cy="622300"/>
          </a:xfrm>
          <a:custGeom>
            <a:avLst/>
            <a:gdLst/>
            <a:ahLst/>
            <a:cxnLst/>
            <a:rect l="l" t="t" r="r" b="b"/>
            <a:pathLst>
              <a:path h="622300">
                <a:moveTo>
                  <a:pt x="0" y="621792"/>
                </a:moveTo>
                <a:lnTo>
                  <a:pt x="0" y="0"/>
                </a:lnTo>
              </a:path>
            </a:pathLst>
          </a:custGeom>
          <a:ln w="6096">
            <a:solidFill>
              <a:srgbClr val="C3BC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" y="4477512"/>
            <a:ext cx="0" cy="716280"/>
          </a:xfrm>
          <a:custGeom>
            <a:avLst/>
            <a:gdLst/>
            <a:ahLst/>
            <a:cxnLst/>
            <a:rect l="l" t="t" r="r" b="b"/>
            <a:pathLst>
              <a:path h="716279">
                <a:moveTo>
                  <a:pt x="0" y="716279"/>
                </a:moveTo>
                <a:lnTo>
                  <a:pt x="0" y="0"/>
                </a:lnTo>
              </a:path>
            </a:pathLst>
          </a:custGeom>
          <a:ln w="6096">
            <a:solidFill>
              <a:srgbClr val="B3AF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240" y="5791200"/>
            <a:ext cx="0" cy="2585085"/>
          </a:xfrm>
          <a:custGeom>
            <a:avLst/>
            <a:gdLst/>
            <a:ahLst/>
            <a:cxnLst/>
            <a:rect l="l" t="t" r="r" b="b"/>
            <a:pathLst>
              <a:path h="2585084">
                <a:moveTo>
                  <a:pt x="0" y="2584704"/>
                </a:moveTo>
                <a:lnTo>
                  <a:pt x="0" y="0"/>
                </a:lnTo>
              </a:path>
            </a:pathLst>
          </a:custGeom>
          <a:ln w="6096">
            <a:solidFill>
              <a:srgbClr val="B3AF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335" y="8409432"/>
            <a:ext cx="0" cy="1149350"/>
          </a:xfrm>
          <a:custGeom>
            <a:avLst/>
            <a:gdLst/>
            <a:ahLst/>
            <a:cxnLst/>
            <a:rect l="l" t="t" r="r" b="b"/>
            <a:pathLst>
              <a:path h="1149350">
                <a:moveTo>
                  <a:pt x="0" y="1149096"/>
                </a:moveTo>
                <a:lnTo>
                  <a:pt x="0" y="0"/>
                </a:lnTo>
              </a:path>
            </a:pathLst>
          </a:custGeom>
          <a:ln w="9144">
            <a:solidFill>
              <a:srgbClr val="B3B3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45452" y="6888480"/>
            <a:ext cx="0" cy="1743710"/>
          </a:xfrm>
          <a:custGeom>
            <a:avLst/>
            <a:gdLst/>
            <a:ahLst/>
            <a:cxnLst/>
            <a:rect l="l" t="t" r="r" b="b"/>
            <a:pathLst>
              <a:path h="1743709">
                <a:moveTo>
                  <a:pt x="0" y="1743455"/>
                </a:moveTo>
                <a:lnTo>
                  <a:pt x="0" y="0"/>
                </a:lnTo>
              </a:path>
            </a:pathLst>
          </a:custGeom>
          <a:ln w="18288">
            <a:solidFill>
              <a:srgbClr val="A897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31607" y="7156704"/>
            <a:ext cx="0" cy="2719070"/>
          </a:xfrm>
          <a:custGeom>
            <a:avLst/>
            <a:gdLst/>
            <a:ahLst/>
            <a:cxnLst/>
            <a:rect l="l" t="t" r="r" b="b"/>
            <a:pathLst>
              <a:path h="2719070">
                <a:moveTo>
                  <a:pt x="0" y="2718816"/>
                </a:moveTo>
                <a:lnTo>
                  <a:pt x="0" y="0"/>
                </a:lnTo>
              </a:path>
            </a:pathLst>
          </a:custGeom>
          <a:ln w="12192">
            <a:solidFill>
              <a:srgbClr val="A39C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11555" y="2039637"/>
            <a:ext cx="5378450" cy="7431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" marR="3354704">
              <a:lnSpc>
                <a:spcPts val="2420"/>
              </a:lnSpc>
            </a:pPr>
            <a:r>
              <a:rPr sz="1150" b="1" spc="95" dirty="0">
                <a:solidFill>
                  <a:srgbClr val="3F3F69"/>
                </a:solidFill>
                <a:latin typeface="Arial"/>
                <a:cs typeface="Arial"/>
              </a:rPr>
              <a:t>INTRODUCTION </a:t>
            </a:r>
            <a:r>
              <a:rPr sz="1150" b="1" spc="40" dirty="0">
                <a:solidFill>
                  <a:srgbClr val="3F3F69"/>
                </a:solidFill>
                <a:latin typeface="Arial"/>
                <a:cs typeface="Arial"/>
              </a:rPr>
              <a:t>PROCEDURAL </a:t>
            </a:r>
            <a:r>
              <a:rPr sz="1150" b="1" spc="-140" dirty="0">
                <a:solidFill>
                  <a:srgbClr val="3F3F69"/>
                </a:solidFill>
                <a:latin typeface="Arial"/>
                <a:cs typeface="Arial"/>
              </a:rPr>
              <a:t> </a:t>
            </a:r>
            <a:r>
              <a:rPr sz="1150" b="1" spc="55" dirty="0">
                <a:solidFill>
                  <a:srgbClr val="3F3F69"/>
                </a:solidFill>
                <a:latin typeface="Arial"/>
                <a:cs typeface="Arial"/>
              </a:rPr>
              <a:t>LEARN</a:t>
            </a:r>
            <a:r>
              <a:rPr sz="1150" b="1" spc="50" dirty="0">
                <a:solidFill>
                  <a:srgbClr val="3F3F69"/>
                </a:solidFill>
                <a:latin typeface="Arial"/>
                <a:cs typeface="Arial"/>
              </a:rPr>
              <a:t>I</a:t>
            </a:r>
            <a:r>
              <a:rPr sz="1150" b="1" spc="150" dirty="0">
                <a:solidFill>
                  <a:srgbClr val="3F3F69"/>
                </a:solidFill>
                <a:latin typeface="Arial"/>
                <a:cs typeface="Arial"/>
              </a:rPr>
              <a:t>N</a:t>
            </a:r>
            <a:r>
              <a:rPr sz="1150" b="1" spc="105" dirty="0">
                <a:solidFill>
                  <a:srgbClr val="3F3F69"/>
                </a:solidFill>
                <a:latin typeface="Arial"/>
                <a:cs typeface="Arial"/>
              </a:rPr>
              <a:t>G</a:t>
            </a:r>
            <a:endParaRPr sz="1150" dirty="0">
              <a:latin typeface="Arial"/>
              <a:cs typeface="Arial"/>
            </a:endParaRPr>
          </a:p>
          <a:p>
            <a:pPr marL="140335">
              <a:lnSpc>
                <a:spcPct val="100000"/>
              </a:lnSpc>
              <a:spcBef>
                <a:spcPts val="105"/>
              </a:spcBef>
            </a:pPr>
            <a:r>
              <a:rPr sz="900" spc="15" dirty="0">
                <a:solidFill>
                  <a:srgbClr val="18130C"/>
                </a:solidFill>
                <a:latin typeface="Arial"/>
                <a:cs typeface="Arial"/>
              </a:rPr>
              <a:t>NONASSOCI</a:t>
            </a:r>
            <a:r>
              <a:rPr sz="900" spc="-30" dirty="0">
                <a:solidFill>
                  <a:srgbClr val="18130C"/>
                </a:solidFill>
                <a:latin typeface="Arial"/>
                <a:cs typeface="Arial"/>
              </a:rPr>
              <a:t>A</a:t>
            </a:r>
            <a:r>
              <a:rPr sz="900" spc="-10" dirty="0">
                <a:solidFill>
                  <a:srgbClr val="18130C"/>
                </a:solidFill>
                <a:latin typeface="Arial"/>
                <a:cs typeface="Arial"/>
              </a:rPr>
              <a:t>TIVE</a:t>
            </a:r>
            <a:r>
              <a:rPr sz="900" spc="120" dirty="0">
                <a:solidFill>
                  <a:srgbClr val="18130C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18130C"/>
                </a:solidFill>
                <a:latin typeface="Arial"/>
                <a:cs typeface="Arial"/>
              </a:rPr>
              <a:t>LEARNING</a:t>
            </a:r>
            <a:endParaRPr sz="900" dirty="0">
              <a:latin typeface="Arial"/>
              <a:cs typeface="Arial"/>
            </a:endParaRPr>
          </a:p>
          <a:p>
            <a:pPr marL="390525" marR="4402455" indent="-3175">
              <a:lnSpc>
                <a:spcPct val="126000"/>
              </a:lnSpc>
              <a:spcBef>
                <a:spcPts val="40"/>
              </a:spcBef>
            </a:pPr>
            <a:r>
              <a:rPr sz="1000" i="1" spc="-50" dirty="0">
                <a:solidFill>
                  <a:srgbClr val="18130C"/>
                </a:solidFill>
                <a:latin typeface="Times New Roman"/>
                <a:cs typeface="Times New Roman"/>
              </a:rPr>
              <a:t>Habituation Sensitization</a:t>
            </a:r>
            <a:endParaRPr sz="1000" dirty="0">
              <a:latin typeface="Times New Roman"/>
              <a:cs typeface="Times New Roman"/>
            </a:endParaRPr>
          </a:p>
          <a:p>
            <a:pPr marL="134620">
              <a:lnSpc>
                <a:spcPct val="100000"/>
              </a:lnSpc>
              <a:spcBef>
                <a:spcPts val="409"/>
              </a:spcBef>
            </a:pPr>
            <a:r>
              <a:rPr sz="900" spc="-35" dirty="0">
                <a:solidFill>
                  <a:srgbClr val="18130C"/>
                </a:solidFill>
                <a:latin typeface="Arial"/>
                <a:cs typeface="Arial"/>
              </a:rPr>
              <a:t>ASSOC</a:t>
            </a:r>
            <a:r>
              <a:rPr sz="900" spc="35" dirty="0">
                <a:solidFill>
                  <a:srgbClr val="18130C"/>
                </a:solidFill>
                <a:latin typeface="Arial"/>
                <a:cs typeface="Arial"/>
              </a:rPr>
              <a:t>I</a:t>
            </a:r>
            <a:r>
              <a:rPr sz="900" spc="-60" dirty="0">
                <a:solidFill>
                  <a:srgbClr val="18130C"/>
                </a:solidFill>
                <a:latin typeface="Arial"/>
                <a:cs typeface="Arial"/>
              </a:rPr>
              <a:t>A</a:t>
            </a:r>
            <a:r>
              <a:rPr sz="900" spc="75" dirty="0">
                <a:solidFill>
                  <a:srgbClr val="18130C"/>
                </a:solidFill>
                <a:latin typeface="Arial"/>
                <a:cs typeface="Arial"/>
              </a:rPr>
              <a:t>T</a:t>
            </a:r>
            <a:r>
              <a:rPr sz="900" spc="-20" dirty="0">
                <a:solidFill>
                  <a:srgbClr val="18130C"/>
                </a:solidFill>
                <a:latin typeface="Arial"/>
                <a:cs typeface="Arial"/>
              </a:rPr>
              <a:t>I</a:t>
            </a:r>
            <a:r>
              <a:rPr sz="900" spc="-45" dirty="0">
                <a:solidFill>
                  <a:srgbClr val="18130C"/>
                </a:solidFill>
                <a:latin typeface="Arial"/>
                <a:cs typeface="Arial"/>
              </a:rPr>
              <a:t>VE</a:t>
            </a:r>
            <a:r>
              <a:rPr sz="900" spc="110" dirty="0">
                <a:solidFill>
                  <a:srgbClr val="18130C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18130C"/>
                </a:solidFill>
                <a:latin typeface="Arial"/>
                <a:cs typeface="Arial"/>
              </a:rPr>
              <a:t>LEAR</a:t>
            </a:r>
            <a:r>
              <a:rPr sz="900" spc="15" dirty="0">
                <a:solidFill>
                  <a:srgbClr val="18130C"/>
                </a:solidFill>
                <a:latin typeface="Arial"/>
                <a:cs typeface="Arial"/>
              </a:rPr>
              <a:t>N</a:t>
            </a:r>
            <a:r>
              <a:rPr sz="900" spc="-15" dirty="0">
                <a:solidFill>
                  <a:srgbClr val="18130C"/>
                </a:solidFill>
                <a:latin typeface="Arial"/>
                <a:cs typeface="Arial"/>
              </a:rPr>
              <a:t>I</a:t>
            </a:r>
            <a:r>
              <a:rPr sz="900" spc="100" dirty="0">
                <a:solidFill>
                  <a:srgbClr val="18130C"/>
                </a:solidFill>
                <a:latin typeface="Arial"/>
                <a:cs typeface="Arial"/>
              </a:rPr>
              <a:t>NG</a:t>
            </a:r>
            <a:endParaRPr sz="900" dirty="0">
              <a:latin typeface="Arial"/>
              <a:cs typeface="Arial"/>
            </a:endParaRPr>
          </a:p>
          <a:p>
            <a:pPr marL="390525" marR="3766185" indent="-3175">
              <a:lnSpc>
                <a:spcPct val="126000"/>
              </a:lnSpc>
              <a:spcBef>
                <a:spcPts val="20"/>
              </a:spcBef>
            </a:pPr>
            <a:r>
              <a:rPr sz="1000" i="1" spc="-75" dirty="0">
                <a:solidFill>
                  <a:srgbClr val="18130C"/>
                </a:solidFill>
                <a:latin typeface="Times New Roman"/>
                <a:cs typeface="Times New Roman"/>
              </a:rPr>
              <a:t>Classical </a:t>
            </a:r>
            <a:r>
              <a:rPr sz="1000" i="1" spc="-11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70" dirty="0">
                <a:solidFill>
                  <a:srgbClr val="18130C"/>
                </a:solidFill>
                <a:latin typeface="Times New Roman"/>
                <a:cs typeface="Times New Roman"/>
              </a:rPr>
              <a:t>Conditioning</a:t>
            </a:r>
            <a:r>
              <a:rPr sz="1000" i="1" spc="-4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55" dirty="0">
                <a:solidFill>
                  <a:srgbClr val="18130C"/>
                </a:solidFill>
                <a:latin typeface="Times New Roman"/>
                <a:cs typeface="Times New Roman"/>
              </a:rPr>
              <a:t>Instrumental</a:t>
            </a:r>
            <a:r>
              <a:rPr sz="1000" i="1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3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70" dirty="0">
                <a:solidFill>
                  <a:srgbClr val="18130C"/>
                </a:solidFill>
                <a:latin typeface="Times New Roman"/>
                <a:cs typeface="Times New Roman"/>
              </a:rPr>
              <a:t>Conditioning</a:t>
            </a: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9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150" b="1" spc="5" dirty="0">
                <a:solidFill>
                  <a:srgbClr val="3F3F69"/>
                </a:solidFill>
                <a:latin typeface="Arial"/>
                <a:cs typeface="Arial"/>
              </a:rPr>
              <a:t>SIMPLE</a:t>
            </a:r>
            <a:r>
              <a:rPr sz="1150" b="1" spc="140" dirty="0">
                <a:solidFill>
                  <a:srgbClr val="3F3F69"/>
                </a:solidFill>
                <a:latin typeface="Arial"/>
                <a:cs typeface="Arial"/>
              </a:rPr>
              <a:t> </a:t>
            </a:r>
            <a:r>
              <a:rPr sz="1150" b="1" dirty="0">
                <a:solidFill>
                  <a:srgbClr val="3F3F69"/>
                </a:solidFill>
                <a:latin typeface="Arial"/>
                <a:cs typeface="Arial"/>
              </a:rPr>
              <a:t>SYSTEM</a:t>
            </a:r>
            <a:r>
              <a:rPr sz="1150" b="1" spc="120" dirty="0">
                <a:solidFill>
                  <a:srgbClr val="3F3F69"/>
                </a:solidFill>
                <a:latin typeface="Arial"/>
                <a:cs typeface="Arial"/>
              </a:rPr>
              <a:t>S</a:t>
            </a:r>
            <a:r>
              <a:rPr sz="1150" b="1" spc="254" dirty="0">
                <a:solidFill>
                  <a:srgbClr val="242636"/>
                </a:solidFill>
                <a:latin typeface="Arial"/>
                <a:cs typeface="Arial"/>
              </a:rPr>
              <a:t>:</a:t>
            </a:r>
            <a:r>
              <a:rPr sz="1150" b="1" spc="25" dirty="0">
                <a:solidFill>
                  <a:srgbClr val="3F3F69"/>
                </a:solidFill>
                <a:latin typeface="Arial"/>
                <a:cs typeface="Arial"/>
              </a:rPr>
              <a:t>INVERTEBR</a:t>
            </a:r>
            <a:r>
              <a:rPr sz="1150" b="1" spc="-15" dirty="0">
                <a:solidFill>
                  <a:srgbClr val="3F3F69"/>
                </a:solidFill>
                <a:latin typeface="Arial"/>
                <a:cs typeface="Arial"/>
              </a:rPr>
              <a:t>A</a:t>
            </a:r>
            <a:r>
              <a:rPr sz="1150" b="1" spc="70" dirty="0">
                <a:solidFill>
                  <a:srgbClr val="3F3F69"/>
                </a:solidFill>
                <a:latin typeface="Arial"/>
                <a:cs typeface="Arial"/>
              </a:rPr>
              <a:t>TE</a:t>
            </a:r>
            <a:r>
              <a:rPr sz="1150" b="1" dirty="0">
                <a:solidFill>
                  <a:srgbClr val="3F3F69"/>
                </a:solidFill>
                <a:latin typeface="Arial"/>
                <a:cs typeface="Arial"/>
              </a:rPr>
              <a:t> </a:t>
            </a:r>
            <a:r>
              <a:rPr sz="1150" b="1" spc="-160" dirty="0">
                <a:solidFill>
                  <a:srgbClr val="3F3F69"/>
                </a:solidFill>
                <a:latin typeface="Arial"/>
                <a:cs typeface="Arial"/>
              </a:rPr>
              <a:t> </a:t>
            </a:r>
            <a:r>
              <a:rPr sz="1150" b="1" spc="45" dirty="0">
                <a:solidFill>
                  <a:srgbClr val="3F3F69"/>
                </a:solidFill>
                <a:latin typeface="Arial"/>
                <a:cs typeface="Arial"/>
              </a:rPr>
              <a:t>MODELS</a:t>
            </a:r>
            <a:r>
              <a:rPr sz="1150" b="1" spc="105" dirty="0">
                <a:solidFill>
                  <a:srgbClr val="3F3F69"/>
                </a:solidFill>
                <a:latin typeface="Arial"/>
                <a:cs typeface="Arial"/>
              </a:rPr>
              <a:t> </a:t>
            </a:r>
            <a:r>
              <a:rPr sz="1150" b="1" spc="70" dirty="0">
                <a:solidFill>
                  <a:srgbClr val="3F3F69"/>
                </a:solidFill>
                <a:latin typeface="Arial"/>
                <a:cs typeface="Arial"/>
              </a:rPr>
              <a:t>OF</a:t>
            </a:r>
            <a:r>
              <a:rPr sz="1150" b="1" spc="130" dirty="0">
                <a:solidFill>
                  <a:srgbClr val="3F3F69"/>
                </a:solidFill>
                <a:latin typeface="Arial"/>
                <a:cs typeface="Arial"/>
              </a:rPr>
              <a:t> </a:t>
            </a:r>
            <a:r>
              <a:rPr sz="1150" b="1" spc="65" dirty="0">
                <a:solidFill>
                  <a:srgbClr val="3F3F69"/>
                </a:solidFill>
                <a:latin typeface="Arial"/>
                <a:cs typeface="Arial"/>
              </a:rPr>
              <a:t>LEARNING</a:t>
            </a:r>
            <a:endParaRPr sz="1150" dirty="0">
              <a:latin typeface="Arial"/>
              <a:cs typeface="Arial"/>
            </a:endParaRPr>
          </a:p>
          <a:p>
            <a:pPr marL="140335">
              <a:lnSpc>
                <a:spcPct val="100000"/>
              </a:lnSpc>
              <a:spcBef>
                <a:spcPts val="280"/>
              </a:spcBef>
            </a:pPr>
            <a:r>
              <a:rPr sz="900" spc="15" dirty="0">
                <a:solidFill>
                  <a:srgbClr val="18130C"/>
                </a:solidFill>
                <a:latin typeface="Arial"/>
                <a:cs typeface="Arial"/>
              </a:rPr>
              <a:t>NONASSOCI</a:t>
            </a:r>
            <a:r>
              <a:rPr sz="900" spc="-5" dirty="0">
                <a:solidFill>
                  <a:srgbClr val="18130C"/>
                </a:solidFill>
                <a:latin typeface="Arial"/>
                <a:cs typeface="Arial"/>
              </a:rPr>
              <a:t>A</a:t>
            </a:r>
            <a:r>
              <a:rPr sz="900" spc="60" dirty="0">
                <a:solidFill>
                  <a:srgbClr val="18130C"/>
                </a:solidFill>
                <a:latin typeface="Arial"/>
                <a:cs typeface="Arial"/>
              </a:rPr>
              <a:t>T</a:t>
            </a:r>
            <a:r>
              <a:rPr sz="900" spc="-30" dirty="0">
                <a:solidFill>
                  <a:srgbClr val="18130C"/>
                </a:solidFill>
                <a:latin typeface="Arial"/>
                <a:cs typeface="Arial"/>
              </a:rPr>
              <a:t>I</a:t>
            </a:r>
            <a:r>
              <a:rPr sz="900" spc="-45" dirty="0">
                <a:solidFill>
                  <a:srgbClr val="18130C"/>
                </a:solidFill>
                <a:latin typeface="Arial"/>
                <a:cs typeface="Arial"/>
              </a:rPr>
              <a:t>VE</a:t>
            </a:r>
            <a:r>
              <a:rPr sz="900" dirty="0">
                <a:solidFill>
                  <a:srgbClr val="18130C"/>
                </a:solidFill>
                <a:latin typeface="Arial"/>
                <a:cs typeface="Arial"/>
              </a:rPr>
              <a:t> </a:t>
            </a:r>
            <a:r>
              <a:rPr sz="900" spc="-120" dirty="0">
                <a:solidFill>
                  <a:srgbClr val="18130C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18130C"/>
                </a:solidFill>
                <a:latin typeface="Arial"/>
                <a:cs typeface="Arial"/>
              </a:rPr>
              <a:t>LEARNING</a:t>
            </a:r>
            <a:r>
              <a:rPr sz="900" dirty="0">
                <a:solidFill>
                  <a:srgbClr val="18130C"/>
                </a:solidFill>
                <a:latin typeface="Arial"/>
                <a:cs typeface="Arial"/>
              </a:rPr>
              <a:t> </a:t>
            </a:r>
            <a:r>
              <a:rPr sz="900" spc="-125" dirty="0">
                <a:solidFill>
                  <a:srgbClr val="18130C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18130C"/>
                </a:solidFill>
                <a:latin typeface="Arial"/>
                <a:cs typeface="Arial"/>
              </a:rPr>
              <a:t>I</a:t>
            </a:r>
            <a:r>
              <a:rPr sz="900" spc="165" dirty="0">
                <a:solidFill>
                  <a:srgbClr val="18130C"/>
                </a:solidFill>
                <a:latin typeface="Arial"/>
                <a:cs typeface="Arial"/>
              </a:rPr>
              <a:t>N</a:t>
            </a:r>
            <a:r>
              <a:rPr sz="900" spc="-40" dirty="0">
                <a:solidFill>
                  <a:srgbClr val="18130C"/>
                </a:solidFill>
                <a:latin typeface="Arial"/>
                <a:cs typeface="Arial"/>
              </a:rPr>
              <a:t> </a:t>
            </a:r>
            <a:r>
              <a:rPr sz="1000" i="1" spc="-150" dirty="0">
                <a:solidFill>
                  <a:srgbClr val="18130C"/>
                </a:solidFill>
                <a:latin typeface="Times New Roman"/>
                <a:cs typeface="Times New Roman"/>
              </a:rPr>
              <a:t>AP</a:t>
            </a:r>
            <a:r>
              <a:rPr sz="1000" i="1" spc="-90" dirty="0">
                <a:solidFill>
                  <a:srgbClr val="18130C"/>
                </a:solidFill>
                <a:latin typeface="Times New Roman"/>
                <a:cs typeface="Times New Roman"/>
              </a:rPr>
              <a:t>L</a:t>
            </a:r>
            <a:r>
              <a:rPr sz="1000" i="1" spc="-75" dirty="0">
                <a:solidFill>
                  <a:srgbClr val="18130C"/>
                </a:solidFill>
                <a:latin typeface="Times New Roman"/>
                <a:cs typeface="Times New Roman"/>
              </a:rPr>
              <a:t>YSIA</a:t>
            </a:r>
            <a:endParaRPr sz="1000" dirty="0">
              <a:latin typeface="Times New Roman"/>
              <a:cs typeface="Times New Roman"/>
            </a:endParaRPr>
          </a:p>
          <a:p>
            <a:pPr marL="393700" marR="2967355" indent="-3175">
              <a:lnSpc>
                <a:spcPct val="100800"/>
              </a:lnSpc>
              <a:spcBef>
                <a:spcPts val="70"/>
              </a:spcBef>
            </a:pPr>
            <a:r>
              <a:rPr sz="1000" i="1" spc="-60" dirty="0">
                <a:solidFill>
                  <a:srgbClr val="18130C"/>
                </a:solidFill>
                <a:latin typeface="Times New Roman"/>
                <a:cs typeface="Times New Roman"/>
              </a:rPr>
              <a:t>Habituation </a:t>
            </a:r>
            <a:r>
              <a:rPr sz="1000" i="1" spc="-2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250" spc="-120" dirty="0">
                <a:solidFill>
                  <a:srgbClr val="18130C"/>
                </a:solidFill>
                <a:latin typeface="Times New Roman"/>
                <a:cs typeface="Times New Roman"/>
              </a:rPr>
              <a:t>of</a:t>
            </a:r>
            <a:r>
              <a:rPr sz="1250" spc="-6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10" dirty="0">
                <a:solidFill>
                  <a:srgbClr val="18130C"/>
                </a:solidFill>
                <a:latin typeface="Times New Roman"/>
                <a:cs typeface="Times New Roman"/>
              </a:rPr>
              <a:t>the</a:t>
            </a:r>
            <a:r>
              <a:rPr sz="1000" i="1" spc="7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70" dirty="0">
                <a:solidFill>
                  <a:srgbClr val="18130C"/>
                </a:solidFill>
                <a:latin typeface="Times New Roman"/>
                <a:cs typeface="Times New Roman"/>
              </a:rPr>
              <a:t>Gill-Withdrawal</a:t>
            </a:r>
            <a:r>
              <a:rPr sz="1000" i="1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4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95" dirty="0">
                <a:solidFill>
                  <a:srgbClr val="18130C"/>
                </a:solidFill>
                <a:latin typeface="Times New Roman"/>
                <a:cs typeface="Times New Roman"/>
              </a:rPr>
              <a:t>R</a:t>
            </a:r>
            <a:r>
              <a:rPr sz="1000" i="1" spc="-40" dirty="0">
                <a:solidFill>
                  <a:srgbClr val="18130C"/>
                </a:solidFill>
                <a:latin typeface="Times New Roman"/>
                <a:cs typeface="Times New Roman"/>
              </a:rPr>
              <a:t>e</a:t>
            </a:r>
            <a:r>
              <a:rPr sz="1000" i="1" spc="-70" dirty="0">
                <a:solidFill>
                  <a:srgbClr val="18130C"/>
                </a:solidFill>
                <a:latin typeface="Times New Roman"/>
                <a:cs typeface="Times New Roman"/>
              </a:rPr>
              <a:t>flex</a:t>
            </a:r>
            <a:r>
              <a:rPr sz="1000" i="1" spc="-50" dirty="0">
                <a:solidFill>
                  <a:srgbClr val="18130C"/>
                </a:solidFill>
                <a:latin typeface="Times New Roman"/>
                <a:cs typeface="Times New Roman"/>
              </a:rPr>
              <a:t> Sensitization</a:t>
            </a:r>
            <a:r>
              <a:rPr sz="1000" i="1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5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250" spc="-145" dirty="0">
                <a:solidFill>
                  <a:srgbClr val="18130C"/>
                </a:solidFill>
                <a:latin typeface="Times New Roman"/>
                <a:cs typeface="Times New Roman"/>
              </a:rPr>
              <a:t>of</a:t>
            </a:r>
            <a:r>
              <a:rPr sz="1250" spc="-4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10" dirty="0">
                <a:solidFill>
                  <a:srgbClr val="18130C"/>
                </a:solidFill>
                <a:latin typeface="Times New Roman"/>
                <a:cs typeface="Times New Roman"/>
              </a:rPr>
              <a:t>the</a:t>
            </a:r>
            <a:r>
              <a:rPr sz="1000" i="1" spc="7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70" dirty="0">
                <a:solidFill>
                  <a:srgbClr val="18130C"/>
                </a:solidFill>
                <a:latin typeface="Times New Roman"/>
                <a:cs typeface="Times New Roman"/>
              </a:rPr>
              <a:t>Gill-Withdrawal</a:t>
            </a:r>
            <a:r>
              <a:rPr sz="1000" i="1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4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95" dirty="0">
                <a:solidFill>
                  <a:srgbClr val="18130C"/>
                </a:solidFill>
                <a:latin typeface="Times New Roman"/>
                <a:cs typeface="Times New Roman"/>
              </a:rPr>
              <a:t>R</a:t>
            </a:r>
            <a:r>
              <a:rPr sz="1000" i="1" spc="-40" dirty="0">
                <a:solidFill>
                  <a:srgbClr val="18130C"/>
                </a:solidFill>
                <a:latin typeface="Times New Roman"/>
                <a:cs typeface="Times New Roman"/>
              </a:rPr>
              <a:t>e</a:t>
            </a:r>
            <a:r>
              <a:rPr sz="1000" i="1" spc="-70" dirty="0">
                <a:solidFill>
                  <a:srgbClr val="18130C"/>
                </a:solidFill>
                <a:latin typeface="Times New Roman"/>
                <a:cs typeface="Times New Roman"/>
              </a:rPr>
              <a:t>flex</a:t>
            </a:r>
            <a:endParaRPr sz="1000" dirty="0">
              <a:latin typeface="Times New Roman"/>
              <a:cs typeface="Times New Roman"/>
            </a:endParaRPr>
          </a:p>
          <a:p>
            <a:pPr marL="12700" indent="121920">
              <a:lnSpc>
                <a:spcPct val="100000"/>
              </a:lnSpc>
              <a:spcBef>
                <a:spcPts val="235"/>
              </a:spcBef>
            </a:pPr>
            <a:r>
              <a:rPr sz="900" spc="-20" dirty="0">
                <a:solidFill>
                  <a:srgbClr val="18130C"/>
                </a:solidFill>
                <a:latin typeface="Arial"/>
                <a:cs typeface="Arial"/>
              </a:rPr>
              <a:t>ASSOCI</a:t>
            </a:r>
            <a:r>
              <a:rPr sz="900" spc="-50" dirty="0">
                <a:solidFill>
                  <a:srgbClr val="18130C"/>
                </a:solidFill>
                <a:latin typeface="Arial"/>
                <a:cs typeface="Arial"/>
              </a:rPr>
              <a:t>A</a:t>
            </a:r>
            <a:r>
              <a:rPr sz="900" spc="60" dirty="0">
                <a:solidFill>
                  <a:srgbClr val="18130C"/>
                </a:solidFill>
                <a:latin typeface="Arial"/>
                <a:cs typeface="Arial"/>
              </a:rPr>
              <a:t>T</a:t>
            </a:r>
            <a:r>
              <a:rPr sz="900" spc="-30" dirty="0">
                <a:solidFill>
                  <a:srgbClr val="18130C"/>
                </a:solidFill>
                <a:latin typeface="Arial"/>
                <a:cs typeface="Arial"/>
              </a:rPr>
              <a:t>I</a:t>
            </a:r>
            <a:r>
              <a:rPr sz="900" spc="-45" dirty="0">
                <a:solidFill>
                  <a:srgbClr val="18130C"/>
                </a:solidFill>
                <a:latin typeface="Arial"/>
                <a:cs typeface="Arial"/>
              </a:rPr>
              <a:t>VE</a:t>
            </a:r>
            <a:r>
              <a:rPr sz="900" dirty="0">
                <a:solidFill>
                  <a:srgbClr val="18130C"/>
                </a:solidFill>
                <a:latin typeface="Arial"/>
                <a:cs typeface="Arial"/>
              </a:rPr>
              <a:t> </a:t>
            </a:r>
            <a:r>
              <a:rPr sz="900" spc="-120" dirty="0">
                <a:solidFill>
                  <a:srgbClr val="18130C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18130C"/>
                </a:solidFill>
                <a:latin typeface="Arial"/>
                <a:cs typeface="Arial"/>
              </a:rPr>
              <a:t>LEARN</a:t>
            </a:r>
            <a:r>
              <a:rPr sz="900" spc="50" dirty="0">
                <a:solidFill>
                  <a:srgbClr val="18130C"/>
                </a:solidFill>
                <a:latin typeface="Arial"/>
                <a:cs typeface="Arial"/>
              </a:rPr>
              <a:t>I</a:t>
            </a:r>
            <a:r>
              <a:rPr sz="900" spc="70" dirty="0">
                <a:solidFill>
                  <a:srgbClr val="18130C"/>
                </a:solidFill>
                <a:latin typeface="Arial"/>
                <a:cs typeface="Arial"/>
              </a:rPr>
              <a:t>NG</a:t>
            </a:r>
            <a:r>
              <a:rPr sz="900" spc="85" dirty="0">
                <a:solidFill>
                  <a:srgbClr val="18130C"/>
                </a:solidFill>
                <a:latin typeface="Arial"/>
                <a:cs typeface="Arial"/>
              </a:rPr>
              <a:t> </a:t>
            </a:r>
            <a:r>
              <a:rPr sz="900" spc="90" dirty="0">
                <a:solidFill>
                  <a:srgbClr val="18130C"/>
                </a:solidFill>
                <a:latin typeface="Arial"/>
                <a:cs typeface="Arial"/>
              </a:rPr>
              <a:t>IN</a:t>
            </a:r>
            <a:r>
              <a:rPr sz="900" spc="-45" dirty="0">
                <a:solidFill>
                  <a:srgbClr val="18130C"/>
                </a:solidFill>
                <a:latin typeface="Arial"/>
                <a:cs typeface="Arial"/>
              </a:rPr>
              <a:t> </a:t>
            </a:r>
            <a:r>
              <a:rPr sz="1000" i="1" spc="-145" dirty="0">
                <a:solidFill>
                  <a:srgbClr val="18130C"/>
                </a:solidFill>
                <a:latin typeface="Times New Roman"/>
                <a:cs typeface="Times New Roman"/>
              </a:rPr>
              <a:t>APLYS</a:t>
            </a:r>
            <a:r>
              <a:rPr sz="1000" i="1" spc="-7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130" dirty="0">
                <a:solidFill>
                  <a:srgbClr val="18130C"/>
                </a:solidFill>
                <a:latin typeface="Times New Roman"/>
                <a:cs typeface="Times New Roman"/>
              </a:rPr>
              <a:t>IA</a:t>
            </a: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9"/>
              </a:spcBef>
            </a:pPr>
            <a:endParaRPr sz="9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150" b="1" dirty="0">
                <a:solidFill>
                  <a:srgbClr val="3F3F69"/>
                </a:solidFill>
                <a:latin typeface="Arial"/>
                <a:cs typeface="Arial"/>
              </a:rPr>
              <a:t>VERTEBR</a:t>
            </a:r>
            <a:r>
              <a:rPr sz="1150" b="1" spc="-25" dirty="0">
                <a:solidFill>
                  <a:srgbClr val="3F3F69"/>
                </a:solidFill>
                <a:latin typeface="Arial"/>
                <a:cs typeface="Arial"/>
              </a:rPr>
              <a:t>A</a:t>
            </a:r>
            <a:r>
              <a:rPr sz="1150" b="1" spc="70" dirty="0">
                <a:solidFill>
                  <a:srgbClr val="3F3F69"/>
                </a:solidFill>
                <a:latin typeface="Arial"/>
                <a:cs typeface="Arial"/>
              </a:rPr>
              <a:t>TE</a:t>
            </a:r>
            <a:r>
              <a:rPr sz="1150" b="1" dirty="0">
                <a:solidFill>
                  <a:srgbClr val="3F3F69"/>
                </a:solidFill>
                <a:latin typeface="Arial"/>
                <a:cs typeface="Arial"/>
              </a:rPr>
              <a:t> </a:t>
            </a:r>
            <a:r>
              <a:rPr sz="1150" b="1" spc="-160" dirty="0">
                <a:solidFill>
                  <a:srgbClr val="3F3F69"/>
                </a:solidFill>
                <a:latin typeface="Arial"/>
                <a:cs typeface="Arial"/>
              </a:rPr>
              <a:t> </a:t>
            </a:r>
            <a:r>
              <a:rPr sz="1150" b="1" spc="40" dirty="0">
                <a:solidFill>
                  <a:srgbClr val="3F3F69"/>
                </a:solidFill>
                <a:latin typeface="Arial"/>
                <a:cs typeface="Arial"/>
              </a:rPr>
              <a:t>MODELS</a:t>
            </a:r>
            <a:r>
              <a:rPr sz="1150" b="1" spc="130" dirty="0">
                <a:solidFill>
                  <a:srgbClr val="3F3F69"/>
                </a:solidFill>
                <a:latin typeface="Arial"/>
                <a:cs typeface="Arial"/>
              </a:rPr>
              <a:t> </a:t>
            </a:r>
            <a:r>
              <a:rPr sz="1150" b="1" spc="70" dirty="0">
                <a:solidFill>
                  <a:srgbClr val="3F3F69"/>
                </a:solidFill>
                <a:latin typeface="Arial"/>
                <a:cs typeface="Arial"/>
              </a:rPr>
              <a:t>OF</a:t>
            </a:r>
            <a:r>
              <a:rPr sz="1150" b="1" spc="155" dirty="0">
                <a:solidFill>
                  <a:srgbClr val="3F3F69"/>
                </a:solidFill>
                <a:latin typeface="Arial"/>
                <a:cs typeface="Arial"/>
              </a:rPr>
              <a:t> </a:t>
            </a:r>
            <a:r>
              <a:rPr sz="1150" b="1" spc="65" dirty="0">
                <a:solidFill>
                  <a:srgbClr val="3F3F69"/>
                </a:solidFill>
                <a:latin typeface="Arial"/>
                <a:cs typeface="Arial"/>
              </a:rPr>
              <a:t>LEARNING</a:t>
            </a:r>
            <a:endParaRPr sz="1150" dirty="0">
              <a:latin typeface="Arial"/>
              <a:cs typeface="Arial"/>
            </a:endParaRPr>
          </a:p>
          <a:p>
            <a:pPr marL="140335">
              <a:lnSpc>
                <a:spcPct val="100000"/>
              </a:lnSpc>
              <a:spcBef>
                <a:spcPts val="355"/>
              </a:spcBef>
            </a:pPr>
            <a:r>
              <a:rPr sz="900" spc="-15" dirty="0">
                <a:solidFill>
                  <a:srgbClr val="18130C"/>
                </a:solidFill>
                <a:latin typeface="Arial"/>
                <a:cs typeface="Arial"/>
              </a:rPr>
              <a:t>SYNAPT</a:t>
            </a:r>
            <a:r>
              <a:rPr sz="900" spc="25" dirty="0">
                <a:solidFill>
                  <a:srgbClr val="18130C"/>
                </a:solidFill>
                <a:latin typeface="Arial"/>
                <a:cs typeface="Arial"/>
              </a:rPr>
              <a:t>I</a:t>
            </a:r>
            <a:r>
              <a:rPr sz="900" spc="75" dirty="0">
                <a:solidFill>
                  <a:srgbClr val="18130C"/>
                </a:solidFill>
                <a:latin typeface="Arial"/>
                <a:cs typeface="Arial"/>
              </a:rPr>
              <a:t>C</a:t>
            </a:r>
            <a:r>
              <a:rPr sz="900" spc="50" dirty="0">
                <a:solidFill>
                  <a:srgbClr val="18130C"/>
                </a:solidFill>
                <a:latin typeface="Arial"/>
                <a:cs typeface="Arial"/>
              </a:rPr>
              <a:t> </a:t>
            </a:r>
            <a:r>
              <a:rPr sz="900" spc="-30" dirty="0">
                <a:solidFill>
                  <a:srgbClr val="18130C"/>
                </a:solidFill>
                <a:latin typeface="Arial"/>
                <a:cs typeface="Arial"/>
              </a:rPr>
              <a:t>PLASTI</a:t>
            </a:r>
            <a:r>
              <a:rPr sz="900" spc="55" dirty="0">
                <a:solidFill>
                  <a:srgbClr val="18130C"/>
                </a:solidFill>
                <a:latin typeface="Arial"/>
                <a:cs typeface="Arial"/>
              </a:rPr>
              <a:t>C</a:t>
            </a:r>
            <a:r>
              <a:rPr sz="900" spc="-60" dirty="0">
                <a:solidFill>
                  <a:srgbClr val="18130C"/>
                </a:solidFill>
                <a:latin typeface="Arial"/>
                <a:cs typeface="Arial"/>
              </a:rPr>
              <a:t>I</a:t>
            </a:r>
            <a:r>
              <a:rPr sz="900" spc="30" dirty="0">
                <a:solidFill>
                  <a:srgbClr val="18130C"/>
                </a:solidFill>
                <a:latin typeface="Arial"/>
                <a:cs typeface="Arial"/>
              </a:rPr>
              <a:t>TY</a:t>
            </a:r>
            <a:r>
              <a:rPr sz="900" dirty="0">
                <a:solidFill>
                  <a:srgbClr val="18130C"/>
                </a:solidFill>
                <a:latin typeface="Arial"/>
                <a:cs typeface="Arial"/>
              </a:rPr>
              <a:t> </a:t>
            </a:r>
            <a:r>
              <a:rPr sz="900" spc="-100" dirty="0">
                <a:solidFill>
                  <a:srgbClr val="18130C"/>
                </a:solidFill>
                <a:latin typeface="Arial"/>
                <a:cs typeface="Arial"/>
              </a:rPr>
              <a:t> </a:t>
            </a:r>
            <a:r>
              <a:rPr sz="900" spc="-40" dirty="0">
                <a:solidFill>
                  <a:srgbClr val="18130C"/>
                </a:solidFill>
                <a:latin typeface="Arial"/>
                <a:cs typeface="Arial"/>
              </a:rPr>
              <a:t>I</a:t>
            </a:r>
            <a:r>
              <a:rPr sz="900" spc="225" dirty="0">
                <a:solidFill>
                  <a:srgbClr val="18130C"/>
                </a:solidFill>
                <a:latin typeface="Arial"/>
                <a:cs typeface="Arial"/>
              </a:rPr>
              <a:t>N</a:t>
            </a:r>
            <a:r>
              <a:rPr sz="900" spc="-145" dirty="0">
                <a:solidFill>
                  <a:srgbClr val="18130C"/>
                </a:solidFill>
                <a:latin typeface="Arial"/>
                <a:cs typeface="Arial"/>
              </a:rPr>
              <a:t> </a:t>
            </a:r>
            <a:r>
              <a:rPr sz="900" spc="5" dirty="0">
                <a:solidFill>
                  <a:srgbClr val="18130C"/>
                </a:solidFill>
                <a:latin typeface="Arial"/>
                <a:cs typeface="Arial"/>
              </a:rPr>
              <a:t>THE</a:t>
            </a:r>
            <a:r>
              <a:rPr sz="900" spc="120" dirty="0">
                <a:solidFill>
                  <a:srgbClr val="18130C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18130C"/>
                </a:solidFill>
                <a:latin typeface="Arial"/>
                <a:cs typeface="Arial"/>
              </a:rPr>
              <a:t>CEREBELLAR</a:t>
            </a:r>
            <a:r>
              <a:rPr sz="900" dirty="0">
                <a:solidFill>
                  <a:srgbClr val="18130C"/>
                </a:solidFill>
                <a:latin typeface="Arial"/>
                <a:cs typeface="Arial"/>
              </a:rPr>
              <a:t> </a:t>
            </a:r>
            <a:r>
              <a:rPr sz="900" spc="-60" dirty="0">
                <a:solidFill>
                  <a:srgbClr val="18130C"/>
                </a:solidFill>
                <a:latin typeface="Arial"/>
                <a:cs typeface="Arial"/>
              </a:rPr>
              <a:t> </a:t>
            </a:r>
            <a:r>
              <a:rPr sz="900" spc="5" dirty="0">
                <a:solidFill>
                  <a:srgbClr val="18130C"/>
                </a:solidFill>
                <a:latin typeface="Arial"/>
                <a:cs typeface="Arial"/>
              </a:rPr>
              <a:t>CORTEX</a:t>
            </a:r>
            <a:endParaRPr sz="900" dirty="0">
              <a:latin typeface="Arial"/>
              <a:cs typeface="Arial"/>
            </a:endParaRPr>
          </a:p>
          <a:p>
            <a:pPr marL="381000">
              <a:lnSpc>
                <a:spcPct val="100000"/>
              </a:lnSpc>
              <a:spcBef>
                <a:spcPts val="105"/>
              </a:spcBef>
            </a:pPr>
            <a:r>
              <a:rPr sz="1000" i="1" spc="-55" dirty="0">
                <a:solidFill>
                  <a:srgbClr val="18130C"/>
                </a:solidFill>
                <a:latin typeface="Times New Roman"/>
                <a:cs typeface="Times New Roman"/>
              </a:rPr>
              <a:t>Anatomy </a:t>
            </a:r>
            <a:r>
              <a:rPr sz="1000" i="1" spc="-6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250" spc="-120" dirty="0">
                <a:solidFill>
                  <a:srgbClr val="18130C"/>
                </a:solidFill>
                <a:latin typeface="Times New Roman"/>
                <a:cs typeface="Times New Roman"/>
              </a:rPr>
              <a:t>of</a:t>
            </a:r>
            <a:r>
              <a:rPr sz="1250" spc="-8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10" dirty="0">
                <a:solidFill>
                  <a:srgbClr val="18130C"/>
                </a:solidFill>
                <a:latin typeface="Times New Roman"/>
                <a:cs typeface="Times New Roman"/>
              </a:rPr>
              <a:t>the</a:t>
            </a:r>
            <a:r>
              <a:rPr sz="1000" i="1" spc="10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65" dirty="0">
                <a:solidFill>
                  <a:srgbClr val="18130C"/>
                </a:solidFill>
                <a:latin typeface="Times New Roman"/>
                <a:cs typeface="Times New Roman"/>
              </a:rPr>
              <a:t>Cerebellar</a:t>
            </a:r>
            <a:r>
              <a:rPr sz="1000" i="1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114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50" dirty="0">
                <a:solidFill>
                  <a:srgbClr val="18130C"/>
                </a:solidFill>
                <a:latin typeface="Times New Roman"/>
                <a:cs typeface="Times New Roman"/>
              </a:rPr>
              <a:t>Cortex</a:t>
            </a:r>
            <a:endParaRPr sz="1000" dirty="0">
              <a:latin typeface="Times New Roman"/>
              <a:cs typeface="Times New Roman"/>
            </a:endParaRPr>
          </a:p>
          <a:p>
            <a:pPr marL="387350" marR="2708275" indent="2540">
              <a:lnSpc>
                <a:spcPct val="107200"/>
              </a:lnSpc>
              <a:spcBef>
                <a:spcPts val="150"/>
              </a:spcBef>
            </a:pPr>
            <a:r>
              <a:rPr sz="1000" i="1" spc="-85" dirty="0">
                <a:solidFill>
                  <a:srgbClr val="18130C"/>
                </a:solidFill>
                <a:latin typeface="Times New Roman"/>
                <a:cs typeface="Times New Roman"/>
              </a:rPr>
              <a:t>Long-Term </a:t>
            </a:r>
            <a:r>
              <a:rPr sz="1000" i="1" spc="-60" dirty="0">
                <a:solidFill>
                  <a:srgbClr val="18130C"/>
                </a:solidFill>
                <a:latin typeface="Times New Roman"/>
                <a:cs typeface="Times New Roman"/>
              </a:rPr>
              <a:t> Depression</a:t>
            </a:r>
            <a:r>
              <a:rPr sz="1000" i="1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4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55" dirty="0">
                <a:solidFill>
                  <a:srgbClr val="18130C"/>
                </a:solidFill>
                <a:latin typeface="Times New Roman"/>
                <a:cs typeface="Times New Roman"/>
              </a:rPr>
              <a:t>in</a:t>
            </a:r>
            <a:r>
              <a:rPr sz="1000" i="1" spc="7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20" dirty="0">
                <a:solidFill>
                  <a:srgbClr val="18130C"/>
                </a:solidFill>
                <a:latin typeface="Times New Roman"/>
                <a:cs typeface="Times New Roman"/>
              </a:rPr>
              <a:t>the</a:t>
            </a:r>
            <a:r>
              <a:rPr sz="1000" i="1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12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65" dirty="0">
                <a:solidFill>
                  <a:srgbClr val="18130C"/>
                </a:solidFill>
                <a:latin typeface="Times New Roman"/>
                <a:cs typeface="Times New Roman"/>
              </a:rPr>
              <a:t>Cerebellar</a:t>
            </a:r>
            <a:r>
              <a:rPr sz="1000" i="1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114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50" dirty="0">
                <a:solidFill>
                  <a:srgbClr val="18130C"/>
                </a:solidFill>
                <a:latin typeface="Times New Roman"/>
                <a:cs typeface="Times New Roman"/>
              </a:rPr>
              <a:t>Cortex</a:t>
            </a:r>
            <a:r>
              <a:rPr sz="1000" i="1" spc="-2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185" dirty="0">
                <a:solidFill>
                  <a:srgbClr val="18130C"/>
                </a:solidFill>
                <a:latin typeface="Times New Roman"/>
                <a:cs typeface="Times New Roman"/>
              </a:rPr>
              <a:t>M</a:t>
            </a:r>
            <a:r>
              <a:rPr sz="1000" i="1" spc="-8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50" dirty="0">
                <a:solidFill>
                  <a:srgbClr val="18130C"/>
                </a:solidFill>
                <a:latin typeface="Times New Roman"/>
                <a:cs typeface="Times New Roman"/>
              </a:rPr>
              <a:t>echanisms</a:t>
            </a:r>
            <a:r>
              <a:rPr sz="1000" i="1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6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250" spc="-135" dirty="0">
                <a:solidFill>
                  <a:srgbClr val="18130C"/>
                </a:solidFill>
                <a:latin typeface="Times New Roman"/>
                <a:cs typeface="Times New Roman"/>
              </a:rPr>
              <a:t>of</a:t>
            </a:r>
            <a:r>
              <a:rPr sz="1250" spc="-1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65" dirty="0">
                <a:solidFill>
                  <a:srgbClr val="18130C"/>
                </a:solidFill>
                <a:latin typeface="Times New Roman"/>
                <a:cs typeface="Times New Roman"/>
              </a:rPr>
              <a:t>Cerebellar</a:t>
            </a:r>
            <a:r>
              <a:rPr sz="1000" i="1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9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145" dirty="0">
                <a:solidFill>
                  <a:srgbClr val="18130C"/>
                </a:solidFill>
                <a:latin typeface="Times New Roman"/>
                <a:cs typeface="Times New Roman"/>
              </a:rPr>
              <a:t>LTD</a:t>
            </a:r>
            <a:endParaRPr sz="1000" dirty="0">
              <a:latin typeface="Times New Roman"/>
              <a:cs typeface="Times New Roman"/>
            </a:endParaRPr>
          </a:p>
          <a:p>
            <a:pPr marL="137160">
              <a:lnSpc>
                <a:spcPct val="100000"/>
              </a:lnSpc>
              <a:spcBef>
                <a:spcPts val="335"/>
              </a:spcBef>
            </a:pPr>
            <a:r>
              <a:rPr sz="900" spc="-15" dirty="0">
                <a:solidFill>
                  <a:srgbClr val="18130C"/>
                </a:solidFill>
                <a:latin typeface="Arial"/>
                <a:cs typeface="Arial"/>
              </a:rPr>
              <a:t>SYNAPT</a:t>
            </a:r>
            <a:r>
              <a:rPr sz="900" spc="25" dirty="0">
                <a:solidFill>
                  <a:srgbClr val="18130C"/>
                </a:solidFill>
                <a:latin typeface="Arial"/>
                <a:cs typeface="Arial"/>
              </a:rPr>
              <a:t>I</a:t>
            </a:r>
            <a:r>
              <a:rPr sz="900" spc="75" dirty="0">
                <a:solidFill>
                  <a:srgbClr val="18130C"/>
                </a:solidFill>
                <a:latin typeface="Arial"/>
                <a:cs typeface="Arial"/>
              </a:rPr>
              <a:t>C</a:t>
            </a:r>
            <a:r>
              <a:rPr sz="900" spc="100" dirty="0">
                <a:solidFill>
                  <a:srgbClr val="18130C"/>
                </a:solidFill>
                <a:latin typeface="Arial"/>
                <a:cs typeface="Arial"/>
              </a:rPr>
              <a:t> </a:t>
            </a:r>
            <a:r>
              <a:rPr sz="900" spc="-35" dirty="0">
                <a:solidFill>
                  <a:srgbClr val="18130C"/>
                </a:solidFill>
                <a:latin typeface="Arial"/>
                <a:cs typeface="Arial"/>
              </a:rPr>
              <a:t>PLAST</a:t>
            </a:r>
            <a:r>
              <a:rPr sz="900" spc="-30" dirty="0">
                <a:solidFill>
                  <a:srgbClr val="18130C"/>
                </a:solidFill>
                <a:latin typeface="Arial"/>
                <a:cs typeface="Arial"/>
              </a:rPr>
              <a:t>I</a:t>
            </a:r>
            <a:r>
              <a:rPr sz="900" spc="75" dirty="0">
                <a:solidFill>
                  <a:srgbClr val="18130C"/>
                </a:solidFill>
                <a:latin typeface="Arial"/>
                <a:cs typeface="Arial"/>
              </a:rPr>
              <a:t>C</a:t>
            </a:r>
            <a:r>
              <a:rPr sz="900" spc="-50" dirty="0">
                <a:solidFill>
                  <a:srgbClr val="18130C"/>
                </a:solidFill>
                <a:latin typeface="Arial"/>
                <a:cs typeface="Arial"/>
              </a:rPr>
              <a:t>I</a:t>
            </a:r>
            <a:r>
              <a:rPr sz="900" spc="30" dirty="0">
                <a:solidFill>
                  <a:srgbClr val="18130C"/>
                </a:solidFill>
                <a:latin typeface="Arial"/>
                <a:cs typeface="Arial"/>
              </a:rPr>
              <a:t>TY</a:t>
            </a:r>
            <a:r>
              <a:rPr sz="900" dirty="0">
                <a:solidFill>
                  <a:srgbClr val="18130C"/>
                </a:solidFill>
                <a:latin typeface="Arial"/>
                <a:cs typeface="Arial"/>
              </a:rPr>
              <a:t> </a:t>
            </a:r>
            <a:r>
              <a:rPr sz="900" spc="-125" dirty="0">
                <a:solidFill>
                  <a:srgbClr val="18130C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18130C"/>
                </a:solidFill>
                <a:latin typeface="Arial"/>
                <a:cs typeface="Arial"/>
              </a:rPr>
              <a:t>I</a:t>
            </a:r>
            <a:r>
              <a:rPr sz="900" spc="165" dirty="0">
                <a:solidFill>
                  <a:srgbClr val="18130C"/>
                </a:solidFill>
                <a:latin typeface="Arial"/>
                <a:cs typeface="Arial"/>
              </a:rPr>
              <a:t>N</a:t>
            </a:r>
            <a:r>
              <a:rPr sz="900" spc="-135" dirty="0">
                <a:solidFill>
                  <a:srgbClr val="18130C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18130C"/>
                </a:solidFill>
                <a:latin typeface="Arial"/>
                <a:cs typeface="Arial"/>
              </a:rPr>
              <a:t>THE</a:t>
            </a:r>
            <a:r>
              <a:rPr sz="900" dirty="0">
                <a:solidFill>
                  <a:srgbClr val="18130C"/>
                </a:solidFill>
                <a:latin typeface="Arial"/>
                <a:cs typeface="Arial"/>
              </a:rPr>
              <a:t> </a:t>
            </a:r>
            <a:r>
              <a:rPr sz="900" spc="-125" dirty="0">
                <a:solidFill>
                  <a:srgbClr val="18130C"/>
                </a:solidFill>
                <a:latin typeface="Arial"/>
                <a:cs typeface="Arial"/>
              </a:rPr>
              <a:t> </a:t>
            </a:r>
            <a:r>
              <a:rPr sz="900" spc="100" dirty="0">
                <a:solidFill>
                  <a:srgbClr val="18130C"/>
                </a:solidFill>
                <a:latin typeface="Arial"/>
                <a:cs typeface="Arial"/>
              </a:rPr>
              <a:t>H</a:t>
            </a:r>
            <a:r>
              <a:rPr sz="900" spc="-30" dirty="0">
                <a:solidFill>
                  <a:srgbClr val="18130C"/>
                </a:solidFill>
                <a:latin typeface="Arial"/>
                <a:cs typeface="Arial"/>
              </a:rPr>
              <a:t>I</a:t>
            </a:r>
            <a:r>
              <a:rPr sz="900" spc="-20" dirty="0">
                <a:solidFill>
                  <a:srgbClr val="18130C"/>
                </a:solidFill>
                <a:latin typeface="Arial"/>
                <a:cs typeface="Arial"/>
              </a:rPr>
              <a:t>PPOCAMPUS</a:t>
            </a:r>
            <a:endParaRPr sz="900" dirty="0">
              <a:latin typeface="Arial"/>
              <a:cs typeface="Arial"/>
            </a:endParaRPr>
          </a:p>
          <a:p>
            <a:pPr marL="390525" marR="3547745" indent="-9525">
              <a:lnSpc>
                <a:spcPct val="100800"/>
              </a:lnSpc>
              <a:spcBef>
                <a:spcPts val="70"/>
              </a:spcBef>
            </a:pPr>
            <a:r>
              <a:rPr sz="1000" i="1" spc="-55" dirty="0">
                <a:solidFill>
                  <a:srgbClr val="18130C"/>
                </a:solidFill>
                <a:latin typeface="Times New Roman"/>
                <a:cs typeface="Times New Roman"/>
              </a:rPr>
              <a:t>Anatomy </a:t>
            </a:r>
            <a:r>
              <a:rPr sz="1000" i="1" spc="-6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250" spc="-135" dirty="0">
                <a:solidFill>
                  <a:srgbClr val="18130C"/>
                </a:solidFill>
                <a:latin typeface="Times New Roman"/>
                <a:cs typeface="Times New Roman"/>
              </a:rPr>
              <a:t>of</a:t>
            </a:r>
            <a:r>
              <a:rPr sz="1250" spc="-6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10" dirty="0">
                <a:solidFill>
                  <a:srgbClr val="18130C"/>
                </a:solidFill>
                <a:latin typeface="Times New Roman"/>
                <a:cs typeface="Times New Roman"/>
              </a:rPr>
              <a:t>the</a:t>
            </a:r>
            <a:r>
              <a:rPr sz="1000" i="1" spc="10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130" dirty="0">
                <a:solidFill>
                  <a:srgbClr val="18130C"/>
                </a:solidFill>
                <a:latin typeface="Times New Roman"/>
                <a:cs typeface="Times New Roman"/>
              </a:rPr>
              <a:t>H</a:t>
            </a:r>
            <a:r>
              <a:rPr sz="1000" i="1" spc="-20" dirty="0">
                <a:solidFill>
                  <a:srgbClr val="18130C"/>
                </a:solidFill>
                <a:latin typeface="Times New Roman"/>
                <a:cs typeface="Times New Roman"/>
              </a:rPr>
              <a:t>i</a:t>
            </a:r>
            <a:r>
              <a:rPr sz="1000" i="1" spc="-60" dirty="0">
                <a:solidFill>
                  <a:srgbClr val="18130C"/>
                </a:solidFill>
                <a:latin typeface="Times New Roman"/>
                <a:cs typeface="Times New Roman"/>
              </a:rPr>
              <a:t>ppocam</a:t>
            </a:r>
            <a:r>
              <a:rPr sz="1000" i="1" spc="-7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65" dirty="0">
                <a:solidFill>
                  <a:srgbClr val="18130C"/>
                </a:solidFill>
                <a:latin typeface="Times New Roman"/>
                <a:cs typeface="Times New Roman"/>
              </a:rPr>
              <a:t>pus</a:t>
            </a:r>
            <a:r>
              <a:rPr sz="1000" i="1" spc="-3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70" dirty="0">
                <a:solidFill>
                  <a:srgbClr val="18130C"/>
                </a:solidFill>
                <a:latin typeface="Times New Roman"/>
                <a:cs typeface="Times New Roman"/>
              </a:rPr>
              <a:t>Properties</a:t>
            </a:r>
            <a:r>
              <a:rPr sz="1000" i="1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5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250" spc="-120" dirty="0">
                <a:solidFill>
                  <a:srgbClr val="18130C"/>
                </a:solidFill>
                <a:latin typeface="Times New Roman"/>
                <a:cs typeface="Times New Roman"/>
              </a:rPr>
              <a:t>of</a:t>
            </a:r>
            <a:r>
              <a:rPr sz="1250" spc="-3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165" dirty="0">
                <a:solidFill>
                  <a:srgbClr val="18130C"/>
                </a:solidFill>
                <a:latin typeface="Times New Roman"/>
                <a:cs typeface="Times New Roman"/>
              </a:rPr>
              <a:t>LTP</a:t>
            </a:r>
            <a:r>
              <a:rPr sz="1000" i="1" spc="12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55" dirty="0">
                <a:solidFill>
                  <a:srgbClr val="18130C"/>
                </a:solidFill>
                <a:latin typeface="Times New Roman"/>
                <a:cs typeface="Times New Roman"/>
              </a:rPr>
              <a:t>in</a:t>
            </a:r>
            <a:r>
              <a:rPr sz="1000" i="1" spc="9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950" spc="-135" dirty="0">
                <a:solidFill>
                  <a:srgbClr val="18130C"/>
                </a:solidFill>
                <a:latin typeface="Arial"/>
                <a:cs typeface="Arial"/>
              </a:rPr>
              <a:t>CA</a:t>
            </a:r>
            <a:r>
              <a:rPr sz="950" spc="-85" dirty="0">
                <a:solidFill>
                  <a:srgbClr val="18130C"/>
                </a:solidFill>
                <a:latin typeface="Arial"/>
                <a:cs typeface="Arial"/>
              </a:rPr>
              <a:t> </a:t>
            </a:r>
            <a:r>
              <a:rPr sz="1000" i="1" spc="-160" dirty="0">
                <a:solidFill>
                  <a:srgbClr val="18130C"/>
                </a:solidFill>
                <a:latin typeface="Times New Roman"/>
                <a:cs typeface="Times New Roman"/>
              </a:rPr>
              <a:t>I</a:t>
            </a:r>
            <a:endParaRPr sz="1000" dirty="0">
              <a:latin typeface="Times New Roman"/>
              <a:cs typeface="Times New Roman"/>
            </a:endParaRPr>
          </a:p>
          <a:p>
            <a:pPr marL="387350">
              <a:lnSpc>
                <a:spcPct val="100000"/>
              </a:lnSpc>
              <a:spcBef>
                <a:spcPts val="10"/>
              </a:spcBef>
            </a:pPr>
            <a:r>
              <a:rPr sz="1000" i="1" spc="-210" dirty="0">
                <a:solidFill>
                  <a:srgbClr val="18130C"/>
                </a:solidFill>
                <a:latin typeface="Times New Roman"/>
                <a:cs typeface="Times New Roman"/>
              </a:rPr>
              <a:t>M</a:t>
            </a:r>
            <a:r>
              <a:rPr sz="1000" i="1" spc="-6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50" dirty="0">
                <a:solidFill>
                  <a:srgbClr val="18130C"/>
                </a:solidFill>
                <a:latin typeface="Times New Roman"/>
                <a:cs typeface="Times New Roman"/>
              </a:rPr>
              <a:t>echanisms</a:t>
            </a:r>
            <a:r>
              <a:rPr sz="1000" i="1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6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250" spc="-135" dirty="0">
                <a:solidFill>
                  <a:srgbClr val="18130C"/>
                </a:solidFill>
                <a:latin typeface="Times New Roman"/>
                <a:cs typeface="Times New Roman"/>
              </a:rPr>
              <a:t>of</a:t>
            </a:r>
            <a:r>
              <a:rPr sz="1250" spc="-4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165" dirty="0">
                <a:solidFill>
                  <a:srgbClr val="18130C"/>
                </a:solidFill>
                <a:latin typeface="Times New Roman"/>
                <a:cs typeface="Times New Roman"/>
              </a:rPr>
              <a:t>LTP</a:t>
            </a:r>
            <a:r>
              <a:rPr sz="1000" i="1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10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55" dirty="0">
                <a:solidFill>
                  <a:srgbClr val="18130C"/>
                </a:solidFill>
                <a:latin typeface="Times New Roman"/>
                <a:cs typeface="Times New Roman"/>
              </a:rPr>
              <a:t>in</a:t>
            </a:r>
            <a:r>
              <a:rPr sz="1000" i="1" spc="7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950" spc="-120" dirty="0">
                <a:solidFill>
                  <a:srgbClr val="18130C"/>
                </a:solidFill>
                <a:latin typeface="Arial"/>
                <a:cs typeface="Arial"/>
              </a:rPr>
              <a:t>CA</a:t>
            </a:r>
            <a:r>
              <a:rPr sz="950" spc="-114" dirty="0">
                <a:solidFill>
                  <a:srgbClr val="18130C"/>
                </a:solidFill>
                <a:latin typeface="Arial"/>
                <a:cs typeface="Arial"/>
              </a:rPr>
              <a:t> </a:t>
            </a:r>
            <a:r>
              <a:rPr sz="1000" i="1" spc="-160" dirty="0">
                <a:solidFill>
                  <a:srgbClr val="18130C"/>
                </a:solidFill>
                <a:latin typeface="Times New Roman"/>
                <a:cs typeface="Times New Roman"/>
              </a:rPr>
              <a:t>I</a:t>
            </a:r>
            <a:endParaRPr sz="1000" dirty="0">
              <a:latin typeface="Times New Roman"/>
              <a:cs typeface="Times New Roman"/>
            </a:endParaRPr>
          </a:p>
          <a:p>
            <a:pPr marL="768350" indent="-130810">
              <a:lnSpc>
                <a:spcPct val="100000"/>
              </a:lnSpc>
              <a:spcBef>
                <a:spcPts val="260"/>
              </a:spcBef>
              <a:buClr>
                <a:srgbClr val="70606E"/>
              </a:buClr>
              <a:buFont typeface="Times New Roman"/>
              <a:buChar char="•"/>
              <a:tabLst>
                <a:tab pos="768985" algn="l"/>
              </a:tabLst>
            </a:pPr>
            <a:r>
              <a:rPr sz="1000" spc="15" dirty="0">
                <a:solidFill>
                  <a:srgbClr val="18130C"/>
                </a:solidFill>
                <a:latin typeface="Times New Roman"/>
                <a:cs typeface="Times New Roman"/>
              </a:rPr>
              <a:t>Box</a:t>
            </a:r>
            <a:r>
              <a:rPr sz="100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8130C"/>
                </a:solidFill>
                <a:latin typeface="Times New Roman"/>
                <a:cs typeface="Times New Roman"/>
              </a:rPr>
              <a:t>25.1</a:t>
            </a:r>
            <a:r>
              <a:rPr sz="100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15" dirty="0">
                <a:solidFill>
                  <a:srgbClr val="54443D"/>
                </a:solidFill>
                <a:latin typeface="Times New Roman"/>
                <a:cs typeface="Times New Roman"/>
              </a:rPr>
              <a:t>Brain</a:t>
            </a:r>
            <a:r>
              <a:rPr sz="1000" i="1" dirty="0">
                <a:solidFill>
                  <a:srgbClr val="54443D"/>
                </a:solidFill>
                <a:latin typeface="Times New Roman"/>
                <a:cs typeface="Times New Roman"/>
              </a:rPr>
              <a:t> </a:t>
            </a:r>
            <a:r>
              <a:rPr sz="1000" i="1" spc="-95" dirty="0">
                <a:solidFill>
                  <a:srgbClr val="54443D"/>
                </a:solidFill>
                <a:latin typeface="Times New Roman"/>
                <a:cs typeface="Times New Roman"/>
              </a:rPr>
              <a:t> </a:t>
            </a:r>
            <a:r>
              <a:rPr sz="1000" i="1" spc="-80" dirty="0">
                <a:solidFill>
                  <a:srgbClr val="54443D"/>
                </a:solidFill>
                <a:latin typeface="Times New Roman"/>
                <a:cs typeface="Times New Roman"/>
              </a:rPr>
              <a:t>Food</a:t>
            </a:r>
            <a:r>
              <a:rPr sz="1000" i="1" spc="-100" dirty="0">
                <a:solidFill>
                  <a:srgbClr val="54443D"/>
                </a:solidFill>
                <a:latin typeface="Times New Roman"/>
                <a:cs typeface="Times New Roman"/>
              </a:rPr>
              <a:t> </a:t>
            </a:r>
            <a:r>
              <a:rPr sz="1000" i="1" spc="10" dirty="0">
                <a:solidFill>
                  <a:srgbClr val="18130C"/>
                </a:solidFill>
                <a:latin typeface="Times New Roman"/>
                <a:cs typeface="Times New Roman"/>
              </a:rPr>
              <a:t>:</a:t>
            </a:r>
            <a:r>
              <a:rPr sz="1000" i="1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8130C"/>
                </a:solidFill>
                <a:latin typeface="Times New Roman"/>
                <a:cs typeface="Times New Roman"/>
              </a:rPr>
              <a:t>Synaptic</a:t>
            </a:r>
            <a:r>
              <a:rPr sz="1000" spc="9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8130C"/>
                </a:solidFill>
                <a:latin typeface="Times New Roman"/>
                <a:cs typeface="Times New Roman"/>
              </a:rPr>
              <a:t>Plasticity:</a:t>
            </a:r>
            <a:r>
              <a:rPr sz="100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8130C"/>
                </a:solidFill>
                <a:latin typeface="Times New Roman"/>
                <a:cs typeface="Times New Roman"/>
              </a:rPr>
              <a:t>Timing</a:t>
            </a:r>
            <a:r>
              <a:rPr sz="100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8130C"/>
                </a:solidFill>
                <a:latin typeface="Times New Roman"/>
                <a:cs typeface="Times New Roman"/>
              </a:rPr>
              <a:t>Is</a:t>
            </a:r>
            <a:r>
              <a:rPr sz="1000" spc="8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8130C"/>
                </a:solidFill>
                <a:latin typeface="Times New Roman"/>
                <a:cs typeface="Times New Roman"/>
              </a:rPr>
              <a:t>Everything</a:t>
            </a:r>
            <a:endParaRPr sz="1000" dirty="0">
              <a:latin typeface="Times New Roman"/>
              <a:cs typeface="Times New Roman"/>
            </a:endParaRPr>
          </a:p>
          <a:p>
            <a:pPr marL="390525">
              <a:lnSpc>
                <a:spcPct val="100000"/>
              </a:lnSpc>
              <a:spcBef>
                <a:spcPts val="285"/>
              </a:spcBef>
            </a:pPr>
            <a:r>
              <a:rPr sz="1000" i="1" spc="-90" dirty="0">
                <a:solidFill>
                  <a:srgbClr val="18130C"/>
                </a:solidFill>
                <a:latin typeface="Times New Roman"/>
                <a:cs typeface="Times New Roman"/>
              </a:rPr>
              <a:t>Long-Term </a:t>
            </a:r>
            <a:r>
              <a:rPr sz="1000" i="1" spc="-1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60" dirty="0">
                <a:solidFill>
                  <a:srgbClr val="18130C"/>
                </a:solidFill>
                <a:latin typeface="Times New Roman"/>
                <a:cs typeface="Times New Roman"/>
              </a:rPr>
              <a:t>Depression</a:t>
            </a:r>
            <a:r>
              <a:rPr sz="1000" i="1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4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55" dirty="0">
                <a:solidFill>
                  <a:srgbClr val="18130C"/>
                </a:solidFill>
                <a:latin typeface="Times New Roman"/>
                <a:cs typeface="Times New Roman"/>
              </a:rPr>
              <a:t>in</a:t>
            </a:r>
            <a:r>
              <a:rPr sz="1000" i="1" spc="7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950" spc="-120" dirty="0">
                <a:solidFill>
                  <a:srgbClr val="18130C"/>
                </a:solidFill>
                <a:latin typeface="Arial"/>
                <a:cs typeface="Arial"/>
              </a:rPr>
              <a:t>CA</a:t>
            </a:r>
            <a:r>
              <a:rPr sz="950" spc="-90" dirty="0">
                <a:solidFill>
                  <a:srgbClr val="18130C"/>
                </a:solidFill>
                <a:latin typeface="Arial"/>
                <a:cs typeface="Arial"/>
              </a:rPr>
              <a:t> </a:t>
            </a:r>
            <a:r>
              <a:rPr sz="1000" i="1" spc="-180" dirty="0">
                <a:solidFill>
                  <a:srgbClr val="18130C"/>
                </a:solidFill>
                <a:latin typeface="Times New Roman"/>
                <a:cs typeface="Times New Roman"/>
              </a:rPr>
              <a:t>I</a:t>
            </a:r>
            <a:endParaRPr sz="1000" dirty="0">
              <a:latin typeface="Times New Roman"/>
              <a:cs typeface="Times New Roman"/>
            </a:endParaRPr>
          </a:p>
          <a:p>
            <a:pPr marL="387350" marR="2853690" indent="2540">
              <a:lnSpc>
                <a:spcPct val="126000"/>
              </a:lnSpc>
            </a:pPr>
            <a:r>
              <a:rPr sz="1000" i="1" spc="-165" dirty="0">
                <a:solidFill>
                  <a:srgbClr val="18130C"/>
                </a:solidFill>
                <a:latin typeface="Times New Roman"/>
                <a:cs typeface="Times New Roman"/>
              </a:rPr>
              <a:t>LTP,</a:t>
            </a:r>
            <a:r>
              <a:rPr sz="1000" i="1" spc="4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114" dirty="0">
                <a:solidFill>
                  <a:srgbClr val="18130C"/>
                </a:solidFill>
                <a:latin typeface="Times New Roman"/>
                <a:cs typeface="Times New Roman"/>
              </a:rPr>
              <a:t>LTD,</a:t>
            </a:r>
            <a:r>
              <a:rPr sz="1000" i="1" spc="4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60" dirty="0">
                <a:solidFill>
                  <a:srgbClr val="18130C"/>
                </a:solidFill>
                <a:latin typeface="Times New Roman"/>
                <a:cs typeface="Times New Roman"/>
              </a:rPr>
              <a:t>and</a:t>
            </a:r>
            <a:r>
              <a:rPr sz="1000" i="1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7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40" dirty="0">
                <a:solidFill>
                  <a:srgbClr val="18130C"/>
                </a:solidFill>
                <a:latin typeface="Times New Roman"/>
                <a:cs typeface="Times New Roman"/>
              </a:rPr>
              <a:t>Glutamate</a:t>
            </a:r>
            <a:r>
              <a:rPr sz="1000" i="1" spc="9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50" dirty="0">
                <a:solidFill>
                  <a:srgbClr val="18130C"/>
                </a:solidFill>
                <a:latin typeface="Times New Roman"/>
                <a:cs typeface="Times New Roman"/>
              </a:rPr>
              <a:t>Receptor</a:t>
            </a:r>
            <a:r>
              <a:rPr sz="1000" i="1" spc="8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110" dirty="0">
                <a:solidFill>
                  <a:srgbClr val="18130C"/>
                </a:solidFill>
                <a:latin typeface="Times New Roman"/>
                <a:cs typeface="Times New Roman"/>
              </a:rPr>
              <a:t>Tr</a:t>
            </a:r>
            <a:r>
              <a:rPr sz="1000" i="1" spc="-100" dirty="0">
                <a:solidFill>
                  <a:srgbClr val="18130C"/>
                </a:solidFill>
                <a:latin typeface="Times New Roman"/>
                <a:cs typeface="Times New Roman"/>
              </a:rPr>
              <a:t>a</a:t>
            </a:r>
            <a:r>
              <a:rPr sz="1000" i="1" spc="-75" dirty="0">
                <a:solidFill>
                  <a:srgbClr val="18130C"/>
                </a:solidFill>
                <a:latin typeface="Times New Roman"/>
                <a:cs typeface="Times New Roman"/>
              </a:rPr>
              <a:t>fficking</a:t>
            </a:r>
            <a:r>
              <a:rPr sz="1000" i="1" spc="-5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165" dirty="0">
                <a:solidFill>
                  <a:srgbClr val="18130C"/>
                </a:solidFill>
                <a:latin typeface="Times New Roman"/>
                <a:cs typeface="Times New Roman"/>
              </a:rPr>
              <a:t>LTP,</a:t>
            </a:r>
            <a:r>
              <a:rPr sz="1000" i="1" spc="4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114" dirty="0">
                <a:solidFill>
                  <a:srgbClr val="18130C"/>
                </a:solidFill>
                <a:latin typeface="Times New Roman"/>
                <a:cs typeface="Times New Roman"/>
              </a:rPr>
              <a:t>LTD,</a:t>
            </a:r>
            <a:r>
              <a:rPr sz="1000" i="1" spc="4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55" dirty="0">
                <a:solidFill>
                  <a:srgbClr val="18130C"/>
                </a:solidFill>
                <a:latin typeface="Times New Roman"/>
                <a:cs typeface="Times New Roman"/>
              </a:rPr>
              <a:t>and</a:t>
            </a:r>
            <a:r>
              <a:rPr sz="1000" i="1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8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185" dirty="0">
                <a:solidFill>
                  <a:srgbClr val="18130C"/>
                </a:solidFill>
                <a:latin typeface="Times New Roman"/>
                <a:cs typeface="Times New Roman"/>
              </a:rPr>
              <a:t>M</a:t>
            </a:r>
            <a:r>
              <a:rPr sz="1000" i="1" spc="-8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30" dirty="0">
                <a:solidFill>
                  <a:srgbClr val="18130C"/>
                </a:solidFill>
                <a:latin typeface="Times New Roman"/>
                <a:cs typeface="Times New Roman"/>
              </a:rPr>
              <a:t>emory</a:t>
            </a:r>
            <a:endParaRPr sz="1000" dirty="0">
              <a:latin typeface="Times New Roman"/>
              <a:cs typeface="Times New Roman"/>
            </a:endParaRPr>
          </a:p>
          <a:p>
            <a:pPr marL="768350" indent="-130810">
              <a:lnSpc>
                <a:spcPct val="100000"/>
              </a:lnSpc>
              <a:spcBef>
                <a:spcPts val="335"/>
              </a:spcBef>
              <a:buClr>
                <a:srgbClr val="70606E"/>
              </a:buClr>
              <a:buFont typeface="Times New Roman"/>
              <a:buChar char="•"/>
              <a:tabLst>
                <a:tab pos="768985" algn="l"/>
              </a:tabLst>
            </a:pPr>
            <a:r>
              <a:rPr sz="1000" spc="15" dirty="0">
                <a:solidFill>
                  <a:srgbClr val="18130C"/>
                </a:solidFill>
                <a:latin typeface="Times New Roman"/>
                <a:cs typeface="Times New Roman"/>
              </a:rPr>
              <a:t>Box</a:t>
            </a:r>
            <a:r>
              <a:rPr sz="100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8130C"/>
                </a:solidFill>
                <a:latin typeface="Times New Roman"/>
                <a:cs typeface="Times New Roman"/>
              </a:rPr>
              <a:t>25.2</a:t>
            </a:r>
            <a:r>
              <a:rPr sz="100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50" dirty="0">
                <a:solidFill>
                  <a:srgbClr val="72462D"/>
                </a:solidFill>
                <a:latin typeface="Times New Roman"/>
                <a:cs typeface="Times New Roman"/>
              </a:rPr>
              <a:t>Of</a:t>
            </a:r>
            <a:r>
              <a:rPr sz="1000" i="1" spc="65" dirty="0">
                <a:solidFill>
                  <a:srgbClr val="72462D"/>
                </a:solidFill>
                <a:latin typeface="Times New Roman"/>
                <a:cs typeface="Times New Roman"/>
              </a:rPr>
              <a:t> </a:t>
            </a:r>
            <a:r>
              <a:rPr sz="1000" i="1" spc="-45" dirty="0">
                <a:solidFill>
                  <a:srgbClr val="72462D"/>
                </a:solidFill>
                <a:latin typeface="Times New Roman"/>
                <a:cs typeface="Times New Roman"/>
              </a:rPr>
              <a:t>S</a:t>
            </a:r>
            <a:r>
              <a:rPr sz="1000" i="1" spc="-55" dirty="0">
                <a:solidFill>
                  <a:srgbClr val="72462D"/>
                </a:solidFill>
                <a:latin typeface="Times New Roman"/>
                <a:cs typeface="Times New Roman"/>
              </a:rPr>
              <a:t>pecial</a:t>
            </a:r>
            <a:r>
              <a:rPr sz="1000" i="1" dirty="0">
                <a:solidFill>
                  <a:srgbClr val="72462D"/>
                </a:solidFill>
                <a:latin typeface="Times New Roman"/>
                <a:cs typeface="Times New Roman"/>
              </a:rPr>
              <a:t> </a:t>
            </a:r>
            <a:r>
              <a:rPr sz="1000" i="1" spc="-10" dirty="0">
                <a:solidFill>
                  <a:srgbClr val="72462D"/>
                </a:solidFill>
                <a:latin typeface="Times New Roman"/>
                <a:cs typeface="Times New Roman"/>
              </a:rPr>
              <a:t> </a:t>
            </a:r>
            <a:r>
              <a:rPr sz="1000" i="1" spc="-35" dirty="0">
                <a:solidFill>
                  <a:srgbClr val="72462D"/>
                </a:solidFill>
                <a:latin typeface="Times New Roman"/>
                <a:cs typeface="Times New Roman"/>
              </a:rPr>
              <a:t>Interest:</a:t>
            </a:r>
            <a:r>
              <a:rPr sz="1000" i="1" dirty="0">
                <a:solidFill>
                  <a:srgbClr val="72462D"/>
                </a:solidFill>
                <a:latin typeface="Times New Roman"/>
                <a:cs typeface="Times New Roman"/>
              </a:rPr>
              <a:t> </a:t>
            </a:r>
            <a:r>
              <a:rPr sz="1000" i="1" spc="-100" dirty="0">
                <a:solidFill>
                  <a:srgbClr val="72462D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8130C"/>
                </a:solidFill>
                <a:latin typeface="Times New Roman"/>
                <a:cs typeface="Times New Roman"/>
              </a:rPr>
              <a:t>Memory</a:t>
            </a:r>
            <a:r>
              <a:rPr sz="100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8130C"/>
                </a:solidFill>
                <a:latin typeface="Times New Roman"/>
                <a:cs typeface="Times New Roman"/>
              </a:rPr>
              <a:t>Mutants</a:t>
            </a: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8"/>
              </a:spcBef>
              <a:buClr>
                <a:srgbClr val="70606E"/>
              </a:buClr>
              <a:buFont typeface="Times New Roman"/>
              <a:buChar char="•"/>
            </a:pPr>
            <a:endParaRPr sz="8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150" b="1" spc="80" dirty="0">
                <a:solidFill>
                  <a:srgbClr val="3F3F69"/>
                </a:solidFill>
                <a:latin typeface="Arial"/>
                <a:cs typeface="Arial"/>
              </a:rPr>
              <a:t>THE </a:t>
            </a:r>
            <a:r>
              <a:rPr sz="1150" b="1" spc="-145" dirty="0">
                <a:solidFill>
                  <a:srgbClr val="3F3F69"/>
                </a:solidFill>
                <a:latin typeface="Arial"/>
                <a:cs typeface="Arial"/>
              </a:rPr>
              <a:t> </a:t>
            </a:r>
            <a:r>
              <a:rPr sz="1150" b="1" spc="45" dirty="0">
                <a:solidFill>
                  <a:srgbClr val="3F3F69"/>
                </a:solidFill>
                <a:latin typeface="Arial"/>
                <a:cs typeface="Arial"/>
              </a:rPr>
              <a:t>MOLECULAR</a:t>
            </a:r>
            <a:r>
              <a:rPr sz="1150" b="1" dirty="0">
                <a:solidFill>
                  <a:srgbClr val="3F3F69"/>
                </a:solidFill>
                <a:latin typeface="Arial"/>
                <a:cs typeface="Arial"/>
              </a:rPr>
              <a:t> </a:t>
            </a:r>
            <a:r>
              <a:rPr sz="1150" b="1" spc="-120" dirty="0">
                <a:solidFill>
                  <a:srgbClr val="3F3F69"/>
                </a:solidFill>
                <a:latin typeface="Arial"/>
                <a:cs typeface="Arial"/>
              </a:rPr>
              <a:t> </a:t>
            </a:r>
            <a:r>
              <a:rPr sz="1150" b="1" spc="5" dirty="0">
                <a:solidFill>
                  <a:srgbClr val="3F3F69"/>
                </a:solidFill>
                <a:latin typeface="Arial"/>
                <a:cs typeface="Arial"/>
              </a:rPr>
              <a:t>BASIS</a:t>
            </a:r>
            <a:r>
              <a:rPr sz="1150" b="1" spc="105" dirty="0">
                <a:solidFill>
                  <a:srgbClr val="3F3F69"/>
                </a:solidFill>
                <a:latin typeface="Arial"/>
                <a:cs typeface="Arial"/>
              </a:rPr>
              <a:t> </a:t>
            </a:r>
            <a:r>
              <a:rPr sz="1150" b="1" spc="85" dirty="0">
                <a:solidFill>
                  <a:srgbClr val="3F3F69"/>
                </a:solidFill>
                <a:latin typeface="Arial"/>
                <a:cs typeface="Arial"/>
              </a:rPr>
              <a:t>OF</a:t>
            </a:r>
            <a:r>
              <a:rPr sz="1150" b="1" spc="125" dirty="0">
                <a:solidFill>
                  <a:srgbClr val="3F3F69"/>
                </a:solidFill>
                <a:latin typeface="Arial"/>
                <a:cs typeface="Arial"/>
              </a:rPr>
              <a:t> </a:t>
            </a:r>
            <a:r>
              <a:rPr sz="1150" b="1" spc="60" dirty="0">
                <a:solidFill>
                  <a:srgbClr val="3F3F69"/>
                </a:solidFill>
                <a:latin typeface="Arial"/>
                <a:cs typeface="Arial"/>
              </a:rPr>
              <a:t>LONG-TERM</a:t>
            </a:r>
            <a:r>
              <a:rPr sz="1150" b="1" dirty="0">
                <a:solidFill>
                  <a:srgbClr val="3F3F69"/>
                </a:solidFill>
                <a:latin typeface="Arial"/>
                <a:cs typeface="Arial"/>
              </a:rPr>
              <a:t> </a:t>
            </a:r>
            <a:r>
              <a:rPr sz="1150" b="1" spc="-90" dirty="0">
                <a:solidFill>
                  <a:srgbClr val="3F3F69"/>
                </a:solidFill>
                <a:latin typeface="Arial"/>
                <a:cs typeface="Arial"/>
              </a:rPr>
              <a:t> </a:t>
            </a:r>
            <a:r>
              <a:rPr sz="1150" b="1" spc="25" dirty="0">
                <a:solidFill>
                  <a:srgbClr val="3F3F69"/>
                </a:solidFill>
                <a:latin typeface="Arial"/>
                <a:cs typeface="Arial"/>
              </a:rPr>
              <a:t>MEMORY</a:t>
            </a:r>
            <a:endParaRPr sz="1150" dirty="0">
              <a:latin typeface="Arial"/>
              <a:cs typeface="Arial"/>
            </a:endParaRPr>
          </a:p>
          <a:p>
            <a:pPr marL="137160">
              <a:lnSpc>
                <a:spcPct val="100000"/>
              </a:lnSpc>
              <a:spcBef>
                <a:spcPts val="355"/>
              </a:spcBef>
            </a:pPr>
            <a:r>
              <a:rPr sz="900" spc="-100" dirty="0">
                <a:solidFill>
                  <a:srgbClr val="18130C"/>
                </a:solidFill>
                <a:latin typeface="Arial"/>
                <a:cs typeface="Arial"/>
              </a:rPr>
              <a:t>PERS</a:t>
            </a:r>
            <a:r>
              <a:rPr sz="900" spc="-55" dirty="0">
                <a:solidFill>
                  <a:srgbClr val="18130C"/>
                </a:solidFill>
                <a:latin typeface="Arial"/>
                <a:cs typeface="Arial"/>
              </a:rPr>
              <a:t>I</a:t>
            </a:r>
            <a:r>
              <a:rPr sz="900" spc="-15" dirty="0">
                <a:solidFill>
                  <a:srgbClr val="18130C"/>
                </a:solidFill>
                <a:latin typeface="Arial"/>
                <a:cs typeface="Arial"/>
              </a:rPr>
              <a:t>STENT</a:t>
            </a:r>
            <a:r>
              <a:rPr sz="900" spc="-110" dirty="0">
                <a:solidFill>
                  <a:srgbClr val="18130C"/>
                </a:solidFill>
                <a:latin typeface="Arial"/>
                <a:cs typeface="Arial"/>
              </a:rPr>
              <a:t>L</a:t>
            </a:r>
            <a:r>
              <a:rPr sz="900" spc="-40" dirty="0">
                <a:solidFill>
                  <a:srgbClr val="18130C"/>
                </a:solidFill>
                <a:latin typeface="Arial"/>
                <a:cs typeface="Arial"/>
              </a:rPr>
              <a:t>Y</a:t>
            </a:r>
            <a:r>
              <a:rPr sz="900" spc="-5" dirty="0">
                <a:solidFill>
                  <a:srgbClr val="18130C"/>
                </a:solidFill>
                <a:latin typeface="Arial"/>
                <a:cs typeface="Arial"/>
              </a:rPr>
              <a:t> </a:t>
            </a:r>
            <a:r>
              <a:rPr sz="900" spc="30" dirty="0">
                <a:solidFill>
                  <a:srgbClr val="18130C"/>
                </a:solidFill>
                <a:latin typeface="Arial"/>
                <a:cs typeface="Arial"/>
              </a:rPr>
              <a:t>ACT</a:t>
            </a:r>
            <a:r>
              <a:rPr sz="900" spc="20" dirty="0">
                <a:solidFill>
                  <a:srgbClr val="18130C"/>
                </a:solidFill>
                <a:latin typeface="Arial"/>
                <a:cs typeface="Arial"/>
              </a:rPr>
              <a:t>I</a:t>
            </a:r>
            <a:r>
              <a:rPr sz="900" spc="-55" dirty="0">
                <a:solidFill>
                  <a:srgbClr val="18130C"/>
                </a:solidFill>
                <a:latin typeface="Arial"/>
                <a:cs typeface="Arial"/>
              </a:rPr>
              <a:t>VE</a:t>
            </a:r>
            <a:r>
              <a:rPr sz="900" dirty="0">
                <a:solidFill>
                  <a:srgbClr val="18130C"/>
                </a:solidFill>
                <a:latin typeface="Arial"/>
                <a:cs typeface="Arial"/>
              </a:rPr>
              <a:t> </a:t>
            </a:r>
            <a:r>
              <a:rPr sz="900" spc="-120" dirty="0">
                <a:solidFill>
                  <a:srgbClr val="18130C"/>
                </a:solidFill>
                <a:latin typeface="Arial"/>
                <a:cs typeface="Arial"/>
              </a:rPr>
              <a:t> </a:t>
            </a:r>
            <a:r>
              <a:rPr sz="900" spc="-40" dirty="0">
                <a:solidFill>
                  <a:srgbClr val="18130C"/>
                </a:solidFill>
                <a:latin typeface="Arial"/>
                <a:cs typeface="Arial"/>
              </a:rPr>
              <a:t>PROTE</a:t>
            </a:r>
            <a:r>
              <a:rPr sz="900" spc="-5" dirty="0">
                <a:solidFill>
                  <a:srgbClr val="18130C"/>
                </a:solidFill>
                <a:latin typeface="Arial"/>
                <a:cs typeface="Arial"/>
              </a:rPr>
              <a:t>I</a:t>
            </a:r>
            <a:r>
              <a:rPr sz="900" spc="165" dirty="0">
                <a:solidFill>
                  <a:srgbClr val="18130C"/>
                </a:solidFill>
                <a:latin typeface="Arial"/>
                <a:cs typeface="Arial"/>
              </a:rPr>
              <a:t>N</a:t>
            </a:r>
            <a:r>
              <a:rPr sz="900" spc="55" dirty="0">
                <a:solidFill>
                  <a:srgbClr val="18130C"/>
                </a:solidFill>
                <a:latin typeface="Arial"/>
                <a:cs typeface="Arial"/>
              </a:rPr>
              <a:t> </a:t>
            </a:r>
            <a:r>
              <a:rPr sz="900" spc="75" dirty="0">
                <a:solidFill>
                  <a:srgbClr val="18130C"/>
                </a:solidFill>
                <a:latin typeface="Arial"/>
                <a:cs typeface="Arial"/>
              </a:rPr>
              <a:t>K</a:t>
            </a:r>
            <a:r>
              <a:rPr sz="900" spc="-30" dirty="0">
                <a:solidFill>
                  <a:srgbClr val="18130C"/>
                </a:solidFill>
                <a:latin typeface="Arial"/>
                <a:cs typeface="Arial"/>
              </a:rPr>
              <a:t>I</a:t>
            </a:r>
            <a:r>
              <a:rPr sz="900" spc="-45" dirty="0">
                <a:solidFill>
                  <a:srgbClr val="18130C"/>
                </a:solidFill>
                <a:latin typeface="Arial"/>
                <a:cs typeface="Arial"/>
              </a:rPr>
              <a:t>NASES</a:t>
            </a:r>
            <a:endParaRPr sz="900" dirty="0">
              <a:latin typeface="Arial"/>
              <a:cs typeface="Arial"/>
            </a:endParaRPr>
          </a:p>
          <a:p>
            <a:pPr marL="387350">
              <a:lnSpc>
                <a:spcPct val="100000"/>
              </a:lnSpc>
              <a:spcBef>
                <a:spcPts val="305"/>
              </a:spcBef>
            </a:pPr>
            <a:r>
              <a:rPr sz="1000" i="1" spc="-120" dirty="0">
                <a:solidFill>
                  <a:srgbClr val="18130C"/>
                </a:solidFill>
                <a:latin typeface="Times New Roman"/>
                <a:cs typeface="Times New Roman"/>
              </a:rPr>
              <a:t>CaM</a:t>
            </a:r>
            <a:r>
              <a:rPr sz="1000" i="1" spc="-11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90" dirty="0">
                <a:solidFill>
                  <a:srgbClr val="18130C"/>
                </a:solidFill>
                <a:latin typeface="Times New Roman"/>
                <a:cs typeface="Times New Roman"/>
              </a:rPr>
              <a:t>Kll</a:t>
            </a:r>
            <a:r>
              <a:rPr sz="1000" i="1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7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60" dirty="0">
                <a:solidFill>
                  <a:srgbClr val="18130C"/>
                </a:solidFill>
                <a:latin typeface="Times New Roman"/>
                <a:cs typeface="Times New Roman"/>
              </a:rPr>
              <a:t>and</a:t>
            </a:r>
            <a:r>
              <a:rPr sz="1000" i="1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7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165" dirty="0">
                <a:solidFill>
                  <a:srgbClr val="18130C"/>
                </a:solidFill>
                <a:latin typeface="Times New Roman"/>
                <a:cs typeface="Times New Roman"/>
              </a:rPr>
              <a:t>LTP</a:t>
            </a:r>
            <a:endParaRPr sz="1000" dirty="0">
              <a:latin typeface="Times New Roman"/>
              <a:cs typeface="Times New Roman"/>
            </a:endParaRPr>
          </a:p>
          <a:p>
            <a:pPr marL="768350" indent="-130810">
              <a:lnSpc>
                <a:spcPct val="100000"/>
              </a:lnSpc>
              <a:spcBef>
                <a:spcPts val="335"/>
              </a:spcBef>
              <a:buClr>
                <a:srgbClr val="70606E"/>
              </a:buClr>
              <a:buFont typeface="Times New Roman"/>
              <a:buChar char="•"/>
              <a:tabLst>
                <a:tab pos="768985" algn="l"/>
              </a:tabLst>
            </a:pPr>
            <a:r>
              <a:rPr sz="1000" spc="15" dirty="0">
                <a:solidFill>
                  <a:srgbClr val="18130C"/>
                </a:solidFill>
                <a:latin typeface="Times New Roman"/>
                <a:cs typeface="Times New Roman"/>
              </a:rPr>
              <a:t>Box</a:t>
            </a:r>
            <a:r>
              <a:rPr sz="100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8130C"/>
                </a:solidFill>
                <a:latin typeface="Times New Roman"/>
                <a:cs typeface="Times New Roman"/>
              </a:rPr>
              <a:t>25.3</a:t>
            </a:r>
            <a:r>
              <a:rPr sz="1000" spc="12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65" dirty="0">
                <a:solidFill>
                  <a:srgbClr val="3D382D"/>
                </a:solidFill>
                <a:latin typeface="Times New Roman"/>
                <a:cs typeface="Times New Roman"/>
              </a:rPr>
              <a:t>Pa</a:t>
            </a:r>
            <a:r>
              <a:rPr sz="1000" i="1" spc="30" dirty="0">
                <a:solidFill>
                  <a:srgbClr val="3D382D"/>
                </a:solidFill>
                <a:latin typeface="Times New Roman"/>
                <a:cs typeface="Times New Roman"/>
              </a:rPr>
              <a:t>t</a:t>
            </a:r>
            <a:r>
              <a:rPr sz="1000" i="1" spc="30" dirty="0">
                <a:solidFill>
                  <a:srgbClr val="18130C"/>
                </a:solidFill>
                <a:latin typeface="Times New Roman"/>
                <a:cs typeface="Times New Roman"/>
              </a:rPr>
              <a:t>h</a:t>
            </a:r>
            <a:r>
              <a:rPr sz="1000" i="1" spc="8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190" dirty="0">
                <a:solidFill>
                  <a:srgbClr val="18130C"/>
                </a:solidFill>
                <a:latin typeface="Times New Roman"/>
                <a:cs typeface="Times New Roman"/>
              </a:rPr>
              <a:t>o</a:t>
            </a:r>
            <a:r>
              <a:rPr sz="1000" i="1" spc="-50" dirty="0">
                <a:solidFill>
                  <a:srgbClr val="3D382D"/>
                </a:solidFill>
                <a:latin typeface="Times New Roman"/>
                <a:cs typeface="Times New Roman"/>
              </a:rPr>
              <a:t>f</a:t>
            </a:r>
            <a:r>
              <a:rPr sz="1000" i="1" dirty="0">
                <a:solidFill>
                  <a:srgbClr val="3D382D"/>
                </a:solidFill>
                <a:latin typeface="Times New Roman"/>
                <a:cs typeface="Times New Roman"/>
              </a:rPr>
              <a:t> </a:t>
            </a:r>
            <a:r>
              <a:rPr sz="1000" i="1" spc="-10" dirty="0">
                <a:solidFill>
                  <a:srgbClr val="3D382D"/>
                </a:solidFill>
                <a:latin typeface="Times New Roman"/>
                <a:cs typeface="Times New Roman"/>
              </a:rPr>
              <a:t> </a:t>
            </a:r>
            <a:r>
              <a:rPr sz="1000" i="1" spc="-30" dirty="0">
                <a:solidFill>
                  <a:srgbClr val="3D382D"/>
                </a:solidFill>
                <a:latin typeface="Times New Roman"/>
                <a:cs typeface="Times New Roman"/>
              </a:rPr>
              <a:t>D</a:t>
            </a:r>
            <a:r>
              <a:rPr sz="1000" i="1" spc="-45" dirty="0">
                <a:solidFill>
                  <a:srgbClr val="18130C"/>
                </a:solidFill>
                <a:latin typeface="Times New Roman"/>
                <a:cs typeface="Times New Roman"/>
              </a:rPr>
              <a:t>iscovery:</a:t>
            </a:r>
            <a:r>
              <a:rPr sz="1000" i="1" spc="8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8130C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8130C"/>
                </a:solidFill>
                <a:latin typeface="Times New Roman"/>
                <a:cs typeface="Times New Roman"/>
              </a:rPr>
              <a:t>Memorable</a:t>
            </a:r>
            <a:r>
              <a:rPr sz="100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8130C"/>
                </a:solidFill>
                <a:latin typeface="Times New Roman"/>
                <a:cs typeface="Times New Roman"/>
              </a:rPr>
              <a:t>Walk</a:t>
            </a:r>
            <a:r>
              <a:rPr sz="100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spc="80" dirty="0">
                <a:solidFill>
                  <a:srgbClr val="18130C"/>
                </a:solidFill>
                <a:latin typeface="Times New Roman"/>
                <a:cs typeface="Times New Roman"/>
              </a:rPr>
              <a:t>on</a:t>
            </a:r>
            <a:r>
              <a:rPr sz="1000" spc="10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8130C"/>
                </a:solidFill>
                <a:latin typeface="Times New Roman"/>
                <a:cs typeface="Times New Roman"/>
              </a:rPr>
              <a:t>the</a:t>
            </a:r>
            <a:r>
              <a:rPr sz="1000" spc="11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8130C"/>
                </a:solidFill>
                <a:latin typeface="Times New Roman"/>
                <a:cs typeface="Times New Roman"/>
              </a:rPr>
              <a:t>Beach,</a:t>
            </a:r>
            <a:r>
              <a:rPr sz="100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8130C"/>
                </a:solidFill>
                <a:latin typeface="Times New Roman"/>
                <a:cs typeface="Times New Roman"/>
              </a:rPr>
              <a:t>by</a:t>
            </a:r>
            <a:r>
              <a:rPr sz="100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spc="80" dirty="0">
                <a:solidFill>
                  <a:srgbClr val="18130C"/>
                </a:solidFill>
                <a:latin typeface="Times New Roman"/>
                <a:cs typeface="Times New Roman"/>
              </a:rPr>
              <a:t>John</a:t>
            </a:r>
            <a:r>
              <a:rPr sz="100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8130C"/>
                </a:solidFill>
                <a:latin typeface="Times New Roman"/>
                <a:cs typeface="Times New Roman"/>
              </a:rPr>
              <a:t>E.</a:t>
            </a:r>
            <a:r>
              <a:rPr sz="1000" spc="10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8130C"/>
                </a:solidFill>
                <a:latin typeface="Times New Roman"/>
                <a:cs typeface="Times New Roman"/>
              </a:rPr>
              <a:t>Lisman</a:t>
            </a:r>
            <a:endParaRPr sz="1000" dirty="0">
              <a:latin typeface="Times New Roman"/>
              <a:cs typeface="Times New Roman"/>
            </a:endParaRPr>
          </a:p>
          <a:p>
            <a:pPr marL="140335">
              <a:lnSpc>
                <a:spcPct val="100000"/>
              </a:lnSpc>
              <a:spcBef>
                <a:spcPts val="360"/>
              </a:spcBef>
            </a:pPr>
            <a:r>
              <a:rPr sz="900" spc="-50" dirty="0">
                <a:solidFill>
                  <a:srgbClr val="18130C"/>
                </a:solidFill>
                <a:latin typeface="Arial"/>
                <a:cs typeface="Arial"/>
              </a:rPr>
              <a:t>PROTE</a:t>
            </a:r>
            <a:r>
              <a:rPr sz="900" spc="10" dirty="0">
                <a:solidFill>
                  <a:srgbClr val="18130C"/>
                </a:solidFill>
                <a:latin typeface="Arial"/>
                <a:cs typeface="Arial"/>
              </a:rPr>
              <a:t>I</a:t>
            </a:r>
            <a:r>
              <a:rPr sz="900" spc="165" dirty="0">
                <a:solidFill>
                  <a:srgbClr val="18130C"/>
                </a:solidFill>
                <a:latin typeface="Arial"/>
                <a:cs typeface="Arial"/>
              </a:rPr>
              <a:t>N</a:t>
            </a:r>
            <a:r>
              <a:rPr sz="900" spc="10" dirty="0">
                <a:solidFill>
                  <a:srgbClr val="18130C"/>
                </a:solidFill>
                <a:latin typeface="Arial"/>
                <a:cs typeface="Arial"/>
              </a:rPr>
              <a:t> </a:t>
            </a:r>
            <a:r>
              <a:rPr sz="900" spc="-35" dirty="0">
                <a:solidFill>
                  <a:srgbClr val="18130C"/>
                </a:solidFill>
                <a:latin typeface="Arial"/>
                <a:cs typeface="Arial"/>
              </a:rPr>
              <a:t>SYNTHES</a:t>
            </a:r>
            <a:r>
              <a:rPr sz="900" spc="35" dirty="0">
                <a:solidFill>
                  <a:srgbClr val="18130C"/>
                </a:solidFill>
                <a:latin typeface="Arial"/>
                <a:cs typeface="Arial"/>
              </a:rPr>
              <a:t>I</a:t>
            </a:r>
            <a:r>
              <a:rPr sz="900" spc="-114" dirty="0">
                <a:solidFill>
                  <a:srgbClr val="18130C"/>
                </a:solidFill>
                <a:latin typeface="Arial"/>
                <a:cs typeface="Arial"/>
              </a:rPr>
              <a:t>S</a:t>
            </a:r>
            <a:endParaRPr sz="900" dirty="0">
              <a:latin typeface="Arial"/>
              <a:cs typeface="Arial"/>
            </a:endParaRPr>
          </a:p>
          <a:p>
            <a:pPr marL="390525" marR="2847975" indent="-3175">
              <a:lnSpc>
                <a:spcPct val="124000"/>
              </a:lnSpc>
              <a:spcBef>
                <a:spcPts val="45"/>
              </a:spcBef>
            </a:pPr>
            <a:r>
              <a:rPr sz="1000" i="1" spc="-85" dirty="0">
                <a:solidFill>
                  <a:srgbClr val="18130C"/>
                </a:solidFill>
                <a:latin typeface="Times New Roman"/>
                <a:cs typeface="Times New Roman"/>
              </a:rPr>
              <a:t>Protein </a:t>
            </a:r>
            <a:r>
              <a:rPr sz="1000" i="1" spc="-55" dirty="0">
                <a:solidFill>
                  <a:srgbClr val="18130C"/>
                </a:solidFill>
                <a:latin typeface="Times New Roman"/>
                <a:cs typeface="Times New Roman"/>
              </a:rPr>
              <a:t> Synthesis</a:t>
            </a:r>
            <a:r>
              <a:rPr sz="1000" i="1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8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55" dirty="0">
                <a:solidFill>
                  <a:srgbClr val="18130C"/>
                </a:solidFill>
                <a:latin typeface="Times New Roman"/>
                <a:cs typeface="Times New Roman"/>
              </a:rPr>
              <a:t>and</a:t>
            </a:r>
            <a:r>
              <a:rPr sz="1000" i="1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11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185" dirty="0">
                <a:solidFill>
                  <a:srgbClr val="18130C"/>
                </a:solidFill>
                <a:latin typeface="Times New Roman"/>
                <a:cs typeface="Times New Roman"/>
              </a:rPr>
              <a:t>M</a:t>
            </a:r>
            <a:r>
              <a:rPr sz="1000" i="1" spc="-6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30" dirty="0">
                <a:solidFill>
                  <a:srgbClr val="18130C"/>
                </a:solidFill>
                <a:latin typeface="Times New Roman"/>
                <a:cs typeface="Times New Roman"/>
              </a:rPr>
              <a:t>emory</a:t>
            </a:r>
            <a:r>
              <a:rPr sz="1000" i="1" spc="8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65" dirty="0">
                <a:solidFill>
                  <a:srgbClr val="18130C"/>
                </a:solidFill>
                <a:latin typeface="Times New Roman"/>
                <a:cs typeface="Times New Roman"/>
              </a:rPr>
              <a:t>Consolidation</a:t>
            </a:r>
            <a:r>
              <a:rPr sz="1000" i="1" spc="-3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114" dirty="0">
                <a:solidFill>
                  <a:srgbClr val="18130C"/>
                </a:solidFill>
                <a:latin typeface="Times New Roman"/>
                <a:cs typeface="Times New Roman"/>
              </a:rPr>
              <a:t>CREB</a:t>
            </a:r>
            <a:r>
              <a:rPr sz="1000" i="1" spc="7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60" dirty="0">
                <a:solidFill>
                  <a:srgbClr val="18130C"/>
                </a:solidFill>
                <a:latin typeface="Times New Roman"/>
                <a:cs typeface="Times New Roman"/>
              </a:rPr>
              <a:t>and</a:t>
            </a:r>
            <a:r>
              <a:rPr sz="1000" i="1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9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185" dirty="0">
                <a:solidFill>
                  <a:srgbClr val="18130C"/>
                </a:solidFill>
                <a:latin typeface="Times New Roman"/>
                <a:cs typeface="Times New Roman"/>
              </a:rPr>
              <a:t>M</a:t>
            </a:r>
            <a:r>
              <a:rPr sz="1000" i="1" spc="-8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30" dirty="0">
                <a:solidFill>
                  <a:srgbClr val="18130C"/>
                </a:solidFill>
                <a:latin typeface="Times New Roman"/>
                <a:cs typeface="Times New Roman"/>
              </a:rPr>
              <a:t>emory</a:t>
            </a:r>
            <a:endParaRPr sz="1000" dirty="0">
              <a:latin typeface="Times New Roman"/>
              <a:cs typeface="Times New Roman"/>
            </a:endParaRPr>
          </a:p>
          <a:p>
            <a:pPr marL="12700" indent="377825">
              <a:lnSpc>
                <a:spcPct val="100000"/>
              </a:lnSpc>
              <a:spcBef>
                <a:spcPts val="310"/>
              </a:spcBef>
            </a:pPr>
            <a:r>
              <a:rPr sz="1000" i="1" spc="-65" dirty="0">
                <a:solidFill>
                  <a:srgbClr val="18130C"/>
                </a:solidFill>
                <a:latin typeface="Times New Roman"/>
                <a:cs typeface="Times New Roman"/>
              </a:rPr>
              <a:t>Structural </a:t>
            </a:r>
            <a:r>
              <a:rPr sz="1000" i="1" spc="-6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75" dirty="0">
                <a:solidFill>
                  <a:srgbClr val="18130C"/>
                </a:solidFill>
                <a:latin typeface="Times New Roman"/>
                <a:cs typeface="Times New Roman"/>
              </a:rPr>
              <a:t>Plasticity</a:t>
            </a:r>
            <a:r>
              <a:rPr sz="1000" i="1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9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60" dirty="0">
                <a:solidFill>
                  <a:srgbClr val="18130C"/>
                </a:solidFill>
                <a:latin typeface="Times New Roman"/>
                <a:cs typeface="Times New Roman"/>
              </a:rPr>
              <a:t>and</a:t>
            </a:r>
            <a:r>
              <a:rPr sz="1000" i="1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95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185" dirty="0">
                <a:solidFill>
                  <a:srgbClr val="18130C"/>
                </a:solidFill>
                <a:latin typeface="Times New Roman"/>
                <a:cs typeface="Times New Roman"/>
              </a:rPr>
              <a:t>M</a:t>
            </a:r>
            <a:r>
              <a:rPr sz="1000" i="1" spc="-60" dirty="0">
                <a:solidFill>
                  <a:srgbClr val="18130C"/>
                </a:solidFill>
                <a:latin typeface="Times New Roman"/>
                <a:cs typeface="Times New Roman"/>
              </a:rPr>
              <a:t> </a:t>
            </a:r>
            <a:r>
              <a:rPr sz="1000" i="1" spc="-30" dirty="0">
                <a:solidFill>
                  <a:srgbClr val="18130C"/>
                </a:solidFill>
                <a:latin typeface="Times New Roman"/>
                <a:cs typeface="Times New Roman"/>
              </a:rPr>
              <a:t>emory</a:t>
            </a: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9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150" b="1" spc="90" dirty="0">
                <a:solidFill>
                  <a:srgbClr val="3F3F69"/>
                </a:solidFill>
                <a:latin typeface="Arial"/>
                <a:cs typeface="Arial"/>
              </a:rPr>
              <a:t>CONCLUDING </a:t>
            </a:r>
            <a:r>
              <a:rPr sz="1150" b="1" spc="-85" dirty="0">
                <a:solidFill>
                  <a:srgbClr val="3F3F69"/>
                </a:solidFill>
                <a:latin typeface="Arial"/>
                <a:cs typeface="Arial"/>
              </a:rPr>
              <a:t> </a:t>
            </a:r>
            <a:r>
              <a:rPr sz="1150" b="1" dirty="0">
                <a:solidFill>
                  <a:srgbClr val="3F3F69"/>
                </a:solidFill>
                <a:latin typeface="Arial"/>
                <a:cs typeface="Arial"/>
              </a:rPr>
              <a:t>REMARKS</a:t>
            </a:r>
            <a:endParaRPr sz="115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>
              <a:lnSpc>
                <a:spcPts val="3850"/>
              </a:lnSpc>
            </a:pPr>
            <a:r>
              <a:rPr sz="3500" b="1" i="0" spc="170" dirty="0">
                <a:solidFill>
                  <a:srgbClr val="8A381A"/>
                </a:solidFill>
                <a:latin typeface="Times New Roman"/>
                <a:cs typeface="Times New Roman"/>
              </a:rPr>
              <a:t>M</a:t>
            </a:r>
            <a:r>
              <a:rPr sz="3500" b="1" i="0" spc="80" dirty="0">
                <a:solidFill>
                  <a:srgbClr val="8A381A"/>
                </a:solidFill>
                <a:latin typeface="Times New Roman"/>
                <a:cs typeface="Times New Roman"/>
              </a:rPr>
              <a:t>ol</a:t>
            </a:r>
            <a:r>
              <a:rPr sz="3500" b="1" i="0" spc="55" dirty="0">
                <a:solidFill>
                  <a:srgbClr val="8A381A"/>
                </a:solidFill>
                <a:latin typeface="Times New Roman"/>
                <a:cs typeface="Times New Roman"/>
              </a:rPr>
              <a:t>e</a:t>
            </a:r>
            <a:r>
              <a:rPr sz="3500" b="1" i="0" spc="75" dirty="0">
                <a:solidFill>
                  <a:srgbClr val="8A381A"/>
                </a:solidFill>
                <a:latin typeface="Times New Roman"/>
                <a:cs typeface="Times New Roman"/>
              </a:rPr>
              <a:t>c</a:t>
            </a:r>
            <a:r>
              <a:rPr sz="3500" b="1" i="0" spc="-65" dirty="0">
                <a:solidFill>
                  <a:srgbClr val="8A381A"/>
                </a:solidFill>
                <a:latin typeface="Times New Roman"/>
                <a:cs typeface="Times New Roman"/>
              </a:rPr>
              <a:t>u</a:t>
            </a:r>
            <a:r>
              <a:rPr sz="3500" b="1" i="0" spc="-114" dirty="0">
                <a:solidFill>
                  <a:srgbClr val="8A381A"/>
                </a:solidFill>
                <a:latin typeface="Times New Roman"/>
                <a:cs typeface="Times New Roman"/>
              </a:rPr>
              <a:t>lar</a:t>
            </a:r>
            <a:r>
              <a:rPr sz="3500" b="1" i="0" spc="240" dirty="0">
                <a:solidFill>
                  <a:srgbClr val="8A381A"/>
                </a:solidFill>
                <a:latin typeface="Times New Roman"/>
                <a:cs typeface="Times New Roman"/>
              </a:rPr>
              <a:t> </a:t>
            </a:r>
            <a:r>
              <a:rPr sz="3500" b="1" i="0" spc="170" dirty="0">
                <a:solidFill>
                  <a:srgbClr val="8A381A"/>
                </a:solidFill>
                <a:latin typeface="Times New Roman"/>
                <a:cs typeface="Times New Roman"/>
              </a:rPr>
              <a:t>M</a:t>
            </a:r>
            <a:r>
              <a:rPr sz="3500" b="1" i="0" spc="65" dirty="0">
                <a:solidFill>
                  <a:srgbClr val="8A381A"/>
                </a:solidFill>
                <a:latin typeface="Times New Roman"/>
                <a:cs typeface="Times New Roman"/>
              </a:rPr>
              <a:t>e</a:t>
            </a:r>
            <a:r>
              <a:rPr sz="3500" b="1" i="0" spc="-155" dirty="0">
                <a:solidFill>
                  <a:srgbClr val="8A381A"/>
                </a:solidFill>
                <a:latin typeface="Times New Roman"/>
                <a:cs typeface="Times New Roman"/>
              </a:rPr>
              <a:t>c</a:t>
            </a:r>
            <a:r>
              <a:rPr sz="3500" b="1" i="0" spc="185" dirty="0">
                <a:solidFill>
                  <a:srgbClr val="8A381A"/>
                </a:solidFill>
                <a:latin typeface="Times New Roman"/>
                <a:cs typeface="Times New Roman"/>
              </a:rPr>
              <a:t>h</a:t>
            </a:r>
            <a:r>
              <a:rPr sz="3500" b="1" i="0" spc="85" dirty="0">
                <a:solidFill>
                  <a:srgbClr val="8A381A"/>
                </a:solidFill>
                <a:latin typeface="Times New Roman"/>
                <a:cs typeface="Times New Roman"/>
              </a:rPr>
              <a:t>a</a:t>
            </a:r>
            <a:r>
              <a:rPr sz="3500" b="1" i="0" spc="-90" dirty="0">
                <a:solidFill>
                  <a:srgbClr val="8A381A"/>
                </a:solidFill>
                <a:latin typeface="Times New Roman"/>
                <a:cs typeface="Times New Roman"/>
              </a:rPr>
              <a:t>n</a:t>
            </a:r>
            <a:r>
              <a:rPr sz="3500" b="1" i="0" spc="95" dirty="0">
                <a:solidFill>
                  <a:srgbClr val="8A381A"/>
                </a:solidFill>
                <a:latin typeface="Times New Roman"/>
                <a:cs typeface="Times New Roman"/>
              </a:rPr>
              <a:t>i</a:t>
            </a:r>
            <a:r>
              <a:rPr sz="3500" b="1" i="0" spc="25" dirty="0">
                <a:solidFill>
                  <a:srgbClr val="8A381A"/>
                </a:solidFill>
                <a:latin typeface="Times New Roman"/>
                <a:cs typeface="Times New Roman"/>
              </a:rPr>
              <a:t>s</a:t>
            </a:r>
            <a:r>
              <a:rPr sz="3500" b="1" i="0" spc="270" dirty="0">
                <a:solidFill>
                  <a:srgbClr val="8A381A"/>
                </a:solidFill>
                <a:latin typeface="Times New Roman"/>
                <a:cs typeface="Times New Roman"/>
              </a:rPr>
              <a:t>m</a:t>
            </a:r>
            <a:r>
              <a:rPr sz="3500" b="1" i="0" spc="190" dirty="0">
                <a:solidFill>
                  <a:srgbClr val="8A381A"/>
                </a:solidFill>
                <a:latin typeface="Times New Roman"/>
                <a:cs typeface="Times New Roman"/>
              </a:rPr>
              <a:t>s</a:t>
            </a:r>
            <a:endParaRPr sz="3500">
              <a:latin typeface="Times New Roman"/>
              <a:cs typeface="Times New Roman"/>
            </a:endParaRPr>
          </a:p>
          <a:p>
            <a:pPr marL="12700">
              <a:lnSpc>
                <a:spcPts val="3895"/>
              </a:lnSpc>
            </a:pPr>
            <a:r>
              <a:rPr sz="3550" i="0" dirty="0">
                <a:solidFill>
                  <a:srgbClr val="8A381A"/>
                </a:solidFill>
                <a:latin typeface="Times New Roman"/>
                <a:cs typeface="Times New Roman"/>
              </a:rPr>
              <a:t>o</a:t>
            </a:r>
            <a:r>
              <a:rPr sz="3550" i="0" spc="-120" dirty="0">
                <a:solidFill>
                  <a:srgbClr val="8A381A"/>
                </a:solidFill>
                <a:latin typeface="Times New Roman"/>
                <a:cs typeface="Times New Roman"/>
              </a:rPr>
              <a:t>f</a:t>
            </a:r>
            <a:r>
              <a:rPr sz="3550" i="0" spc="254" dirty="0">
                <a:solidFill>
                  <a:srgbClr val="8A381A"/>
                </a:solidFill>
                <a:latin typeface="Times New Roman"/>
                <a:cs typeface="Times New Roman"/>
              </a:rPr>
              <a:t> </a:t>
            </a:r>
            <a:r>
              <a:rPr sz="3550" i="0" spc="-80" dirty="0">
                <a:solidFill>
                  <a:srgbClr val="8A381A"/>
                </a:solidFill>
                <a:latin typeface="Times New Roman"/>
                <a:cs typeface="Times New Roman"/>
              </a:rPr>
              <a:t>L</a:t>
            </a:r>
            <a:r>
              <a:rPr sz="3550" i="0" spc="110" dirty="0">
                <a:solidFill>
                  <a:srgbClr val="8A381A"/>
                </a:solidFill>
                <a:latin typeface="Times New Roman"/>
                <a:cs typeface="Times New Roman"/>
              </a:rPr>
              <a:t>earni</a:t>
            </a:r>
            <a:r>
              <a:rPr sz="3550" i="0" spc="175" dirty="0">
                <a:solidFill>
                  <a:srgbClr val="8A381A"/>
                </a:solidFill>
                <a:latin typeface="Times New Roman"/>
                <a:cs typeface="Times New Roman"/>
              </a:rPr>
              <a:t>n</a:t>
            </a:r>
            <a:r>
              <a:rPr sz="3550" i="0" spc="155" dirty="0">
                <a:solidFill>
                  <a:srgbClr val="8A381A"/>
                </a:solidFill>
                <a:latin typeface="Times New Roman"/>
                <a:cs typeface="Times New Roman"/>
              </a:rPr>
              <a:t>g</a:t>
            </a:r>
            <a:r>
              <a:rPr sz="3550" i="0" spc="200" dirty="0">
                <a:solidFill>
                  <a:srgbClr val="8A381A"/>
                </a:solidFill>
                <a:latin typeface="Times New Roman"/>
                <a:cs typeface="Times New Roman"/>
              </a:rPr>
              <a:t> </a:t>
            </a:r>
            <a:r>
              <a:rPr sz="3550" i="0" spc="204" dirty="0">
                <a:solidFill>
                  <a:srgbClr val="8A381A"/>
                </a:solidFill>
                <a:latin typeface="Times New Roman"/>
                <a:cs typeface="Times New Roman"/>
              </a:rPr>
              <a:t>and</a:t>
            </a:r>
            <a:r>
              <a:rPr sz="3550" i="0" spc="140" dirty="0">
                <a:solidFill>
                  <a:srgbClr val="8A381A"/>
                </a:solidFill>
                <a:latin typeface="Times New Roman"/>
                <a:cs typeface="Times New Roman"/>
              </a:rPr>
              <a:t> </a:t>
            </a:r>
            <a:r>
              <a:rPr sz="3550" i="0" spc="340" dirty="0">
                <a:solidFill>
                  <a:srgbClr val="8A381A"/>
                </a:solidFill>
                <a:latin typeface="Times New Roman"/>
                <a:cs typeface="Times New Roman"/>
              </a:rPr>
              <a:t>M</a:t>
            </a:r>
            <a:r>
              <a:rPr sz="3550" i="0" spc="150" dirty="0">
                <a:solidFill>
                  <a:srgbClr val="8A381A"/>
                </a:solidFill>
                <a:latin typeface="Times New Roman"/>
                <a:cs typeface="Times New Roman"/>
              </a:rPr>
              <a:t>em</a:t>
            </a:r>
            <a:r>
              <a:rPr sz="3550" i="0" spc="25" dirty="0">
                <a:solidFill>
                  <a:srgbClr val="8A381A"/>
                </a:solidFill>
                <a:latin typeface="Times New Roman"/>
                <a:cs typeface="Times New Roman"/>
              </a:rPr>
              <a:t>o</a:t>
            </a:r>
            <a:r>
              <a:rPr sz="3550" i="0" spc="70" dirty="0">
                <a:solidFill>
                  <a:srgbClr val="8A381A"/>
                </a:solidFill>
                <a:latin typeface="Times New Roman"/>
                <a:cs typeface="Times New Roman"/>
              </a:rPr>
              <a:t>ry</a:t>
            </a:r>
            <a:endParaRPr sz="3550">
              <a:latin typeface="Times New Roman"/>
              <a:cs typeface="Times New Roman"/>
            </a:endParaRPr>
          </a:p>
        </p:txBody>
      </p:sp>
      <p:pic>
        <p:nvPicPr>
          <p:cNvPr id="12" name="~PP3283.WAV">
            <a:hlinkClick r:id="" action="ppaction://media"/>
          </p:cNvPr>
          <p:cNvPicPr>
            <a:picLocks noRot="1" noChangeAspect="1"/>
          </p:cNvPicPr>
          <p:nvPr>
            <a:wavAudioFile r:embed="rId1" name="~PP3283.WAV"/>
          </p:nvPr>
        </p:nvPicPr>
        <p:blipFill>
          <a:blip r:embed="rId5" cstate="print"/>
          <a:stretch>
            <a:fillRect/>
          </a:stretch>
        </p:blipFill>
        <p:spPr>
          <a:xfrm>
            <a:off x="7045325" y="93757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8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3023" y="950976"/>
            <a:ext cx="2121408" cy="1840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3023" y="3413760"/>
            <a:ext cx="2121408" cy="18653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01695" y="902208"/>
            <a:ext cx="1828800" cy="20726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01695" y="3401568"/>
            <a:ext cx="1901952" cy="20360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91" y="2142744"/>
            <a:ext cx="0" cy="7208520"/>
          </a:xfrm>
          <a:custGeom>
            <a:avLst/>
            <a:gdLst/>
            <a:ahLst/>
            <a:cxnLst/>
            <a:rect l="l" t="t" r="r" b="b"/>
            <a:pathLst>
              <a:path h="7208520">
                <a:moveTo>
                  <a:pt x="0" y="7208520"/>
                </a:moveTo>
                <a:lnTo>
                  <a:pt x="0" y="0"/>
                </a:lnTo>
              </a:path>
            </a:pathLst>
          </a:custGeom>
          <a:ln w="18288">
            <a:solidFill>
              <a:srgbClr val="A8A8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8951" y="2906268"/>
            <a:ext cx="1941830" cy="0"/>
          </a:xfrm>
          <a:custGeom>
            <a:avLst/>
            <a:gdLst/>
            <a:ahLst/>
            <a:cxnLst/>
            <a:rect l="l" t="t" r="r" b="b"/>
            <a:pathLst>
              <a:path w="1941830">
                <a:moveTo>
                  <a:pt x="0" y="0"/>
                </a:moveTo>
                <a:lnTo>
                  <a:pt x="1941576" y="0"/>
                </a:lnTo>
              </a:path>
            </a:pathLst>
          </a:custGeom>
          <a:ln w="9144">
            <a:solidFill>
              <a:srgbClr val="1F181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55904" y="5366004"/>
            <a:ext cx="1941830" cy="0"/>
          </a:xfrm>
          <a:custGeom>
            <a:avLst/>
            <a:gdLst/>
            <a:ahLst/>
            <a:cxnLst/>
            <a:rect l="l" t="t" r="r" b="b"/>
            <a:pathLst>
              <a:path w="1941830">
                <a:moveTo>
                  <a:pt x="0" y="0"/>
                </a:moveTo>
                <a:lnTo>
                  <a:pt x="1941576" y="0"/>
                </a:lnTo>
              </a:path>
            </a:pathLst>
          </a:custGeom>
          <a:ln w="6096">
            <a:solidFill>
              <a:srgbClr val="281C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620" y="8528304"/>
            <a:ext cx="0" cy="1213485"/>
          </a:xfrm>
          <a:custGeom>
            <a:avLst/>
            <a:gdLst/>
            <a:ahLst/>
            <a:cxnLst/>
            <a:rect l="l" t="t" r="r" b="b"/>
            <a:pathLst>
              <a:path h="1213484">
                <a:moveTo>
                  <a:pt x="0" y="1213103"/>
                </a:moveTo>
                <a:lnTo>
                  <a:pt x="0" y="0"/>
                </a:lnTo>
              </a:path>
            </a:pathLst>
          </a:custGeom>
          <a:ln w="12192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49300" y="3016029"/>
            <a:ext cx="14922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(a)</a:t>
            </a:r>
            <a:endParaRPr sz="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97100" y="4677354"/>
            <a:ext cx="123189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60" dirty="0">
                <a:solidFill>
                  <a:srgbClr val="362F3F"/>
                </a:solidFill>
                <a:latin typeface="Arial"/>
                <a:cs typeface="Arial"/>
              </a:rPr>
              <a:t>·</a:t>
            </a:r>
            <a:r>
              <a:rPr sz="1400" spc="65" dirty="0">
                <a:solidFill>
                  <a:srgbClr val="131313"/>
                </a:solidFill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5083" y="5064285"/>
            <a:ext cx="4238625" cy="20535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00200" marR="2033905" indent="210185">
              <a:lnSpc>
                <a:spcPct val="114700"/>
              </a:lnSpc>
            </a:pPr>
            <a:r>
              <a:rPr sz="750" spc="25" dirty="0">
                <a:solidFill>
                  <a:srgbClr val="131313"/>
                </a:solidFill>
                <a:latin typeface="Arial"/>
                <a:cs typeface="Arial"/>
              </a:rPr>
              <a:t>Prote</a:t>
            </a:r>
            <a:r>
              <a:rPr sz="750" spc="-20" dirty="0">
                <a:solidFill>
                  <a:srgbClr val="131313"/>
                </a:solidFill>
                <a:latin typeface="Arial"/>
                <a:cs typeface="Arial"/>
              </a:rPr>
              <a:t>i</a:t>
            </a:r>
            <a:r>
              <a:rPr sz="750" spc="80" dirty="0">
                <a:solidFill>
                  <a:srgbClr val="131313"/>
                </a:solidFill>
                <a:latin typeface="Arial"/>
                <a:cs typeface="Arial"/>
              </a:rPr>
              <a:t>n</a:t>
            </a:r>
            <a:r>
              <a:rPr sz="750" spc="4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525" dirty="0">
                <a:solidFill>
                  <a:srgbClr val="131313"/>
                </a:solidFill>
                <a:latin typeface="Arial"/>
                <a:cs typeface="Arial"/>
              </a:rPr>
              <a:t>'-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65" dirty="0">
                <a:solidFill>
                  <a:srgbClr val="131313"/>
                </a:solidFill>
                <a:latin typeface="Arial"/>
                <a:cs typeface="Arial"/>
              </a:rPr>
              <a:t>k</a:t>
            </a:r>
            <a:r>
              <a:rPr sz="750" spc="-10" dirty="0">
                <a:solidFill>
                  <a:srgbClr val="131313"/>
                </a:solidFill>
                <a:latin typeface="Arial"/>
                <a:cs typeface="Arial"/>
              </a:rPr>
              <a:t>i</a:t>
            </a:r>
            <a:r>
              <a:rPr sz="750" spc="25" dirty="0">
                <a:solidFill>
                  <a:srgbClr val="131313"/>
                </a:solidFill>
                <a:latin typeface="Arial"/>
                <a:cs typeface="Arial"/>
              </a:rPr>
              <a:t>nase</a:t>
            </a:r>
            <a:r>
              <a:rPr sz="750" spc="-3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A</a:t>
            </a:r>
            <a:endParaRPr sz="7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 marL="216535">
              <a:lnSpc>
                <a:spcPct val="100000"/>
              </a:lnSpc>
              <a:spcBef>
                <a:spcPts val="575"/>
              </a:spcBef>
              <a:tabLst>
                <a:tab pos="2438400" algn="l"/>
              </a:tabLst>
            </a:pPr>
            <a:r>
              <a:rPr sz="750" spc="40" dirty="0">
                <a:solidFill>
                  <a:srgbClr val="131313"/>
                </a:solidFill>
                <a:latin typeface="Arial"/>
                <a:cs typeface="Arial"/>
              </a:rPr>
              <a:t>(c)	</a:t>
            </a:r>
            <a:r>
              <a:rPr sz="750" b="1" spc="25" dirty="0">
                <a:solidFill>
                  <a:srgbClr val="131313"/>
                </a:solidFill>
                <a:latin typeface="Arial"/>
                <a:cs typeface="Arial"/>
              </a:rPr>
              <a:t>(</a:t>
            </a:r>
            <a:r>
              <a:rPr sz="750" b="1" spc="40" dirty="0">
                <a:solidFill>
                  <a:srgbClr val="131313"/>
                </a:solidFill>
                <a:latin typeface="Arial"/>
                <a:cs typeface="Arial"/>
              </a:rPr>
              <a:t>d</a:t>
            </a:r>
            <a:r>
              <a:rPr sz="750" b="1" spc="25" dirty="0">
                <a:solidFill>
                  <a:srgbClr val="131313"/>
                </a:solidFill>
                <a:latin typeface="Arial"/>
                <a:cs typeface="Arial"/>
              </a:rPr>
              <a:t>)</a:t>
            </a:r>
            <a:endParaRPr sz="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3"/>
              </a:spcBef>
            </a:pPr>
            <a:endParaRPr sz="700">
              <a:latin typeface="Times New Roman"/>
              <a:cs typeface="Times New Roman"/>
            </a:endParaRPr>
          </a:p>
          <a:p>
            <a:pPr marL="21590">
              <a:lnSpc>
                <a:spcPts val="1000"/>
              </a:lnSpc>
            </a:pPr>
            <a:r>
              <a:rPr sz="850" b="1" spc="-65" dirty="0">
                <a:solidFill>
                  <a:srgbClr val="2D4660"/>
                </a:solidFill>
                <a:latin typeface="Arial"/>
                <a:cs typeface="Arial"/>
              </a:rPr>
              <a:t>FIGURE</a:t>
            </a:r>
            <a:r>
              <a:rPr sz="850" b="1" spc="100" dirty="0">
                <a:solidFill>
                  <a:srgbClr val="2D4660"/>
                </a:solidFill>
                <a:latin typeface="Arial"/>
                <a:cs typeface="Arial"/>
              </a:rPr>
              <a:t> </a:t>
            </a:r>
            <a:r>
              <a:rPr sz="850" b="1" spc="-40" dirty="0">
                <a:solidFill>
                  <a:srgbClr val="2D4660"/>
                </a:solidFill>
                <a:latin typeface="Arial"/>
                <a:cs typeface="Arial"/>
              </a:rPr>
              <a:t>25.10</a:t>
            </a:r>
            <a:endParaRPr sz="850">
              <a:latin typeface="Arial"/>
              <a:cs typeface="Arial"/>
            </a:endParaRPr>
          </a:p>
          <a:p>
            <a:pPr marL="15240">
              <a:lnSpc>
                <a:spcPts val="944"/>
              </a:lnSpc>
            </a:pPr>
            <a:r>
              <a:rPr sz="850" b="1" spc="70" dirty="0">
                <a:solidFill>
                  <a:srgbClr val="131313"/>
                </a:solidFill>
                <a:latin typeface="Times New Roman"/>
                <a:cs typeface="Times New Roman"/>
              </a:rPr>
              <a:t>The </a:t>
            </a:r>
            <a:r>
              <a:rPr sz="850" b="1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spc="45" dirty="0">
                <a:solidFill>
                  <a:srgbClr val="131313"/>
                </a:solidFill>
                <a:latin typeface="Times New Roman"/>
                <a:cs typeface="Times New Roman"/>
              </a:rPr>
              <a:t>effect</a:t>
            </a:r>
            <a:r>
              <a:rPr sz="850" b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spc="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850" b="1" spc="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spc="55" dirty="0">
                <a:solidFill>
                  <a:srgbClr val="131313"/>
                </a:solidFill>
                <a:latin typeface="Times New Roman"/>
                <a:cs typeface="Times New Roman"/>
              </a:rPr>
              <a:t>decreased</a:t>
            </a:r>
            <a:r>
              <a:rPr sz="850" b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spc="50" dirty="0">
                <a:solidFill>
                  <a:srgbClr val="131313"/>
                </a:solidFill>
                <a:latin typeface="Times New Roman"/>
                <a:cs typeface="Times New Roman"/>
              </a:rPr>
              <a:t>potassium</a:t>
            </a:r>
            <a:r>
              <a:rPr sz="850" b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spc="55" dirty="0">
                <a:solidFill>
                  <a:srgbClr val="131313"/>
                </a:solidFill>
                <a:latin typeface="Times New Roman"/>
                <a:cs typeface="Times New Roman"/>
              </a:rPr>
              <a:t>conductance</a:t>
            </a:r>
            <a:r>
              <a:rPr sz="850" b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spc="-10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850" b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spc="7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850" b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spc="55" dirty="0">
                <a:solidFill>
                  <a:srgbClr val="131313"/>
                </a:solidFill>
                <a:latin typeface="Times New Roman"/>
                <a:cs typeface="Times New Roman"/>
              </a:rPr>
              <a:t>sensory</a:t>
            </a:r>
            <a:r>
              <a:rPr sz="850" b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spc="65" dirty="0">
                <a:solidFill>
                  <a:srgbClr val="131313"/>
                </a:solidFill>
                <a:latin typeface="Times New Roman"/>
                <a:cs typeface="Times New Roman"/>
              </a:rPr>
              <a:t>axon</a:t>
            </a:r>
            <a:r>
              <a:rPr sz="850" b="1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spc="50" dirty="0">
                <a:solidFill>
                  <a:srgbClr val="131313"/>
                </a:solidFill>
                <a:latin typeface="Times New Roman"/>
                <a:cs typeface="Times New Roman"/>
              </a:rPr>
              <a:t>terminal.</a:t>
            </a:r>
            <a:endParaRPr sz="850">
              <a:latin typeface="Times New Roman"/>
              <a:cs typeface="Times New Roman"/>
            </a:endParaRPr>
          </a:p>
          <a:p>
            <a:pPr marL="15240" marR="144145" indent="2540">
              <a:lnSpc>
                <a:spcPts val="1030"/>
              </a:lnSpc>
              <a:spcBef>
                <a:spcPts val="70"/>
              </a:spcBef>
            </a:pPr>
            <a:r>
              <a:rPr sz="950" b="1" spc="10" dirty="0">
                <a:solidFill>
                  <a:srgbClr val="131313"/>
                </a:solidFill>
                <a:latin typeface="Times New Roman"/>
                <a:cs typeface="Times New Roman"/>
              </a:rPr>
              <a:t>(a)</a:t>
            </a:r>
            <a:r>
              <a:rPr sz="950" b="1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spc="7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trace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7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131313"/>
                </a:solidFill>
                <a:latin typeface="Arial"/>
                <a:cs typeface="Arial"/>
              </a:rPr>
              <a:t>shows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6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25" dirty="0">
                <a:solidFill>
                  <a:srgbClr val="131313"/>
                </a:solidFill>
                <a:latin typeface="Arial"/>
                <a:cs typeface="Arial"/>
              </a:rPr>
              <a:t>membrane</a:t>
            </a:r>
            <a:r>
              <a:rPr sz="750" spc="9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131313"/>
                </a:solidFill>
                <a:latin typeface="Arial"/>
                <a:cs typeface="Arial"/>
              </a:rPr>
              <a:t>voltage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5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5" dirty="0">
                <a:solidFill>
                  <a:srgbClr val="131313"/>
                </a:solidFill>
                <a:latin typeface="Arial"/>
                <a:cs typeface="Arial"/>
              </a:rPr>
              <a:t>changes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7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25" dirty="0">
                <a:solidFill>
                  <a:srgbClr val="131313"/>
                </a:solidFill>
                <a:latin typeface="Arial"/>
                <a:cs typeface="Arial"/>
              </a:rPr>
              <a:t>during</a:t>
            </a:r>
            <a:r>
              <a:rPr sz="750" spc="6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an </a:t>
            </a:r>
            <a:r>
              <a:rPr sz="750" spc="-1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action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7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potential.</a:t>
            </a:r>
            <a:r>
              <a:rPr sz="750" spc="-13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6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rising</a:t>
            </a:r>
            <a:r>
              <a:rPr sz="750" spc="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0" dirty="0">
                <a:solidFill>
                  <a:srgbClr val="131313"/>
                </a:solidFill>
                <a:latin typeface="Arial"/>
                <a:cs typeface="Arial"/>
              </a:rPr>
              <a:t>phase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9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25" dirty="0">
                <a:solidFill>
                  <a:srgbClr val="131313"/>
                </a:solidFill>
                <a:latin typeface="Arial"/>
                <a:cs typeface="Arial"/>
              </a:rPr>
              <a:t>is</a:t>
            </a:r>
            <a:r>
              <a:rPr sz="750" spc="9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0" dirty="0">
                <a:solidFill>
                  <a:srgbClr val="131313"/>
                </a:solidFill>
                <a:latin typeface="Arial"/>
                <a:cs typeface="Arial"/>
              </a:rPr>
              <a:t>caused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7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131313"/>
                </a:solidFill>
                <a:latin typeface="Arial"/>
                <a:cs typeface="Arial"/>
              </a:rPr>
              <a:t>by</a:t>
            </a:r>
            <a:r>
              <a:rPr sz="750" spc="3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4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8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opening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60" dirty="0">
                <a:solidFill>
                  <a:srgbClr val="131313"/>
                </a:solidFill>
                <a:latin typeface="Arial"/>
                <a:cs typeface="Arial"/>
              </a:rPr>
              <a:t>of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voltage-gated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sodium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5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5" dirty="0">
                <a:solidFill>
                  <a:srgbClr val="131313"/>
                </a:solidFill>
                <a:latin typeface="Arial"/>
                <a:cs typeface="Arial"/>
              </a:rPr>
              <a:t>channels,</a:t>
            </a:r>
            <a:r>
              <a:rPr sz="750" spc="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131313"/>
                </a:solidFill>
                <a:latin typeface="Arial"/>
                <a:cs typeface="Arial"/>
              </a:rPr>
              <a:t>and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7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8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31313"/>
                </a:solidFill>
                <a:latin typeface="Arial"/>
                <a:cs typeface="Arial"/>
              </a:rPr>
              <a:t>falling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0" dirty="0">
                <a:solidFill>
                  <a:srgbClr val="131313"/>
                </a:solidFill>
                <a:latin typeface="Arial"/>
                <a:cs typeface="Arial"/>
              </a:rPr>
              <a:t>phase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7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25" dirty="0">
                <a:solidFill>
                  <a:srgbClr val="131313"/>
                </a:solidFill>
                <a:latin typeface="Arial"/>
                <a:cs typeface="Arial"/>
              </a:rPr>
              <a:t>is</a:t>
            </a:r>
            <a:endParaRPr sz="750">
              <a:latin typeface="Arial"/>
              <a:cs typeface="Arial"/>
            </a:endParaRPr>
          </a:p>
          <a:p>
            <a:pPr marL="15240">
              <a:lnSpc>
                <a:spcPct val="100000"/>
              </a:lnSpc>
              <a:spcBef>
                <a:spcPts val="25"/>
              </a:spcBef>
            </a:pPr>
            <a:r>
              <a:rPr sz="750" spc="-10" dirty="0">
                <a:solidFill>
                  <a:srgbClr val="131313"/>
                </a:solidFill>
                <a:latin typeface="Arial"/>
                <a:cs typeface="Arial"/>
              </a:rPr>
              <a:t>caused </a:t>
            </a:r>
            <a:r>
              <a:rPr sz="750" spc="-7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131313"/>
                </a:solidFill>
                <a:latin typeface="Arial"/>
                <a:cs typeface="Arial"/>
              </a:rPr>
              <a:t>by</a:t>
            </a:r>
            <a:r>
              <a:rPr sz="750" spc="3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4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8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closing</a:t>
            </a:r>
            <a:r>
              <a:rPr sz="750" spc="9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60" dirty="0">
                <a:solidFill>
                  <a:srgbClr val="131313"/>
                </a:solidFill>
                <a:latin typeface="Arial"/>
                <a:cs typeface="Arial"/>
              </a:rPr>
              <a:t>of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25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6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sodium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5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31313"/>
                </a:solidFill>
                <a:latin typeface="Arial"/>
                <a:cs typeface="Arial"/>
              </a:rPr>
              <a:t>channels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8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and</a:t>
            </a:r>
            <a:r>
              <a:rPr sz="750" spc="6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4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8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131313"/>
                </a:solidFill>
                <a:latin typeface="Arial"/>
                <a:cs typeface="Arial"/>
              </a:rPr>
              <a:t>opening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0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50" dirty="0">
                <a:solidFill>
                  <a:srgbClr val="131313"/>
                </a:solidFill>
                <a:latin typeface="Arial"/>
                <a:cs typeface="Arial"/>
              </a:rPr>
              <a:t>of</a:t>
            </a:r>
            <a:r>
              <a:rPr sz="750" spc="6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131313"/>
                </a:solidFill>
                <a:latin typeface="Arial"/>
                <a:cs typeface="Arial"/>
              </a:rPr>
              <a:t>potassium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5" dirty="0">
                <a:solidFill>
                  <a:srgbClr val="131313"/>
                </a:solidFill>
                <a:latin typeface="Arial"/>
                <a:cs typeface="Arial"/>
              </a:rPr>
              <a:t>channels.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131313"/>
                </a:solidFill>
                <a:latin typeface="Arial"/>
                <a:cs typeface="Arial"/>
              </a:rPr>
              <a:t>In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endParaRPr sz="750">
              <a:latin typeface="Arial"/>
              <a:cs typeface="Arial"/>
            </a:endParaRPr>
          </a:p>
          <a:p>
            <a:pPr marL="12700" marR="43815" indent="2540">
              <a:lnSpc>
                <a:spcPts val="1010"/>
              </a:lnSpc>
              <a:spcBef>
                <a:spcPts val="50"/>
              </a:spcBef>
            </a:pPr>
            <a:r>
              <a:rPr sz="750" spc="25" dirty="0">
                <a:solidFill>
                  <a:srgbClr val="131313"/>
                </a:solidFill>
                <a:latin typeface="Arial"/>
                <a:cs typeface="Arial"/>
              </a:rPr>
              <a:t>axon</a:t>
            </a:r>
            <a:r>
              <a:rPr sz="750" spc="4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terminal.</a:t>
            </a:r>
            <a:r>
              <a:rPr sz="750" spc="3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voltage-gated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calcium </a:t>
            </a:r>
            <a:r>
              <a:rPr sz="750" spc="-6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0" dirty="0">
                <a:solidFill>
                  <a:srgbClr val="131313"/>
                </a:solidFill>
                <a:latin typeface="Arial"/>
                <a:cs typeface="Arial"/>
              </a:rPr>
              <a:t>channels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25" dirty="0">
                <a:solidFill>
                  <a:srgbClr val="131313"/>
                </a:solidFill>
                <a:latin typeface="Arial"/>
                <a:cs typeface="Arial"/>
              </a:rPr>
              <a:t>stay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5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open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8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60" dirty="0">
                <a:solidFill>
                  <a:srgbClr val="131313"/>
                </a:solidFill>
                <a:latin typeface="Arial"/>
                <a:cs typeface="Arial"/>
              </a:rPr>
              <a:t>as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7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long</a:t>
            </a:r>
            <a:r>
              <a:rPr sz="750" spc="2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60" dirty="0">
                <a:solidFill>
                  <a:srgbClr val="131313"/>
                </a:solidFill>
                <a:latin typeface="Arial"/>
                <a:cs typeface="Arial"/>
              </a:rPr>
              <a:t>as</a:t>
            </a:r>
            <a:r>
              <a:rPr sz="750" spc="9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6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membrane</a:t>
            </a:r>
            <a:r>
              <a:rPr sz="750" spc="8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131313"/>
                </a:solidFill>
                <a:latin typeface="Arial"/>
                <a:cs typeface="Arial"/>
              </a:rPr>
              <a:t>voltage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exceeds </a:t>
            </a:r>
            <a:r>
              <a:rPr sz="750" spc="-9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0" dirty="0">
                <a:solidFill>
                  <a:srgbClr val="131313"/>
                </a:solidFill>
                <a:latin typeface="Arial"/>
                <a:cs typeface="Arial"/>
              </a:rPr>
              <a:t>a</a:t>
            </a:r>
            <a:r>
              <a:rPr sz="750" spc="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threshold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6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0" dirty="0">
                <a:solidFill>
                  <a:srgbClr val="131313"/>
                </a:solidFill>
                <a:latin typeface="Arial"/>
                <a:cs typeface="Arial"/>
              </a:rPr>
              <a:t>value,</a:t>
            </a:r>
            <a:r>
              <a:rPr sz="750" spc="6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indicated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9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131313"/>
                </a:solidFill>
                <a:latin typeface="Arial"/>
                <a:cs typeface="Arial"/>
              </a:rPr>
              <a:t>by</a:t>
            </a: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 the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6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35" dirty="0">
                <a:solidFill>
                  <a:srgbClr val="131313"/>
                </a:solidFill>
                <a:latin typeface="Arial"/>
                <a:cs typeface="Arial"/>
              </a:rPr>
              <a:t>red</a:t>
            </a:r>
            <a:r>
              <a:rPr sz="750" spc="1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131313"/>
                </a:solidFill>
                <a:latin typeface="Arial"/>
                <a:cs typeface="Arial"/>
              </a:rPr>
              <a:t>line. </a:t>
            </a:r>
            <a:r>
              <a:rPr sz="950" b="1" spc="15" dirty="0">
                <a:solidFill>
                  <a:srgbClr val="131313"/>
                </a:solidFill>
                <a:latin typeface="Times New Roman"/>
                <a:cs typeface="Times New Roman"/>
              </a:rPr>
              <a:t>(b)</a:t>
            </a:r>
            <a:r>
              <a:rPr sz="950" b="1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6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131313"/>
                </a:solidFill>
                <a:latin typeface="Arial"/>
                <a:cs typeface="Arial"/>
              </a:rPr>
              <a:t>resulting</a:t>
            </a:r>
            <a:r>
              <a:rPr sz="750" spc="6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40" dirty="0">
                <a:solidFill>
                  <a:srgbClr val="131313"/>
                </a:solidFill>
                <a:latin typeface="Arial"/>
                <a:cs typeface="Arial"/>
              </a:rPr>
              <a:t>entry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9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70" dirty="0">
                <a:solidFill>
                  <a:srgbClr val="131313"/>
                </a:solidFill>
                <a:latin typeface="Arial"/>
                <a:cs typeface="Arial"/>
              </a:rPr>
              <a:t>of</a:t>
            </a:r>
            <a:r>
              <a:rPr sz="750" spc="4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C</a:t>
            </a:r>
            <a:r>
              <a:rPr sz="750" spc="-10" dirty="0">
                <a:solidFill>
                  <a:srgbClr val="131313"/>
                </a:solidFill>
                <a:latin typeface="Arial"/>
                <a:cs typeface="Arial"/>
              </a:rPr>
              <a:t>a</a:t>
            </a:r>
            <a:r>
              <a:rPr sz="900" spc="104" baseline="27777" dirty="0">
                <a:solidFill>
                  <a:srgbClr val="131313"/>
                </a:solidFill>
                <a:latin typeface="Arial"/>
                <a:cs typeface="Arial"/>
              </a:rPr>
              <a:t>2</a:t>
            </a:r>
            <a:r>
              <a:rPr sz="750" spc="50" dirty="0">
                <a:solidFill>
                  <a:srgbClr val="131313"/>
                </a:solidFill>
                <a:latin typeface="Arial"/>
                <a:cs typeface="Arial"/>
              </a:rPr>
              <a:t>+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9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stimu­</a:t>
            </a:r>
            <a:r>
              <a:rPr sz="750" spc="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31313"/>
                </a:solidFill>
                <a:latin typeface="Arial"/>
                <a:cs typeface="Arial"/>
              </a:rPr>
              <a:t>l</a:t>
            </a:r>
            <a:r>
              <a:rPr sz="750" spc="-110" dirty="0">
                <a:solidFill>
                  <a:srgbClr val="131313"/>
                </a:solidFill>
                <a:latin typeface="Arial"/>
                <a:cs typeface="Arial"/>
              </a:rPr>
              <a:t>a</a:t>
            </a:r>
            <a:r>
              <a:rPr sz="750" spc="120" dirty="0">
                <a:solidFill>
                  <a:srgbClr val="484846"/>
                </a:solidFill>
                <a:latin typeface="Arial"/>
                <a:cs typeface="Arial"/>
              </a:rPr>
              <a:t>t</a:t>
            </a:r>
            <a:r>
              <a:rPr sz="750" spc="-20" dirty="0">
                <a:solidFill>
                  <a:srgbClr val="131313"/>
                </a:solidFill>
                <a:latin typeface="Arial"/>
                <a:cs typeface="Arial"/>
              </a:rPr>
              <a:t>es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6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0" dirty="0">
                <a:solidFill>
                  <a:srgbClr val="131313"/>
                </a:solidFill>
                <a:latin typeface="Arial"/>
                <a:cs typeface="Arial"/>
              </a:rPr>
              <a:t>release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9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60" dirty="0">
                <a:solidFill>
                  <a:srgbClr val="131313"/>
                </a:solidFill>
                <a:latin typeface="Arial"/>
                <a:cs typeface="Arial"/>
              </a:rPr>
              <a:t>of</a:t>
            </a:r>
            <a:r>
              <a:rPr sz="750" spc="6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neurotransmitter.</a:t>
            </a:r>
            <a:r>
              <a:rPr sz="750" spc="7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950" b="1" spc="25" dirty="0">
                <a:solidFill>
                  <a:srgbClr val="131313"/>
                </a:solidFill>
                <a:latin typeface="Times New Roman"/>
                <a:cs typeface="Times New Roman"/>
              </a:rPr>
              <a:t>(c)</a:t>
            </a:r>
            <a:r>
              <a:rPr sz="950" b="1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750" spc="80" dirty="0">
                <a:solidFill>
                  <a:srgbClr val="131313"/>
                </a:solidFill>
                <a:latin typeface="Arial"/>
                <a:cs typeface="Arial"/>
              </a:rPr>
              <a:t>A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7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decrease </a:t>
            </a:r>
            <a:r>
              <a:rPr sz="750" spc="-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131313"/>
                </a:solidFill>
                <a:latin typeface="Arial"/>
                <a:cs typeface="Arial"/>
              </a:rPr>
              <a:t>in</a:t>
            </a:r>
            <a:r>
              <a:rPr sz="750" spc="1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131313"/>
                </a:solidFill>
                <a:latin typeface="Arial"/>
                <a:cs typeface="Arial"/>
              </a:rPr>
              <a:t>K+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9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conductance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6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after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9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sensitization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prolongs</a:t>
            </a:r>
            <a:r>
              <a:rPr sz="750" spc="6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9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action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7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potential.</a:t>
            </a:r>
            <a:r>
              <a:rPr sz="750" spc="4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950" b="1" spc="15" dirty="0">
                <a:solidFill>
                  <a:srgbClr val="131313"/>
                </a:solidFill>
                <a:latin typeface="Times New Roman"/>
                <a:cs typeface="Times New Roman"/>
              </a:rPr>
              <a:t>(d)</a:t>
            </a:r>
            <a:r>
              <a:rPr sz="950" b="1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spc="1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voltage-gated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calcium </a:t>
            </a:r>
            <a:r>
              <a:rPr sz="750" spc="-3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31313"/>
                </a:solidFill>
                <a:latin typeface="Arial"/>
                <a:cs typeface="Arial"/>
              </a:rPr>
              <a:t>channels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5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25" dirty="0">
                <a:solidFill>
                  <a:srgbClr val="131313"/>
                </a:solidFill>
                <a:latin typeface="Arial"/>
                <a:cs typeface="Arial"/>
              </a:rPr>
              <a:t>stay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8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open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6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0" dirty="0">
                <a:solidFill>
                  <a:srgbClr val="131313"/>
                </a:solidFill>
                <a:latin typeface="Arial"/>
                <a:cs typeface="Arial"/>
              </a:rPr>
              <a:t>longer,</a:t>
            </a:r>
            <a:r>
              <a:rPr sz="750" spc="-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thereby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4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admitting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9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40" dirty="0">
                <a:solidFill>
                  <a:srgbClr val="131313"/>
                </a:solidFill>
                <a:latin typeface="Arial"/>
                <a:cs typeface="Arial"/>
              </a:rPr>
              <a:t>more</a:t>
            </a:r>
            <a:r>
              <a:rPr sz="750" spc="9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C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a</a:t>
            </a:r>
            <a:r>
              <a:rPr sz="975" spc="-89" baseline="21367" dirty="0">
                <a:solidFill>
                  <a:srgbClr val="131313"/>
                </a:solidFill>
                <a:latin typeface="Times New Roman"/>
                <a:cs typeface="Times New Roman"/>
              </a:rPr>
              <a:t>2</a:t>
            </a:r>
            <a:r>
              <a:rPr sz="975" spc="-67" baseline="21367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650" spc="110" dirty="0">
                <a:solidFill>
                  <a:srgbClr val="131313"/>
                </a:solidFill>
                <a:latin typeface="Arial"/>
                <a:cs typeface="Arial"/>
              </a:rPr>
              <a:t>+</a:t>
            </a:r>
            <a:r>
              <a:rPr sz="6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35" dirty="0">
                <a:solidFill>
                  <a:srgbClr val="131313"/>
                </a:solidFill>
                <a:latin typeface="Arial"/>
                <a:cs typeface="Arial"/>
              </a:rPr>
              <a:t>into</a:t>
            </a: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4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spc="7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terminal.</a:t>
            </a:r>
            <a:r>
              <a:rPr sz="750" spc="-9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This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0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25" dirty="0">
                <a:solidFill>
                  <a:srgbClr val="131313"/>
                </a:solidFill>
                <a:latin typeface="Arial"/>
                <a:cs typeface="Arial"/>
              </a:rPr>
              <a:t>causes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3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55" dirty="0">
                <a:solidFill>
                  <a:srgbClr val="131313"/>
                </a:solidFill>
                <a:latin typeface="Arial"/>
                <a:cs typeface="Arial"/>
              </a:rPr>
              <a:t>more</a:t>
            </a:r>
            <a:r>
              <a:rPr sz="750" spc="2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25" dirty="0">
                <a:solidFill>
                  <a:srgbClr val="131313"/>
                </a:solidFill>
                <a:latin typeface="Arial"/>
                <a:cs typeface="Arial"/>
              </a:rPr>
              <a:t>transmitter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8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75" dirty="0">
                <a:solidFill>
                  <a:srgbClr val="131313"/>
                </a:solidFill>
                <a:latin typeface="Arial"/>
                <a:cs typeface="Arial"/>
              </a:rPr>
              <a:t>to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7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25" dirty="0">
                <a:solidFill>
                  <a:srgbClr val="131313"/>
                </a:solidFill>
                <a:latin typeface="Arial"/>
                <a:cs typeface="Arial"/>
              </a:rPr>
              <a:t>be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31313"/>
                </a:solidFill>
                <a:latin typeface="Arial"/>
                <a:cs typeface="Arial"/>
              </a:rPr>
              <a:t>released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7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35" dirty="0">
                <a:solidFill>
                  <a:srgbClr val="131313"/>
                </a:solidFill>
                <a:latin typeface="Arial"/>
                <a:cs typeface="Arial"/>
              </a:rPr>
              <a:t>per</a:t>
            </a:r>
            <a:r>
              <a:rPr sz="750" spc="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action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7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potential.</a:t>
            </a:r>
            <a:endParaRPr sz="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53332" y="360594"/>
            <a:ext cx="31762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962910" algn="l"/>
              </a:tabLst>
            </a:pPr>
            <a:r>
              <a:rPr sz="750" b="1" spc="185" dirty="0">
                <a:solidFill>
                  <a:srgbClr val="A38246"/>
                </a:solidFill>
                <a:latin typeface="Times New Roman"/>
                <a:cs typeface="Times New Roman"/>
              </a:rPr>
              <a:t>T  </a:t>
            </a:r>
            <a:r>
              <a:rPr sz="750" b="1" spc="-80" dirty="0">
                <a:solidFill>
                  <a:srgbClr val="A38246"/>
                </a:solidFill>
                <a:latin typeface="Times New Roman"/>
                <a:cs typeface="Times New Roman"/>
              </a:rPr>
              <a:t> </a:t>
            </a:r>
            <a:r>
              <a:rPr sz="800" spc="-85" dirty="0">
                <a:solidFill>
                  <a:srgbClr val="131313"/>
                </a:solidFill>
                <a:latin typeface="Times New Roman"/>
                <a:cs typeface="Times New Roman"/>
              </a:rPr>
              <a:t>SIMPLE</a:t>
            </a:r>
            <a:r>
              <a:rPr sz="800" spc="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00" spc="-85" dirty="0">
                <a:solidFill>
                  <a:srgbClr val="131313"/>
                </a:solidFill>
                <a:latin typeface="Times New Roman"/>
                <a:cs typeface="Times New Roman"/>
              </a:rPr>
              <a:t>SYSTEMS:</a:t>
            </a:r>
            <a:r>
              <a:rPr sz="8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00" spc="-80" dirty="0">
                <a:solidFill>
                  <a:srgbClr val="131313"/>
                </a:solidFill>
                <a:latin typeface="Times New Roman"/>
                <a:cs typeface="Times New Roman"/>
              </a:rPr>
              <a:t>INVERTEBRATE</a:t>
            </a:r>
            <a:r>
              <a:rPr sz="8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00" spc="-65" dirty="0">
                <a:solidFill>
                  <a:srgbClr val="131313"/>
                </a:solidFill>
                <a:latin typeface="Times New Roman"/>
                <a:cs typeface="Times New Roman"/>
              </a:rPr>
              <a:t>MODELS</a:t>
            </a:r>
            <a:r>
              <a:rPr sz="8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00" spc="15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800" spc="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00" spc="-60" dirty="0">
                <a:solidFill>
                  <a:srgbClr val="131313"/>
                </a:solidFill>
                <a:latin typeface="Times New Roman"/>
                <a:cs typeface="Times New Roman"/>
              </a:rPr>
              <a:t>LEARNING</a:t>
            </a:r>
            <a:r>
              <a:rPr sz="1000" b="1" dirty="0">
                <a:solidFill>
                  <a:srgbClr val="131313"/>
                </a:solidFill>
                <a:latin typeface="Times New Roman"/>
                <a:cs typeface="Times New Roman"/>
              </a:rPr>
              <a:t> 	</a:t>
            </a:r>
            <a:r>
              <a:rPr sz="1000" b="1" spc="25" dirty="0">
                <a:solidFill>
                  <a:srgbClr val="131313"/>
                </a:solidFill>
                <a:latin typeface="Times New Roman"/>
                <a:cs typeface="Times New Roman"/>
              </a:rPr>
              <a:t>769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71292" y="3009933"/>
            <a:ext cx="15557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b="1" spc="15" dirty="0">
                <a:solidFill>
                  <a:srgbClr val="131313"/>
                </a:solidFill>
                <a:latin typeface="Arial"/>
                <a:cs typeface="Arial"/>
              </a:rPr>
              <a:t>(</a:t>
            </a:r>
            <a:r>
              <a:rPr sz="750" b="1" spc="25" dirty="0">
                <a:solidFill>
                  <a:srgbClr val="131313"/>
                </a:solidFill>
                <a:latin typeface="Arial"/>
                <a:cs typeface="Arial"/>
              </a:rPr>
              <a:t>b</a:t>
            </a:r>
            <a:r>
              <a:rPr sz="750" b="1" spc="15" dirty="0">
                <a:solidFill>
                  <a:srgbClr val="131313"/>
                </a:solidFill>
                <a:latin typeface="Arial"/>
                <a:cs typeface="Arial"/>
              </a:rPr>
              <a:t>)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8131" y="7450242"/>
            <a:ext cx="4297045" cy="1978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540" algn="just">
              <a:lnSpc>
                <a:spcPct val="99600"/>
              </a:lnSpc>
            </a:pP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ulation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tail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(US)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was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i="1" spc="-40" dirty="0">
                <a:solidFill>
                  <a:srgbClr val="131313"/>
                </a:solidFill>
                <a:latin typeface="Times New Roman"/>
                <a:cs typeface="Times New Roman"/>
              </a:rPr>
              <a:t>paired</a:t>
            </a:r>
            <a:r>
              <a:rPr sz="1000" i="1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i="1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with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 stimulation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siphon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(CS),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subse</a:t>
            </a:r>
            <a:r>
              <a:rPr sz="1000" spc="170" dirty="0">
                <a:solidFill>
                  <a:srgbClr val="131313"/>
                </a:solidFill>
                <a:latin typeface="Times New Roman"/>
                <a:cs typeface="Times New Roman"/>
              </a:rPr>
              <a:t>q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uent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response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siphon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stimulation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alone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(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CR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)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was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much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greater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than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what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could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be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accounted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for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by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sensitization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(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Figure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25.11).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As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Pavlov's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experiments,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timing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was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critical.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Conditioning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occurred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only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if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CS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(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siphon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stimulus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)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preceded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US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(</a:t>
            </a:r>
            <a:r>
              <a:rPr sz="1000" spc="-1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tail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stimulus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)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by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spc="105" dirty="0">
                <a:solidFill>
                  <a:srgbClr val="131313"/>
                </a:solidFill>
                <a:latin typeface="Times New Roman"/>
                <a:cs typeface="Times New Roman"/>
              </a:rPr>
              <a:t>s0.5</a:t>
            </a:r>
            <a:r>
              <a:rPr sz="95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second.</a:t>
            </a:r>
            <a:endParaRPr sz="1000">
              <a:latin typeface="Times New Roman"/>
              <a:cs typeface="Times New Roman"/>
            </a:endParaRPr>
          </a:p>
          <a:p>
            <a:pPr marL="15240" marR="15240" indent="127635" algn="just">
              <a:lnSpc>
                <a:spcPct val="100000"/>
              </a:lnSpc>
            </a:pP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Once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again,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critical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modification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occurs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at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synapse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between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sensory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motor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neu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ron.</a:t>
            </a:r>
            <a:r>
              <a:rPr sz="1000" spc="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o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understand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how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comes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abo</a:t>
            </a:r>
            <a:r>
              <a:rPr sz="1000" spc="150" dirty="0">
                <a:solidFill>
                  <a:srgbClr val="131313"/>
                </a:solidFill>
                <a:latin typeface="Times New Roman"/>
                <a:cs typeface="Times New Roman"/>
              </a:rPr>
              <a:t>u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t,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we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need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focus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what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happening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at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that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synapse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during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CS-US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pairing.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At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i="1" spc="-35" dirty="0">
                <a:solidFill>
                  <a:srgbClr val="131313"/>
                </a:solidFill>
                <a:latin typeface="Times New Roman"/>
                <a:cs typeface="Times New Roman"/>
              </a:rPr>
              <a:t>cellular</a:t>
            </a:r>
            <a:r>
              <a:rPr sz="1000" i="1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level,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CS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is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represented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by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arrival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an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action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poten­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tial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sensory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axon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terminal,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US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represented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by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release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serotonin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by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L29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(activated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by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tail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shock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)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At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i="1" spc="-15" dirty="0">
                <a:solidFill>
                  <a:srgbClr val="131313"/>
                </a:solidFill>
                <a:latin typeface="Times New Roman"/>
                <a:cs typeface="Times New Roman"/>
              </a:rPr>
              <a:t>molecular</a:t>
            </a:r>
            <a:r>
              <a:rPr sz="1000" i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i="1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level,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CS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is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represented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by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influx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Ca</a:t>
            </a:r>
            <a:r>
              <a:rPr sz="1000" spc="-1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50" spc="82" baseline="23809" dirty="0">
                <a:solidFill>
                  <a:srgbClr val="131313"/>
                </a:solidFill>
                <a:latin typeface="Times New Roman"/>
                <a:cs typeface="Times New Roman"/>
              </a:rPr>
              <a:t>2</a:t>
            </a:r>
            <a:r>
              <a:rPr sz="1050" spc="-157" baseline="23809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650" spc="120" dirty="0">
                <a:solidFill>
                  <a:srgbClr val="131313"/>
                </a:solidFill>
                <a:latin typeface="Times New Roman"/>
                <a:cs typeface="Times New Roman"/>
              </a:rPr>
              <a:t>+,</a:t>
            </a:r>
            <a:r>
              <a:rPr sz="65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65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US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represented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by</a:t>
            </a:r>
            <a:endParaRPr sz="1000">
              <a:latin typeface="Times New Roman"/>
              <a:cs typeface="Times New Roman"/>
            </a:endParaRPr>
          </a:p>
        </p:txBody>
      </p:sp>
      <p:pic>
        <p:nvPicPr>
          <p:cNvPr id="16" name="~PP435.WAV">
            <a:hlinkClick r:id="" action="ppaction://media"/>
          </p:cNvPr>
          <p:cNvPicPr>
            <a:picLocks noRot="1" noChangeAspect="1"/>
          </p:cNvPicPr>
          <p:nvPr>
            <a:wavAudioFile r:embed="rId1" name="~PP435.WAV"/>
          </p:nvPr>
        </p:nvPicPr>
        <p:blipFill>
          <a:blip r:embed="rId8" cstate="print"/>
          <a:stretch>
            <a:fillRect/>
          </a:stretch>
        </p:blipFill>
        <p:spPr>
          <a:xfrm>
            <a:off x="7045325" y="93757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83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44896" y="12192"/>
            <a:ext cx="1889759" cy="64251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288" y="2365248"/>
            <a:ext cx="0" cy="707390"/>
          </a:xfrm>
          <a:custGeom>
            <a:avLst/>
            <a:gdLst/>
            <a:ahLst/>
            <a:cxnLst/>
            <a:rect l="l" t="t" r="r" b="b"/>
            <a:pathLst>
              <a:path h="707389">
                <a:moveTo>
                  <a:pt x="0" y="707135"/>
                </a:moveTo>
                <a:lnTo>
                  <a:pt x="0" y="0"/>
                </a:lnTo>
              </a:path>
            </a:pathLst>
          </a:custGeom>
          <a:ln w="9144">
            <a:solidFill>
              <a:srgbClr val="DBD4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40" y="3803904"/>
            <a:ext cx="0" cy="622300"/>
          </a:xfrm>
          <a:custGeom>
            <a:avLst/>
            <a:gdLst/>
            <a:ahLst/>
            <a:cxnLst/>
            <a:rect l="l" t="t" r="r" b="b"/>
            <a:pathLst>
              <a:path h="622300">
                <a:moveTo>
                  <a:pt x="0" y="621792"/>
                </a:moveTo>
                <a:lnTo>
                  <a:pt x="0" y="0"/>
                </a:lnTo>
              </a:path>
            </a:pathLst>
          </a:custGeom>
          <a:ln w="6096">
            <a:solidFill>
              <a:srgbClr val="C3BC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" y="4477512"/>
            <a:ext cx="0" cy="716280"/>
          </a:xfrm>
          <a:custGeom>
            <a:avLst/>
            <a:gdLst/>
            <a:ahLst/>
            <a:cxnLst/>
            <a:rect l="l" t="t" r="r" b="b"/>
            <a:pathLst>
              <a:path h="716279">
                <a:moveTo>
                  <a:pt x="0" y="716279"/>
                </a:moveTo>
                <a:lnTo>
                  <a:pt x="0" y="0"/>
                </a:lnTo>
              </a:path>
            </a:pathLst>
          </a:custGeom>
          <a:ln w="6096">
            <a:solidFill>
              <a:srgbClr val="B3AF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240" y="5791200"/>
            <a:ext cx="0" cy="2585085"/>
          </a:xfrm>
          <a:custGeom>
            <a:avLst/>
            <a:gdLst/>
            <a:ahLst/>
            <a:cxnLst/>
            <a:rect l="l" t="t" r="r" b="b"/>
            <a:pathLst>
              <a:path h="2585084">
                <a:moveTo>
                  <a:pt x="0" y="2584704"/>
                </a:moveTo>
                <a:lnTo>
                  <a:pt x="0" y="0"/>
                </a:lnTo>
              </a:path>
            </a:pathLst>
          </a:custGeom>
          <a:ln w="6096">
            <a:solidFill>
              <a:srgbClr val="B3AF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335" y="8409432"/>
            <a:ext cx="0" cy="1149350"/>
          </a:xfrm>
          <a:custGeom>
            <a:avLst/>
            <a:gdLst/>
            <a:ahLst/>
            <a:cxnLst/>
            <a:rect l="l" t="t" r="r" b="b"/>
            <a:pathLst>
              <a:path h="1149350">
                <a:moveTo>
                  <a:pt x="0" y="1149096"/>
                </a:moveTo>
                <a:lnTo>
                  <a:pt x="0" y="0"/>
                </a:lnTo>
              </a:path>
            </a:pathLst>
          </a:custGeom>
          <a:ln w="9144">
            <a:solidFill>
              <a:srgbClr val="B3B3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45452" y="6888480"/>
            <a:ext cx="0" cy="1743710"/>
          </a:xfrm>
          <a:custGeom>
            <a:avLst/>
            <a:gdLst/>
            <a:ahLst/>
            <a:cxnLst/>
            <a:rect l="l" t="t" r="r" b="b"/>
            <a:pathLst>
              <a:path h="1743709">
                <a:moveTo>
                  <a:pt x="0" y="1743455"/>
                </a:moveTo>
                <a:lnTo>
                  <a:pt x="0" y="0"/>
                </a:lnTo>
              </a:path>
            </a:pathLst>
          </a:custGeom>
          <a:ln w="18288">
            <a:solidFill>
              <a:srgbClr val="A897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31607" y="7156704"/>
            <a:ext cx="0" cy="2719070"/>
          </a:xfrm>
          <a:custGeom>
            <a:avLst/>
            <a:gdLst/>
            <a:ahLst/>
            <a:cxnLst/>
            <a:rect l="l" t="t" r="r" b="b"/>
            <a:pathLst>
              <a:path h="2719070">
                <a:moveTo>
                  <a:pt x="0" y="2718816"/>
                </a:moveTo>
                <a:lnTo>
                  <a:pt x="0" y="0"/>
                </a:lnTo>
              </a:path>
            </a:pathLst>
          </a:custGeom>
          <a:ln w="12192">
            <a:solidFill>
              <a:srgbClr val="A39C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>
              <a:lnSpc>
                <a:spcPts val="3850"/>
              </a:lnSpc>
            </a:pPr>
            <a:r>
              <a:rPr sz="3500" b="1" i="0" spc="170" dirty="0">
                <a:solidFill>
                  <a:srgbClr val="8A381A"/>
                </a:solidFill>
                <a:latin typeface="Times New Roman"/>
                <a:cs typeface="Times New Roman"/>
              </a:rPr>
              <a:t>M</a:t>
            </a:r>
            <a:r>
              <a:rPr sz="3500" b="1" i="0" spc="80" dirty="0">
                <a:solidFill>
                  <a:srgbClr val="8A381A"/>
                </a:solidFill>
                <a:latin typeface="Times New Roman"/>
                <a:cs typeface="Times New Roman"/>
              </a:rPr>
              <a:t>ol</a:t>
            </a:r>
            <a:r>
              <a:rPr sz="3500" b="1" i="0" spc="55" dirty="0">
                <a:solidFill>
                  <a:srgbClr val="8A381A"/>
                </a:solidFill>
                <a:latin typeface="Times New Roman"/>
                <a:cs typeface="Times New Roman"/>
              </a:rPr>
              <a:t>e</a:t>
            </a:r>
            <a:r>
              <a:rPr sz="3500" b="1" i="0" spc="75" dirty="0">
                <a:solidFill>
                  <a:srgbClr val="8A381A"/>
                </a:solidFill>
                <a:latin typeface="Times New Roman"/>
                <a:cs typeface="Times New Roman"/>
              </a:rPr>
              <a:t>c</a:t>
            </a:r>
            <a:r>
              <a:rPr sz="3500" b="1" i="0" spc="-65" dirty="0">
                <a:solidFill>
                  <a:srgbClr val="8A381A"/>
                </a:solidFill>
                <a:latin typeface="Times New Roman"/>
                <a:cs typeface="Times New Roman"/>
              </a:rPr>
              <a:t>u</a:t>
            </a:r>
            <a:r>
              <a:rPr sz="3500" b="1" i="0" spc="-114" dirty="0">
                <a:solidFill>
                  <a:srgbClr val="8A381A"/>
                </a:solidFill>
                <a:latin typeface="Times New Roman"/>
                <a:cs typeface="Times New Roman"/>
              </a:rPr>
              <a:t>lar</a:t>
            </a:r>
            <a:r>
              <a:rPr sz="3500" b="1" i="0" spc="240" dirty="0">
                <a:solidFill>
                  <a:srgbClr val="8A381A"/>
                </a:solidFill>
                <a:latin typeface="Times New Roman"/>
                <a:cs typeface="Times New Roman"/>
              </a:rPr>
              <a:t> </a:t>
            </a:r>
            <a:r>
              <a:rPr sz="3500" b="1" i="0" spc="170" dirty="0">
                <a:solidFill>
                  <a:srgbClr val="8A381A"/>
                </a:solidFill>
                <a:latin typeface="Times New Roman"/>
                <a:cs typeface="Times New Roman"/>
              </a:rPr>
              <a:t>M</a:t>
            </a:r>
            <a:r>
              <a:rPr sz="3500" b="1" i="0" spc="65" dirty="0">
                <a:solidFill>
                  <a:srgbClr val="8A381A"/>
                </a:solidFill>
                <a:latin typeface="Times New Roman"/>
                <a:cs typeface="Times New Roman"/>
              </a:rPr>
              <a:t>e</a:t>
            </a:r>
            <a:r>
              <a:rPr sz="3500" b="1" i="0" spc="-155" dirty="0">
                <a:solidFill>
                  <a:srgbClr val="8A381A"/>
                </a:solidFill>
                <a:latin typeface="Times New Roman"/>
                <a:cs typeface="Times New Roman"/>
              </a:rPr>
              <a:t>c</a:t>
            </a:r>
            <a:r>
              <a:rPr sz="3500" b="1" i="0" spc="185" dirty="0">
                <a:solidFill>
                  <a:srgbClr val="8A381A"/>
                </a:solidFill>
                <a:latin typeface="Times New Roman"/>
                <a:cs typeface="Times New Roman"/>
              </a:rPr>
              <a:t>h</a:t>
            </a:r>
            <a:r>
              <a:rPr sz="3500" b="1" i="0" spc="85" dirty="0">
                <a:solidFill>
                  <a:srgbClr val="8A381A"/>
                </a:solidFill>
                <a:latin typeface="Times New Roman"/>
                <a:cs typeface="Times New Roman"/>
              </a:rPr>
              <a:t>a</a:t>
            </a:r>
            <a:r>
              <a:rPr sz="3500" b="1" i="0" spc="-90" dirty="0">
                <a:solidFill>
                  <a:srgbClr val="8A381A"/>
                </a:solidFill>
                <a:latin typeface="Times New Roman"/>
                <a:cs typeface="Times New Roman"/>
              </a:rPr>
              <a:t>n</a:t>
            </a:r>
            <a:r>
              <a:rPr sz="3500" b="1" i="0" spc="95" dirty="0">
                <a:solidFill>
                  <a:srgbClr val="8A381A"/>
                </a:solidFill>
                <a:latin typeface="Times New Roman"/>
                <a:cs typeface="Times New Roman"/>
              </a:rPr>
              <a:t>i</a:t>
            </a:r>
            <a:r>
              <a:rPr sz="3500" b="1" i="0" spc="25" dirty="0">
                <a:solidFill>
                  <a:srgbClr val="8A381A"/>
                </a:solidFill>
                <a:latin typeface="Times New Roman"/>
                <a:cs typeface="Times New Roman"/>
              </a:rPr>
              <a:t>s</a:t>
            </a:r>
            <a:r>
              <a:rPr sz="3500" b="1" i="0" spc="270" dirty="0">
                <a:solidFill>
                  <a:srgbClr val="8A381A"/>
                </a:solidFill>
                <a:latin typeface="Times New Roman"/>
                <a:cs typeface="Times New Roman"/>
              </a:rPr>
              <a:t>m</a:t>
            </a:r>
            <a:r>
              <a:rPr sz="3500" b="1" i="0" spc="190" dirty="0">
                <a:solidFill>
                  <a:srgbClr val="8A381A"/>
                </a:solidFill>
                <a:latin typeface="Times New Roman"/>
                <a:cs typeface="Times New Roman"/>
              </a:rPr>
              <a:t>s</a:t>
            </a:r>
            <a:endParaRPr sz="3500">
              <a:latin typeface="Times New Roman"/>
              <a:cs typeface="Times New Roman"/>
            </a:endParaRPr>
          </a:p>
          <a:p>
            <a:pPr marL="12700">
              <a:lnSpc>
                <a:spcPts val="3895"/>
              </a:lnSpc>
            </a:pPr>
            <a:r>
              <a:rPr sz="3550" i="0" dirty="0">
                <a:solidFill>
                  <a:srgbClr val="8A381A"/>
                </a:solidFill>
                <a:latin typeface="Times New Roman"/>
                <a:cs typeface="Times New Roman"/>
              </a:rPr>
              <a:t>o</a:t>
            </a:r>
            <a:r>
              <a:rPr sz="3550" i="0" spc="-120" dirty="0">
                <a:solidFill>
                  <a:srgbClr val="8A381A"/>
                </a:solidFill>
                <a:latin typeface="Times New Roman"/>
                <a:cs typeface="Times New Roman"/>
              </a:rPr>
              <a:t>f</a:t>
            </a:r>
            <a:r>
              <a:rPr sz="3550" i="0" spc="254" dirty="0">
                <a:solidFill>
                  <a:srgbClr val="8A381A"/>
                </a:solidFill>
                <a:latin typeface="Times New Roman"/>
                <a:cs typeface="Times New Roman"/>
              </a:rPr>
              <a:t> </a:t>
            </a:r>
            <a:r>
              <a:rPr sz="3550" i="0" spc="-80" dirty="0">
                <a:solidFill>
                  <a:srgbClr val="8A381A"/>
                </a:solidFill>
                <a:latin typeface="Times New Roman"/>
                <a:cs typeface="Times New Roman"/>
              </a:rPr>
              <a:t>L</a:t>
            </a:r>
            <a:r>
              <a:rPr sz="3550" i="0" spc="110" dirty="0">
                <a:solidFill>
                  <a:srgbClr val="8A381A"/>
                </a:solidFill>
                <a:latin typeface="Times New Roman"/>
                <a:cs typeface="Times New Roman"/>
              </a:rPr>
              <a:t>earni</a:t>
            </a:r>
            <a:r>
              <a:rPr sz="3550" i="0" spc="175" dirty="0">
                <a:solidFill>
                  <a:srgbClr val="8A381A"/>
                </a:solidFill>
                <a:latin typeface="Times New Roman"/>
                <a:cs typeface="Times New Roman"/>
              </a:rPr>
              <a:t>n</a:t>
            </a:r>
            <a:r>
              <a:rPr sz="3550" i="0" spc="155" dirty="0">
                <a:solidFill>
                  <a:srgbClr val="8A381A"/>
                </a:solidFill>
                <a:latin typeface="Times New Roman"/>
                <a:cs typeface="Times New Roman"/>
              </a:rPr>
              <a:t>g</a:t>
            </a:r>
            <a:r>
              <a:rPr sz="3550" i="0" spc="200" dirty="0">
                <a:solidFill>
                  <a:srgbClr val="8A381A"/>
                </a:solidFill>
                <a:latin typeface="Times New Roman"/>
                <a:cs typeface="Times New Roman"/>
              </a:rPr>
              <a:t> </a:t>
            </a:r>
            <a:r>
              <a:rPr sz="3550" i="0" spc="204" dirty="0">
                <a:solidFill>
                  <a:srgbClr val="8A381A"/>
                </a:solidFill>
                <a:latin typeface="Times New Roman"/>
                <a:cs typeface="Times New Roman"/>
              </a:rPr>
              <a:t>and</a:t>
            </a:r>
            <a:r>
              <a:rPr sz="3550" i="0" spc="140" dirty="0">
                <a:solidFill>
                  <a:srgbClr val="8A381A"/>
                </a:solidFill>
                <a:latin typeface="Times New Roman"/>
                <a:cs typeface="Times New Roman"/>
              </a:rPr>
              <a:t> </a:t>
            </a:r>
            <a:r>
              <a:rPr sz="3550" i="0" spc="340" dirty="0">
                <a:solidFill>
                  <a:srgbClr val="8A381A"/>
                </a:solidFill>
                <a:latin typeface="Times New Roman"/>
                <a:cs typeface="Times New Roman"/>
              </a:rPr>
              <a:t>M</a:t>
            </a:r>
            <a:r>
              <a:rPr sz="3550" i="0" spc="150" dirty="0">
                <a:solidFill>
                  <a:srgbClr val="8A381A"/>
                </a:solidFill>
                <a:latin typeface="Times New Roman"/>
                <a:cs typeface="Times New Roman"/>
              </a:rPr>
              <a:t>em</a:t>
            </a:r>
            <a:r>
              <a:rPr sz="3550" i="0" spc="25" dirty="0">
                <a:solidFill>
                  <a:srgbClr val="8A381A"/>
                </a:solidFill>
                <a:latin typeface="Times New Roman"/>
                <a:cs typeface="Times New Roman"/>
              </a:rPr>
              <a:t>o</a:t>
            </a:r>
            <a:r>
              <a:rPr sz="3550" i="0" spc="70" dirty="0">
                <a:solidFill>
                  <a:srgbClr val="8A381A"/>
                </a:solidFill>
                <a:latin typeface="Times New Roman"/>
                <a:cs typeface="Times New Roman"/>
              </a:rPr>
              <a:t>ry</a:t>
            </a:r>
            <a:endParaRPr sz="3550">
              <a:latin typeface="Times New Roman"/>
              <a:cs typeface="Times New Roman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3038475"/>
            <a:ext cx="5505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APRENDIZADO NÃO  ASSOCIATIVO</a:t>
            </a:r>
            <a:endParaRPr lang="pt-B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730250" y="4105275"/>
            <a:ext cx="2307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HABITUAÇÃO</a:t>
            </a:r>
            <a:endParaRPr lang="pt-B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806450" y="4791075"/>
            <a:ext cx="2513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SENSITIZAÇÃO</a:t>
            </a:r>
            <a:endParaRPr lang="pt-B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73050" y="6696075"/>
            <a:ext cx="5409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latin typeface="Times New Roman" pitchFamily="18" charset="0"/>
                <a:cs typeface="Times New Roman" pitchFamily="18" charset="0"/>
              </a:rPr>
              <a:t>APRENDIZADO ASSOCIATIVO</a:t>
            </a:r>
            <a:endParaRPr lang="pt-BR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958850" y="7458075"/>
            <a:ext cx="5049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CONDICIONAMENTO CLÁSSICO</a:t>
            </a:r>
            <a:endParaRPr lang="pt-B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1035050" y="8067675"/>
            <a:ext cx="5183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CONDICIONAMENTO OPERANTE</a:t>
            </a:r>
            <a:endParaRPr lang="pt-BR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~PP2704.WAV">
            <a:hlinkClick r:id="" action="ppaction://media"/>
          </p:cNvPr>
          <p:cNvPicPr>
            <a:picLocks noRot="1" noChangeAspect="1"/>
          </p:cNvPicPr>
          <p:nvPr>
            <a:wavAudioFile r:embed="rId1" name="~PP2704.WAV"/>
          </p:nvPr>
        </p:nvPicPr>
        <p:blipFill>
          <a:blip r:embed="rId5" cstate="print"/>
          <a:stretch>
            <a:fillRect/>
          </a:stretch>
        </p:blipFill>
        <p:spPr>
          <a:xfrm>
            <a:off x="7045325" y="93757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26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48371" y="3200400"/>
            <a:ext cx="0" cy="3035935"/>
          </a:xfrm>
          <a:custGeom>
            <a:avLst/>
            <a:gdLst/>
            <a:ahLst/>
            <a:cxnLst/>
            <a:rect l="l" t="t" r="r" b="b"/>
            <a:pathLst>
              <a:path h="3035935">
                <a:moveTo>
                  <a:pt x="0" y="3035808"/>
                </a:moveTo>
                <a:lnTo>
                  <a:pt x="0" y="0"/>
                </a:lnTo>
              </a:path>
            </a:pathLst>
          </a:custGeom>
          <a:ln w="12192">
            <a:solidFill>
              <a:srgbClr val="B3B3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77443" y="380263"/>
            <a:ext cx="22923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b="1" spc="5" dirty="0">
                <a:solidFill>
                  <a:srgbClr val="131313"/>
                </a:solidFill>
                <a:latin typeface="Arial"/>
                <a:cs typeface="Arial"/>
              </a:rPr>
              <a:t>762</a:t>
            </a:r>
            <a:endParaRPr sz="9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1596" y="400845"/>
            <a:ext cx="81851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20" dirty="0">
                <a:solidFill>
                  <a:srgbClr val="131313"/>
                </a:solidFill>
                <a:latin typeface="Arial"/>
                <a:cs typeface="Arial"/>
              </a:rPr>
              <a:t>C</a:t>
            </a:r>
            <a:r>
              <a:rPr sz="750" spc="-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65" dirty="0">
                <a:solidFill>
                  <a:srgbClr val="131313"/>
                </a:solidFill>
                <a:latin typeface="Arial"/>
                <a:cs typeface="Arial"/>
              </a:rPr>
              <a:t>H</a:t>
            </a:r>
            <a:r>
              <a:rPr sz="750" spc="-7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A</a:t>
            </a:r>
            <a:r>
              <a:rPr sz="750" spc="4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75" dirty="0">
                <a:solidFill>
                  <a:srgbClr val="131313"/>
                </a:solidFill>
                <a:latin typeface="Arial"/>
                <a:cs typeface="Arial"/>
              </a:rPr>
              <a:t>P</a:t>
            </a:r>
            <a:r>
              <a:rPr sz="750" spc="-9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45" dirty="0">
                <a:solidFill>
                  <a:srgbClr val="131313"/>
                </a:solidFill>
                <a:latin typeface="Arial"/>
                <a:cs typeface="Arial"/>
              </a:rPr>
              <a:t>T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95" dirty="0">
                <a:solidFill>
                  <a:srgbClr val="131313"/>
                </a:solidFill>
                <a:latin typeface="Arial"/>
                <a:cs typeface="Arial"/>
              </a:rPr>
              <a:t>E</a:t>
            </a:r>
            <a:r>
              <a:rPr sz="750" spc="-2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60" dirty="0">
                <a:solidFill>
                  <a:srgbClr val="131313"/>
                </a:solidFill>
                <a:latin typeface="Arial"/>
                <a:cs typeface="Arial"/>
              </a:rPr>
              <a:t>R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 </a:t>
            </a:r>
            <a:r>
              <a:rPr sz="750" spc="-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35" dirty="0">
                <a:solidFill>
                  <a:srgbClr val="131313"/>
                </a:solidFill>
                <a:latin typeface="Arial"/>
                <a:cs typeface="Arial"/>
              </a:rPr>
              <a:t>2</a:t>
            </a:r>
            <a:r>
              <a:rPr sz="750" spc="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30" dirty="0">
                <a:solidFill>
                  <a:srgbClr val="131313"/>
                </a:solidFill>
                <a:latin typeface="Arial"/>
                <a:cs typeface="Arial"/>
              </a:rPr>
              <a:t>5</a:t>
            </a:r>
            <a:endParaRPr sz="7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2092" y="400845"/>
            <a:ext cx="275145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9860" indent="-137160">
              <a:lnSpc>
                <a:spcPct val="100000"/>
              </a:lnSpc>
              <a:buClr>
                <a:srgbClr val="131313"/>
              </a:buClr>
              <a:buFont typeface="Arial"/>
              <a:buChar char="•"/>
              <a:tabLst>
                <a:tab pos="149860" algn="l"/>
              </a:tabLst>
            </a:pPr>
            <a:r>
              <a:rPr sz="750" spc="-25" dirty="0">
                <a:solidFill>
                  <a:srgbClr val="131313"/>
                </a:solidFill>
                <a:latin typeface="Arial"/>
                <a:cs typeface="Arial"/>
              </a:rPr>
              <a:t>MOLECULAR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9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MECHAN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I</a:t>
            </a:r>
            <a:r>
              <a:rPr sz="750" spc="-105" dirty="0">
                <a:solidFill>
                  <a:srgbClr val="131313"/>
                </a:solidFill>
                <a:latin typeface="Arial"/>
                <a:cs typeface="Arial"/>
              </a:rPr>
              <a:t>SMS</a:t>
            </a:r>
            <a:r>
              <a:rPr sz="750" spc="6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5" dirty="0">
                <a:solidFill>
                  <a:srgbClr val="131313"/>
                </a:solidFill>
                <a:latin typeface="Arial"/>
                <a:cs typeface="Arial"/>
              </a:rPr>
              <a:t>OF</a:t>
            </a:r>
            <a:r>
              <a:rPr sz="750" spc="5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5" dirty="0">
                <a:solidFill>
                  <a:srgbClr val="131313"/>
                </a:solidFill>
                <a:latin typeface="Arial"/>
                <a:cs typeface="Arial"/>
              </a:rPr>
              <a:t>LEARNING</a:t>
            </a:r>
            <a:r>
              <a:rPr sz="750" spc="2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35" dirty="0">
                <a:solidFill>
                  <a:srgbClr val="131313"/>
                </a:solidFill>
                <a:latin typeface="Arial"/>
                <a:cs typeface="Arial"/>
              </a:rPr>
              <a:t>AND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9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55" dirty="0">
                <a:solidFill>
                  <a:srgbClr val="131313"/>
                </a:solidFill>
                <a:latin typeface="Arial"/>
                <a:cs typeface="Arial"/>
              </a:rPr>
              <a:t>MEMORY</a:t>
            </a:r>
            <a:endParaRPr sz="7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51835" y="839041"/>
            <a:ext cx="4304665" cy="8418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90" algn="just">
              <a:lnSpc>
                <a:spcPct val="100000"/>
              </a:lnSpc>
            </a:pPr>
            <a:r>
              <a:rPr sz="1150" b="1" spc="-90" dirty="0">
                <a:solidFill>
                  <a:srgbClr val="BF9757"/>
                </a:solidFill>
                <a:latin typeface="Times New Roman"/>
                <a:cs typeface="Times New Roman"/>
              </a:rPr>
              <a:t>'Y </a:t>
            </a:r>
            <a:r>
              <a:rPr sz="1150" b="1" spc="-55" dirty="0">
                <a:solidFill>
                  <a:srgbClr val="BF9757"/>
                </a:solidFill>
                <a:latin typeface="Times New Roman"/>
                <a:cs typeface="Times New Roman"/>
              </a:rPr>
              <a:t> </a:t>
            </a:r>
            <a:r>
              <a:rPr sz="1100" b="1" spc="140" dirty="0">
                <a:solidFill>
                  <a:srgbClr val="A8594D"/>
                </a:solidFill>
                <a:latin typeface="Arial"/>
                <a:cs typeface="Arial"/>
              </a:rPr>
              <a:t>INTRODUCTION</a:t>
            </a:r>
            <a:endParaRPr sz="1100">
              <a:latin typeface="Arial"/>
              <a:cs typeface="Arial"/>
            </a:endParaRPr>
          </a:p>
          <a:p>
            <a:pPr marL="12700" marR="5715" indent="2540" algn="just">
              <a:lnSpc>
                <a:spcPct val="100800"/>
              </a:lnSpc>
              <a:spcBef>
                <a:spcPts val="605"/>
              </a:spcBef>
            </a:pP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An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important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first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step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understanding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neurobiology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memory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is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identif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ying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15" dirty="0">
                <a:solidFill>
                  <a:srgbClr val="131313"/>
                </a:solidFill>
                <a:latin typeface="Times New Roman"/>
                <a:cs typeface="Times New Roman"/>
              </a:rPr>
              <a:t>where</a:t>
            </a:r>
            <a:r>
              <a:rPr sz="950" i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different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types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informa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are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stored.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As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we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saw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Chapter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24,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answers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question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are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beginning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yield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basic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neuro­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scientific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research.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However,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an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equally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important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question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concerns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25" dirty="0">
                <a:solidFill>
                  <a:srgbClr val="131313"/>
                </a:solidFill>
                <a:latin typeface="Times New Roman"/>
                <a:cs typeface="Times New Roman"/>
              </a:rPr>
              <a:t>how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information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is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stored.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As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Hebb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pointed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out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(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as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research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using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computer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models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has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amply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confirmed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),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memories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c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result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from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subtle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alterations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synapses,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these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alterations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can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be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widely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distribu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ted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brain.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This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helps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narrow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se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rch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for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physical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basis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65" dirty="0">
                <a:solidFill>
                  <a:srgbClr val="131313"/>
                </a:solidFill>
                <a:latin typeface="Times New Roman"/>
                <a:cs typeface="Times New Roman"/>
              </a:rPr>
              <a:t>memory</a:t>
            </a:r>
            <a:r>
              <a:rPr sz="1000" spc="170" dirty="0">
                <a:solidFill>
                  <a:srgbClr val="131313"/>
                </a:solidFill>
                <a:latin typeface="Times New Roman"/>
                <a:cs typeface="Times New Roman"/>
              </a:rPr>
              <a:t>-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synaptic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modifica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40" dirty="0">
                <a:solidFill>
                  <a:srgbClr val="131313"/>
                </a:solidFill>
                <a:latin typeface="Times New Roman"/>
                <a:cs typeface="Times New Roman"/>
              </a:rPr>
              <a:t>tions</a:t>
            </a:r>
            <a:r>
              <a:rPr sz="1000" spc="95" dirty="0">
                <a:solidFill>
                  <a:srgbClr val="131313"/>
                </a:solidFill>
                <a:latin typeface="Times New Roman"/>
                <a:cs typeface="Times New Roman"/>
              </a:rPr>
              <a:t>-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bu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it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also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raises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dilemma.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synaptic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modifica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tions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that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underlie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memory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may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be</a:t>
            </a:r>
            <a:r>
              <a:rPr sz="1000" spc="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too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small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nd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too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widely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distributed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be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observed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studied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experimentally.</a:t>
            </a:r>
            <a:endParaRPr sz="1000">
              <a:latin typeface="Times New Roman"/>
              <a:cs typeface="Times New Roman"/>
            </a:endParaRPr>
          </a:p>
          <a:p>
            <a:pPr marL="15240" marR="7620" indent="124460" algn="just">
              <a:lnSpc>
                <a:spcPct val="100600"/>
              </a:lnSpc>
              <a:spcBef>
                <a:spcPts val="15"/>
              </a:spcBef>
            </a:pP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These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considerations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inspired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some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resea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rchers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study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nervous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systems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simple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invertebra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animals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for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insights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about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molecular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mechanisms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memory.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Although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such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animals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obviously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ren't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going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remember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definition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an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isosceles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triangle,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they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do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display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certain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types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simple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procedural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memory.</a:t>
            </a:r>
            <a:r>
              <a:rPr sz="1000" spc="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Invertebrate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research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has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clearly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shown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that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Hebb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was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right:</a:t>
            </a:r>
            <a:r>
              <a:rPr sz="1000" spc="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Memories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-10" dirty="0">
                <a:solidFill>
                  <a:srgbClr val="131313"/>
                </a:solidFill>
                <a:latin typeface="Times New Roman"/>
                <a:cs typeface="Times New Roman"/>
              </a:rPr>
              <a:t>can</a:t>
            </a:r>
            <a:r>
              <a:rPr sz="950" i="1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reside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synaptic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alterations.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Moreover,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it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has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been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possible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identify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some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molecular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mechanisms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that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lead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synaptic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plasticity.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 Although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nonsynaptic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changes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have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also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been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fo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u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that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may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account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for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some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types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memory,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invertebrate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research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leaves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little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doubt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tha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synapse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important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site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informa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tion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storage.</a:t>
            </a:r>
            <a:endParaRPr sz="1000">
              <a:latin typeface="Times New Roman"/>
              <a:cs typeface="Times New Roman"/>
            </a:endParaRPr>
          </a:p>
          <a:p>
            <a:pPr marL="12700" marR="7620" indent="127635" algn="just">
              <a:lnSpc>
                <a:spcPct val="100600"/>
              </a:lnSpc>
              <a:spcBef>
                <a:spcPts val="15"/>
              </a:spcBef>
            </a:pP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It</a:t>
            </a:r>
            <a:r>
              <a:rPr sz="1000" spc="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would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be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disappointing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Arial"/>
                <a:cs typeface="Arial"/>
              </a:rPr>
              <a:t>if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best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we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could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do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was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u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nderstand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how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sea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slug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learns.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We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really</a:t>
            </a:r>
            <a:r>
              <a:rPr sz="1000" spc="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want</a:t>
            </a:r>
            <a:r>
              <a:rPr sz="1000" spc="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know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how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our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own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brain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forms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memories.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Hope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for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understanding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now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comes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from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study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synaptic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plastic­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ity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regions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mammalian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brain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associated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with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diff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erent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types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memory.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Theoretical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work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invertebrate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studies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point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lasting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alter­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ations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effectiveness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synapses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brain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as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basis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for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memory.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Therefore,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researchers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have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used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electrical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stimulation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brain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pro­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duce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measurable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synaptic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alterations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whose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mechanisms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 can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be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studied.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One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interesting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conclusions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research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tha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mechanisms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activity-dependent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s</a:t>
            </a:r>
            <a:r>
              <a:rPr sz="1000" spc="70" dirty="0">
                <a:solidFill>
                  <a:srgbClr val="131313"/>
                </a:solidFill>
                <a:latin typeface="Times New Roman"/>
                <a:cs typeface="Times New Roman"/>
              </a:rPr>
              <a:t>y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naptic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plasticity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adult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brain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have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much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common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with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those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opera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d</a:t>
            </a:r>
            <a:r>
              <a:rPr sz="1000" spc="140" dirty="0">
                <a:solidFill>
                  <a:srgbClr val="131313"/>
                </a:solidFill>
                <a:latin typeface="Times New Roman"/>
                <a:cs typeface="Times New Roman"/>
              </a:rPr>
              <a:t>u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ring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development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for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wiring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brain.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Another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conclusion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that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basic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molecular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mechanisms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mam­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malian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brain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tha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alter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synaptic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effectiveness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are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quite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similar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memory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forma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mechanisms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invertebrates.</a:t>
            </a:r>
            <a:endParaRPr sz="1000">
              <a:latin typeface="Times New Roman"/>
              <a:cs typeface="Times New Roman"/>
            </a:endParaRPr>
          </a:p>
          <a:p>
            <a:pPr marL="21590" marR="8890" indent="121920" algn="just">
              <a:lnSpc>
                <a:spcPct val="100000"/>
              </a:lnSpc>
            </a:pP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There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is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growing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sense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optimism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among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neuroscientists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that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we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may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soon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know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physical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basis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memory.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investigation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has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benefited</a:t>
            </a:r>
            <a:endParaRPr sz="1000">
              <a:latin typeface="Times New Roman"/>
              <a:cs typeface="Times New Roman"/>
            </a:endParaRPr>
          </a:p>
          <a:p>
            <a:pPr marL="15240" marR="8890" indent="8890" algn="just">
              <a:lnSpc>
                <a:spcPct val="100000"/>
              </a:lnSpc>
              <a:spcBef>
                <a:spcPts val="25"/>
              </a:spcBef>
            </a:pP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f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rom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combined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approaches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researchers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disciplines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ranging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from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psychology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molecular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biology.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chapter,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we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take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look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some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their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discoveries.</a:t>
            </a: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marL="27305" algn="just">
              <a:lnSpc>
                <a:spcPct val="100000"/>
              </a:lnSpc>
              <a:spcBef>
                <a:spcPts val="885"/>
              </a:spcBef>
            </a:pPr>
            <a:r>
              <a:rPr sz="1150" b="1" spc="-90" dirty="0">
                <a:solidFill>
                  <a:srgbClr val="BF9757"/>
                </a:solidFill>
                <a:latin typeface="Times New Roman"/>
                <a:cs typeface="Times New Roman"/>
              </a:rPr>
              <a:t>'Y </a:t>
            </a:r>
            <a:r>
              <a:rPr sz="1150" b="1" spc="-75" dirty="0">
                <a:solidFill>
                  <a:srgbClr val="BF9757"/>
                </a:solidFill>
                <a:latin typeface="Times New Roman"/>
                <a:cs typeface="Times New Roman"/>
              </a:rPr>
              <a:t> </a:t>
            </a:r>
            <a:r>
              <a:rPr sz="1100" b="1" spc="75" dirty="0">
                <a:solidFill>
                  <a:srgbClr val="A8594D"/>
                </a:solidFill>
                <a:latin typeface="Arial"/>
                <a:cs typeface="Arial"/>
              </a:rPr>
              <a:t>PROCEDURAL</a:t>
            </a:r>
            <a:r>
              <a:rPr sz="1100" b="1" dirty="0">
                <a:solidFill>
                  <a:srgbClr val="A8594D"/>
                </a:solidFill>
                <a:latin typeface="Arial"/>
                <a:cs typeface="Arial"/>
              </a:rPr>
              <a:t> </a:t>
            </a:r>
            <a:r>
              <a:rPr sz="1100" b="1" spc="-55" dirty="0">
                <a:solidFill>
                  <a:srgbClr val="A8594D"/>
                </a:solidFill>
                <a:latin typeface="Arial"/>
                <a:cs typeface="Arial"/>
              </a:rPr>
              <a:t> </a:t>
            </a:r>
            <a:r>
              <a:rPr sz="1100" b="1" spc="90" dirty="0">
                <a:solidFill>
                  <a:srgbClr val="A8594D"/>
                </a:solidFill>
                <a:latin typeface="Arial"/>
                <a:cs typeface="Arial"/>
              </a:rPr>
              <a:t>LEARNING</a:t>
            </a:r>
            <a:endParaRPr sz="1100">
              <a:latin typeface="Arial"/>
              <a:cs typeface="Arial"/>
            </a:endParaRPr>
          </a:p>
          <a:p>
            <a:pPr marL="24765" marR="5080" algn="just">
              <a:lnSpc>
                <a:spcPct val="100000"/>
              </a:lnSpc>
              <a:spcBef>
                <a:spcPts val="570"/>
              </a:spcBef>
            </a:pP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Recall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tha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dirty="0">
                <a:solidFill>
                  <a:srgbClr val="131313"/>
                </a:solidFill>
                <a:latin typeface="Times New Roman"/>
                <a:cs typeface="Times New Roman"/>
              </a:rPr>
              <a:t>declarative </a:t>
            </a:r>
            <a:r>
              <a:rPr sz="950" i="1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5" dirty="0">
                <a:solidFill>
                  <a:srgbClr val="131313"/>
                </a:solidFill>
                <a:latin typeface="Times New Roman"/>
                <a:cs typeface="Times New Roman"/>
              </a:rPr>
              <a:t>memories</a:t>
            </a:r>
            <a:r>
              <a:rPr sz="950" i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have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certain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ethereal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quality.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They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are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easily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formed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easily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forgotten,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may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result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f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rom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small</a:t>
            </a:r>
            <a:r>
              <a:rPr sz="1000" spc="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modifi­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cations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synapses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that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are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widely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distributed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brain.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These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charac­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teristics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make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type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memory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particularly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challenging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study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at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synaptic</a:t>
            </a:r>
            <a:r>
              <a:rPr sz="1000" spc="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level.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However,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-20" dirty="0">
                <a:solidFill>
                  <a:srgbClr val="131313"/>
                </a:solidFill>
                <a:latin typeface="Times New Roman"/>
                <a:cs typeface="Times New Roman"/>
              </a:rPr>
              <a:t>procedural</a:t>
            </a:r>
            <a:r>
              <a:rPr sz="950" i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dirty="0">
                <a:solidFill>
                  <a:srgbClr val="131313"/>
                </a:solidFill>
                <a:latin typeface="Times New Roman"/>
                <a:cs typeface="Times New Roman"/>
              </a:rPr>
              <a:t>memories </a:t>
            </a:r>
            <a:r>
              <a:rPr sz="950" i="1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have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characteristics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that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make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them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more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amenable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investiga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tion.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Besides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fact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that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memo­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ries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are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particularly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robust,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they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can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be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formed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along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simple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reflex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path­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ways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tha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link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sensations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movements.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Proced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ural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le</a:t>
            </a:r>
            <a:r>
              <a:rPr sz="1000" spc="12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rning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involves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learning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motor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response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(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procedu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re)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reaction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sensory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input,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endParaRPr sz="1000">
              <a:latin typeface="Times New Roman"/>
              <a:cs typeface="Times New Roman"/>
            </a:endParaRPr>
          </a:p>
        </p:txBody>
      </p:sp>
      <p:pic>
        <p:nvPicPr>
          <p:cNvPr id="7" name="~PP2061.WAV">
            <a:hlinkClick r:id="" action="ppaction://media"/>
          </p:cNvPr>
          <p:cNvPicPr>
            <a:picLocks noRot="1" noChangeAspect="1"/>
          </p:cNvPicPr>
          <p:nvPr>
            <a:wavAudioFile r:embed="rId1" name="~PP2061.WAV"/>
          </p:nvPr>
        </p:nvPicPr>
        <p:blipFill>
          <a:blip r:embed="rId4" cstate="print"/>
          <a:stretch>
            <a:fillRect/>
          </a:stretch>
        </p:blipFill>
        <p:spPr>
          <a:xfrm>
            <a:off x="7045325" y="93757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05984" y="890016"/>
            <a:ext cx="1938527" cy="8900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91071" y="2267712"/>
            <a:ext cx="768096" cy="1463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20" y="3142488"/>
            <a:ext cx="0" cy="1076325"/>
          </a:xfrm>
          <a:custGeom>
            <a:avLst/>
            <a:gdLst/>
            <a:ahLst/>
            <a:cxnLst/>
            <a:rect l="l" t="t" r="r" b="b"/>
            <a:pathLst>
              <a:path h="1076325">
                <a:moveTo>
                  <a:pt x="0" y="1075944"/>
                </a:moveTo>
                <a:lnTo>
                  <a:pt x="0" y="0"/>
                </a:lnTo>
              </a:path>
            </a:pathLst>
          </a:custGeom>
          <a:ln w="12192">
            <a:solidFill>
              <a:srgbClr val="A8AC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91" y="3995928"/>
            <a:ext cx="0" cy="5575300"/>
          </a:xfrm>
          <a:custGeom>
            <a:avLst/>
            <a:gdLst/>
            <a:ahLst/>
            <a:cxnLst/>
            <a:rect l="l" t="t" r="r" b="b"/>
            <a:pathLst>
              <a:path h="5575300">
                <a:moveTo>
                  <a:pt x="0" y="5574792"/>
                </a:moveTo>
                <a:lnTo>
                  <a:pt x="0" y="0"/>
                </a:lnTo>
              </a:path>
            </a:pathLst>
          </a:custGeom>
          <a:ln w="15240">
            <a:solidFill>
              <a:srgbClr val="A3AC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28844" y="2142744"/>
            <a:ext cx="0" cy="868680"/>
          </a:xfrm>
          <a:custGeom>
            <a:avLst/>
            <a:gdLst/>
            <a:ahLst/>
            <a:cxnLst/>
            <a:rect l="l" t="t" r="r" b="b"/>
            <a:pathLst>
              <a:path h="868680">
                <a:moveTo>
                  <a:pt x="0" y="868679"/>
                </a:moveTo>
                <a:lnTo>
                  <a:pt x="0" y="0"/>
                </a:lnTo>
              </a:path>
            </a:pathLst>
          </a:custGeom>
          <a:ln w="9144">
            <a:solidFill>
              <a:srgbClr val="2B28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24271" y="3006852"/>
            <a:ext cx="1923414" cy="0"/>
          </a:xfrm>
          <a:custGeom>
            <a:avLst/>
            <a:gdLst/>
            <a:ahLst/>
            <a:cxnLst/>
            <a:rect l="l" t="t" r="r" b="b"/>
            <a:pathLst>
              <a:path w="1923415">
                <a:moveTo>
                  <a:pt x="0" y="0"/>
                </a:moveTo>
                <a:lnTo>
                  <a:pt x="1923287" y="0"/>
                </a:lnTo>
              </a:path>
            </a:pathLst>
          </a:custGeom>
          <a:ln w="6096">
            <a:solidFill>
              <a:srgbClr val="1C1C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96316" y="860466"/>
            <a:ext cx="4282440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4000"/>
              </a:lnSpc>
            </a:pP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it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is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typically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broken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down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into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two</a:t>
            </a:r>
            <a:r>
              <a:rPr sz="1000" spc="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c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tegories: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nonassocia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tive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learning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associative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learning.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3268" y="1387681"/>
            <a:ext cx="4295775" cy="704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90" algn="just">
              <a:lnSpc>
                <a:spcPct val="100000"/>
              </a:lnSpc>
            </a:pPr>
            <a:r>
              <a:rPr sz="1150" b="1" spc="55" dirty="0">
                <a:solidFill>
                  <a:srgbClr val="131313"/>
                </a:solidFill>
                <a:latin typeface="Times New Roman"/>
                <a:cs typeface="Times New Roman"/>
              </a:rPr>
              <a:t>Nonassociative  </a:t>
            </a:r>
            <a:r>
              <a:rPr sz="1150" b="1" spc="25" dirty="0">
                <a:solidFill>
                  <a:srgbClr val="131313"/>
                </a:solidFill>
                <a:latin typeface="Times New Roman"/>
                <a:cs typeface="Times New Roman"/>
              </a:rPr>
              <a:t>Learning</a:t>
            </a:r>
            <a:endParaRPr sz="1150">
              <a:latin typeface="Times New Roman"/>
              <a:cs typeface="Times New Roman"/>
            </a:endParaRPr>
          </a:p>
          <a:p>
            <a:pPr marL="18415" marR="5080" indent="-6350" algn="just">
              <a:lnSpc>
                <a:spcPct val="101000"/>
              </a:lnSpc>
              <a:spcBef>
                <a:spcPts val="555"/>
              </a:spcBef>
            </a:pPr>
            <a:r>
              <a:rPr sz="1000" b="1" spc="60" dirty="0">
                <a:solidFill>
                  <a:srgbClr val="131313"/>
                </a:solidFill>
                <a:latin typeface="Times New Roman"/>
                <a:cs typeface="Times New Roman"/>
              </a:rPr>
              <a:t>Nonassociative </a:t>
            </a:r>
            <a:r>
              <a:rPr sz="1000" b="1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b="1" spc="50" dirty="0">
                <a:solidFill>
                  <a:srgbClr val="131313"/>
                </a:solidFill>
                <a:latin typeface="Times New Roman"/>
                <a:cs typeface="Times New Roman"/>
              </a:rPr>
              <a:t>learning</a:t>
            </a:r>
            <a:r>
              <a:rPr sz="1000" b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b="1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describes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change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behavioral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response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that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occurs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over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time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response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single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type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stimulus.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are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two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types: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habitua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sensitiz</a:t>
            </a:r>
            <a:r>
              <a:rPr sz="1000" spc="13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tion.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6316" y="2247306"/>
            <a:ext cx="4290695" cy="1381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800"/>
              </a:lnSpc>
            </a:pPr>
            <a:r>
              <a:rPr sz="1000" b="1" spc="60" dirty="0">
                <a:solidFill>
                  <a:srgbClr val="444467"/>
                </a:solidFill>
                <a:latin typeface="Times New Roman"/>
                <a:cs typeface="Times New Roman"/>
              </a:rPr>
              <a:t>Habituatio</a:t>
            </a:r>
            <a:r>
              <a:rPr sz="1000" b="1" spc="150" dirty="0">
                <a:solidFill>
                  <a:srgbClr val="444467"/>
                </a:solidFill>
                <a:latin typeface="Times New Roman"/>
                <a:cs typeface="Times New Roman"/>
              </a:rPr>
              <a:t>n</a:t>
            </a:r>
            <a:r>
              <a:rPr sz="1000" b="1" spc="-35" dirty="0">
                <a:solidFill>
                  <a:srgbClr val="342F4B"/>
                </a:solidFill>
                <a:latin typeface="Times New Roman"/>
                <a:cs typeface="Times New Roman"/>
              </a:rPr>
              <a:t>.</a:t>
            </a:r>
            <a:r>
              <a:rPr sz="1000" b="1" dirty="0">
                <a:solidFill>
                  <a:srgbClr val="342F4B"/>
                </a:solidFill>
                <a:latin typeface="Times New Roman"/>
                <a:cs typeface="Times New Roman"/>
              </a:rPr>
              <a:t> </a:t>
            </a:r>
            <a:r>
              <a:rPr sz="1000" b="1" spc="-95" dirty="0">
                <a:solidFill>
                  <a:srgbClr val="342F4B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Suppose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you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live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house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with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single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telephone.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When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phone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rings,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you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run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nswer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it.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But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every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time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you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do,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call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is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for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someone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else.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Over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time,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you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stop</a:t>
            </a:r>
            <a:r>
              <a:rPr sz="1000" spc="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reacting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ringing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phone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eventually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no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longer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even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hear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it.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type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learning,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b="1" spc="60" dirty="0">
                <a:solidFill>
                  <a:srgbClr val="131313"/>
                </a:solidFill>
                <a:latin typeface="Times New Roman"/>
                <a:cs typeface="Times New Roman"/>
              </a:rPr>
              <a:t>habituation,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is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learning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ignore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stimulus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that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lacks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meaning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(Figure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25.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la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).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You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re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habituated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lot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stimuli.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Perhaps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as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you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read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sentence,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c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rs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nd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trucks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re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passing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by</a:t>
            </a:r>
            <a:r>
              <a:rPr sz="1000" spc="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outside,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dog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is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ba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rking,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your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roommate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is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playing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U2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for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hund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redth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85" dirty="0">
                <a:solidFill>
                  <a:srgbClr val="131313"/>
                </a:solidFill>
                <a:latin typeface="Times New Roman"/>
                <a:cs typeface="Times New Roman"/>
              </a:rPr>
              <a:t>time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-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all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goes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without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you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really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noticing.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You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have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habitua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stimuli.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6316" y="3783498"/>
            <a:ext cx="4288790" cy="1073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540" algn="just">
              <a:lnSpc>
                <a:spcPct val="100699"/>
              </a:lnSpc>
            </a:pPr>
            <a:r>
              <a:rPr sz="1000" b="1" spc="60" dirty="0">
                <a:solidFill>
                  <a:srgbClr val="444467"/>
                </a:solidFill>
                <a:latin typeface="Times New Roman"/>
                <a:cs typeface="Times New Roman"/>
              </a:rPr>
              <a:t>Sensitizatio</a:t>
            </a:r>
            <a:r>
              <a:rPr sz="1000" b="1" spc="200" dirty="0">
                <a:solidFill>
                  <a:srgbClr val="444467"/>
                </a:solidFill>
                <a:latin typeface="Times New Roman"/>
                <a:cs typeface="Times New Roman"/>
              </a:rPr>
              <a:t>n</a:t>
            </a:r>
            <a:r>
              <a:rPr sz="1000" b="1" dirty="0">
                <a:solidFill>
                  <a:srgbClr val="131313"/>
                </a:solidFill>
                <a:latin typeface="Times New Roman"/>
                <a:cs typeface="Times New Roman"/>
              </a:rPr>
              <a:t>. </a:t>
            </a:r>
            <a:r>
              <a:rPr sz="1000" b="1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Suppose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you're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walking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down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sidewalk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well-lit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city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street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at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night,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suddenly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blackou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t.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You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hear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footsteps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behind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you,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though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normally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wouldn't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disturb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you,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0" dirty="0">
                <a:solidFill>
                  <a:srgbClr val="131313"/>
                </a:solidFill>
                <a:latin typeface="Times New Roman"/>
                <a:cs typeface="Times New Roman"/>
              </a:rPr>
              <a:t>now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you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nearly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jump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out</a:t>
            </a:r>
            <a:r>
              <a:rPr sz="1000" spc="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your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skin.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C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r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headlights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appear,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nd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you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react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by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side­ stepping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away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from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street.</a:t>
            </a:r>
            <a:r>
              <a:rPr sz="1000" spc="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strong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sensory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stimulus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(</a:t>
            </a:r>
            <a:r>
              <a:rPr sz="1000" spc="-1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blackou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)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c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used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b="1" spc="60" dirty="0">
                <a:solidFill>
                  <a:srgbClr val="131313"/>
                </a:solidFill>
                <a:latin typeface="Times New Roman"/>
                <a:cs typeface="Times New Roman"/>
              </a:rPr>
              <a:t>sensitization,</a:t>
            </a:r>
            <a:r>
              <a:rPr sz="1000" b="1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b="1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learning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intensif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your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response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all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stimuli,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even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ones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that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previously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evoked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little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or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no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reaction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(</a:t>
            </a:r>
            <a:r>
              <a:rPr sz="1000" spc="-1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Figure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25.l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b).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3268" y="5069665"/>
            <a:ext cx="4294505" cy="4218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" algn="just">
              <a:lnSpc>
                <a:spcPct val="100000"/>
              </a:lnSpc>
            </a:pPr>
            <a:r>
              <a:rPr sz="1150" b="1" spc="55" dirty="0">
                <a:solidFill>
                  <a:srgbClr val="131313"/>
                </a:solidFill>
                <a:latin typeface="Times New Roman"/>
                <a:cs typeface="Times New Roman"/>
              </a:rPr>
              <a:t>Associative </a:t>
            </a:r>
            <a:r>
              <a:rPr sz="1150" b="1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150" b="1" spc="30" dirty="0">
                <a:solidFill>
                  <a:srgbClr val="131313"/>
                </a:solidFill>
                <a:latin typeface="Times New Roman"/>
                <a:cs typeface="Times New Roman"/>
              </a:rPr>
              <a:t>Learning</a:t>
            </a:r>
            <a:endParaRPr sz="1150">
              <a:latin typeface="Times New Roman"/>
              <a:cs typeface="Times New Roman"/>
            </a:endParaRPr>
          </a:p>
          <a:p>
            <a:pPr marL="18415" marR="5715" indent="-3175" algn="just">
              <a:lnSpc>
                <a:spcPct val="100000"/>
              </a:lnSpc>
              <a:spcBef>
                <a:spcPts val="595"/>
              </a:spcBef>
            </a:pP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During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b="1" spc="60" dirty="0">
                <a:solidFill>
                  <a:srgbClr val="131313"/>
                </a:solidFill>
                <a:latin typeface="Times New Roman"/>
                <a:cs typeface="Times New Roman"/>
              </a:rPr>
              <a:t>associative</a:t>
            </a:r>
            <a:r>
              <a:rPr sz="1000" b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b="1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b="1" spc="45" dirty="0">
                <a:solidFill>
                  <a:srgbClr val="131313"/>
                </a:solidFill>
                <a:latin typeface="Times New Roman"/>
                <a:cs typeface="Times New Roman"/>
              </a:rPr>
              <a:t>learning,</a:t>
            </a:r>
            <a:r>
              <a:rPr sz="1000" b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b="1" spc="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we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form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associations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between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events.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Two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types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are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usually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distinguished: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classical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conditioning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instrumental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conditioning.</a:t>
            </a: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marR="5080" indent="5715" algn="just">
              <a:lnSpc>
                <a:spcPct val="100099"/>
              </a:lnSpc>
            </a:pPr>
            <a:r>
              <a:rPr sz="1000" b="1" spc="-55" dirty="0">
                <a:solidFill>
                  <a:srgbClr val="131313"/>
                </a:solidFill>
                <a:latin typeface="Times New Roman"/>
                <a:cs typeface="Times New Roman"/>
              </a:rPr>
              <a:t>C</a:t>
            </a:r>
            <a:r>
              <a:rPr sz="1000" b="1" spc="40" dirty="0">
                <a:solidFill>
                  <a:srgbClr val="444467"/>
                </a:solidFill>
                <a:latin typeface="Times New Roman"/>
                <a:cs typeface="Times New Roman"/>
              </a:rPr>
              <a:t>las</a:t>
            </a:r>
            <a:r>
              <a:rPr sz="1000" b="1" spc="50" dirty="0">
                <a:solidFill>
                  <a:srgbClr val="444467"/>
                </a:solidFill>
                <a:latin typeface="Times New Roman"/>
                <a:cs typeface="Times New Roman"/>
              </a:rPr>
              <a:t>s</a:t>
            </a:r>
            <a:r>
              <a:rPr sz="1000" b="1" spc="15" dirty="0">
                <a:solidFill>
                  <a:srgbClr val="342F4B"/>
                </a:solidFill>
                <a:latin typeface="Times New Roman"/>
                <a:cs typeface="Times New Roman"/>
              </a:rPr>
              <a:t>i</a:t>
            </a:r>
            <a:r>
              <a:rPr sz="1000" b="1" spc="65" dirty="0">
                <a:solidFill>
                  <a:srgbClr val="342F4B"/>
                </a:solidFill>
                <a:latin typeface="Times New Roman"/>
                <a:cs typeface="Times New Roman"/>
              </a:rPr>
              <a:t>c</a:t>
            </a:r>
            <a:r>
              <a:rPr sz="1000" b="1" spc="20" dirty="0">
                <a:solidFill>
                  <a:srgbClr val="444467"/>
                </a:solidFill>
                <a:latin typeface="Times New Roman"/>
                <a:cs typeface="Times New Roman"/>
              </a:rPr>
              <a:t>al</a:t>
            </a:r>
            <a:r>
              <a:rPr sz="1000" b="1" dirty="0">
                <a:solidFill>
                  <a:srgbClr val="444467"/>
                </a:solidFill>
                <a:latin typeface="Times New Roman"/>
                <a:cs typeface="Times New Roman"/>
              </a:rPr>
              <a:t> </a:t>
            </a:r>
            <a:r>
              <a:rPr sz="1000" b="1" spc="-85" dirty="0">
                <a:solidFill>
                  <a:srgbClr val="444467"/>
                </a:solidFill>
                <a:latin typeface="Times New Roman"/>
                <a:cs typeface="Times New Roman"/>
              </a:rPr>
              <a:t> </a:t>
            </a:r>
            <a:r>
              <a:rPr sz="1000" b="1" spc="60" dirty="0">
                <a:solidFill>
                  <a:srgbClr val="444467"/>
                </a:solidFill>
                <a:latin typeface="Times New Roman"/>
                <a:cs typeface="Times New Roman"/>
              </a:rPr>
              <a:t>Conditioning</a:t>
            </a:r>
            <a:r>
              <a:rPr sz="1000" b="1" spc="-120" dirty="0">
                <a:solidFill>
                  <a:srgbClr val="444467"/>
                </a:solidFill>
                <a:latin typeface="Times New Roman"/>
                <a:cs typeface="Times New Roman"/>
              </a:rPr>
              <a:t> </a:t>
            </a:r>
            <a:r>
              <a:rPr sz="1000" b="1" dirty="0">
                <a:solidFill>
                  <a:srgbClr val="131313"/>
                </a:solidFill>
                <a:latin typeface="Times New Roman"/>
                <a:cs typeface="Times New Roman"/>
              </a:rPr>
              <a:t>.</a:t>
            </a:r>
            <a:r>
              <a:rPr sz="1000" b="1" spc="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type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learning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was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discovered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charac­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terized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dogs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by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famous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Russian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physiologist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Ivan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Pavlov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around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spc="150" dirty="0">
                <a:solidFill>
                  <a:srgbClr val="131313"/>
                </a:solidFill>
                <a:latin typeface="Times New Roman"/>
                <a:cs typeface="Times New Roman"/>
              </a:rPr>
              <a:t>u</a:t>
            </a:r>
            <a:r>
              <a:rPr sz="1000" spc="130" dirty="0">
                <a:solidFill>
                  <a:srgbClr val="131313"/>
                </a:solidFill>
                <a:latin typeface="Times New Roman"/>
                <a:cs typeface="Times New Roman"/>
              </a:rPr>
              <a:t>m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nineteenth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century.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b="1" spc="30" dirty="0">
                <a:solidFill>
                  <a:srgbClr val="131313"/>
                </a:solidFill>
                <a:latin typeface="Times New Roman"/>
                <a:cs typeface="Times New Roman"/>
              </a:rPr>
              <a:t>Classical</a:t>
            </a:r>
            <a:r>
              <a:rPr sz="1000" b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b="1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b="1" spc="75" dirty="0">
                <a:solidFill>
                  <a:srgbClr val="131313"/>
                </a:solidFill>
                <a:latin typeface="Times New Roman"/>
                <a:cs typeface="Times New Roman"/>
              </a:rPr>
              <a:t>conditioning</a:t>
            </a:r>
            <a:r>
              <a:rPr sz="1000" b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b="1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involves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associat­ 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stimulus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tha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evokes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measura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ble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response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with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second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stimulus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that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norma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lly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does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not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evoke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response.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first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type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stimulus,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one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that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normally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evokes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response,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is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called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5" dirty="0">
                <a:solidFill>
                  <a:srgbClr val="131313"/>
                </a:solidFill>
                <a:latin typeface="Times New Roman"/>
                <a:cs typeface="Times New Roman"/>
              </a:rPr>
              <a:t>unconditional</a:t>
            </a:r>
            <a:r>
              <a:rPr sz="950" i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15" dirty="0">
                <a:solidFill>
                  <a:srgbClr val="131313"/>
                </a:solidFill>
                <a:latin typeface="Times New Roman"/>
                <a:cs typeface="Times New Roman"/>
              </a:rPr>
              <a:t>stimulus</a:t>
            </a:r>
            <a:r>
              <a:rPr sz="950" i="1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(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US)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because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no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training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(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conditioning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)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is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required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for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it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yield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response.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Pavlov's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experiments,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US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was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sight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piece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mea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t,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response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was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saliv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by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dog.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second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type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stimulus,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one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that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normally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does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not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evoke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same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response,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called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dirty="0">
                <a:solidFill>
                  <a:srgbClr val="131313"/>
                </a:solidFill>
                <a:latin typeface="Times New Roman"/>
                <a:cs typeface="Times New Roman"/>
              </a:rPr>
              <a:t>conditional </a:t>
            </a:r>
            <a:r>
              <a:rPr sz="950" i="1" spc="10" dirty="0">
                <a:solidFill>
                  <a:srgbClr val="131313"/>
                </a:solidFill>
                <a:latin typeface="Times New Roman"/>
                <a:cs typeface="Times New Roman"/>
              </a:rPr>
              <a:t>stimulus</a:t>
            </a:r>
            <a:r>
              <a:rPr sz="950" i="1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(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CS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)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because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one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req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uires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training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(conditioning)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before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it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will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yield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response.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Pavlov's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experiments,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CS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was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an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uditory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stimu­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lus,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such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as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sound</a:t>
            </a:r>
            <a:r>
              <a:rPr sz="1000" spc="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bell.</a:t>
            </a:r>
            <a:r>
              <a:rPr sz="1000" spc="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Training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consisted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repeatedly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-10" dirty="0">
                <a:solidFill>
                  <a:srgbClr val="131313"/>
                </a:solidFill>
                <a:latin typeface="Times New Roman"/>
                <a:cs typeface="Times New Roman"/>
              </a:rPr>
              <a:t>pairing</a:t>
            </a:r>
            <a:r>
              <a:rPr sz="950" i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the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sound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with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presenta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mea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(</a:t>
            </a:r>
            <a:r>
              <a:rPr sz="1000" spc="-1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Figure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25.2a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).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Af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ma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ny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pairings,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mea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was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withheld,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nimal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s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liv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sound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alone.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dog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had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le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rned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an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associa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between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sound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(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CS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)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presenta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mea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(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US)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;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dog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le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rned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that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sound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-30" dirty="0">
                <a:solidFill>
                  <a:srgbClr val="131313"/>
                </a:solidFill>
                <a:latin typeface="Times New Roman"/>
                <a:cs typeface="Times New Roman"/>
              </a:rPr>
              <a:t>predicted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meat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(Figure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25.2b).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le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rned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response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00" spc="5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9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conditioned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stimulus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is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called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-15" dirty="0">
                <a:solidFill>
                  <a:srgbClr val="131313"/>
                </a:solidFill>
                <a:latin typeface="Times New Roman"/>
                <a:cs typeface="Times New Roman"/>
              </a:rPr>
              <a:t>conditioned</a:t>
            </a:r>
            <a:r>
              <a:rPr sz="950" i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-25" dirty="0">
                <a:solidFill>
                  <a:srgbClr val="131313"/>
                </a:solidFill>
                <a:latin typeface="Times New Roman"/>
                <a:cs typeface="Times New Roman"/>
              </a:rPr>
              <a:t>response</a:t>
            </a:r>
            <a:r>
              <a:rPr sz="950" i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(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CR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).</a:t>
            </a:r>
            <a:endParaRPr sz="1000">
              <a:latin typeface="Times New Roman"/>
              <a:cs typeface="Times New Roman"/>
            </a:endParaRPr>
          </a:p>
          <a:p>
            <a:pPr marL="15240" marR="9525" indent="121920" algn="just">
              <a:lnSpc>
                <a:spcPct val="100000"/>
              </a:lnSpc>
              <a:spcBef>
                <a:spcPts val="20"/>
              </a:spcBef>
            </a:pPr>
            <a:r>
              <a:rPr sz="850" spc="135" dirty="0">
                <a:solidFill>
                  <a:srgbClr val="131313"/>
                </a:solidFill>
                <a:latin typeface="Arial"/>
                <a:cs typeface="Arial"/>
              </a:rPr>
              <a:t>It</a:t>
            </a:r>
            <a:r>
              <a:rPr sz="850" spc="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is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importa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nt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u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ndersta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tha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there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are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certain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timing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req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uirements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successful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classical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conditioning.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Conditioning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will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occur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if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US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CS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presented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simultaneously,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or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if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CS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precedes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US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by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short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88355" y="411513"/>
            <a:ext cx="132778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b="1" spc="-75" dirty="0">
                <a:solidFill>
                  <a:srgbClr val="AC8567"/>
                </a:solidFill>
                <a:latin typeface="Arial"/>
                <a:cs typeface="Arial"/>
              </a:rPr>
              <a:t>T"  </a:t>
            </a:r>
            <a:r>
              <a:rPr sz="750" b="1" spc="-80" dirty="0">
                <a:solidFill>
                  <a:srgbClr val="AC8567"/>
                </a:solidFill>
                <a:latin typeface="Arial"/>
                <a:cs typeface="Arial"/>
              </a:rPr>
              <a:t> </a:t>
            </a:r>
            <a:r>
              <a:rPr sz="800" spc="-45" dirty="0">
                <a:solidFill>
                  <a:srgbClr val="131313"/>
                </a:solidFill>
                <a:latin typeface="Times New Roman"/>
                <a:cs typeface="Times New Roman"/>
              </a:rPr>
              <a:t>PROCEDURAL</a:t>
            </a:r>
            <a:r>
              <a:rPr sz="8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00" spc="-80" dirty="0">
                <a:solidFill>
                  <a:srgbClr val="131313"/>
                </a:solidFill>
                <a:latin typeface="Times New Roman"/>
                <a:cs typeface="Times New Roman"/>
              </a:rPr>
              <a:t>LEARNI</a:t>
            </a:r>
            <a:r>
              <a:rPr sz="8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00" spc="-25" dirty="0">
                <a:solidFill>
                  <a:srgbClr val="131313"/>
                </a:solidFill>
                <a:latin typeface="Times New Roman"/>
                <a:cs typeface="Times New Roman"/>
              </a:rPr>
              <a:t>NG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55028" y="391074"/>
            <a:ext cx="2292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35" dirty="0">
                <a:solidFill>
                  <a:srgbClr val="131313"/>
                </a:solidFill>
                <a:latin typeface="Times New Roman"/>
                <a:cs typeface="Times New Roman"/>
              </a:rPr>
              <a:t>763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83555" y="1052846"/>
            <a:ext cx="90805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" spc="40" dirty="0">
                <a:solidFill>
                  <a:srgbClr val="131313"/>
                </a:solidFill>
                <a:latin typeface="Times New Roman"/>
                <a:cs typeface="Times New Roman"/>
              </a:rPr>
              <a:t>Q)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83555" y="1109772"/>
            <a:ext cx="91440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" spc="65" dirty="0">
                <a:solidFill>
                  <a:srgbClr val="131313"/>
                </a:solidFill>
                <a:latin typeface="Times New Roman"/>
                <a:cs typeface="Times New Roman"/>
              </a:rPr>
              <a:t>(</a:t>
            </a:r>
            <a:r>
              <a:rPr sz="350" spc="50" dirty="0">
                <a:solidFill>
                  <a:srgbClr val="131313"/>
                </a:solidFill>
                <a:latin typeface="Times New Roman"/>
                <a:cs typeface="Times New Roman"/>
              </a:rPr>
              <a:t>/</a:t>
            </a:r>
            <a:r>
              <a:rPr sz="350" spc="65" dirty="0">
                <a:solidFill>
                  <a:srgbClr val="131313"/>
                </a:solidFill>
                <a:latin typeface="Times New Roman"/>
                <a:cs typeface="Times New Roman"/>
              </a:rPr>
              <a:t>)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83555" y="1138012"/>
            <a:ext cx="113664" cy="264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35"/>
              </a:lnSpc>
            </a:pPr>
            <a:r>
              <a:rPr sz="700" spc="10" dirty="0">
                <a:solidFill>
                  <a:srgbClr val="131313"/>
                </a:solidFill>
                <a:latin typeface="Times New Roman"/>
                <a:cs typeface="Times New Roman"/>
              </a:rPr>
              <a:t>c:</a:t>
            </a:r>
            <a:endParaRPr sz="700">
              <a:latin typeface="Times New Roman"/>
              <a:cs typeface="Times New Roman"/>
            </a:endParaRPr>
          </a:p>
          <a:p>
            <a:pPr marL="12700">
              <a:lnSpc>
                <a:spcPts val="480"/>
              </a:lnSpc>
            </a:pPr>
            <a:r>
              <a:rPr sz="550" spc="260" dirty="0">
                <a:solidFill>
                  <a:srgbClr val="131313"/>
                </a:solidFill>
                <a:latin typeface="Arial"/>
                <a:cs typeface="Arial"/>
              </a:rPr>
              <a:t>0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ts val="425"/>
              </a:lnSpc>
            </a:pPr>
            <a:r>
              <a:rPr sz="450" spc="45" dirty="0">
                <a:solidFill>
                  <a:srgbClr val="131313"/>
                </a:solidFill>
                <a:latin typeface="Arial"/>
                <a:cs typeface="Arial"/>
              </a:rPr>
              <a:t>Cl.</a:t>
            </a:r>
            <a:endParaRPr sz="450">
              <a:latin typeface="Arial"/>
              <a:cs typeface="Arial"/>
            </a:endParaRPr>
          </a:p>
          <a:p>
            <a:pPr marL="12700">
              <a:lnSpc>
                <a:spcPts val="380"/>
              </a:lnSpc>
            </a:pPr>
            <a:r>
              <a:rPr sz="350" spc="65" dirty="0">
                <a:solidFill>
                  <a:srgbClr val="131313"/>
                </a:solidFill>
                <a:latin typeface="Times New Roman"/>
                <a:cs typeface="Times New Roman"/>
              </a:rPr>
              <a:t>(</a:t>
            </a:r>
            <a:r>
              <a:rPr sz="350" spc="50" dirty="0">
                <a:solidFill>
                  <a:srgbClr val="131313"/>
                </a:solidFill>
                <a:latin typeface="Times New Roman"/>
                <a:cs typeface="Times New Roman"/>
              </a:rPr>
              <a:t>/</a:t>
            </a:r>
            <a:r>
              <a:rPr sz="350" spc="65" dirty="0">
                <a:solidFill>
                  <a:srgbClr val="131313"/>
                </a:solidFill>
                <a:latin typeface="Times New Roman"/>
                <a:cs typeface="Times New Roman"/>
              </a:rPr>
              <a:t>)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83555" y="1385078"/>
            <a:ext cx="90805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" spc="40" dirty="0">
                <a:solidFill>
                  <a:srgbClr val="131313"/>
                </a:solidFill>
                <a:latin typeface="Times New Roman"/>
                <a:cs typeface="Times New Roman"/>
              </a:rPr>
              <a:t>Q)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65267" y="1403010"/>
            <a:ext cx="11811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a: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65267" y="1904460"/>
            <a:ext cx="15621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15" dirty="0">
                <a:solidFill>
                  <a:srgbClr val="131313"/>
                </a:solidFill>
                <a:latin typeface="Arial"/>
                <a:cs typeface="Arial"/>
              </a:rPr>
              <a:t>(a)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766308" y="1802925"/>
            <a:ext cx="780415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005">
              <a:lnSpc>
                <a:spcPts val="869"/>
              </a:lnSpc>
              <a:tabLst>
                <a:tab pos="619125" algn="l"/>
              </a:tabLst>
            </a:pPr>
            <a:r>
              <a:rPr sz="750" spc="50" dirty="0">
                <a:solidFill>
                  <a:srgbClr val="131313"/>
                </a:solidFill>
                <a:latin typeface="Arial"/>
                <a:cs typeface="Arial"/>
              </a:rPr>
              <a:t>5	</a:t>
            </a:r>
            <a:r>
              <a:rPr sz="750" spc="20" dirty="0">
                <a:solidFill>
                  <a:srgbClr val="131313"/>
                </a:solidFill>
                <a:latin typeface="Arial"/>
                <a:cs typeface="Arial"/>
              </a:rPr>
              <a:t>10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ts val="930"/>
              </a:lnSpc>
            </a:pPr>
            <a:r>
              <a:rPr sz="800" spc="-10" dirty="0">
                <a:solidFill>
                  <a:srgbClr val="131313"/>
                </a:solidFill>
                <a:latin typeface="Arial"/>
                <a:cs typeface="Arial"/>
              </a:rPr>
              <a:t>Stimulus</a:t>
            </a:r>
            <a:r>
              <a:rPr sz="800" spc="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131313"/>
                </a:solidFill>
                <a:latin typeface="Arial"/>
                <a:cs typeface="Arial"/>
              </a:rPr>
              <a:t>number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973316" y="1790195"/>
            <a:ext cx="146685" cy="133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50" dirty="0">
                <a:solidFill>
                  <a:srgbClr val="131313"/>
                </a:solidFill>
                <a:latin typeface="Times New Roman"/>
                <a:cs typeface="Times New Roman"/>
              </a:rPr>
              <a:t>15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083555" y="2299478"/>
            <a:ext cx="90805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" spc="40" dirty="0">
                <a:solidFill>
                  <a:srgbClr val="131313"/>
                </a:solidFill>
                <a:latin typeface="Times New Roman"/>
                <a:cs typeface="Times New Roman"/>
              </a:rPr>
              <a:t>Q)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083555" y="2356153"/>
            <a:ext cx="92710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" spc="70" dirty="0">
                <a:solidFill>
                  <a:srgbClr val="131313"/>
                </a:solidFill>
                <a:latin typeface="Arial"/>
                <a:cs typeface="Arial"/>
              </a:rPr>
              <a:t>(</a:t>
            </a:r>
            <a:r>
              <a:rPr sz="350" spc="55" dirty="0">
                <a:solidFill>
                  <a:srgbClr val="131313"/>
                </a:solidFill>
                <a:latin typeface="Arial"/>
                <a:cs typeface="Arial"/>
              </a:rPr>
              <a:t>/</a:t>
            </a:r>
            <a:r>
              <a:rPr sz="350" spc="70" dirty="0">
                <a:solidFill>
                  <a:srgbClr val="131313"/>
                </a:solidFill>
                <a:latin typeface="Arial"/>
                <a:cs typeface="Arial"/>
              </a:rPr>
              <a:t>)</a:t>
            </a:r>
            <a:endParaRPr sz="3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083555" y="2381596"/>
            <a:ext cx="113664" cy="264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45"/>
              </a:lnSpc>
            </a:pPr>
            <a:r>
              <a:rPr sz="700" spc="10" dirty="0">
                <a:solidFill>
                  <a:srgbClr val="131313"/>
                </a:solidFill>
                <a:latin typeface="Times New Roman"/>
                <a:cs typeface="Times New Roman"/>
              </a:rPr>
              <a:t>c:</a:t>
            </a:r>
            <a:endParaRPr sz="700">
              <a:latin typeface="Times New Roman"/>
              <a:cs typeface="Times New Roman"/>
            </a:endParaRPr>
          </a:p>
          <a:p>
            <a:pPr marL="12700">
              <a:lnSpc>
                <a:spcPts val="490"/>
              </a:lnSpc>
            </a:pPr>
            <a:r>
              <a:rPr sz="550" spc="260" dirty="0">
                <a:solidFill>
                  <a:srgbClr val="131313"/>
                </a:solidFill>
                <a:latin typeface="Arial"/>
                <a:cs typeface="Arial"/>
              </a:rPr>
              <a:t>0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ts val="409"/>
              </a:lnSpc>
            </a:pPr>
            <a:r>
              <a:rPr sz="450" spc="45" dirty="0">
                <a:solidFill>
                  <a:srgbClr val="131313"/>
                </a:solidFill>
                <a:latin typeface="Arial"/>
                <a:cs typeface="Arial"/>
              </a:rPr>
              <a:t>Cl.</a:t>
            </a:r>
            <a:endParaRPr sz="450">
              <a:latin typeface="Arial"/>
              <a:cs typeface="Arial"/>
            </a:endParaRPr>
          </a:p>
          <a:p>
            <a:pPr marL="12700">
              <a:lnSpc>
                <a:spcPts val="370"/>
              </a:lnSpc>
            </a:pPr>
            <a:r>
              <a:rPr sz="350" spc="65" dirty="0">
                <a:solidFill>
                  <a:srgbClr val="131313"/>
                </a:solidFill>
                <a:latin typeface="Times New Roman"/>
                <a:cs typeface="Times New Roman"/>
              </a:rPr>
              <a:t>(</a:t>
            </a:r>
            <a:r>
              <a:rPr sz="350" spc="50" dirty="0">
                <a:solidFill>
                  <a:srgbClr val="131313"/>
                </a:solidFill>
                <a:latin typeface="Times New Roman"/>
                <a:cs typeface="Times New Roman"/>
              </a:rPr>
              <a:t>/</a:t>
            </a:r>
            <a:r>
              <a:rPr sz="350" spc="65" dirty="0">
                <a:solidFill>
                  <a:srgbClr val="131313"/>
                </a:solidFill>
                <a:latin typeface="Times New Roman"/>
                <a:cs typeface="Times New Roman"/>
              </a:rPr>
              <a:t>)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312155" y="2522646"/>
            <a:ext cx="793750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80415" algn="l"/>
              </a:tabLst>
            </a:pPr>
            <a:r>
              <a:rPr sz="450" u="heavy" spc="-5" dirty="0">
                <a:solidFill>
                  <a:srgbClr val="131313"/>
                </a:solidFill>
                <a:latin typeface="Arial"/>
                <a:cs typeface="Arial"/>
              </a:rPr>
              <a:t> 	</a:t>
            </a:r>
            <a:endParaRPr sz="4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086603" y="2628662"/>
            <a:ext cx="90805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" spc="40" dirty="0">
                <a:solidFill>
                  <a:srgbClr val="131313"/>
                </a:solidFill>
                <a:latin typeface="Times New Roman"/>
                <a:cs typeface="Times New Roman"/>
              </a:rPr>
              <a:t>Q)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068315" y="2649642"/>
            <a:ext cx="11811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a: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150355" y="2603929"/>
            <a:ext cx="82550" cy="368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700" b="1" spc="-450" dirty="0">
                <a:solidFill>
                  <a:srgbClr val="332426"/>
                </a:solidFill>
                <a:latin typeface="Times New Roman"/>
                <a:cs typeface="Times New Roman"/>
              </a:rPr>
              <a:t>t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793740" y="3039875"/>
            <a:ext cx="91440" cy="133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90" dirty="0">
                <a:solidFill>
                  <a:srgbClr val="131313"/>
                </a:solidFill>
                <a:latin typeface="Times New Roman"/>
                <a:cs typeface="Times New Roman"/>
              </a:rPr>
              <a:t>5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976364" y="3015491"/>
            <a:ext cx="146685" cy="133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50" dirty="0">
                <a:solidFill>
                  <a:srgbClr val="131313"/>
                </a:solidFill>
                <a:latin typeface="Times New Roman"/>
                <a:cs typeface="Times New Roman"/>
              </a:rPr>
              <a:t>15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372859" y="3049557"/>
            <a:ext cx="14033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10</a:t>
            </a:r>
            <a:endParaRPr sz="7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065267" y="3146555"/>
            <a:ext cx="1482090" cy="137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10565" algn="l"/>
              </a:tabLst>
            </a:pPr>
            <a:r>
              <a:rPr sz="1275" b="1" spc="-7" baseline="3267" dirty="0">
                <a:solidFill>
                  <a:srgbClr val="131313"/>
                </a:solidFill>
                <a:latin typeface="Times New Roman"/>
                <a:cs typeface="Times New Roman"/>
              </a:rPr>
              <a:t>(b)	</a:t>
            </a:r>
            <a:r>
              <a:rPr sz="800" spc="-5" dirty="0">
                <a:solidFill>
                  <a:srgbClr val="131313"/>
                </a:solidFill>
                <a:latin typeface="Arial"/>
                <a:cs typeface="Arial"/>
              </a:rPr>
              <a:t>Stimulus</a:t>
            </a:r>
            <a:r>
              <a:rPr sz="800" spc="2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31313"/>
                </a:solidFill>
                <a:latin typeface="Arial"/>
                <a:cs typeface="Arial"/>
              </a:rPr>
              <a:t>number</a:t>
            </a:r>
            <a:endParaRPr sz="8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025644" y="3374546"/>
            <a:ext cx="2115820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">
              <a:lnSpc>
                <a:spcPts val="1015"/>
              </a:lnSpc>
            </a:pPr>
            <a:r>
              <a:rPr sz="850" b="1" spc="-50" dirty="0">
                <a:solidFill>
                  <a:srgbClr val="444467"/>
                </a:solidFill>
                <a:latin typeface="Arial"/>
                <a:cs typeface="Arial"/>
              </a:rPr>
              <a:t>FIGURE</a:t>
            </a:r>
            <a:r>
              <a:rPr sz="850" b="1" spc="75" dirty="0">
                <a:solidFill>
                  <a:srgbClr val="444467"/>
                </a:solidFill>
                <a:latin typeface="Arial"/>
                <a:cs typeface="Arial"/>
              </a:rPr>
              <a:t> </a:t>
            </a:r>
            <a:r>
              <a:rPr sz="850" b="1" spc="-50" dirty="0">
                <a:solidFill>
                  <a:srgbClr val="444467"/>
                </a:solidFill>
                <a:latin typeface="Arial"/>
                <a:cs typeface="Arial"/>
              </a:rPr>
              <a:t>25.1</a:t>
            </a:r>
            <a:endParaRPr sz="850">
              <a:latin typeface="Arial"/>
              <a:cs typeface="Arial"/>
            </a:endParaRPr>
          </a:p>
          <a:p>
            <a:pPr marL="15240">
              <a:lnSpc>
                <a:spcPts val="960"/>
              </a:lnSpc>
            </a:pPr>
            <a:r>
              <a:rPr sz="850" b="1" spc="-75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850" b="1" spc="60" dirty="0">
                <a:solidFill>
                  <a:srgbClr val="131313"/>
                </a:solidFill>
                <a:latin typeface="Times New Roman"/>
                <a:cs typeface="Times New Roman"/>
              </a:rPr>
              <a:t>ypes</a:t>
            </a:r>
            <a:r>
              <a:rPr sz="850" b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spc="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850" b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spc="50" dirty="0">
                <a:solidFill>
                  <a:srgbClr val="131313"/>
                </a:solidFill>
                <a:latin typeface="Times New Roman"/>
                <a:cs typeface="Times New Roman"/>
              </a:rPr>
              <a:t>nonassociative</a:t>
            </a:r>
            <a:r>
              <a:rPr sz="850" b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spc="25" dirty="0">
                <a:solidFill>
                  <a:srgbClr val="131313"/>
                </a:solidFill>
                <a:latin typeface="Times New Roman"/>
                <a:cs typeface="Times New Roman"/>
              </a:rPr>
              <a:t>learning.</a:t>
            </a:r>
            <a:endParaRPr sz="850">
              <a:latin typeface="Times New Roman"/>
              <a:cs typeface="Times New Roman"/>
            </a:endParaRPr>
          </a:p>
          <a:p>
            <a:pPr marL="12700" indent="5715">
              <a:lnSpc>
                <a:spcPts val="1085"/>
              </a:lnSpc>
            </a:pPr>
            <a:r>
              <a:rPr sz="950" b="1" spc="25" dirty="0">
                <a:solidFill>
                  <a:srgbClr val="131313"/>
                </a:solidFill>
                <a:latin typeface="Times New Roman"/>
                <a:cs typeface="Times New Roman"/>
              </a:rPr>
              <a:t>(a)</a:t>
            </a:r>
            <a:r>
              <a:rPr sz="950" b="1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131313"/>
                </a:solidFill>
                <a:latin typeface="Arial"/>
                <a:cs typeface="Arial"/>
              </a:rPr>
              <a:t>In</a:t>
            </a:r>
            <a:r>
              <a:rPr sz="800" spc="4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131313"/>
                </a:solidFill>
                <a:latin typeface="Arial"/>
                <a:cs typeface="Arial"/>
              </a:rPr>
              <a:t>habituation.</a:t>
            </a:r>
            <a:r>
              <a:rPr sz="800" spc="7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31313"/>
                </a:solidFill>
                <a:latin typeface="Arial"/>
                <a:cs typeface="Arial"/>
              </a:rPr>
              <a:t>repeated</a:t>
            </a:r>
            <a:r>
              <a:rPr sz="800" spc="1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31313"/>
                </a:solidFill>
                <a:latin typeface="Arial"/>
                <a:cs typeface="Arial"/>
              </a:rPr>
              <a:t>presentation</a:t>
            </a:r>
            <a:r>
              <a:rPr sz="800" spc="1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40" dirty="0">
                <a:solidFill>
                  <a:srgbClr val="131313"/>
                </a:solidFill>
                <a:latin typeface="Arial"/>
                <a:cs typeface="Arial"/>
              </a:rPr>
              <a:t>of</a:t>
            </a:r>
            <a:endParaRPr sz="800">
              <a:latin typeface="Arial"/>
              <a:cs typeface="Arial"/>
            </a:endParaRPr>
          </a:p>
          <a:p>
            <a:pPr marL="18415" marR="5080" indent="-6350">
              <a:lnSpc>
                <a:spcPts val="1010"/>
              </a:lnSpc>
              <a:spcBef>
                <a:spcPts val="35"/>
              </a:spcBef>
            </a:pPr>
            <a:r>
              <a:rPr sz="800" spc="25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800" spc="8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30" dirty="0">
                <a:solidFill>
                  <a:srgbClr val="131313"/>
                </a:solidFill>
                <a:latin typeface="Arial"/>
                <a:cs typeface="Arial"/>
              </a:rPr>
              <a:t>same</a:t>
            </a:r>
            <a:r>
              <a:rPr sz="800" spc="9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131313"/>
                </a:solidFill>
                <a:latin typeface="Arial"/>
                <a:cs typeface="Arial"/>
              </a:rPr>
              <a:t>stimulus</a:t>
            </a:r>
            <a:r>
              <a:rPr sz="8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9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31313"/>
                </a:solidFill>
                <a:latin typeface="Arial"/>
                <a:cs typeface="Arial"/>
              </a:rPr>
              <a:t>produces</a:t>
            </a:r>
            <a:r>
              <a:rPr sz="800" spc="9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40" dirty="0">
                <a:solidFill>
                  <a:srgbClr val="131313"/>
                </a:solidFill>
                <a:latin typeface="Arial"/>
                <a:cs typeface="Arial"/>
              </a:rPr>
              <a:t>a</a:t>
            </a:r>
            <a:r>
              <a:rPr sz="800" spc="8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30" dirty="0">
                <a:solidFill>
                  <a:srgbClr val="131313"/>
                </a:solidFill>
                <a:latin typeface="Arial"/>
                <a:cs typeface="Arial"/>
              </a:rPr>
              <a:t>progressively</a:t>
            </a:r>
            <a:r>
              <a:rPr sz="800" spc="-20" dirty="0">
                <a:solidFill>
                  <a:srgbClr val="131313"/>
                </a:solidFill>
                <a:latin typeface="Arial"/>
                <a:cs typeface="Arial"/>
              </a:rPr>
              <a:t> smaller</a:t>
            </a:r>
            <a:r>
              <a:rPr sz="8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9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31313"/>
                </a:solidFill>
                <a:latin typeface="Arial"/>
                <a:cs typeface="Arial"/>
              </a:rPr>
              <a:t>response.</a:t>
            </a:r>
            <a:r>
              <a:rPr sz="800" spc="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950" b="1" spc="15" dirty="0">
                <a:solidFill>
                  <a:srgbClr val="131313"/>
                </a:solidFill>
                <a:latin typeface="Times New Roman"/>
                <a:cs typeface="Times New Roman"/>
              </a:rPr>
              <a:t>(b)</a:t>
            </a:r>
            <a:r>
              <a:rPr sz="950" b="1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00" spc="-20" dirty="0">
                <a:solidFill>
                  <a:srgbClr val="131313"/>
                </a:solidFill>
                <a:latin typeface="Arial"/>
                <a:cs typeface="Arial"/>
              </a:rPr>
              <a:t>In</a:t>
            </a:r>
            <a:r>
              <a:rPr sz="800" spc="4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30" dirty="0">
                <a:solidFill>
                  <a:srgbClr val="131313"/>
                </a:solidFill>
                <a:latin typeface="Arial"/>
                <a:cs typeface="Arial"/>
              </a:rPr>
              <a:t>sensitization,</a:t>
            </a:r>
            <a:r>
              <a:rPr sz="800" spc="8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40" dirty="0">
                <a:solidFill>
                  <a:srgbClr val="131313"/>
                </a:solidFill>
                <a:latin typeface="Arial"/>
                <a:cs typeface="Arial"/>
              </a:rPr>
              <a:t>a</a:t>
            </a:r>
            <a:r>
              <a:rPr sz="800" spc="6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31313"/>
                </a:solidFill>
                <a:latin typeface="Arial"/>
                <a:cs typeface="Arial"/>
              </a:rPr>
              <a:t>strong</a:t>
            </a:r>
            <a:r>
              <a:rPr sz="800" spc="-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31313"/>
                </a:solidFill>
                <a:latin typeface="Arial"/>
                <a:cs typeface="Arial"/>
              </a:rPr>
              <a:t>stimulus</a:t>
            </a:r>
            <a:r>
              <a:rPr sz="8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7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31313"/>
                </a:solidFill>
                <a:latin typeface="Arial"/>
                <a:cs typeface="Arial"/>
              </a:rPr>
              <a:t>(arrow)</a:t>
            </a:r>
            <a:r>
              <a:rPr sz="8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8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131313"/>
                </a:solidFill>
                <a:latin typeface="Arial"/>
                <a:cs typeface="Arial"/>
              </a:rPr>
              <a:t>results</a:t>
            </a:r>
            <a:r>
              <a:rPr sz="8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9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31313"/>
                </a:solidFill>
                <a:latin typeface="Arial"/>
                <a:cs typeface="Arial"/>
              </a:rPr>
              <a:t>in</a:t>
            </a:r>
            <a:r>
              <a:rPr sz="800" spc="3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35" dirty="0">
                <a:solidFill>
                  <a:srgbClr val="131313"/>
                </a:solidFill>
                <a:latin typeface="Arial"/>
                <a:cs typeface="Arial"/>
              </a:rPr>
              <a:t>an</a:t>
            </a:r>
            <a:r>
              <a:rPr sz="800" spc="1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131313"/>
                </a:solidFill>
                <a:latin typeface="Arial"/>
                <a:cs typeface="Arial"/>
              </a:rPr>
              <a:t>exaggerated</a:t>
            </a:r>
            <a:r>
              <a:rPr sz="800" spc="-15" dirty="0">
                <a:solidFill>
                  <a:srgbClr val="131313"/>
                </a:solidFill>
                <a:latin typeface="Arial"/>
                <a:cs typeface="Arial"/>
              </a:rPr>
              <a:t> response</a:t>
            </a:r>
            <a:r>
              <a:rPr sz="800" spc="4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50" dirty="0">
                <a:solidFill>
                  <a:srgbClr val="131313"/>
                </a:solidFill>
                <a:latin typeface="Arial"/>
                <a:cs typeface="Arial"/>
              </a:rPr>
              <a:t>to</a:t>
            </a:r>
            <a:r>
              <a:rPr sz="8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1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30" dirty="0">
                <a:solidFill>
                  <a:srgbClr val="131313"/>
                </a:solidFill>
                <a:latin typeface="Arial"/>
                <a:cs typeface="Arial"/>
              </a:rPr>
              <a:t>all</a:t>
            </a:r>
            <a:r>
              <a:rPr sz="800" spc="9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131313"/>
                </a:solidFill>
                <a:latin typeface="Arial"/>
                <a:cs typeface="Arial"/>
              </a:rPr>
              <a:t>subsequent</a:t>
            </a:r>
            <a:r>
              <a:rPr sz="8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7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131313"/>
                </a:solidFill>
                <a:latin typeface="Arial"/>
                <a:cs typeface="Arial"/>
              </a:rPr>
              <a:t>stimuli.</a:t>
            </a:r>
            <a:endParaRPr sz="800">
              <a:latin typeface="Arial"/>
              <a:cs typeface="Arial"/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5149850" y="6772275"/>
            <a:ext cx="1947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Não condicionante</a:t>
            </a:r>
            <a:endParaRPr lang="pt-BR" dirty="0"/>
          </a:p>
        </p:txBody>
      </p:sp>
      <p:sp>
        <p:nvSpPr>
          <p:cNvPr id="36" name="CaixaDeTexto 35"/>
          <p:cNvSpPr txBox="1"/>
          <p:nvPr/>
        </p:nvSpPr>
        <p:spPr>
          <a:xfrm>
            <a:off x="5302250" y="7534275"/>
            <a:ext cx="154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</a:t>
            </a:r>
            <a:r>
              <a:rPr lang="pt-BR" dirty="0" smtClean="0"/>
              <a:t>ondicionante</a:t>
            </a:r>
            <a:endParaRPr lang="pt-BR" dirty="0"/>
          </a:p>
        </p:txBody>
      </p:sp>
      <p:pic>
        <p:nvPicPr>
          <p:cNvPr id="37" name="~PP645.WAV">
            <a:hlinkClick r:id="" action="ppaction://media"/>
          </p:cNvPr>
          <p:cNvPicPr>
            <a:picLocks noRot="1" noChangeAspect="1"/>
          </p:cNvPicPr>
          <p:nvPr>
            <a:wavAudioFile r:embed="rId1" name="~PP645.WAV"/>
          </p:nvPr>
        </p:nvPicPr>
        <p:blipFill>
          <a:blip r:embed="rId6" cstate="print"/>
          <a:stretch>
            <a:fillRect/>
          </a:stretch>
        </p:blipFill>
        <p:spPr>
          <a:xfrm>
            <a:off x="7045325" y="93757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81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695" y="1438656"/>
            <a:ext cx="755904" cy="5486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16096" y="1304544"/>
            <a:ext cx="731520" cy="7559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89504" y="2194560"/>
            <a:ext cx="1658112" cy="9753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93791" y="1341120"/>
            <a:ext cx="633984" cy="3169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86271" y="1353312"/>
            <a:ext cx="804672" cy="8778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52288" y="1865376"/>
            <a:ext cx="414527" cy="3779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32832" y="2804160"/>
            <a:ext cx="755903" cy="5486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86271" y="2694432"/>
            <a:ext cx="792479" cy="8778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68167" y="1050036"/>
            <a:ext cx="1877695" cy="0"/>
          </a:xfrm>
          <a:custGeom>
            <a:avLst/>
            <a:gdLst/>
            <a:ahLst/>
            <a:cxnLst/>
            <a:rect l="l" t="t" r="r" b="b"/>
            <a:pathLst>
              <a:path w="1877695">
                <a:moveTo>
                  <a:pt x="0" y="0"/>
                </a:moveTo>
                <a:lnTo>
                  <a:pt x="1877568" y="0"/>
                </a:lnTo>
              </a:path>
            </a:pathLst>
          </a:custGeom>
          <a:ln w="6096">
            <a:solidFill>
              <a:srgbClr val="3438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71216" y="1045464"/>
            <a:ext cx="0" cy="2133600"/>
          </a:xfrm>
          <a:custGeom>
            <a:avLst/>
            <a:gdLst/>
            <a:ahLst/>
            <a:cxnLst/>
            <a:rect l="l" t="t" r="r" b="b"/>
            <a:pathLst>
              <a:path h="2133600">
                <a:moveTo>
                  <a:pt x="0" y="2133599"/>
                </a:moveTo>
                <a:lnTo>
                  <a:pt x="0" y="0"/>
                </a:lnTo>
              </a:path>
            </a:pathLst>
          </a:custGeom>
          <a:ln w="9144">
            <a:solidFill>
              <a:srgbClr val="4F4F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65120" y="3176016"/>
            <a:ext cx="1877695" cy="0"/>
          </a:xfrm>
          <a:custGeom>
            <a:avLst/>
            <a:gdLst/>
            <a:ahLst/>
            <a:cxnLst/>
            <a:rect l="l" t="t" r="r" b="b"/>
            <a:pathLst>
              <a:path w="1877695">
                <a:moveTo>
                  <a:pt x="0" y="0"/>
                </a:moveTo>
                <a:lnTo>
                  <a:pt x="1877568" y="0"/>
                </a:lnTo>
              </a:path>
            </a:pathLst>
          </a:custGeom>
          <a:ln w="6096">
            <a:solidFill>
              <a:srgbClr val="2F38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41164" y="1048512"/>
            <a:ext cx="0" cy="2131060"/>
          </a:xfrm>
          <a:custGeom>
            <a:avLst/>
            <a:gdLst/>
            <a:ahLst/>
            <a:cxnLst/>
            <a:rect l="l" t="t" r="r" b="b"/>
            <a:pathLst>
              <a:path h="2131060">
                <a:moveTo>
                  <a:pt x="0" y="2130551"/>
                </a:moveTo>
                <a:lnTo>
                  <a:pt x="0" y="0"/>
                </a:lnTo>
              </a:path>
            </a:pathLst>
          </a:custGeom>
          <a:ln w="6096">
            <a:solidFill>
              <a:srgbClr val="2328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65392" y="4572"/>
            <a:ext cx="990600" cy="0"/>
          </a:xfrm>
          <a:custGeom>
            <a:avLst/>
            <a:gdLst/>
            <a:ahLst/>
            <a:cxnLst/>
            <a:rect l="l" t="t" r="r" b="b"/>
            <a:pathLst>
              <a:path w="990600">
                <a:moveTo>
                  <a:pt x="0" y="0"/>
                </a:moveTo>
                <a:lnTo>
                  <a:pt x="990600" y="0"/>
                </a:lnTo>
              </a:path>
            </a:pathLst>
          </a:custGeom>
          <a:ln w="9144">
            <a:solidFill>
              <a:srgbClr val="8383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46847" y="7638288"/>
            <a:ext cx="0" cy="2237740"/>
          </a:xfrm>
          <a:custGeom>
            <a:avLst/>
            <a:gdLst/>
            <a:ahLst/>
            <a:cxnLst/>
            <a:rect l="l" t="t" r="r" b="b"/>
            <a:pathLst>
              <a:path h="2237740">
                <a:moveTo>
                  <a:pt x="0" y="2237231"/>
                </a:moveTo>
                <a:lnTo>
                  <a:pt x="0" y="0"/>
                </a:lnTo>
              </a:path>
            </a:pathLst>
          </a:custGeom>
          <a:ln w="15240">
            <a:solidFill>
              <a:srgbClr val="6B6B6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07923" y="412841"/>
            <a:ext cx="224154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b="1" spc="20" dirty="0">
                <a:solidFill>
                  <a:srgbClr val="131313"/>
                </a:solidFill>
                <a:latin typeface="Arial"/>
                <a:cs typeface="Arial"/>
              </a:rPr>
              <a:t>764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62075" y="423705"/>
            <a:ext cx="98171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929640" algn="l"/>
              </a:tabLst>
            </a:pPr>
            <a:r>
              <a:rPr sz="700" spc="60" dirty="0">
                <a:solidFill>
                  <a:srgbClr val="131313"/>
                </a:solidFill>
                <a:latin typeface="Arial"/>
                <a:cs typeface="Arial"/>
              </a:rPr>
              <a:t>C</a:t>
            </a:r>
            <a:r>
              <a:rPr sz="700" spc="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100" dirty="0">
                <a:solidFill>
                  <a:srgbClr val="131313"/>
                </a:solidFill>
                <a:latin typeface="Arial"/>
                <a:cs typeface="Arial"/>
              </a:rPr>
              <a:t>H</a:t>
            </a:r>
            <a:r>
              <a:rPr sz="700" spc="-8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45" dirty="0">
                <a:solidFill>
                  <a:srgbClr val="131313"/>
                </a:solidFill>
                <a:latin typeface="Arial"/>
                <a:cs typeface="Arial"/>
              </a:rPr>
              <a:t>A</a:t>
            </a:r>
            <a:r>
              <a:rPr sz="700" spc="5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-45" dirty="0">
                <a:solidFill>
                  <a:srgbClr val="131313"/>
                </a:solidFill>
                <a:latin typeface="Arial"/>
                <a:cs typeface="Arial"/>
              </a:rPr>
              <a:t>P</a:t>
            </a:r>
            <a:r>
              <a:rPr sz="700" spc="-7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75" dirty="0">
                <a:solidFill>
                  <a:srgbClr val="131313"/>
                </a:solidFill>
                <a:latin typeface="Arial"/>
                <a:cs typeface="Arial"/>
              </a:rPr>
              <a:t>T</a:t>
            </a:r>
            <a:r>
              <a:rPr sz="700" spc="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-65" dirty="0">
                <a:solidFill>
                  <a:srgbClr val="131313"/>
                </a:solidFill>
                <a:latin typeface="Arial"/>
                <a:cs typeface="Arial"/>
              </a:rPr>
              <a:t>E</a:t>
            </a:r>
            <a:r>
              <a:rPr sz="700" spc="-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-50" dirty="0">
                <a:solidFill>
                  <a:srgbClr val="131313"/>
                </a:solidFill>
                <a:latin typeface="Arial"/>
                <a:cs typeface="Arial"/>
              </a:rPr>
              <a:t>R</a:t>
            </a:r>
            <a:r>
              <a:rPr sz="700" dirty="0">
                <a:solidFill>
                  <a:srgbClr val="131313"/>
                </a:solidFill>
                <a:latin typeface="Arial"/>
                <a:cs typeface="Arial"/>
              </a:rPr>
              <a:t>  </a:t>
            </a:r>
            <a:r>
              <a:rPr sz="700" spc="6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20" dirty="0">
                <a:solidFill>
                  <a:srgbClr val="131313"/>
                </a:solidFill>
                <a:latin typeface="Arial"/>
                <a:cs typeface="Arial"/>
              </a:rPr>
              <a:t>2</a:t>
            </a:r>
            <a:r>
              <a:rPr sz="7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i="1" spc="-30" dirty="0">
                <a:solidFill>
                  <a:srgbClr val="131313"/>
                </a:solidFill>
                <a:latin typeface="Times New Roman"/>
                <a:cs typeface="Times New Roman"/>
              </a:rPr>
              <a:t>5</a:t>
            </a:r>
            <a:r>
              <a:rPr sz="800" i="1" dirty="0">
                <a:solidFill>
                  <a:srgbClr val="131313"/>
                </a:solidFill>
                <a:latin typeface="Times New Roman"/>
                <a:cs typeface="Times New Roman"/>
              </a:rPr>
              <a:t>	</a:t>
            </a:r>
            <a:r>
              <a:rPr sz="800" spc="20" dirty="0">
                <a:solidFill>
                  <a:srgbClr val="131313"/>
                </a:solidFill>
                <a:latin typeface="Times New Roman"/>
                <a:cs typeface="Times New Roman"/>
              </a:rPr>
              <a:t>•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916683" y="433423"/>
            <a:ext cx="2613025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10" dirty="0">
                <a:solidFill>
                  <a:srgbClr val="131313"/>
                </a:solidFill>
                <a:latin typeface="Arial"/>
                <a:cs typeface="Arial"/>
              </a:rPr>
              <a:t>MOLECULAR </a:t>
            </a:r>
            <a:r>
              <a:rPr sz="700" spc="-7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131313"/>
                </a:solidFill>
                <a:latin typeface="Arial"/>
                <a:cs typeface="Arial"/>
              </a:rPr>
              <a:t>MECHANISMS</a:t>
            </a:r>
            <a:r>
              <a:rPr sz="700" spc="5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25" dirty="0">
                <a:solidFill>
                  <a:srgbClr val="131313"/>
                </a:solidFill>
                <a:latin typeface="Arial"/>
                <a:cs typeface="Arial"/>
              </a:rPr>
              <a:t>OF</a:t>
            </a:r>
            <a:r>
              <a:rPr sz="700" spc="6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20" dirty="0">
                <a:solidFill>
                  <a:srgbClr val="131313"/>
                </a:solidFill>
                <a:latin typeface="Arial"/>
                <a:cs typeface="Arial"/>
              </a:rPr>
              <a:t>LEARNING</a:t>
            </a:r>
            <a:r>
              <a:rPr sz="700" spc="-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80" dirty="0">
                <a:solidFill>
                  <a:srgbClr val="131313"/>
                </a:solidFill>
                <a:latin typeface="Arial"/>
                <a:cs typeface="Arial"/>
              </a:rPr>
              <a:t>AND</a:t>
            </a:r>
            <a:r>
              <a:rPr sz="7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-9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-15" dirty="0">
                <a:solidFill>
                  <a:srgbClr val="131313"/>
                </a:solidFill>
                <a:latin typeface="Arial"/>
                <a:cs typeface="Arial"/>
              </a:rPr>
              <a:t>MEMORY</a:t>
            </a:r>
            <a:endParaRPr sz="7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871216" y="898620"/>
            <a:ext cx="1870075" cy="2277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98425" algn="ctr">
              <a:lnSpc>
                <a:spcPct val="100000"/>
              </a:lnSpc>
              <a:tabLst>
                <a:tab pos="862330" algn="l"/>
              </a:tabLst>
            </a:pPr>
            <a:r>
              <a:rPr sz="800" b="1" spc="-15" dirty="0">
                <a:solidFill>
                  <a:srgbClr val="131313"/>
                </a:solidFill>
                <a:latin typeface="Arial"/>
                <a:cs typeface="Arial"/>
              </a:rPr>
              <a:t>Stimulus	</a:t>
            </a:r>
            <a:r>
              <a:rPr sz="800" b="1" spc="-10" dirty="0">
                <a:solidFill>
                  <a:srgbClr val="131313"/>
                </a:solidFill>
                <a:latin typeface="Arial"/>
                <a:cs typeface="Arial"/>
              </a:rPr>
              <a:t>Response</a:t>
            </a:r>
            <a:endParaRPr sz="800">
              <a:latin typeface="Arial"/>
              <a:cs typeface="Arial"/>
            </a:endParaRPr>
          </a:p>
          <a:p>
            <a:pPr marR="71120" algn="ctr">
              <a:lnSpc>
                <a:spcPct val="100000"/>
              </a:lnSpc>
              <a:spcBef>
                <a:spcPts val="434"/>
              </a:spcBef>
            </a:pPr>
            <a:r>
              <a:rPr sz="750" spc="20" dirty="0">
                <a:solidFill>
                  <a:srgbClr val="131313"/>
                </a:solidFill>
                <a:latin typeface="Arial"/>
                <a:cs typeface="Arial"/>
              </a:rPr>
              <a:t>Before</a:t>
            </a:r>
            <a:r>
              <a:rPr sz="750" spc="-3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25" dirty="0">
                <a:solidFill>
                  <a:srgbClr val="131313"/>
                </a:solidFill>
                <a:latin typeface="Arial"/>
                <a:cs typeface="Arial"/>
              </a:rPr>
              <a:t>cond</a:t>
            </a:r>
            <a:r>
              <a:rPr sz="750" spc="-15" dirty="0">
                <a:solidFill>
                  <a:srgbClr val="131313"/>
                </a:solidFill>
                <a:latin typeface="Arial"/>
                <a:cs typeface="Arial"/>
              </a:rPr>
              <a:t>i</a:t>
            </a:r>
            <a:r>
              <a:rPr sz="750" spc="25" dirty="0">
                <a:solidFill>
                  <a:srgbClr val="131313"/>
                </a:solidFill>
                <a:latin typeface="Arial"/>
                <a:cs typeface="Arial"/>
              </a:rPr>
              <a:t>tion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i</a:t>
            </a:r>
            <a:r>
              <a:rPr sz="750" spc="35" dirty="0">
                <a:solidFill>
                  <a:srgbClr val="131313"/>
                </a:solidFill>
                <a:latin typeface="Arial"/>
                <a:cs typeface="Arial"/>
              </a:rPr>
              <a:t>ng</a:t>
            </a:r>
            <a:endParaRPr sz="7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840227" y="3241581"/>
            <a:ext cx="14922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(a)</a:t>
            </a:r>
            <a:endParaRPr sz="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299964" y="904716"/>
            <a:ext cx="44577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-15" dirty="0">
                <a:solidFill>
                  <a:srgbClr val="131313"/>
                </a:solidFill>
                <a:latin typeface="Arial"/>
                <a:cs typeface="Arial"/>
              </a:rPr>
              <a:t>Stimulus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162547" y="904716"/>
            <a:ext cx="50101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-15" dirty="0">
                <a:solidFill>
                  <a:srgbClr val="131313"/>
                </a:solidFill>
                <a:latin typeface="Arial"/>
                <a:cs typeface="Arial"/>
              </a:rPr>
              <a:t>Response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773172" y="3773457"/>
            <a:ext cx="4244975" cy="881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2284" algn="ctr">
              <a:lnSpc>
                <a:spcPct val="100000"/>
              </a:lnSpc>
            </a:pPr>
            <a:r>
              <a:rPr sz="800" b="1" spc="15" dirty="0">
                <a:solidFill>
                  <a:srgbClr val="131313"/>
                </a:solidFill>
                <a:latin typeface="Times New Roman"/>
                <a:cs typeface="Times New Roman"/>
              </a:rPr>
              <a:t>(b)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6"/>
              </a:spcBef>
            </a:pPr>
            <a:endParaRPr sz="800">
              <a:latin typeface="Times New Roman"/>
              <a:cs typeface="Times New Roman"/>
            </a:endParaRPr>
          </a:p>
          <a:p>
            <a:pPr marL="15240">
              <a:lnSpc>
                <a:spcPct val="100000"/>
              </a:lnSpc>
            </a:pPr>
            <a:r>
              <a:rPr sz="800" spc="-25" dirty="0">
                <a:solidFill>
                  <a:srgbClr val="364256"/>
                </a:solidFill>
                <a:latin typeface="Arial"/>
                <a:cs typeface="Arial"/>
              </a:rPr>
              <a:t>FIGURE</a:t>
            </a:r>
            <a:r>
              <a:rPr sz="800" spc="65" dirty="0">
                <a:solidFill>
                  <a:srgbClr val="3642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364256"/>
                </a:solidFill>
                <a:latin typeface="Arial"/>
                <a:cs typeface="Arial"/>
              </a:rPr>
              <a:t>25.2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ct val="104299"/>
              </a:lnSpc>
              <a:spcBef>
                <a:spcPts val="30"/>
              </a:spcBef>
            </a:pPr>
            <a:r>
              <a:rPr sz="800" b="1" spc="5" dirty="0">
                <a:solidFill>
                  <a:srgbClr val="131313"/>
                </a:solidFill>
                <a:latin typeface="Arial"/>
                <a:cs typeface="Arial"/>
              </a:rPr>
              <a:t>Classical </a:t>
            </a:r>
            <a:r>
              <a:rPr sz="800" b="1" spc="-10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b="1" spc="20" dirty="0">
                <a:solidFill>
                  <a:srgbClr val="131313"/>
                </a:solidFill>
                <a:latin typeface="Arial"/>
                <a:cs typeface="Arial"/>
              </a:rPr>
              <a:t>conditioning.</a:t>
            </a:r>
            <a:r>
              <a:rPr sz="800" b="1" spc="7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b="1" spc="65" dirty="0">
                <a:solidFill>
                  <a:srgbClr val="131313"/>
                </a:solidFill>
                <a:latin typeface="Arial"/>
                <a:cs typeface="Arial"/>
              </a:rPr>
              <a:t>(a)</a:t>
            </a:r>
            <a:r>
              <a:rPr sz="800" b="1" spc="10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Before</a:t>
            </a:r>
            <a:r>
              <a:rPr sz="750" spc="8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conditioning.</a:t>
            </a:r>
            <a:r>
              <a:rPr sz="750" spc="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4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8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sound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7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60" dirty="0">
                <a:solidFill>
                  <a:srgbClr val="131313"/>
                </a:solidFill>
                <a:latin typeface="Arial"/>
                <a:cs typeface="Arial"/>
              </a:rPr>
              <a:t>of</a:t>
            </a:r>
            <a:r>
              <a:rPr sz="750" spc="4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0" dirty="0">
                <a:solidFill>
                  <a:srgbClr val="131313"/>
                </a:solidFill>
                <a:latin typeface="Arial"/>
                <a:cs typeface="Arial"/>
              </a:rPr>
              <a:t>a</a:t>
            </a:r>
            <a:r>
              <a:rPr sz="750" spc="1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bell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7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(</a:t>
            </a:r>
            <a:r>
              <a:rPr sz="750" spc="4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spc="6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conditional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4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131313"/>
                </a:solidFill>
                <a:latin typeface="Arial"/>
                <a:cs typeface="Arial"/>
              </a:rPr>
              <a:t>stim­ </a:t>
            </a:r>
            <a:r>
              <a:rPr sz="750" spc="-10" dirty="0">
                <a:solidFill>
                  <a:srgbClr val="131313"/>
                </a:solidFill>
                <a:latin typeface="Arial"/>
                <a:cs typeface="Arial"/>
              </a:rPr>
              <a:t>ulus, CS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) </a:t>
            </a:r>
            <a:r>
              <a:rPr sz="750" spc="-8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elicits </a:t>
            </a:r>
            <a:r>
              <a:rPr sz="750" spc="-5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35" dirty="0">
                <a:solidFill>
                  <a:srgbClr val="131313"/>
                </a:solidFill>
                <a:latin typeface="Arial"/>
                <a:cs typeface="Arial"/>
              </a:rPr>
              <a:t>no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0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response.</a:t>
            </a:r>
            <a:r>
              <a:rPr sz="750" spc="5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131313"/>
                </a:solidFill>
                <a:latin typeface="Arial"/>
                <a:cs typeface="Arial"/>
              </a:rPr>
              <a:t>in</a:t>
            </a:r>
            <a:r>
              <a:rPr sz="750" spc="7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sharp </a:t>
            </a:r>
            <a:r>
              <a:rPr sz="750" spc="-8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contrast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5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60" dirty="0">
                <a:solidFill>
                  <a:srgbClr val="131313"/>
                </a:solidFill>
                <a:latin typeface="Arial"/>
                <a:cs typeface="Arial"/>
              </a:rPr>
              <a:t>to</a:t>
            </a:r>
            <a:r>
              <a:rPr sz="750" spc="9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4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8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response</a:t>
            </a:r>
            <a:r>
              <a:rPr sz="750" spc="9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elicited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8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131313"/>
                </a:solidFill>
                <a:latin typeface="Arial"/>
                <a:cs typeface="Arial"/>
              </a:rPr>
              <a:t>by</a:t>
            </a:r>
            <a:r>
              <a:rPr sz="750" spc="5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9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5" dirty="0">
                <a:solidFill>
                  <a:srgbClr val="131313"/>
                </a:solidFill>
                <a:latin typeface="Arial"/>
                <a:cs typeface="Arial"/>
              </a:rPr>
              <a:t>sight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6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60" dirty="0">
                <a:solidFill>
                  <a:srgbClr val="131313"/>
                </a:solidFill>
                <a:latin typeface="Arial"/>
                <a:cs typeface="Arial"/>
              </a:rPr>
              <a:t>of</a:t>
            </a:r>
            <a:r>
              <a:rPr sz="750" spc="4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0" dirty="0">
                <a:solidFill>
                  <a:srgbClr val="131313"/>
                </a:solidFill>
                <a:latin typeface="Arial"/>
                <a:cs typeface="Arial"/>
              </a:rPr>
              <a:t>a</a:t>
            </a:r>
            <a:r>
              <a:rPr sz="750" spc="-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piece</a:t>
            </a:r>
            <a:r>
              <a:rPr sz="750" spc="6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60" dirty="0">
                <a:solidFill>
                  <a:srgbClr val="131313"/>
                </a:solidFill>
                <a:latin typeface="Arial"/>
                <a:cs typeface="Arial"/>
              </a:rPr>
              <a:t>of</a:t>
            </a:r>
            <a:r>
              <a:rPr sz="750" spc="6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meat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5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(</a:t>
            </a:r>
            <a:r>
              <a:rPr sz="750" spc="4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spc="6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131313"/>
                </a:solidFill>
                <a:latin typeface="Arial"/>
                <a:cs typeface="Arial"/>
              </a:rPr>
              <a:t>unconditioned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4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31313"/>
                </a:solidFill>
                <a:latin typeface="Arial"/>
                <a:cs typeface="Arial"/>
              </a:rPr>
              <a:t>stimulus,</a:t>
            </a:r>
            <a:r>
              <a:rPr sz="750" spc="7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US</a:t>
            </a:r>
            <a:r>
              <a:rPr sz="750" spc="5" dirty="0">
                <a:solidFill>
                  <a:srgbClr val="131313"/>
                </a:solidFill>
                <a:latin typeface="Arial"/>
                <a:cs typeface="Arial"/>
              </a:rPr>
              <a:t>)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. </a:t>
            </a:r>
            <a:r>
              <a:rPr sz="900" b="1" spc="35" dirty="0">
                <a:solidFill>
                  <a:srgbClr val="131313"/>
                </a:solidFill>
                <a:latin typeface="Times New Roman"/>
                <a:cs typeface="Times New Roman"/>
              </a:rPr>
              <a:t>(b)</a:t>
            </a:r>
            <a:r>
              <a:rPr sz="900" b="1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750" spc="25" dirty="0">
                <a:solidFill>
                  <a:srgbClr val="131313"/>
                </a:solidFill>
                <a:latin typeface="Arial"/>
                <a:cs typeface="Arial"/>
              </a:rPr>
              <a:t>Conditioning</a:t>
            </a:r>
            <a:r>
              <a:rPr sz="750" spc="7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31313"/>
                </a:solidFill>
                <a:latin typeface="Arial"/>
                <a:cs typeface="Arial"/>
              </a:rPr>
              <a:t>entails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6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pairing</a:t>
            </a:r>
            <a:r>
              <a:rPr sz="750" spc="2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4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8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sound</a:t>
            </a:r>
            <a:r>
              <a:rPr sz="750" spc="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60" dirty="0">
                <a:solidFill>
                  <a:srgbClr val="131313"/>
                </a:solidFill>
                <a:latin typeface="Arial"/>
                <a:cs typeface="Arial"/>
              </a:rPr>
              <a:t>of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4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8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bell</a:t>
            </a:r>
            <a:r>
              <a:rPr sz="750" spc="6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40" dirty="0">
                <a:solidFill>
                  <a:srgbClr val="131313"/>
                </a:solidFill>
                <a:latin typeface="Arial"/>
                <a:cs typeface="Arial"/>
              </a:rPr>
              <a:t>with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6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25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spc="9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0" dirty="0">
                <a:solidFill>
                  <a:srgbClr val="131313"/>
                </a:solidFill>
                <a:latin typeface="Arial"/>
                <a:cs typeface="Arial"/>
              </a:rPr>
              <a:t>sight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7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60" dirty="0">
                <a:solidFill>
                  <a:srgbClr val="131313"/>
                </a:solidFill>
                <a:latin typeface="Arial"/>
                <a:cs typeface="Arial"/>
              </a:rPr>
              <a:t>of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4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8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meat.</a:t>
            </a:r>
            <a:r>
              <a:rPr sz="750" spc="-9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spc="1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40" dirty="0">
                <a:solidFill>
                  <a:srgbClr val="131313"/>
                </a:solidFill>
                <a:latin typeface="Arial"/>
                <a:cs typeface="Arial"/>
              </a:rPr>
              <a:t>dog</a:t>
            </a:r>
            <a:r>
              <a:rPr sz="750" spc="9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31313"/>
                </a:solidFill>
                <a:latin typeface="Arial"/>
                <a:cs typeface="Arial"/>
              </a:rPr>
              <a:t>learns</a:t>
            </a:r>
            <a:r>
              <a:rPr sz="750" spc="7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that</a:t>
            </a:r>
            <a:r>
              <a:rPr sz="750" spc="8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5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9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bell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9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predicts</a:t>
            </a:r>
            <a:r>
              <a:rPr sz="750" spc="8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4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8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meat.</a:t>
            </a:r>
            <a:endParaRPr sz="7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767076" y="5020986"/>
            <a:ext cx="4298950" cy="4279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" marR="5080" indent="2540" algn="just">
              <a:lnSpc>
                <a:spcPct val="100699"/>
              </a:lnSpc>
            </a:pP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interval.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However,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if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CS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precedes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US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by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too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much,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conditioning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will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be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much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weaker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or</a:t>
            </a:r>
            <a:r>
              <a:rPr sz="1000" spc="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absent.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Conditioning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typically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does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 not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occur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if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CS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follows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US.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synaptic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mechanism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classical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conditioning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will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have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account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for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these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stringent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timing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req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uirements.</a:t>
            </a: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7"/>
              </a:spcBef>
            </a:pPr>
            <a:endParaRPr sz="1000" dirty="0">
              <a:latin typeface="Times New Roman"/>
              <a:cs typeface="Times New Roman"/>
            </a:endParaRPr>
          </a:p>
          <a:p>
            <a:pPr marL="12700" marR="5715" algn="just">
              <a:lnSpc>
                <a:spcPct val="100200"/>
              </a:lnSpc>
            </a:pPr>
            <a:r>
              <a:rPr sz="1000" b="1" spc="60" dirty="0">
                <a:solidFill>
                  <a:srgbClr val="504B75"/>
                </a:solidFill>
                <a:latin typeface="Times New Roman"/>
                <a:cs typeface="Times New Roman"/>
              </a:rPr>
              <a:t>Instru</a:t>
            </a:r>
            <a:r>
              <a:rPr sz="1000" b="1" spc="195" dirty="0">
                <a:solidFill>
                  <a:srgbClr val="504B75"/>
                </a:solidFill>
                <a:latin typeface="Times New Roman"/>
                <a:cs typeface="Times New Roman"/>
              </a:rPr>
              <a:t>m</a:t>
            </a:r>
            <a:r>
              <a:rPr sz="1000" b="1" spc="75" dirty="0">
                <a:solidFill>
                  <a:srgbClr val="364256"/>
                </a:solidFill>
                <a:latin typeface="Times New Roman"/>
                <a:cs typeface="Times New Roman"/>
              </a:rPr>
              <a:t>e</a:t>
            </a:r>
            <a:r>
              <a:rPr sz="1000" b="1" spc="75" dirty="0">
                <a:solidFill>
                  <a:srgbClr val="504B75"/>
                </a:solidFill>
                <a:latin typeface="Times New Roman"/>
                <a:cs typeface="Times New Roman"/>
              </a:rPr>
              <a:t>ntal</a:t>
            </a:r>
            <a:r>
              <a:rPr sz="1000" b="1" dirty="0">
                <a:solidFill>
                  <a:srgbClr val="504B75"/>
                </a:solidFill>
                <a:latin typeface="Times New Roman"/>
                <a:cs typeface="Times New Roman"/>
              </a:rPr>
              <a:t> </a:t>
            </a:r>
            <a:r>
              <a:rPr sz="1000" b="1" spc="10" dirty="0">
                <a:solidFill>
                  <a:srgbClr val="504B75"/>
                </a:solidFill>
                <a:latin typeface="Times New Roman"/>
                <a:cs typeface="Times New Roman"/>
              </a:rPr>
              <a:t> </a:t>
            </a:r>
            <a:r>
              <a:rPr sz="1000" b="1" spc="65" dirty="0">
                <a:solidFill>
                  <a:srgbClr val="504B75"/>
                </a:solidFill>
                <a:latin typeface="Times New Roman"/>
                <a:cs typeface="Times New Roman"/>
              </a:rPr>
              <a:t>Conditioning.</a:t>
            </a:r>
            <a:r>
              <a:rPr sz="1000" b="1" dirty="0">
                <a:solidFill>
                  <a:srgbClr val="504B75"/>
                </a:solidFill>
                <a:latin typeface="Times New Roman"/>
                <a:cs typeface="Times New Roman"/>
              </a:rPr>
              <a:t> </a:t>
            </a:r>
            <a:r>
              <a:rPr sz="1000" b="1" spc="45" dirty="0">
                <a:solidFill>
                  <a:srgbClr val="504B75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type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associative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learning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was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dis­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covered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studied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by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Columbia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University</a:t>
            </a:r>
            <a:r>
              <a:rPr sz="1000" spc="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psychologist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Edward</a:t>
            </a:r>
            <a:r>
              <a:rPr sz="1000" spc="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Thorndike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early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last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century.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b="1" spc="70" dirty="0">
                <a:solidFill>
                  <a:srgbClr val="131313"/>
                </a:solidFill>
                <a:latin typeface="Times New Roman"/>
                <a:cs typeface="Times New Roman"/>
              </a:rPr>
              <a:t>instrumental</a:t>
            </a:r>
            <a:r>
              <a:rPr sz="1000" b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b="1" spc="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b="1" spc="70" dirty="0">
                <a:solidFill>
                  <a:srgbClr val="131313"/>
                </a:solidFill>
                <a:latin typeface="Times New Roman"/>
                <a:cs typeface="Times New Roman"/>
              </a:rPr>
              <a:t>conditioning,</a:t>
            </a:r>
            <a:r>
              <a:rPr sz="1000" b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b="1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an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individual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learns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FF0000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FF0000"/>
                </a:solidFill>
                <a:latin typeface="Times New Roman"/>
                <a:cs typeface="Times New Roman"/>
              </a:rPr>
              <a:t>associate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FF0000"/>
                </a:solidFill>
                <a:latin typeface="Times New Roman"/>
                <a:cs typeface="Times New Roman"/>
              </a:rPr>
              <a:t>response,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FF0000"/>
                </a:solidFill>
                <a:latin typeface="Times New Roman"/>
                <a:cs typeface="Times New Roman"/>
              </a:rPr>
              <a:t>motor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90" dirty="0">
                <a:solidFill>
                  <a:srgbClr val="FF0000"/>
                </a:solidFill>
                <a:latin typeface="Times New Roman"/>
                <a:cs typeface="Times New Roman"/>
              </a:rPr>
              <a:t>act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00B050"/>
                </a:solidFill>
                <a:latin typeface="Times New Roman"/>
                <a:cs typeface="Times New Roman"/>
              </a:rPr>
              <a:t>with</a:t>
            </a:r>
            <a:r>
              <a:rPr sz="100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00B050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00B050"/>
                </a:solidFill>
                <a:latin typeface="Times New Roman"/>
                <a:cs typeface="Times New Roman"/>
              </a:rPr>
              <a:t>meaningf</a:t>
            </a:r>
            <a:r>
              <a:rPr sz="1000" spc="-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00B050"/>
                </a:solidFill>
                <a:latin typeface="Times New Roman"/>
                <a:cs typeface="Times New Roman"/>
              </a:rPr>
              <a:t>ul</a:t>
            </a:r>
            <a:r>
              <a:rPr sz="100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00B050"/>
                </a:solidFill>
                <a:latin typeface="Times New Roman"/>
                <a:cs typeface="Times New Roman"/>
              </a:rPr>
              <a:t>stimulus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,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typically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reward</a:t>
            </a:r>
            <a:r>
              <a:rPr sz="10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such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as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food.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As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an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example,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consider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what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happens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0" dirty="0">
                <a:solidFill>
                  <a:srgbClr val="131313"/>
                </a:solidFill>
                <a:latin typeface="Times New Roman"/>
                <a:cs typeface="Times New Roman"/>
              </a:rPr>
              <a:t>when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hungry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rat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placed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box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with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lever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that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dispenses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food.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course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exploring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box,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rat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bumps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lever,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out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pops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piece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food.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After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happy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accident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occurs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few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more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times,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rat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learns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tha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pressing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lever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leads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750" spc="85" dirty="0">
                <a:solidFill>
                  <a:srgbClr val="131313"/>
                </a:solidFill>
                <a:latin typeface="Arial"/>
                <a:cs typeface="Arial"/>
              </a:rPr>
              <a:t>to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9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food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reward.</a:t>
            </a:r>
            <a:r>
              <a:rPr sz="1000" spc="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rat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will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then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work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lever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(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eat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food)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until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it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is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no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longer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hungry.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should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sound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familiar.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Recall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from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previous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chapters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experiments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which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monkeys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were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trained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make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responses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as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subtle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as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saccadic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eye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movements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in order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00" spc="105" dirty="0">
                <a:solidFill>
                  <a:srgbClr val="131313"/>
                </a:solidFill>
                <a:latin typeface="Arial"/>
                <a:cs typeface="Arial"/>
              </a:rPr>
              <a:t>to</a:t>
            </a:r>
            <a:r>
              <a:rPr sz="8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4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receive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juice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reward.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Behavioral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neurophysiology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makes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use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instrumental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learning.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reward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need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not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be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food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or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drink,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either.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Re­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member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that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rats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will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Lever-press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for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cocaine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reward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or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for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electrical</a:t>
            </a:r>
            <a:r>
              <a:rPr sz="1000" spc="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stim­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ulation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medial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forebrain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bu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ndle.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Instrumental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conditioning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will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also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occur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if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response,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instead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evoking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rewarding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sti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m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ulus</a:t>
            </a:r>
            <a:r>
              <a:rPr sz="1000" spc="15" dirty="0">
                <a:solidFill>
                  <a:srgbClr val="FF0000"/>
                </a:solidFill>
                <a:latin typeface="Times New Roman"/>
                <a:cs typeface="Times New Roman"/>
              </a:rPr>
              <a:t>,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FF0000"/>
                </a:solidFill>
                <a:latin typeface="Times New Roman"/>
                <a:cs typeface="Times New Roman"/>
              </a:rPr>
              <a:t>prevents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1000" spc="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FF0000"/>
                </a:solidFill>
                <a:latin typeface="Times New Roman"/>
                <a:cs typeface="Times New Roman"/>
              </a:rPr>
              <a:t>occurrence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FF0000"/>
                </a:solidFill>
                <a:latin typeface="Times New Roman"/>
                <a:cs typeface="Times New Roman"/>
              </a:rPr>
              <a:t>an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FF0000"/>
                </a:solidFill>
                <a:latin typeface="Times New Roman"/>
                <a:cs typeface="Times New Roman"/>
              </a:rPr>
              <a:t>aversive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FF0000"/>
                </a:solidFill>
                <a:latin typeface="Times New Roman"/>
                <a:cs typeface="Times New Roman"/>
              </a:rPr>
              <a:t>stimulus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such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as</a:t>
            </a:r>
            <a:r>
              <a:rPr sz="1000" spc="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foot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shock.</a:t>
            </a:r>
            <a:endParaRPr sz="1000" dirty="0">
              <a:latin typeface="Times New Roman"/>
              <a:cs typeface="Times New Roman"/>
            </a:endParaRPr>
          </a:p>
          <a:p>
            <a:pPr marL="15240" marR="5080" indent="127635" algn="just">
              <a:lnSpc>
                <a:spcPct val="100000"/>
              </a:lnSpc>
            </a:pP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As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classical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conditioning,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predictive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relationship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is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learned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during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 instrumental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conditioning.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classical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conditioning,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subject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learns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that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FF0000"/>
                </a:solidFill>
                <a:latin typeface="Times New Roman"/>
                <a:cs typeface="Times New Roman"/>
              </a:rPr>
              <a:t>one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FF0000"/>
                </a:solidFill>
                <a:latin typeface="Times New Roman"/>
                <a:cs typeface="Times New Roman"/>
              </a:rPr>
              <a:t>stimulus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sz="1000" spc="-20" dirty="0">
                <a:solidFill>
                  <a:srgbClr val="FF0000"/>
                </a:solidFill>
                <a:latin typeface="Times New Roman"/>
                <a:cs typeface="Times New Roman"/>
              </a:rPr>
              <a:t>CS</a:t>
            </a:r>
            <a:r>
              <a:rPr sz="1000" spc="-10" dirty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predicts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00B050"/>
                </a:solidFill>
                <a:latin typeface="Times New Roman"/>
                <a:cs typeface="Times New Roman"/>
              </a:rPr>
              <a:t>another</a:t>
            </a:r>
            <a:r>
              <a:rPr sz="100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00B050"/>
                </a:solidFill>
                <a:latin typeface="Times New Roman"/>
                <a:cs typeface="Times New Roman"/>
              </a:rPr>
              <a:t>sti</a:t>
            </a:r>
            <a:r>
              <a:rPr sz="1000" spc="120" dirty="0">
                <a:solidFill>
                  <a:srgbClr val="00B050"/>
                </a:solidFill>
                <a:latin typeface="Times New Roman"/>
                <a:cs typeface="Times New Roman"/>
              </a:rPr>
              <a:t>m</a:t>
            </a:r>
            <a:r>
              <a:rPr sz="1000" spc="25" dirty="0">
                <a:solidFill>
                  <a:srgbClr val="00B050"/>
                </a:solidFill>
                <a:latin typeface="Times New Roman"/>
                <a:cs typeface="Times New Roman"/>
              </a:rPr>
              <a:t>ulus</a:t>
            </a:r>
            <a:r>
              <a:rPr sz="100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00B050"/>
                </a:solidFill>
                <a:latin typeface="Times New Roman"/>
                <a:cs typeface="Times New Roman"/>
              </a:rPr>
              <a:t>(US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).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In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instrumental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condi­</a:t>
            </a:r>
            <a:endParaRPr sz="1000" dirty="0">
              <a:latin typeface="Times New Roman"/>
              <a:cs typeface="Times New Roman"/>
            </a:endParaRPr>
          </a:p>
          <a:p>
            <a:pPr marL="15240" marR="6985" indent="5715" algn="just">
              <a:lnSpc>
                <a:spcPct val="100000"/>
              </a:lnSpc>
              <a:spcBef>
                <a:spcPts val="20"/>
              </a:spcBef>
            </a:pP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tioning,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subject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learns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that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FF0000"/>
                </a:solidFill>
                <a:latin typeface="Times New Roman"/>
                <a:cs typeface="Times New Roman"/>
              </a:rPr>
              <a:t>particular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FF0000"/>
                </a:solidFill>
                <a:latin typeface="Times New Roman"/>
                <a:cs typeface="Times New Roman"/>
              </a:rPr>
              <a:t>behavior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is </a:t>
            </a:r>
            <a:r>
              <a:rPr sz="10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FF0000"/>
                </a:solidFill>
                <a:latin typeface="Times New Roman"/>
                <a:cs typeface="Times New Roman"/>
              </a:rPr>
              <a:t>associated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FF0000"/>
                </a:solidFill>
                <a:latin typeface="Times New Roman"/>
                <a:cs typeface="Times New Roman"/>
              </a:rPr>
              <a:t>with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10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FF0000"/>
                </a:solidFill>
                <a:latin typeface="Times New Roman"/>
                <a:cs typeface="Times New Roman"/>
              </a:rPr>
              <a:t>particular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FF0000"/>
                </a:solidFill>
                <a:latin typeface="Times New Roman"/>
                <a:cs typeface="Times New Roman"/>
              </a:rPr>
              <a:t>conseq</a:t>
            </a:r>
            <a:r>
              <a:rPr sz="1000" spc="-1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FF0000"/>
                </a:solidFill>
                <a:latin typeface="Times New Roman"/>
                <a:cs typeface="Times New Roman"/>
              </a:rPr>
              <a:t>uence.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Also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like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classical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conditioning,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timing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is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important.</a:t>
            </a:r>
            <a:endParaRPr sz="1000" dirty="0">
              <a:latin typeface="Times New Roman"/>
              <a:cs typeface="Times New Roman"/>
            </a:endParaRPr>
          </a:p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5106161" y="1054608"/>
          <a:ext cx="1860041" cy="26532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9714"/>
                <a:gridCol w="1100327"/>
              </a:tblGrid>
              <a:tr h="181356">
                <a:tc gridSpan="2">
                  <a:txBody>
                    <a:bodyPr/>
                    <a:lstStyle/>
                    <a:p>
                      <a:pPr marL="590550">
                        <a:lnSpc>
                          <a:spcPct val="100000"/>
                        </a:lnSpc>
                      </a:pPr>
                      <a:r>
                        <a:rPr sz="750" dirty="0">
                          <a:solidFill>
                            <a:srgbClr val="131313"/>
                          </a:solidFill>
                          <a:latin typeface="Arial"/>
                          <a:cs typeface="Arial"/>
                        </a:rPr>
                        <a:t>Cond</a:t>
                      </a:r>
                      <a:r>
                        <a:rPr sz="750" spc="-35" dirty="0">
                          <a:solidFill>
                            <a:srgbClr val="131313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750" dirty="0">
                          <a:solidFill>
                            <a:srgbClr val="131313"/>
                          </a:solidFill>
                          <a:latin typeface="Arial"/>
                          <a:cs typeface="Arial"/>
                        </a:rPr>
                        <a:t>tion</a:t>
                      </a:r>
                      <a:r>
                        <a:rPr sz="750" spc="25" dirty="0">
                          <a:solidFill>
                            <a:srgbClr val="131313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750" dirty="0">
                          <a:solidFill>
                            <a:srgbClr val="131313"/>
                          </a:solidFill>
                          <a:latin typeface="Arial"/>
                          <a:cs typeface="Arial"/>
                        </a:rPr>
                        <a:t>ng</a:t>
                      </a:r>
                      <a:endParaRPr sz="7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8288">
                      <a:solidFill>
                        <a:srgbClr val="4B4F4F"/>
                      </a:solidFill>
                      <a:prstDash val="solid"/>
                    </a:lnL>
                    <a:lnR w="6096">
                      <a:solidFill>
                        <a:srgbClr val="2F3434"/>
                      </a:solidFill>
                      <a:prstDash val="solid"/>
                    </a:lnR>
                    <a:lnT w="6096">
                      <a:solidFill>
                        <a:srgbClr val="2B2F34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069848"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</a:pPr>
                      <a:r>
                        <a:rPr sz="850" dirty="0">
                          <a:solidFill>
                            <a:srgbClr val="131313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8288">
                      <a:solidFill>
                        <a:srgbClr val="4B4F4F"/>
                      </a:solidFill>
                      <a:prstDash val="solid"/>
                    </a:lnL>
                    <a:lnR w="9144">
                      <a:solidFill>
                        <a:srgbClr val="5B5B54"/>
                      </a:solidFill>
                      <a:prstDash val="solid"/>
                    </a:lnR>
                    <a:lnB w="6096">
                      <a:solidFill>
                        <a:srgbClr val="6760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144">
                      <a:solidFill>
                        <a:srgbClr val="5B5B54"/>
                      </a:solidFill>
                      <a:prstDash val="solid"/>
                    </a:lnL>
                    <a:lnR w="6096">
                      <a:solidFill>
                        <a:srgbClr val="2F3434"/>
                      </a:solidFill>
                      <a:prstDash val="solid"/>
                    </a:lnR>
                  </a:tcPr>
                </a:tc>
              </a:tr>
              <a:tr h="135635">
                <a:tc gridSpan="2">
                  <a:txBody>
                    <a:bodyPr/>
                    <a:lstStyle/>
                    <a:p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8288">
                      <a:solidFill>
                        <a:srgbClr val="4B4F4F"/>
                      </a:solidFill>
                      <a:prstDash val="solid"/>
                    </a:lnL>
                    <a:lnR w="6096">
                      <a:solidFill>
                        <a:srgbClr val="2F3434"/>
                      </a:solidFill>
                      <a:prstDash val="solid"/>
                    </a:lnR>
                    <a:lnT w="6096" cap="flat" cmpd="sng" algn="ctr">
                      <a:solidFill>
                        <a:srgbClr val="67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>
                      <a:solidFill>
                        <a:srgbClr val="545B6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266443">
                <a:tc gridSpan="2">
                  <a:txBody>
                    <a:bodyPr/>
                    <a:lstStyle/>
                    <a:p>
                      <a:pPr marL="485140">
                        <a:lnSpc>
                          <a:spcPts val="785"/>
                        </a:lnSpc>
                      </a:pPr>
                      <a:r>
                        <a:rPr sz="750" dirty="0">
                          <a:solidFill>
                            <a:srgbClr val="131313"/>
                          </a:solidFill>
                          <a:latin typeface="Arial"/>
                          <a:cs typeface="Arial"/>
                        </a:rPr>
                        <a:t>After</a:t>
                      </a:r>
                      <a:r>
                        <a:rPr sz="750" spc="55" dirty="0">
                          <a:solidFill>
                            <a:srgbClr val="13131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50" dirty="0">
                          <a:solidFill>
                            <a:srgbClr val="131313"/>
                          </a:solidFill>
                          <a:latin typeface="Arial"/>
                          <a:cs typeface="Arial"/>
                        </a:rPr>
                        <a:t>cond</a:t>
                      </a:r>
                      <a:r>
                        <a:rPr sz="750" spc="-60" dirty="0">
                          <a:solidFill>
                            <a:srgbClr val="131313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750" dirty="0">
                          <a:solidFill>
                            <a:srgbClr val="131313"/>
                          </a:solidFill>
                          <a:latin typeface="Arial"/>
                          <a:cs typeface="Arial"/>
                        </a:rPr>
                        <a:t>tion</a:t>
                      </a:r>
                      <a:r>
                        <a:rPr sz="750" spc="25" dirty="0">
                          <a:solidFill>
                            <a:srgbClr val="131313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750" dirty="0">
                          <a:solidFill>
                            <a:srgbClr val="131313"/>
                          </a:solidFill>
                          <a:latin typeface="Arial"/>
                          <a:cs typeface="Arial"/>
                        </a:rPr>
                        <a:t>ng</a:t>
                      </a:r>
                      <a:endParaRPr sz="750">
                        <a:latin typeface="Arial"/>
                        <a:cs typeface="Arial"/>
                      </a:endParaRPr>
                    </a:p>
                    <a:p>
                      <a:pPr marR="257175" algn="r">
                        <a:lnSpc>
                          <a:spcPts val="905"/>
                        </a:lnSpc>
                      </a:pPr>
                      <a:r>
                        <a:rPr sz="850" dirty="0">
                          <a:solidFill>
                            <a:srgbClr val="131313"/>
                          </a:solidFill>
                          <a:latin typeface="Arial"/>
                          <a:cs typeface="Arial"/>
                        </a:rPr>
                        <a:t>CR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144">
                      <a:solidFill>
                        <a:srgbClr val="23282B"/>
                      </a:solidFill>
                      <a:prstDash val="solid"/>
                    </a:lnL>
                    <a:lnR w="9144">
                      <a:solidFill>
                        <a:srgbClr val="545B5B"/>
                      </a:solidFill>
                      <a:prstDash val="solid"/>
                    </a:lnR>
                    <a:lnT w="12192">
                      <a:solidFill>
                        <a:srgbClr val="545B60"/>
                      </a:solidFill>
                      <a:prstDash val="solid"/>
                    </a:lnT>
                    <a:lnB w="6096">
                      <a:solidFill>
                        <a:srgbClr val="4B545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26" name="CaixaDeTexto 25"/>
          <p:cNvSpPr txBox="1"/>
          <p:nvPr/>
        </p:nvSpPr>
        <p:spPr>
          <a:xfrm>
            <a:off x="0" y="5705475"/>
            <a:ext cx="23957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Condicionamento</a:t>
            </a:r>
          </a:p>
          <a:p>
            <a:r>
              <a:rPr lang="pt-BR" sz="2400" dirty="0" smtClean="0"/>
              <a:t>operante</a:t>
            </a:r>
            <a:endParaRPr lang="pt-BR" sz="2400" dirty="0"/>
          </a:p>
        </p:txBody>
      </p:sp>
      <p:pic>
        <p:nvPicPr>
          <p:cNvPr id="27" name="~PP1442.WAV">
            <a:hlinkClick r:id="" action="ppaction://media"/>
          </p:cNvPr>
          <p:cNvPicPr>
            <a:picLocks noRot="1" noChangeAspect="1"/>
          </p:cNvPicPr>
          <p:nvPr>
            <a:wavAudioFile r:embed="rId1" name="~PP1442.WAV"/>
          </p:nvPr>
        </p:nvPicPr>
        <p:blipFill>
          <a:blip r:embed="rId12" cstate="print"/>
          <a:stretch>
            <a:fillRect/>
          </a:stretch>
        </p:blipFill>
        <p:spPr>
          <a:xfrm>
            <a:off x="7045325" y="93757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40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71871" y="877824"/>
            <a:ext cx="2072639" cy="8046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69408" y="3889248"/>
            <a:ext cx="1828799" cy="46207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0667" y="137160"/>
            <a:ext cx="0" cy="661670"/>
          </a:xfrm>
          <a:custGeom>
            <a:avLst/>
            <a:gdLst/>
            <a:ahLst/>
            <a:cxnLst/>
            <a:rect l="l" t="t" r="r" b="b"/>
            <a:pathLst>
              <a:path h="661670">
                <a:moveTo>
                  <a:pt x="0" y="661416"/>
                </a:moveTo>
                <a:lnTo>
                  <a:pt x="0" y="0"/>
                </a:lnTo>
              </a:path>
            </a:pathLst>
          </a:custGeom>
          <a:ln w="9144">
            <a:solidFill>
              <a:srgbClr val="B3B3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716" y="877824"/>
            <a:ext cx="0" cy="7546975"/>
          </a:xfrm>
          <a:custGeom>
            <a:avLst/>
            <a:gdLst/>
            <a:ahLst/>
            <a:cxnLst/>
            <a:rect l="l" t="t" r="r" b="b"/>
            <a:pathLst>
              <a:path h="7546975">
                <a:moveTo>
                  <a:pt x="0" y="7546848"/>
                </a:moveTo>
                <a:lnTo>
                  <a:pt x="0" y="0"/>
                </a:lnTo>
              </a:path>
            </a:pathLst>
          </a:custGeom>
          <a:ln w="15240">
            <a:solidFill>
              <a:srgbClr val="9CA0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998467" y="366690"/>
            <a:ext cx="317754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966085" algn="l"/>
              </a:tabLst>
            </a:pPr>
            <a:r>
              <a:rPr sz="700" b="1" spc="15" dirty="0">
                <a:solidFill>
                  <a:srgbClr val="A08346"/>
                </a:solidFill>
                <a:latin typeface="Arial"/>
                <a:cs typeface="Arial"/>
              </a:rPr>
              <a:t>'Y  </a:t>
            </a:r>
            <a:r>
              <a:rPr sz="700" b="1" spc="-55" dirty="0">
                <a:solidFill>
                  <a:srgbClr val="A08346"/>
                </a:solidFill>
                <a:latin typeface="Arial"/>
                <a:cs typeface="Arial"/>
              </a:rPr>
              <a:t> </a:t>
            </a:r>
            <a:r>
              <a:rPr sz="750" spc="-65" dirty="0">
                <a:solidFill>
                  <a:srgbClr val="131313"/>
                </a:solidFill>
                <a:latin typeface="Arial"/>
                <a:cs typeface="Arial"/>
              </a:rPr>
              <a:t>SIMPLE</a:t>
            </a:r>
            <a:r>
              <a:rPr sz="750" spc="4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80" dirty="0">
                <a:solidFill>
                  <a:srgbClr val="131313"/>
                </a:solidFill>
                <a:latin typeface="Arial"/>
                <a:cs typeface="Arial"/>
              </a:rPr>
              <a:t>SYSTEMS:</a:t>
            </a:r>
            <a:r>
              <a:rPr sz="750" spc="2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20" dirty="0">
                <a:solidFill>
                  <a:srgbClr val="131313"/>
                </a:solidFill>
                <a:latin typeface="Arial"/>
                <a:cs typeface="Arial"/>
              </a:rPr>
              <a:t>I</a:t>
            </a:r>
            <a:r>
              <a:rPr sz="750" spc="-55" dirty="0">
                <a:solidFill>
                  <a:srgbClr val="131313"/>
                </a:solidFill>
                <a:latin typeface="Arial"/>
                <a:cs typeface="Arial"/>
              </a:rPr>
              <a:t>NVERTEBRATE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8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35" dirty="0">
                <a:solidFill>
                  <a:srgbClr val="131313"/>
                </a:solidFill>
                <a:latin typeface="Arial"/>
                <a:cs typeface="Arial"/>
              </a:rPr>
              <a:t>MODELS</a:t>
            </a:r>
            <a:r>
              <a:rPr sz="750" spc="4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131313"/>
                </a:solidFill>
                <a:latin typeface="Arial"/>
                <a:cs typeface="Arial"/>
              </a:rPr>
              <a:t>OF</a:t>
            </a:r>
            <a:r>
              <a:rPr sz="750" spc="2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25" dirty="0">
                <a:solidFill>
                  <a:srgbClr val="131313"/>
                </a:solidFill>
                <a:latin typeface="Arial"/>
                <a:cs typeface="Arial"/>
              </a:rPr>
              <a:t>LEARN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I</a:t>
            </a:r>
            <a:r>
              <a:rPr sz="750" spc="45" dirty="0">
                <a:solidFill>
                  <a:srgbClr val="131313"/>
                </a:solidFill>
                <a:latin typeface="Arial"/>
                <a:cs typeface="Arial"/>
              </a:rPr>
              <a:t>NG</a:t>
            </a:r>
            <a:r>
              <a:rPr sz="1000" b="1" dirty="0">
                <a:solidFill>
                  <a:srgbClr val="131313"/>
                </a:solidFill>
                <a:latin typeface="Times New Roman"/>
                <a:cs typeface="Times New Roman"/>
              </a:rPr>
              <a:t> 	</a:t>
            </a:r>
            <a:r>
              <a:rPr sz="1000" b="1" spc="20" dirty="0">
                <a:solidFill>
                  <a:srgbClr val="131313"/>
                </a:solidFill>
                <a:latin typeface="Times New Roman"/>
                <a:cs typeface="Times New Roman"/>
              </a:rPr>
              <a:t>765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0219" y="833034"/>
            <a:ext cx="4286885" cy="138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8890" algn="just">
              <a:lnSpc>
                <a:spcPct val="102000"/>
              </a:lnSpc>
            </a:pP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Successf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ul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instrumental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conditioning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requires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stimulus</a:t>
            </a:r>
            <a:r>
              <a:rPr sz="1000" spc="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occ</a:t>
            </a:r>
            <a:r>
              <a:rPr sz="1000" spc="125" dirty="0">
                <a:solidFill>
                  <a:srgbClr val="131313"/>
                </a:solidFill>
                <a:latin typeface="Times New Roman"/>
                <a:cs typeface="Times New Roman"/>
              </a:rPr>
              <a:t>u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r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shortly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after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response.</a:t>
            </a:r>
            <a:endParaRPr sz="1000">
              <a:latin typeface="Times New Roman"/>
              <a:cs typeface="Times New Roman"/>
            </a:endParaRPr>
          </a:p>
          <a:p>
            <a:pPr marL="12700" marR="8255" indent="127635">
              <a:lnSpc>
                <a:spcPct val="100000"/>
              </a:lnSpc>
            </a:pP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Because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motiva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plays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such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large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pa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rt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instrumental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conditioning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(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af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ter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all,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only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hungry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ra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will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lever-press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for</a:t>
            </a:r>
            <a:r>
              <a:rPr sz="1000" spc="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food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reward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),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under­</a:t>
            </a:r>
            <a:endParaRPr sz="1000">
              <a:latin typeface="Times New Roman"/>
              <a:cs typeface="Times New Roman"/>
            </a:endParaRPr>
          </a:p>
          <a:p>
            <a:pPr marL="15240" marR="8255" indent="-3175" algn="just">
              <a:lnSpc>
                <a:spcPct val="101000"/>
              </a:lnSpc>
              <a:spcBef>
                <a:spcPts val="10"/>
              </a:spcBef>
            </a:pP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lying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neural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circuits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re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considerably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more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complex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than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those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involved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simple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classical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conditioning.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Therefore,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we'll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leave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instrumental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condi­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tioning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focus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simpler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forms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lea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rning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memory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whose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mechanisms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have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been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identified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in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nervous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system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an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invertebrate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animal.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0219" y="2580435"/>
            <a:ext cx="4293235" cy="4723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">
              <a:lnSpc>
                <a:spcPct val="100000"/>
              </a:lnSpc>
            </a:pPr>
            <a:r>
              <a:rPr sz="1200" b="1" spc="-100" dirty="0">
                <a:solidFill>
                  <a:srgbClr val="A08346"/>
                </a:solidFill>
                <a:latin typeface="Times New Roman"/>
                <a:cs typeface="Times New Roman"/>
              </a:rPr>
              <a:t>'Y</a:t>
            </a:r>
            <a:r>
              <a:rPr sz="1200" b="1" spc="120" dirty="0">
                <a:solidFill>
                  <a:srgbClr val="A08346"/>
                </a:solidFill>
                <a:latin typeface="Times New Roman"/>
                <a:cs typeface="Times New Roman"/>
              </a:rPr>
              <a:t> </a:t>
            </a:r>
            <a:r>
              <a:rPr sz="1150" b="1" spc="5" dirty="0">
                <a:solidFill>
                  <a:srgbClr val="A55441"/>
                </a:solidFill>
                <a:latin typeface="Arial"/>
                <a:cs typeface="Arial"/>
              </a:rPr>
              <a:t>SIMPLE</a:t>
            </a:r>
            <a:r>
              <a:rPr sz="1150" b="1" dirty="0">
                <a:solidFill>
                  <a:srgbClr val="A55441"/>
                </a:solidFill>
                <a:latin typeface="Arial"/>
                <a:cs typeface="Arial"/>
              </a:rPr>
              <a:t> </a:t>
            </a:r>
            <a:r>
              <a:rPr sz="1150" b="1" spc="-155" dirty="0">
                <a:solidFill>
                  <a:srgbClr val="A55441"/>
                </a:solidFill>
                <a:latin typeface="Arial"/>
                <a:cs typeface="Arial"/>
              </a:rPr>
              <a:t> </a:t>
            </a:r>
            <a:r>
              <a:rPr sz="1150" b="1" dirty="0">
                <a:solidFill>
                  <a:srgbClr val="A55441"/>
                </a:solidFill>
                <a:latin typeface="Arial"/>
                <a:cs typeface="Arial"/>
              </a:rPr>
              <a:t>SYSTEMS:</a:t>
            </a:r>
            <a:endParaRPr sz="1150">
              <a:latin typeface="Arial"/>
              <a:cs typeface="Arial"/>
            </a:endParaRPr>
          </a:p>
          <a:p>
            <a:pPr marL="204470">
              <a:lnSpc>
                <a:spcPct val="100000"/>
              </a:lnSpc>
              <a:spcBef>
                <a:spcPts val="25"/>
              </a:spcBef>
            </a:pPr>
            <a:r>
              <a:rPr sz="1150" b="1" spc="20" dirty="0">
                <a:solidFill>
                  <a:srgbClr val="A55441"/>
                </a:solidFill>
                <a:latin typeface="Arial"/>
                <a:cs typeface="Arial"/>
              </a:rPr>
              <a:t>INVERTEBR</a:t>
            </a:r>
            <a:r>
              <a:rPr sz="1150" b="1" spc="-15" dirty="0">
                <a:solidFill>
                  <a:srgbClr val="A55441"/>
                </a:solidFill>
                <a:latin typeface="Arial"/>
                <a:cs typeface="Arial"/>
              </a:rPr>
              <a:t>A</a:t>
            </a:r>
            <a:r>
              <a:rPr sz="1150" b="1" spc="70" dirty="0">
                <a:solidFill>
                  <a:srgbClr val="A55441"/>
                </a:solidFill>
                <a:latin typeface="Arial"/>
                <a:cs typeface="Arial"/>
              </a:rPr>
              <a:t>TE</a:t>
            </a:r>
            <a:r>
              <a:rPr sz="1150" b="1" dirty="0">
                <a:solidFill>
                  <a:srgbClr val="A55441"/>
                </a:solidFill>
                <a:latin typeface="Arial"/>
                <a:cs typeface="Arial"/>
              </a:rPr>
              <a:t> </a:t>
            </a:r>
            <a:r>
              <a:rPr sz="1150" b="1" spc="-135" dirty="0">
                <a:solidFill>
                  <a:srgbClr val="A55441"/>
                </a:solidFill>
                <a:latin typeface="Arial"/>
                <a:cs typeface="Arial"/>
              </a:rPr>
              <a:t> </a:t>
            </a:r>
            <a:r>
              <a:rPr sz="1150" b="1" spc="40" dirty="0">
                <a:solidFill>
                  <a:srgbClr val="A55441"/>
                </a:solidFill>
                <a:latin typeface="Arial"/>
                <a:cs typeface="Arial"/>
              </a:rPr>
              <a:t>MODELS</a:t>
            </a:r>
            <a:r>
              <a:rPr sz="1150" b="1" spc="130" dirty="0">
                <a:solidFill>
                  <a:srgbClr val="A55441"/>
                </a:solidFill>
                <a:latin typeface="Arial"/>
                <a:cs typeface="Arial"/>
              </a:rPr>
              <a:t> </a:t>
            </a:r>
            <a:r>
              <a:rPr sz="1150" b="1" spc="70" dirty="0">
                <a:solidFill>
                  <a:srgbClr val="A55441"/>
                </a:solidFill>
                <a:latin typeface="Arial"/>
                <a:cs typeface="Arial"/>
              </a:rPr>
              <a:t>OF</a:t>
            </a:r>
            <a:r>
              <a:rPr sz="1150" b="1" spc="155" dirty="0">
                <a:solidFill>
                  <a:srgbClr val="A55441"/>
                </a:solidFill>
                <a:latin typeface="Arial"/>
                <a:cs typeface="Arial"/>
              </a:rPr>
              <a:t> </a:t>
            </a:r>
            <a:r>
              <a:rPr sz="1150" b="1" spc="60" dirty="0">
                <a:solidFill>
                  <a:srgbClr val="A55441"/>
                </a:solidFill>
                <a:latin typeface="Arial"/>
                <a:cs typeface="Arial"/>
              </a:rPr>
              <a:t>LEARNING</a:t>
            </a:r>
            <a:endParaRPr sz="1150">
              <a:latin typeface="Arial"/>
              <a:cs typeface="Arial"/>
            </a:endParaRPr>
          </a:p>
          <a:p>
            <a:pPr marL="15240" marR="7620" indent="2540" algn="just">
              <a:lnSpc>
                <a:spcPct val="100699"/>
              </a:lnSpc>
              <a:spcBef>
                <a:spcPts val="585"/>
              </a:spcBef>
            </a:pP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Over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course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neuroscience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history,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l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rge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menagerie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invertebrate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creatures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has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been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used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for</a:t>
            </a:r>
            <a:r>
              <a:rPr sz="1000" spc="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experimenta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tion.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You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are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already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familia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r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with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squid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contribu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its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giant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axon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giant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synapse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our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u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nderstanding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cellular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neurophysiology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(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see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Chapters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4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5).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Other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invertebra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te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species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tha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have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been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used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include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cockroaches,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flies,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bees,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leeches,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nematode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worms.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reason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is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tha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invertebra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nervous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systems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offer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some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important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experimental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advantages:</a:t>
            </a:r>
            <a:endParaRPr sz="1000">
              <a:latin typeface="Times New Roman"/>
              <a:cs typeface="Times New Roman"/>
            </a:endParaRPr>
          </a:p>
          <a:p>
            <a:pPr marL="161925" marR="8255" indent="-149225" algn="just">
              <a:lnSpc>
                <a:spcPct val="100000"/>
              </a:lnSpc>
              <a:spcBef>
                <a:spcPts val="620"/>
              </a:spcBef>
              <a:buClr>
                <a:srgbClr val="A08346"/>
              </a:buClr>
              <a:buFont typeface="Times New Roman"/>
              <a:buChar char="•"/>
              <a:tabLst>
                <a:tab pos="165100" algn="l"/>
              </a:tabLst>
            </a:pPr>
            <a:r>
              <a:rPr sz="950" i="1" spc="10" dirty="0">
                <a:solidFill>
                  <a:srgbClr val="131313"/>
                </a:solidFill>
                <a:latin typeface="Times New Roman"/>
                <a:cs typeface="Times New Roman"/>
              </a:rPr>
              <a:t>Small</a:t>
            </a:r>
            <a:r>
              <a:rPr sz="950" i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dirty="0">
                <a:solidFill>
                  <a:srgbClr val="131313"/>
                </a:solidFill>
                <a:latin typeface="Times New Roman"/>
                <a:cs typeface="Times New Roman"/>
              </a:rPr>
              <a:t>nervous </a:t>
            </a:r>
            <a:r>
              <a:rPr sz="950" i="1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-10" dirty="0">
                <a:solidFill>
                  <a:srgbClr val="131313"/>
                </a:solidFill>
                <a:latin typeface="Times New Roman"/>
                <a:cs typeface="Times New Roman"/>
              </a:rPr>
              <a:t>systems.</a:t>
            </a:r>
            <a:r>
              <a:rPr sz="950" i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Neu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rons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invertebrate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nervous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systems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number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as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few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as</a:t>
            </a:r>
            <a:r>
              <a:rPr sz="1000" spc="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thousand,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roughly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10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million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times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less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tha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in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huma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n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brain.</a:t>
            </a:r>
            <a:endParaRPr sz="1000">
              <a:latin typeface="Times New Roman"/>
              <a:cs typeface="Times New Roman"/>
            </a:endParaRPr>
          </a:p>
          <a:p>
            <a:pPr marL="167640" marR="13970" indent="-152400" algn="just">
              <a:lnSpc>
                <a:spcPct val="100000"/>
              </a:lnSpc>
              <a:spcBef>
                <a:spcPts val="310"/>
              </a:spcBef>
              <a:buClr>
                <a:srgbClr val="A08346"/>
              </a:buClr>
              <a:buFont typeface="Times New Roman"/>
              <a:buChar char="•"/>
              <a:tabLst>
                <a:tab pos="168275" algn="l"/>
              </a:tabLst>
            </a:pPr>
            <a:r>
              <a:rPr sz="950" i="1" spc="-30" dirty="0">
                <a:solidFill>
                  <a:srgbClr val="131313"/>
                </a:solidFill>
                <a:latin typeface="Times New Roman"/>
                <a:cs typeface="Times New Roman"/>
              </a:rPr>
              <a:t>Large</a:t>
            </a:r>
            <a:r>
              <a:rPr sz="950" i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10" dirty="0">
                <a:solidFill>
                  <a:srgbClr val="131313"/>
                </a:solidFill>
                <a:latin typeface="Times New Roman"/>
                <a:cs typeface="Times New Roman"/>
              </a:rPr>
              <a:t>neurons.</a:t>
            </a:r>
            <a:r>
              <a:rPr sz="950" i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Many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invertebrate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neurons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are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very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large,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making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them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easy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study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electrophysiologically.</a:t>
            </a:r>
            <a:endParaRPr sz="1000">
              <a:latin typeface="Times New Roman"/>
              <a:cs typeface="Times New Roman"/>
            </a:endParaRPr>
          </a:p>
          <a:p>
            <a:pPr marL="167640" marR="12700" indent="-154940" algn="just">
              <a:lnSpc>
                <a:spcPct val="101000"/>
              </a:lnSpc>
              <a:spcBef>
                <a:spcPts val="300"/>
              </a:spcBef>
              <a:buClr>
                <a:srgbClr val="A08346"/>
              </a:buClr>
              <a:buFont typeface="Times New Roman"/>
              <a:buChar char="•"/>
              <a:tabLst>
                <a:tab pos="165100" algn="l"/>
              </a:tabLst>
            </a:pPr>
            <a:r>
              <a:rPr sz="950" i="1" spc="-5" dirty="0">
                <a:solidFill>
                  <a:srgbClr val="131313"/>
                </a:solidFill>
                <a:latin typeface="Times New Roman"/>
                <a:cs typeface="Times New Roman"/>
              </a:rPr>
              <a:t>Identifiable</a:t>
            </a:r>
            <a:r>
              <a:rPr sz="950" i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10" dirty="0">
                <a:solidFill>
                  <a:srgbClr val="131313"/>
                </a:solidFill>
                <a:latin typeface="Times New Roman"/>
                <a:cs typeface="Times New Roman"/>
              </a:rPr>
              <a:t>neurons.</a:t>
            </a:r>
            <a:r>
              <a:rPr sz="950" i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Neurons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invertebrates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c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be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classified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according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to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size,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location,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electrophysiological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properties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can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therefore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be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identified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from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individual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individual.</a:t>
            </a:r>
            <a:endParaRPr sz="1000">
              <a:latin typeface="Times New Roman"/>
              <a:cs typeface="Times New Roman"/>
            </a:endParaRPr>
          </a:p>
          <a:p>
            <a:pPr marL="167640" marR="10795" indent="-154940" algn="just">
              <a:lnSpc>
                <a:spcPct val="100000"/>
              </a:lnSpc>
              <a:spcBef>
                <a:spcPts val="310"/>
              </a:spcBef>
              <a:buClr>
                <a:srgbClr val="A08346"/>
              </a:buClr>
              <a:buFont typeface="Times New Roman"/>
              <a:buChar char="•"/>
              <a:tabLst>
                <a:tab pos="168275" algn="l"/>
              </a:tabLst>
            </a:pPr>
            <a:r>
              <a:rPr sz="950" i="1" spc="-5" dirty="0">
                <a:solidFill>
                  <a:srgbClr val="131313"/>
                </a:solidFill>
                <a:latin typeface="Times New Roman"/>
                <a:cs typeface="Times New Roman"/>
              </a:rPr>
              <a:t>Identifiable</a:t>
            </a:r>
            <a:r>
              <a:rPr sz="950" i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-15" dirty="0">
                <a:solidFill>
                  <a:srgbClr val="131313"/>
                </a:solidFill>
                <a:latin typeface="Times New Roman"/>
                <a:cs typeface="Times New Roman"/>
              </a:rPr>
              <a:t>circuits.</a:t>
            </a:r>
            <a:r>
              <a:rPr sz="950" i="1" spc="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Identifiable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neurons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make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s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me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connections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with one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another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from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individual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individual.</a:t>
            </a:r>
            <a:endParaRPr sz="1000">
              <a:latin typeface="Times New Roman"/>
              <a:cs typeface="Times New Roman"/>
            </a:endParaRPr>
          </a:p>
          <a:p>
            <a:pPr marL="161925" marR="11430" indent="-149225" algn="just">
              <a:lnSpc>
                <a:spcPct val="100000"/>
              </a:lnSpc>
              <a:spcBef>
                <a:spcPts val="310"/>
              </a:spcBef>
              <a:buClr>
                <a:srgbClr val="A08346"/>
              </a:buClr>
              <a:buFont typeface="Times New Roman"/>
              <a:buChar char="•"/>
              <a:tabLst>
                <a:tab pos="168275" algn="l"/>
              </a:tabLst>
            </a:pPr>
            <a:r>
              <a:rPr sz="950" i="1" dirty="0">
                <a:solidFill>
                  <a:srgbClr val="131313"/>
                </a:solidFill>
                <a:latin typeface="Times New Roman"/>
                <a:cs typeface="Times New Roman"/>
              </a:rPr>
              <a:t>Simple</a:t>
            </a:r>
            <a:r>
              <a:rPr sz="950" i="1" spc="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-15" dirty="0">
                <a:solidFill>
                  <a:srgbClr val="131313"/>
                </a:solidFill>
                <a:latin typeface="Times New Roman"/>
                <a:cs typeface="Times New Roman"/>
              </a:rPr>
              <a:t>genetics.</a:t>
            </a:r>
            <a:r>
              <a:rPr sz="950" i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small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genomes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rapid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life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cycles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some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inverte­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bra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tes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(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such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as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flies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nema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todes)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make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them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ideal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for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studies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genetic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molecular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biological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basis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learning.</a:t>
            </a:r>
            <a:endParaRPr sz="1000">
              <a:latin typeface="Times New Roman"/>
              <a:cs typeface="Times New Roman"/>
            </a:endParaRPr>
          </a:p>
          <a:p>
            <a:pPr marL="12700" marR="5080" indent="127635" algn="just">
              <a:lnSpc>
                <a:spcPct val="100400"/>
              </a:lnSpc>
              <a:spcBef>
                <a:spcPts val="620"/>
              </a:spcBef>
            </a:pP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Invertebrates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can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be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particularly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useful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for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analyzing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neural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basis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behavior.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Granted,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behavioral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repertoire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average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invertebrate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is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rather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limited.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Nonetheless,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many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invertebrate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species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exhibit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simple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forms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learning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we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discussed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above:</a:t>
            </a:r>
            <a:r>
              <a:rPr sz="1000" spc="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habituation,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sensitization,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classical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conditioning.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One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species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pa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rticular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has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been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used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study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neuro­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biology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 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le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rning,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sea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slug</a:t>
            </a:r>
            <a:r>
              <a:rPr sz="1000" spc="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dirty="0">
                <a:solidFill>
                  <a:srgbClr val="131313"/>
                </a:solidFill>
                <a:latin typeface="Times New Roman"/>
                <a:cs typeface="Times New Roman"/>
              </a:rPr>
              <a:t>Aplysia </a:t>
            </a:r>
            <a:r>
              <a:rPr sz="950" i="1" spc="-15" dirty="0">
                <a:solidFill>
                  <a:srgbClr val="131313"/>
                </a:solidFill>
                <a:latin typeface="Times New Roman"/>
                <a:cs typeface="Times New Roman"/>
              </a:rPr>
              <a:t> californica</a:t>
            </a:r>
            <a:r>
              <a:rPr sz="950" i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(Figure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25.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3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).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7172" y="7492825"/>
            <a:ext cx="4293235" cy="1765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90" algn="just">
              <a:lnSpc>
                <a:spcPct val="100000"/>
              </a:lnSpc>
            </a:pPr>
            <a:r>
              <a:rPr sz="1150" b="1" spc="55" dirty="0">
                <a:solidFill>
                  <a:srgbClr val="131313"/>
                </a:solidFill>
                <a:latin typeface="Times New Roman"/>
                <a:cs typeface="Times New Roman"/>
              </a:rPr>
              <a:t>Nonassociative  </a:t>
            </a:r>
            <a:r>
              <a:rPr sz="1150" b="1" spc="30" dirty="0">
                <a:solidFill>
                  <a:srgbClr val="131313"/>
                </a:solidFill>
                <a:latin typeface="Times New Roman"/>
                <a:cs typeface="Times New Roman"/>
              </a:rPr>
              <a:t>Learning</a:t>
            </a:r>
            <a:r>
              <a:rPr sz="1150" b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150" b="1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150" b="1" spc="-2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150" b="1" spc="1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100" b="1" i="1" spc="15" dirty="0">
                <a:solidFill>
                  <a:srgbClr val="131313"/>
                </a:solidFill>
                <a:latin typeface="Times New Roman"/>
                <a:cs typeface="Times New Roman"/>
              </a:rPr>
              <a:t>Apl</a:t>
            </a:r>
            <a:r>
              <a:rPr sz="1100" b="1" i="1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100" b="1" i="1" spc="5" dirty="0">
                <a:solidFill>
                  <a:srgbClr val="131313"/>
                </a:solidFill>
                <a:latin typeface="Times New Roman"/>
                <a:cs typeface="Times New Roman"/>
              </a:rPr>
              <a:t>ysia</a:t>
            </a:r>
            <a:endParaRPr sz="1100">
              <a:latin typeface="Times New Roman"/>
              <a:cs typeface="Times New Roman"/>
            </a:endParaRPr>
          </a:p>
          <a:p>
            <a:pPr marL="15240" marR="5080" indent="-3175" algn="just">
              <a:lnSpc>
                <a:spcPct val="99800"/>
              </a:lnSpc>
              <a:spcBef>
                <a:spcPts val="570"/>
              </a:spcBef>
            </a:pPr>
            <a:r>
              <a:rPr sz="950" spc="85" dirty="0">
                <a:solidFill>
                  <a:srgbClr val="131313"/>
                </a:solidFill>
                <a:latin typeface="Arial"/>
                <a:cs typeface="Arial"/>
              </a:rPr>
              <a:t>If</a:t>
            </a:r>
            <a:r>
              <a:rPr sz="950" spc="3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someone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blows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gently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-1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your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eye,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you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blink.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Eventually,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however,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you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will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habituate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(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assuming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that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air</a:t>
            </a:r>
            <a:r>
              <a:rPr sz="1000" spc="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puff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not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painf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ul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).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Simil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rly,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if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jet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water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squirted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onto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fleshy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region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-5" dirty="0">
                <a:solidFill>
                  <a:srgbClr val="131313"/>
                </a:solidFill>
                <a:latin typeface="Times New Roman"/>
                <a:cs typeface="Times New Roman"/>
              </a:rPr>
              <a:t>Aplysia</a:t>
            </a:r>
            <a:r>
              <a:rPr sz="950" i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called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siphon,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gill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will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retract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(Figure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25.4).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is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called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15" dirty="0">
                <a:solidFill>
                  <a:srgbClr val="131313"/>
                </a:solidFill>
                <a:latin typeface="Times New Roman"/>
                <a:cs typeface="Times New Roman"/>
              </a:rPr>
              <a:t>gill-withdrawal</a:t>
            </a:r>
            <a:r>
              <a:rPr sz="950" i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-5" dirty="0">
                <a:solidFill>
                  <a:srgbClr val="131313"/>
                </a:solidFill>
                <a:latin typeface="Times New Roman"/>
                <a:cs typeface="Times New Roman"/>
              </a:rPr>
              <a:t>reflex.</a:t>
            </a:r>
            <a:r>
              <a:rPr sz="950" i="1" spc="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Like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eye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blink,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gill-withdrawal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reflex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displays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ha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bituation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af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ter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repea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ted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presentation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wa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ter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jet.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pioneering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series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experiments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begin­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ning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1960s,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Eric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Kandel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his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colleagues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at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Columbia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University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set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out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determine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where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proced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ural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memory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resides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how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it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is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formed.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Kandel's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accomplishments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were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recently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recognized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with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2004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Nobel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Prize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Medicine.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19547" y="1826162"/>
            <a:ext cx="2119630" cy="516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90">
              <a:lnSpc>
                <a:spcPts val="975"/>
              </a:lnSpc>
            </a:pPr>
            <a:r>
              <a:rPr sz="850" spc="-50" dirty="0">
                <a:solidFill>
                  <a:srgbClr val="314457"/>
                </a:solidFill>
                <a:latin typeface="Arial"/>
                <a:cs typeface="Arial"/>
              </a:rPr>
              <a:t>FIGURE</a:t>
            </a:r>
            <a:r>
              <a:rPr sz="850" spc="50" dirty="0">
                <a:solidFill>
                  <a:srgbClr val="314457"/>
                </a:solidFill>
                <a:latin typeface="Arial"/>
                <a:cs typeface="Arial"/>
              </a:rPr>
              <a:t> </a:t>
            </a:r>
            <a:r>
              <a:rPr sz="850" spc="-40" dirty="0">
                <a:solidFill>
                  <a:srgbClr val="314457"/>
                </a:solidFill>
                <a:latin typeface="Arial"/>
                <a:cs typeface="Arial"/>
              </a:rPr>
              <a:t>25.3</a:t>
            </a:r>
            <a:endParaRPr sz="850">
              <a:latin typeface="Arial"/>
              <a:cs typeface="Arial"/>
            </a:endParaRPr>
          </a:p>
          <a:p>
            <a:pPr marL="15240" marR="5080" indent="-3175">
              <a:lnSpc>
                <a:spcPts val="1010"/>
              </a:lnSpc>
              <a:spcBef>
                <a:spcPts val="50"/>
              </a:spcBef>
            </a:pPr>
            <a:r>
              <a:rPr sz="900" b="1" i="1" spc="-25" dirty="0">
                <a:solidFill>
                  <a:srgbClr val="131313"/>
                </a:solidFill>
                <a:latin typeface="Times New Roman"/>
                <a:cs typeface="Times New Roman"/>
              </a:rPr>
              <a:t>Apl</a:t>
            </a:r>
            <a:r>
              <a:rPr sz="900" b="1" i="1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00" b="1" i="1" spc="-20" dirty="0">
                <a:solidFill>
                  <a:srgbClr val="131313"/>
                </a:solidFill>
                <a:latin typeface="Times New Roman"/>
                <a:cs typeface="Times New Roman"/>
              </a:rPr>
              <a:t>ysia</a:t>
            </a:r>
            <a:r>
              <a:rPr sz="900" b="1" i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00" b="1" i="1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00" b="1" i="1" spc="-5" dirty="0">
                <a:solidFill>
                  <a:srgbClr val="131313"/>
                </a:solidFill>
                <a:latin typeface="Times New Roman"/>
                <a:cs typeface="Times New Roman"/>
              </a:rPr>
              <a:t>cal</a:t>
            </a:r>
            <a:r>
              <a:rPr sz="900" b="1" i="1" spc="10" dirty="0">
                <a:solidFill>
                  <a:srgbClr val="131313"/>
                </a:solidFill>
                <a:latin typeface="Times New Roman"/>
                <a:cs typeface="Times New Roman"/>
              </a:rPr>
              <a:t>i</a:t>
            </a:r>
            <a:r>
              <a:rPr sz="900" b="1" i="1" spc="-15" dirty="0">
                <a:solidFill>
                  <a:srgbClr val="131313"/>
                </a:solidFill>
                <a:latin typeface="Times New Roman"/>
                <a:cs typeface="Times New Roman"/>
              </a:rPr>
              <a:t>fornica.</a:t>
            </a:r>
            <a:r>
              <a:rPr sz="900" b="1" i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00" b="1" i="1" spc="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00" spc="35" dirty="0">
                <a:solidFill>
                  <a:srgbClr val="131313"/>
                </a:solidFill>
                <a:latin typeface="Arial"/>
                <a:cs typeface="Arial"/>
              </a:rPr>
              <a:t>One</a:t>
            </a:r>
            <a:r>
              <a:rPr sz="800" spc="6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5" dirty="0">
                <a:solidFill>
                  <a:srgbClr val="131313"/>
                </a:solidFill>
                <a:latin typeface="Arial"/>
                <a:cs typeface="Arial"/>
              </a:rPr>
              <a:t>cool</a:t>
            </a:r>
            <a:r>
              <a:rPr sz="8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9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65" dirty="0">
                <a:solidFill>
                  <a:srgbClr val="131313"/>
                </a:solidFill>
                <a:latin typeface="Arial"/>
                <a:cs typeface="Arial"/>
              </a:rPr>
              <a:t>sea</a:t>
            </a:r>
            <a:r>
              <a:rPr sz="800" spc="10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131313"/>
                </a:solidFill>
                <a:latin typeface="Arial"/>
                <a:cs typeface="Arial"/>
              </a:rPr>
              <a:t>slug,</a:t>
            </a:r>
            <a:r>
              <a:rPr sz="800" spc="4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30" dirty="0">
                <a:solidFill>
                  <a:srgbClr val="131313"/>
                </a:solidFill>
                <a:latin typeface="Arial"/>
                <a:cs typeface="Arial"/>
              </a:rPr>
              <a:t>used</a:t>
            </a:r>
            <a:r>
              <a:rPr sz="8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31313"/>
                </a:solidFill>
                <a:latin typeface="Arial"/>
                <a:cs typeface="Arial"/>
              </a:rPr>
              <a:t>for</a:t>
            </a:r>
            <a:r>
              <a:rPr sz="800" spc="10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131313"/>
                </a:solidFill>
                <a:latin typeface="Arial"/>
                <a:cs typeface="Arial"/>
              </a:rPr>
              <a:t>neurobiolog1cal</a:t>
            </a:r>
            <a:r>
              <a:rPr sz="8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7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30" dirty="0">
                <a:solidFill>
                  <a:srgbClr val="131313"/>
                </a:solidFill>
                <a:latin typeface="Arial"/>
                <a:cs typeface="Arial"/>
              </a:rPr>
              <a:t>studies</a:t>
            </a:r>
            <a:r>
              <a:rPr sz="8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9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40" dirty="0">
                <a:solidFill>
                  <a:srgbClr val="131313"/>
                </a:solidFill>
                <a:latin typeface="Arial"/>
                <a:cs typeface="Arial"/>
              </a:rPr>
              <a:t>of</a:t>
            </a:r>
            <a:r>
              <a:rPr sz="800" spc="5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131313"/>
                </a:solidFill>
                <a:latin typeface="Arial"/>
                <a:cs typeface="Arial"/>
              </a:rPr>
              <a:t>learning</a:t>
            </a:r>
            <a:r>
              <a:rPr sz="800" spc="4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31313"/>
                </a:solidFill>
                <a:latin typeface="Arial"/>
                <a:cs typeface="Arial"/>
              </a:rPr>
              <a:t>and</a:t>
            </a:r>
            <a:endParaRPr sz="800">
              <a:latin typeface="Arial"/>
              <a:cs typeface="Arial"/>
            </a:endParaRPr>
          </a:p>
          <a:p>
            <a:pPr marL="15240">
              <a:lnSpc>
                <a:spcPct val="100000"/>
              </a:lnSpc>
              <a:spcBef>
                <a:spcPts val="30"/>
              </a:spcBef>
            </a:pPr>
            <a:r>
              <a:rPr sz="800" dirty="0">
                <a:solidFill>
                  <a:srgbClr val="131313"/>
                </a:solidFill>
                <a:latin typeface="Arial"/>
                <a:cs typeface="Arial"/>
              </a:rPr>
              <a:t>memory.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32908" y="7981221"/>
            <a:ext cx="42799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20" dirty="0">
                <a:solidFill>
                  <a:srgbClr val="131313"/>
                </a:solidFill>
                <a:latin typeface="Arial"/>
                <a:cs typeface="Arial"/>
              </a:rPr>
              <a:t>Water </a:t>
            </a:r>
            <a:r>
              <a:rPr sz="750" spc="5" dirty="0">
                <a:solidFill>
                  <a:srgbClr val="131313"/>
                </a:solidFill>
                <a:latin typeface="Arial"/>
                <a:cs typeface="Arial"/>
              </a:rPr>
              <a:t>jet</a:t>
            </a:r>
            <a:endParaRPr sz="7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46267" y="8427753"/>
            <a:ext cx="15748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15" dirty="0">
                <a:solidFill>
                  <a:srgbClr val="131313"/>
                </a:solidFill>
                <a:latin typeface="Times New Roman"/>
                <a:cs typeface="Times New Roman"/>
              </a:rPr>
              <a:t>(b)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19547" y="8656730"/>
            <a:ext cx="2063114" cy="763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90">
              <a:lnSpc>
                <a:spcPts val="975"/>
              </a:lnSpc>
            </a:pPr>
            <a:r>
              <a:rPr sz="850" spc="-65" dirty="0">
                <a:solidFill>
                  <a:srgbClr val="314457"/>
                </a:solidFill>
                <a:latin typeface="Arial"/>
                <a:cs typeface="Arial"/>
              </a:rPr>
              <a:t>F</a:t>
            </a:r>
            <a:r>
              <a:rPr sz="850" spc="-80" dirty="0">
                <a:solidFill>
                  <a:srgbClr val="314457"/>
                </a:solidFill>
                <a:latin typeface="Arial"/>
                <a:cs typeface="Arial"/>
              </a:rPr>
              <a:t>I</a:t>
            </a:r>
            <a:r>
              <a:rPr sz="850" spc="-45" dirty="0">
                <a:solidFill>
                  <a:srgbClr val="314457"/>
                </a:solidFill>
                <a:latin typeface="Arial"/>
                <a:cs typeface="Arial"/>
              </a:rPr>
              <a:t>GURE</a:t>
            </a:r>
            <a:r>
              <a:rPr sz="850" spc="70" dirty="0">
                <a:solidFill>
                  <a:srgbClr val="314457"/>
                </a:solidFill>
                <a:latin typeface="Arial"/>
                <a:cs typeface="Arial"/>
              </a:rPr>
              <a:t> </a:t>
            </a:r>
            <a:r>
              <a:rPr sz="850" spc="-35" dirty="0">
                <a:solidFill>
                  <a:srgbClr val="314457"/>
                </a:solidFill>
                <a:latin typeface="Arial"/>
                <a:cs typeface="Arial"/>
              </a:rPr>
              <a:t>25.4</a:t>
            </a:r>
            <a:endParaRPr sz="850">
              <a:latin typeface="Arial"/>
              <a:cs typeface="Arial"/>
            </a:endParaRPr>
          </a:p>
          <a:p>
            <a:pPr marL="15240">
              <a:lnSpc>
                <a:spcPts val="990"/>
              </a:lnSpc>
            </a:pPr>
            <a:r>
              <a:rPr sz="800" b="1" spc="75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800" b="1" spc="10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b="1" spc="30" dirty="0">
                <a:solidFill>
                  <a:srgbClr val="131313"/>
                </a:solidFill>
                <a:latin typeface="Arial"/>
                <a:cs typeface="Arial"/>
              </a:rPr>
              <a:t>gill-withdrawal</a:t>
            </a:r>
            <a:r>
              <a:rPr sz="800" b="1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b="1" spc="-4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b="1" spc="30" dirty="0">
                <a:solidFill>
                  <a:srgbClr val="131313"/>
                </a:solidFill>
                <a:latin typeface="Arial"/>
                <a:cs typeface="Arial"/>
              </a:rPr>
              <a:t>reflex</a:t>
            </a:r>
            <a:r>
              <a:rPr sz="800" b="1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b="1" spc="-10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b="1" spc="45" dirty="0">
                <a:solidFill>
                  <a:srgbClr val="131313"/>
                </a:solidFill>
                <a:latin typeface="Arial"/>
                <a:cs typeface="Arial"/>
              </a:rPr>
              <a:t>in</a:t>
            </a:r>
            <a:r>
              <a:rPr sz="800" b="1" spc="-2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900" b="1" i="1" spc="-35" dirty="0">
                <a:solidFill>
                  <a:srgbClr val="131313"/>
                </a:solidFill>
                <a:latin typeface="Times New Roman"/>
                <a:cs typeface="Times New Roman"/>
              </a:rPr>
              <a:t>Ap</a:t>
            </a:r>
            <a:r>
              <a:rPr sz="900" b="1" i="1" spc="95" dirty="0">
                <a:solidFill>
                  <a:srgbClr val="131313"/>
                </a:solidFill>
                <a:latin typeface="Times New Roman"/>
                <a:cs typeface="Times New Roman"/>
              </a:rPr>
              <a:t>l</a:t>
            </a:r>
            <a:r>
              <a:rPr sz="900" b="1" i="1" spc="-15" dirty="0">
                <a:solidFill>
                  <a:srgbClr val="131313"/>
                </a:solidFill>
                <a:latin typeface="Times New Roman"/>
                <a:cs typeface="Times New Roman"/>
              </a:rPr>
              <a:t>ysia.</a:t>
            </a:r>
            <a:endParaRPr sz="900">
              <a:latin typeface="Times New Roman"/>
              <a:cs typeface="Times New Roman"/>
            </a:endParaRPr>
          </a:p>
          <a:p>
            <a:pPr marL="12700" marR="5080" indent="2540">
              <a:lnSpc>
                <a:spcPts val="1010"/>
              </a:lnSpc>
              <a:spcBef>
                <a:spcPts val="45"/>
              </a:spcBef>
            </a:pPr>
            <a:r>
              <a:rPr sz="900" spc="60" dirty="0">
                <a:solidFill>
                  <a:srgbClr val="131313"/>
                </a:solidFill>
                <a:latin typeface="Times New Roman"/>
                <a:cs typeface="Times New Roman"/>
              </a:rPr>
              <a:t>(</a:t>
            </a:r>
            <a:r>
              <a:rPr sz="900" spc="7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900" spc="60" dirty="0">
                <a:solidFill>
                  <a:srgbClr val="131313"/>
                </a:solidFill>
                <a:latin typeface="Times New Roman"/>
                <a:cs typeface="Times New Roman"/>
              </a:rPr>
              <a:t>)</a:t>
            </a:r>
            <a:r>
              <a:rPr sz="9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00" spc="5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800" spc="1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31313"/>
                </a:solidFill>
                <a:latin typeface="Arial"/>
                <a:cs typeface="Arial"/>
              </a:rPr>
              <a:t>mantle</a:t>
            </a:r>
            <a:r>
              <a:rPr sz="800" spc="8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45" dirty="0">
                <a:solidFill>
                  <a:srgbClr val="131313"/>
                </a:solidFill>
                <a:latin typeface="Arial"/>
                <a:cs typeface="Arial"/>
              </a:rPr>
              <a:t>is</a:t>
            </a:r>
            <a:r>
              <a:rPr sz="800" spc="7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31313"/>
                </a:solidFill>
                <a:latin typeface="Arial"/>
                <a:cs typeface="Arial"/>
              </a:rPr>
              <a:t>held</a:t>
            </a:r>
            <a:r>
              <a:rPr sz="800" spc="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35" dirty="0">
                <a:solidFill>
                  <a:srgbClr val="131313"/>
                </a:solidFill>
                <a:latin typeface="Arial"/>
                <a:cs typeface="Arial"/>
              </a:rPr>
              <a:t>aside</a:t>
            </a:r>
            <a:r>
              <a:rPr sz="800" spc="7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50" dirty="0">
                <a:solidFill>
                  <a:srgbClr val="131313"/>
                </a:solidFill>
                <a:latin typeface="Arial"/>
                <a:cs typeface="Arial"/>
              </a:rPr>
              <a:t>to</a:t>
            </a:r>
            <a:r>
              <a:rPr sz="800" spc="1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131313"/>
                </a:solidFill>
                <a:latin typeface="Arial"/>
                <a:cs typeface="Arial"/>
              </a:rPr>
              <a:t>show</a:t>
            </a:r>
            <a:r>
              <a:rPr sz="800" spc="7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800" spc="6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31313"/>
                </a:solidFill>
                <a:latin typeface="Arial"/>
                <a:cs typeface="Arial"/>
              </a:rPr>
              <a:t>gill </a:t>
            </a:r>
            <a:r>
              <a:rPr sz="800" dirty="0">
                <a:solidFill>
                  <a:srgbClr val="131313"/>
                </a:solidFill>
                <a:latin typeface="Arial"/>
                <a:cs typeface="Arial"/>
              </a:rPr>
              <a:t>in</a:t>
            </a:r>
            <a:r>
              <a:rPr sz="800" spc="8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50" spc="-30" dirty="0">
                <a:solidFill>
                  <a:srgbClr val="131313"/>
                </a:solidFill>
                <a:latin typeface="Times New Roman"/>
                <a:cs typeface="Times New Roman"/>
              </a:rPr>
              <a:t>its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00" spc="5" dirty="0">
                <a:solidFill>
                  <a:srgbClr val="131313"/>
                </a:solidFill>
                <a:latin typeface="Arial"/>
                <a:cs typeface="Arial"/>
              </a:rPr>
              <a:t>normal</a:t>
            </a:r>
            <a:r>
              <a:rPr sz="8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1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31313"/>
                </a:solidFill>
                <a:latin typeface="Arial"/>
                <a:cs typeface="Arial"/>
              </a:rPr>
              <a:t>position.</a:t>
            </a:r>
            <a:r>
              <a:rPr sz="800" spc="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950" b="1" spc="15" dirty="0">
                <a:solidFill>
                  <a:srgbClr val="131313"/>
                </a:solidFill>
                <a:latin typeface="Times New Roman"/>
                <a:cs typeface="Times New Roman"/>
              </a:rPr>
              <a:t>(b)</a:t>
            </a:r>
            <a:r>
              <a:rPr sz="950" b="1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800" spc="9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30" dirty="0">
                <a:solidFill>
                  <a:srgbClr val="131313"/>
                </a:solidFill>
                <a:latin typeface="Arial"/>
                <a:cs typeface="Arial"/>
              </a:rPr>
              <a:t>gill</a:t>
            </a:r>
            <a:r>
              <a:rPr sz="800" spc="10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31313"/>
                </a:solidFill>
                <a:latin typeface="Arial"/>
                <a:cs typeface="Arial"/>
              </a:rPr>
              <a:t>retracts</a:t>
            </a:r>
            <a:endParaRPr sz="800">
              <a:latin typeface="Arial"/>
              <a:cs typeface="Arial"/>
            </a:endParaRPr>
          </a:p>
          <a:p>
            <a:pPr marL="18415" marR="120650" indent="-6350">
              <a:lnSpc>
                <a:spcPts val="980"/>
              </a:lnSpc>
              <a:spcBef>
                <a:spcPts val="20"/>
              </a:spcBef>
            </a:pPr>
            <a:r>
              <a:rPr sz="800" spc="5" dirty="0">
                <a:solidFill>
                  <a:srgbClr val="131313"/>
                </a:solidFill>
                <a:latin typeface="Arial"/>
                <a:cs typeface="Arial"/>
              </a:rPr>
              <a:t>when</a:t>
            </a:r>
            <a:r>
              <a:rPr sz="800" spc="10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31313"/>
                </a:solidFill>
                <a:latin typeface="Arial"/>
                <a:cs typeface="Arial"/>
              </a:rPr>
              <a:t>water</a:t>
            </a:r>
            <a:r>
              <a:rPr sz="8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10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45" dirty="0">
                <a:solidFill>
                  <a:srgbClr val="131313"/>
                </a:solidFill>
                <a:latin typeface="Arial"/>
                <a:cs typeface="Arial"/>
              </a:rPr>
              <a:t>is</a:t>
            </a:r>
            <a:r>
              <a:rPr sz="800" spc="1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131313"/>
                </a:solidFill>
                <a:latin typeface="Arial"/>
                <a:cs typeface="Arial"/>
              </a:rPr>
              <a:t>sprayed</a:t>
            </a:r>
            <a:r>
              <a:rPr sz="8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1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20" dirty="0">
                <a:solidFill>
                  <a:srgbClr val="131313"/>
                </a:solidFill>
                <a:latin typeface="Arial"/>
                <a:cs typeface="Arial"/>
              </a:rPr>
              <a:t>on</a:t>
            </a:r>
            <a:r>
              <a:rPr sz="800" spc="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25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800" spc="8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131313"/>
                </a:solidFill>
                <a:latin typeface="Arial"/>
                <a:cs typeface="Arial"/>
              </a:rPr>
              <a:t>siphon.</a:t>
            </a:r>
            <a:r>
              <a:rPr sz="800" spc="-13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35" dirty="0">
                <a:solidFill>
                  <a:srgbClr val="131313"/>
                </a:solidFill>
                <a:latin typeface="Arial"/>
                <a:cs typeface="Arial"/>
              </a:rPr>
              <a:t>This</a:t>
            </a:r>
            <a:r>
              <a:rPr sz="800" spc="-2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31313"/>
                </a:solidFill>
                <a:latin typeface="Arial"/>
                <a:cs typeface="Arial"/>
              </a:rPr>
              <a:t>reflex</a:t>
            </a:r>
            <a:r>
              <a:rPr sz="800" spc="10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45" dirty="0">
                <a:solidFill>
                  <a:srgbClr val="131313"/>
                </a:solidFill>
                <a:latin typeface="Arial"/>
                <a:cs typeface="Arial"/>
              </a:rPr>
              <a:t>is</a:t>
            </a:r>
            <a:r>
              <a:rPr sz="800" spc="7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35" dirty="0">
                <a:solidFill>
                  <a:srgbClr val="131313"/>
                </a:solidFill>
                <a:latin typeface="Arial"/>
                <a:cs typeface="Arial"/>
              </a:rPr>
              <a:t>an</a:t>
            </a:r>
            <a:r>
              <a:rPr sz="800" spc="7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31313"/>
                </a:solidFill>
                <a:latin typeface="Arial"/>
                <a:cs typeface="Arial"/>
              </a:rPr>
              <a:t>example</a:t>
            </a:r>
            <a:r>
              <a:rPr sz="8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10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40" dirty="0">
                <a:solidFill>
                  <a:srgbClr val="131313"/>
                </a:solidFill>
                <a:latin typeface="Arial"/>
                <a:cs typeface="Arial"/>
              </a:rPr>
              <a:t>of</a:t>
            </a:r>
            <a:r>
              <a:rPr sz="800" spc="5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131313"/>
                </a:solidFill>
                <a:latin typeface="Arial"/>
                <a:cs typeface="Arial"/>
              </a:rPr>
              <a:t>habituation.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378450" y="2352675"/>
            <a:ext cx="150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Lesma do mar</a:t>
            </a:r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6445234" y="5553075"/>
            <a:ext cx="1111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brânquias</a:t>
            </a:r>
            <a:endParaRPr lang="pt-BR" dirty="0"/>
          </a:p>
        </p:txBody>
      </p:sp>
      <p:cxnSp>
        <p:nvCxnSpPr>
          <p:cNvPr id="17" name="Conector em curva 16"/>
          <p:cNvCxnSpPr/>
          <p:nvPr/>
        </p:nvCxnSpPr>
        <p:spPr>
          <a:xfrm rot="10800000">
            <a:off x="4768850" y="3114675"/>
            <a:ext cx="990600" cy="1524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5988050" y="3038475"/>
            <a:ext cx="1532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C. </a:t>
            </a:r>
            <a:r>
              <a:rPr lang="pt-BR" dirty="0" err="1" smtClean="0"/>
              <a:t>Elegans</a:t>
            </a:r>
            <a:endParaRPr lang="pt-BR" dirty="0" smtClean="0"/>
          </a:p>
          <a:p>
            <a:r>
              <a:rPr lang="pt-BR" dirty="0" smtClean="0"/>
              <a:t>302 neurônios</a:t>
            </a:r>
            <a:endParaRPr lang="pt-BR" dirty="0"/>
          </a:p>
        </p:txBody>
      </p:sp>
      <p:pic>
        <p:nvPicPr>
          <p:cNvPr id="18" name="~PP484.WAV">
            <a:hlinkClick r:id="" action="ppaction://media"/>
          </p:cNvPr>
          <p:cNvPicPr>
            <a:picLocks noRot="1" noChangeAspect="1"/>
          </p:cNvPicPr>
          <p:nvPr>
            <a:wavAudioFile r:embed="rId1" name="~PP484.WAV"/>
          </p:nvPr>
        </p:nvPicPr>
        <p:blipFill>
          <a:blip r:embed="rId6" cstate="print"/>
          <a:stretch>
            <a:fillRect/>
          </a:stretch>
        </p:blipFill>
        <p:spPr>
          <a:xfrm>
            <a:off x="7045325" y="93757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30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8640" y="6291072"/>
            <a:ext cx="1463040" cy="7680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77696" y="7595616"/>
            <a:ext cx="1036319" cy="8046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91967" y="865632"/>
            <a:ext cx="2511552" cy="21457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52288" y="1475232"/>
            <a:ext cx="1719071" cy="14386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46776" y="3037332"/>
            <a:ext cx="1609725" cy="0"/>
          </a:xfrm>
          <a:custGeom>
            <a:avLst/>
            <a:gdLst/>
            <a:ahLst/>
            <a:cxnLst/>
            <a:rect l="l" t="t" r="r" b="b"/>
            <a:pathLst>
              <a:path w="1609725">
                <a:moveTo>
                  <a:pt x="0" y="0"/>
                </a:moveTo>
                <a:lnTo>
                  <a:pt x="1609344" y="0"/>
                </a:lnTo>
              </a:path>
            </a:pathLst>
          </a:custGeom>
          <a:ln w="12192">
            <a:solidFill>
              <a:srgbClr val="AC9C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07923" y="378882"/>
            <a:ext cx="2254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25" dirty="0">
                <a:solidFill>
                  <a:srgbClr val="131313"/>
                </a:solidFill>
                <a:latin typeface="Times New Roman"/>
                <a:cs typeface="Times New Roman"/>
              </a:rPr>
              <a:t>766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2075" y="409039"/>
            <a:ext cx="815340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60" dirty="0">
                <a:solidFill>
                  <a:srgbClr val="131313"/>
                </a:solidFill>
                <a:latin typeface="Arial"/>
                <a:cs typeface="Arial"/>
              </a:rPr>
              <a:t>C</a:t>
            </a:r>
            <a:r>
              <a:rPr sz="700" spc="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100" dirty="0">
                <a:solidFill>
                  <a:srgbClr val="131313"/>
                </a:solidFill>
                <a:latin typeface="Arial"/>
                <a:cs typeface="Arial"/>
              </a:rPr>
              <a:t>H</a:t>
            </a:r>
            <a:r>
              <a:rPr sz="700" spc="-8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45" dirty="0">
                <a:solidFill>
                  <a:srgbClr val="131313"/>
                </a:solidFill>
                <a:latin typeface="Arial"/>
                <a:cs typeface="Arial"/>
              </a:rPr>
              <a:t>A</a:t>
            </a:r>
            <a:r>
              <a:rPr sz="700" spc="5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-45" dirty="0">
                <a:solidFill>
                  <a:srgbClr val="131313"/>
                </a:solidFill>
                <a:latin typeface="Arial"/>
                <a:cs typeface="Arial"/>
              </a:rPr>
              <a:t>P</a:t>
            </a:r>
            <a:r>
              <a:rPr sz="700" spc="-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50" dirty="0">
                <a:solidFill>
                  <a:srgbClr val="131313"/>
                </a:solidFill>
                <a:latin typeface="Arial"/>
                <a:cs typeface="Arial"/>
              </a:rPr>
              <a:t>T</a:t>
            </a:r>
            <a:r>
              <a:rPr sz="700" spc="4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-65" dirty="0">
                <a:solidFill>
                  <a:srgbClr val="131313"/>
                </a:solidFill>
                <a:latin typeface="Arial"/>
                <a:cs typeface="Arial"/>
              </a:rPr>
              <a:t>E</a:t>
            </a:r>
            <a:r>
              <a:rPr sz="700" spc="-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-80" dirty="0">
                <a:solidFill>
                  <a:srgbClr val="131313"/>
                </a:solidFill>
                <a:latin typeface="Arial"/>
                <a:cs typeface="Arial"/>
              </a:rPr>
              <a:t>R</a:t>
            </a:r>
            <a:r>
              <a:rPr sz="700" dirty="0">
                <a:solidFill>
                  <a:srgbClr val="131313"/>
                </a:solidFill>
                <a:latin typeface="Arial"/>
                <a:cs typeface="Arial"/>
              </a:rPr>
              <a:t>  </a:t>
            </a:r>
            <a:r>
              <a:rPr sz="700" spc="6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20" dirty="0">
                <a:solidFill>
                  <a:srgbClr val="131313"/>
                </a:solidFill>
                <a:latin typeface="Arial"/>
                <a:cs typeface="Arial"/>
              </a:rPr>
              <a:t>2</a:t>
            </a:r>
            <a:r>
              <a:rPr sz="7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-5" dirty="0">
                <a:solidFill>
                  <a:srgbClr val="131313"/>
                </a:solidFill>
                <a:latin typeface="Arial"/>
                <a:cs typeface="Arial"/>
              </a:rPr>
              <a:t>5</a:t>
            </a:r>
            <a:endParaRPr sz="7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82572" y="409039"/>
            <a:ext cx="2750820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9860" indent="-137160">
              <a:lnSpc>
                <a:spcPct val="100000"/>
              </a:lnSpc>
              <a:buClr>
                <a:srgbClr val="131313"/>
              </a:buClr>
              <a:buFont typeface="Arial"/>
              <a:buChar char="•"/>
              <a:tabLst>
                <a:tab pos="149860" algn="l"/>
              </a:tabLst>
            </a:pPr>
            <a:r>
              <a:rPr sz="700" spc="5" dirty="0">
                <a:solidFill>
                  <a:srgbClr val="131313"/>
                </a:solidFill>
                <a:latin typeface="Arial"/>
                <a:cs typeface="Arial"/>
              </a:rPr>
              <a:t>MOLECULAR</a:t>
            </a:r>
            <a:r>
              <a:rPr sz="7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-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35" dirty="0">
                <a:solidFill>
                  <a:srgbClr val="131313"/>
                </a:solidFill>
                <a:latin typeface="Arial"/>
                <a:cs typeface="Arial"/>
              </a:rPr>
              <a:t>MECHAN</a:t>
            </a:r>
            <a:r>
              <a:rPr sz="700" spc="25" dirty="0">
                <a:solidFill>
                  <a:srgbClr val="131313"/>
                </a:solidFill>
                <a:latin typeface="Arial"/>
                <a:cs typeface="Arial"/>
              </a:rPr>
              <a:t>I</a:t>
            </a:r>
            <a:r>
              <a:rPr sz="700" spc="-70" dirty="0">
                <a:solidFill>
                  <a:srgbClr val="131313"/>
                </a:solidFill>
                <a:latin typeface="Arial"/>
                <a:cs typeface="Arial"/>
              </a:rPr>
              <a:t>SMS</a:t>
            </a:r>
            <a:r>
              <a:rPr sz="700" spc="7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25" dirty="0">
                <a:solidFill>
                  <a:srgbClr val="131313"/>
                </a:solidFill>
                <a:latin typeface="Arial"/>
                <a:cs typeface="Arial"/>
              </a:rPr>
              <a:t>OF</a:t>
            </a:r>
            <a:r>
              <a:rPr sz="700" spc="6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20" dirty="0">
                <a:solidFill>
                  <a:srgbClr val="131313"/>
                </a:solidFill>
                <a:latin typeface="Arial"/>
                <a:cs typeface="Arial"/>
              </a:rPr>
              <a:t>LEARNING</a:t>
            </a:r>
            <a:r>
              <a:rPr sz="700" spc="-2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80" dirty="0">
                <a:solidFill>
                  <a:srgbClr val="131313"/>
                </a:solidFill>
                <a:latin typeface="Arial"/>
                <a:cs typeface="Arial"/>
              </a:rPr>
              <a:t>AND</a:t>
            </a:r>
            <a:r>
              <a:rPr sz="7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-9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131313"/>
                </a:solidFill>
                <a:latin typeface="Arial"/>
                <a:cs typeface="Arial"/>
              </a:rPr>
              <a:t>MEMORY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3036" y="7060725"/>
            <a:ext cx="385445" cy="252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4700"/>
              </a:lnSpc>
            </a:pPr>
            <a:r>
              <a:rPr sz="750" spc="5" dirty="0">
                <a:solidFill>
                  <a:srgbClr val="131313"/>
                </a:solidFill>
                <a:latin typeface="Arial"/>
                <a:cs typeface="Arial"/>
              </a:rPr>
              <a:t>Sensory 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neuron</a:t>
            </a:r>
            <a:endParaRPr sz="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68627" y="7191789"/>
            <a:ext cx="700405" cy="253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795" algn="ctr">
              <a:lnSpc>
                <a:spcPct val="100000"/>
              </a:lnSpc>
            </a:pP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Motor</a:t>
            </a:r>
            <a:endParaRPr sz="7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sz="750" spc="1130" dirty="0">
                <a:solidFill>
                  <a:srgbClr val="676462"/>
                </a:solidFill>
                <a:latin typeface="Arial"/>
                <a:cs typeface="Arial"/>
              </a:rPr>
              <a:t>( </a:t>
            </a:r>
            <a:r>
              <a:rPr sz="750" spc="-75" dirty="0">
                <a:solidFill>
                  <a:srgbClr val="676462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neuron</a:t>
            </a:r>
            <a:r>
              <a:rPr sz="750" spc="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31313"/>
                </a:solidFill>
                <a:latin typeface="Arial"/>
                <a:cs typeface="Arial"/>
              </a:rPr>
              <a:t>L7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1827" y="8504330"/>
            <a:ext cx="2122805" cy="765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90">
              <a:lnSpc>
                <a:spcPts val="1015"/>
              </a:lnSpc>
            </a:pPr>
            <a:r>
              <a:rPr sz="850" spc="-85" dirty="0">
                <a:solidFill>
                  <a:srgbClr val="3B4262"/>
                </a:solidFill>
                <a:latin typeface="Arial"/>
                <a:cs typeface="Arial"/>
              </a:rPr>
              <a:t>FI</a:t>
            </a:r>
            <a:r>
              <a:rPr sz="850" spc="-60" dirty="0">
                <a:solidFill>
                  <a:srgbClr val="3B4262"/>
                </a:solidFill>
                <a:latin typeface="Arial"/>
                <a:cs typeface="Arial"/>
              </a:rPr>
              <a:t>GURE</a:t>
            </a:r>
            <a:r>
              <a:rPr sz="850" spc="70" dirty="0">
                <a:solidFill>
                  <a:srgbClr val="3B4262"/>
                </a:solidFill>
                <a:latin typeface="Arial"/>
                <a:cs typeface="Arial"/>
              </a:rPr>
              <a:t> </a:t>
            </a:r>
            <a:r>
              <a:rPr sz="850" spc="-40" dirty="0">
                <a:solidFill>
                  <a:srgbClr val="3B4262"/>
                </a:solidFill>
                <a:latin typeface="Arial"/>
                <a:cs typeface="Arial"/>
              </a:rPr>
              <a:t>25.6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ts val="994"/>
              </a:lnSpc>
            </a:pPr>
            <a:r>
              <a:rPr sz="850" b="1" spc="8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850" b="1" spc="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spc="55" dirty="0">
                <a:solidFill>
                  <a:srgbClr val="131313"/>
                </a:solidFill>
                <a:latin typeface="Times New Roman"/>
                <a:cs typeface="Times New Roman"/>
              </a:rPr>
              <a:t>simple</a:t>
            </a:r>
            <a:r>
              <a:rPr sz="850" b="1" spc="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spc="25" dirty="0">
                <a:solidFill>
                  <a:srgbClr val="131313"/>
                </a:solidFill>
                <a:latin typeface="Times New Roman"/>
                <a:cs typeface="Times New Roman"/>
              </a:rPr>
              <a:t>wiring</a:t>
            </a:r>
            <a:r>
              <a:rPr sz="850" b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spc="35" dirty="0">
                <a:solidFill>
                  <a:srgbClr val="131313"/>
                </a:solidFill>
                <a:latin typeface="Times New Roman"/>
                <a:cs typeface="Times New Roman"/>
              </a:rPr>
              <a:t>diagram</a:t>
            </a:r>
            <a:r>
              <a:rPr sz="850" b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spc="40" dirty="0">
                <a:solidFill>
                  <a:srgbClr val="131313"/>
                </a:solidFill>
                <a:latin typeface="Times New Roman"/>
                <a:cs typeface="Times New Roman"/>
              </a:rPr>
              <a:t>for</a:t>
            </a:r>
            <a:r>
              <a:rPr sz="850" b="1" spc="70" dirty="0">
                <a:solidFill>
                  <a:srgbClr val="131313"/>
                </a:solidFill>
                <a:latin typeface="Times New Roman"/>
                <a:cs typeface="Times New Roman"/>
              </a:rPr>
              <a:t> the</a:t>
            </a:r>
            <a:endParaRPr sz="850">
              <a:latin typeface="Times New Roman"/>
              <a:cs typeface="Times New Roman"/>
            </a:endParaRPr>
          </a:p>
          <a:p>
            <a:pPr marL="12700" indent="5715">
              <a:lnSpc>
                <a:spcPts val="1000"/>
              </a:lnSpc>
            </a:pPr>
            <a:r>
              <a:rPr sz="850" b="1" spc="20" dirty="0">
                <a:solidFill>
                  <a:srgbClr val="131313"/>
                </a:solidFill>
                <a:latin typeface="Times New Roman"/>
                <a:cs typeface="Times New Roman"/>
              </a:rPr>
              <a:t>gill-withdrawal  </a:t>
            </a:r>
            <a:r>
              <a:rPr sz="850" b="1" spc="35" dirty="0">
                <a:solidFill>
                  <a:srgbClr val="131313"/>
                </a:solidFill>
                <a:latin typeface="Times New Roman"/>
                <a:cs typeface="Times New Roman"/>
              </a:rPr>
              <a:t>reflex.</a:t>
            </a:r>
            <a:r>
              <a:rPr sz="850" b="1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8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131313"/>
                </a:solidFill>
                <a:latin typeface="Arial"/>
                <a:cs typeface="Arial"/>
              </a:rPr>
              <a:t>sensory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7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neuron</a:t>
            </a:r>
            <a:endParaRPr sz="750">
              <a:latin typeface="Arial"/>
              <a:cs typeface="Arial"/>
            </a:endParaRPr>
          </a:p>
          <a:p>
            <a:pPr marL="12700" marR="5080">
              <a:lnSpc>
                <a:spcPct val="109300"/>
              </a:lnSpc>
              <a:spcBef>
                <a:spcPts val="5"/>
              </a:spcBef>
            </a:pPr>
            <a:r>
              <a:rPr sz="750" spc="25" dirty="0">
                <a:solidFill>
                  <a:srgbClr val="131313"/>
                </a:solidFill>
                <a:latin typeface="Arial"/>
                <a:cs typeface="Arial"/>
              </a:rPr>
              <a:t>that </a:t>
            </a:r>
            <a:r>
              <a:rPr sz="750" spc="-1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detects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7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stimuli </a:t>
            </a:r>
            <a:r>
              <a:rPr sz="750" spc="-7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applied</a:t>
            </a:r>
            <a:r>
              <a:rPr sz="750" spc="6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75" dirty="0">
                <a:solidFill>
                  <a:srgbClr val="131313"/>
                </a:solidFill>
                <a:latin typeface="Arial"/>
                <a:cs typeface="Arial"/>
              </a:rPr>
              <a:t>to</a:t>
            </a:r>
            <a:r>
              <a:rPr sz="750" spc="9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9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20" dirty="0">
                <a:solidFill>
                  <a:srgbClr val="131313"/>
                </a:solidFill>
                <a:latin typeface="Arial"/>
                <a:cs typeface="Arial"/>
              </a:rPr>
              <a:t>skin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8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60" dirty="0">
                <a:solidFill>
                  <a:srgbClr val="131313"/>
                </a:solidFill>
                <a:latin typeface="Arial"/>
                <a:cs typeface="Arial"/>
              </a:rPr>
              <a:t>of</a:t>
            </a:r>
            <a:r>
              <a:rPr sz="750" spc="-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spc="2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siphon </a:t>
            </a:r>
            <a:r>
              <a:rPr sz="750" spc="-6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30" dirty="0">
                <a:solidFill>
                  <a:srgbClr val="131313"/>
                </a:solidFill>
                <a:latin typeface="Arial"/>
                <a:cs typeface="Arial"/>
              </a:rPr>
              <a:t>synapses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8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directly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0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50" dirty="0">
                <a:solidFill>
                  <a:srgbClr val="131313"/>
                </a:solidFill>
                <a:latin typeface="Arial"/>
                <a:cs typeface="Arial"/>
              </a:rPr>
              <a:t>on</a:t>
            </a:r>
            <a:r>
              <a:rPr sz="750" spc="5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9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65" dirty="0">
                <a:solidFill>
                  <a:srgbClr val="131313"/>
                </a:solidFill>
                <a:latin typeface="Arial"/>
                <a:cs typeface="Arial"/>
              </a:rPr>
              <a:t>motor</a:t>
            </a:r>
            <a:r>
              <a:rPr sz="750" spc="7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neuron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that </a:t>
            </a:r>
            <a:r>
              <a:rPr sz="750" spc="-7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30" dirty="0">
                <a:solidFill>
                  <a:srgbClr val="131313"/>
                </a:solidFill>
                <a:latin typeface="Arial"/>
                <a:cs typeface="Arial"/>
              </a:rPr>
              <a:t>causes</a:t>
            </a:r>
            <a:r>
              <a:rPr sz="750" spc="7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spc="9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31313"/>
                </a:solidFill>
                <a:latin typeface="Arial"/>
                <a:cs typeface="Arial"/>
              </a:rPr>
              <a:t>gill</a:t>
            </a:r>
            <a:r>
              <a:rPr sz="750" spc="6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75" dirty="0">
                <a:solidFill>
                  <a:srgbClr val="131313"/>
                </a:solidFill>
                <a:latin typeface="Arial"/>
                <a:cs typeface="Arial"/>
              </a:rPr>
              <a:t>to</a:t>
            </a:r>
            <a:r>
              <a:rPr sz="750" spc="9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withdraw.</a:t>
            </a:r>
            <a:endParaRPr sz="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76620" y="1235997"/>
            <a:ext cx="537845" cy="356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069">
              <a:lnSpc>
                <a:spcPts val="715"/>
              </a:lnSpc>
            </a:pP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Electrodes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ts val="2035"/>
              </a:lnSpc>
            </a:pPr>
            <a:r>
              <a:rPr sz="1850" spc="180" dirty="0">
                <a:solidFill>
                  <a:srgbClr val="797777"/>
                </a:solidFill>
                <a:latin typeface="Times New Roman"/>
                <a:cs typeface="Times New Roman"/>
              </a:rPr>
              <a:t>'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09820" y="2248884"/>
            <a:ext cx="546100" cy="436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6535">
              <a:lnSpc>
                <a:spcPct val="100000"/>
              </a:lnSpc>
            </a:pPr>
            <a:r>
              <a:rPr sz="800" dirty="0">
                <a:solidFill>
                  <a:srgbClr val="131313"/>
                </a:solidFill>
                <a:latin typeface="Arial"/>
                <a:cs typeface="Arial"/>
              </a:rPr>
              <a:t>L</a:t>
            </a:r>
            <a:r>
              <a:rPr sz="800" spc="-15" dirty="0">
                <a:solidFill>
                  <a:srgbClr val="131313"/>
                </a:solidFill>
                <a:latin typeface="Arial"/>
                <a:cs typeface="Arial"/>
              </a:rPr>
              <a:t>7</a:t>
            </a:r>
            <a:r>
              <a:rPr sz="800" spc="15" dirty="0">
                <a:solidFill>
                  <a:srgbClr val="797777"/>
                </a:solidFill>
                <a:latin typeface="Arial"/>
                <a:cs typeface="Arial"/>
              </a:rPr>
              <a:t>-</a:t>
            </a:r>
            <a:r>
              <a:rPr sz="800" spc="1045" dirty="0">
                <a:solidFill>
                  <a:srgbClr val="B1B1B1"/>
                </a:solidFill>
                <a:latin typeface="Arial"/>
                <a:cs typeface="Arial"/>
              </a:rPr>
              <a:t>­</a:t>
            </a:r>
            <a:endParaRPr sz="800">
              <a:latin typeface="Arial"/>
              <a:cs typeface="Arial"/>
            </a:endParaRPr>
          </a:p>
          <a:p>
            <a:pPr marL="12700" marR="69850">
              <a:lnSpc>
                <a:spcPct val="112000"/>
              </a:lnSpc>
              <a:spcBef>
                <a:spcPts val="420"/>
              </a:spcBef>
            </a:pP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Siphon</a:t>
            </a:r>
            <a:r>
              <a:rPr sz="750" spc="-4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80" dirty="0">
                <a:solidFill>
                  <a:srgbClr val="B1B1B1"/>
                </a:solidFill>
                <a:latin typeface="Arial"/>
                <a:cs typeface="Arial"/>
              </a:rPr>
              <a:t>-</a:t>
            </a:r>
            <a:r>
              <a:rPr sz="750" spc="100" dirty="0">
                <a:solidFill>
                  <a:srgbClr val="797777"/>
                </a:solidFill>
                <a:latin typeface="Arial"/>
                <a:cs typeface="Arial"/>
              </a:rPr>
              <a:t>_</a:t>
            </a:r>
            <a:r>
              <a:rPr sz="750" spc="50" dirty="0">
                <a:solidFill>
                  <a:srgbClr val="797777"/>
                </a:solidFill>
                <a:latin typeface="Arial"/>
                <a:cs typeface="Arial"/>
              </a:rPr>
              <a:t> </a:t>
            </a: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nerve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73172" y="3022125"/>
            <a:ext cx="4183379" cy="621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65" indent="609600">
              <a:lnSpc>
                <a:spcPct val="100000"/>
              </a:lnSpc>
            </a:pP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ganglion</a:t>
            </a:r>
            <a:endParaRPr sz="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3"/>
              </a:spcBef>
            </a:pPr>
            <a:endParaRPr sz="750">
              <a:latin typeface="Times New Roman"/>
              <a:cs typeface="Times New Roman"/>
            </a:endParaRPr>
          </a:p>
          <a:p>
            <a:pPr marL="24765">
              <a:lnSpc>
                <a:spcPct val="100000"/>
              </a:lnSpc>
            </a:pPr>
            <a:r>
              <a:rPr sz="850" spc="-55" dirty="0">
                <a:solidFill>
                  <a:srgbClr val="3B4262"/>
                </a:solidFill>
                <a:latin typeface="Arial"/>
                <a:cs typeface="Arial"/>
              </a:rPr>
              <a:t>FIGURE</a:t>
            </a:r>
            <a:r>
              <a:rPr sz="850" spc="60" dirty="0">
                <a:solidFill>
                  <a:srgbClr val="3B4262"/>
                </a:solidFill>
                <a:latin typeface="Arial"/>
                <a:cs typeface="Arial"/>
              </a:rPr>
              <a:t> </a:t>
            </a:r>
            <a:r>
              <a:rPr sz="850" spc="-30" dirty="0">
                <a:solidFill>
                  <a:srgbClr val="3B4262"/>
                </a:solidFill>
                <a:latin typeface="Arial"/>
                <a:cs typeface="Arial"/>
              </a:rPr>
              <a:t>25</a:t>
            </a:r>
            <a:r>
              <a:rPr sz="850" spc="-35" dirty="0">
                <a:solidFill>
                  <a:srgbClr val="3B4262"/>
                </a:solidFill>
                <a:latin typeface="Arial"/>
                <a:cs typeface="Arial"/>
              </a:rPr>
              <a:t>.5</a:t>
            </a:r>
            <a:endParaRPr sz="850">
              <a:latin typeface="Arial"/>
              <a:cs typeface="Arial"/>
            </a:endParaRPr>
          </a:p>
          <a:p>
            <a:pPr marL="12700" marR="5080" indent="5715">
              <a:lnSpc>
                <a:spcPts val="1010"/>
              </a:lnSpc>
              <a:spcBef>
                <a:spcPts val="55"/>
              </a:spcBef>
            </a:pPr>
            <a:r>
              <a:rPr sz="850" b="1" spc="75" dirty="0">
                <a:solidFill>
                  <a:srgbClr val="131313"/>
                </a:solidFill>
                <a:latin typeface="Times New Roman"/>
                <a:cs typeface="Times New Roman"/>
              </a:rPr>
              <a:t>The </a:t>
            </a:r>
            <a:r>
              <a:rPr sz="850" b="1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spc="45" dirty="0">
                <a:solidFill>
                  <a:srgbClr val="131313"/>
                </a:solidFill>
                <a:latin typeface="Times New Roman"/>
                <a:cs typeface="Times New Roman"/>
              </a:rPr>
              <a:t>abdominal</a:t>
            </a:r>
            <a:r>
              <a:rPr sz="850" b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spc="35" dirty="0">
                <a:solidFill>
                  <a:srgbClr val="131313"/>
                </a:solidFill>
                <a:latin typeface="Times New Roman"/>
                <a:cs typeface="Times New Roman"/>
              </a:rPr>
              <a:t>ganglion</a:t>
            </a:r>
            <a:r>
              <a:rPr sz="850" b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spc="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850" b="1" spc="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i="1" spc="-5" dirty="0">
                <a:solidFill>
                  <a:srgbClr val="131313"/>
                </a:solidFill>
                <a:latin typeface="Times New Roman"/>
                <a:cs typeface="Times New Roman"/>
              </a:rPr>
              <a:t>Apl</a:t>
            </a:r>
            <a:r>
              <a:rPr sz="850" b="1" i="1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b="1" i="1" spc="15" dirty="0">
                <a:solidFill>
                  <a:srgbClr val="131313"/>
                </a:solidFill>
                <a:latin typeface="Times New Roman"/>
                <a:cs typeface="Times New Roman"/>
              </a:rPr>
              <a:t>ysia.</a:t>
            </a:r>
            <a:r>
              <a:rPr sz="850" b="1" i="1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8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4B4D4F"/>
                </a:solidFill>
                <a:latin typeface="Arial"/>
                <a:cs typeface="Arial"/>
              </a:rPr>
              <a:t>g</a:t>
            </a:r>
            <a:r>
              <a:rPr sz="750" spc="-20" dirty="0">
                <a:solidFill>
                  <a:srgbClr val="4B4D4F"/>
                </a:solidFill>
                <a:latin typeface="Arial"/>
                <a:cs typeface="Arial"/>
              </a:rPr>
              <a:t>i</a:t>
            </a:r>
            <a:r>
              <a:rPr sz="750" spc="15" dirty="0">
                <a:solidFill>
                  <a:srgbClr val="4B4D4F"/>
                </a:solidFill>
                <a:latin typeface="Arial"/>
                <a:cs typeface="Arial"/>
              </a:rPr>
              <a:t>ll</a:t>
            </a:r>
            <a:r>
              <a:rPr sz="750" spc="-40" dirty="0">
                <a:solidFill>
                  <a:srgbClr val="4B4D4F"/>
                </a:solidFill>
                <a:latin typeface="Arial"/>
                <a:cs typeface="Arial"/>
              </a:rPr>
              <a:t>-</a:t>
            </a:r>
            <a:r>
              <a:rPr sz="750" spc="100" dirty="0">
                <a:solidFill>
                  <a:srgbClr val="232426"/>
                </a:solidFill>
                <a:latin typeface="Arial"/>
                <a:cs typeface="Arial"/>
              </a:rPr>
              <a:t>w</a:t>
            </a:r>
            <a:r>
              <a:rPr sz="750" dirty="0">
                <a:solidFill>
                  <a:srgbClr val="232426"/>
                </a:solidFill>
                <a:latin typeface="Arial"/>
                <a:cs typeface="Arial"/>
              </a:rPr>
              <a:t>i</a:t>
            </a:r>
            <a:r>
              <a:rPr sz="750" spc="40" dirty="0">
                <a:solidFill>
                  <a:srgbClr val="4B4D4F"/>
                </a:solidFill>
                <a:latin typeface="Arial"/>
                <a:cs typeface="Arial"/>
              </a:rPr>
              <a:t>t</a:t>
            </a:r>
            <a:r>
              <a:rPr sz="750" spc="65" dirty="0">
                <a:solidFill>
                  <a:srgbClr val="4B4D4F"/>
                </a:solidFill>
                <a:latin typeface="Arial"/>
                <a:cs typeface="Arial"/>
              </a:rPr>
              <a:t>h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drawal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reflex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8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inv</a:t>
            </a: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o</a:t>
            </a:r>
            <a:r>
              <a:rPr sz="750" spc="-50" dirty="0">
                <a:solidFill>
                  <a:srgbClr val="4B4D4F"/>
                </a:solidFill>
                <a:latin typeface="Arial"/>
                <a:cs typeface="Arial"/>
              </a:rPr>
              <a:t>l</a:t>
            </a:r>
            <a:r>
              <a:rPr sz="750" spc="-20" dirty="0">
                <a:solidFill>
                  <a:srgbClr val="363636"/>
                </a:solidFill>
                <a:latin typeface="Arial"/>
                <a:cs typeface="Arial"/>
              </a:rPr>
              <a:t>ves</a:t>
            </a:r>
            <a:r>
              <a:rPr sz="75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750" spc="-5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750" spc="-10" dirty="0">
                <a:solidFill>
                  <a:srgbClr val="363636"/>
                </a:solidFill>
                <a:latin typeface="Arial"/>
                <a:cs typeface="Arial"/>
              </a:rPr>
              <a:t>n</a:t>
            </a:r>
            <a:r>
              <a:rPr sz="750" spc="30" dirty="0">
                <a:solidFill>
                  <a:srgbClr val="676462"/>
                </a:solidFill>
                <a:latin typeface="Arial"/>
                <a:cs typeface="Arial"/>
              </a:rPr>
              <a:t>e</a:t>
            </a:r>
            <a:r>
              <a:rPr sz="750" spc="15" dirty="0">
                <a:solidFill>
                  <a:srgbClr val="4B4D4F"/>
                </a:solidFill>
                <a:latin typeface="Arial"/>
                <a:cs typeface="Arial"/>
              </a:rPr>
              <a:t>u</a:t>
            </a:r>
            <a:r>
              <a:rPr sz="750" spc="55" dirty="0">
                <a:solidFill>
                  <a:srgbClr val="363636"/>
                </a:solidFill>
                <a:latin typeface="Arial"/>
                <a:cs typeface="Arial"/>
              </a:rPr>
              <a:t>r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ons </a:t>
            </a:r>
            <a:r>
              <a:rPr sz="750" spc="-9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5" dirty="0">
                <a:solidFill>
                  <a:srgbClr val="232426"/>
                </a:solidFill>
                <a:latin typeface="Arial"/>
                <a:cs typeface="Arial"/>
              </a:rPr>
              <a:t>w</a:t>
            </a:r>
            <a:r>
              <a:rPr sz="750" spc="-50" dirty="0">
                <a:solidFill>
                  <a:srgbClr val="4B4D4F"/>
                </a:solidFill>
                <a:latin typeface="Arial"/>
                <a:cs typeface="Arial"/>
              </a:rPr>
              <a:t>i</a:t>
            </a:r>
            <a:r>
              <a:rPr sz="750" spc="100" dirty="0">
                <a:solidFill>
                  <a:srgbClr val="676462"/>
                </a:solidFill>
                <a:latin typeface="Arial"/>
                <a:cs typeface="Arial"/>
              </a:rPr>
              <a:t>t</a:t>
            </a:r>
            <a:r>
              <a:rPr sz="750" spc="35" dirty="0">
                <a:solidFill>
                  <a:srgbClr val="4B4D4F"/>
                </a:solidFill>
                <a:latin typeface="Arial"/>
                <a:cs typeface="Arial"/>
              </a:rPr>
              <a:t>h</a:t>
            </a:r>
            <a:r>
              <a:rPr sz="750" spc="20" dirty="0">
                <a:solidFill>
                  <a:srgbClr val="232426"/>
                </a:solidFill>
                <a:latin typeface="Arial"/>
                <a:cs typeface="Arial"/>
              </a:rPr>
              <a:t>in</a:t>
            </a:r>
            <a:r>
              <a:rPr sz="750" spc="10" dirty="0">
                <a:solidFill>
                  <a:srgbClr val="232426"/>
                </a:solidFill>
                <a:latin typeface="Arial"/>
                <a:cs typeface="Arial"/>
              </a:rPr>
              <a:t> </a:t>
            </a:r>
            <a:r>
              <a:rPr sz="750" spc="4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8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abdominal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0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ganglion </a:t>
            </a:r>
            <a:r>
              <a:rPr sz="750" spc="-9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25" dirty="0">
                <a:solidFill>
                  <a:srgbClr val="131313"/>
                </a:solidFill>
                <a:latin typeface="Arial"/>
                <a:cs typeface="Arial"/>
              </a:rPr>
              <a:t>that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7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0" dirty="0">
                <a:solidFill>
                  <a:srgbClr val="363636"/>
                </a:solidFill>
                <a:latin typeface="Arial"/>
                <a:cs typeface="Arial"/>
              </a:rPr>
              <a:t>c</a:t>
            </a:r>
            <a:r>
              <a:rPr sz="750" spc="-35" dirty="0">
                <a:solidFill>
                  <a:srgbClr val="4B4D4F"/>
                </a:solidFill>
                <a:latin typeface="Arial"/>
                <a:cs typeface="Arial"/>
              </a:rPr>
              <a:t>a</a:t>
            </a:r>
            <a:r>
              <a:rPr sz="750" spc="50" dirty="0">
                <a:solidFill>
                  <a:srgbClr val="363636"/>
                </a:solidFill>
                <a:latin typeface="Arial"/>
                <a:cs typeface="Arial"/>
              </a:rPr>
              <a:t>n</a:t>
            </a:r>
            <a:r>
              <a:rPr sz="750" spc="9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750" spc="25" dirty="0">
                <a:solidFill>
                  <a:srgbClr val="131313"/>
                </a:solidFill>
                <a:latin typeface="Arial"/>
                <a:cs typeface="Arial"/>
              </a:rPr>
              <a:t>be</a:t>
            </a:r>
            <a:r>
              <a:rPr sz="750" spc="8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31313"/>
                </a:solidFill>
                <a:latin typeface="Arial"/>
                <a:cs typeface="Arial"/>
              </a:rPr>
              <a:t>di</a:t>
            </a:r>
            <a:r>
              <a:rPr sz="750" spc="25" dirty="0">
                <a:solidFill>
                  <a:srgbClr val="131313"/>
                </a:solidFill>
                <a:latin typeface="Arial"/>
                <a:cs typeface="Arial"/>
              </a:rPr>
              <a:t>s</a:t>
            </a:r>
            <a:r>
              <a:rPr sz="750" spc="-5" dirty="0">
                <a:solidFill>
                  <a:srgbClr val="363636"/>
                </a:solidFill>
                <a:latin typeface="Arial"/>
                <a:cs typeface="Arial"/>
              </a:rPr>
              <a:t>sec</a:t>
            </a:r>
            <a:r>
              <a:rPr sz="750" spc="-15" dirty="0">
                <a:solidFill>
                  <a:srgbClr val="363636"/>
                </a:solidFill>
                <a:latin typeface="Arial"/>
                <a:cs typeface="Arial"/>
              </a:rPr>
              <a:t>t</a:t>
            </a:r>
            <a:r>
              <a:rPr sz="750" spc="40" dirty="0">
                <a:solidFill>
                  <a:srgbClr val="131313"/>
                </a:solidFill>
                <a:latin typeface="Arial"/>
                <a:cs typeface="Arial"/>
              </a:rPr>
              <a:t>ed</a:t>
            </a:r>
            <a:r>
              <a:rPr sz="750" spc="9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and</a:t>
            </a:r>
            <a:r>
              <a:rPr sz="750" spc="8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studied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electrophys</a:t>
            </a:r>
            <a:r>
              <a:rPr sz="750" spc="-14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254" dirty="0">
                <a:solidFill>
                  <a:srgbClr val="363636"/>
                </a:solidFill>
                <a:latin typeface="Arial"/>
                <a:cs typeface="Arial"/>
              </a:rPr>
              <a:t>1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ologicall</a:t>
            </a:r>
            <a:r>
              <a:rPr sz="750" spc="-15" dirty="0">
                <a:solidFill>
                  <a:srgbClr val="131313"/>
                </a:solidFill>
                <a:latin typeface="Arial"/>
                <a:cs typeface="Arial"/>
              </a:rPr>
              <a:t>y</a:t>
            </a:r>
            <a:r>
              <a:rPr sz="750" spc="50" dirty="0">
                <a:solidFill>
                  <a:srgbClr val="131313"/>
                </a:solidFill>
                <a:latin typeface="Arial"/>
                <a:cs typeface="Arial"/>
              </a:rPr>
              <a:t>.</a:t>
            </a:r>
            <a:endParaRPr sz="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79267" y="3920658"/>
            <a:ext cx="4298950" cy="5410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0795" algn="just">
              <a:lnSpc>
                <a:spcPct val="100600"/>
              </a:lnSpc>
            </a:pPr>
            <a:r>
              <a:rPr sz="1000" b="1" spc="65" dirty="0">
                <a:solidFill>
                  <a:srgbClr val="3B4262"/>
                </a:solidFill>
                <a:latin typeface="Times New Roman"/>
                <a:cs typeface="Times New Roman"/>
              </a:rPr>
              <a:t>Habitua</a:t>
            </a:r>
            <a:r>
              <a:rPr sz="1000" b="1" spc="80" dirty="0">
                <a:solidFill>
                  <a:srgbClr val="3B4262"/>
                </a:solidFill>
                <a:latin typeface="Times New Roman"/>
                <a:cs typeface="Times New Roman"/>
              </a:rPr>
              <a:t>t</a:t>
            </a:r>
            <a:r>
              <a:rPr sz="1000" b="1" spc="50" dirty="0">
                <a:solidFill>
                  <a:srgbClr val="131313"/>
                </a:solidFill>
                <a:latin typeface="Times New Roman"/>
                <a:cs typeface="Times New Roman"/>
              </a:rPr>
              <a:t>i</a:t>
            </a:r>
            <a:r>
              <a:rPr sz="1000" b="1" spc="114" dirty="0">
                <a:solidFill>
                  <a:srgbClr val="3B4262"/>
                </a:solidFill>
                <a:latin typeface="Times New Roman"/>
                <a:cs typeface="Times New Roman"/>
              </a:rPr>
              <a:t>on</a:t>
            </a:r>
            <a:r>
              <a:rPr sz="1000" b="1" spc="90" dirty="0">
                <a:solidFill>
                  <a:srgbClr val="3B4262"/>
                </a:solidFill>
                <a:latin typeface="Times New Roman"/>
                <a:cs typeface="Times New Roman"/>
              </a:rPr>
              <a:t> </a:t>
            </a:r>
            <a:r>
              <a:rPr sz="1000" b="1" spc="45" dirty="0">
                <a:solidFill>
                  <a:srgbClr val="3B4262"/>
                </a:solidFill>
                <a:latin typeface="Times New Roman"/>
                <a:cs typeface="Times New Roman"/>
              </a:rPr>
              <a:t>of</a:t>
            </a:r>
            <a:r>
              <a:rPr sz="1000" b="1" dirty="0">
                <a:solidFill>
                  <a:srgbClr val="3B4262"/>
                </a:solidFill>
                <a:latin typeface="Times New Roman"/>
                <a:cs typeface="Times New Roman"/>
              </a:rPr>
              <a:t> </a:t>
            </a:r>
            <a:r>
              <a:rPr sz="1000" b="1" spc="-85" dirty="0">
                <a:solidFill>
                  <a:srgbClr val="3B4262"/>
                </a:solidFill>
                <a:latin typeface="Times New Roman"/>
                <a:cs typeface="Times New Roman"/>
              </a:rPr>
              <a:t> </a:t>
            </a:r>
            <a:r>
              <a:rPr sz="1000" b="1" spc="90" dirty="0">
                <a:solidFill>
                  <a:srgbClr val="3B4262"/>
                </a:solidFill>
                <a:latin typeface="Times New Roman"/>
                <a:cs typeface="Times New Roman"/>
              </a:rPr>
              <a:t>the</a:t>
            </a:r>
            <a:r>
              <a:rPr sz="1000" b="1" spc="114" dirty="0">
                <a:solidFill>
                  <a:srgbClr val="3B4262"/>
                </a:solidFill>
                <a:latin typeface="Times New Roman"/>
                <a:cs typeface="Times New Roman"/>
              </a:rPr>
              <a:t> </a:t>
            </a:r>
            <a:r>
              <a:rPr sz="1000" b="1" spc="25" dirty="0">
                <a:solidFill>
                  <a:srgbClr val="3B4262"/>
                </a:solidFill>
                <a:latin typeface="Times New Roman"/>
                <a:cs typeface="Times New Roman"/>
              </a:rPr>
              <a:t>Gil</a:t>
            </a:r>
            <a:r>
              <a:rPr sz="1000" b="1" spc="70" dirty="0">
                <a:solidFill>
                  <a:srgbClr val="3B4262"/>
                </a:solidFill>
                <a:latin typeface="Times New Roman"/>
                <a:cs typeface="Times New Roman"/>
              </a:rPr>
              <a:t>l</a:t>
            </a:r>
            <a:r>
              <a:rPr sz="1000" b="1" spc="45" dirty="0">
                <a:solidFill>
                  <a:srgbClr val="131313"/>
                </a:solidFill>
                <a:latin typeface="Times New Roman"/>
                <a:cs typeface="Times New Roman"/>
              </a:rPr>
              <a:t>-</a:t>
            </a:r>
            <a:r>
              <a:rPr sz="1000" b="1" spc="50" dirty="0">
                <a:solidFill>
                  <a:srgbClr val="3B4262"/>
                </a:solidFill>
                <a:latin typeface="Times New Roman"/>
                <a:cs typeface="Times New Roman"/>
              </a:rPr>
              <a:t>Withdrawal</a:t>
            </a:r>
            <a:r>
              <a:rPr sz="1000" b="1" dirty="0">
                <a:solidFill>
                  <a:srgbClr val="3B4262"/>
                </a:solidFill>
                <a:latin typeface="Times New Roman"/>
                <a:cs typeface="Times New Roman"/>
              </a:rPr>
              <a:t> </a:t>
            </a:r>
            <a:r>
              <a:rPr sz="1000" b="1" spc="30" dirty="0">
                <a:solidFill>
                  <a:srgbClr val="3B4262"/>
                </a:solidFill>
                <a:latin typeface="Times New Roman"/>
                <a:cs typeface="Times New Roman"/>
              </a:rPr>
              <a:t> </a:t>
            </a:r>
            <a:r>
              <a:rPr sz="1000" b="1" spc="60" dirty="0">
                <a:solidFill>
                  <a:srgbClr val="3B4262"/>
                </a:solidFill>
                <a:latin typeface="Times New Roman"/>
                <a:cs typeface="Times New Roman"/>
              </a:rPr>
              <a:t>Refle</a:t>
            </a:r>
            <a:r>
              <a:rPr sz="1000" b="1" spc="155" dirty="0">
                <a:solidFill>
                  <a:srgbClr val="3B4262"/>
                </a:solidFill>
                <a:latin typeface="Times New Roman"/>
                <a:cs typeface="Times New Roman"/>
              </a:rPr>
              <a:t>x</a:t>
            </a:r>
            <a:r>
              <a:rPr sz="1000" b="1" dirty="0">
                <a:solidFill>
                  <a:srgbClr val="131313"/>
                </a:solidFill>
                <a:latin typeface="Times New Roman"/>
                <a:cs typeface="Times New Roman"/>
              </a:rPr>
              <a:t>.</a:t>
            </a:r>
            <a:r>
              <a:rPr sz="1000" b="1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Sensory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informa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tion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from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siphon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tra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vels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along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 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nerve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until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it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en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ters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region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i="1" spc="2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i="1" spc="-30" dirty="0">
                <a:solidFill>
                  <a:srgbClr val="131313"/>
                </a:solidFill>
                <a:latin typeface="Times New Roman"/>
                <a:cs typeface="Times New Roman"/>
              </a:rPr>
              <a:t>plysia</a:t>
            </a:r>
            <a:r>
              <a:rPr sz="1000" i="1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nervous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system</a:t>
            </a:r>
            <a:r>
              <a:rPr sz="1000" spc="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called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abdominal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ganglion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(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Figure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25.5).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Here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infor­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ma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d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istributed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motor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neurons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interneurons.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One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motor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neurons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tha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receives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direct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monosynaptic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sensory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input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from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siphon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is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identified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as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L7.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cell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innerva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muscles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that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produce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gill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withd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rawal.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Therefore,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resea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rch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has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focused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u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nd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erst</a:t>
            </a:r>
            <a:r>
              <a:rPr sz="1000" spc="12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nding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how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simple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monosynaptic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reflex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arc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ch</a:t>
            </a:r>
            <a:r>
              <a:rPr sz="1000" spc="12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nges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d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u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ring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habitua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tion.</a:t>
            </a:r>
            <a:endParaRPr sz="1000" dirty="0">
              <a:latin typeface="Times New Roman"/>
              <a:cs typeface="Times New Roman"/>
            </a:endParaRPr>
          </a:p>
          <a:p>
            <a:pPr marL="12700" marR="6350" indent="124460" algn="just">
              <a:lnSpc>
                <a:spcPct val="100600"/>
              </a:lnSpc>
              <a:spcBef>
                <a:spcPts val="15"/>
              </a:spcBef>
            </a:pP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first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importa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n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q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uestion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concerns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where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ha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bitua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occurs.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Figu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re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25.6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shows</a:t>
            </a:r>
            <a:r>
              <a:rPr sz="1000" spc="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si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m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plified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wiring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diagra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m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gill-withd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ra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wal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reflex.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Repeated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sti</a:t>
            </a:r>
            <a:r>
              <a:rPr sz="1000" spc="125" dirty="0">
                <a:solidFill>
                  <a:srgbClr val="131313"/>
                </a:solidFill>
                <a:latin typeface="Times New Roman"/>
                <a:cs typeface="Times New Roman"/>
              </a:rPr>
              <a:t>m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ula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tion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siphon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skin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leads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progressively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less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contrac­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gill-withd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rawal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muscles.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change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underlying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habitua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tion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could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occu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(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I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)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sensory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nerve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end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i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ngs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skin.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maki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them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less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sens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i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tive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s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q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uirt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wa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ter;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(2)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muscle,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making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it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less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responsive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to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synaptic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stimul</a:t>
            </a:r>
            <a:r>
              <a:rPr sz="1000" spc="14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by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motor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neu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ron;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or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(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3)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at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synapse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between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sensory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neu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ron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motor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neu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ron.</a:t>
            </a:r>
            <a:endParaRPr sz="1000" dirty="0">
              <a:latin typeface="Times New Roman"/>
              <a:cs typeface="Times New Roman"/>
            </a:endParaRPr>
          </a:p>
          <a:p>
            <a:pPr marL="15240" indent="124460" algn="just">
              <a:lnSpc>
                <a:spcPct val="100000"/>
              </a:lnSpc>
            </a:pP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The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first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possibility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was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ruled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o</a:t>
            </a:r>
            <a:r>
              <a:rPr sz="1000" spc="155" dirty="0">
                <a:solidFill>
                  <a:srgbClr val="131313"/>
                </a:solidFill>
                <a:latin typeface="Times New Roman"/>
                <a:cs typeface="Times New Roman"/>
              </a:rPr>
              <a:t>u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by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ma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king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microelectrode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record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ings</a:t>
            </a:r>
            <a:endParaRPr sz="1000" dirty="0">
              <a:latin typeface="Times New Roman"/>
              <a:cs typeface="Times New Roman"/>
            </a:endParaRPr>
          </a:p>
          <a:p>
            <a:pPr marL="15240" marR="5080" indent="2540" algn="just">
              <a:lnSpc>
                <a:spcPct val="100000"/>
              </a:lnSpc>
              <a:spcBef>
                <a:spcPts val="20"/>
              </a:spcBef>
            </a:pPr>
            <a:r>
              <a:rPr sz="1000" spc="-140" dirty="0">
                <a:solidFill>
                  <a:srgbClr val="131313"/>
                </a:solidFill>
                <a:latin typeface="Times New Roman"/>
                <a:cs typeface="Times New Roman"/>
              </a:rPr>
              <a:t>f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rom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sensory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neu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ron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as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ha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bit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ua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occurred.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sensory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neu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ron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continued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fire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action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potentials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response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skin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sti</a:t>
            </a:r>
            <a:r>
              <a:rPr sz="1000" spc="140" dirty="0">
                <a:solidFill>
                  <a:srgbClr val="131313"/>
                </a:solidFill>
                <a:latin typeface="Times New Roman"/>
                <a:cs typeface="Times New Roman"/>
              </a:rPr>
              <a:t>m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u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l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tion,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even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as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motor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response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decreased.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Simil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rly,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trike="sngStrike" spc="-15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strike="sngStrike" spc="-1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trike="sngStrike" dirty="0">
                <a:solidFill>
                  <a:srgbClr val="131313"/>
                </a:solidFill>
                <a:latin typeface="Times New Roman"/>
                <a:cs typeface="Times New Roman"/>
              </a:rPr>
              <a:t>hird </a:t>
            </a:r>
            <a:r>
              <a:rPr sz="1000" strike="sngStrike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possibility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was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ruled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out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by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electrically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stimul</a:t>
            </a:r>
            <a:r>
              <a:rPr sz="1000" spc="14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ti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ng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motor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neuron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(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L7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)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showing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tha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it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always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evoked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s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me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mou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nt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muscle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contraction.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lef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s</a:t>
            </a:r>
            <a:r>
              <a:rPr sz="1000" strike="sngStrike" spc="20" dirty="0">
                <a:solidFill>
                  <a:srgbClr val="131313"/>
                </a:solidFill>
                <a:latin typeface="Times New Roman"/>
                <a:cs typeface="Times New Roman"/>
              </a:rPr>
              <a:t>econd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possi­ bility: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tha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habitua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occ</a:t>
            </a:r>
            <a:r>
              <a:rPr sz="1000" spc="125" dirty="0">
                <a:solidFill>
                  <a:srgbClr val="131313"/>
                </a:solidFill>
                <a:latin typeface="Times New Roman"/>
                <a:cs typeface="Times New Roman"/>
              </a:rPr>
              <a:t>u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rs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synapse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joining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sensory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input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motor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neuron.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Indeed,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simply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giving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repetitive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electrical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stimul</a:t>
            </a:r>
            <a:r>
              <a:rPr sz="1000" spc="14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sensory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neu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ron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was</a:t>
            </a:r>
            <a:r>
              <a:rPr sz="1000" spc="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sufficient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ca</a:t>
            </a:r>
            <a:r>
              <a:rPr sz="1000" spc="-1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use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progressive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decrease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size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postsynaptic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EPSP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(Figure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25.7).</a:t>
            </a:r>
            <a:endParaRPr sz="1000" dirty="0">
              <a:latin typeface="Times New Roman"/>
              <a:cs typeface="Times New Roman"/>
            </a:endParaRPr>
          </a:p>
          <a:p>
            <a:pPr marL="18415" marR="6350" indent="124460" algn="just">
              <a:lnSpc>
                <a:spcPct val="100000"/>
              </a:lnSpc>
            </a:pP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Id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entif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ying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synaptic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modification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as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possible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basis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for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ha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bitua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tion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still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le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ves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u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na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nswered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q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uestion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where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synapse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is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modified.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Let's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consider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possibil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ities.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Af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habitua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tion,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 there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cou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ld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be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sz="1000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sz="1000" spc="-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less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neu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rotra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nsmitter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release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by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presyna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ptic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axon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or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FF0000"/>
                </a:solidFill>
                <a:latin typeface="Times New Roman"/>
                <a:cs typeface="Times New Roman"/>
              </a:rPr>
              <a:t>(2)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decreased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post­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synaptic</a:t>
            </a:r>
            <a:r>
              <a:rPr sz="1000" spc="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responsiveness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transmitter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(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perh</a:t>
            </a:r>
            <a:r>
              <a:rPr sz="1000" spc="15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ps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c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used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by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fewer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recep­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tors).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Recall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from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Chapter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5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tha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tra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nsmitter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molecules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are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released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d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is­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crete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packets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called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i="1" spc="30" dirty="0">
                <a:solidFill>
                  <a:srgbClr val="131313"/>
                </a:solidFill>
                <a:latin typeface="Times New Roman"/>
                <a:cs typeface="Times New Roman"/>
              </a:rPr>
              <a:t>quanta,</a:t>
            </a:r>
            <a:r>
              <a:rPr sz="1000" i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i="1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bel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ieved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correspond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contents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individual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syn</a:t>
            </a:r>
            <a:r>
              <a:rPr sz="1000" spc="12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ptic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vesicles.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Fu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rther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nalysis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revealed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tha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i="1" spc="-10" dirty="0">
                <a:solidFill>
                  <a:srgbClr val="131313"/>
                </a:solidFill>
                <a:latin typeface="Times New Roman"/>
                <a:cs typeface="Times New Roman"/>
              </a:rPr>
              <a:t>after</a:t>
            </a:r>
            <a:r>
              <a:rPr sz="1000" i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i="1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i="1" dirty="0">
                <a:solidFill>
                  <a:srgbClr val="131313"/>
                </a:solidFill>
                <a:latin typeface="Times New Roman"/>
                <a:cs typeface="Times New Roman"/>
              </a:rPr>
              <a:t>habitua­ tion.</a:t>
            </a:r>
            <a:r>
              <a:rPr sz="1000" i="1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i="1" spc="-25" dirty="0">
                <a:solidFill>
                  <a:srgbClr val="131313"/>
                </a:solidFill>
                <a:latin typeface="Times New Roman"/>
                <a:cs typeface="Times New Roman"/>
              </a:rPr>
              <a:t>there</a:t>
            </a:r>
            <a:r>
              <a:rPr sz="1000" i="1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i="1" spc="-35" dirty="0">
                <a:solidFill>
                  <a:srgbClr val="131313"/>
                </a:solidFill>
                <a:latin typeface="Times New Roman"/>
                <a:cs typeface="Times New Roman"/>
              </a:rPr>
              <a:t>are</a:t>
            </a:r>
            <a:r>
              <a:rPr sz="1000" i="1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i="1" spc="-30" dirty="0">
                <a:solidFill>
                  <a:srgbClr val="FF0000"/>
                </a:solidFill>
                <a:latin typeface="Times New Roman"/>
                <a:cs typeface="Times New Roman"/>
              </a:rPr>
              <a:t>fewer</a:t>
            </a:r>
            <a:r>
              <a:rPr sz="1000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i="1" spc="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i="1" dirty="0">
                <a:solidFill>
                  <a:srgbClr val="FF0000"/>
                </a:solidFill>
                <a:latin typeface="Times New Roman"/>
                <a:cs typeface="Times New Roman"/>
              </a:rPr>
              <a:t>quanta </a:t>
            </a:r>
            <a:r>
              <a:rPr sz="1000" i="1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i="1" spc="-55" dirty="0">
                <a:solidFill>
                  <a:srgbClr val="FF0000"/>
                </a:solidFill>
                <a:latin typeface="Times New Roman"/>
                <a:cs typeface="Times New Roman"/>
              </a:rPr>
              <a:t>released</a:t>
            </a:r>
            <a:r>
              <a:rPr sz="1000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i="1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i="1" spc="-60" dirty="0">
                <a:solidFill>
                  <a:srgbClr val="FF0000"/>
                </a:solidFill>
                <a:latin typeface="Times New Roman"/>
                <a:cs typeface="Times New Roman"/>
              </a:rPr>
              <a:t>per</a:t>
            </a:r>
            <a:r>
              <a:rPr sz="1000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i="1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i="1" spc="-35" dirty="0">
                <a:solidFill>
                  <a:srgbClr val="FF0000"/>
                </a:solidFill>
                <a:latin typeface="Times New Roman"/>
                <a:cs typeface="Times New Roman"/>
              </a:rPr>
              <a:t>action</a:t>
            </a:r>
            <a:r>
              <a:rPr sz="1000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i="1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i="1" spc="-20" dirty="0">
                <a:solidFill>
                  <a:srgbClr val="FF0000"/>
                </a:solidFill>
                <a:latin typeface="Times New Roman"/>
                <a:cs typeface="Times New Roman"/>
              </a:rPr>
              <a:t>potential</a:t>
            </a:r>
            <a:r>
              <a:rPr sz="1000" i="1" spc="-20" dirty="0">
                <a:solidFill>
                  <a:srgbClr val="131313"/>
                </a:solidFill>
                <a:latin typeface="Times New Roman"/>
                <a:cs typeface="Times New Roman"/>
              </a:rPr>
              <a:t>.</a:t>
            </a:r>
            <a:r>
              <a:rPr sz="1000" i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i="1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sensitivity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2254250" y="6696075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2nd</a:t>
            </a:r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2330450" y="7153275"/>
            <a:ext cx="500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3rd</a:t>
            </a:r>
            <a:endParaRPr lang="pt-BR" dirty="0"/>
          </a:p>
        </p:txBody>
      </p:sp>
      <p:pic>
        <p:nvPicPr>
          <p:cNvPr id="19" name="~PP2929.WAV">
            <a:hlinkClick r:id="" action="ppaction://media"/>
          </p:cNvPr>
          <p:cNvPicPr>
            <a:picLocks noRot="1" noChangeAspect="1"/>
          </p:cNvPicPr>
          <p:nvPr>
            <a:wavAudioFile r:embed="rId1" name="~PP2929.WAV"/>
          </p:nvPr>
        </p:nvPicPr>
        <p:blipFill>
          <a:blip r:embed="rId8" cstate="print"/>
          <a:stretch>
            <a:fillRect/>
          </a:stretch>
        </p:blipFill>
        <p:spPr>
          <a:xfrm>
            <a:off x="7045325" y="93757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39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6176" y="1499616"/>
            <a:ext cx="1584960" cy="13289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84064" y="6047232"/>
            <a:ext cx="1975104" cy="22433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716" y="1697736"/>
            <a:ext cx="0" cy="7934325"/>
          </a:xfrm>
          <a:custGeom>
            <a:avLst/>
            <a:gdLst/>
            <a:ahLst/>
            <a:cxnLst/>
            <a:rect l="l" t="t" r="r" b="b"/>
            <a:pathLst>
              <a:path h="7934325">
                <a:moveTo>
                  <a:pt x="0" y="7933944"/>
                </a:moveTo>
                <a:lnTo>
                  <a:pt x="0" y="0"/>
                </a:lnTo>
              </a:path>
            </a:pathLst>
          </a:custGeom>
          <a:ln w="21336">
            <a:solidFill>
              <a:srgbClr val="A8A8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08276" y="902208"/>
            <a:ext cx="0" cy="954405"/>
          </a:xfrm>
          <a:custGeom>
            <a:avLst/>
            <a:gdLst/>
            <a:ahLst/>
            <a:cxnLst/>
            <a:rect l="l" t="t" r="r" b="b"/>
            <a:pathLst>
              <a:path h="954405">
                <a:moveTo>
                  <a:pt x="0" y="954024"/>
                </a:moveTo>
                <a:lnTo>
                  <a:pt x="0" y="0"/>
                </a:lnTo>
              </a:path>
            </a:pathLst>
          </a:custGeom>
          <a:ln w="9144">
            <a:solidFill>
              <a:srgbClr val="383B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12848" y="1850136"/>
            <a:ext cx="2490470" cy="0"/>
          </a:xfrm>
          <a:custGeom>
            <a:avLst/>
            <a:gdLst/>
            <a:ahLst/>
            <a:cxnLst/>
            <a:rect l="l" t="t" r="r" b="b"/>
            <a:pathLst>
              <a:path w="2490470">
                <a:moveTo>
                  <a:pt x="0" y="0"/>
                </a:moveTo>
                <a:lnTo>
                  <a:pt x="2490216" y="0"/>
                </a:lnTo>
              </a:path>
            </a:pathLst>
          </a:custGeom>
          <a:ln w="6096">
            <a:solidFill>
              <a:srgbClr val="6060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12848" y="2345436"/>
            <a:ext cx="2490470" cy="0"/>
          </a:xfrm>
          <a:custGeom>
            <a:avLst/>
            <a:gdLst/>
            <a:ahLst/>
            <a:cxnLst/>
            <a:rect l="l" t="t" r="r" b="b"/>
            <a:pathLst>
              <a:path w="2490470">
                <a:moveTo>
                  <a:pt x="0" y="0"/>
                </a:moveTo>
                <a:lnTo>
                  <a:pt x="2490216" y="0"/>
                </a:lnTo>
              </a:path>
            </a:pathLst>
          </a:custGeom>
          <a:ln w="6096">
            <a:solidFill>
              <a:srgbClr val="746B6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007611" y="391074"/>
            <a:ext cx="317436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962910" algn="l"/>
              </a:tabLst>
            </a:pPr>
            <a:r>
              <a:rPr sz="800" b="1" spc="-60" dirty="0">
                <a:solidFill>
                  <a:srgbClr val="9C8752"/>
                </a:solidFill>
                <a:latin typeface="Arial"/>
                <a:cs typeface="Arial"/>
              </a:rPr>
              <a:t>'Y  </a:t>
            </a:r>
            <a:r>
              <a:rPr sz="800" b="1" spc="-85" dirty="0">
                <a:solidFill>
                  <a:srgbClr val="9C8752"/>
                </a:solidFill>
                <a:latin typeface="Arial"/>
                <a:cs typeface="Arial"/>
              </a:rPr>
              <a:t> </a:t>
            </a:r>
            <a:r>
              <a:rPr sz="800" spc="-90" dirty="0">
                <a:solidFill>
                  <a:srgbClr val="131313"/>
                </a:solidFill>
                <a:latin typeface="Times New Roman"/>
                <a:cs typeface="Times New Roman"/>
              </a:rPr>
              <a:t>SIMPLE</a:t>
            </a:r>
            <a:r>
              <a:rPr sz="800" spc="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00" spc="-85" dirty="0">
                <a:solidFill>
                  <a:srgbClr val="131313"/>
                </a:solidFill>
                <a:latin typeface="Times New Roman"/>
                <a:cs typeface="Times New Roman"/>
              </a:rPr>
              <a:t>SYSTEMS:</a:t>
            </a:r>
            <a:r>
              <a:rPr sz="8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00" spc="-80" dirty="0">
                <a:solidFill>
                  <a:srgbClr val="131313"/>
                </a:solidFill>
                <a:latin typeface="Times New Roman"/>
                <a:cs typeface="Times New Roman"/>
              </a:rPr>
              <a:t>INVERTEBRATE</a:t>
            </a:r>
            <a:r>
              <a:rPr sz="8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00" spc="-65" dirty="0">
                <a:solidFill>
                  <a:srgbClr val="131313"/>
                </a:solidFill>
                <a:latin typeface="Times New Roman"/>
                <a:cs typeface="Times New Roman"/>
              </a:rPr>
              <a:t>MODELS</a:t>
            </a:r>
            <a:r>
              <a:rPr sz="8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00" spc="15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8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00" spc="-80" dirty="0">
                <a:solidFill>
                  <a:srgbClr val="131313"/>
                </a:solidFill>
                <a:latin typeface="Times New Roman"/>
                <a:cs typeface="Times New Roman"/>
              </a:rPr>
              <a:t>LEARNI</a:t>
            </a:r>
            <a:r>
              <a:rPr sz="8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00" spc="-25" dirty="0">
                <a:solidFill>
                  <a:srgbClr val="131313"/>
                </a:solidFill>
                <a:latin typeface="Times New Roman"/>
                <a:cs typeface="Times New Roman"/>
              </a:rPr>
              <a:t>NG</a:t>
            </a:r>
            <a:r>
              <a:rPr sz="1000" b="1" dirty="0">
                <a:solidFill>
                  <a:srgbClr val="131313"/>
                </a:solidFill>
                <a:latin typeface="Times New Roman"/>
                <a:cs typeface="Times New Roman"/>
              </a:rPr>
              <a:t> 	</a:t>
            </a:r>
            <a:r>
              <a:rPr sz="1000" b="1" spc="20" dirty="0">
                <a:solidFill>
                  <a:srgbClr val="131313"/>
                </a:solidFill>
                <a:latin typeface="Times New Roman"/>
                <a:cs typeface="Times New Roman"/>
              </a:rPr>
              <a:t>767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67204" y="909861"/>
            <a:ext cx="2698750" cy="10299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00"/>
              </a:lnSpc>
            </a:pPr>
            <a:r>
              <a:rPr sz="750" spc="20" dirty="0">
                <a:solidFill>
                  <a:srgbClr val="131313"/>
                </a:solidFill>
                <a:latin typeface="Arial"/>
                <a:cs typeface="Arial"/>
              </a:rPr>
              <a:t>Record</a:t>
            </a:r>
            <a:r>
              <a:rPr sz="75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from</a:t>
            </a:r>
            <a:r>
              <a:rPr sz="750" spc="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presynaptic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25" dirty="0">
                <a:solidFill>
                  <a:srgbClr val="131313"/>
                </a:solidFill>
                <a:latin typeface="Arial"/>
                <a:cs typeface="Arial"/>
              </a:rPr>
              <a:t>neuron</a:t>
            </a:r>
            <a:endParaRPr sz="750" dirty="0">
              <a:latin typeface="Arial"/>
              <a:cs typeface="Arial"/>
            </a:endParaRPr>
          </a:p>
          <a:p>
            <a:pPr marL="48895">
              <a:lnSpc>
                <a:spcPts val="7720"/>
              </a:lnSpc>
            </a:pPr>
            <a:endParaRPr sz="685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2516" y="1385349"/>
            <a:ext cx="441959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20" dirty="0">
                <a:solidFill>
                  <a:srgbClr val="131313"/>
                </a:solidFill>
                <a:latin typeface="Arial"/>
                <a:cs typeface="Arial"/>
              </a:rPr>
              <a:t>St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i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mulate</a:t>
            </a:r>
            <a:endParaRPr sz="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67204" y="1894365"/>
            <a:ext cx="152273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20" dirty="0">
                <a:solidFill>
                  <a:srgbClr val="131313"/>
                </a:solidFill>
                <a:latin typeface="Arial"/>
                <a:cs typeface="Arial"/>
              </a:rPr>
              <a:t>Record</a:t>
            </a:r>
            <a:r>
              <a:rPr sz="75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from</a:t>
            </a:r>
            <a:r>
              <a:rPr sz="750" spc="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postsynaptic</a:t>
            </a:r>
            <a:r>
              <a:rPr sz="750" spc="9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25" dirty="0">
                <a:solidFill>
                  <a:srgbClr val="131313"/>
                </a:solidFill>
                <a:latin typeface="Arial"/>
                <a:cs typeface="Arial"/>
              </a:rPr>
              <a:t>neuron</a:t>
            </a:r>
            <a:endParaRPr sz="7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34260" y="2110235"/>
            <a:ext cx="455295" cy="133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36854" algn="l"/>
              </a:tabLst>
            </a:pPr>
            <a:r>
              <a:rPr sz="850" u="sng" dirty="0">
                <a:solidFill>
                  <a:srgbClr val="131313"/>
                </a:solidFill>
                <a:latin typeface="Times New Roman"/>
                <a:cs typeface="Times New Roman"/>
              </a:rPr>
              <a:t> 	</a:t>
            </a:r>
            <a:r>
              <a:rPr sz="850" spc="70" dirty="0">
                <a:solidFill>
                  <a:srgbClr val="131313"/>
                </a:solidFill>
                <a:latin typeface="Times New Roman"/>
                <a:cs typeface="Times New Roman"/>
              </a:rPr>
              <a:t>;----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65779" y="2110235"/>
            <a:ext cx="1113155" cy="545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1775" indent="45720">
              <a:lnSpc>
                <a:spcPct val="100000"/>
              </a:lnSpc>
              <a:tabLst>
                <a:tab pos="514984" algn="l"/>
                <a:tab pos="1005840" algn="l"/>
              </a:tabLst>
            </a:pPr>
            <a:r>
              <a:rPr sz="850" u="sng" dirty="0">
                <a:solidFill>
                  <a:srgbClr val="131313"/>
                </a:solidFill>
                <a:latin typeface="Times New Roman"/>
                <a:cs typeface="Times New Roman"/>
              </a:rPr>
              <a:t> 	</a:t>
            </a:r>
            <a:r>
              <a:rPr sz="850" spc="265" dirty="0">
                <a:solidFill>
                  <a:srgbClr val="131313"/>
                </a:solidFill>
                <a:latin typeface="Times New Roman"/>
                <a:cs typeface="Times New Roman"/>
              </a:rPr>
              <a:t>;-    </a:t>
            </a:r>
            <a:r>
              <a:rPr sz="85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u="sng" dirty="0">
                <a:solidFill>
                  <a:srgbClr val="131313"/>
                </a:solidFill>
                <a:latin typeface="Times New Roman"/>
                <a:cs typeface="Times New Roman"/>
              </a:rPr>
              <a:t> 	</a:t>
            </a:r>
            <a:r>
              <a:rPr sz="850" i="1" spc="125" dirty="0">
                <a:solidFill>
                  <a:srgbClr val="131313"/>
                </a:solidFill>
                <a:latin typeface="Times New Roman"/>
                <a:cs typeface="Times New Roman"/>
              </a:rPr>
              <a:t>r-</a:t>
            </a:r>
            <a:endParaRPr sz="8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3"/>
              </a:spcBef>
            </a:pPr>
            <a:endParaRPr sz="1100">
              <a:latin typeface="Times New Roman"/>
              <a:cs typeface="Times New Roman"/>
            </a:endParaRPr>
          </a:p>
          <a:p>
            <a:pPr marL="231775">
              <a:lnSpc>
                <a:spcPct val="100000"/>
              </a:lnSpc>
              <a:tabLst>
                <a:tab pos="710565" algn="l"/>
              </a:tabLst>
            </a:pP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10	15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Stimulus</a:t>
            </a:r>
            <a:r>
              <a:rPr sz="750" spc="5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131313"/>
                </a:solidFill>
                <a:latin typeface="Arial"/>
                <a:cs typeface="Arial"/>
              </a:rPr>
              <a:t>number</a:t>
            </a:r>
            <a:endParaRPr sz="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79267" y="2398809"/>
            <a:ext cx="9144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120" dirty="0">
                <a:solidFill>
                  <a:srgbClr val="131313"/>
                </a:solidFill>
                <a:latin typeface="Times New Roman"/>
                <a:cs typeface="Times New Roman"/>
              </a:rPr>
              <a:t>5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57547" y="2408945"/>
            <a:ext cx="16510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25" dirty="0">
                <a:solidFill>
                  <a:srgbClr val="131313"/>
                </a:solidFill>
                <a:latin typeface="Courier New"/>
                <a:cs typeface="Courier New"/>
              </a:rPr>
              <a:t>2</a:t>
            </a:r>
            <a:r>
              <a:rPr sz="800" spc="160" dirty="0">
                <a:solidFill>
                  <a:srgbClr val="131313"/>
                </a:solidFill>
                <a:latin typeface="Courier New"/>
                <a:cs typeface="Courier New"/>
              </a:rPr>
              <a:t>0</a:t>
            </a:r>
            <a:endParaRPr sz="800">
              <a:latin typeface="Courier New"/>
              <a:cs typeface="Courier Ne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2412" y="2836197"/>
            <a:ext cx="4158615" cy="610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" indent="548640">
              <a:lnSpc>
                <a:spcPct val="100000"/>
              </a:lnSpc>
            </a:pP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neuron</a:t>
            </a:r>
            <a:endParaRPr sz="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3"/>
              </a:spcBef>
            </a:pPr>
            <a:endParaRPr sz="700">
              <a:latin typeface="Times New Roman"/>
              <a:cs typeface="Times New Roman"/>
            </a:endParaRPr>
          </a:p>
          <a:p>
            <a:pPr marL="15240">
              <a:lnSpc>
                <a:spcPct val="100000"/>
              </a:lnSpc>
            </a:pPr>
            <a:r>
              <a:rPr sz="850" spc="-65" dirty="0">
                <a:solidFill>
                  <a:srgbClr val="333B5D"/>
                </a:solidFill>
                <a:latin typeface="Arial"/>
                <a:cs typeface="Arial"/>
              </a:rPr>
              <a:t>F</a:t>
            </a:r>
            <a:r>
              <a:rPr sz="850" spc="-80" dirty="0">
                <a:solidFill>
                  <a:srgbClr val="333B5D"/>
                </a:solidFill>
                <a:latin typeface="Arial"/>
                <a:cs typeface="Arial"/>
              </a:rPr>
              <a:t>I</a:t>
            </a:r>
            <a:r>
              <a:rPr sz="850" spc="-65" dirty="0">
                <a:solidFill>
                  <a:srgbClr val="333B5D"/>
                </a:solidFill>
                <a:latin typeface="Arial"/>
                <a:cs typeface="Arial"/>
              </a:rPr>
              <a:t>GURE</a:t>
            </a:r>
            <a:r>
              <a:rPr sz="850" spc="95" dirty="0">
                <a:solidFill>
                  <a:srgbClr val="333B5D"/>
                </a:solidFill>
                <a:latin typeface="Arial"/>
                <a:cs typeface="Arial"/>
              </a:rPr>
              <a:t> </a:t>
            </a:r>
            <a:r>
              <a:rPr sz="850" spc="-35" dirty="0">
                <a:solidFill>
                  <a:srgbClr val="333B5D"/>
                </a:solidFill>
                <a:latin typeface="Arial"/>
                <a:cs typeface="Arial"/>
              </a:rPr>
              <a:t>25.7</a:t>
            </a:r>
            <a:endParaRPr sz="850">
              <a:latin typeface="Arial"/>
              <a:cs typeface="Arial"/>
            </a:endParaRPr>
          </a:p>
          <a:p>
            <a:pPr marL="12700" marR="5080" indent="2540">
              <a:lnSpc>
                <a:spcPct val="100000"/>
              </a:lnSpc>
              <a:spcBef>
                <a:spcPts val="65"/>
              </a:spcBef>
            </a:pPr>
            <a:r>
              <a:rPr sz="750" spc="200" dirty="0">
                <a:solidFill>
                  <a:srgbClr val="131313"/>
                </a:solidFill>
                <a:latin typeface="Arial"/>
                <a:cs typeface="Arial"/>
              </a:rPr>
              <a:t>H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a</a:t>
            </a:r>
            <a:r>
              <a:rPr sz="750" spc="175" dirty="0">
                <a:solidFill>
                  <a:srgbClr val="131313"/>
                </a:solidFill>
                <a:latin typeface="Arial"/>
                <a:cs typeface="Arial"/>
              </a:rPr>
              <a:t>b</a:t>
            </a:r>
            <a:r>
              <a:rPr sz="750" spc="-15" dirty="0">
                <a:solidFill>
                  <a:srgbClr val="131313"/>
                </a:solidFill>
                <a:latin typeface="Arial"/>
                <a:cs typeface="Arial"/>
              </a:rPr>
              <a:t>i</a:t>
            </a:r>
            <a:r>
              <a:rPr sz="750" spc="114" dirty="0">
                <a:solidFill>
                  <a:srgbClr val="131313"/>
                </a:solidFill>
                <a:latin typeface="Arial"/>
                <a:cs typeface="Arial"/>
              </a:rPr>
              <a:t>tuat</a:t>
            </a:r>
            <a:r>
              <a:rPr sz="750" spc="70" dirty="0">
                <a:solidFill>
                  <a:srgbClr val="131313"/>
                </a:solidFill>
                <a:latin typeface="Arial"/>
                <a:cs typeface="Arial"/>
              </a:rPr>
              <a:t>i</a:t>
            </a:r>
            <a:r>
              <a:rPr sz="750" spc="114" dirty="0">
                <a:solidFill>
                  <a:srgbClr val="131313"/>
                </a:solidFill>
                <a:latin typeface="Arial"/>
                <a:cs typeface="Arial"/>
              </a:rPr>
              <a:t>on</a:t>
            </a:r>
            <a:r>
              <a:rPr sz="750" spc="9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95" dirty="0">
                <a:solidFill>
                  <a:srgbClr val="131313"/>
                </a:solidFill>
                <a:latin typeface="Arial"/>
                <a:cs typeface="Arial"/>
              </a:rPr>
              <a:t>at</a:t>
            </a:r>
            <a:r>
              <a:rPr sz="750" spc="9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1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80" dirty="0">
                <a:solidFill>
                  <a:srgbClr val="131313"/>
                </a:solidFill>
                <a:latin typeface="Arial"/>
                <a:cs typeface="Arial"/>
              </a:rPr>
              <a:t>cellul</a:t>
            </a:r>
            <a:r>
              <a:rPr sz="750" spc="100" dirty="0">
                <a:solidFill>
                  <a:srgbClr val="131313"/>
                </a:solidFill>
                <a:latin typeface="Arial"/>
                <a:cs typeface="Arial"/>
              </a:rPr>
              <a:t>ar</a:t>
            </a:r>
            <a:r>
              <a:rPr sz="750" spc="8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l</a:t>
            </a:r>
            <a:r>
              <a:rPr sz="750" spc="80" dirty="0">
                <a:solidFill>
                  <a:srgbClr val="131313"/>
                </a:solidFill>
                <a:latin typeface="Arial"/>
                <a:cs typeface="Arial"/>
              </a:rPr>
              <a:t>eve</a:t>
            </a:r>
            <a:r>
              <a:rPr sz="750" spc="35" dirty="0">
                <a:solidFill>
                  <a:srgbClr val="131313"/>
                </a:solidFill>
                <a:latin typeface="Arial"/>
                <a:cs typeface="Arial"/>
              </a:rPr>
              <a:t>l</a:t>
            </a:r>
            <a:r>
              <a:rPr sz="750" spc="250" dirty="0">
                <a:solidFill>
                  <a:srgbClr val="131313"/>
                </a:solidFill>
                <a:latin typeface="Arial"/>
                <a:cs typeface="Arial"/>
              </a:rPr>
              <a:t>.</a:t>
            </a:r>
            <a:r>
              <a:rPr sz="750" spc="-9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Repeated</a:t>
            </a:r>
            <a:r>
              <a:rPr sz="750" spc="8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131313"/>
                </a:solidFill>
                <a:latin typeface="Arial"/>
                <a:cs typeface="Arial"/>
              </a:rPr>
              <a:t>electrical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3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stimulation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5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60" dirty="0">
                <a:solidFill>
                  <a:srgbClr val="131313"/>
                </a:solidFill>
                <a:latin typeface="Arial"/>
                <a:cs typeface="Arial"/>
              </a:rPr>
              <a:t>of</a:t>
            </a:r>
            <a:r>
              <a:rPr sz="750" spc="4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35" dirty="0">
                <a:solidFill>
                  <a:srgbClr val="131313"/>
                </a:solidFill>
                <a:latin typeface="Arial"/>
                <a:cs typeface="Arial"/>
              </a:rPr>
              <a:t>a</a:t>
            </a:r>
            <a:r>
              <a:rPr sz="750" spc="1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sensory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35" dirty="0">
                <a:solidFill>
                  <a:srgbClr val="131313"/>
                </a:solidFill>
                <a:latin typeface="Arial"/>
                <a:cs typeface="Arial"/>
              </a:rPr>
              <a:t>neuron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5" dirty="0">
                <a:solidFill>
                  <a:srgbClr val="3D3F3F"/>
                </a:solidFill>
                <a:latin typeface="Arial"/>
                <a:cs typeface="Arial"/>
              </a:rPr>
              <a:t>leads</a:t>
            </a:r>
            <a:r>
              <a:rPr sz="750" spc="65" dirty="0">
                <a:solidFill>
                  <a:srgbClr val="3D3F3F"/>
                </a:solidFill>
                <a:latin typeface="Arial"/>
                <a:cs typeface="Arial"/>
              </a:rPr>
              <a:t> </a:t>
            </a:r>
            <a:r>
              <a:rPr sz="750" spc="60" dirty="0">
                <a:solidFill>
                  <a:srgbClr val="131313"/>
                </a:solidFill>
                <a:latin typeface="Arial"/>
                <a:cs typeface="Arial"/>
              </a:rPr>
              <a:t>to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9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35" dirty="0">
                <a:solidFill>
                  <a:srgbClr val="131313"/>
                </a:solidFill>
                <a:latin typeface="Arial"/>
                <a:cs typeface="Arial"/>
              </a:rPr>
              <a:t>a</a:t>
            </a:r>
            <a:r>
              <a:rPr sz="750" spc="1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progressively </a:t>
            </a:r>
            <a:r>
              <a:rPr sz="750" spc="-6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smaller </a:t>
            </a:r>
            <a:r>
              <a:rPr sz="750" spc="-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50" spc="-135" dirty="0">
                <a:solidFill>
                  <a:srgbClr val="131313"/>
                </a:solidFill>
                <a:latin typeface="Arial"/>
                <a:cs typeface="Arial"/>
              </a:rPr>
              <a:t>EPSP</a:t>
            </a:r>
            <a:r>
              <a:rPr sz="850" spc="10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131313"/>
                </a:solidFill>
                <a:latin typeface="Arial"/>
                <a:cs typeface="Arial"/>
              </a:rPr>
              <a:t>in</a:t>
            </a:r>
            <a:r>
              <a:rPr sz="750" spc="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6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postsynaptic </a:t>
            </a:r>
            <a:r>
              <a:rPr sz="75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60" dirty="0">
                <a:solidFill>
                  <a:srgbClr val="131313"/>
                </a:solidFill>
                <a:latin typeface="Arial"/>
                <a:cs typeface="Arial"/>
              </a:rPr>
              <a:t>motor</a:t>
            </a:r>
            <a:r>
              <a:rPr sz="750" spc="9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131313"/>
                </a:solidFill>
                <a:latin typeface="Arial"/>
                <a:cs typeface="Arial"/>
              </a:rPr>
              <a:t>neuron.</a:t>
            </a:r>
            <a:endParaRPr sz="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2412" y="3871890"/>
            <a:ext cx="6390005" cy="2017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" marR="2110740" indent="-3175" algn="just">
              <a:lnSpc>
                <a:spcPct val="101000"/>
              </a:lnSpc>
            </a:pP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postsynaptic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cell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neurotransmitter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did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not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ch</a:t>
            </a:r>
            <a:r>
              <a:rPr sz="1000" spc="12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nge.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other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words,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ha­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bitua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gill-withd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rawal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reflex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is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associated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with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5" dirty="0">
                <a:solidFill>
                  <a:srgbClr val="131313"/>
                </a:solidFill>
                <a:latin typeface="Times New Roman"/>
                <a:cs typeface="Times New Roman"/>
              </a:rPr>
              <a:t>presyna</a:t>
            </a:r>
            <a:r>
              <a:rPr sz="950" i="1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-15" dirty="0">
                <a:solidFill>
                  <a:srgbClr val="131313"/>
                </a:solidFill>
                <a:latin typeface="Times New Roman"/>
                <a:cs typeface="Times New Roman"/>
              </a:rPr>
              <a:t>ptic</a:t>
            </a:r>
            <a:r>
              <a:rPr sz="950" i="1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modification.</a:t>
            </a:r>
            <a:endParaRPr sz="1000" dirty="0">
              <a:latin typeface="Times New Roman"/>
              <a:cs typeface="Times New Roman"/>
            </a:endParaRPr>
          </a:p>
          <a:p>
            <a:pPr marL="18415" indent="118745">
              <a:lnSpc>
                <a:spcPts val="1175"/>
              </a:lnSpc>
            </a:pP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Why  </a:t>
            </a:r>
            <a:r>
              <a:rPr sz="1000" spc="-25" dirty="0">
                <a:solidFill>
                  <a:srgbClr val="FF0000"/>
                </a:solidFill>
                <a:latin typeface="Times New Roman"/>
                <a:cs typeface="Times New Roman"/>
              </a:rPr>
              <a:t>is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FF0000"/>
                </a:solidFill>
                <a:latin typeface="Times New Roman"/>
                <a:cs typeface="Times New Roman"/>
              </a:rPr>
              <a:t>neurotra</a:t>
            </a:r>
            <a:r>
              <a:rPr sz="1000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FF0000"/>
                </a:solidFill>
                <a:latin typeface="Times New Roman"/>
                <a:cs typeface="Times New Roman"/>
              </a:rPr>
              <a:t>nsmitter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FF0000"/>
                </a:solidFill>
                <a:latin typeface="Times New Roman"/>
                <a:cs typeface="Times New Roman"/>
              </a:rPr>
              <a:t>release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FF0000"/>
                </a:solidFill>
                <a:latin typeface="Times New Roman"/>
                <a:cs typeface="Times New Roman"/>
              </a:rPr>
              <a:t>reduced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FF0000"/>
                </a:solidFill>
                <a:latin typeface="Times New Roman"/>
                <a:cs typeface="Times New Roman"/>
              </a:rPr>
              <a:t>af</a:t>
            </a:r>
            <a:r>
              <a:rPr sz="1000" spc="-1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FF0000"/>
                </a:solidFill>
                <a:latin typeface="Times New Roman"/>
                <a:cs typeface="Times New Roman"/>
              </a:rPr>
              <a:t>ter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FF0000"/>
                </a:solidFill>
                <a:latin typeface="Times New Roman"/>
                <a:cs typeface="Times New Roman"/>
              </a:rPr>
              <a:t>repea</a:t>
            </a:r>
            <a:r>
              <a:rPr sz="1000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FF0000"/>
                </a:solidFill>
                <a:latin typeface="Times New Roman"/>
                <a:cs typeface="Times New Roman"/>
              </a:rPr>
              <a:t>ted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FF0000"/>
                </a:solidFill>
                <a:latin typeface="Times New Roman"/>
                <a:cs typeface="Times New Roman"/>
              </a:rPr>
              <a:t>stimulation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endParaRPr sz="1000" dirty="0">
              <a:latin typeface="Times New Roman"/>
              <a:cs typeface="Times New Roman"/>
            </a:endParaRPr>
          </a:p>
          <a:p>
            <a:pPr marL="15240" marR="2101215" indent="2540" algn="just">
              <a:lnSpc>
                <a:spcPct val="100600"/>
              </a:lnSpc>
              <a:spcBef>
                <a:spcPts val="15"/>
              </a:spcBef>
            </a:pP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the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sensory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nerve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terminal?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Recall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sequence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events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tha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couples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arrival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action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potential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terminal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 with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 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release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neuro­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transmitter.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6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950" i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critical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step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entry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Ca</a:t>
            </a:r>
            <a:r>
              <a:rPr sz="1000" spc="-1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75" spc="75" baseline="29914" dirty="0">
                <a:solidFill>
                  <a:srgbClr val="131313"/>
                </a:solidFill>
                <a:latin typeface="Times New Roman"/>
                <a:cs typeface="Times New Roman"/>
              </a:rPr>
              <a:t>2</a:t>
            </a:r>
            <a:r>
              <a:rPr sz="975" spc="-127" baseline="299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00" spc="50" dirty="0">
                <a:solidFill>
                  <a:srgbClr val="131313"/>
                </a:solidFill>
                <a:latin typeface="Arial"/>
                <a:cs typeface="Arial"/>
              </a:rPr>
              <a:t>+</a:t>
            </a:r>
            <a:r>
              <a:rPr sz="8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6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into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terminal,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which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is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mediated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by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voltage-gated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calcium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channels.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nerve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terminal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sensory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neuron,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FF0000"/>
                </a:solidFill>
                <a:latin typeface="Times New Roman"/>
                <a:cs typeface="Times New Roman"/>
              </a:rPr>
              <a:t>it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FF0000"/>
                </a:solidFill>
                <a:latin typeface="Times New Roman"/>
                <a:cs typeface="Times New Roman"/>
              </a:rPr>
              <a:t>appears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FF0000"/>
                </a:solidFill>
                <a:latin typeface="Times New Roman"/>
                <a:cs typeface="Times New Roman"/>
              </a:rPr>
              <a:t>that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FF0000"/>
                </a:solidFill>
                <a:latin typeface="Times New Roman"/>
                <a:cs typeface="Times New Roman"/>
              </a:rPr>
              <a:t>these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FF0000"/>
                </a:solidFill>
                <a:latin typeface="Times New Roman"/>
                <a:cs typeface="Times New Roman"/>
              </a:rPr>
              <a:t>ch</a:t>
            </a:r>
            <a:r>
              <a:rPr sz="1000" spc="125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1000" spc="30" dirty="0">
                <a:solidFill>
                  <a:srgbClr val="FF0000"/>
                </a:solidFill>
                <a:latin typeface="Times New Roman"/>
                <a:cs typeface="Times New Roman"/>
              </a:rPr>
              <a:t>nnels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FF0000"/>
                </a:solidFill>
                <a:latin typeface="Times New Roman"/>
                <a:cs typeface="Times New Roman"/>
              </a:rPr>
              <a:t>become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FF0000"/>
                </a:solidFill>
                <a:latin typeface="Times New Roman"/>
                <a:cs typeface="Times New Roman"/>
              </a:rPr>
              <a:t>progressively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FF0000"/>
                </a:solidFill>
                <a:latin typeface="Times New Roman"/>
                <a:cs typeface="Times New Roman"/>
              </a:rPr>
              <a:t>and</a:t>
            </a:r>
            <a:r>
              <a:rPr sz="1000" spc="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FF0000"/>
                </a:solidFill>
                <a:latin typeface="Times New Roman"/>
                <a:cs typeface="Times New Roman"/>
              </a:rPr>
              <a:t>persistently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 </a:t>
            </a:r>
            <a:r>
              <a:rPr sz="1000" spc="-1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FF0000"/>
                </a:solidFill>
                <a:latin typeface="Times New Roman"/>
                <a:cs typeface="Times New Roman"/>
              </a:rPr>
              <a:t>less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FF0000"/>
                </a:solidFill>
                <a:latin typeface="Times New Roman"/>
                <a:cs typeface="Times New Roman"/>
              </a:rPr>
              <a:t>eff</a:t>
            </a:r>
            <a:r>
              <a:rPr sz="1000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FF0000"/>
                </a:solidFill>
                <a:latin typeface="Times New Roman"/>
                <a:cs typeface="Times New Roman"/>
              </a:rPr>
              <a:t>ective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FF0000"/>
                </a:solidFill>
                <a:latin typeface="Times New Roman"/>
                <a:cs typeface="Times New Roman"/>
              </a:rPr>
              <a:t>followi</a:t>
            </a:r>
            <a:r>
              <a:rPr sz="1000" spc="-1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FF0000"/>
                </a:solidFill>
                <a:latin typeface="Times New Roman"/>
                <a:cs typeface="Times New Roman"/>
              </a:rPr>
              <a:t>ng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FF0000"/>
                </a:solidFill>
                <a:latin typeface="Times New Roman"/>
                <a:cs typeface="Times New Roman"/>
              </a:rPr>
              <a:t>ha</a:t>
            </a:r>
            <a:r>
              <a:rPr sz="1000" spc="-1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FF0000"/>
                </a:solidFill>
                <a:latin typeface="Times New Roman"/>
                <a:cs typeface="Times New Roman"/>
              </a:rPr>
              <a:t>bitua</a:t>
            </a:r>
            <a:r>
              <a:rPr sz="1000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FF0000"/>
                </a:solidFill>
                <a:latin typeface="Times New Roman"/>
                <a:cs typeface="Times New Roman"/>
              </a:rPr>
              <a:t>tion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However,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despite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apparent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simplicity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type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le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rning,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how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change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occurs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is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still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unknown.</a:t>
            </a:r>
            <a:endParaRPr sz="1000" dirty="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345"/>
              </a:spcBef>
            </a:pPr>
            <a:r>
              <a:rPr sz="750" spc="5" dirty="0">
                <a:solidFill>
                  <a:srgbClr val="131313"/>
                </a:solidFill>
                <a:latin typeface="Arial"/>
                <a:cs typeface="Arial"/>
              </a:rPr>
              <a:t>Sensitizing</a:t>
            </a:r>
            <a:endParaRPr sz="75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2412" y="5938434"/>
            <a:ext cx="4293870" cy="3396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" marR="8255" algn="just">
              <a:lnSpc>
                <a:spcPct val="100699"/>
              </a:lnSpc>
            </a:pPr>
            <a:r>
              <a:rPr sz="1000" spc="95" dirty="0">
                <a:solidFill>
                  <a:srgbClr val="333B5D"/>
                </a:solidFill>
                <a:latin typeface="Times New Roman"/>
                <a:cs typeface="Times New Roman"/>
              </a:rPr>
              <a:t>Sen</a:t>
            </a:r>
            <a:r>
              <a:rPr sz="1000" spc="35" dirty="0">
                <a:solidFill>
                  <a:srgbClr val="333B5D"/>
                </a:solidFill>
                <a:latin typeface="Times New Roman"/>
                <a:cs typeface="Times New Roman"/>
              </a:rPr>
              <a:t>s</a:t>
            </a:r>
            <a:r>
              <a:rPr sz="1000" spc="50" dirty="0">
                <a:solidFill>
                  <a:srgbClr val="282D36"/>
                </a:solidFill>
                <a:latin typeface="Times New Roman"/>
                <a:cs typeface="Times New Roman"/>
              </a:rPr>
              <a:t>i</a:t>
            </a:r>
            <a:r>
              <a:rPr sz="1000" spc="145" dirty="0">
                <a:solidFill>
                  <a:srgbClr val="333B5D"/>
                </a:solidFill>
                <a:latin typeface="Times New Roman"/>
                <a:cs typeface="Times New Roman"/>
              </a:rPr>
              <a:t>t</a:t>
            </a:r>
            <a:r>
              <a:rPr sz="1000" spc="25" dirty="0">
                <a:solidFill>
                  <a:srgbClr val="282D36"/>
                </a:solidFill>
                <a:latin typeface="Times New Roman"/>
                <a:cs typeface="Times New Roman"/>
              </a:rPr>
              <a:t>i</a:t>
            </a:r>
            <a:r>
              <a:rPr sz="1000" spc="85" dirty="0">
                <a:solidFill>
                  <a:srgbClr val="333B5D"/>
                </a:solidFill>
                <a:latin typeface="Times New Roman"/>
                <a:cs typeface="Times New Roman"/>
              </a:rPr>
              <a:t>zation</a:t>
            </a:r>
            <a:r>
              <a:rPr sz="1000" dirty="0">
                <a:solidFill>
                  <a:srgbClr val="333B5D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333B5D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333B5D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333B5D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333B5D"/>
                </a:solidFill>
                <a:latin typeface="Times New Roman"/>
                <a:cs typeface="Times New Roman"/>
              </a:rPr>
              <a:t> </a:t>
            </a:r>
            <a:r>
              <a:rPr sz="1000" spc="125" dirty="0">
                <a:solidFill>
                  <a:srgbClr val="333B5D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333B5D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333B5D"/>
                </a:solidFill>
                <a:latin typeface="Times New Roman"/>
                <a:cs typeface="Times New Roman"/>
              </a:rPr>
              <a:t> </a:t>
            </a:r>
            <a:r>
              <a:rPr sz="1000" spc="80" dirty="0">
                <a:solidFill>
                  <a:srgbClr val="333B5D"/>
                </a:solidFill>
                <a:latin typeface="Times New Roman"/>
                <a:cs typeface="Times New Roman"/>
              </a:rPr>
              <a:t>Gill-Withdrawal</a:t>
            </a:r>
            <a:r>
              <a:rPr sz="1000" dirty="0">
                <a:solidFill>
                  <a:srgbClr val="333B5D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333B5D"/>
                </a:solidFill>
                <a:latin typeface="Times New Roman"/>
                <a:cs typeface="Times New Roman"/>
              </a:rPr>
              <a:t> </a:t>
            </a:r>
            <a:r>
              <a:rPr sz="1000" spc="70" dirty="0">
                <a:solidFill>
                  <a:srgbClr val="333B5D"/>
                </a:solidFill>
                <a:latin typeface="Times New Roman"/>
                <a:cs typeface="Times New Roman"/>
              </a:rPr>
              <a:t>Refl</a:t>
            </a:r>
            <a:r>
              <a:rPr sz="1000" spc="135" dirty="0">
                <a:solidFill>
                  <a:srgbClr val="333B5D"/>
                </a:solidFill>
                <a:latin typeface="Times New Roman"/>
                <a:cs typeface="Times New Roman"/>
              </a:rPr>
              <a:t>e</a:t>
            </a:r>
            <a:r>
              <a:rPr sz="1000" spc="120" dirty="0">
                <a:solidFill>
                  <a:srgbClr val="282D36"/>
                </a:solidFill>
                <a:latin typeface="Times New Roman"/>
                <a:cs typeface="Times New Roman"/>
              </a:rPr>
              <a:t>x</a:t>
            </a:r>
            <a:r>
              <a:rPr sz="1000" spc="135" dirty="0">
                <a:solidFill>
                  <a:srgbClr val="131313"/>
                </a:solidFill>
                <a:latin typeface="Times New Roman"/>
                <a:cs typeface="Times New Roman"/>
              </a:rPr>
              <a:t>.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c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use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sensitiza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gill-withdrawal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reflex,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Kandel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his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colleagues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applied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brief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elec­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trical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shock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00" spc="5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9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head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15" dirty="0">
                <a:solidFill>
                  <a:srgbClr val="131313"/>
                </a:solidFill>
                <a:latin typeface="Times New Roman"/>
                <a:cs typeface="Times New Roman"/>
              </a:rPr>
              <a:t>Aplysia.</a:t>
            </a:r>
            <a:r>
              <a:rPr sz="950" i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resulted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exaggera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gill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with­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d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rawal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in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response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00" spc="4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9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stimulation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siphon.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Using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strategy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o</a:t>
            </a:r>
            <a:r>
              <a:rPr sz="1000" spc="130" dirty="0">
                <a:solidFill>
                  <a:srgbClr val="131313"/>
                </a:solidFill>
                <a:latin typeface="Times New Roman"/>
                <a:cs typeface="Times New Roman"/>
              </a:rPr>
              <a:t>u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tlined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above,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identified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site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plasticity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showing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ch</a:t>
            </a:r>
            <a:r>
              <a:rPr sz="1000" spc="12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nges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tha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correla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te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with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behavior.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Once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again,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it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turned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out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be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modifica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trans­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mitter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release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sensory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nerve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terminal.</a:t>
            </a:r>
            <a:endParaRPr sz="1000" dirty="0">
              <a:latin typeface="Times New Roman"/>
              <a:cs typeface="Times New Roman"/>
            </a:endParaRPr>
          </a:p>
          <a:p>
            <a:pPr marL="12700" marR="9525" indent="127635" algn="just">
              <a:lnSpc>
                <a:spcPct val="100000"/>
              </a:lnSpc>
            </a:pP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How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might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stimulation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head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lead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00" spc="5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9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sensitiza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gill­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withdrawal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reflex?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Understanding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nswer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question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req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uires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 adding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third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neu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ron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wiring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diagram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(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Figure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25.8).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FF0000"/>
                </a:solidFill>
                <a:latin typeface="Times New Roman"/>
                <a:cs typeface="Times New Roman"/>
              </a:rPr>
              <a:t>This</a:t>
            </a:r>
            <a:r>
              <a:rPr sz="1000" spc="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FF0000"/>
                </a:solidFill>
                <a:latin typeface="Times New Roman"/>
                <a:cs typeface="Times New Roman"/>
              </a:rPr>
              <a:t>third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Times New Roman"/>
                <a:cs typeface="Times New Roman"/>
              </a:rPr>
              <a:t>cell,</a:t>
            </a:r>
            <a:endParaRPr sz="1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12700" marR="5080" algn="r">
              <a:lnSpc>
                <a:spcPct val="99800"/>
              </a:lnSpc>
              <a:spcBef>
                <a:spcPts val="25"/>
              </a:spcBef>
            </a:pPr>
            <a:r>
              <a:rPr sz="1000" spc="5" dirty="0">
                <a:solidFill>
                  <a:srgbClr val="FF0000"/>
                </a:solidFill>
                <a:latin typeface="Times New Roman"/>
                <a:cs typeface="Times New Roman"/>
              </a:rPr>
              <a:t>L29, </a:t>
            </a:r>
            <a:r>
              <a:rPr sz="1000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is</a:t>
            </a:r>
            <a:r>
              <a:rPr sz="1000" spc="1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FF0000"/>
                </a:solidFill>
                <a:latin typeface="Times New Roman"/>
                <a:cs typeface="Times New Roman"/>
              </a:rPr>
              <a:t>activa</a:t>
            </a:r>
            <a:r>
              <a:rPr sz="1000" spc="-11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FF0000"/>
                </a:solidFill>
                <a:latin typeface="Times New Roman"/>
                <a:cs typeface="Times New Roman"/>
              </a:rPr>
              <a:t>ted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FF0000"/>
                </a:solidFill>
                <a:latin typeface="Times New Roman"/>
                <a:cs typeface="Times New Roman"/>
              </a:rPr>
              <a:t>by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FF0000"/>
                </a:solidFill>
                <a:latin typeface="Times New Roman"/>
                <a:cs typeface="Times New Roman"/>
              </a:rPr>
              <a:t>hea</a:t>
            </a:r>
            <a:r>
              <a:rPr sz="1000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FF0000"/>
                </a:solidFill>
                <a:latin typeface="Times New Roman"/>
                <a:cs typeface="Times New Roman"/>
              </a:rPr>
              <a:t>d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FF0000"/>
                </a:solidFill>
                <a:latin typeface="Times New Roman"/>
                <a:cs typeface="Times New Roman"/>
              </a:rPr>
              <a:t>shock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10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1000" spc="55" dirty="0">
                <a:solidFill>
                  <a:srgbClr val="FF0000"/>
                </a:solidFill>
                <a:latin typeface="Times New Roman"/>
                <a:cs typeface="Times New Roman"/>
              </a:rPr>
              <a:t>nd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FF0000"/>
                </a:solidFill>
                <a:latin typeface="Times New Roman"/>
                <a:cs typeface="Times New Roman"/>
              </a:rPr>
              <a:t>ma</a:t>
            </a:r>
            <a:r>
              <a:rPr sz="1000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FF0000"/>
                </a:solidFill>
                <a:latin typeface="Times New Roman"/>
                <a:cs typeface="Times New Roman"/>
              </a:rPr>
              <a:t>kes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FF0000"/>
                </a:solidFill>
                <a:latin typeface="Times New Roman"/>
                <a:cs typeface="Times New Roman"/>
              </a:rPr>
              <a:t>synapse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950" i="1" spc="25" dirty="0">
                <a:solidFill>
                  <a:srgbClr val="FF0000"/>
                </a:solidFill>
                <a:latin typeface="Times New Roman"/>
                <a:cs typeface="Times New Roman"/>
              </a:rPr>
              <a:t>on</a:t>
            </a:r>
            <a:r>
              <a:rPr sz="950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950" i="1" spc="-11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950" i="1" spc="25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950" i="1" spc="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950" i="1" spc="25" dirty="0">
                <a:solidFill>
                  <a:srgbClr val="FF0000"/>
                </a:solidFill>
                <a:latin typeface="Times New Roman"/>
                <a:cs typeface="Times New Roman"/>
              </a:rPr>
              <a:t>axon</a:t>
            </a:r>
            <a:r>
              <a:rPr sz="950" i="1" spc="11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950" i="1" spc="5" dirty="0">
                <a:solidFill>
                  <a:srgbClr val="FF0000"/>
                </a:solidFill>
                <a:latin typeface="Times New Roman"/>
                <a:cs typeface="Times New Roman"/>
              </a:rPr>
              <a:t>ter­</a:t>
            </a:r>
            <a:r>
              <a:rPr sz="950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950" i="1" spc="25" dirty="0">
                <a:solidFill>
                  <a:srgbClr val="FF0000"/>
                </a:solidFill>
                <a:latin typeface="Times New Roman"/>
                <a:cs typeface="Times New Roman"/>
              </a:rPr>
              <a:t>minal</a:t>
            </a:r>
            <a:r>
              <a:rPr sz="950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950" i="1" spc="-30" dirty="0">
                <a:solidFill>
                  <a:srgbClr val="FF0000"/>
                </a:solidFill>
                <a:latin typeface="Times New Roman"/>
                <a:cs typeface="Times New Roman"/>
              </a:rPr>
              <a:t> of</a:t>
            </a:r>
            <a:r>
              <a:rPr sz="950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950" i="1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950" i="1" spc="1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950" i="1" spc="11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950" i="1" spc="-15" dirty="0">
                <a:solidFill>
                  <a:srgbClr val="FF0000"/>
                </a:solidFill>
                <a:latin typeface="Times New Roman"/>
                <a:cs typeface="Times New Roman"/>
              </a:rPr>
              <a:t>sensory</a:t>
            </a:r>
            <a:r>
              <a:rPr sz="950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950" i="1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950" i="1" spc="25" dirty="0">
                <a:solidFill>
                  <a:srgbClr val="FF0000"/>
                </a:solidFill>
                <a:latin typeface="Times New Roman"/>
                <a:cs typeface="Times New Roman"/>
              </a:rPr>
              <a:t>neuron.</a:t>
            </a:r>
            <a:r>
              <a:rPr sz="950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950" i="1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neu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rotransmitter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released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by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L29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sero­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tonin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(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5-HT),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which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sets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motion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molecular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cascade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tha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sensitizes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sensory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axon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terminal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so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that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it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FF0000"/>
                </a:solidFill>
                <a:latin typeface="Times New Roman"/>
                <a:cs typeface="Times New Roman"/>
              </a:rPr>
              <a:t>lets</a:t>
            </a:r>
            <a:r>
              <a:rPr sz="1000" spc="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in </a:t>
            </a:r>
            <a:r>
              <a:rPr sz="1000" spc="-1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FF0000"/>
                </a:solidFill>
                <a:latin typeface="Times New Roman"/>
                <a:cs typeface="Times New Roman"/>
              </a:rPr>
              <a:t>more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sz="1000" spc="55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975" spc="75" baseline="29914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sz="975" spc="-89" baseline="2991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800" spc="50" dirty="0">
                <a:solidFill>
                  <a:srgbClr val="FF0000"/>
                </a:solidFill>
                <a:latin typeface="Arial"/>
                <a:cs typeface="Arial"/>
              </a:rPr>
              <a:t>+</a:t>
            </a:r>
            <a:r>
              <a:rPr sz="8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800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20" dirty="0">
                <a:solidFill>
                  <a:srgbClr val="FF0000"/>
                </a:solidFill>
                <a:latin typeface="Times New Roman"/>
                <a:cs typeface="Times New Roman"/>
              </a:rPr>
              <a:t>per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FF0000"/>
                </a:solidFill>
                <a:latin typeface="Times New Roman"/>
                <a:cs typeface="Times New Roman"/>
              </a:rPr>
              <a:t>action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FF0000"/>
                </a:solidFill>
                <a:latin typeface="Times New Roman"/>
                <a:cs typeface="Times New Roman"/>
              </a:rPr>
              <a:t>potential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.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serotonin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receptor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on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sensory</a:t>
            </a:r>
            <a:r>
              <a:rPr sz="1000" spc="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axon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terminal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is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FF0000"/>
                </a:solidFill>
                <a:latin typeface="Times New Roman"/>
                <a:cs typeface="Times New Roman"/>
              </a:rPr>
              <a:t>G-protein-coupled</a:t>
            </a:r>
            <a:r>
              <a:rPr sz="1000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FF0000"/>
                </a:solidFill>
                <a:latin typeface="Times New Roman"/>
                <a:cs typeface="Times New Roman"/>
              </a:rPr>
              <a:t>metabotropic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FF0000"/>
                </a:solidFill>
                <a:latin typeface="Times New Roman"/>
                <a:cs typeface="Times New Roman"/>
              </a:rPr>
              <a:t>receptor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Stimul</a:t>
            </a:r>
            <a:r>
              <a:rPr sz="1000" spc="13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receptor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leads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prod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uction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intracellula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r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second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messengers.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case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dirty="0">
                <a:solidFill>
                  <a:srgbClr val="131313"/>
                </a:solidFill>
                <a:latin typeface="Times New Roman"/>
                <a:cs typeface="Times New Roman"/>
              </a:rPr>
              <a:t>Aplysia </a:t>
            </a:r>
            <a:r>
              <a:rPr sz="950" i="1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sensory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nerve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terminal,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second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messenger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-35" dirty="0">
                <a:solidFill>
                  <a:srgbClr val="131313"/>
                </a:solidFill>
                <a:latin typeface="Times New Roman"/>
                <a:cs typeface="Times New Roman"/>
              </a:rPr>
              <a:t>cyclic</a:t>
            </a:r>
            <a:r>
              <a:rPr sz="950" i="1" spc="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-25" dirty="0">
                <a:solidFill>
                  <a:srgbClr val="131313"/>
                </a:solidFill>
                <a:latin typeface="Times New Roman"/>
                <a:cs typeface="Times New Roman"/>
              </a:rPr>
              <a:t>AM</a:t>
            </a:r>
            <a:r>
              <a:rPr sz="950" i="1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-80" dirty="0">
                <a:solidFill>
                  <a:srgbClr val="131313"/>
                </a:solidFill>
                <a:latin typeface="Times New Roman"/>
                <a:cs typeface="Times New Roman"/>
              </a:rPr>
              <a:t>P</a:t>
            </a:r>
            <a:r>
              <a:rPr sz="950" i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(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cAMP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)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prod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u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ced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from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ATP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by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enzyme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5" dirty="0">
                <a:solidFill>
                  <a:srgbClr val="131313"/>
                </a:solidFill>
                <a:latin typeface="Times New Roman"/>
                <a:cs typeface="Times New Roman"/>
              </a:rPr>
              <a:t>adenylyl</a:t>
            </a:r>
            <a:r>
              <a:rPr sz="950" i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-40" dirty="0">
                <a:solidFill>
                  <a:srgbClr val="131313"/>
                </a:solidFill>
                <a:latin typeface="Times New Roman"/>
                <a:cs typeface="Times New Roman"/>
              </a:rPr>
              <a:t>cyclase</a:t>
            </a:r>
            <a:r>
              <a:rPr sz="950" i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(Figure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25.9).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Recall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from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Chapters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5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6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that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cAMP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activates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-15" dirty="0">
                <a:solidFill>
                  <a:srgbClr val="131313"/>
                </a:solidFill>
                <a:latin typeface="Times New Roman"/>
                <a:cs typeface="Times New Roman"/>
              </a:rPr>
              <a:t>protein</a:t>
            </a:r>
            <a:r>
              <a:rPr sz="950" i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5" dirty="0">
                <a:solidFill>
                  <a:srgbClr val="131313"/>
                </a:solidFill>
                <a:latin typeface="Times New Roman"/>
                <a:cs typeface="Times New Roman"/>
              </a:rPr>
              <a:t>kinase</a:t>
            </a:r>
            <a:r>
              <a:rPr sz="950" i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35" dirty="0">
                <a:solidFill>
                  <a:srgbClr val="131313"/>
                </a:solidFill>
                <a:latin typeface="Times New Roman"/>
                <a:cs typeface="Times New Roman"/>
              </a:rPr>
              <a:t>A,</a:t>
            </a:r>
            <a:r>
              <a:rPr sz="950" i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i="1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enzyme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phosphoryla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(</a:t>
            </a:r>
            <a:r>
              <a:rPr sz="1000" spc="7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t­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taches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phosphate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groups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to)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various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proteins.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FF0000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FF0000"/>
                </a:solidFill>
                <a:latin typeface="Times New Roman"/>
                <a:cs typeface="Times New Roman"/>
              </a:rPr>
              <a:t>sensory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 </a:t>
            </a:r>
            <a:r>
              <a:rPr sz="1000" spc="40" dirty="0">
                <a:solidFill>
                  <a:srgbClr val="FF0000"/>
                </a:solidFill>
                <a:latin typeface="Times New Roman"/>
                <a:cs typeface="Times New Roman"/>
              </a:rPr>
              <a:t>nerve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FF0000"/>
                </a:solidFill>
                <a:latin typeface="Times New Roman"/>
                <a:cs typeface="Times New Roman"/>
              </a:rPr>
              <a:t>termi­</a:t>
            </a:r>
            <a:r>
              <a:rPr sz="1000" spc="20" dirty="0">
                <a:solidFill>
                  <a:srgbClr val="FF0000"/>
                </a:solidFill>
                <a:latin typeface="Times New Roman"/>
                <a:cs typeface="Times New Roman"/>
              </a:rPr>
              <a:t> nal,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FF0000"/>
                </a:solidFill>
                <a:latin typeface="Times New Roman"/>
                <a:cs typeface="Times New Roman"/>
              </a:rPr>
              <a:t>one</a:t>
            </a:r>
            <a:r>
              <a:rPr sz="1000" spc="1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FF0000"/>
                </a:solidFill>
                <a:latin typeface="Times New Roman"/>
                <a:cs typeface="Times New Roman"/>
              </a:rPr>
              <a:t>these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FF0000"/>
                </a:solidFill>
                <a:latin typeface="Times New Roman"/>
                <a:cs typeface="Times New Roman"/>
              </a:rPr>
              <a:t>proteins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is</a:t>
            </a:r>
            <a:r>
              <a:rPr sz="1000" spc="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FF0000"/>
                </a:solidFill>
                <a:latin typeface="Times New Roman"/>
                <a:cs typeface="Times New Roman"/>
              </a:rPr>
              <a:t>potassiu</a:t>
            </a:r>
            <a:r>
              <a:rPr sz="10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FF0000"/>
                </a:solidFill>
                <a:latin typeface="Times New Roman"/>
                <a:cs typeface="Times New Roman"/>
              </a:rPr>
              <a:t>m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FF0000"/>
                </a:solidFill>
                <a:latin typeface="Times New Roman"/>
                <a:cs typeface="Times New Roman"/>
              </a:rPr>
              <a:t>ch</a:t>
            </a:r>
            <a:r>
              <a:rPr sz="1000" spc="14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1000" spc="40" dirty="0">
                <a:solidFill>
                  <a:srgbClr val="FF0000"/>
                </a:solidFill>
                <a:latin typeface="Times New Roman"/>
                <a:cs typeface="Times New Roman"/>
              </a:rPr>
              <a:t>nnel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spc="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phosphoryla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476491" y="5896389"/>
            <a:ext cx="64516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70" dirty="0">
                <a:solidFill>
                  <a:srgbClr val="131313"/>
                </a:solidFill>
                <a:latin typeface="Arial"/>
                <a:cs typeface="Arial"/>
              </a:rPr>
              <a:t>slimul</a:t>
            </a:r>
            <a:r>
              <a:rPr sz="750" spc="150" dirty="0">
                <a:solidFill>
                  <a:srgbClr val="131313"/>
                </a:solidFill>
                <a:latin typeface="Arial"/>
                <a:cs typeface="Arial"/>
              </a:rPr>
              <a:t>u</a:t>
            </a:r>
            <a:r>
              <a:rPr sz="750" spc="1530" dirty="0">
                <a:solidFill>
                  <a:srgbClr val="3F3B1C"/>
                </a:solidFill>
                <a:latin typeface="Arial"/>
                <a:cs typeface="Arial"/>
              </a:rPr>
              <a:t>d</a:t>
            </a:r>
            <a:endParaRPr sz="75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161151" y="6128047"/>
            <a:ext cx="71120" cy="130175"/>
          </a:xfrm>
          <a:custGeom>
            <a:avLst/>
            <a:gdLst/>
            <a:ahLst/>
            <a:cxnLst/>
            <a:rect l="l" t="t" r="r" b="b"/>
            <a:pathLst>
              <a:path w="71120" h="130175">
                <a:moveTo>
                  <a:pt x="0" y="0"/>
                </a:moveTo>
                <a:lnTo>
                  <a:pt x="71048" y="0"/>
                </a:lnTo>
                <a:lnTo>
                  <a:pt x="71048" y="129945"/>
                </a:lnTo>
                <a:lnTo>
                  <a:pt x="0" y="129945"/>
                </a:lnTo>
                <a:lnTo>
                  <a:pt x="0" y="0"/>
                </a:lnTo>
                <a:close/>
              </a:path>
            </a:pathLst>
          </a:custGeom>
          <a:solidFill>
            <a:srgbClr val="DFD8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134493" y="6137181"/>
            <a:ext cx="62166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-240" dirty="0">
                <a:solidFill>
                  <a:srgbClr val="EDDFC4"/>
                </a:solidFill>
                <a:latin typeface="Arial"/>
                <a:cs typeface="Arial"/>
              </a:rPr>
              <a:t>·</a:t>
            </a:r>
            <a:r>
              <a:rPr sz="750" spc="560" dirty="0">
                <a:solidFill>
                  <a:srgbClr val="8E8066"/>
                </a:solidFill>
                <a:latin typeface="Arial"/>
                <a:cs typeface="Arial"/>
              </a:rPr>
              <a:t>-</a:t>
            </a:r>
            <a:r>
              <a:rPr sz="750" spc="800" dirty="0">
                <a:solidFill>
                  <a:srgbClr val="8E8066"/>
                </a:solidFill>
                <a:latin typeface="Arial"/>
                <a:cs typeface="Arial"/>
              </a:rPr>
              <a:t>--</a:t>
            </a:r>
            <a:r>
              <a:rPr sz="750" spc="445" dirty="0">
                <a:solidFill>
                  <a:srgbClr val="8E8066"/>
                </a:solidFill>
                <a:latin typeface="Arial"/>
                <a:cs typeface="Arial"/>
              </a:rPr>
              <a:t>-</a:t>
            </a:r>
            <a:r>
              <a:rPr sz="750" dirty="0">
                <a:solidFill>
                  <a:srgbClr val="8E8066"/>
                </a:solidFill>
                <a:latin typeface="Arial"/>
                <a:cs typeface="Arial"/>
              </a:rPr>
              <a:t>  </a:t>
            </a:r>
            <a:r>
              <a:rPr sz="750" spc="-5" dirty="0">
                <a:solidFill>
                  <a:srgbClr val="8E8066"/>
                </a:solidFill>
                <a:latin typeface="Arial"/>
                <a:cs typeface="Arial"/>
              </a:rPr>
              <a:t> </a:t>
            </a:r>
            <a:r>
              <a:rPr sz="750" spc="-434" dirty="0">
                <a:solidFill>
                  <a:srgbClr val="3F3B1C"/>
                </a:solidFill>
                <a:latin typeface="Arial"/>
                <a:cs typeface="Arial"/>
              </a:rPr>
              <a:t>F</a:t>
            </a:r>
            <a:endParaRPr sz="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918452" y="6137181"/>
            <a:ext cx="26924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Head</a:t>
            </a:r>
            <a:endParaRPr sz="7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72276" y="7146070"/>
            <a:ext cx="337185" cy="248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2000"/>
              </a:lnSpc>
            </a:pPr>
            <a:r>
              <a:rPr sz="750" spc="5" dirty="0">
                <a:solidFill>
                  <a:srgbClr val="131313"/>
                </a:solidFill>
                <a:latin typeface="Arial"/>
                <a:cs typeface="Arial"/>
              </a:rPr>
              <a:t>Motor 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neuron</a:t>
            </a:r>
            <a:endParaRPr sz="7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034788" y="8397650"/>
            <a:ext cx="2072005" cy="890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90">
              <a:lnSpc>
                <a:spcPts val="975"/>
              </a:lnSpc>
            </a:pPr>
            <a:r>
              <a:rPr sz="850" spc="-55" dirty="0">
                <a:solidFill>
                  <a:srgbClr val="333B5D"/>
                </a:solidFill>
                <a:latin typeface="Arial"/>
                <a:cs typeface="Arial"/>
              </a:rPr>
              <a:t>FIGURE</a:t>
            </a:r>
            <a:r>
              <a:rPr sz="850" spc="80" dirty="0">
                <a:solidFill>
                  <a:srgbClr val="333B5D"/>
                </a:solidFill>
                <a:latin typeface="Arial"/>
                <a:cs typeface="Arial"/>
              </a:rPr>
              <a:t> </a:t>
            </a:r>
            <a:r>
              <a:rPr sz="850" spc="-30" dirty="0">
                <a:solidFill>
                  <a:srgbClr val="333B5D"/>
                </a:solidFill>
                <a:latin typeface="Arial"/>
                <a:cs typeface="Arial"/>
              </a:rPr>
              <a:t>25</a:t>
            </a:r>
            <a:r>
              <a:rPr sz="850" spc="-35" dirty="0">
                <a:solidFill>
                  <a:srgbClr val="333B5D"/>
                </a:solidFill>
                <a:latin typeface="Arial"/>
                <a:cs typeface="Arial"/>
              </a:rPr>
              <a:t>.</a:t>
            </a:r>
            <a:r>
              <a:rPr sz="850" dirty="0">
                <a:solidFill>
                  <a:srgbClr val="333B5D"/>
                </a:solidFill>
                <a:latin typeface="Arial"/>
                <a:cs typeface="Arial"/>
              </a:rPr>
              <a:t>8</a:t>
            </a:r>
            <a:endParaRPr sz="850">
              <a:latin typeface="Arial"/>
              <a:cs typeface="Arial"/>
            </a:endParaRPr>
          </a:p>
          <a:p>
            <a:pPr marL="15240" marR="62230" indent="-3175">
              <a:lnSpc>
                <a:spcPts val="1010"/>
              </a:lnSpc>
              <a:spcBef>
                <a:spcPts val="45"/>
              </a:spcBef>
            </a:pPr>
            <a:r>
              <a:rPr sz="900" b="1" spc="5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900" b="1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750" spc="180" dirty="0">
                <a:solidFill>
                  <a:srgbClr val="131313"/>
                </a:solidFill>
                <a:latin typeface="Arial"/>
                <a:cs typeface="Arial"/>
              </a:rPr>
              <a:t>w</a:t>
            </a:r>
            <a:r>
              <a:rPr sz="750" spc="90" dirty="0">
                <a:solidFill>
                  <a:srgbClr val="131313"/>
                </a:solidFill>
                <a:latin typeface="Arial"/>
                <a:cs typeface="Arial"/>
              </a:rPr>
              <a:t>i</a:t>
            </a:r>
            <a:r>
              <a:rPr sz="750" spc="195" dirty="0">
                <a:solidFill>
                  <a:srgbClr val="131313"/>
                </a:solidFill>
                <a:latin typeface="Arial"/>
                <a:cs typeface="Arial"/>
              </a:rPr>
              <a:t>r</a:t>
            </a:r>
            <a:r>
              <a:rPr sz="750" spc="25" dirty="0">
                <a:solidFill>
                  <a:srgbClr val="131313"/>
                </a:solidFill>
                <a:latin typeface="Arial"/>
                <a:cs typeface="Arial"/>
              </a:rPr>
              <a:t>i</a:t>
            </a:r>
            <a:r>
              <a:rPr sz="750" spc="130" dirty="0">
                <a:solidFill>
                  <a:srgbClr val="131313"/>
                </a:solidFill>
                <a:latin typeface="Arial"/>
                <a:cs typeface="Arial"/>
              </a:rPr>
              <a:t>ng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45" dirty="0">
                <a:solidFill>
                  <a:srgbClr val="131313"/>
                </a:solidFill>
                <a:latin typeface="Arial"/>
                <a:cs typeface="Arial"/>
              </a:rPr>
              <a:t>d</a:t>
            </a:r>
            <a:r>
              <a:rPr sz="750" spc="35" dirty="0">
                <a:solidFill>
                  <a:srgbClr val="131313"/>
                </a:solidFill>
                <a:latin typeface="Arial"/>
                <a:cs typeface="Arial"/>
              </a:rPr>
              <a:t>i</a:t>
            </a:r>
            <a:r>
              <a:rPr sz="750" spc="110" dirty="0">
                <a:solidFill>
                  <a:srgbClr val="131313"/>
                </a:solidFill>
                <a:latin typeface="Arial"/>
                <a:cs typeface="Arial"/>
              </a:rPr>
              <a:t>agram</a:t>
            </a:r>
            <a:r>
              <a:rPr sz="750" spc="9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95" dirty="0">
                <a:solidFill>
                  <a:srgbClr val="131313"/>
                </a:solidFill>
                <a:latin typeface="Arial"/>
                <a:cs typeface="Arial"/>
              </a:rPr>
              <a:t>for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6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65" dirty="0">
                <a:solidFill>
                  <a:srgbClr val="131313"/>
                </a:solidFill>
                <a:latin typeface="Arial"/>
                <a:cs typeface="Arial"/>
              </a:rPr>
              <a:t>sensiti</a:t>
            </a:r>
            <a:r>
              <a:rPr sz="750" spc="105" dirty="0">
                <a:solidFill>
                  <a:srgbClr val="131313"/>
                </a:solidFill>
                <a:latin typeface="Arial"/>
                <a:cs typeface="Arial"/>
              </a:rPr>
              <a:t>zat</a:t>
            </a:r>
            <a:r>
              <a:rPr sz="750" spc="55" dirty="0">
                <a:solidFill>
                  <a:srgbClr val="131313"/>
                </a:solidFill>
                <a:latin typeface="Arial"/>
                <a:cs typeface="Arial"/>
              </a:rPr>
              <a:t>i</a:t>
            </a:r>
            <a:r>
              <a:rPr sz="750" spc="114" dirty="0">
                <a:solidFill>
                  <a:srgbClr val="131313"/>
                </a:solidFill>
                <a:latin typeface="Arial"/>
                <a:cs typeface="Arial"/>
              </a:rPr>
              <a:t>on</a:t>
            </a:r>
            <a:r>
              <a:rPr sz="750" spc="6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5" dirty="0">
                <a:solidFill>
                  <a:srgbClr val="131313"/>
                </a:solidFill>
                <a:latin typeface="Arial"/>
                <a:cs typeface="Arial"/>
              </a:rPr>
              <a:t>of</a:t>
            </a:r>
            <a:r>
              <a:rPr sz="750" spc="7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1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90" dirty="0">
                <a:solidFill>
                  <a:srgbClr val="131313"/>
                </a:solidFill>
                <a:latin typeface="Arial"/>
                <a:cs typeface="Arial"/>
              </a:rPr>
              <a:t>gill-w</a:t>
            </a: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i</a:t>
            </a:r>
            <a:r>
              <a:rPr sz="750" spc="100" dirty="0">
                <a:solidFill>
                  <a:srgbClr val="131313"/>
                </a:solidFill>
                <a:latin typeface="Arial"/>
                <a:cs typeface="Arial"/>
              </a:rPr>
              <a:t>thdrawal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7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80" dirty="0">
                <a:solidFill>
                  <a:srgbClr val="131313"/>
                </a:solidFill>
                <a:latin typeface="Arial"/>
                <a:cs typeface="Arial"/>
              </a:rPr>
              <a:t>reflex.</a:t>
            </a:r>
            <a:r>
              <a:rPr sz="750" spc="-3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80" dirty="0">
                <a:solidFill>
                  <a:srgbClr val="131313"/>
                </a:solidFill>
                <a:latin typeface="Arial"/>
                <a:cs typeface="Arial"/>
              </a:rPr>
              <a:t>A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7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0" dirty="0">
                <a:solidFill>
                  <a:srgbClr val="131313"/>
                </a:solidFill>
                <a:latin typeface="Arial"/>
                <a:cs typeface="Arial"/>
              </a:rPr>
              <a:t>sensitizing</a:t>
            </a:r>
            <a:endParaRPr sz="750">
              <a:latin typeface="Arial"/>
              <a:cs typeface="Arial"/>
            </a:endParaRPr>
          </a:p>
          <a:p>
            <a:pPr marL="15240" marR="5080">
              <a:lnSpc>
                <a:spcPts val="980"/>
              </a:lnSpc>
              <a:spcBef>
                <a:spcPts val="20"/>
              </a:spcBef>
            </a:pP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stimulus </a:t>
            </a:r>
            <a:r>
              <a:rPr sz="750" spc="-7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60" dirty="0">
                <a:solidFill>
                  <a:srgbClr val="131313"/>
                </a:solidFill>
                <a:latin typeface="Arial"/>
                <a:cs typeface="Arial"/>
              </a:rPr>
              <a:t>to</a:t>
            </a:r>
            <a:r>
              <a:rPr sz="750" spc="9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3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6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131313"/>
                </a:solidFill>
                <a:latin typeface="Arial"/>
                <a:cs typeface="Arial"/>
              </a:rPr>
              <a:t>head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0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70" dirty="0">
                <a:solidFill>
                  <a:srgbClr val="131313"/>
                </a:solidFill>
                <a:latin typeface="Arial"/>
                <a:cs typeface="Arial"/>
              </a:rPr>
              <a:t>of</a:t>
            </a:r>
            <a:r>
              <a:rPr sz="750" spc="-2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i="1" spc="-85" dirty="0">
                <a:solidFill>
                  <a:srgbClr val="131313"/>
                </a:solidFill>
                <a:latin typeface="Arial"/>
                <a:cs typeface="Arial"/>
              </a:rPr>
              <a:t>Aplys1a</a:t>
            </a:r>
            <a:r>
              <a:rPr sz="800" i="1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i="1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indirectly 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activates </a:t>
            </a:r>
            <a:r>
              <a:rPr sz="750" spc="-7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5" dirty="0">
                <a:solidFill>
                  <a:srgbClr val="131313"/>
                </a:solidFill>
                <a:latin typeface="Arial"/>
                <a:cs typeface="Arial"/>
              </a:rPr>
              <a:t>an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7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131313"/>
                </a:solidFill>
                <a:latin typeface="Arial"/>
                <a:cs typeface="Arial"/>
              </a:rPr>
              <a:t>interneuron,</a:t>
            </a:r>
            <a:r>
              <a:rPr sz="750" spc="9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31313"/>
                </a:solidFill>
                <a:latin typeface="Arial"/>
                <a:cs typeface="Arial"/>
              </a:rPr>
              <a:t>L29,</a:t>
            </a:r>
            <a:r>
              <a:rPr sz="75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131313"/>
                </a:solidFill>
                <a:latin typeface="Arial"/>
                <a:cs typeface="Arial"/>
              </a:rPr>
              <a:t>which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0" dirty="0">
                <a:solidFill>
                  <a:srgbClr val="131313"/>
                </a:solidFill>
                <a:latin typeface="Arial"/>
                <a:cs typeface="Arial"/>
              </a:rPr>
              <a:t>makes</a:t>
            </a:r>
            <a:endParaRPr sz="750">
              <a:latin typeface="Arial"/>
              <a:cs typeface="Arial"/>
            </a:endParaRPr>
          </a:p>
          <a:p>
            <a:pPr marL="15240" marR="5080">
              <a:lnSpc>
                <a:spcPts val="980"/>
              </a:lnSpc>
              <a:spcBef>
                <a:spcPts val="25"/>
              </a:spcBef>
            </a:pP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an</a:t>
            </a:r>
            <a:r>
              <a:rPr sz="750" spc="8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axoaxonic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3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20" dirty="0">
                <a:solidFill>
                  <a:srgbClr val="131313"/>
                </a:solidFill>
                <a:latin typeface="Arial"/>
                <a:cs typeface="Arial"/>
              </a:rPr>
              <a:t>synapse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5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50" dirty="0">
                <a:solidFill>
                  <a:srgbClr val="131313"/>
                </a:solidFill>
                <a:latin typeface="Arial"/>
                <a:cs typeface="Arial"/>
              </a:rPr>
              <a:t>on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10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spc="7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131313"/>
                </a:solidFill>
                <a:latin typeface="Arial"/>
                <a:cs typeface="Arial"/>
              </a:rPr>
              <a:t>terminal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5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60" dirty="0">
                <a:solidFill>
                  <a:srgbClr val="131313"/>
                </a:solidFill>
                <a:latin typeface="Arial"/>
                <a:cs typeface="Arial"/>
              </a:rPr>
              <a:t>of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25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750" spc="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31313"/>
                </a:solidFill>
                <a:latin typeface="Arial"/>
                <a:cs typeface="Arial"/>
              </a:rPr>
              <a:t>sensory</a:t>
            </a:r>
            <a:r>
              <a:rPr sz="7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-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50" spc="25" dirty="0">
                <a:solidFill>
                  <a:srgbClr val="131313"/>
                </a:solidFill>
                <a:latin typeface="Arial"/>
                <a:cs typeface="Arial"/>
              </a:rPr>
              <a:t>neuron.</a:t>
            </a:r>
            <a:endParaRPr sz="750">
              <a:latin typeface="Arial"/>
              <a:cs typeface="Arial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4997450" y="5172075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G[Ca] </a:t>
            </a:r>
            <a:endParaRPr lang="pt-BR" dirty="0"/>
          </a:p>
        </p:txBody>
      </p:sp>
      <p:sp>
        <p:nvSpPr>
          <p:cNvPr id="26" name="Seta para baixo 25"/>
          <p:cNvSpPr/>
          <p:nvPr/>
        </p:nvSpPr>
        <p:spPr>
          <a:xfrm>
            <a:off x="5607050" y="5095875"/>
            <a:ext cx="1524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7" name="~PP782.WAV">
            <a:hlinkClick r:id="" action="ppaction://media"/>
          </p:cNvPr>
          <p:cNvPicPr>
            <a:picLocks noRot="1" noChangeAspect="1"/>
          </p:cNvPicPr>
          <p:nvPr>
            <a:wavAudioFile r:embed="rId1" name="~PP782.WAV"/>
          </p:nvPr>
        </p:nvPicPr>
        <p:blipFill>
          <a:blip r:embed="rId6" cstate="print"/>
          <a:stretch>
            <a:fillRect/>
          </a:stretch>
        </p:blipFill>
        <p:spPr>
          <a:xfrm>
            <a:off x="7045325" y="93757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646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84064" y="938784"/>
            <a:ext cx="768096" cy="646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01695" y="1109472"/>
            <a:ext cx="1243583" cy="6705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28159" y="1731264"/>
            <a:ext cx="1999488" cy="25603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01796" y="1737360"/>
            <a:ext cx="0" cy="2682240"/>
          </a:xfrm>
          <a:custGeom>
            <a:avLst/>
            <a:gdLst/>
            <a:ahLst/>
            <a:cxnLst/>
            <a:rect l="l" t="t" r="r" b="b"/>
            <a:pathLst>
              <a:path h="2682240">
                <a:moveTo>
                  <a:pt x="0" y="2682239"/>
                </a:moveTo>
                <a:lnTo>
                  <a:pt x="0" y="0"/>
                </a:lnTo>
              </a:path>
            </a:pathLst>
          </a:custGeom>
          <a:ln w="15240">
            <a:solidFill>
              <a:srgbClr val="7C83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53255" y="3694176"/>
            <a:ext cx="1606550" cy="0"/>
          </a:xfrm>
          <a:custGeom>
            <a:avLst/>
            <a:gdLst/>
            <a:ahLst/>
            <a:cxnLst/>
            <a:rect l="l" t="t" r="r" b="b"/>
            <a:pathLst>
              <a:path w="1606550">
                <a:moveTo>
                  <a:pt x="0" y="0"/>
                </a:moveTo>
                <a:lnTo>
                  <a:pt x="1606296" y="0"/>
                </a:lnTo>
              </a:path>
            </a:pathLst>
          </a:custGeom>
          <a:ln w="6096">
            <a:solidFill>
              <a:srgbClr val="7767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55135" y="3749040"/>
            <a:ext cx="573405" cy="0"/>
          </a:xfrm>
          <a:custGeom>
            <a:avLst/>
            <a:gdLst/>
            <a:ahLst/>
            <a:cxnLst/>
            <a:rect l="l" t="t" r="r" b="b"/>
            <a:pathLst>
              <a:path w="573404">
                <a:moveTo>
                  <a:pt x="0" y="0"/>
                </a:moveTo>
                <a:lnTo>
                  <a:pt x="573024" y="0"/>
                </a:lnTo>
              </a:path>
            </a:pathLst>
          </a:custGeom>
          <a:ln w="42672">
            <a:solidFill>
              <a:srgbClr val="9083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01796" y="4404360"/>
            <a:ext cx="0" cy="762000"/>
          </a:xfrm>
          <a:custGeom>
            <a:avLst/>
            <a:gdLst/>
            <a:ahLst/>
            <a:cxnLst/>
            <a:rect l="l" t="t" r="r" b="b"/>
            <a:pathLst>
              <a:path h="762000">
                <a:moveTo>
                  <a:pt x="0" y="762000"/>
                </a:moveTo>
                <a:lnTo>
                  <a:pt x="0" y="0"/>
                </a:lnTo>
              </a:path>
            </a:pathLst>
          </a:custGeom>
          <a:ln w="18288">
            <a:solidFill>
              <a:srgbClr val="9CA3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37732" y="4273296"/>
            <a:ext cx="0" cy="896619"/>
          </a:xfrm>
          <a:custGeom>
            <a:avLst/>
            <a:gdLst/>
            <a:ahLst/>
            <a:cxnLst/>
            <a:rect l="l" t="t" r="r" b="b"/>
            <a:pathLst>
              <a:path h="896620">
                <a:moveTo>
                  <a:pt x="0" y="896112"/>
                </a:moveTo>
                <a:lnTo>
                  <a:pt x="0" y="0"/>
                </a:lnTo>
              </a:path>
            </a:pathLst>
          </a:custGeom>
          <a:ln w="9144">
            <a:solidFill>
              <a:srgbClr val="747C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04788" y="3703320"/>
            <a:ext cx="0" cy="1450975"/>
          </a:xfrm>
          <a:custGeom>
            <a:avLst/>
            <a:gdLst/>
            <a:ahLst/>
            <a:cxnLst/>
            <a:rect l="l" t="t" r="r" b="b"/>
            <a:pathLst>
              <a:path h="1450975">
                <a:moveTo>
                  <a:pt x="0" y="1450847"/>
                </a:moveTo>
                <a:lnTo>
                  <a:pt x="0" y="0"/>
                </a:lnTo>
              </a:path>
            </a:pathLst>
          </a:custGeom>
          <a:ln w="9144">
            <a:solidFill>
              <a:srgbClr val="383B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09415" y="5167884"/>
            <a:ext cx="2517775" cy="0"/>
          </a:xfrm>
          <a:custGeom>
            <a:avLst/>
            <a:gdLst/>
            <a:ahLst/>
            <a:cxnLst/>
            <a:rect l="l" t="t" r="r" b="b"/>
            <a:pathLst>
              <a:path w="2517775">
                <a:moveTo>
                  <a:pt x="0" y="0"/>
                </a:moveTo>
                <a:lnTo>
                  <a:pt x="2517648" y="0"/>
                </a:lnTo>
              </a:path>
            </a:pathLst>
          </a:custGeom>
          <a:ln w="15240">
            <a:solidFill>
              <a:srgbClr val="9097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20116" y="412841"/>
            <a:ext cx="22796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b="1" spc="30" dirty="0">
                <a:solidFill>
                  <a:srgbClr val="131313"/>
                </a:solidFill>
                <a:latin typeface="Arial"/>
                <a:cs typeface="Arial"/>
              </a:rPr>
              <a:t>768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4267" y="433423"/>
            <a:ext cx="815340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60" dirty="0">
                <a:solidFill>
                  <a:srgbClr val="131313"/>
                </a:solidFill>
                <a:latin typeface="Arial"/>
                <a:cs typeface="Arial"/>
              </a:rPr>
              <a:t>C</a:t>
            </a:r>
            <a:r>
              <a:rPr sz="700" spc="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100" dirty="0">
                <a:solidFill>
                  <a:srgbClr val="131313"/>
                </a:solidFill>
                <a:latin typeface="Arial"/>
                <a:cs typeface="Arial"/>
              </a:rPr>
              <a:t>H</a:t>
            </a:r>
            <a:r>
              <a:rPr sz="700" spc="-8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45" dirty="0">
                <a:solidFill>
                  <a:srgbClr val="131313"/>
                </a:solidFill>
                <a:latin typeface="Arial"/>
                <a:cs typeface="Arial"/>
              </a:rPr>
              <a:t>A</a:t>
            </a:r>
            <a:r>
              <a:rPr sz="700" spc="5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-45" dirty="0">
                <a:solidFill>
                  <a:srgbClr val="131313"/>
                </a:solidFill>
                <a:latin typeface="Arial"/>
                <a:cs typeface="Arial"/>
              </a:rPr>
              <a:t>P</a:t>
            </a:r>
            <a:r>
              <a:rPr sz="700" spc="-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50" dirty="0">
                <a:solidFill>
                  <a:srgbClr val="131313"/>
                </a:solidFill>
                <a:latin typeface="Arial"/>
                <a:cs typeface="Arial"/>
              </a:rPr>
              <a:t>T</a:t>
            </a:r>
            <a:r>
              <a:rPr sz="700" spc="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-35" dirty="0">
                <a:solidFill>
                  <a:srgbClr val="131313"/>
                </a:solidFill>
                <a:latin typeface="Arial"/>
                <a:cs typeface="Arial"/>
              </a:rPr>
              <a:t>E </a:t>
            </a:r>
            <a:r>
              <a:rPr sz="700" spc="-50" dirty="0">
                <a:solidFill>
                  <a:srgbClr val="131313"/>
                </a:solidFill>
                <a:latin typeface="Arial"/>
                <a:cs typeface="Arial"/>
              </a:rPr>
              <a:t>R</a:t>
            </a:r>
            <a:r>
              <a:rPr sz="700" dirty="0">
                <a:solidFill>
                  <a:srgbClr val="131313"/>
                </a:solidFill>
                <a:latin typeface="Arial"/>
                <a:cs typeface="Arial"/>
              </a:rPr>
              <a:t>  </a:t>
            </a:r>
            <a:r>
              <a:rPr sz="700" spc="6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20" dirty="0">
                <a:solidFill>
                  <a:srgbClr val="131313"/>
                </a:solidFill>
                <a:latin typeface="Arial"/>
                <a:cs typeface="Arial"/>
              </a:rPr>
              <a:t>2</a:t>
            </a:r>
            <a:r>
              <a:rPr sz="7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-5" dirty="0">
                <a:solidFill>
                  <a:srgbClr val="131313"/>
                </a:solidFill>
                <a:latin typeface="Arial"/>
                <a:cs typeface="Arial"/>
              </a:rPr>
              <a:t>5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91716" y="433423"/>
            <a:ext cx="2750185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0" indent="-139700">
              <a:lnSpc>
                <a:spcPct val="100000"/>
              </a:lnSpc>
              <a:buClr>
                <a:srgbClr val="2D1F21"/>
              </a:buClr>
              <a:buFont typeface="Arial"/>
              <a:buChar char="•"/>
              <a:tabLst>
                <a:tab pos="153035" algn="l"/>
              </a:tabLst>
            </a:pPr>
            <a:r>
              <a:rPr sz="700" spc="5" dirty="0">
                <a:solidFill>
                  <a:srgbClr val="131313"/>
                </a:solidFill>
                <a:latin typeface="Arial"/>
                <a:cs typeface="Arial"/>
              </a:rPr>
              <a:t>MOLECULAR</a:t>
            </a:r>
            <a:r>
              <a:rPr sz="7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-5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131313"/>
                </a:solidFill>
                <a:latin typeface="Arial"/>
                <a:cs typeface="Arial"/>
              </a:rPr>
              <a:t>MECHANISMS </a:t>
            </a:r>
            <a:r>
              <a:rPr sz="700" spc="-9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35" dirty="0">
                <a:solidFill>
                  <a:srgbClr val="131313"/>
                </a:solidFill>
                <a:latin typeface="Arial"/>
                <a:cs typeface="Arial"/>
              </a:rPr>
              <a:t>OF</a:t>
            </a:r>
            <a:r>
              <a:rPr sz="700" spc="4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20" dirty="0">
                <a:solidFill>
                  <a:srgbClr val="131313"/>
                </a:solidFill>
                <a:latin typeface="Arial"/>
                <a:cs typeface="Arial"/>
              </a:rPr>
              <a:t>LEARNING</a:t>
            </a:r>
            <a:r>
              <a:rPr sz="700" spc="-2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90" dirty="0">
                <a:solidFill>
                  <a:srgbClr val="131313"/>
                </a:solidFill>
                <a:latin typeface="Arial"/>
                <a:cs typeface="Arial"/>
              </a:rPr>
              <a:t>AND</a:t>
            </a:r>
            <a:r>
              <a:rPr sz="700" spc="9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700" spc="-15" dirty="0">
                <a:solidFill>
                  <a:srgbClr val="131313"/>
                </a:solidFill>
                <a:latin typeface="Arial"/>
                <a:cs typeface="Arial"/>
              </a:rPr>
              <a:t>MEMORY</a:t>
            </a:r>
            <a:endParaRPr sz="7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40684" y="1136364"/>
            <a:ext cx="19367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solidFill>
                  <a:srgbClr val="131313"/>
                </a:solidFill>
                <a:latin typeface="Arial"/>
                <a:cs typeface="Arial"/>
              </a:rPr>
              <a:t>L29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35500" y="1136364"/>
            <a:ext cx="9588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285" dirty="0">
                <a:solidFill>
                  <a:srgbClr val="2D1F21"/>
                </a:solidFill>
                <a:latin typeface="Arial"/>
                <a:cs typeface="Arial"/>
              </a:rPr>
              <a:t>·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69411" y="1755108"/>
            <a:ext cx="33909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solidFill>
                  <a:srgbClr val="131313"/>
                </a:solidFill>
                <a:latin typeface="Arial"/>
                <a:cs typeface="Arial"/>
              </a:rPr>
              <a:t>neuron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60667" y="2355564"/>
            <a:ext cx="436880" cy="248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" marR="5080" indent="-24765">
              <a:lnSpc>
                <a:spcPct val="100000"/>
              </a:lnSpc>
            </a:pPr>
            <a:r>
              <a:rPr sz="800" dirty="0">
                <a:solidFill>
                  <a:srgbClr val="131313"/>
                </a:solidFill>
                <a:latin typeface="Arial"/>
                <a:cs typeface="Arial"/>
              </a:rPr>
              <a:t>L29</a:t>
            </a:r>
            <a:r>
              <a:rPr sz="800" spc="-3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31313"/>
                </a:solidFill>
                <a:latin typeface="Arial"/>
                <a:cs typeface="Arial"/>
              </a:rPr>
              <a:t>axon terminal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10076" y="3983196"/>
            <a:ext cx="41148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15" dirty="0">
                <a:solidFill>
                  <a:srgbClr val="131313"/>
                </a:solidFill>
                <a:latin typeface="Arial"/>
                <a:cs typeface="Arial"/>
              </a:rPr>
              <a:t>Adeny</a:t>
            </a:r>
            <a:r>
              <a:rPr sz="800" spc="15" dirty="0">
                <a:solidFill>
                  <a:srgbClr val="131313"/>
                </a:solidFill>
                <a:latin typeface="Arial"/>
                <a:cs typeface="Arial"/>
              </a:rPr>
              <a:t>lyl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31411" y="4266660"/>
            <a:ext cx="126364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solidFill>
                  <a:srgbClr val="131313"/>
                </a:solidFill>
                <a:latin typeface="Arial"/>
                <a:cs typeface="Arial"/>
              </a:rPr>
              <a:t>cy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47108" y="4601940"/>
            <a:ext cx="46545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15" dirty="0">
                <a:solidFill>
                  <a:srgbClr val="131313"/>
                </a:solidFill>
                <a:latin typeface="Arial"/>
                <a:cs typeface="Arial"/>
              </a:rPr>
              <a:t>P</a:t>
            </a:r>
            <a:r>
              <a:rPr sz="800" dirty="0">
                <a:solidFill>
                  <a:srgbClr val="2D1F21"/>
                </a:solidFill>
                <a:latin typeface="Arial"/>
                <a:cs typeface="Arial"/>
              </a:rPr>
              <a:t>rotein  </a:t>
            </a:r>
            <a:r>
              <a:rPr sz="800" spc="20" dirty="0">
                <a:solidFill>
                  <a:srgbClr val="2D1F21"/>
                </a:solidFill>
                <a:latin typeface="Arial"/>
                <a:cs typeface="Arial"/>
              </a:rPr>
              <a:t> </a:t>
            </a:r>
            <a:r>
              <a:rPr sz="800" b="1" spc="-225" dirty="0">
                <a:solidFill>
                  <a:srgbClr val="795D66"/>
                </a:solidFill>
                <a:latin typeface="Arial"/>
                <a:cs typeface="Arial"/>
              </a:rPr>
              <a:t>J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544059" y="4711668"/>
            <a:ext cx="4108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5" dirty="0">
                <a:solidFill>
                  <a:srgbClr val="131313"/>
                </a:solidFill>
                <a:latin typeface="Arial"/>
                <a:cs typeface="Arial"/>
              </a:rPr>
              <a:t>k</a:t>
            </a:r>
            <a:r>
              <a:rPr sz="800" dirty="0">
                <a:solidFill>
                  <a:srgbClr val="2D1F21"/>
                </a:solidFill>
                <a:latin typeface="Arial"/>
                <a:cs typeface="Arial"/>
              </a:rPr>
              <a:t>inase</a:t>
            </a:r>
            <a:r>
              <a:rPr sz="800" spc="-20" dirty="0">
                <a:solidFill>
                  <a:srgbClr val="2D1F21"/>
                </a:solidFill>
                <a:latin typeface="Arial"/>
                <a:cs typeface="Arial"/>
              </a:rPr>
              <a:t> </a:t>
            </a:r>
            <a:r>
              <a:rPr sz="800" spc="-50" dirty="0">
                <a:solidFill>
                  <a:srgbClr val="131313"/>
                </a:solidFill>
                <a:latin typeface="Arial"/>
                <a:cs typeface="Arial"/>
              </a:rPr>
              <a:t>A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544059" y="4736774"/>
            <a:ext cx="495934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10" dirty="0">
                <a:solidFill>
                  <a:srgbClr val="2D1F21"/>
                </a:solidFill>
                <a:latin typeface="Arial"/>
                <a:cs typeface="Arial"/>
              </a:rPr>
              <a:t>(</a:t>
            </a:r>
            <a:r>
              <a:rPr sz="800" spc="-15" dirty="0">
                <a:solidFill>
                  <a:srgbClr val="2D1F21"/>
                </a:solidFill>
                <a:latin typeface="Arial"/>
                <a:cs typeface="Arial"/>
              </a:rPr>
              <a:t>inactive</a:t>
            </a:r>
            <a:r>
              <a:rPr sz="800" spc="-10" dirty="0">
                <a:solidFill>
                  <a:srgbClr val="2D1F21"/>
                </a:solidFill>
                <a:latin typeface="Arial"/>
                <a:cs typeface="Arial"/>
              </a:rPr>
              <a:t>)</a:t>
            </a:r>
            <a:r>
              <a:rPr sz="800" spc="-114" dirty="0">
                <a:solidFill>
                  <a:srgbClr val="2D1F21"/>
                </a:solidFill>
                <a:latin typeface="Arial"/>
                <a:cs typeface="Arial"/>
              </a:rPr>
              <a:t> </a:t>
            </a:r>
            <a:r>
              <a:rPr sz="1800" spc="15" dirty="0">
                <a:solidFill>
                  <a:srgbClr val="795D66"/>
                </a:solidFill>
                <a:latin typeface="Arial"/>
                <a:cs typeface="Arial"/>
              </a:rPr>
              <a:t>l</a:t>
            </a:r>
            <a:endParaRPr sz="1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357620" y="4275804"/>
            <a:ext cx="633730" cy="368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" marR="243840" indent="-3175">
              <a:lnSpc>
                <a:spcPct val="102499"/>
              </a:lnSpc>
            </a:pPr>
            <a:r>
              <a:rPr sz="800" spc="-10" dirty="0">
                <a:solidFill>
                  <a:srgbClr val="131313"/>
                </a:solidFill>
                <a:latin typeface="Arial"/>
                <a:cs typeface="Arial"/>
              </a:rPr>
              <a:t>Sensory </a:t>
            </a:r>
            <a:r>
              <a:rPr sz="800" spc="-5" dirty="0">
                <a:solidFill>
                  <a:srgbClr val="131313"/>
                </a:solidFill>
                <a:latin typeface="Arial"/>
                <a:cs typeface="Arial"/>
              </a:rPr>
              <a:t>neuron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910"/>
              </a:lnSpc>
            </a:pPr>
            <a:r>
              <a:rPr sz="800" dirty="0">
                <a:solidFill>
                  <a:srgbClr val="131313"/>
                </a:solidFill>
                <a:latin typeface="Arial"/>
                <a:cs typeface="Arial"/>
              </a:rPr>
              <a:t>axon</a:t>
            </a:r>
            <a:r>
              <a:rPr sz="8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31313"/>
                </a:solidFill>
                <a:latin typeface="Arial"/>
                <a:cs typeface="Arial"/>
              </a:rPr>
              <a:t>terminal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58844" y="4589748"/>
            <a:ext cx="408305" cy="368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540">
              <a:lnSpc>
                <a:spcPct val="98800"/>
              </a:lnSpc>
            </a:pPr>
            <a:r>
              <a:rPr sz="800" spc="-10" dirty="0">
                <a:solidFill>
                  <a:srgbClr val="131313"/>
                </a:solidFill>
                <a:latin typeface="Arial"/>
                <a:cs typeface="Arial"/>
              </a:rPr>
              <a:t>Protein </a:t>
            </a:r>
            <a:r>
              <a:rPr sz="800" spc="-5" dirty="0">
                <a:solidFill>
                  <a:srgbClr val="131313"/>
                </a:solidFill>
                <a:latin typeface="Arial"/>
                <a:cs typeface="Arial"/>
              </a:rPr>
              <a:t>kinase</a:t>
            </a:r>
            <a:r>
              <a:rPr sz="800" spc="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50" dirty="0">
                <a:solidFill>
                  <a:srgbClr val="131313"/>
                </a:solidFill>
                <a:latin typeface="Arial"/>
                <a:cs typeface="Arial"/>
              </a:rPr>
              <a:t>A</a:t>
            </a:r>
            <a:r>
              <a:rPr sz="800" spc="-2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31313"/>
                </a:solidFill>
                <a:latin typeface="Arial"/>
                <a:cs typeface="Arial"/>
              </a:rPr>
              <a:t>(</a:t>
            </a:r>
            <a:r>
              <a:rPr sz="800" spc="-15" dirty="0">
                <a:solidFill>
                  <a:srgbClr val="131313"/>
                </a:solidFill>
                <a:latin typeface="Arial"/>
                <a:cs typeface="Arial"/>
              </a:rPr>
              <a:t>active</a:t>
            </a:r>
            <a:r>
              <a:rPr sz="800" spc="-10" dirty="0">
                <a:solidFill>
                  <a:srgbClr val="131313"/>
                </a:solidFill>
                <a:latin typeface="Arial"/>
                <a:cs typeface="Arial"/>
              </a:rPr>
              <a:t>)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782316" y="5300882"/>
            <a:ext cx="4302125" cy="41908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65" algn="just">
              <a:lnSpc>
                <a:spcPts val="975"/>
              </a:lnSpc>
            </a:pPr>
            <a:r>
              <a:rPr sz="850" spc="-60" dirty="0">
                <a:solidFill>
                  <a:srgbClr val="3B4D5B"/>
                </a:solidFill>
                <a:latin typeface="Arial"/>
                <a:cs typeface="Arial"/>
              </a:rPr>
              <a:t>FIGURE</a:t>
            </a:r>
            <a:r>
              <a:rPr sz="850" spc="90" dirty="0">
                <a:solidFill>
                  <a:srgbClr val="3B4D5B"/>
                </a:solidFill>
                <a:latin typeface="Arial"/>
                <a:cs typeface="Arial"/>
              </a:rPr>
              <a:t> </a:t>
            </a:r>
            <a:r>
              <a:rPr sz="850" spc="-45" dirty="0">
                <a:solidFill>
                  <a:srgbClr val="3B4D5B"/>
                </a:solidFill>
                <a:latin typeface="Arial"/>
                <a:cs typeface="Arial"/>
              </a:rPr>
              <a:t>25.9</a:t>
            </a:r>
            <a:endParaRPr sz="850" dirty="0">
              <a:latin typeface="Arial"/>
              <a:cs typeface="Arial"/>
            </a:endParaRPr>
          </a:p>
          <a:p>
            <a:pPr marL="12700" marR="40640" indent="5715">
              <a:lnSpc>
                <a:spcPts val="1010"/>
              </a:lnSpc>
              <a:spcBef>
                <a:spcPts val="45"/>
              </a:spcBef>
            </a:pPr>
            <a:r>
              <a:rPr sz="900" b="1" spc="50" dirty="0">
                <a:solidFill>
                  <a:srgbClr val="131313"/>
                </a:solidFill>
                <a:latin typeface="Times New Roman"/>
                <a:cs typeface="Times New Roman"/>
              </a:rPr>
              <a:t>A </a:t>
            </a:r>
            <a:r>
              <a:rPr sz="900" b="1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00" spc="55" dirty="0">
                <a:solidFill>
                  <a:srgbClr val="131313"/>
                </a:solidFill>
                <a:latin typeface="Times New Roman"/>
                <a:cs typeface="Times New Roman"/>
              </a:rPr>
              <a:t>mechanism</a:t>
            </a:r>
            <a:r>
              <a:rPr sz="9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00" spc="55" dirty="0">
                <a:solidFill>
                  <a:srgbClr val="131313"/>
                </a:solidFill>
                <a:latin typeface="Times New Roman"/>
                <a:cs typeface="Times New Roman"/>
              </a:rPr>
              <a:t>for</a:t>
            </a:r>
            <a:r>
              <a:rPr sz="9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00" spc="45" dirty="0">
                <a:solidFill>
                  <a:srgbClr val="131313"/>
                </a:solidFill>
                <a:latin typeface="Times New Roman"/>
                <a:cs typeface="Times New Roman"/>
              </a:rPr>
              <a:t>sensitization</a:t>
            </a:r>
            <a:r>
              <a:rPr sz="9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00" spc="5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9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00" spc="8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9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00" spc="25" dirty="0">
                <a:solidFill>
                  <a:srgbClr val="131313"/>
                </a:solidFill>
                <a:latin typeface="Times New Roman"/>
                <a:cs typeface="Times New Roman"/>
              </a:rPr>
              <a:t>gill-withdrawal</a:t>
            </a:r>
            <a:r>
              <a:rPr sz="9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00" spc="25" dirty="0">
                <a:solidFill>
                  <a:srgbClr val="131313"/>
                </a:solidFill>
                <a:latin typeface="Times New Roman"/>
                <a:cs typeface="Times New Roman"/>
              </a:rPr>
              <a:t>reflex.</a:t>
            </a:r>
            <a:r>
              <a:rPr sz="9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Serotonin </a:t>
            </a:r>
            <a:r>
              <a:rPr sz="85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10" dirty="0">
                <a:solidFill>
                  <a:srgbClr val="131313"/>
                </a:solidFill>
                <a:latin typeface="Times New Roman"/>
                <a:cs typeface="Times New Roman"/>
              </a:rPr>
              <a:t>(</a:t>
            </a:r>
            <a:r>
              <a:rPr sz="850" spc="-15" dirty="0">
                <a:solidFill>
                  <a:srgbClr val="131313"/>
                </a:solidFill>
                <a:latin typeface="Times New Roman"/>
                <a:cs typeface="Times New Roman"/>
              </a:rPr>
              <a:t>S-HT</a:t>
            </a:r>
            <a:r>
              <a:rPr sz="850" spc="-10" dirty="0">
                <a:solidFill>
                  <a:srgbClr val="131313"/>
                </a:solidFill>
                <a:latin typeface="Times New Roman"/>
                <a:cs typeface="Times New Roman"/>
              </a:rPr>
              <a:t>)</a:t>
            </a:r>
            <a:r>
              <a:rPr sz="850" spc="-5" dirty="0">
                <a:solidFill>
                  <a:srgbClr val="131313"/>
                </a:solidFill>
                <a:latin typeface="Times New Roman"/>
                <a:cs typeface="Times New Roman"/>
              </a:rPr>
              <a:t> released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50" dirty="0">
                <a:solidFill>
                  <a:srgbClr val="131313"/>
                </a:solidFill>
                <a:latin typeface="Times New Roman"/>
                <a:cs typeface="Times New Roman"/>
              </a:rPr>
              <a:t>by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55" dirty="0">
                <a:solidFill>
                  <a:srgbClr val="131313"/>
                </a:solidFill>
                <a:latin typeface="Times New Roman"/>
                <a:cs typeface="Times New Roman"/>
              </a:rPr>
              <a:t>L29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6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131313"/>
                </a:solidFill>
                <a:latin typeface="Times New Roman"/>
                <a:cs typeface="Times New Roman"/>
              </a:rPr>
              <a:t>response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6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850" spc="40" dirty="0">
                <a:solidFill>
                  <a:srgbClr val="131313"/>
                </a:solidFill>
                <a:latin typeface="Times New Roman"/>
                <a:cs typeface="Times New Roman"/>
              </a:rPr>
              <a:t> the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head </a:t>
            </a:r>
            <a:r>
              <a:rPr sz="85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5" dirty="0">
                <a:solidFill>
                  <a:srgbClr val="131313"/>
                </a:solidFill>
                <a:latin typeface="Times New Roman"/>
                <a:cs typeface="Times New Roman"/>
              </a:rPr>
              <a:t>shock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10" dirty="0">
                <a:solidFill>
                  <a:srgbClr val="131313"/>
                </a:solidFill>
                <a:latin typeface="Times New Roman"/>
                <a:cs typeface="Times New Roman"/>
              </a:rPr>
              <a:t>leads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5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D1F21"/>
                </a:solidFill>
                <a:latin typeface="Times New Roman"/>
                <a:cs typeface="Times New Roman"/>
              </a:rPr>
              <a:t>G-</a:t>
            </a:r>
            <a:r>
              <a:rPr sz="850" spc="15" dirty="0">
                <a:solidFill>
                  <a:srgbClr val="2D1F21"/>
                </a:solidFill>
                <a:latin typeface="Times New Roman"/>
                <a:cs typeface="Times New Roman"/>
              </a:rPr>
              <a:t>p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rotein-coupled </a:t>
            </a:r>
            <a:r>
              <a:rPr sz="85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15" dirty="0">
                <a:solidFill>
                  <a:srgbClr val="131313"/>
                </a:solidFill>
                <a:latin typeface="Times New Roman"/>
                <a:cs typeface="Times New Roman"/>
              </a:rPr>
              <a:t>activation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850" spc="-1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85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35" dirty="0">
                <a:solidFill>
                  <a:srgbClr val="131313"/>
                </a:solidFill>
                <a:latin typeface="Times New Roman"/>
                <a:cs typeface="Times New Roman"/>
              </a:rPr>
              <a:t>adenylyl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25" dirty="0">
                <a:solidFill>
                  <a:srgbClr val="131313"/>
                </a:solidFill>
                <a:latin typeface="Times New Roman"/>
                <a:cs typeface="Times New Roman"/>
              </a:rPr>
              <a:t>cyclase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6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3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5" dirty="0">
                <a:solidFill>
                  <a:srgbClr val="131313"/>
                </a:solidFill>
                <a:latin typeface="Times New Roman"/>
                <a:cs typeface="Times New Roman"/>
              </a:rPr>
              <a:t>sensory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axon </a:t>
            </a:r>
            <a:r>
              <a:rPr sz="85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terminal.</a:t>
            </a:r>
            <a:r>
              <a:rPr sz="85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15" dirty="0">
                <a:solidFill>
                  <a:srgbClr val="131313"/>
                </a:solidFill>
                <a:latin typeface="Times New Roman"/>
                <a:cs typeface="Times New Roman"/>
              </a:rPr>
              <a:t>Activation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10" dirty="0">
                <a:solidFill>
                  <a:srgbClr val="2D1F21"/>
                </a:solidFill>
                <a:latin typeface="Times New Roman"/>
                <a:cs typeface="Times New Roman"/>
              </a:rPr>
              <a:t>of</a:t>
            </a:r>
            <a:r>
              <a:rPr sz="850" spc="50" dirty="0">
                <a:solidFill>
                  <a:srgbClr val="2D1F21"/>
                </a:solidFill>
                <a:latin typeface="Times New Roman"/>
                <a:cs typeface="Times New Roman"/>
              </a:rPr>
              <a:t> </a:t>
            </a:r>
            <a:r>
              <a:rPr sz="850" spc="-10" dirty="0">
                <a:solidFill>
                  <a:srgbClr val="2D1F21"/>
                </a:solidFill>
                <a:latin typeface="Times New Roman"/>
                <a:cs typeface="Times New Roman"/>
              </a:rPr>
              <a:t>th</a:t>
            </a:r>
            <a:r>
              <a:rPr sz="850" spc="45" dirty="0">
                <a:solidFill>
                  <a:srgbClr val="2D1F21"/>
                </a:solidFill>
                <a:latin typeface="Times New Roman"/>
                <a:cs typeface="Times New Roman"/>
              </a:rPr>
              <a:t>i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s</a:t>
            </a:r>
            <a:r>
              <a:rPr sz="850" spc="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enzyme </a:t>
            </a:r>
            <a:r>
              <a:rPr sz="85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10" dirty="0">
                <a:solidFill>
                  <a:srgbClr val="131313"/>
                </a:solidFill>
                <a:latin typeface="Times New Roman"/>
                <a:cs typeface="Times New Roman"/>
              </a:rPr>
              <a:t>leads</a:t>
            </a:r>
            <a:r>
              <a:rPr sz="85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5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85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3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produc­ tion </a:t>
            </a:r>
            <a:r>
              <a:rPr sz="85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1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85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35" dirty="0">
                <a:solidFill>
                  <a:srgbClr val="131313"/>
                </a:solidFill>
                <a:latin typeface="Times New Roman"/>
                <a:cs typeface="Times New Roman"/>
              </a:rPr>
              <a:t>cyclic</a:t>
            </a:r>
            <a:r>
              <a:rPr sz="85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75" dirty="0">
                <a:solidFill>
                  <a:srgbClr val="131313"/>
                </a:solidFill>
                <a:latin typeface="Times New Roman"/>
                <a:cs typeface="Times New Roman"/>
              </a:rPr>
              <a:t>AMP.</a:t>
            </a:r>
            <a:r>
              <a:rPr sz="85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25" dirty="0">
                <a:solidFill>
                  <a:srgbClr val="131313"/>
                </a:solidFill>
                <a:latin typeface="Times New Roman"/>
                <a:cs typeface="Times New Roman"/>
              </a:rPr>
              <a:t>which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6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131313"/>
                </a:solidFill>
                <a:latin typeface="Times New Roman"/>
                <a:cs typeface="Times New Roman"/>
              </a:rPr>
              <a:t>turn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10" dirty="0">
                <a:solidFill>
                  <a:srgbClr val="131313"/>
                </a:solidFill>
                <a:latin typeface="Times New Roman"/>
                <a:cs typeface="Times New Roman"/>
              </a:rPr>
              <a:t>activates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protein </a:t>
            </a:r>
            <a:r>
              <a:rPr sz="85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25" dirty="0">
                <a:solidFill>
                  <a:srgbClr val="131313"/>
                </a:solidFill>
                <a:latin typeface="Times New Roman"/>
                <a:cs typeface="Times New Roman"/>
              </a:rPr>
              <a:t>kinase</a:t>
            </a:r>
            <a:r>
              <a:rPr sz="850" spc="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00" spc="5" dirty="0">
                <a:solidFill>
                  <a:srgbClr val="131313"/>
                </a:solidFill>
                <a:latin typeface="Arial"/>
                <a:cs typeface="Arial"/>
              </a:rPr>
              <a:t>A.</a:t>
            </a:r>
            <a:r>
              <a:rPr sz="800" spc="3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850" spc="-5" dirty="0">
                <a:solidFill>
                  <a:srgbClr val="131313"/>
                </a:solidFill>
                <a:latin typeface="Times New Roman"/>
                <a:cs typeface="Times New Roman"/>
              </a:rPr>
              <a:t>Protein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20" dirty="0">
                <a:solidFill>
                  <a:srgbClr val="131313"/>
                </a:solidFill>
                <a:latin typeface="Times New Roman"/>
                <a:cs typeface="Times New Roman"/>
              </a:rPr>
              <a:t>kinase</a:t>
            </a:r>
            <a:r>
              <a:rPr sz="850" spc="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131313"/>
                </a:solidFill>
                <a:latin typeface="Times New Roman"/>
                <a:cs typeface="Times New Roman"/>
              </a:rPr>
              <a:t>attaches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phos­ phate </a:t>
            </a:r>
            <a:r>
              <a:rPr sz="85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5" dirty="0">
                <a:solidFill>
                  <a:srgbClr val="131313"/>
                </a:solidFill>
                <a:latin typeface="Times New Roman"/>
                <a:cs typeface="Times New Roman"/>
              </a:rPr>
              <a:t>groups</a:t>
            </a:r>
            <a:r>
              <a:rPr sz="85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6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2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15" dirty="0">
                <a:solidFill>
                  <a:srgbClr val="131313"/>
                </a:solidFill>
                <a:latin typeface="Times New Roman"/>
                <a:cs typeface="Times New Roman"/>
              </a:rPr>
              <a:t>potassium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15" dirty="0">
                <a:solidFill>
                  <a:srgbClr val="131313"/>
                </a:solidFill>
                <a:latin typeface="Times New Roman"/>
                <a:cs typeface="Times New Roman"/>
              </a:rPr>
              <a:t>channel,</a:t>
            </a:r>
            <a:r>
              <a:rPr sz="85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20" dirty="0">
                <a:solidFill>
                  <a:srgbClr val="131313"/>
                </a:solidFill>
                <a:latin typeface="Times New Roman"/>
                <a:cs typeface="Times New Roman"/>
              </a:rPr>
              <a:t>causing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20" dirty="0">
                <a:solidFill>
                  <a:srgbClr val="131313"/>
                </a:solidFill>
                <a:latin typeface="Times New Roman"/>
                <a:cs typeface="Times New Roman"/>
              </a:rPr>
              <a:t>it</a:t>
            </a:r>
            <a:r>
              <a:rPr sz="850" spc="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7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850" dirty="0">
                <a:solidFill>
                  <a:srgbClr val="131313"/>
                </a:solidFill>
                <a:latin typeface="Times New Roman"/>
                <a:cs typeface="Times New Roman"/>
              </a:rPr>
              <a:t>close.</a:t>
            </a:r>
            <a:endParaRPr sz="8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 dirty="0">
              <a:latin typeface="Times New Roman"/>
              <a:cs typeface="Times New Roman"/>
            </a:endParaRPr>
          </a:p>
          <a:p>
            <a:pPr marL="18415" marR="8255" indent="5715" algn="just">
              <a:lnSpc>
                <a:spcPct val="100499"/>
              </a:lnSpc>
              <a:spcBef>
                <a:spcPts val="695"/>
              </a:spcBef>
            </a:pPr>
            <a:r>
              <a:rPr sz="1000" spc="15" dirty="0">
                <a:solidFill>
                  <a:srgbClr val="FF0000"/>
                </a:solidFill>
                <a:latin typeface="Times New Roman"/>
                <a:cs typeface="Times New Roman"/>
              </a:rPr>
              <a:t>this </a:t>
            </a:r>
            <a:r>
              <a:rPr sz="1000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FF0000"/>
                </a:solidFill>
                <a:latin typeface="Times New Roman"/>
                <a:cs typeface="Times New Roman"/>
              </a:rPr>
              <a:t>channel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FF0000"/>
                </a:solidFill>
                <a:latin typeface="Times New Roman"/>
                <a:cs typeface="Times New Roman"/>
              </a:rPr>
              <a:t>causes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FF0000"/>
                </a:solidFill>
                <a:latin typeface="Times New Roman"/>
                <a:cs typeface="Times New Roman"/>
              </a:rPr>
              <a:t>it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FF0000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FF0000"/>
                </a:solidFill>
                <a:latin typeface="Times New Roman"/>
                <a:cs typeface="Times New Roman"/>
              </a:rPr>
              <a:t>close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closure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potassium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ch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nnels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axon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terminal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leads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FF0000"/>
                </a:solidFill>
                <a:latin typeface="Times New Roman"/>
                <a:cs typeface="Times New Roman"/>
              </a:rPr>
              <a:t>prolonga</a:t>
            </a:r>
            <a:r>
              <a:rPr sz="10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FF0000"/>
                </a:solidFill>
                <a:latin typeface="Times New Roman"/>
                <a:cs typeface="Times New Roman"/>
              </a:rPr>
              <a:t>tion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FF0000"/>
                </a:solidFill>
                <a:latin typeface="Times New Roman"/>
                <a:cs typeface="Times New Roman"/>
              </a:rPr>
              <a:t>presynaptic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 </a:t>
            </a:r>
            <a:r>
              <a:rPr sz="1000" spc="35" dirty="0">
                <a:solidFill>
                  <a:srgbClr val="FF0000"/>
                </a:solidFill>
                <a:latin typeface="Times New Roman"/>
                <a:cs typeface="Times New Roman"/>
              </a:rPr>
              <a:t>action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FF0000"/>
                </a:solidFill>
                <a:latin typeface="Times New Roman"/>
                <a:cs typeface="Times New Roman"/>
              </a:rPr>
              <a:t>potential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.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results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in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more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Ca2+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entry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through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voltage-ga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calcium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channels during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action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potential,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therefore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more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quanta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neu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rotra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nsmit­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are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released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(Figure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25.10).</a:t>
            </a:r>
            <a:endParaRPr sz="1000" dirty="0">
              <a:latin typeface="Times New Roman"/>
              <a:cs typeface="Times New Roman"/>
            </a:endParaRPr>
          </a:p>
          <a:p>
            <a:pPr marL="18415" indent="127635">
              <a:lnSpc>
                <a:spcPts val="1175"/>
              </a:lnSpc>
            </a:pP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Recent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research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suggests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tha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"simple"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story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is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incomplete,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however.</a:t>
            </a:r>
            <a:endParaRPr sz="1000" dirty="0">
              <a:latin typeface="Times New Roman"/>
              <a:cs typeface="Times New Roman"/>
            </a:endParaRPr>
          </a:p>
          <a:p>
            <a:pPr marL="21590" marR="5080" indent="-3175" algn="just">
              <a:lnSpc>
                <a:spcPct val="100000"/>
              </a:lnSpc>
              <a:spcBef>
                <a:spcPts val="20"/>
              </a:spcBef>
            </a:pP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In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addition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presynaptic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modifica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tions,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persistent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sensitization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associ­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ted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with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increased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postsynaptic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responses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neu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rotransmitter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released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by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sensory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nerve.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This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neu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rotra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nsmitter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is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glutama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te,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sensitization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is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pa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rtly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explained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by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FF0000"/>
                </a:solidFill>
                <a:latin typeface="Times New Roman"/>
                <a:cs typeface="Times New Roman"/>
              </a:rPr>
              <a:t>d</a:t>
            </a:r>
            <a:r>
              <a:rPr sz="1000" spc="-1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Times New Roman"/>
                <a:cs typeface="Times New Roman"/>
              </a:rPr>
              <a:t>el</a:t>
            </a:r>
            <a:r>
              <a:rPr sz="1000" spc="-1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FF0000"/>
                </a:solidFill>
                <a:latin typeface="Times New Roman"/>
                <a:cs typeface="Times New Roman"/>
              </a:rPr>
              <a:t>ivery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1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1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70" dirty="0">
                <a:solidFill>
                  <a:srgbClr val="FF0000"/>
                </a:solidFill>
                <a:latin typeface="Times New Roman"/>
                <a:cs typeface="Times New Roman"/>
              </a:rPr>
              <a:t>new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FF0000"/>
                </a:solidFill>
                <a:latin typeface="Times New Roman"/>
                <a:cs typeface="Times New Roman"/>
              </a:rPr>
              <a:t>glu</a:t>
            </a:r>
            <a:r>
              <a:rPr sz="1000" spc="-1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sz="1000" spc="125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1000" spc="20" dirty="0">
                <a:solidFill>
                  <a:srgbClr val="FF0000"/>
                </a:solidFill>
                <a:latin typeface="Times New Roman"/>
                <a:cs typeface="Times New Roman"/>
              </a:rPr>
              <a:t>ma</a:t>
            </a:r>
            <a:r>
              <a:rPr sz="1000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FF0000"/>
                </a:solidFill>
                <a:latin typeface="Times New Roman"/>
                <a:cs typeface="Times New Roman"/>
              </a:rPr>
              <a:t>te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FF0000"/>
                </a:solidFill>
                <a:latin typeface="Times New Roman"/>
                <a:cs typeface="Times New Roman"/>
              </a:rPr>
              <a:t>receptors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FF0000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1000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FF0000"/>
                </a:solidFill>
                <a:latin typeface="Times New Roman"/>
                <a:cs typeface="Times New Roman"/>
              </a:rPr>
              <a:t>synapse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We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will 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retu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rn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gl</a:t>
            </a:r>
            <a:r>
              <a:rPr sz="1000" spc="114" dirty="0">
                <a:solidFill>
                  <a:srgbClr val="131313"/>
                </a:solidFill>
                <a:latin typeface="Times New Roman"/>
                <a:cs typeface="Times New Roman"/>
              </a:rPr>
              <a:t>u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ma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te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receptor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delivery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and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removal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as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s</a:t>
            </a:r>
            <a:r>
              <a:rPr sz="1000" spc="135" dirty="0">
                <a:solidFill>
                  <a:srgbClr val="131313"/>
                </a:solidFill>
                <a:latin typeface="Times New Roman"/>
                <a:cs typeface="Times New Roman"/>
              </a:rPr>
              <a:t>u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bstra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te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for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memory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80" dirty="0">
                <a:solidFill>
                  <a:srgbClr val="131313"/>
                </a:solidFill>
                <a:latin typeface="Times New Roman"/>
                <a:cs typeface="Times New Roman"/>
              </a:rPr>
              <a:t>when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70" dirty="0">
                <a:solidFill>
                  <a:srgbClr val="131313"/>
                </a:solidFill>
                <a:latin typeface="Times New Roman"/>
                <a:cs typeface="Times New Roman"/>
              </a:rPr>
              <a:t>we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d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iscuss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vertebra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te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models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lea</a:t>
            </a:r>
            <a:r>
              <a:rPr sz="1000" spc="-114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rning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shortly.</a:t>
            </a: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"/>
              </a:spcBef>
            </a:pPr>
            <a:endParaRPr sz="1450" dirty="0">
              <a:latin typeface="Times New Roman"/>
              <a:cs typeface="Times New Roman"/>
            </a:endParaRPr>
          </a:p>
          <a:p>
            <a:pPr marL="21590" algn="just">
              <a:lnSpc>
                <a:spcPct val="100000"/>
              </a:lnSpc>
            </a:pPr>
            <a:r>
              <a:rPr sz="1000" b="1" spc="50" dirty="0">
                <a:solidFill>
                  <a:srgbClr val="131313"/>
                </a:solidFill>
                <a:latin typeface="Arial"/>
                <a:cs typeface="Arial"/>
              </a:rPr>
              <a:t>Associative </a:t>
            </a:r>
            <a:r>
              <a:rPr sz="1000" b="1" spc="4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1000" b="1" spc="80" dirty="0">
                <a:solidFill>
                  <a:srgbClr val="131313"/>
                </a:solidFill>
                <a:latin typeface="Arial"/>
                <a:cs typeface="Arial"/>
              </a:rPr>
              <a:t>Learning</a:t>
            </a:r>
            <a:r>
              <a:rPr sz="1000" b="1" spc="13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1000" b="1" spc="80" dirty="0">
                <a:solidFill>
                  <a:srgbClr val="131313"/>
                </a:solidFill>
                <a:latin typeface="Arial"/>
                <a:cs typeface="Arial"/>
              </a:rPr>
              <a:t>in</a:t>
            </a:r>
            <a:r>
              <a:rPr sz="1000" b="1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1100" b="1" i="1" spc="15" dirty="0">
                <a:solidFill>
                  <a:srgbClr val="131313"/>
                </a:solidFill>
                <a:latin typeface="Times New Roman"/>
                <a:cs typeface="Times New Roman"/>
              </a:rPr>
              <a:t>Apl</a:t>
            </a:r>
            <a:r>
              <a:rPr sz="1100" b="1" i="1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100" b="1" i="1" spc="10" dirty="0">
                <a:solidFill>
                  <a:srgbClr val="131313"/>
                </a:solidFill>
                <a:latin typeface="Times New Roman"/>
                <a:cs typeface="Times New Roman"/>
              </a:rPr>
              <a:t>ysia</a:t>
            </a:r>
            <a:endParaRPr sz="1100" dirty="0">
              <a:latin typeface="Times New Roman"/>
              <a:cs typeface="Times New Roman"/>
            </a:endParaRPr>
          </a:p>
          <a:p>
            <a:pPr marL="18415" marR="5080" indent="2540" algn="just">
              <a:lnSpc>
                <a:spcPct val="100000"/>
              </a:lnSpc>
              <a:spcBef>
                <a:spcPts val="605"/>
              </a:spcBef>
            </a:pP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In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1980s,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resea</a:t>
            </a:r>
            <a:r>
              <a:rPr sz="1000" spc="-7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rchers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discovered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tha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i="1" spc="-15" dirty="0">
                <a:solidFill>
                  <a:srgbClr val="131313"/>
                </a:solidFill>
                <a:latin typeface="Times New Roman"/>
                <a:cs typeface="Times New Roman"/>
              </a:rPr>
              <a:t>Aplysia</a:t>
            </a:r>
            <a:r>
              <a:rPr sz="1000" i="1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i="1" spc="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also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could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6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131313"/>
                </a:solidFill>
                <a:latin typeface="Times New Roman"/>
                <a:cs typeface="Times New Roman"/>
              </a:rPr>
              <a:t>be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classically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cond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itioned.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Again,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response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measured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was</a:t>
            </a:r>
            <a:r>
              <a:rPr sz="1000" spc="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the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withdrawal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the 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gill.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131313"/>
                </a:solidFill>
                <a:latin typeface="Times New Roman"/>
                <a:cs typeface="Times New Roman"/>
              </a:rPr>
              <a:t>US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was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strong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shock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to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tail.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CS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was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stimulation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131313"/>
                </a:solidFill>
                <a:latin typeface="Times New Roman"/>
                <a:cs typeface="Times New Roman"/>
              </a:rPr>
              <a:t>the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siphon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tha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was</a:t>
            </a:r>
            <a:r>
              <a:rPr sz="1000" spc="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so</a:t>
            </a:r>
            <a:r>
              <a:rPr sz="1000" spc="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gentle</a:t>
            </a:r>
            <a:r>
              <a:rPr sz="1000" spc="11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131313"/>
                </a:solidFill>
                <a:latin typeface="Times New Roman"/>
                <a:cs typeface="Times New Roman"/>
              </a:rPr>
              <a:t>tha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t</a:t>
            </a:r>
            <a:r>
              <a:rPr sz="1000" spc="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31313"/>
                </a:solidFill>
                <a:latin typeface="Times New Roman"/>
                <a:cs typeface="Times New Roman"/>
              </a:rPr>
              <a:t>it</a:t>
            </a:r>
            <a:r>
              <a:rPr sz="1000" spc="9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d</a:t>
            </a:r>
            <a:r>
              <a:rPr sz="1000" spc="-1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40" dirty="0">
                <a:solidFill>
                  <a:srgbClr val="131313"/>
                </a:solidFill>
                <a:latin typeface="Times New Roman"/>
                <a:cs typeface="Times New Roman"/>
              </a:rPr>
              <a:t>id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131313"/>
                </a:solidFill>
                <a:latin typeface="Times New Roman"/>
                <a:cs typeface="Times New Roman"/>
              </a:rPr>
              <a:t>not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131313"/>
                </a:solidFill>
                <a:latin typeface="Times New Roman"/>
                <a:cs typeface="Times New Roman"/>
              </a:rPr>
              <a:t>ca</a:t>
            </a:r>
            <a:r>
              <a:rPr sz="1000" spc="-13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25" dirty="0">
                <a:solidFill>
                  <a:srgbClr val="131313"/>
                </a:solidFill>
                <a:latin typeface="Times New Roman"/>
                <a:cs typeface="Times New Roman"/>
              </a:rPr>
              <a:t>use</a:t>
            </a:r>
            <a:r>
              <a:rPr sz="1000" spc="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131313"/>
                </a:solidFill>
                <a:latin typeface="Times New Roman"/>
                <a:cs typeface="Times New Roman"/>
              </a:rPr>
              <a:t>much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8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131313"/>
                </a:solidFill>
                <a:latin typeface="Times New Roman"/>
                <a:cs typeface="Times New Roman"/>
              </a:rPr>
              <a:t>of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9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131313"/>
                </a:solidFill>
                <a:latin typeface="Times New Roman"/>
                <a:cs typeface="Times New Roman"/>
              </a:rPr>
              <a:t>a</a:t>
            </a:r>
            <a:r>
              <a:rPr sz="100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-1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131313"/>
                </a:solidFill>
                <a:latin typeface="Times New Roman"/>
                <a:cs typeface="Times New Roman"/>
              </a:rPr>
              <a:t>response.</a:t>
            </a:r>
            <a:r>
              <a:rPr sz="1000" spc="7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950" spc="75" dirty="0">
                <a:solidFill>
                  <a:srgbClr val="131313"/>
                </a:solidFill>
                <a:latin typeface="Arial"/>
                <a:cs typeface="Arial"/>
              </a:rPr>
              <a:t>If</a:t>
            </a:r>
            <a:r>
              <a:rPr sz="95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1000" spc="35" dirty="0">
                <a:solidFill>
                  <a:srgbClr val="131313"/>
                </a:solidFill>
                <a:latin typeface="Times New Roman"/>
                <a:cs typeface="Times New Roman"/>
              </a:rPr>
              <a:t>stim-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1949450" y="6162675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gK</a:t>
            </a:r>
            <a:r>
              <a:rPr lang="pt-BR" dirty="0" smtClean="0">
                <a:sym typeface="Wingdings" pitchFamily="2" charset="2"/>
              </a:rPr>
              <a:t> 0</a:t>
            </a:r>
            <a:endParaRPr lang="pt-BR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2406650" y="6619875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(1)</a:t>
            </a:r>
            <a:endParaRPr lang="pt-BR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2330450" y="7153275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(2)</a:t>
            </a:r>
            <a:endParaRPr lang="pt-BR" dirty="0"/>
          </a:p>
        </p:txBody>
      </p:sp>
      <p:sp>
        <p:nvSpPr>
          <p:cNvPr id="30" name="Retângulo 29"/>
          <p:cNvSpPr/>
          <p:nvPr/>
        </p:nvSpPr>
        <p:spPr>
          <a:xfrm>
            <a:off x="730250" y="8448675"/>
            <a:ext cx="6629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2" name="Conector em curva 31"/>
          <p:cNvCxnSpPr/>
          <p:nvPr/>
        </p:nvCxnSpPr>
        <p:spPr>
          <a:xfrm rot="10800000">
            <a:off x="4159250" y="4562475"/>
            <a:ext cx="609600" cy="12700"/>
          </a:xfrm>
          <a:prstGeom prst="curvedConnector3">
            <a:avLst>
              <a:gd name="adj1" fmla="val 3750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ixaDeTexto 35"/>
          <p:cNvSpPr txBox="1"/>
          <p:nvPr/>
        </p:nvSpPr>
        <p:spPr>
          <a:xfrm>
            <a:off x="4235450" y="4257675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cAMP</a:t>
            </a:r>
            <a:endParaRPr lang="pt-BR" dirty="0"/>
          </a:p>
        </p:txBody>
      </p:sp>
      <p:sp>
        <p:nvSpPr>
          <p:cNvPr id="37" name="CaixaDeTexto 36"/>
          <p:cNvSpPr txBox="1"/>
          <p:nvPr/>
        </p:nvSpPr>
        <p:spPr>
          <a:xfrm>
            <a:off x="273050" y="7839075"/>
            <a:ext cx="2368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See</a:t>
            </a:r>
            <a:r>
              <a:rPr lang="pt-BR" dirty="0" smtClean="0"/>
              <a:t> Figure 25.10 </a:t>
            </a:r>
            <a:r>
              <a:rPr lang="pt-BR" dirty="0" err="1" smtClean="0"/>
              <a:t>ahead</a:t>
            </a:r>
            <a:endParaRPr lang="pt-BR" dirty="0"/>
          </a:p>
        </p:txBody>
      </p:sp>
      <p:pic>
        <p:nvPicPr>
          <p:cNvPr id="34" name="~PP1212.WAV">
            <a:hlinkClick r:id="" action="ppaction://media"/>
          </p:cNvPr>
          <p:cNvPicPr>
            <a:picLocks noRot="1" noChangeAspect="1"/>
          </p:cNvPicPr>
          <p:nvPr>
            <a:wavAudioFile r:embed="rId1" name="~PP1212.WAV"/>
          </p:nvPr>
        </p:nvPicPr>
        <p:blipFill>
          <a:blip r:embed="rId7" cstate="print"/>
          <a:stretch>
            <a:fillRect/>
          </a:stretch>
        </p:blipFill>
        <p:spPr>
          <a:xfrm>
            <a:off x="7045325" y="93757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32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</TotalTime>
  <Words>4362</Words>
  <Application>Microsoft Office PowerPoint</Application>
  <PresentationFormat>Personalizar</PresentationFormat>
  <Paragraphs>251</Paragraphs>
  <Slides>10</Slides>
  <Notes>10</Notes>
  <HiddenSlides>0</HiddenSlides>
  <MMClips>10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1" baseType="lpstr">
      <vt:lpstr>Office Theme</vt:lpstr>
      <vt:lpstr>Molecular Mechanisms of Learning and Memory</vt:lpstr>
      <vt:lpstr>Molecular Mechanisms of Learning and Memory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Mechanisms of Learning and Memory</dc:title>
  <dc:creator>andfkohn</dc:creator>
  <cp:lastModifiedBy>andfkohn</cp:lastModifiedBy>
  <cp:revision>20</cp:revision>
  <dcterms:created xsi:type="dcterms:W3CDTF">2020-03-18T16:04:25Z</dcterms:created>
  <dcterms:modified xsi:type="dcterms:W3CDTF">2020-03-18T23:42:21Z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2020-03-16T00:00:00Z</vt:filetime>
  </property>
  <property fmtid="{D5CDD505-2E9C-101B-9397-08002B2CF9AE}" pid="3" name="LastSaved">
    <vt:filetime>2020-03-18T00:00:00Z</vt:filetime>
  </property>
</Properties>
</file>