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9"/>
  </p:notesMasterIdLst>
  <p:sldIdLst>
    <p:sldId id="256" r:id="rId2"/>
    <p:sldId id="295" r:id="rId3"/>
    <p:sldId id="257" r:id="rId4"/>
    <p:sldId id="258" r:id="rId5"/>
    <p:sldId id="279" r:id="rId6"/>
    <p:sldId id="278" r:id="rId7"/>
    <p:sldId id="267" r:id="rId8"/>
    <p:sldId id="259" r:id="rId9"/>
    <p:sldId id="260" r:id="rId10"/>
    <p:sldId id="290" r:id="rId11"/>
    <p:sldId id="291" r:id="rId12"/>
    <p:sldId id="292" r:id="rId13"/>
    <p:sldId id="293" r:id="rId14"/>
    <p:sldId id="294" r:id="rId15"/>
    <p:sldId id="262" r:id="rId16"/>
    <p:sldId id="270" r:id="rId17"/>
    <p:sldId id="274" r:id="rId18"/>
    <p:sldId id="284" r:id="rId19"/>
    <p:sldId id="264" r:id="rId20"/>
    <p:sldId id="287" r:id="rId21"/>
    <p:sldId id="275" r:id="rId22"/>
    <p:sldId id="300" r:id="rId23"/>
    <p:sldId id="296" r:id="rId24"/>
    <p:sldId id="298" r:id="rId25"/>
    <p:sldId id="297" r:id="rId26"/>
    <p:sldId id="299" r:id="rId27"/>
    <p:sldId id="30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92881" autoAdjust="0"/>
  </p:normalViewPr>
  <p:slideViewPr>
    <p:cSldViewPr>
      <p:cViewPr varScale="1">
        <p:scale>
          <a:sx n="73" d="100"/>
          <a:sy n="73" d="100"/>
        </p:scale>
        <p:origin x="-17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79523A8-7D47-4E69-A773-0AD6F833EE2A}" type="datetimeFigureOut">
              <a:rPr lang="en-US"/>
              <a:pPr>
                <a:defRPr/>
              </a:pPr>
              <a:t>3/12/2018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n-US" noProof="0" smtClean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2A27B7-36FB-4F52-AE13-E69731C309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3257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E8D88A-E60D-4F7D-A76B-DEEFC829C394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249597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415113-8BF0-46FD-94A5-05380118CAFE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435135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A0E8EC-8A83-4AAE-84AE-3340D4303B85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3274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3FC170-EAA9-4ED4-8D9C-52755CC29AA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EC859-2CFE-425A-B2BE-3943BF2B888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DD566-D731-44E5-A5F4-56797607F4A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AC005-F6AA-4322-AAE4-F0E9F1046A9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606AE-166E-418C-A8A1-C3870F92ADC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4672A-D9CC-410D-B1D5-7EB2A6BFE41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7E0D22C-92F8-42C3-8950-2CB07C060B7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B4DBE14C-5330-4E6E-8ABF-2FB4BC6BFE1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799F0-8B2A-4526-86D9-86745C75AC3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2C2B1-C632-47AE-AF79-93E28D1EF7C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C918A-71BA-4277-B8FD-ED5AF396342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411B1FD-653D-4463-B9B3-99F9CB550F2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454919"/>
            <a:ext cx="8458200" cy="1470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dirty="0" smtClean="0"/>
              <a:t>SEL0382 - Controle Robusto </a:t>
            </a:r>
            <a:br>
              <a:rPr lang="pt-BR" dirty="0" smtClean="0"/>
            </a:br>
            <a:r>
              <a:rPr lang="pt-BR" dirty="0" smtClean="0"/>
              <a:t>Observador de Estado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5856" y="5229200"/>
            <a:ext cx="5328592" cy="965448"/>
          </a:xfrm>
        </p:spPr>
        <p:txBody>
          <a:bodyPr/>
          <a:lstStyle/>
          <a:p>
            <a:pPr algn="r" eaLnBrk="1" hangingPunct="1"/>
            <a:r>
              <a:rPr lang="pt-BR" dirty="0" smtClean="0">
                <a:solidFill>
                  <a:srgbClr val="000000"/>
                </a:solidFill>
              </a:rPr>
              <a:t>José Nuno Almeida Dias Bueno</a:t>
            </a:r>
          </a:p>
          <a:p>
            <a:pPr algn="r" eaLnBrk="1" hangingPunct="1"/>
            <a:r>
              <a:rPr lang="pt-BR" dirty="0" smtClean="0">
                <a:solidFill>
                  <a:srgbClr val="000000"/>
                </a:solidFill>
              </a:rPr>
              <a:t>7117308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pt-BR" dirty="0" smtClean="0"/>
              <a:t>Diagrama de simulação sem observador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362200"/>
            <a:ext cx="8001000" cy="1209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z="2000" dirty="0" smtClean="0">
                <a:cs typeface="Arial" charset="0"/>
              </a:rPr>
              <a:t>Realimentação de estado u = -</a:t>
            </a:r>
            <a:r>
              <a:rPr lang="pt-BR" sz="2000" dirty="0" err="1" smtClean="0">
                <a:cs typeface="Arial" charset="0"/>
              </a:rPr>
              <a:t>Kx</a:t>
            </a:r>
            <a:r>
              <a:rPr lang="pt-BR" sz="2000" dirty="0" smtClean="0">
                <a:cs typeface="Arial" charset="0"/>
              </a:rPr>
              <a:t>, C = </a:t>
            </a:r>
            <a:r>
              <a:rPr lang="pt-BR" sz="2000" dirty="0" err="1" smtClean="0">
                <a:cs typeface="Arial" charset="0"/>
              </a:rPr>
              <a:t>eye</a:t>
            </a:r>
            <a:r>
              <a:rPr lang="pt-BR" sz="2000" dirty="0" smtClean="0">
                <a:cs typeface="Arial" charset="0"/>
              </a:rPr>
              <a:t>(3) e D = [0; 0; 0].</a:t>
            </a:r>
          </a:p>
          <a:p>
            <a:pPr eaLnBrk="1" hangingPunct="1"/>
            <a:endParaRPr lang="pt-BR" sz="2000" dirty="0" smtClean="0"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356992"/>
            <a:ext cx="6635183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817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/>
              <a:t>Kc1 </a:t>
            </a:r>
            <a:r>
              <a:rPr lang="pt-BR" sz="2800" dirty="0"/>
              <a:t>– </a:t>
            </a:r>
            <a:r>
              <a:rPr lang="pt-BR" sz="2800" dirty="0" smtClean="0"/>
              <a:t>sem perturbação – x(0) = [0; 0; 0.1]</a:t>
            </a:r>
            <a:endParaRPr lang="en-CA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964181"/>
            <a:ext cx="7128792" cy="4893819"/>
          </a:xfrm>
        </p:spPr>
      </p:pic>
    </p:spTree>
    <p:extLst>
      <p:ext uri="{BB962C8B-B14F-4D97-AF65-F5344CB8AC3E}">
        <p14:creationId xmlns:p14="http://schemas.microsoft.com/office/powerpoint/2010/main" xmlns="" val="817598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Kc2 </a:t>
            </a:r>
            <a:r>
              <a:rPr lang="pt-BR" sz="2800" dirty="0"/>
              <a:t>– sem perturbação – x(0) = [0; 0; 0.1]</a:t>
            </a:r>
            <a:endParaRPr lang="en-CA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7604" y="1967763"/>
            <a:ext cx="7128792" cy="4890237"/>
          </a:xfrm>
        </p:spPr>
      </p:pic>
    </p:spTree>
    <p:extLst>
      <p:ext uri="{BB962C8B-B14F-4D97-AF65-F5344CB8AC3E}">
        <p14:creationId xmlns:p14="http://schemas.microsoft.com/office/powerpoint/2010/main" xmlns="" val="560432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Kc1 </a:t>
            </a:r>
            <a:r>
              <a:rPr lang="pt-BR" sz="2800" dirty="0"/>
              <a:t>– com </a:t>
            </a:r>
            <a:r>
              <a:rPr lang="pt-BR" sz="2800" dirty="0" smtClean="0"/>
              <a:t>perturbação – x(0) = [0; 0; 0.1]</a:t>
            </a:r>
            <a:endParaRPr lang="en-CA" sz="2800" dirty="0"/>
          </a:p>
        </p:txBody>
      </p:sp>
      <p:pic>
        <p:nvPicPr>
          <p:cNvPr id="6" name="5 Marcador de contenido" descr="fig1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2000240"/>
            <a:ext cx="7143800" cy="4411673"/>
          </a:xfrm>
        </p:spPr>
      </p:pic>
    </p:spTree>
    <p:extLst>
      <p:ext uri="{BB962C8B-B14F-4D97-AF65-F5344CB8AC3E}">
        <p14:creationId xmlns:p14="http://schemas.microsoft.com/office/powerpoint/2010/main" xmlns="" val="653324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518" y="764704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>Kc2 – com perturbação</a:t>
            </a:r>
            <a:r>
              <a:rPr lang="pt-BR" sz="2800" dirty="0"/>
              <a:t> – x(0) = [0; 0; </a:t>
            </a:r>
            <a:r>
              <a:rPr lang="pt-BR" sz="2800" dirty="0" smtClean="0"/>
              <a:t>0.1]</a:t>
            </a:r>
            <a:endParaRPr lang="en-CA" sz="2800" dirty="0"/>
          </a:p>
        </p:txBody>
      </p:sp>
      <p:pic>
        <p:nvPicPr>
          <p:cNvPr id="6" name="5 Marcador de contenido" descr="fig1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000240"/>
            <a:ext cx="7715304" cy="4411673"/>
          </a:xfrm>
        </p:spPr>
      </p:pic>
    </p:spTree>
    <p:extLst>
      <p:ext uri="{BB962C8B-B14F-4D97-AF65-F5344CB8AC3E}">
        <p14:creationId xmlns:p14="http://schemas.microsoft.com/office/powerpoint/2010/main" xmlns="" val="230571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t-BR" kern="0" dirty="0" smtClean="0"/>
              <a:t>Blocos </a:t>
            </a:r>
            <a:r>
              <a:rPr lang="pt-BR" kern="0" dirty="0"/>
              <a:t>de controle e </a:t>
            </a:r>
            <a:r>
              <a:rPr lang="pt-BR" kern="0" dirty="0" smtClean="0"/>
              <a:t>do observador </a:t>
            </a:r>
            <a:r>
              <a:rPr lang="pt-BR" kern="0" dirty="0"/>
              <a:t>de </a:t>
            </a:r>
            <a:r>
              <a:rPr lang="pt-BR" kern="0" dirty="0" smtClean="0"/>
              <a:t>estado </a:t>
            </a:r>
            <a:endParaRPr lang="pt-BR" kern="0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924944"/>
            <a:ext cx="7576218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t-BR" kern="0" dirty="0"/>
              <a:t>Diagrama de blocos </a:t>
            </a:r>
            <a:r>
              <a:rPr lang="pt-BR" kern="0" dirty="0" smtClean="0"/>
              <a:t>do observador de estado</a:t>
            </a:r>
            <a:endParaRPr lang="pt-BR" kern="0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859967"/>
            <a:ext cx="6642665" cy="237405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CaixaDeTexto 7"/>
              <p:cNvSpPr txBox="1"/>
              <p:nvPr/>
            </p:nvSpPr>
            <p:spPr>
              <a:xfrm>
                <a:off x="611560" y="2420888"/>
                <a:ext cx="2003562" cy="12445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dirty="0" smtClean="0">
                          <a:latin typeface="Cambria Math"/>
                        </a:rPr>
                        <m:t>𝑥</m:t>
                      </m:r>
                      <m:r>
                        <a:rPr lang="pt-BR" b="0" i="1" dirty="0" smtClean="0">
                          <a:latin typeface="Cambria Math"/>
                        </a:rPr>
                        <m:t> ̇</m:t>
                      </m:r>
                      <m:r>
                        <a:rPr lang="pt-BR" i="1" dirty="0" smtClean="0">
                          <a:latin typeface="Cambria Math"/>
                        </a:rPr>
                        <m:t>=</m:t>
                      </m:r>
                      <m:r>
                        <a:rPr lang="pt-BR" i="1" dirty="0" smtClean="0">
                          <a:latin typeface="Cambria Math"/>
                        </a:rPr>
                        <m:t>𝐴𝑥</m:t>
                      </m:r>
                      <m:r>
                        <a:rPr lang="pt-BR" i="1" dirty="0" smtClean="0">
                          <a:latin typeface="Cambria Math"/>
                        </a:rPr>
                        <m:t>+</m:t>
                      </m:r>
                      <m:r>
                        <a:rPr lang="pt-BR" i="1" dirty="0" smtClean="0">
                          <a:latin typeface="Cambria Math"/>
                        </a:rPr>
                        <m:t>𝐵𝑢</m:t>
                      </m:r>
                    </m:oMath>
                  </m:oMathPara>
                </a14:m>
                <a:endParaRPr lang="pt-BR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dirty="0" smtClean="0">
                          <a:latin typeface="Cambria Math"/>
                        </a:rPr>
                        <m:t>𝑦</m:t>
                      </m:r>
                      <m:r>
                        <a:rPr lang="pt-BR" i="1" dirty="0" smtClean="0">
                          <a:latin typeface="Cambria Math"/>
                        </a:rPr>
                        <m:t>=</m:t>
                      </m:r>
                      <m:r>
                        <a:rPr lang="pt-BR" i="1" dirty="0" err="1" smtClean="0">
                          <a:latin typeface="Cambria Math"/>
                        </a:rPr>
                        <m:t>𝐶𝑥</m:t>
                      </m:r>
                    </m:oMath>
                  </m:oMathPara>
                </a14:m>
                <a:endParaRPr lang="pt-B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dirty="0" smtClean="0">
                          <a:latin typeface="Cambria Math"/>
                        </a:rPr>
                        <m:t>𝑢</m:t>
                      </m:r>
                      <m:r>
                        <a:rPr lang="pt-BR" i="1" dirty="0" smtClean="0">
                          <a:latin typeface="Cambria Math"/>
                        </a:rPr>
                        <m:t>=</m:t>
                      </m:r>
                      <m:r>
                        <a:rPr lang="pt-BR" i="1" dirty="0">
                          <a:latin typeface="Cambria Math"/>
                        </a:rPr>
                        <m:t>𝑟</m:t>
                      </m:r>
                      <m:r>
                        <a:rPr lang="pt-BR" i="1" dirty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 dirty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pt-BR" i="1" dirty="0">
                              <a:latin typeface="Cambria Math"/>
                            </a:rPr>
                            <m:t>𝑐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pt-BR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dirty="0" smtClean="0">
                              <a:latin typeface="Cambria Math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420888"/>
                <a:ext cx="2003562" cy="124450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608" r="-82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CaixaDeTexto 8"/>
              <p:cNvSpPr txBox="1"/>
              <p:nvPr/>
            </p:nvSpPr>
            <p:spPr>
              <a:xfrm>
                <a:off x="4556191" y="2568716"/>
                <a:ext cx="3981731" cy="12912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pt-BR" i="1" dirty="0" smtClean="0">
                            <a:latin typeface="Cambria Math"/>
                          </a:rPr>
                        </m:ctrlPr>
                      </m:accPr>
                      <m:e>
                        <m:acc>
                          <m:accPr>
                            <m:chr m:val="̂"/>
                            <m:ctrlPr>
                              <a:rPr lang="pt-BR" b="0" i="1" dirty="0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t-BR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</m:acc>
                    <m:r>
                      <a:rPr lang="pt-BR" i="1" dirty="0" smtClean="0">
                        <a:latin typeface="Cambria Math"/>
                      </a:rPr>
                      <m:t>=</m:t>
                    </m:r>
                    <m:r>
                      <a:rPr lang="pt-BR" i="1" dirty="0" smtClean="0">
                        <a:latin typeface="Cambria Math"/>
                      </a:rPr>
                      <m:t>𝐴</m:t>
                    </m:r>
                    <m:acc>
                      <m:accPr>
                        <m:chr m:val="̂"/>
                        <m:ctrlPr>
                          <a:rPr lang="pt-BR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dirty="0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pt-BR" i="1" dirty="0" smtClean="0">
                        <a:latin typeface="Cambria Math"/>
                      </a:rPr>
                      <m:t>+</m:t>
                    </m:r>
                    <m:r>
                      <a:rPr lang="pt-BR" i="1" dirty="0" smtClean="0">
                        <a:latin typeface="Cambria Math"/>
                      </a:rPr>
                      <m:t>𝐵𝑢</m:t>
                    </m:r>
                  </m:oMath>
                </a14:m>
                <a:r>
                  <a:rPr lang="pt-BR" i="1" dirty="0" smtClean="0">
                    <a:latin typeface="Cambria Math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 dirty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pt-BR" b="0" i="1" dirty="0" smtClean="0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pt-BR" b="0" i="1" dirty="0" smtClean="0">
                        <a:latin typeface="Cambria Math"/>
                      </a:rPr>
                      <m:t>(</m:t>
                    </m:r>
                    <m:r>
                      <a:rPr lang="pt-BR" b="0" i="1" dirty="0" smtClean="0">
                        <a:latin typeface="Cambria Math"/>
                      </a:rPr>
                      <m:t>𝑦</m:t>
                    </m:r>
                    <m:r>
                      <a:rPr lang="pt-BR" b="0" i="1" dirty="0" smtClean="0">
                        <a:latin typeface="Cambria Math"/>
                      </a:rPr>
                      <m:t>−</m:t>
                    </m:r>
                    <m:acc>
                      <m:accPr>
                        <m:chr m:val="̂"/>
                        <m:ctrlPr>
                          <a:rPr lang="pt-BR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b="0" i="1" dirty="0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pt-BR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pt-BR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dirty="0" smtClean="0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pt-BR" i="1" dirty="0" smtClean="0">
                          <a:latin typeface="Cambria Math"/>
                        </a:rPr>
                        <m:t>=</m:t>
                      </m:r>
                      <m:r>
                        <a:rPr lang="pt-BR" i="1" dirty="0" err="1" smtClean="0">
                          <a:latin typeface="Cambria Math"/>
                        </a:rPr>
                        <m:t>𝐶</m:t>
                      </m:r>
                      <m:acc>
                        <m:accPr>
                          <m:chr m:val="̂"/>
                          <m:ctrlPr>
                            <a:rPr lang="pt-BR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dirty="0" smtClean="0">
                              <a:latin typeface="Cambria Math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pt-B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b="0" i="1" dirty="0" smtClean="0">
                              <a:latin typeface="Cambria Math"/>
                            </a:rPr>
                          </m:ctrlPr>
                        </m:accPr>
                        <m:e>
                          <m:acc>
                            <m:accPr>
                              <m:chr m:val="̂"/>
                              <m:ctrlPr>
                                <a:rPr lang="pt-BR" b="0" i="1" dirty="0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t-BR" b="0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</m:acc>
                      <m:r>
                        <a:rPr lang="pt-BR" b="0" i="1" dirty="0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i="1" dirty="0">
                              <a:latin typeface="Cambria Math"/>
                            </a:rPr>
                            <m:t>𝐴</m:t>
                          </m:r>
                          <m:r>
                            <a:rPr lang="pt-BR" b="0" i="1" dirty="0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i="1" dirty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i="1" dirty="0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  <m:r>
                            <a:rPr lang="pt-BR" b="0" i="1" dirty="0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pt-BR" b="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b="0" i="1" dirty="0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pt-BR" b="0" i="1" dirty="0" smtClean="0">
                          <a:latin typeface="Cambria Math"/>
                        </a:rPr>
                        <m:t>+</m:t>
                      </m:r>
                      <m:r>
                        <a:rPr lang="pt-BR" b="0" i="1" dirty="0" smtClean="0">
                          <a:latin typeface="Cambria Math"/>
                        </a:rPr>
                        <m:t>𝐵𝑢</m:t>
                      </m:r>
                      <m:r>
                        <a:rPr lang="pt-BR" b="0" i="1" dirty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pt-BR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dirty="0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pt-BR" b="0" i="1" dirty="0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pt-BR" i="1" dirty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pt-BR" i="1" dirty="0">
                  <a:latin typeface="Cambria Math"/>
                </a:endParaRPr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191" y="2568716"/>
                <a:ext cx="3981731" cy="129125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306" t="-377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pt-BR" dirty="0" smtClean="0"/>
              <a:t>Equações de estado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33696790"/>
              </p:ext>
            </p:extLst>
          </p:nvPr>
        </p:nvGraphicFramePr>
        <p:xfrm>
          <a:off x="1259632" y="2414948"/>
          <a:ext cx="4205287" cy="2108200"/>
        </p:xfrm>
        <a:graphic>
          <a:graphicData uri="http://schemas.openxmlformats.org/presentationml/2006/ole">
            <p:oleObj spid="_x0000_s8398" name="Equation" r:id="rId4" imgW="3048000" imgH="1524000" progId="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74071811"/>
              </p:ext>
            </p:extLst>
          </p:nvPr>
        </p:nvGraphicFramePr>
        <p:xfrm>
          <a:off x="5795224" y="2414948"/>
          <a:ext cx="3340100" cy="1295400"/>
        </p:xfrm>
        <a:graphic>
          <a:graphicData uri="http://schemas.openxmlformats.org/presentationml/2006/ole">
            <p:oleObj spid="_x0000_s8399" name="Equation" r:id="rId5" imgW="3340100" imgH="1295400" progId="">
              <p:embed/>
            </p:oleObj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5148064" y="4149080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Corrigir formatação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Matrizes de ganho do observador</a:t>
            </a:r>
            <a:endParaRPr lang="en-CA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998662" y="4581128"/>
                <a:ext cx="2418675" cy="1008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𝐾𝑓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5200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0396</m:t>
                                </m:r>
                              </m:e>
                            </m:mr>
                            <m:mr>
                              <m:e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pt-BR" b="0" i="1" smtClean="0">
                                    <a:latin typeface="Cambria Math" panose="02040503050406030204" pitchFamily="18" charset="0"/>
                                  </a:rPr>
                                  <m:t>1600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662" y="4581128"/>
                <a:ext cx="2418675" cy="1008481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20710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pt-BR" sz="2800" dirty="0" smtClean="0"/>
              <a:t>Diagrama de simulação do observador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998430"/>
            <a:ext cx="5328592" cy="4870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 smtClean="0"/>
              <a:t>Observador (estimador) de estado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456384"/>
          </a:xfrm>
        </p:spPr>
        <p:txBody>
          <a:bodyPr/>
          <a:lstStyle/>
          <a:p>
            <a:r>
              <a:rPr lang="pt-BR" dirty="0" smtClean="0"/>
              <a:t>Na prática, as variáveis de estado podem não estar disponíveis para a realimentação de estado.</a:t>
            </a:r>
          </a:p>
          <a:p>
            <a:endParaRPr lang="pt-BR" dirty="0"/>
          </a:p>
          <a:p>
            <a:r>
              <a:rPr lang="pt-BR" dirty="0" smtClean="0"/>
              <a:t>Portanto, é necessário estimar essas variáveis de estado indisponíveis.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008164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Observador – </a:t>
            </a:r>
            <a:r>
              <a:rPr lang="pt-BR" sz="3200" dirty="0" smtClean="0"/>
              <a:t>Kf1 </a:t>
            </a:r>
            <a:r>
              <a:rPr lang="pt-BR" sz="3200" dirty="0"/>
              <a:t>– x(0</a:t>
            </a:r>
            <a:r>
              <a:rPr lang="pt-BR" sz="3200" dirty="0" smtClean="0"/>
              <a:t>)=[0.5; 0; 0.1]</a:t>
            </a:r>
            <a:endParaRPr lang="en-CA" sz="3200" dirty="0"/>
          </a:p>
        </p:txBody>
      </p:sp>
      <p:pic>
        <p:nvPicPr>
          <p:cNvPr id="5" name="4 Marcador de contenido" descr="figur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2143116"/>
            <a:ext cx="7429552" cy="4268797"/>
          </a:xfrm>
        </p:spPr>
      </p:pic>
    </p:spTree>
    <p:extLst>
      <p:ext uri="{BB962C8B-B14F-4D97-AF65-F5344CB8AC3E}">
        <p14:creationId xmlns:p14="http://schemas.microsoft.com/office/powerpoint/2010/main" xmlns="" val="607635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pt-BR" sz="3200" dirty="0" smtClean="0"/>
              <a:t>Observador – Kf2 – x(0)=[0.5; 0; 0.1]</a:t>
            </a:r>
          </a:p>
        </p:txBody>
      </p:sp>
      <p:pic>
        <p:nvPicPr>
          <p:cNvPr id="6" name="5 Marcador de contenido" descr="figura2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411413"/>
            <a:ext cx="7286676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Adicionando um integrador</a:t>
            </a:r>
            <a:endParaRPr lang="pt-BR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9188" y="2285992"/>
            <a:ext cx="690562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Imagen" descr="equaco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3857628"/>
            <a:ext cx="2686050" cy="283845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Diagrama de simulação Realimentação +Integrador</a:t>
            </a:r>
            <a:endParaRPr lang="pt-BR" dirty="0"/>
          </a:p>
        </p:txBody>
      </p:sp>
      <p:pic>
        <p:nvPicPr>
          <p:cNvPr id="4" name="3 Marcador de contenido" descr="realimentaao_integrad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143116"/>
            <a:ext cx="6388438" cy="4108470"/>
          </a:xfrm>
        </p:spPr>
      </p:pic>
      <p:sp>
        <p:nvSpPr>
          <p:cNvPr id="6" name="5 Rectángulo"/>
          <p:cNvSpPr/>
          <p:nvPr/>
        </p:nvSpPr>
        <p:spPr>
          <a:xfrm>
            <a:off x="5429256" y="4214818"/>
            <a:ext cx="3500462" cy="228601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429132"/>
            <a:ext cx="3143272" cy="192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Theta</a:t>
            </a:r>
            <a:r>
              <a:rPr lang="pt-BR" dirty="0" smtClean="0"/>
              <a:t> –</a:t>
            </a:r>
            <a:r>
              <a:rPr lang="pt-BR" dirty="0" err="1" smtClean="0"/>
              <a:t>ku</a:t>
            </a:r>
            <a:r>
              <a:rPr lang="pt-BR" dirty="0" smtClean="0"/>
              <a:t> </a:t>
            </a:r>
            <a:r>
              <a:rPr lang="pt-BR" dirty="0" err="1" smtClean="0"/>
              <a:t>Vs</a:t>
            </a:r>
            <a:r>
              <a:rPr lang="pt-BR" dirty="0" smtClean="0"/>
              <a:t> </a:t>
            </a:r>
            <a:r>
              <a:rPr lang="pt-BR" dirty="0" err="1" smtClean="0"/>
              <a:t>Theta</a:t>
            </a:r>
            <a:r>
              <a:rPr lang="pt-BR" dirty="0" smtClean="0"/>
              <a:t> Ki</a:t>
            </a:r>
            <a:endParaRPr lang="pt-BR" dirty="0"/>
          </a:p>
        </p:txBody>
      </p:sp>
      <p:pic>
        <p:nvPicPr>
          <p:cNvPr id="6" name="5 Marcador de contenido" descr="figura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411413"/>
            <a:ext cx="7572428" cy="400050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Diagrama de simulação Realimentação +Integrador</a:t>
            </a:r>
            <a:endParaRPr lang="pt-BR" dirty="0"/>
          </a:p>
        </p:txBody>
      </p:sp>
      <p:pic>
        <p:nvPicPr>
          <p:cNvPr id="6" name="5 Marcador de contenido" descr="observador+integrad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2071678"/>
            <a:ext cx="6715172" cy="450216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 smtClean="0"/>
              <a:t>Theta</a:t>
            </a:r>
            <a:r>
              <a:rPr lang="pt-BR" dirty="0" smtClean="0"/>
              <a:t> estimado </a:t>
            </a:r>
            <a:r>
              <a:rPr lang="pt-BR" dirty="0" err="1" smtClean="0"/>
              <a:t>Vs</a:t>
            </a:r>
            <a:r>
              <a:rPr lang="pt-BR" dirty="0" smtClean="0"/>
              <a:t> </a:t>
            </a:r>
            <a:r>
              <a:rPr lang="pt-BR" dirty="0" err="1" smtClean="0"/>
              <a:t>Theta</a:t>
            </a:r>
            <a:r>
              <a:rPr lang="pt-BR" dirty="0" smtClean="0"/>
              <a:t> com KI</a:t>
            </a:r>
            <a:endParaRPr lang="pt-BR" dirty="0"/>
          </a:p>
        </p:txBody>
      </p:sp>
      <p:pic>
        <p:nvPicPr>
          <p:cNvPr id="6" name="5 Marcador de contenido" descr="figura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2285992"/>
            <a:ext cx="7786742" cy="4125921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Tarefa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pt-BR" dirty="0" smtClean="0"/>
              <a:t>Calcular a matriz de ganhos </a:t>
            </a:r>
            <a:r>
              <a:rPr lang="pt-BR" dirty="0" err="1" smtClean="0"/>
              <a:t>Kc</a:t>
            </a:r>
            <a:r>
              <a:rPr lang="pt-BR" dirty="0" smtClean="0"/>
              <a:t> usando controle ótimo </a:t>
            </a:r>
          </a:p>
          <a:p>
            <a:pPr lvl="1"/>
            <a:r>
              <a:rPr lang="pt-BR" dirty="0" smtClean="0"/>
              <a:t>Determinar os polos da malha fechada resultantes</a:t>
            </a:r>
          </a:p>
          <a:p>
            <a:pPr marL="633222" indent="-514350">
              <a:buFont typeface="+mj-lt"/>
              <a:buAutoNum type="arabicPeriod"/>
            </a:pPr>
            <a:r>
              <a:rPr lang="pt-BR" dirty="0" smtClean="0"/>
              <a:t>Calcular a matriz de ganhos do observador usando controle ótimo</a:t>
            </a:r>
          </a:p>
          <a:p>
            <a:pPr lvl="1"/>
            <a:r>
              <a:rPr lang="pt-BR" dirty="0" smtClean="0"/>
              <a:t>Determinar os polos da malha fechada do observador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31762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Exercício</a:t>
            </a:r>
            <a:endParaRPr lang="pt-BR" dirty="0" smtClean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28" name="Espaço Reservado para Conteúdo 10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362200"/>
                <a:ext cx="8001000" cy="4210050"/>
              </a:xfrm>
            </p:spPr>
            <p:txBody>
              <a:bodyPr/>
              <a:lstStyle/>
              <a:p>
                <a:pPr marL="109728" indent="0" algn="just" eaLnBrk="1" hangingPunct="1">
                  <a:buNone/>
                </a:pPr>
                <a:r>
                  <a:rPr lang="pt-BR" sz="2400" dirty="0" smtClean="0"/>
                  <a:t>Um auto piloto de um navio é utilizado para manter o seu curso. Um modelo linearizado do navio é dado pela seguinte equação diferencial </a:t>
                </a:r>
              </a:p>
              <a:p>
                <a:pPr algn="just" eaLnBrk="1" hangingPunct="1"/>
                <a:endParaRPr lang="pt-BR" sz="1000" dirty="0"/>
              </a:p>
              <a:p>
                <a:pPr marL="0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𝑀</m:t>
                      </m:r>
                      <m:acc>
                        <m:accPr>
                          <m:chr m:val="̈"/>
                          <m:ctrlPr>
                            <a:rPr lang="pt-BR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acc>
                      <m:r>
                        <m:rPr>
                          <m:nor/>
                        </m:rPr>
                        <a:rPr lang="pt-BR" sz="2400" i="0" smtClean="0">
                          <a:solidFill>
                            <a:srgbClr val="000000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pt-BR" sz="2400" i="0" smtClean="0">
                          <a:solidFill>
                            <a:srgbClr val="000000"/>
                          </a:solidFill>
                        </a:rPr>
                        <m:t>t</m:t>
                      </m:r>
                      <m:r>
                        <m:rPr>
                          <m:nor/>
                        </m:rPr>
                        <a:rPr lang="pt-BR" sz="2400" i="0" smtClean="0">
                          <a:solidFill>
                            <a:srgbClr val="000000"/>
                          </a:solidFill>
                        </a:rPr>
                        <m:t>) = </m:t>
                      </m:r>
                      <m:r>
                        <a:rPr lang="pt-BR" sz="2400" b="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m:rPr>
                          <m:nor/>
                        </m:rPr>
                        <a:rPr lang="pt-BR" sz="2400" i="0" smtClean="0">
                          <a:solidFill>
                            <a:srgbClr val="000000"/>
                          </a:solidFill>
                          <a:ea typeface="Cambria Math"/>
                        </a:rPr>
                        <m:t>d</m:t>
                      </m:r>
                      <m:acc>
                        <m:accPr>
                          <m:chr m:val="̇"/>
                          <m:ctrlPr>
                            <a:rPr lang="pt-BR" sz="240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acc>
                      <m:r>
                        <m:rPr>
                          <m:nor/>
                        </m:rPr>
                        <a:rPr lang="pt-BR" sz="2400" i="0" smtClean="0">
                          <a:solidFill>
                            <a:srgbClr val="000000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pt-BR" sz="2400" i="0" smtClean="0">
                          <a:solidFill>
                            <a:srgbClr val="000000"/>
                          </a:solidFill>
                        </a:rPr>
                        <m:t>t</m:t>
                      </m:r>
                      <m:r>
                        <m:rPr>
                          <m:nor/>
                        </m:rPr>
                        <a:rPr lang="pt-BR" sz="2400" i="0" smtClean="0">
                          <a:solidFill>
                            <a:srgbClr val="000000"/>
                          </a:solidFill>
                        </a:rPr>
                        <m:t>) 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d>
                        <m:dPr>
                          <m:ctrlPr>
                            <a:rPr lang="pt-BR" sz="240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𝑤</m:t>
                      </m:r>
                      <m:d>
                        <m:dPr>
                          <m:ctrlPr>
                            <a:rPr lang="pt-BR" sz="240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  <m:r>
                        <m:rPr>
                          <m:nor/>
                        </m:rPr>
                        <a:rPr lang="pt-BR" sz="2400" i="0" smtClean="0">
                          <a:solidFill>
                            <a:srgbClr val="000000"/>
                          </a:solidFill>
                        </a:rPr>
                        <m:t> </m:t>
                      </m:r>
                    </m:oMath>
                  </m:oMathPara>
                </a14:m>
                <a:endParaRPr lang="pt-BR" sz="2400" i="0" dirty="0" smtClean="0">
                  <a:solidFill>
                    <a:srgbClr val="000000"/>
                  </a:solidFill>
                </a:endParaRPr>
              </a:p>
              <a:p>
                <a:pPr marL="0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acc>
                      <m:d>
                        <m:dPr>
                          <m:ctrlPr>
                            <a:rPr lang="pt-BR" sz="24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 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d>
                        <m:dPr>
                          <m:ctrlPr>
                            <a:rPr lang="pt-BR" sz="240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pt-BR" sz="240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pt-BR" sz="24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𝑐</m:t>
                          </m:r>
                        </m:sub>
                      </m:sSub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pt-BR" sz="2400" dirty="0" smtClean="0">
                  <a:solidFill>
                    <a:srgbClr val="000000"/>
                  </a:solidFill>
                </a:endParaRPr>
              </a:p>
              <a:p>
                <a:pPr marL="0" indent="0" eaLnBrk="1" hangingPunct="1">
                  <a:buNone/>
                </a:pPr>
                <a:endParaRPr lang="pt-BR" sz="1000" dirty="0" smtClean="0"/>
              </a:p>
              <a:p>
                <a:pPr algn="just" eaLnBrk="1" hangingPunct="1">
                  <a:buFont typeface="Wingdings" pitchFamily="2" charset="2"/>
                  <a:buNone/>
                </a:pPr>
                <a:r>
                  <a:rPr lang="pt-BR" sz="2400" dirty="0" smtClean="0"/>
                  <a:t>onde </a:t>
                </a:r>
                <a14:m>
                  <m:oMath xmlns:m="http://schemas.openxmlformats.org/officeDocument/2006/math">
                    <m:r>
                      <a:rPr lang="pt-BR" sz="2400" b="1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𝜽</m:t>
                    </m:r>
                    <m:r>
                      <a:rPr lang="pt-BR" sz="2400" b="1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pt-BR" sz="2400" b="1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𝒕</m:t>
                    </m:r>
                    <m:r>
                      <a:rPr lang="pt-BR" sz="2400" b="1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pt-BR" sz="2400" dirty="0" smtClean="0"/>
                  <a:t>é o erro de rumo,</a:t>
                </a:r>
                <a14:m>
                  <m:oMath xmlns:m="http://schemas.openxmlformats.org/officeDocument/2006/math">
                    <m:r>
                      <a:rPr lang="pt-BR" sz="2400" b="1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pt-BR" sz="2400" b="1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pt-BR" sz="2400" b="1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𝒕</m:t>
                    </m:r>
                    <m:r>
                      <a:rPr lang="pt-BR" sz="2400" b="1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pt-BR" sz="2400" dirty="0" smtClean="0"/>
                  <a:t>é o ângulo do leme,  </a:t>
                </a:r>
                <a14:m>
                  <m:oMath xmlns:m="http://schemas.openxmlformats.org/officeDocument/2006/math">
                    <m:r>
                      <a:rPr lang="pt-BR" sz="2400" b="1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𝒘</m:t>
                    </m:r>
                    <m:r>
                      <a:rPr lang="pt-BR" sz="2400" b="1" i="1" dirty="0" smtClean="0">
                        <a:solidFill>
                          <a:srgbClr val="000000"/>
                        </a:solidFill>
                        <a:latin typeface="Cambria Math"/>
                      </a:rPr>
                      <m:t>(</m:t>
                    </m:r>
                    <m:r>
                      <a:rPr lang="pt-BR" sz="2400" b="1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𝒕</m:t>
                    </m:r>
                    <m:r>
                      <a:rPr lang="pt-BR" sz="2400" b="1" i="1" dirty="0" smtClean="0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pt-BR" sz="2400" dirty="0" smtClean="0"/>
                  <a:t>é um torque de perturbação e </a:t>
                </a:r>
                <a14:m>
                  <m:oMath xmlns:m="http://schemas.openxmlformats.org/officeDocument/2006/math">
                    <m:r>
                      <a:rPr lang="el-GR" sz="2400" b="1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𝜶</m:t>
                    </m:r>
                    <m:r>
                      <a:rPr lang="pt-BR" sz="2400" b="1" i="1" baseline="-25000" dirty="0" smtClean="0">
                        <a:solidFill>
                          <a:srgbClr val="000000"/>
                        </a:solidFill>
                        <a:latin typeface="Cambria Math"/>
                      </a:rPr>
                      <m:t>𝒄</m:t>
                    </m:r>
                    <m:r>
                      <a:rPr lang="pt-BR" sz="2400" b="1" i="1" dirty="0" smtClean="0">
                        <a:solidFill>
                          <a:srgbClr val="000000"/>
                        </a:solidFill>
                        <a:latin typeface="Cambria Math"/>
                      </a:rPr>
                      <m:t>(</m:t>
                    </m:r>
                    <m:r>
                      <a:rPr lang="pt-BR" sz="2400" b="1" i="1" dirty="0" smtClean="0">
                        <a:solidFill>
                          <a:srgbClr val="000000"/>
                        </a:solidFill>
                        <a:latin typeface="Cambria Math"/>
                      </a:rPr>
                      <m:t>𝒕</m:t>
                    </m:r>
                    <m:r>
                      <a:rPr lang="pt-BR" sz="2400" b="1" i="1" dirty="0" smtClean="0">
                        <a:solidFill>
                          <a:srgbClr val="000000"/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lang="pt-BR" sz="2400" dirty="0" smtClean="0"/>
                  <a:t>é o ângulo de comando do leme. Um esboço do navio é mostrado abaixo.</a:t>
                </a:r>
              </a:p>
              <a:p>
                <a:pPr eaLnBrk="1" hangingPunct="1"/>
                <a:endParaRPr lang="pt-BR" sz="2400" dirty="0" smtClean="0"/>
              </a:p>
              <a:p>
                <a:pPr eaLnBrk="1" hangingPunct="1"/>
                <a:endParaRPr lang="pt-BR" sz="2400" dirty="0" smtClean="0"/>
              </a:p>
              <a:p>
                <a:pPr eaLnBrk="1" hangingPunct="1"/>
                <a:endParaRPr lang="pt-BR" dirty="0" smtClean="0"/>
              </a:p>
              <a:p>
                <a:pPr eaLnBrk="1" hangingPunct="1">
                  <a:buFont typeface="Wingdings" pitchFamily="2" charset="2"/>
                  <a:buNone/>
                </a:pPr>
                <a:endParaRPr lang="pt-BR" dirty="0" smtClean="0"/>
              </a:p>
            </p:txBody>
          </p:sp>
        </mc:Choice>
        <mc:Fallback>
          <p:sp>
            <p:nvSpPr>
              <p:cNvPr id="1028" name="Espaço Reservado para Conteúdo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362200"/>
                <a:ext cx="8001000" cy="4210050"/>
              </a:xfrm>
              <a:blipFill rotWithShape="1">
                <a:blip r:embed="rId2" cstate="print"/>
                <a:stretch>
                  <a:fillRect t="-1014" r="-10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5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827584" y="2492896"/>
                <a:ext cx="8001000" cy="3600400"/>
              </a:xfrm>
            </p:spPr>
            <p:txBody>
              <a:bodyPr>
                <a:norm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</a:rPr>
                      <m:t>M</m:t>
                    </m:r>
                    <m: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sz="2400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pt-BR" sz="2400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7</m:t>
                        </m:r>
                      </m:sup>
                    </m:sSup>
                    <m: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</a:rPr>
                      <m:t>Kg</m:t>
                    </m:r>
                    <m: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t-BR" sz="2400" b="0" i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m</m:t>
                        </m:r>
                      </m:e>
                      <m:sup>
                        <m:r>
                          <a:rPr lang="pt-BR" sz="2400" b="0" i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2400" dirty="0" smtClean="0"/>
                  <a:t>é o momento de inércia do navio em torno do eixo vertical relativo ao centro de gravidade.</a:t>
                </a:r>
              </a:p>
              <a:p>
                <a:pPr algn="just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</a:rPr>
                      <m:t>d</m:t>
                    </m:r>
                    <m: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sz="2400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pt-BR" sz="2400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</a:rPr>
                      <m:t>N</m:t>
                    </m:r>
                    <m: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m</m:t>
                    </m:r>
                    <m: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s</m:t>
                    </m:r>
                    <m: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rad</m:t>
                    </m:r>
                  </m:oMath>
                </a14:m>
                <a:r>
                  <a:rPr lang="pt-BR" sz="2400" dirty="0" smtClean="0"/>
                  <a:t>é o coeficiente de arrasto associado à rotação.</a:t>
                </a:r>
              </a:p>
              <a:p>
                <a:pPr algn="just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</a:rPr>
                      <m:t>c</m:t>
                    </m:r>
                    <m: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</a:rPr>
                      <m:t>5000</m:t>
                    </m:r>
                    <m: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</a:rPr>
                      <m:t>N</m:t>
                    </m:r>
                    <m: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m</m:t>
                    </m:r>
                    <m: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pt-BR" sz="2400" b="0" i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rad</m:t>
                    </m:r>
                  </m:oMath>
                </a14:m>
                <a:r>
                  <a:rPr lang="pt-BR" sz="2400" dirty="0" smtClean="0"/>
                  <a:t> é um coeficiente relacionando o ângulo do leme ao torque aplicado.</a:t>
                </a:r>
              </a:p>
              <a:p>
                <a:pPr marL="109728" indent="0" algn="just">
                  <a:buNone/>
                </a:pPr>
                <a:endParaRPr lang="pt-BR" sz="2400" dirty="0" smtClean="0"/>
              </a:p>
            </p:txBody>
          </p:sp>
        </mc:Choice>
        <mc:Fallback>
          <p:sp>
            <p:nvSpPr>
              <p:cNvPr id="20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2492896"/>
                <a:ext cx="8001000" cy="3600400"/>
              </a:xfrm>
              <a:blipFill rotWithShape="0">
                <a:blip r:embed="rId2" cstate="print"/>
                <a:stretch>
                  <a:fillRect t="-1184" r="-114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066800" y="85725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pt-BR" sz="4000" dirty="0" smtClean="0">
                <a:solidFill>
                  <a:schemeClr val="tx2"/>
                </a:solidFill>
                <a:latin typeface="+mj-lt"/>
              </a:rPr>
              <a:t>Parâmetros do navio</a:t>
            </a:r>
            <a:endParaRPr lang="pt-BR" sz="40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Variáveis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pt-BR" i="1">
                        <a:latin typeface="Cambria Math"/>
                        <a:ea typeface="Cambria Math"/>
                      </a:rPr>
                      <m:t>𝜃</m:t>
                    </m:r>
                    <m:r>
                      <a:rPr lang="pt-BR" i="1">
                        <a:latin typeface="Cambria Math"/>
                        <a:ea typeface="Cambria Math"/>
                      </a:rPr>
                      <m:t>(</m:t>
                    </m:r>
                    <m:r>
                      <a:rPr lang="pt-BR" i="1">
                        <a:latin typeface="Cambria Math"/>
                        <a:ea typeface="Cambria Math"/>
                      </a:rPr>
                      <m:t>𝑡</m:t>
                    </m:r>
                    <m:r>
                      <a:rPr lang="pt-BR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pt-BR" dirty="0" smtClean="0"/>
                  <a:t>é o ângulo </a:t>
                </a:r>
                <a:r>
                  <a:rPr lang="pt-BR" dirty="0"/>
                  <a:t>medido por uma bússola. O auto piloto precisa fazer a medição deste ângulo e gerar um ângulo de comando para o leme</a:t>
                </a:r>
                <a:r>
                  <a:rPr lang="pt-BR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pt-B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pt-BR" dirty="0" smtClean="0"/>
                  <a:t>(t) é o ângulo resultante do movimento do leme.</a:t>
                </a:r>
              </a:p>
              <a:p>
                <a14:m>
                  <m:oMath xmlns:m="http://schemas.openxmlformats.org/officeDocument/2006/math">
                    <m:r>
                      <a:rPr lang="pt-B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pt-BR" baseline="-25000" dirty="0" smtClean="0"/>
                  <a:t>c</a:t>
                </a:r>
                <a:r>
                  <a:rPr lang="pt-BR" dirty="0"/>
                  <a:t>(t</a:t>
                </a:r>
                <a:r>
                  <a:rPr lang="pt-BR" dirty="0" smtClean="0"/>
                  <a:t>) é o ângulo de comando, ou seja, a entrada de controle: </a:t>
                </a:r>
                <a14:m>
                  <m:oMath xmlns:m="http://schemas.openxmlformats.org/officeDocument/2006/math">
                    <m:r>
                      <a:rPr lang="pt-B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pt-BR" baseline="-25000" dirty="0"/>
                  <a:t>c</a:t>
                </a:r>
                <a:r>
                  <a:rPr lang="pt-BR" dirty="0"/>
                  <a:t>(t</a:t>
                </a:r>
                <a:r>
                  <a:rPr lang="pt-BR" dirty="0" smtClean="0"/>
                  <a:t>) = u(t)</a:t>
                </a:r>
              </a:p>
              <a:p>
                <a:r>
                  <a:rPr lang="pt-BR" dirty="0" smtClean="0"/>
                  <a:t>w(t) é a perturbação do sistema, em [unidades]. Por exemplo vento, corrente de água, etc.</a:t>
                </a:r>
                <a:endParaRPr lang="pt-BR" dirty="0"/>
              </a:p>
              <a:p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t="-1408" r="-251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01243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t-BR" dirty="0" smtClean="0"/>
              <a:t>Ilustração do problema</a:t>
            </a:r>
            <a:endParaRPr lang="pt-BR" dirty="0"/>
          </a:p>
        </p:txBody>
      </p:sp>
      <p:grpSp>
        <p:nvGrpSpPr>
          <p:cNvPr id="28" name="Grupo 27"/>
          <p:cNvGrpSpPr>
            <a:grpSpLocks noChangeAspect="1"/>
          </p:cNvGrpSpPr>
          <p:nvPr/>
        </p:nvGrpSpPr>
        <p:grpSpPr>
          <a:xfrm>
            <a:off x="1727684" y="2928556"/>
            <a:ext cx="5976663" cy="2442313"/>
            <a:chOff x="1619672" y="1743465"/>
            <a:chExt cx="6392153" cy="2612099"/>
          </a:xfrm>
          <a:noFill/>
        </p:grpSpPr>
        <p:sp>
          <p:nvSpPr>
            <p:cNvPr id="29" name="Fluxograma: Atraso 28"/>
            <p:cNvSpPr/>
            <p:nvPr/>
          </p:nvSpPr>
          <p:spPr>
            <a:xfrm>
              <a:off x="3101380" y="2888940"/>
              <a:ext cx="3240360" cy="792088"/>
            </a:xfrm>
            <a:prstGeom prst="flowChartDelay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0000"/>
                </a:solidFill>
              </a:endParaRPr>
            </a:p>
          </p:txBody>
        </p:sp>
        <p:cxnSp>
          <p:nvCxnSpPr>
            <p:cNvPr id="30" name="Conector de seta reta 29"/>
            <p:cNvCxnSpPr/>
            <p:nvPr/>
          </p:nvCxnSpPr>
          <p:spPr>
            <a:xfrm>
              <a:off x="1619672" y="3284984"/>
              <a:ext cx="5976664" cy="0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ector de seta reta 30"/>
            <p:cNvCxnSpPr/>
            <p:nvPr/>
          </p:nvCxnSpPr>
          <p:spPr>
            <a:xfrm flipV="1">
              <a:off x="4721560" y="2132856"/>
              <a:ext cx="2874776" cy="1152128"/>
            </a:xfrm>
            <a:prstGeom prst="straightConnector1">
              <a:avLst/>
            </a:prstGeom>
            <a:grpFill/>
            <a:ln>
              <a:solidFill>
                <a:srgbClr val="0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Arco 31"/>
            <p:cNvSpPr/>
            <p:nvPr/>
          </p:nvSpPr>
          <p:spPr>
            <a:xfrm rot="1915371">
              <a:off x="5976840" y="2315129"/>
              <a:ext cx="1132352" cy="1349330"/>
            </a:xfrm>
            <a:prstGeom prst="arc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3" name="CaixaDeTexto 32"/>
                <p:cNvSpPr txBox="1"/>
                <p:nvPr/>
              </p:nvSpPr>
              <p:spPr>
                <a:xfrm>
                  <a:off x="7092280" y="2536420"/>
                  <a:ext cx="432047" cy="493759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oMath>
                    </m:oMathPara>
                  </a14:m>
                  <a:endParaRPr lang="pt-BR" dirty="0">
                    <a:solidFill>
                      <a:srgbClr val="000000"/>
                    </a:solidFill>
                  </a:endParaRPr>
                </a:p>
              </p:txBody>
            </p:sp>
          </mc:Choice>
          <mc:Fallback>
            <p:sp>
              <p:nvSpPr>
                <p:cNvPr id="33" name="CaixaDeTexto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2280" y="2536420"/>
                  <a:ext cx="432047" cy="493759"/>
                </a:xfrm>
                <a:prstGeom prst="rect">
                  <a:avLst/>
                </a:prstGeom>
                <a:blipFill rotWithShape="1">
                  <a:blip r:embed="rId2" cstate="print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CaixaDeTexto 33"/>
            <p:cNvSpPr txBox="1"/>
            <p:nvPr/>
          </p:nvSpPr>
          <p:spPr>
            <a:xfrm>
              <a:off x="6254984" y="3429000"/>
              <a:ext cx="1756841" cy="49375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</a:rPr>
                <a:t>Curso atual</a:t>
              </a:r>
              <a:endParaRPr lang="pt-BR" dirty="0">
                <a:solidFill>
                  <a:srgbClr val="000000"/>
                </a:solidFill>
              </a:endParaRPr>
            </a:p>
          </p:txBody>
        </p:sp>
        <p:cxnSp>
          <p:nvCxnSpPr>
            <p:cNvPr id="35" name="Conector reto 34"/>
            <p:cNvCxnSpPr>
              <a:stCxn id="29" idx="1"/>
            </p:cNvCxnSpPr>
            <p:nvPr/>
          </p:nvCxnSpPr>
          <p:spPr>
            <a:xfrm flipH="1">
              <a:off x="1907704" y="3284984"/>
              <a:ext cx="1193676" cy="792088"/>
            </a:xfrm>
            <a:prstGeom prst="line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Arco 35"/>
            <p:cNvSpPr/>
            <p:nvPr/>
          </p:nvSpPr>
          <p:spPr>
            <a:xfrm rot="11700000">
              <a:off x="1928806" y="2941022"/>
              <a:ext cx="914400" cy="914400"/>
            </a:xfrm>
            <a:prstGeom prst="arc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000000"/>
                </a:solidFill>
              </a:endParaRPr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2267744" y="3861805"/>
              <a:ext cx="1508317" cy="49375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</a:rPr>
                <a:t>Leme</a:t>
              </a:r>
              <a:endParaRPr lang="pt-BR" dirty="0">
                <a:solidFill>
                  <a:srgbClr val="00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8" name="CaixaDeTexto 37"/>
                <p:cNvSpPr txBox="1"/>
                <p:nvPr/>
              </p:nvSpPr>
              <p:spPr>
                <a:xfrm>
                  <a:off x="1621948" y="3429001"/>
                  <a:ext cx="486902" cy="493759"/>
                </a:xfrm>
                <a:prstGeom prst="rect">
                  <a:avLst/>
                </a:prstGeom>
                <a:grp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pt-BR" dirty="0">
                    <a:solidFill>
                      <a:srgbClr val="000000"/>
                    </a:solidFill>
                  </a:endParaRPr>
                </a:p>
              </p:txBody>
            </p:sp>
          </mc:Choice>
          <mc:Fallback>
            <p:sp>
              <p:nvSpPr>
                <p:cNvPr id="38" name="CaixaDeTexto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1948" y="3429001"/>
                  <a:ext cx="486902" cy="493759"/>
                </a:xfrm>
                <a:prstGeom prst="rect">
                  <a:avLst/>
                </a:prstGeom>
                <a:blipFill rotWithShape="1">
                  <a:blip r:embed="rId3" cstate="print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CaixaDeTexto 38"/>
            <p:cNvSpPr txBox="1"/>
            <p:nvPr/>
          </p:nvSpPr>
          <p:spPr>
            <a:xfrm>
              <a:off x="4931269" y="1743465"/>
              <a:ext cx="2665067" cy="49375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rgbClr val="000000"/>
                  </a:solidFill>
                </a:rPr>
                <a:t>Curso desejado</a:t>
              </a:r>
              <a:endParaRPr lang="pt-BR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2823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99592" y="476672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pt-BR" sz="36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Definição do problema</a:t>
            </a:r>
            <a:endParaRPr lang="pt-BR" sz="36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7700831" cy="397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66800" y="85725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pt-BR" sz="36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Equações de estado e matrizes</a:t>
            </a:r>
            <a:endParaRPr lang="pt-BR" sz="36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 bwMode="auto">
              <a:xfrm>
                <a:off x="571500" y="1829852"/>
                <a:ext cx="4000500" cy="2967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tx1"/>
                  </a:buClr>
                  <a:buSzPct val="75000"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𝑀</m:t>
                      </m:r>
                      <m:acc>
                        <m:accPr>
                          <m:chr m:val="̈"/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acc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</a:rPr>
                        <m:t>t</m:t>
                      </m:r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</a:rPr>
                        <m:t>) = 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  <a:ea typeface="Cambria Math"/>
                        </a:rPr>
                        <m:t>d</m:t>
                      </m:r>
                      <m:acc>
                        <m:accPr>
                          <m:chr m:val="̇"/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acc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</a:rPr>
                        <m:t>t</m:t>
                      </m:r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</a:rPr>
                        <m:t>) 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d>
                        <m:d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𝑤</m:t>
                      </m:r>
                      <m:d>
                        <m:d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</a:rPr>
                        <m:t> </m:t>
                      </m:r>
                    </m:oMath>
                  </m:oMathPara>
                </a14:m>
                <a:endParaRPr lang="pt-BR" sz="2000" dirty="0">
                  <a:solidFill>
                    <a:srgbClr val="000000"/>
                  </a:solidFill>
                </a:endParaRPr>
              </a:p>
              <a:p>
                <a:pPr marL="0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acc>
                      <m:d>
                        <m:d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</a:rPr>
                        <m:t>= 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d>
                        <m:d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pt-BR" sz="2000" i="1" dirty="0" smtClean="0">
                  <a:solidFill>
                    <a:srgbClr val="000000"/>
                  </a:solidFill>
                  <a:latin typeface="Cambria Math"/>
                  <a:ea typeface="Cambria Math"/>
                </a:endParaRPr>
              </a:p>
              <a:p>
                <a:pPr marL="0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𝑥</m:t>
                      </m:r>
                      <m:r>
                        <a:rPr lang="pt-BR" sz="2000" i="1">
                          <a:latin typeface="Cambria Math"/>
                        </a:rPr>
                        <m:t>=[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̇"/>
                          <m:ctrlPr>
                            <a:rPr lang="pt-BR" sz="2000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pt-BR" sz="20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acc>
                      <m:r>
                        <a:rPr lang="pt-BR" sz="2000" i="1">
                          <a:latin typeface="Cambria Math"/>
                        </a:rPr>
                        <m:t> 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pt-BR" sz="2000" i="1">
                          <a:latin typeface="Cambria Math"/>
                          <a:ea typeface="Cambria Math"/>
                        </a:rPr>
                        <m:t>]</m:t>
                      </m:r>
                    </m:oMath>
                  </m:oMathPara>
                </a14:m>
                <a:endParaRPr lang="pt-BR" sz="2000" dirty="0">
                  <a:solidFill>
                    <a:srgbClr val="000000"/>
                  </a:solidFill>
                </a:endParaRPr>
              </a:p>
              <a:p>
                <a:pPr marL="0" indent="0" eaLnBrk="1" hangingPunct="1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0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20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pt-BR" sz="2000" dirty="0" smtClean="0">
                    <a:solidFill>
                      <a:srgbClr val="000000"/>
                    </a:solidFill>
                  </a:rPr>
                  <a:t>,</a:t>
                </a:r>
                <a14:m>
                  <m:oMath xmlns:m="http://schemas.openxmlformats.org/officeDocument/2006/math">
                    <m:r>
                      <a:rPr lang="pt-BR" sz="2000" b="0" i="0" smtClean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pt-BR" sz="20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20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acc>
                      <m:accPr>
                        <m:chr m:val="̇"/>
                        <m:ctrlPr>
                          <a:rPr lang="pt-BR" sz="20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t-BR" sz="2000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acc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acc>
                      <m:accPr>
                        <m:chr m:val="̇"/>
                        <m:ctrlPr>
                          <a:rPr lang="pt-BR" sz="20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t-BR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pt-BR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pt-BR" sz="2000" dirty="0" smtClean="0">
                    <a:solidFill>
                      <a:srgbClr val="000000"/>
                    </a:solidFill>
                  </a:rPr>
                  <a:t>,</a:t>
                </a:r>
                <a14:m>
                  <m:oMath xmlns:m="http://schemas.openxmlformats.org/officeDocument/2006/math">
                    <m:r>
                      <a:rPr lang="pt-BR" sz="2000" b="0" i="0" smtClean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pt-BR" sz="20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sz="2000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pt-BR" sz="20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endParaRPr lang="pt-BR" sz="2000" dirty="0">
                  <a:solidFill>
                    <a:srgbClr val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sz="2000" dirty="0">
                  <a:solidFill>
                    <a:srgbClr val="000000"/>
                  </a:solidFill>
                </a:endParaRPr>
              </a:p>
              <a:p>
                <a:pPr marL="0" indent="0" eaLnBrk="1" hangingPunct="1">
                  <a:buNone/>
                </a:pPr>
                <a:endParaRPr lang="pt-BR" sz="2000" dirty="0">
                  <a:solidFill>
                    <a:srgbClr val="000000"/>
                  </a:solidFill>
                </a:endParaRPr>
              </a:p>
              <a:p>
                <a:pPr>
                  <a:spcBef>
                    <a:spcPct val="20000"/>
                  </a:spcBef>
                  <a:buClr>
                    <a:schemeClr val="tx1"/>
                  </a:buClr>
                  <a:buSzPct val="75000"/>
                  <a:defRPr/>
                </a:pPr>
                <a:r>
                  <a:rPr lang="pt-BR" sz="2000" kern="0" dirty="0" smtClean="0">
                    <a:latin typeface="+mn-lt"/>
                  </a:rPr>
                  <a:t>w: perturbação</a:t>
                </a:r>
              </a:p>
              <a:p>
                <a:pPr>
                  <a:spcBef>
                    <a:spcPct val="20000"/>
                  </a:spcBef>
                  <a:buClr>
                    <a:schemeClr val="tx1"/>
                  </a:buClr>
                  <a:buSzPct val="7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pt-BR" sz="20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pt-BR" sz="20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pt-BR" sz="2000" kern="0" dirty="0" smtClean="0">
                    <a:latin typeface="+mn-lt"/>
                  </a:rPr>
                  <a:t>=u: entrada de controle</a:t>
                </a:r>
              </a:p>
              <a:p>
                <a:pPr>
                  <a:spcBef>
                    <a:spcPct val="20000"/>
                  </a:spcBef>
                  <a:buClr>
                    <a:schemeClr val="tx1"/>
                  </a:buClr>
                  <a:buSzPct val="75000"/>
                  <a:defRPr/>
                </a:pPr>
                <a:endParaRPr lang="pt-BR" sz="2000" kern="0" dirty="0">
                  <a:latin typeface="+mn-lt"/>
                </a:endParaRPr>
              </a:p>
              <a:p>
                <a:pPr marL="342900" indent="-3429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Arial" pitchFamily="34" charset="0"/>
                  <a:buChar char="•"/>
                  <a:defRPr/>
                </a:pPr>
                <a:endParaRPr lang="pt-BR" sz="2000" kern="0" dirty="0">
                  <a:latin typeface="+mn-lt"/>
                </a:endParaRPr>
              </a:p>
            </p:txBody>
          </p:sp>
        </mc:Choice>
        <mc:Fallback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500" y="1829852"/>
                <a:ext cx="4000500" cy="296730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67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08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307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24686894"/>
              </p:ext>
            </p:extLst>
          </p:nvPr>
        </p:nvGraphicFramePr>
        <p:xfrm>
          <a:off x="5220072" y="2132856"/>
          <a:ext cx="3556000" cy="2997200"/>
        </p:xfrm>
        <a:graphic>
          <a:graphicData uri="http://schemas.openxmlformats.org/presentationml/2006/ole">
            <p:oleObj spid="_x0000_s3268" name="Equation" r:id="rId5" imgW="2349500" imgH="1981200" progId="">
              <p:embed/>
            </p:oleObj>
          </a:graphicData>
        </a:graphic>
      </p:graphicFrame>
      <p:sp>
        <p:nvSpPr>
          <p:cNvPr id="3270" name="Rectangle 19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269" name="Picture 19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5" y="5301208"/>
            <a:ext cx="5087851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>
                <a:cs typeface="Arial" charset="0"/>
              </a:rPr>
              <a:t>Diagrama de controle com realimentação de estado</a:t>
            </a:r>
            <a:endParaRPr lang="pt-BR" dirty="0" smtClean="0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2284" y="2283795"/>
            <a:ext cx="6922864" cy="18796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5963472" y="5154303"/>
                <a:ext cx="2141676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 panose="02040503050406030204" pitchFamily="18" charset="0"/>
                        </a:rPr>
                        <m:t>𝐾𝑐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CA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CA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CA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CA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CA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CA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CA" b="0" i="1" smtClean="0">
                                    <a:latin typeface="Cambria Math" panose="02040503050406030204" pitchFamily="18" charset="0"/>
                                  </a:rPr>
                                  <m:t>26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en-CA" dirty="0"/>
                            <m:t> 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472" y="5154303"/>
                <a:ext cx="2141676" cy="1068947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5148064" y="4451125"/>
                <a:ext cx="28364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𝐾𝑐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/>
                        </a:rPr>
                        <m:t>place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451125"/>
                <a:ext cx="2836482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073" r="-2361" b="-360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CaixaDeTexto 5"/>
              <p:cNvSpPr txBox="1"/>
              <p:nvPr/>
            </p:nvSpPr>
            <p:spPr>
              <a:xfrm>
                <a:off x="336190" y="4220292"/>
                <a:ext cx="200356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dirty="0" smtClean="0">
                          <a:latin typeface="Cambria Math"/>
                        </a:rPr>
                        <m:t>𝑥</m:t>
                      </m:r>
                      <m:r>
                        <a:rPr lang="pt-BR" b="0" i="1" dirty="0" smtClean="0">
                          <a:latin typeface="Cambria Math"/>
                        </a:rPr>
                        <m:t> ̇</m:t>
                      </m:r>
                      <m:r>
                        <a:rPr lang="pt-BR" i="1" dirty="0" smtClean="0">
                          <a:latin typeface="Cambria Math"/>
                        </a:rPr>
                        <m:t>=</m:t>
                      </m:r>
                      <m:r>
                        <a:rPr lang="pt-BR" i="1" dirty="0" smtClean="0">
                          <a:latin typeface="Cambria Math"/>
                        </a:rPr>
                        <m:t>𝐴𝑥</m:t>
                      </m:r>
                      <m:r>
                        <a:rPr lang="pt-BR" i="1" dirty="0" smtClean="0">
                          <a:latin typeface="Cambria Math"/>
                        </a:rPr>
                        <m:t>+</m:t>
                      </m:r>
                      <m:r>
                        <a:rPr lang="pt-BR" i="1" dirty="0" smtClean="0">
                          <a:latin typeface="Cambria Math"/>
                        </a:rPr>
                        <m:t>𝐵𝑢</m:t>
                      </m:r>
                    </m:oMath>
                  </m:oMathPara>
                </a14:m>
                <a:endParaRPr lang="pt-BR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 dirty="0" smtClean="0">
                          <a:latin typeface="Cambria Math"/>
                        </a:rPr>
                        <m:t>𝑦</m:t>
                      </m:r>
                      <m:r>
                        <a:rPr lang="pt-BR" i="1" dirty="0" smtClean="0">
                          <a:latin typeface="Cambria Math"/>
                        </a:rPr>
                        <m:t>=</m:t>
                      </m:r>
                      <m:r>
                        <a:rPr lang="pt-BR" i="1" dirty="0" err="1" smtClean="0">
                          <a:latin typeface="Cambria Math"/>
                        </a:rPr>
                        <m:t>𝐶𝑥</m:t>
                      </m:r>
                    </m:oMath>
                  </m:oMathPara>
                </a14:m>
                <a:endParaRPr lang="pt-BR" dirty="0" smtClean="0"/>
              </a:p>
              <a:p>
                <a:pPr/>
                <a:r>
                  <a:rPr lang="pt-BR" dirty="0" smtClean="0"/>
                  <a:t>u=</a:t>
                </a:r>
                <a14:m>
                  <m:oMath xmlns:m="http://schemas.openxmlformats.org/officeDocument/2006/math">
                    <m:r>
                      <a:rPr lang="pt-BR" i="1" dirty="0">
                        <a:latin typeface="Cambria Math"/>
                      </a:rPr>
                      <m:t>𝑟</m:t>
                    </m:r>
                    <m:r>
                      <a:rPr lang="pt-BR" i="1" dirty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pt-BR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 dirty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pt-BR" i="1" dirty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pt-BR" b="0" i="1" dirty="0" smtClean="0">
                        <a:latin typeface="Cambria Math"/>
                      </a:rPr>
                      <m:t>𝑥</m:t>
                    </m:r>
                  </m:oMath>
                </a14:m>
                <a:endParaRPr lang="pt-BR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90" y="4220292"/>
                <a:ext cx="2003562" cy="1200329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4559" b="-1066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CaixaDeTexto 10"/>
              <p:cNvSpPr txBox="1"/>
              <p:nvPr/>
            </p:nvSpPr>
            <p:spPr>
              <a:xfrm>
                <a:off x="323528" y="5457944"/>
                <a:ext cx="314130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dirty="0" smtClean="0">
                          <a:latin typeface="Cambria Math"/>
                        </a:rPr>
                        <m:t>𝑥</m:t>
                      </m:r>
                      <m:r>
                        <a:rPr lang="pt-BR" b="0" i="1" dirty="0" smtClean="0">
                          <a:latin typeface="Cambria Math"/>
                        </a:rPr>
                        <m:t> ̇</m:t>
                      </m:r>
                      <m:r>
                        <a:rPr lang="pt-BR" i="1" dirty="0" smtClean="0">
                          <a:latin typeface="Cambria Math"/>
                        </a:rPr>
                        <m:t>=</m:t>
                      </m:r>
                      <m:r>
                        <a:rPr lang="pt-BR" i="1" dirty="0" smtClean="0">
                          <a:latin typeface="Cambria Math"/>
                        </a:rPr>
                        <m:t>𝐴𝑥</m:t>
                      </m:r>
                      <m:r>
                        <a:rPr lang="pt-BR" i="1" dirty="0" smtClean="0">
                          <a:latin typeface="Cambria Math"/>
                        </a:rPr>
                        <m:t>+</m:t>
                      </m:r>
                      <m:r>
                        <a:rPr lang="pt-BR" i="1" dirty="0" smtClean="0">
                          <a:latin typeface="Cambria Math"/>
                        </a:rPr>
                        <m:t>𝐵</m:t>
                      </m:r>
                      <m:r>
                        <a:rPr lang="pt-BR" b="0" i="1" dirty="0" smtClean="0">
                          <a:latin typeface="Cambria Math"/>
                        </a:rPr>
                        <m:t>(</m:t>
                      </m:r>
                      <m:r>
                        <a:rPr lang="pt-BR" b="0" i="1" dirty="0" smtClean="0">
                          <a:latin typeface="Cambria Math"/>
                        </a:rPr>
                        <m:t>𝑟</m:t>
                      </m:r>
                      <m:r>
                        <a:rPr lang="pt-BR" b="0" i="1" dirty="0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pt-BR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dirty="0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pt-BR" b="0" i="1" dirty="0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pt-BR" b="0" i="1" dirty="0" smtClean="0">
                          <a:latin typeface="Cambria Math"/>
                        </a:rPr>
                        <m:t>𝑢</m:t>
                      </m:r>
                      <m:r>
                        <a:rPr lang="pt-BR" b="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pt-B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dirty="0" smtClean="0">
                          <a:latin typeface="Cambria Math"/>
                        </a:rPr>
                        <m:t>𝑥</m:t>
                      </m:r>
                      <m:r>
                        <a:rPr lang="pt-BR" b="0" i="1" dirty="0" smtClean="0">
                          <a:latin typeface="Cambria Math"/>
                        </a:rPr>
                        <m:t> ̇=(</m:t>
                      </m:r>
                      <m:r>
                        <a:rPr lang="pt-BR" i="1" dirty="0" smtClean="0">
                          <a:latin typeface="Cambria Math"/>
                        </a:rPr>
                        <m:t>𝐴</m:t>
                      </m:r>
                      <m:r>
                        <a:rPr lang="pt-BR" b="0" i="1" dirty="0" smtClean="0">
                          <a:latin typeface="Cambria Math"/>
                        </a:rPr>
                        <m:t>−</m:t>
                      </m:r>
                      <m:r>
                        <a:rPr lang="pt-BR" i="1" dirty="0" smtClean="0">
                          <a:latin typeface="Cambria Math"/>
                        </a:rPr>
                        <m:t>𝐵</m:t>
                      </m:r>
                      <m:sSub>
                        <m:sSubPr>
                          <m:ctrlPr>
                            <a:rPr lang="pt-BR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dirty="0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pt-BR" b="0" i="1" dirty="0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pt-BR" i="1" dirty="0" smtClean="0">
                          <a:latin typeface="Cambria Math"/>
                        </a:rPr>
                        <m:t>)</m:t>
                      </m:r>
                      <m:r>
                        <a:rPr lang="pt-BR" i="1" dirty="0" smtClean="0">
                          <a:latin typeface="Cambria Math"/>
                        </a:rPr>
                        <m:t>𝑥</m:t>
                      </m:r>
                      <m:r>
                        <a:rPr lang="pt-BR" i="1" dirty="0" smtClean="0">
                          <a:latin typeface="Cambria Math"/>
                        </a:rPr>
                        <m:t>+</m:t>
                      </m:r>
                      <m:r>
                        <a:rPr lang="pt-BR" i="1" dirty="0" smtClean="0">
                          <a:latin typeface="Cambria Math"/>
                        </a:rPr>
                        <m:t>𝐵𝑟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457944"/>
                <a:ext cx="3141309" cy="830997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b="-94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3356</TotalTime>
  <Words>278</Words>
  <Application>Microsoft Office PowerPoint</Application>
  <PresentationFormat>Apresentação na tela (4:3)</PresentationFormat>
  <Paragraphs>57</Paragraphs>
  <Slides>27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9" baseType="lpstr">
      <vt:lpstr>Urbano</vt:lpstr>
      <vt:lpstr>Equation</vt:lpstr>
      <vt:lpstr>SEL0382 - Controle Robusto  Observador de Estado</vt:lpstr>
      <vt:lpstr>Observador (estimador) de estado</vt:lpstr>
      <vt:lpstr>Exercício</vt:lpstr>
      <vt:lpstr>Slide 4</vt:lpstr>
      <vt:lpstr>Variáveis</vt:lpstr>
      <vt:lpstr>Ilustração do problema</vt:lpstr>
      <vt:lpstr>Slide 7</vt:lpstr>
      <vt:lpstr>Slide 8</vt:lpstr>
      <vt:lpstr>Diagrama de controle com realimentação de estado</vt:lpstr>
      <vt:lpstr>Diagrama de simulação sem observador</vt:lpstr>
      <vt:lpstr>Kc1 – sem perturbação – x(0) = [0; 0; 0.1]</vt:lpstr>
      <vt:lpstr>Kc2 – sem perturbação – x(0) = [0; 0; 0.1]</vt:lpstr>
      <vt:lpstr>Kc1 – com perturbação – x(0) = [0; 0; 0.1]</vt:lpstr>
      <vt:lpstr>Kc2 – com perturbação – x(0) = [0; 0; 0.1]</vt:lpstr>
      <vt:lpstr>Blocos de controle e do observador de estado </vt:lpstr>
      <vt:lpstr>Diagrama de blocos do observador de estado</vt:lpstr>
      <vt:lpstr>Equações de estado</vt:lpstr>
      <vt:lpstr>Matrizes de ganho do observador</vt:lpstr>
      <vt:lpstr>Diagrama de simulação do observador</vt:lpstr>
      <vt:lpstr>Observador – Kf1 – x(0)=[0.5; 0; 0.1]</vt:lpstr>
      <vt:lpstr>Observador – Kf2 – x(0)=[0.5; 0; 0.1]</vt:lpstr>
      <vt:lpstr>Adicionando um integrador</vt:lpstr>
      <vt:lpstr>Diagrama de simulação Realimentação +Integrador</vt:lpstr>
      <vt:lpstr>Theta –ku Vs Theta Ki</vt:lpstr>
      <vt:lpstr>Diagrama de simulação Realimentação +Integrador</vt:lpstr>
      <vt:lpstr>Theta estimado Vs Theta com KI</vt:lpstr>
      <vt:lpstr>Tarefa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SEL380 - Controle Robusto  Modelos de Incertezas</dc:title>
  <dc:creator>Davison</dc:creator>
  <cp:lastModifiedBy>-    Cainã Figares</cp:lastModifiedBy>
  <cp:revision>197</cp:revision>
  <cp:lastPrinted>1601-01-01T00:00:00Z</cp:lastPrinted>
  <dcterms:created xsi:type="dcterms:W3CDTF">2006-04-16T23:15:08Z</dcterms:created>
  <dcterms:modified xsi:type="dcterms:W3CDTF">2018-03-12T17:30:07Z</dcterms:modified>
</cp:coreProperties>
</file>