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12192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629"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1" i="1">
                <a:solidFill>
                  <a:srgbClr val="A33E27"/>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7997"/>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8" name="bk object 18"/>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9" name="bk object 19"/>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0" name="bk object 20"/>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1" name="bk object 21"/>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2" name="bk object 22"/>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3" name="bk object 23"/>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4" name="bk object 24"/>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5" name="bk object 25"/>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6" name="bk object 26"/>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7" name="bk object 27"/>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bk object 28"/>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9" name="bk object 29"/>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0" name="bk object 30"/>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1" name="bk object 31"/>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2" name="bk object 32"/>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3" name="bk object 33"/>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4" name="bk object 34"/>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5" name="bk object 35"/>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6" name="bk object 36"/>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7" name="bk object 37"/>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8" name="bk object 38"/>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9" name="bk object 3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0" name="bk object 40"/>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41" name="bk object 41"/>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42" name="bk object 42"/>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43" name="bk object 43"/>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44" name="bk object 44"/>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5" name="bk object 45"/>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6" name="bk object 46"/>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7" name="bk object 47"/>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8" name="bk object 48"/>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9" name="bk object 49"/>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0" name="bk object 50"/>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1" name="bk object 51"/>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52" name="bk object 52"/>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3" name="bk object 5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4" name="bk object 54"/>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5" name="bk object 55"/>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6" name="bk object 56"/>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7" name="bk object 57"/>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8" name="bk object 58"/>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9" name="bk object 59"/>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60" name="bk object 60"/>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61" name="bk object 61"/>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62" name="bk object 62"/>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63" name="bk object 63"/>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64" name="bk object 64"/>
          <p:cNvSpPr/>
          <p:nvPr/>
        </p:nvSpPr>
        <p:spPr>
          <a:xfrm>
            <a:off x="0" y="3238"/>
            <a:ext cx="12111037" cy="461962"/>
          </a:xfrm>
          <a:prstGeom prst="rect">
            <a:avLst/>
          </a:prstGeom>
          <a:blipFill>
            <a:blip r:embed="rId3" cstate="print"/>
            <a:stretch>
              <a:fillRect/>
            </a:stretch>
          </a:blipFill>
        </p:spPr>
        <p:txBody>
          <a:bodyPr wrap="square" lIns="0" tIns="0" rIns="0" bIns="0" rtlCol="0"/>
          <a:lstStyle/>
          <a:p>
            <a:endParaRPr/>
          </a:p>
        </p:txBody>
      </p:sp>
      <p:sp>
        <p:nvSpPr>
          <p:cNvPr id="65" name="bk object 65"/>
          <p:cNvSpPr/>
          <p:nvPr/>
        </p:nvSpPr>
        <p:spPr>
          <a:xfrm>
            <a:off x="0" y="3238"/>
            <a:ext cx="12111355" cy="462280"/>
          </a:xfrm>
          <a:custGeom>
            <a:avLst/>
            <a:gdLst/>
            <a:ahLst/>
            <a:cxnLst/>
            <a:rect l="l" t="t" r="r" b="b"/>
            <a:pathLst>
              <a:path w="12111355" h="462280">
                <a:moveTo>
                  <a:pt x="0" y="461962"/>
                </a:moveTo>
                <a:lnTo>
                  <a:pt x="12111037" y="461962"/>
                </a:lnTo>
                <a:lnTo>
                  <a:pt x="12111037" y="0"/>
                </a:lnTo>
                <a:lnTo>
                  <a:pt x="0" y="0"/>
                </a:lnTo>
              </a:path>
            </a:pathLst>
          </a:custGeom>
          <a:ln w="6350">
            <a:solidFill>
              <a:srgbClr val="D15A3D"/>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900" b="1"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7997"/>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8739" y="41275"/>
            <a:ext cx="11170920" cy="314960"/>
          </a:xfrm>
          <a:prstGeom prst="rect">
            <a:avLst/>
          </a:prstGeom>
        </p:spPr>
        <p:txBody>
          <a:bodyPr wrap="square" lIns="0" tIns="0" rIns="0" bIns="0">
            <a:spAutoFit/>
          </a:bodyPr>
          <a:lstStyle>
            <a:lvl1pPr>
              <a:defRPr sz="1900" b="1" i="0">
                <a:solidFill>
                  <a:schemeClr val="bg1"/>
                </a:solidFill>
                <a:latin typeface="Arial"/>
                <a:cs typeface="Arial"/>
              </a:defRPr>
            </a:lvl1pPr>
          </a:lstStyle>
          <a:p>
            <a:endParaRPr/>
          </a:p>
        </p:txBody>
      </p:sp>
      <p:sp>
        <p:nvSpPr>
          <p:cNvPr id="3" name="Holder 3"/>
          <p:cNvSpPr>
            <a:spLocks noGrp="1"/>
          </p:cNvSpPr>
          <p:nvPr>
            <p:ph type="body" idx="1"/>
          </p:nvPr>
        </p:nvSpPr>
        <p:spPr>
          <a:xfrm>
            <a:off x="78739" y="3374263"/>
            <a:ext cx="5939790" cy="2040254"/>
          </a:xfrm>
          <a:prstGeom prst="rect">
            <a:avLst/>
          </a:prstGeom>
        </p:spPr>
        <p:txBody>
          <a:bodyPr wrap="square" lIns="0" tIns="0" rIns="0" bIns="0">
            <a:spAutoFit/>
          </a:bodyPr>
          <a:lstStyle>
            <a:lvl1pPr>
              <a:defRPr sz="2000" b="1" i="1">
                <a:solidFill>
                  <a:srgbClr val="A33E27"/>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2/25/2018</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djur.stj.jus.br/dspace/handle/2011/33185" TargetMode="External"/><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hyperlink" Target="http://www.conjur.com.br/2015-jun-23/stf-definiu-elemento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09600" y="0"/>
            <a:ext cx="0" cy="4354830"/>
          </a:xfrm>
          <a:custGeom>
            <a:avLst/>
            <a:gdLst/>
            <a:ahLst/>
            <a:cxnLst/>
            <a:rect l="l" t="t" r="r" b="b"/>
            <a:pathLst>
              <a:path h="4354830">
                <a:moveTo>
                  <a:pt x="0" y="0"/>
                </a:moveTo>
                <a:lnTo>
                  <a:pt x="0" y="4354576"/>
                </a:lnTo>
              </a:path>
            </a:pathLst>
          </a:custGeom>
          <a:ln w="6350">
            <a:solidFill>
              <a:srgbClr val="D9D9D9"/>
            </a:solidFill>
          </a:ln>
        </p:spPr>
        <p:txBody>
          <a:bodyPr wrap="square" lIns="0" tIns="0" rIns="0" bIns="0" rtlCol="0"/>
          <a:lstStyle/>
          <a:p>
            <a:endParaRPr/>
          </a:p>
        </p:txBody>
      </p:sp>
      <p:sp>
        <p:nvSpPr>
          <p:cNvPr id="4" name="object 4"/>
          <p:cNvSpPr/>
          <p:nvPr/>
        </p:nvSpPr>
        <p:spPr>
          <a:xfrm>
            <a:off x="609600" y="6346825"/>
            <a:ext cx="0" cy="511175"/>
          </a:xfrm>
          <a:custGeom>
            <a:avLst/>
            <a:gdLst/>
            <a:ahLst/>
            <a:cxnLst/>
            <a:rect l="l" t="t" r="r" b="b"/>
            <a:pathLst>
              <a:path h="511175">
                <a:moveTo>
                  <a:pt x="0" y="0"/>
                </a:moveTo>
                <a:lnTo>
                  <a:pt x="0" y="511174"/>
                </a:lnTo>
              </a:path>
            </a:pathLst>
          </a:custGeom>
          <a:ln w="6350">
            <a:solidFill>
              <a:srgbClr val="D9D9D9"/>
            </a:solidFill>
          </a:ln>
        </p:spPr>
        <p:txBody>
          <a:bodyPr wrap="square" lIns="0" tIns="0" rIns="0" bIns="0" rtlCol="0"/>
          <a:lstStyle/>
          <a:p>
            <a:endParaRPr/>
          </a:p>
        </p:txBody>
      </p:sp>
      <p:sp>
        <p:nvSpPr>
          <p:cNvPr id="5" name="object 5"/>
          <p:cNvSpPr/>
          <p:nvPr/>
        </p:nvSpPr>
        <p:spPr>
          <a:xfrm>
            <a:off x="1828800" y="0"/>
            <a:ext cx="0" cy="4354830"/>
          </a:xfrm>
          <a:custGeom>
            <a:avLst/>
            <a:gdLst/>
            <a:ahLst/>
            <a:cxnLst/>
            <a:rect l="l" t="t" r="r" b="b"/>
            <a:pathLst>
              <a:path h="4354830">
                <a:moveTo>
                  <a:pt x="0" y="0"/>
                </a:moveTo>
                <a:lnTo>
                  <a:pt x="0" y="4354576"/>
                </a:lnTo>
              </a:path>
            </a:pathLst>
          </a:custGeom>
          <a:ln w="6350">
            <a:solidFill>
              <a:srgbClr val="D9D9D9"/>
            </a:solidFill>
          </a:ln>
        </p:spPr>
        <p:txBody>
          <a:bodyPr wrap="square" lIns="0" tIns="0" rIns="0" bIns="0" rtlCol="0"/>
          <a:lstStyle/>
          <a:p>
            <a:endParaRPr/>
          </a:p>
        </p:txBody>
      </p:sp>
      <p:sp>
        <p:nvSpPr>
          <p:cNvPr id="6" name="object 6"/>
          <p:cNvSpPr/>
          <p:nvPr/>
        </p:nvSpPr>
        <p:spPr>
          <a:xfrm>
            <a:off x="1828800" y="6346825"/>
            <a:ext cx="0" cy="511175"/>
          </a:xfrm>
          <a:custGeom>
            <a:avLst/>
            <a:gdLst/>
            <a:ahLst/>
            <a:cxnLst/>
            <a:rect l="l" t="t" r="r" b="b"/>
            <a:pathLst>
              <a:path h="511175">
                <a:moveTo>
                  <a:pt x="0" y="0"/>
                </a:moveTo>
                <a:lnTo>
                  <a:pt x="0" y="511174"/>
                </a:lnTo>
              </a:path>
            </a:pathLst>
          </a:custGeom>
          <a:ln w="6350">
            <a:solidFill>
              <a:srgbClr val="D9D9D9"/>
            </a:solidFill>
          </a:ln>
        </p:spPr>
        <p:txBody>
          <a:bodyPr wrap="square" lIns="0" tIns="0" rIns="0" bIns="0" rtlCol="0"/>
          <a:lstStyle/>
          <a:p>
            <a:endParaRPr/>
          </a:p>
        </p:txBody>
      </p:sp>
      <p:sp>
        <p:nvSpPr>
          <p:cNvPr id="7" name="object 7"/>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3" name="object 13"/>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4" name="object 14"/>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5" name="object 15"/>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9" name="object 19"/>
          <p:cNvSpPr/>
          <p:nvPr/>
        </p:nvSpPr>
        <p:spPr>
          <a:xfrm>
            <a:off x="1973326" y="5284851"/>
            <a:ext cx="10219055" cy="0"/>
          </a:xfrm>
          <a:custGeom>
            <a:avLst/>
            <a:gdLst/>
            <a:ahLst/>
            <a:cxnLst/>
            <a:rect l="l" t="t" r="r" b="b"/>
            <a:pathLst>
              <a:path w="10219055">
                <a:moveTo>
                  <a:pt x="0" y="0"/>
                </a:moveTo>
                <a:lnTo>
                  <a:pt x="10218674" y="0"/>
                </a:lnTo>
              </a:path>
            </a:pathLst>
          </a:custGeom>
          <a:ln w="6350">
            <a:solidFill>
              <a:srgbClr val="D9D9D9"/>
            </a:solidFill>
          </a:ln>
        </p:spPr>
        <p:txBody>
          <a:bodyPr wrap="square" lIns="0" tIns="0" rIns="0" bIns="0" rtlCol="0"/>
          <a:lstStyle/>
          <a:p>
            <a:endParaRPr/>
          </a:p>
        </p:txBody>
      </p:sp>
      <p:sp>
        <p:nvSpPr>
          <p:cNvPr id="20" name="object 20"/>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1" name="object 21"/>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4" name="object 24"/>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5" name="object 25"/>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6" name="object 26"/>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7" name="object 27"/>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8" name="object 28"/>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9" name="object 29"/>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0" name="object 30"/>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1" name="object 31"/>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4" name="object 34"/>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5" name="object 35"/>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6" name="object 36"/>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9" name="object 39"/>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0" name="object 40"/>
          <p:cNvSpPr/>
          <p:nvPr/>
        </p:nvSpPr>
        <p:spPr>
          <a:xfrm>
            <a:off x="22542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3" name="object 43"/>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4" name="object 44"/>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5" name="object 45"/>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6" name="object 46"/>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7" name="object 47"/>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8" name="object 48"/>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9" name="object 49"/>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0" name="object 50"/>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1" name="object 51"/>
          <p:cNvSpPr/>
          <p:nvPr/>
        </p:nvSpPr>
        <p:spPr>
          <a:xfrm>
            <a:off x="1973326" y="5294376"/>
            <a:ext cx="8923655" cy="0"/>
          </a:xfrm>
          <a:custGeom>
            <a:avLst/>
            <a:gdLst/>
            <a:ahLst/>
            <a:cxnLst/>
            <a:rect l="l" t="t" r="r" b="b"/>
            <a:pathLst>
              <a:path w="8923655">
                <a:moveTo>
                  <a:pt x="0" y="0"/>
                </a:moveTo>
                <a:lnTo>
                  <a:pt x="8923274" y="0"/>
                </a:lnTo>
              </a:path>
            </a:pathLst>
          </a:custGeom>
          <a:ln w="12700">
            <a:solidFill>
              <a:srgbClr val="D15A3D"/>
            </a:solidFill>
          </a:ln>
        </p:spPr>
        <p:txBody>
          <a:bodyPr wrap="square" lIns="0" tIns="0" rIns="0" bIns="0" rtlCol="0"/>
          <a:lstStyle/>
          <a:p>
            <a:endParaRPr/>
          </a:p>
        </p:txBody>
      </p:sp>
      <p:sp>
        <p:nvSpPr>
          <p:cNvPr id="52" name="object 52"/>
          <p:cNvSpPr txBox="1">
            <a:spLocks noGrp="1"/>
          </p:cNvSpPr>
          <p:nvPr>
            <p:ph type="title"/>
          </p:nvPr>
        </p:nvSpPr>
        <p:spPr>
          <a:xfrm>
            <a:off x="969010" y="762000"/>
            <a:ext cx="10537190" cy="772160"/>
          </a:xfrm>
          <a:prstGeom prst="rect">
            <a:avLst/>
          </a:prstGeom>
        </p:spPr>
        <p:txBody>
          <a:bodyPr vert="horz" wrap="square" lIns="0" tIns="12065" rIns="0" bIns="0" rtlCol="0">
            <a:spAutoFit/>
          </a:bodyPr>
          <a:lstStyle/>
          <a:p>
            <a:pPr marL="12700">
              <a:lnSpc>
                <a:spcPct val="100000"/>
              </a:lnSpc>
              <a:spcBef>
                <a:spcPts val="95"/>
              </a:spcBef>
            </a:pPr>
            <a:r>
              <a:rPr sz="4900" b="0" spc="-10" dirty="0">
                <a:solidFill>
                  <a:srgbClr val="2C2D2C"/>
                </a:solidFill>
                <a:latin typeface="Verdana"/>
                <a:cs typeface="Verdana"/>
              </a:rPr>
              <a:t>Responsabilidade </a:t>
            </a:r>
            <a:r>
              <a:rPr sz="4900" b="0" spc="-5" dirty="0">
                <a:solidFill>
                  <a:srgbClr val="2C2D2C"/>
                </a:solidFill>
                <a:latin typeface="Verdana"/>
                <a:cs typeface="Verdana"/>
              </a:rPr>
              <a:t>Civil do</a:t>
            </a:r>
            <a:r>
              <a:rPr sz="4900" b="0" spc="0" dirty="0">
                <a:solidFill>
                  <a:srgbClr val="2C2D2C"/>
                </a:solidFill>
                <a:latin typeface="Verdana"/>
                <a:cs typeface="Verdana"/>
              </a:rPr>
              <a:t> </a:t>
            </a:r>
            <a:r>
              <a:rPr sz="4900" b="0" spc="-10" dirty="0">
                <a:solidFill>
                  <a:srgbClr val="2C2D2C"/>
                </a:solidFill>
                <a:latin typeface="Verdana"/>
                <a:cs typeface="Verdana"/>
              </a:rPr>
              <a:t>Estado:</a:t>
            </a:r>
            <a:endParaRPr sz="4900" dirty="0">
              <a:latin typeface="Verdana"/>
              <a:cs typeface="Verdana"/>
            </a:endParaRPr>
          </a:p>
        </p:txBody>
      </p:sp>
      <p:sp>
        <p:nvSpPr>
          <p:cNvPr id="53" name="object 53"/>
          <p:cNvSpPr txBox="1"/>
          <p:nvPr/>
        </p:nvSpPr>
        <p:spPr>
          <a:xfrm>
            <a:off x="4953000" y="5562600"/>
            <a:ext cx="6633209" cy="579120"/>
          </a:xfrm>
          <a:prstGeom prst="rect">
            <a:avLst/>
          </a:prstGeom>
        </p:spPr>
        <p:txBody>
          <a:bodyPr vert="horz" wrap="square" lIns="0" tIns="13335" rIns="0" bIns="0" rtlCol="0">
            <a:spAutoFit/>
          </a:bodyPr>
          <a:lstStyle/>
          <a:p>
            <a:pPr marL="12700">
              <a:lnSpc>
                <a:spcPts val="2295"/>
              </a:lnSpc>
              <a:spcBef>
                <a:spcPts val="105"/>
              </a:spcBef>
            </a:pPr>
            <a:r>
              <a:rPr sz="2000" dirty="0">
                <a:solidFill>
                  <a:srgbClr val="FF0000"/>
                </a:solidFill>
                <a:latin typeface="Arial"/>
                <a:cs typeface="Arial"/>
              </a:rPr>
              <a:t>Faculdade de Direito da Universidade de </a:t>
            </a:r>
            <a:r>
              <a:rPr sz="2000" spc="-5" dirty="0">
                <a:solidFill>
                  <a:srgbClr val="FF0000"/>
                </a:solidFill>
                <a:latin typeface="Arial"/>
                <a:cs typeface="Arial"/>
              </a:rPr>
              <a:t>São </a:t>
            </a:r>
            <a:r>
              <a:rPr sz="2000" dirty="0">
                <a:solidFill>
                  <a:srgbClr val="FF0000"/>
                </a:solidFill>
                <a:latin typeface="Arial"/>
                <a:cs typeface="Arial"/>
              </a:rPr>
              <a:t>Paulo</a:t>
            </a:r>
            <a:r>
              <a:rPr sz="2000" spc="-114" dirty="0">
                <a:solidFill>
                  <a:srgbClr val="FF0000"/>
                </a:solidFill>
                <a:latin typeface="Arial"/>
                <a:cs typeface="Arial"/>
              </a:rPr>
              <a:t> </a:t>
            </a:r>
            <a:r>
              <a:rPr sz="2000" dirty="0">
                <a:solidFill>
                  <a:srgbClr val="FF0000"/>
                </a:solidFill>
                <a:latin typeface="Arial"/>
                <a:cs typeface="Arial"/>
              </a:rPr>
              <a:t>(USP)</a:t>
            </a:r>
            <a:endParaRPr sz="2000" dirty="0">
              <a:latin typeface="Arial"/>
              <a:cs typeface="Arial"/>
            </a:endParaRPr>
          </a:p>
          <a:p>
            <a:pPr marL="12700">
              <a:lnSpc>
                <a:spcPts val="2055"/>
              </a:lnSpc>
            </a:pPr>
            <a:r>
              <a:rPr sz="1800" dirty="0">
                <a:solidFill>
                  <a:srgbClr val="FF0000"/>
                </a:solidFill>
                <a:latin typeface="Verdana"/>
                <a:cs typeface="Verdana"/>
              </a:rPr>
              <a:t>São </a:t>
            </a:r>
            <a:r>
              <a:rPr sz="1800" spc="-15" dirty="0">
                <a:solidFill>
                  <a:srgbClr val="FF0000"/>
                </a:solidFill>
                <a:latin typeface="Verdana"/>
                <a:cs typeface="Verdana"/>
              </a:rPr>
              <a:t>Paulo </a:t>
            </a:r>
            <a:r>
              <a:rPr sz="1800" spc="-5" dirty="0">
                <a:solidFill>
                  <a:srgbClr val="FF0000"/>
                </a:solidFill>
                <a:latin typeface="Verdana"/>
                <a:cs typeface="Verdana"/>
              </a:rPr>
              <a:t>(SP), primeiro semestre de</a:t>
            </a:r>
            <a:r>
              <a:rPr sz="1800" spc="10" dirty="0">
                <a:solidFill>
                  <a:srgbClr val="FF0000"/>
                </a:solidFill>
                <a:latin typeface="Verdana"/>
                <a:cs typeface="Verdana"/>
              </a:rPr>
              <a:t> </a:t>
            </a:r>
            <a:r>
              <a:rPr sz="1800" spc="-5" dirty="0" smtClean="0">
                <a:solidFill>
                  <a:srgbClr val="FF0000"/>
                </a:solidFill>
                <a:latin typeface="Verdana"/>
                <a:cs typeface="Verdana"/>
              </a:rPr>
              <a:t>201</a:t>
            </a:r>
            <a:r>
              <a:rPr lang="pt-BR" sz="1800" spc="-5" dirty="0" smtClean="0">
                <a:solidFill>
                  <a:srgbClr val="FF0000"/>
                </a:solidFill>
                <a:latin typeface="Verdana"/>
                <a:cs typeface="Verdana"/>
              </a:rPr>
              <a:t>8</a:t>
            </a:r>
            <a:r>
              <a:rPr sz="1800" spc="-5" dirty="0" smtClean="0">
                <a:solidFill>
                  <a:srgbClr val="FF0000"/>
                </a:solidFill>
                <a:latin typeface="Verdana"/>
                <a:cs typeface="Verdana"/>
              </a:rPr>
              <a:t>.</a:t>
            </a:r>
            <a:endParaRPr sz="1800" dirty="0">
              <a:latin typeface="Verdana"/>
              <a:cs typeface="Verdana"/>
            </a:endParaRPr>
          </a:p>
        </p:txBody>
      </p:sp>
      <p:sp>
        <p:nvSpPr>
          <p:cNvPr id="54" name="object 54"/>
          <p:cNvSpPr txBox="1"/>
          <p:nvPr/>
        </p:nvSpPr>
        <p:spPr>
          <a:xfrm>
            <a:off x="1042517" y="2057400"/>
            <a:ext cx="10535285" cy="2150745"/>
          </a:xfrm>
          <a:prstGeom prst="rect">
            <a:avLst/>
          </a:prstGeom>
        </p:spPr>
        <p:txBody>
          <a:bodyPr vert="horz" wrap="square" lIns="0" tIns="12700" rIns="0" bIns="0" rtlCol="0">
            <a:spAutoFit/>
          </a:bodyPr>
          <a:lstStyle/>
          <a:p>
            <a:pPr marL="12700">
              <a:lnSpc>
                <a:spcPts val="4885"/>
              </a:lnSpc>
              <a:spcBef>
                <a:spcPts val="100"/>
              </a:spcBef>
              <a:tabLst>
                <a:tab pos="7136765" algn="l"/>
              </a:tabLst>
            </a:pPr>
            <a:r>
              <a:rPr sz="4500" b="1" dirty="0">
                <a:solidFill>
                  <a:srgbClr val="2C2D2C"/>
                </a:solidFill>
                <a:latin typeface="Verdana"/>
                <a:cs typeface="Verdana"/>
              </a:rPr>
              <a:t>Tema: </a:t>
            </a:r>
            <a:r>
              <a:rPr sz="4000" spc="-5" dirty="0">
                <a:solidFill>
                  <a:srgbClr val="2C2D2C"/>
                </a:solidFill>
                <a:latin typeface="Verdana"/>
                <a:cs typeface="Verdana"/>
              </a:rPr>
              <a:t>A RCE</a:t>
            </a:r>
            <a:r>
              <a:rPr sz="4000" spc="50" dirty="0">
                <a:solidFill>
                  <a:srgbClr val="2C2D2C"/>
                </a:solidFill>
                <a:latin typeface="Verdana"/>
                <a:cs typeface="Verdana"/>
              </a:rPr>
              <a:t> </a:t>
            </a:r>
            <a:r>
              <a:rPr sz="3600" dirty="0">
                <a:solidFill>
                  <a:srgbClr val="2C2D2C"/>
                </a:solidFill>
                <a:latin typeface="Verdana"/>
                <a:cs typeface="Verdana"/>
              </a:rPr>
              <a:t>nas</a:t>
            </a:r>
            <a:r>
              <a:rPr sz="3600" spc="-10" dirty="0">
                <a:solidFill>
                  <a:srgbClr val="2C2D2C"/>
                </a:solidFill>
                <a:latin typeface="Verdana"/>
                <a:cs typeface="Verdana"/>
              </a:rPr>
              <a:t> Parcerias	</a:t>
            </a:r>
            <a:r>
              <a:rPr sz="3600" spc="-5" dirty="0">
                <a:solidFill>
                  <a:srgbClr val="2C2D2C"/>
                </a:solidFill>
                <a:latin typeface="Verdana"/>
                <a:cs typeface="Verdana"/>
              </a:rPr>
              <a:t>do Estado</a:t>
            </a:r>
            <a:r>
              <a:rPr sz="3600" spc="-90" dirty="0">
                <a:solidFill>
                  <a:srgbClr val="2C2D2C"/>
                </a:solidFill>
                <a:latin typeface="Verdana"/>
                <a:cs typeface="Verdana"/>
              </a:rPr>
              <a:t> </a:t>
            </a:r>
            <a:r>
              <a:rPr sz="3600" spc="-5" dirty="0">
                <a:solidFill>
                  <a:srgbClr val="2C2D2C"/>
                </a:solidFill>
                <a:latin typeface="Verdana"/>
                <a:cs typeface="Verdana"/>
              </a:rPr>
              <a:t>com</a:t>
            </a:r>
            <a:endParaRPr sz="3600" dirty="0">
              <a:latin typeface="Verdana"/>
              <a:cs typeface="Verdana"/>
            </a:endParaRPr>
          </a:p>
          <a:p>
            <a:pPr marL="12700">
              <a:lnSpc>
                <a:spcPts val="3804"/>
              </a:lnSpc>
            </a:pPr>
            <a:r>
              <a:rPr sz="3600" dirty="0">
                <a:solidFill>
                  <a:srgbClr val="2C2D2C"/>
                </a:solidFill>
                <a:latin typeface="Verdana"/>
                <a:cs typeface="Verdana"/>
              </a:rPr>
              <a:t>o </a:t>
            </a:r>
            <a:r>
              <a:rPr sz="3600" spc="-50" dirty="0">
                <a:solidFill>
                  <a:srgbClr val="2C2D2C"/>
                </a:solidFill>
                <a:latin typeface="Verdana"/>
                <a:cs typeface="Verdana"/>
              </a:rPr>
              <a:t>Terceiro</a:t>
            </a:r>
            <a:r>
              <a:rPr sz="3600" spc="-5" dirty="0">
                <a:solidFill>
                  <a:srgbClr val="2C2D2C"/>
                </a:solidFill>
                <a:latin typeface="Verdana"/>
                <a:cs typeface="Verdana"/>
              </a:rPr>
              <a:t> </a:t>
            </a:r>
            <a:r>
              <a:rPr sz="3600" dirty="0">
                <a:solidFill>
                  <a:srgbClr val="2C2D2C"/>
                </a:solidFill>
                <a:latin typeface="Verdana"/>
                <a:cs typeface="Verdana"/>
              </a:rPr>
              <a:t>Setor</a:t>
            </a:r>
            <a:endParaRPr sz="3600" dirty="0">
              <a:latin typeface="Verdana"/>
              <a:cs typeface="Verdana"/>
            </a:endParaRPr>
          </a:p>
          <a:p>
            <a:pPr>
              <a:lnSpc>
                <a:spcPct val="100000"/>
              </a:lnSpc>
              <a:spcBef>
                <a:spcPts val="25"/>
              </a:spcBef>
            </a:pPr>
            <a:endParaRPr sz="4050" dirty="0">
              <a:latin typeface="Times New Roman"/>
              <a:cs typeface="Times New Roman"/>
            </a:endParaRPr>
          </a:p>
          <a:p>
            <a:pPr marL="3045460">
              <a:lnSpc>
                <a:spcPct val="100000"/>
              </a:lnSpc>
            </a:pPr>
            <a:r>
              <a:rPr sz="2800" b="1" spc="-10" dirty="0">
                <a:solidFill>
                  <a:srgbClr val="2C2D2C"/>
                </a:solidFill>
                <a:latin typeface="Verdana"/>
                <a:cs typeface="Verdana"/>
              </a:rPr>
              <a:t>P</a:t>
            </a:r>
            <a:r>
              <a:rPr sz="2250" b="1" spc="-10" dirty="0">
                <a:solidFill>
                  <a:srgbClr val="2C2D2C"/>
                </a:solidFill>
                <a:latin typeface="Verdana"/>
                <a:cs typeface="Verdana"/>
              </a:rPr>
              <a:t>ROF</a:t>
            </a:r>
            <a:r>
              <a:rPr sz="2800" b="1" spc="-10" dirty="0">
                <a:solidFill>
                  <a:srgbClr val="2C2D2C"/>
                </a:solidFill>
                <a:latin typeface="Verdana"/>
                <a:cs typeface="Verdana"/>
              </a:rPr>
              <a:t>. D</a:t>
            </a:r>
            <a:r>
              <a:rPr sz="2250" b="1" spc="-10" dirty="0">
                <a:solidFill>
                  <a:srgbClr val="2C2D2C"/>
                </a:solidFill>
                <a:latin typeface="Verdana"/>
                <a:cs typeface="Verdana"/>
              </a:rPr>
              <a:t>R</a:t>
            </a:r>
            <a:r>
              <a:rPr sz="2800" b="1" spc="-10" dirty="0">
                <a:solidFill>
                  <a:srgbClr val="2C2D2C"/>
                </a:solidFill>
                <a:latin typeface="Verdana"/>
                <a:cs typeface="Verdana"/>
              </a:rPr>
              <a:t>. G</a:t>
            </a:r>
            <a:r>
              <a:rPr sz="2250" b="1" spc="-10" dirty="0">
                <a:solidFill>
                  <a:srgbClr val="2C2D2C"/>
                </a:solidFill>
                <a:latin typeface="Verdana"/>
                <a:cs typeface="Verdana"/>
              </a:rPr>
              <a:t>USTAVO </a:t>
            </a:r>
            <a:r>
              <a:rPr sz="2800" b="1" spc="-10" dirty="0">
                <a:solidFill>
                  <a:srgbClr val="2C2D2C"/>
                </a:solidFill>
                <a:latin typeface="Verdana"/>
                <a:cs typeface="Verdana"/>
              </a:rPr>
              <a:t>J</a:t>
            </a:r>
            <a:r>
              <a:rPr sz="2250" b="1" spc="-10" dirty="0">
                <a:solidFill>
                  <a:srgbClr val="2C2D2C"/>
                </a:solidFill>
                <a:latin typeface="Verdana"/>
                <a:cs typeface="Verdana"/>
              </a:rPr>
              <a:t>USTINO DE</a:t>
            </a:r>
            <a:r>
              <a:rPr sz="2250" b="1" spc="555" dirty="0">
                <a:solidFill>
                  <a:srgbClr val="2C2D2C"/>
                </a:solidFill>
                <a:latin typeface="Verdana"/>
                <a:cs typeface="Verdana"/>
              </a:rPr>
              <a:t> </a:t>
            </a:r>
            <a:r>
              <a:rPr sz="2800" b="1" spc="-10" dirty="0">
                <a:solidFill>
                  <a:srgbClr val="2C2D2C"/>
                </a:solidFill>
                <a:latin typeface="Verdana"/>
                <a:cs typeface="Verdana"/>
              </a:rPr>
              <a:t>O</a:t>
            </a:r>
            <a:r>
              <a:rPr sz="2250" b="1" spc="-10" dirty="0">
                <a:solidFill>
                  <a:srgbClr val="2C2D2C"/>
                </a:solidFill>
                <a:latin typeface="Verdana"/>
                <a:cs typeface="Verdana"/>
              </a:rPr>
              <a:t>LIVEIRA</a:t>
            </a:r>
            <a:endParaRPr sz="2250" dirty="0">
              <a:latin typeface="Verdana"/>
              <a:cs typeface="Verdana"/>
            </a:endParaRPr>
          </a:p>
        </p:txBody>
      </p:sp>
      <p:sp>
        <p:nvSpPr>
          <p:cNvPr id="55" name="object 55"/>
          <p:cNvSpPr/>
          <p:nvPr/>
        </p:nvSpPr>
        <p:spPr>
          <a:xfrm>
            <a:off x="541274" y="4343400"/>
            <a:ext cx="1973326" cy="1992249"/>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3" name="object 3"/>
          <p:cNvSpPr/>
          <p:nvPr/>
        </p:nvSpPr>
        <p:spPr>
          <a:xfrm>
            <a:off x="6096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4" name="object 4"/>
          <p:cNvSpPr/>
          <p:nvPr/>
        </p:nvSpPr>
        <p:spPr>
          <a:xfrm>
            <a:off x="6096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5" name="object 5"/>
          <p:cNvSpPr/>
          <p:nvPr/>
        </p:nvSpPr>
        <p:spPr>
          <a:xfrm>
            <a:off x="18288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6" name="object 6"/>
          <p:cNvSpPr/>
          <p:nvPr/>
        </p:nvSpPr>
        <p:spPr>
          <a:xfrm>
            <a:off x="18288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7" name="object 7"/>
          <p:cNvSpPr/>
          <p:nvPr/>
        </p:nvSpPr>
        <p:spPr>
          <a:xfrm>
            <a:off x="18288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8" name="object 8"/>
          <p:cNvSpPr/>
          <p:nvPr/>
        </p:nvSpPr>
        <p:spPr>
          <a:xfrm>
            <a:off x="30480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9" name="object 9"/>
          <p:cNvSpPr/>
          <p:nvPr/>
        </p:nvSpPr>
        <p:spPr>
          <a:xfrm>
            <a:off x="30480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0"/>
            <a:ext cx="0" cy="986155"/>
          </a:xfrm>
          <a:custGeom>
            <a:avLst/>
            <a:gdLst/>
            <a:ahLst/>
            <a:cxnLst/>
            <a:rect l="l" t="t" r="r" b="b"/>
            <a:pathLst>
              <a:path h="986155">
                <a:moveTo>
                  <a:pt x="0" y="0"/>
                </a:moveTo>
                <a:lnTo>
                  <a:pt x="0" y="985774"/>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728973"/>
            <a:ext cx="0" cy="149860"/>
          </a:xfrm>
          <a:custGeom>
            <a:avLst/>
            <a:gdLst/>
            <a:ahLst/>
            <a:cxnLst/>
            <a:rect l="l" t="t" r="r" b="b"/>
            <a:pathLst>
              <a:path h="149860">
                <a:moveTo>
                  <a:pt x="0" y="0"/>
                </a:moveTo>
                <a:lnTo>
                  <a:pt x="0" y="149351"/>
                </a:lnTo>
              </a:path>
            </a:pathLst>
          </a:custGeom>
          <a:ln w="6350">
            <a:solidFill>
              <a:srgbClr val="D9D9D9"/>
            </a:solidFill>
          </a:ln>
        </p:spPr>
        <p:txBody>
          <a:bodyPr wrap="square" lIns="0" tIns="0" rIns="0" bIns="0" rtlCol="0"/>
          <a:lstStyle/>
          <a:p>
            <a:endParaRPr/>
          </a:p>
        </p:txBody>
      </p:sp>
      <p:sp>
        <p:nvSpPr>
          <p:cNvPr id="31" name="object 31"/>
          <p:cNvSpPr/>
          <p:nvPr/>
        </p:nvSpPr>
        <p:spPr>
          <a:xfrm>
            <a:off x="11582400" y="6673850"/>
            <a:ext cx="0" cy="184150"/>
          </a:xfrm>
          <a:custGeom>
            <a:avLst/>
            <a:gdLst/>
            <a:ahLst/>
            <a:cxnLst/>
            <a:rect l="l" t="t" r="r" b="b"/>
            <a:pathLst>
              <a:path h="184150">
                <a:moveTo>
                  <a:pt x="0" y="0"/>
                </a:moveTo>
                <a:lnTo>
                  <a:pt x="0" y="184149"/>
                </a:lnTo>
              </a:path>
            </a:pathLst>
          </a:custGeom>
          <a:ln w="6350">
            <a:solidFill>
              <a:srgbClr val="D9D9D9"/>
            </a:solidFill>
          </a:ln>
        </p:spPr>
        <p:txBody>
          <a:bodyPr wrap="square" lIns="0" tIns="0" rIns="0" bIns="0" rtlCol="0"/>
          <a:lstStyle/>
          <a:p>
            <a:endParaRPr/>
          </a:p>
        </p:txBody>
      </p:sp>
      <p:sp>
        <p:nvSpPr>
          <p:cNvPr id="32" name="object 3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3" name="object 33"/>
          <p:cNvSpPr/>
          <p:nvPr/>
        </p:nvSpPr>
        <p:spPr>
          <a:xfrm>
            <a:off x="12150725" y="1611375"/>
            <a:ext cx="41275" cy="0"/>
          </a:xfrm>
          <a:custGeom>
            <a:avLst/>
            <a:gdLst/>
            <a:ahLst/>
            <a:cxnLst/>
            <a:rect l="l" t="t" r="r" b="b"/>
            <a:pathLst>
              <a:path w="41275">
                <a:moveTo>
                  <a:pt x="0" y="0"/>
                </a:moveTo>
                <a:lnTo>
                  <a:pt x="41275" y="0"/>
                </a:lnTo>
              </a:path>
            </a:pathLst>
          </a:custGeom>
          <a:ln w="6350">
            <a:solidFill>
              <a:srgbClr val="D9D9D9"/>
            </a:solidFill>
          </a:ln>
        </p:spPr>
        <p:txBody>
          <a:bodyPr wrap="square" lIns="0" tIns="0" rIns="0" bIns="0" rtlCol="0"/>
          <a:lstStyle/>
          <a:p>
            <a:endParaRPr/>
          </a:p>
        </p:txBody>
      </p:sp>
      <p:sp>
        <p:nvSpPr>
          <p:cNvPr id="34" name="object 34"/>
          <p:cNvSpPr/>
          <p:nvPr/>
        </p:nvSpPr>
        <p:spPr>
          <a:xfrm>
            <a:off x="12150725" y="2835275"/>
            <a:ext cx="41275" cy="0"/>
          </a:xfrm>
          <a:custGeom>
            <a:avLst/>
            <a:gdLst/>
            <a:ahLst/>
            <a:cxnLst/>
            <a:rect l="l" t="t" r="r" b="b"/>
            <a:pathLst>
              <a:path w="41275">
                <a:moveTo>
                  <a:pt x="0" y="0"/>
                </a:moveTo>
                <a:lnTo>
                  <a:pt x="41275" y="0"/>
                </a:lnTo>
              </a:path>
            </a:pathLst>
          </a:custGeom>
          <a:ln w="6350">
            <a:solidFill>
              <a:srgbClr val="D9D9D9"/>
            </a:solidFill>
          </a:ln>
        </p:spPr>
        <p:txBody>
          <a:bodyPr wrap="square" lIns="0" tIns="0" rIns="0" bIns="0" rtlCol="0"/>
          <a:lstStyle/>
          <a:p>
            <a:endParaRPr/>
          </a:p>
        </p:txBody>
      </p:sp>
      <p:sp>
        <p:nvSpPr>
          <p:cNvPr id="35" name="object 35"/>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9" name="object 39"/>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40" name="object 40"/>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1" name="object 41"/>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2" name="object 42"/>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43" name="object 43"/>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44" name="object 44"/>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45" name="object 45"/>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46" name="object 46"/>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7" name="object 47"/>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8" name="object 48"/>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9" name="object 49"/>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50" name="object 50"/>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2" name="object 52"/>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3" name="object 53"/>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54" name="object 54"/>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5" name="object 55"/>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6" name="object 56"/>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7" name="object 57"/>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8" name="object 58"/>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9" name="object 59"/>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60" name="object 60"/>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61" name="object 61"/>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62" name="object 62"/>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63" name="object 63"/>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64" name="object 64"/>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65" name="object 65"/>
          <p:cNvSpPr txBox="1"/>
          <p:nvPr/>
        </p:nvSpPr>
        <p:spPr>
          <a:xfrm>
            <a:off x="7669656" y="4359001"/>
            <a:ext cx="1120140" cy="263525"/>
          </a:xfrm>
          <a:prstGeom prst="rect">
            <a:avLst/>
          </a:prstGeom>
        </p:spPr>
        <p:txBody>
          <a:bodyPr vert="horz" wrap="square" lIns="0" tIns="1270" rIns="0" bIns="0" rtlCol="0">
            <a:spAutoFit/>
          </a:bodyPr>
          <a:lstStyle/>
          <a:p>
            <a:pPr>
              <a:lnSpc>
                <a:spcPct val="100000"/>
              </a:lnSpc>
              <a:spcBef>
                <a:spcPts val="10"/>
              </a:spcBef>
            </a:pPr>
            <a:r>
              <a:rPr sz="1700" b="1" spc="-5" dirty="0">
                <a:solidFill>
                  <a:srgbClr val="FFFFFF"/>
                </a:solidFill>
                <a:latin typeface="Verdana"/>
                <a:cs typeface="Verdana"/>
              </a:rPr>
              <a:t>Re</a:t>
            </a:r>
            <a:r>
              <a:rPr sz="1700" b="1" spc="-10" dirty="0">
                <a:solidFill>
                  <a:srgbClr val="FFFFFF"/>
                </a:solidFill>
                <a:latin typeface="Verdana"/>
                <a:cs typeface="Verdana"/>
              </a:rPr>
              <a:t>g</a:t>
            </a:r>
            <a:r>
              <a:rPr sz="1700" b="1" spc="-5" dirty="0">
                <a:solidFill>
                  <a:srgbClr val="FFFFFF"/>
                </a:solidFill>
                <a:latin typeface="Verdana"/>
                <a:cs typeface="Verdana"/>
              </a:rPr>
              <a:t>resso</a:t>
            </a:r>
            <a:endParaRPr sz="1700">
              <a:latin typeface="Verdana"/>
              <a:cs typeface="Verdana"/>
            </a:endParaRPr>
          </a:p>
        </p:txBody>
      </p:sp>
      <p:sp>
        <p:nvSpPr>
          <p:cNvPr id="66" name="object 66"/>
          <p:cNvSpPr/>
          <p:nvPr/>
        </p:nvSpPr>
        <p:spPr>
          <a:xfrm>
            <a:off x="0" y="63"/>
            <a:ext cx="12192000" cy="954087"/>
          </a:xfrm>
          <a:prstGeom prst="rect">
            <a:avLst/>
          </a:prstGeom>
          <a:blipFill>
            <a:blip r:embed="rId2" cstate="print"/>
            <a:stretch>
              <a:fillRect/>
            </a:stretch>
          </a:blipFill>
        </p:spPr>
        <p:txBody>
          <a:bodyPr wrap="square" lIns="0" tIns="0" rIns="0" bIns="0" rtlCol="0"/>
          <a:lstStyle/>
          <a:p>
            <a:endParaRPr/>
          </a:p>
        </p:txBody>
      </p:sp>
      <p:sp>
        <p:nvSpPr>
          <p:cNvPr id="67" name="object 67"/>
          <p:cNvSpPr/>
          <p:nvPr/>
        </p:nvSpPr>
        <p:spPr>
          <a:xfrm>
            <a:off x="0" y="63"/>
            <a:ext cx="12192000" cy="954405"/>
          </a:xfrm>
          <a:custGeom>
            <a:avLst/>
            <a:gdLst/>
            <a:ahLst/>
            <a:cxnLst/>
            <a:rect l="l" t="t" r="r" b="b"/>
            <a:pathLst>
              <a:path w="12192000" h="954405">
                <a:moveTo>
                  <a:pt x="0" y="954087"/>
                </a:moveTo>
                <a:lnTo>
                  <a:pt x="12192000" y="954087"/>
                </a:lnTo>
                <a:lnTo>
                  <a:pt x="12192000" y="0"/>
                </a:lnTo>
                <a:lnTo>
                  <a:pt x="0" y="0"/>
                </a:lnTo>
                <a:lnTo>
                  <a:pt x="0" y="954087"/>
                </a:lnTo>
                <a:close/>
              </a:path>
            </a:pathLst>
          </a:custGeom>
          <a:ln w="6350">
            <a:solidFill>
              <a:srgbClr val="D15A3D"/>
            </a:solidFill>
          </a:ln>
        </p:spPr>
        <p:txBody>
          <a:bodyPr wrap="square" lIns="0" tIns="0" rIns="0" bIns="0" rtlCol="0"/>
          <a:lstStyle/>
          <a:p>
            <a:endParaRPr/>
          </a:p>
        </p:txBody>
      </p:sp>
      <p:sp>
        <p:nvSpPr>
          <p:cNvPr id="68" name="object 68"/>
          <p:cNvSpPr txBox="1">
            <a:spLocks noGrp="1"/>
          </p:cNvSpPr>
          <p:nvPr>
            <p:ph type="title"/>
          </p:nvPr>
        </p:nvSpPr>
        <p:spPr>
          <a:xfrm>
            <a:off x="174625" y="228085"/>
            <a:ext cx="11712575" cy="381515"/>
          </a:xfrm>
          <a:prstGeom prst="rect">
            <a:avLst/>
          </a:prstGeom>
        </p:spPr>
        <p:txBody>
          <a:bodyPr vert="horz" wrap="square" lIns="0" tIns="12065" rIns="0" bIns="0" rtlCol="0">
            <a:spAutoFit/>
          </a:bodyPr>
          <a:lstStyle/>
          <a:p>
            <a:pPr marL="12700">
              <a:lnSpc>
                <a:spcPct val="100000"/>
              </a:lnSpc>
              <a:spcBef>
                <a:spcPts val="95"/>
              </a:spcBef>
            </a:pPr>
            <a:r>
              <a:rPr sz="2400" spc="-5" dirty="0"/>
              <a:t>5. Responsabilidade Objetiva (art. 37, § 6º, da CF) aplica-se às OS´s</a:t>
            </a:r>
            <a:r>
              <a:rPr sz="2400" spc="300" dirty="0"/>
              <a:t> </a:t>
            </a:r>
            <a:r>
              <a:rPr sz="2400" spc="-5" dirty="0" smtClean="0"/>
              <a:t>e</a:t>
            </a:r>
            <a:r>
              <a:rPr lang="pt-BR" sz="2400" spc="-5" dirty="0" smtClean="0"/>
              <a:t> </a:t>
            </a:r>
            <a:r>
              <a:rPr lang="pt-BR" sz="2400" spc="-5" dirty="0" err="1" smtClean="0"/>
              <a:t>OSCIP’s</a:t>
            </a:r>
            <a:r>
              <a:rPr lang="pt-BR" sz="2400" spc="-5" dirty="0" smtClean="0"/>
              <a:t>?</a:t>
            </a:r>
            <a:endParaRPr sz="2400" dirty="0"/>
          </a:p>
        </p:txBody>
      </p:sp>
      <p:sp>
        <p:nvSpPr>
          <p:cNvPr id="69" name="object 69"/>
          <p:cNvSpPr/>
          <p:nvPr/>
        </p:nvSpPr>
        <p:spPr>
          <a:xfrm>
            <a:off x="0" y="990600"/>
            <a:ext cx="12192000" cy="990600"/>
          </a:xfrm>
          <a:custGeom>
            <a:avLst/>
            <a:gdLst/>
            <a:ahLst/>
            <a:cxnLst/>
            <a:rect l="l" t="t" r="r" b="b"/>
            <a:pathLst>
              <a:path w="12150725" h="2743200">
                <a:moveTo>
                  <a:pt x="0" y="2743200"/>
                </a:moveTo>
                <a:lnTo>
                  <a:pt x="12150725" y="2743200"/>
                </a:lnTo>
                <a:lnTo>
                  <a:pt x="12150725" y="0"/>
                </a:lnTo>
                <a:lnTo>
                  <a:pt x="0" y="0"/>
                </a:lnTo>
                <a:lnTo>
                  <a:pt x="0" y="2743200"/>
                </a:lnTo>
                <a:close/>
              </a:path>
            </a:pathLst>
          </a:custGeom>
          <a:solidFill>
            <a:srgbClr val="D15A3D"/>
          </a:solidFill>
        </p:spPr>
        <p:txBody>
          <a:bodyPr wrap="square" lIns="0" tIns="0" rIns="0" bIns="0" rtlCol="0"/>
          <a:lstStyle/>
          <a:p>
            <a:endParaRPr/>
          </a:p>
        </p:txBody>
      </p:sp>
      <p:sp>
        <p:nvSpPr>
          <p:cNvPr id="77" name="object 69"/>
          <p:cNvSpPr/>
          <p:nvPr/>
        </p:nvSpPr>
        <p:spPr>
          <a:xfrm>
            <a:off x="0" y="2057400"/>
            <a:ext cx="12192000" cy="2819400"/>
          </a:xfrm>
          <a:custGeom>
            <a:avLst/>
            <a:gdLst/>
            <a:ahLst/>
            <a:cxnLst/>
            <a:rect l="l" t="t" r="r" b="b"/>
            <a:pathLst>
              <a:path w="12150725" h="2743200">
                <a:moveTo>
                  <a:pt x="0" y="2743200"/>
                </a:moveTo>
                <a:lnTo>
                  <a:pt x="12150725" y="2743200"/>
                </a:lnTo>
                <a:lnTo>
                  <a:pt x="12150725" y="0"/>
                </a:lnTo>
                <a:lnTo>
                  <a:pt x="0" y="0"/>
                </a:lnTo>
                <a:lnTo>
                  <a:pt x="0" y="2743200"/>
                </a:lnTo>
                <a:close/>
              </a:path>
            </a:pathLst>
          </a:custGeom>
          <a:solidFill>
            <a:srgbClr val="D15A3D"/>
          </a:solidFill>
        </p:spPr>
        <p:txBody>
          <a:bodyPr wrap="square" lIns="0" tIns="0" rIns="0" bIns="0" rtlCol="0"/>
          <a:lstStyle/>
          <a:p>
            <a:endParaRPr/>
          </a:p>
        </p:txBody>
      </p:sp>
      <p:sp>
        <p:nvSpPr>
          <p:cNvPr id="78" name="object 69"/>
          <p:cNvSpPr/>
          <p:nvPr/>
        </p:nvSpPr>
        <p:spPr>
          <a:xfrm>
            <a:off x="0" y="4953000"/>
            <a:ext cx="12192000" cy="1828800"/>
          </a:xfrm>
          <a:custGeom>
            <a:avLst/>
            <a:gdLst/>
            <a:ahLst/>
            <a:cxnLst/>
            <a:rect l="l" t="t" r="r" b="b"/>
            <a:pathLst>
              <a:path w="12150725" h="2743200">
                <a:moveTo>
                  <a:pt x="0" y="2743200"/>
                </a:moveTo>
                <a:lnTo>
                  <a:pt x="12150725" y="2743200"/>
                </a:lnTo>
                <a:lnTo>
                  <a:pt x="12150725" y="0"/>
                </a:lnTo>
                <a:lnTo>
                  <a:pt x="0" y="0"/>
                </a:lnTo>
                <a:lnTo>
                  <a:pt x="0" y="2743200"/>
                </a:lnTo>
                <a:close/>
              </a:path>
            </a:pathLst>
          </a:custGeom>
          <a:solidFill>
            <a:srgbClr val="D15A3D"/>
          </a:solidFill>
        </p:spPr>
        <p:txBody>
          <a:bodyPr wrap="square" lIns="0" tIns="0" rIns="0" bIns="0" rtlCol="0"/>
          <a:lstStyle/>
          <a:p>
            <a:endParaRPr/>
          </a:p>
        </p:txBody>
      </p:sp>
      <p:sp>
        <p:nvSpPr>
          <p:cNvPr id="79" name="CaixaDeTexto 78"/>
          <p:cNvSpPr txBox="1"/>
          <p:nvPr/>
        </p:nvSpPr>
        <p:spPr>
          <a:xfrm>
            <a:off x="76200" y="990600"/>
            <a:ext cx="11887200" cy="923330"/>
          </a:xfrm>
          <a:prstGeom prst="rect">
            <a:avLst/>
          </a:prstGeom>
          <a:noFill/>
        </p:spPr>
        <p:txBody>
          <a:bodyPr wrap="square" rtlCol="0">
            <a:spAutoFit/>
          </a:bodyPr>
          <a:lstStyle/>
          <a:p>
            <a:pPr algn="just"/>
            <a:r>
              <a:rPr lang="pt-BR" b="1" dirty="0" smtClean="0">
                <a:solidFill>
                  <a:schemeClr val="bg1"/>
                </a:solidFill>
                <a:latin typeface="Verdana" pitchFamily="34" charset="0"/>
                <a:ea typeface="Verdana" pitchFamily="34" charset="0"/>
                <a:cs typeface="Verdana" pitchFamily="34" charset="0"/>
              </a:rPr>
              <a:t>1ª Posição</a:t>
            </a:r>
            <a:r>
              <a:rPr lang="pt-BR" dirty="0" smtClean="0">
                <a:solidFill>
                  <a:schemeClr val="bg1"/>
                </a:solidFill>
                <a:latin typeface="Verdana" pitchFamily="34" charset="0"/>
                <a:ea typeface="Verdana" pitchFamily="34" charset="0"/>
                <a:cs typeface="Verdana" pitchFamily="34" charset="0"/>
              </a:rPr>
              <a:t> – Segundo Rafael Oliveira (2017, p. 761), há quem entenda se tratar de responsabilidade objetiva, já que as entidades possuem vínculos com o poder público e as atividades por elas exercidas se enquadrariam no conceito amplo de serviço público.</a:t>
            </a:r>
            <a:endParaRPr lang="pt-BR" dirty="0">
              <a:solidFill>
                <a:schemeClr val="bg1"/>
              </a:solidFill>
              <a:latin typeface="Verdana" pitchFamily="34" charset="0"/>
              <a:ea typeface="Verdana" pitchFamily="34" charset="0"/>
              <a:cs typeface="Verdana" pitchFamily="34" charset="0"/>
            </a:endParaRPr>
          </a:p>
        </p:txBody>
      </p:sp>
      <p:sp>
        <p:nvSpPr>
          <p:cNvPr id="80" name="CaixaDeTexto 79"/>
          <p:cNvSpPr txBox="1"/>
          <p:nvPr/>
        </p:nvSpPr>
        <p:spPr>
          <a:xfrm>
            <a:off x="76200" y="2057400"/>
            <a:ext cx="11887200" cy="2862322"/>
          </a:xfrm>
          <a:prstGeom prst="rect">
            <a:avLst/>
          </a:prstGeom>
          <a:noFill/>
        </p:spPr>
        <p:txBody>
          <a:bodyPr wrap="square" rtlCol="0">
            <a:spAutoFit/>
          </a:bodyPr>
          <a:lstStyle/>
          <a:p>
            <a:pPr algn="just"/>
            <a:r>
              <a:rPr lang="pt-BR" b="1" dirty="0" smtClean="0">
                <a:solidFill>
                  <a:schemeClr val="bg1"/>
                </a:solidFill>
                <a:latin typeface="Verdana" pitchFamily="34" charset="0"/>
                <a:ea typeface="Verdana" pitchFamily="34" charset="0"/>
                <a:cs typeface="Verdana" pitchFamily="34" charset="0"/>
              </a:rPr>
              <a:t>2ª Posição </a:t>
            </a:r>
            <a:r>
              <a:rPr lang="pt-BR" dirty="0" smtClean="0">
                <a:solidFill>
                  <a:schemeClr val="bg1"/>
                </a:solidFill>
                <a:latin typeface="Verdana" pitchFamily="34" charset="0"/>
                <a:ea typeface="Verdana" pitchFamily="34" charset="0"/>
                <a:cs typeface="Verdana" pitchFamily="34" charset="0"/>
              </a:rPr>
              <a:t>– em relação as entidades que se enquadram como Serviços Sociais Autônomos, a responsabilidade seria objetiva com fundamento no fato de que se vinculam ao Estado por meio de lei, sendo a sua manutenção custeada  por contribuições sociais (espécie tributária) compulsoriamente cobradas de certos setores para o financiamento de tais atividades (OLIVEIRA, 2017, p. 211). Já a responsabilidade das OS e das </a:t>
            </a:r>
            <a:r>
              <a:rPr lang="pt-BR" dirty="0" err="1" smtClean="0">
                <a:solidFill>
                  <a:schemeClr val="bg1"/>
                </a:solidFill>
                <a:latin typeface="Verdana" pitchFamily="34" charset="0"/>
                <a:ea typeface="Verdana" pitchFamily="34" charset="0"/>
                <a:cs typeface="Verdana" pitchFamily="34" charset="0"/>
              </a:rPr>
              <a:t>OSCIP’s</a:t>
            </a:r>
            <a:r>
              <a:rPr lang="pt-BR" dirty="0" smtClean="0">
                <a:solidFill>
                  <a:schemeClr val="bg1"/>
                </a:solidFill>
                <a:latin typeface="Verdana" pitchFamily="34" charset="0"/>
                <a:ea typeface="Verdana" pitchFamily="34" charset="0"/>
                <a:cs typeface="Verdana" pitchFamily="34" charset="0"/>
              </a:rPr>
              <a:t> seria subjetiva, já que refletem “parcerias desinteressadas”, entre o Estado e pessoas privadas, que se não tivessem formalizado contrato de gestão ou termo de parceria, continuariam sendo regidas pelas normas de direito civil. Neste caso, o risco administrativo decorrente da existência de eventual dano causado sem comprovação do dolo ou culpa dessas entidades, seria arcado pelo Estado, conforme apontado por Carvalho Filho (2016, p. 587-588).</a:t>
            </a:r>
            <a:endParaRPr lang="pt-BR" dirty="0">
              <a:solidFill>
                <a:schemeClr val="bg1"/>
              </a:solidFill>
              <a:latin typeface="Verdana" pitchFamily="34" charset="0"/>
              <a:ea typeface="Verdana" pitchFamily="34" charset="0"/>
              <a:cs typeface="Verdana" pitchFamily="34" charset="0"/>
            </a:endParaRPr>
          </a:p>
        </p:txBody>
      </p:sp>
      <p:sp>
        <p:nvSpPr>
          <p:cNvPr id="81" name="CaixaDeTexto 80"/>
          <p:cNvSpPr txBox="1"/>
          <p:nvPr/>
        </p:nvSpPr>
        <p:spPr>
          <a:xfrm>
            <a:off x="76200" y="4953000"/>
            <a:ext cx="11887200" cy="1754326"/>
          </a:xfrm>
          <a:prstGeom prst="rect">
            <a:avLst/>
          </a:prstGeom>
          <a:noFill/>
        </p:spPr>
        <p:txBody>
          <a:bodyPr wrap="square" rtlCol="0">
            <a:spAutoFit/>
          </a:bodyPr>
          <a:lstStyle/>
          <a:p>
            <a:pPr algn="just"/>
            <a:r>
              <a:rPr lang="pt-BR" b="1" dirty="0" smtClean="0">
                <a:solidFill>
                  <a:schemeClr val="bg1"/>
                </a:solidFill>
                <a:latin typeface="Verdana" pitchFamily="34" charset="0"/>
                <a:ea typeface="Verdana" pitchFamily="34" charset="0"/>
                <a:cs typeface="Verdana" pitchFamily="34" charset="0"/>
              </a:rPr>
              <a:t>3ª Posição</a:t>
            </a:r>
            <a:r>
              <a:rPr lang="pt-BR" dirty="0" smtClean="0">
                <a:solidFill>
                  <a:schemeClr val="bg1"/>
                </a:solidFill>
                <a:latin typeface="Verdana" pitchFamily="34" charset="0"/>
                <a:ea typeface="Verdana" pitchFamily="34" charset="0"/>
                <a:cs typeface="Verdana" pitchFamily="34" charset="0"/>
              </a:rPr>
              <a:t> – todas as figuras do Terceiro Setor respondem subjetivamente já que tecnicamente não prestam serviços públicos, não lhes alcançando a norma do art. 37, §6º, da CRFB. Afinal, conforme observado por Rafael Oliveira (2017, p. 762) as atividades por ela desempenhadas são atividades privadas socialmente relevantes sem necessidade de delegação formal do ente estatal; os vínculos nascidos entre elas e o Estado não tem como meta a delegação de atividades estatais, mas o fomento de atividades privadas que sejam socialmente relevantes.</a:t>
            </a:r>
            <a:endParaRPr lang="pt-BR" dirty="0">
              <a:solidFill>
                <a:schemeClr val="bg1"/>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4" name="object 14"/>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15" name="object 15"/>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6" name="object 16"/>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7" name="object 17"/>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18" name="object 18"/>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19" name="object 1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0" name="object 20"/>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1" name="object 21"/>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2" name="object 22"/>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3" name="object 23"/>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4" name="object 24"/>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25" name="object 25"/>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26" name="object 26"/>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27" name="object 27"/>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28" name="object 28"/>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35" name="object 35"/>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39" name="object 39"/>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0" name="object 40"/>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1" name="object 41"/>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2" name="object 42"/>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3" name="object 43"/>
          <p:cNvSpPr txBox="1"/>
          <p:nvPr/>
        </p:nvSpPr>
        <p:spPr>
          <a:xfrm>
            <a:off x="7669656" y="4359001"/>
            <a:ext cx="1120140" cy="263525"/>
          </a:xfrm>
          <a:prstGeom prst="rect">
            <a:avLst/>
          </a:prstGeom>
        </p:spPr>
        <p:txBody>
          <a:bodyPr vert="horz" wrap="square" lIns="0" tIns="1270" rIns="0" bIns="0" rtlCol="0">
            <a:spAutoFit/>
          </a:bodyPr>
          <a:lstStyle/>
          <a:p>
            <a:pPr>
              <a:lnSpc>
                <a:spcPct val="100000"/>
              </a:lnSpc>
              <a:spcBef>
                <a:spcPts val="10"/>
              </a:spcBef>
            </a:pPr>
            <a:r>
              <a:rPr sz="1700" b="1" spc="-5" dirty="0">
                <a:solidFill>
                  <a:srgbClr val="FFFFFF"/>
                </a:solidFill>
                <a:latin typeface="Verdana"/>
                <a:cs typeface="Verdana"/>
              </a:rPr>
              <a:t>Re</a:t>
            </a:r>
            <a:r>
              <a:rPr sz="1700" b="1" spc="-10" dirty="0">
                <a:solidFill>
                  <a:srgbClr val="FFFFFF"/>
                </a:solidFill>
                <a:latin typeface="Verdana"/>
                <a:cs typeface="Verdana"/>
              </a:rPr>
              <a:t>g</a:t>
            </a:r>
            <a:r>
              <a:rPr sz="1700" b="1" spc="-5" dirty="0">
                <a:solidFill>
                  <a:srgbClr val="FFFFFF"/>
                </a:solidFill>
                <a:latin typeface="Verdana"/>
                <a:cs typeface="Verdana"/>
              </a:rPr>
              <a:t>resso</a:t>
            </a:r>
            <a:endParaRPr sz="1700">
              <a:latin typeface="Verdana"/>
              <a:cs typeface="Verdana"/>
            </a:endParaRPr>
          </a:p>
        </p:txBody>
      </p:sp>
      <p:sp>
        <p:nvSpPr>
          <p:cNvPr id="44" name="object 44"/>
          <p:cNvSpPr/>
          <p:nvPr/>
        </p:nvSpPr>
        <p:spPr>
          <a:xfrm>
            <a:off x="0" y="14287"/>
            <a:ext cx="12192000" cy="969962"/>
          </a:xfrm>
          <a:prstGeom prst="rect">
            <a:avLst/>
          </a:prstGeom>
          <a:blipFill>
            <a:blip r:embed="rId2" cstate="print"/>
            <a:stretch>
              <a:fillRect/>
            </a:stretch>
          </a:blipFill>
        </p:spPr>
        <p:txBody>
          <a:bodyPr wrap="square" lIns="0" tIns="0" rIns="0" bIns="0" rtlCol="0"/>
          <a:lstStyle/>
          <a:p>
            <a:endParaRPr/>
          </a:p>
        </p:txBody>
      </p:sp>
      <p:sp>
        <p:nvSpPr>
          <p:cNvPr id="45" name="object 45"/>
          <p:cNvSpPr/>
          <p:nvPr/>
        </p:nvSpPr>
        <p:spPr>
          <a:xfrm>
            <a:off x="0" y="14287"/>
            <a:ext cx="12192000" cy="970280"/>
          </a:xfrm>
          <a:custGeom>
            <a:avLst/>
            <a:gdLst/>
            <a:ahLst/>
            <a:cxnLst/>
            <a:rect l="l" t="t" r="r" b="b"/>
            <a:pathLst>
              <a:path w="12192000" h="970280">
                <a:moveTo>
                  <a:pt x="0" y="969962"/>
                </a:moveTo>
                <a:lnTo>
                  <a:pt x="12192000" y="969962"/>
                </a:lnTo>
                <a:lnTo>
                  <a:pt x="12192000" y="0"/>
                </a:lnTo>
                <a:lnTo>
                  <a:pt x="0" y="0"/>
                </a:lnTo>
                <a:lnTo>
                  <a:pt x="0" y="969962"/>
                </a:lnTo>
                <a:close/>
              </a:path>
            </a:pathLst>
          </a:custGeom>
          <a:ln w="6350">
            <a:solidFill>
              <a:srgbClr val="D15A3D"/>
            </a:solidFill>
          </a:ln>
        </p:spPr>
        <p:txBody>
          <a:bodyPr wrap="square" lIns="0" tIns="0" rIns="0" bIns="0" rtlCol="0"/>
          <a:lstStyle/>
          <a:p>
            <a:endParaRPr/>
          </a:p>
        </p:txBody>
      </p:sp>
      <p:sp>
        <p:nvSpPr>
          <p:cNvPr id="46" name="object 46"/>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5" dirty="0"/>
              <a:t>6. Responsabilidade do Estado em face da </a:t>
            </a:r>
            <a:r>
              <a:rPr spc="-10" dirty="0"/>
              <a:t>atividade </a:t>
            </a:r>
            <a:r>
              <a:rPr spc="-5" dirty="0"/>
              <a:t>administrativa desempenhada pela</a:t>
            </a:r>
            <a:r>
              <a:rPr spc="434" dirty="0"/>
              <a:t> </a:t>
            </a:r>
            <a:r>
              <a:rPr spc="-5" dirty="0"/>
              <a:t>entidade</a:t>
            </a:r>
          </a:p>
        </p:txBody>
      </p:sp>
      <p:sp>
        <p:nvSpPr>
          <p:cNvPr id="47" name="object 47"/>
          <p:cNvSpPr/>
          <p:nvPr/>
        </p:nvSpPr>
        <p:spPr>
          <a:xfrm>
            <a:off x="0" y="712851"/>
            <a:ext cx="12192000" cy="6145530"/>
          </a:xfrm>
          <a:custGeom>
            <a:avLst/>
            <a:gdLst/>
            <a:ahLst/>
            <a:cxnLst/>
            <a:rect l="l" t="t" r="r" b="b"/>
            <a:pathLst>
              <a:path w="12192000" h="6145530">
                <a:moveTo>
                  <a:pt x="12192000" y="6145146"/>
                </a:moveTo>
                <a:lnTo>
                  <a:pt x="12192000" y="0"/>
                </a:lnTo>
                <a:lnTo>
                  <a:pt x="0" y="0"/>
                </a:lnTo>
                <a:lnTo>
                  <a:pt x="0" y="6145146"/>
                </a:lnTo>
                <a:lnTo>
                  <a:pt x="12192000" y="6145146"/>
                </a:lnTo>
                <a:close/>
              </a:path>
            </a:pathLst>
          </a:custGeom>
          <a:solidFill>
            <a:srgbClr val="FBF0D5"/>
          </a:solidFill>
        </p:spPr>
        <p:txBody>
          <a:bodyPr wrap="square" lIns="0" tIns="0" rIns="0" bIns="0" rtlCol="0"/>
          <a:lstStyle/>
          <a:p>
            <a:endParaRPr/>
          </a:p>
        </p:txBody>
      </p:sp>
      <p:sp>
        <p:nvSpPr>
          <p:cNvPr id="48" name="object 48"/>
          <p:cNvSpPr/>
          <p:nvPr/>
        </p:nvSpPr>
        <p:spPr>
          <a:xfrm>
            <a:off x="0" y="712851"/>
            <a:ext cx="12192000" cy="6145530"/>
          </a:xfrm>
          <a:custGeom>
            <a:avLst/>
            <a:gdLst/>
            <a:ahLst/>
            <a:cxnLst/>
            <a:rect l="l" t="t" r="r" b="b"/>
            <a:pathLst>
              <a:path w="12192000" h="6145530">
                <a:moveTo>
                  <a:pt x="12192000" y="6145146"/>
                </a:moveTo>
                <a:lnTo>
                  <a:pt x="12192000" y="0"/>
                </a:lnTo>
                <a:lnTo>
                  <a:pt x="0" y="0"/>
                </a:lnTo>
                <a:lnTo>
                  <a:pt x="0" y="6145146"/>
                </a:lnTo>
              </a:path>
            </a:pathLst>
          </a:custGeom>
          <a:ln w="9525">
            <a:solidFill>
              <a:srgbClr val="001F5F"/>
            </a:solidFill>
          </a:ln>
        </p:spPr>
        <p:txBody>
          <a:bodyPr wrap="square" lIns="0" tIns="0" rIns="0" bIns="0" rtlCol="0"/>
          <a:lstStyle/>
          <a:p>
            <a:endParaRPr/>
          </a:p>
        </p:txBody>
      </p:sp>
      <p:sp>
        <p:nvSpPr>
          <p:cNvPr id="49" name="object 49"/>
          <p:cNvSpPr txBox="1"/>
          <p:nvPr/>
        </p:nvSpPr>
        <p:spPr>
          <a:xfrm>
            <a:off x="78739" y="204312"/>
            <a:ext cx="12037695" cy="6415405"/>
          </a:xfrm>
          <a:prstGeom prst="rect">
            <a:avLst/>
          </a:prstGeom>
        </p:spPr>
        <p:txBody>
          <a:bodyPr vert="horz" wrap="square" lIns="0" tIns="138430" rIns="0" bIns="0" rtlCol="0">
            <a:spAutoFit/>
          </a:bodyPr>
          <a:lstStyle/>
          <a:p>
            <a:pPr marL="12700">
              <a:lnSpc>
                <a:spcPct val="100000"/>
              </a:lnSpc>
              <a:spcBef>
                <a:spcPts val="1090"/>
              </a:spcBef>
            </a:pPr>
            <a:r>
              <a:rPr sz="1900" b="1" spc="-5" dirty="0">
                <a:solidFill>
                  <a:srgbClr val="FFFFFF"/>
                </a:solidFill>
                <a:latin typeface="Arial"/>
                <a:cs typeface="Arial"/>
              </a:rPr>
              <a:t>parceira do </a:t>
            </a:r>
            <a:r>
              <a:rPr sz="1900" b="1" spc="-20" dirty="0">
                <a:solidFill>
                  <a:srgbClr val="FFFFFF"/>
                </a:solidFill>
                <a:latin typeface="Arial"/>
                <a:cs typeface="Arial"/>
              </a:rPr>
              <a:t>Terceiro </a:t>
            </a:r>
            <a:r>
              <a:rPr sz="1900" b="1" spc="-5" dirty="0">
                <a:solidFill>
                  <a:srgbClr val="FFFFFF"/>
                </a:solidFill>
                <a:latin typeface="Arial"/>
                <a:cs typeface="Arial"/>
              </a:rPr>
              <a:t>Setor , no seio do contrato de parceria, no âmbito</a:t>
            </a:r>
            <a:r>
              <a:rPr sz="1900" b="1" spc="200" dirty="0">
                <a:solidFill>
                  <a:srgbClr val="FFFFFF"/>
                </a:solidFill>
                <a:latin typeface="Arial"/>
                <a:cs typeface="Arial"/>
              </a:rPr>
              <a:t> </a:t>
            </a:r>
            <a:r>
              <a:rPr sz="1900" b="1" spc="-5" dirty="0">
                <a:solidFill>
                  <a:srgbClr val="FFFFFF"/>
                </a:solidFill>
                <a:latin typeface="Arial"/>
                <a:cs typeface="Arial"/>
              </a:rPr>
              <a:t>trabalhista</a:t>
            </a:r>
            <a:endParaRPr sz="1900">
              <a:latin typeface="Arial"/>
              <a:cs typeface="Arial"/>
            </a:endParaRPr>
          </a:p>
          <a:p>
            <a:pPr marL="12700" marR="5080" algn="just">
              <a:lnSpc>
                <a:spcPct val="100000"/>
              </a:lnSpc>
              <a:spcBef>
                <a:spcPts val="940"/>
              </a:spcBef>
            </a:pPr>
            <a:r>
              <a:rPr sz="1800" b="1" spc="-5" dirty="0">
                <a:solidFill>
                  <a:srgbClr val="FF0000"/>
                </a:solidFill>
                <a:latin typeface="Arial"/>
                <a:cs typeface="Arial"/>
              </a:rPr>
              <a:t>Posição da </a:t>
            </a:r>
            <a:r>
              <a:rPr sz="1800" b="1" spc="-10" dirty="0">
                <a:solidFill>
                  <a:srgbClr val="FF0000"/>
                </a:solidFill>
                <a:latin typeface="Arial"/>
                <a:cs typeface="Arial"/>
              </a:rPr>
              <a:t>Just.Trabalhista: </a:t>
            </a:r>
            <a:r>
              <a:rPr sz="1800" b="1" spc="-5" dirty="0">
                <a:solidFill>
                  <a:srgbClr val="2C2D2C"/>
                </a:solidFill>
                <a:latin typeface="Arial"/>
                <a:cs typeface="Arial"/>
              </a:rPr>
              <a:t>A Jurisprudência entende pela aplicação da Súmula 331 </a:t>
            </a:r>
            <a:r>
              <a:rPr sz="1800" b="1" dirty="0">
                <a:solidFill>
                  <a:srgbClr val="2C2D2C"/>
                </a:solidFill>
                <a:latin typeface="Arial"/>
                <a:cs typeface="Arial"/>
              </a:rPr>
              <a:t>do </a:t>
            </a:r>
            <a:r>
              <a:rPr sz="1800" b="1" spc="-55" dirty="0">
                <a:solidFill>
                  <a:srgbClr val="2C2D2C"/>
                </a:solidFill>
                <a:latin typeface="Arial"/>
                <a:cs typeface="Arial"/>
              </a:rPr>
              <a:t>TST. </a:t>
            </a:r>
            <a:r>
              <a:rPr sz="1800" b="1" spc="-5" dirty="0">
                <a:solidFill>
                  <a:srgbClr val="2C2D2C"/>
                </a:solidFill>
                <a:latin typeface="Arial"/>
                <a:cs typeface="Arial"/>
              </a:rPr>
              <a:t>Incorrendo a  Administração em culpa </a:t>
            </a:r>
            <a:r>
              <a:rPr sz="1800" b="1" i="1" spc="-5" dirty="0">
                <a:solidFill>
                  <a:srgbClr val="2C2D2C"/>
                </a:solidFill>
                <a:latin typeface="Arial"/>
                <a:cs typeface="Arial"/>
              </a:rPr>
              <a:t>in eligendo </a:t>
            </a:r>
            <a:r>
              <a:rPr sz="1800" b="1" dirty="0">
                <a:solidFill>
                  <a:srgbClr val="2C2D2C"/>
                </a:solidFill>
                <a:latin typeface="Arial"/>
                <a:cs typeface="Arial"/>
              </a:rPr>
              <a:t>e </a:t>
            </a:r>
            <a:r>
              <a:rPr sz="1800" b="1" i="1" dirty="0">
                <a:solidFill>
                  <a:srgbClr val="2C2D2C"/>
                </a:solidFill>
                <a:latin typeface="Arial"/>
                <a:cs typeface="Arial"/>
              </a:rPr>
              <a:t>in </a:t>
            </a:r>
            <a:r>
              <a:rPr sz="1800" b="1" i="1" spc="-5" dirty="0">
                <a:solidFill>
                  <a:srgbClr val="2C2D2C"/>
                </a:solidFill>
                <a:latin typeface="Arial"/>
                <a:cs typeface="Arial"/>
              </a:rPr>
              <a:t>vigilando </a:t>
            </a:r>
            <a:r>
              <a:rPr sz="1800" b="1" dirty="0">
                <a:solidFill>
                  <a:srgbClr val="2C2D2C"/>
                </a:solidFill>
                <a:latin typeface="Arial"/>
                <a:cs typeface="Arial"/>
              </a:rPr>
              <a:t>na </a:t>
            </a:r>
            <a:r>
              <a:rPr sz="1800" b="1" spc="-5" dirty="0">
                <a:solidFill>
                  <a:srgbClr val="2C2D2C"/>
                </a:solidFill>
                <a:latin typeface="Arial"/>
                <a:cs typeface="Arial"/>
              </a:rPr>
              <a:t>Parceria (caso em </a:t>
            </a:r>
            <a:r>
              <a:rPr sz="1800" b="1" dirty="0">
                <a:solidFill>
                  <a:srgbClr val="2C2D2C"/>
                </a:solidFill>
                <a:latin typeface="Arial"/>
                <a:cs typeface="Arial"/>
              </a:rPr>
              <a:t>que a </a:t>
            </a:r>
            <a:r>
              <a:rPr sz="1800" b="1" spc="-5" dirty="0">
                <a:solidFill>
                  <a:srgbClr val="2C2D2C"/>
                </a:solidFill>
                <a:latin typeface="Arial"/>
                <a:cs typeface="Arial"/>
              </a:rPr>
              <a:t>OSCIP </a:t>
            </a:r>
            <a:r>
              <a:rPr sz="1800" b="1" dirty="0">
                <a:solidFill>
                  <a:srgbClr val="2C2D2C"/>
                </a:solidFill>
                <a:latin typeface="Arial"/>
                <a:cs typeface="Arial"/>
              </a:rPr>
              <a:t>ou OS </a:t>
            </a:r>
            <a:r>
              <a:rPr sz="1800" b="1" spc="-5" dirty="0">
                <a:solidFill>
                  <a:srgbClr val="2C2D2C"/>
                </a:solidFill>
                <a:latin typeface="Arial"/>
                <a:cs typeface="Arial"/>
              </a:rPr>
              <a:t>deixe </a:t>
            </a:r>
            <a:r>
              <a:rPr sz="1800" b="1" dirty="0">
                <a:solidFill>
                  <a:srgbClr val="2C2D2C"/>
                </a:solidFill>
                <a:latin typeface="Arial"/>
                <a:cs typeface="Arial"/>
              </a:rPr>
              <a:t>de </a:t>
            </a:r>
            <a:r>
              <a:rPr sz="1800" b="1" spc="-5" dirty="0">
                <a:solidFill>
                  <a:srgbClr val="2C2D2C"/>
                </a:solidFill>
                <a:latin typeface="Arial"/>
                <a:cs typeface="Arial"/>
              </a:rPr>
              <a:t>pagar </a:t>
            </a:r>
            <a:r>
              <a:rPr sz="1800" b="1" dirty="0">
                <a:solidFill>
                  <a:srgbClr val="2C2D2C"/>
                </a:solidFill>
                <a:latin typeface="Arial"/>
                <a:cs typeface="Arial"/>
              </a:rPr>
              <a:t>os  </a:t>
            </a:r>
            <a:r>
              <a:rPr sz="1800" b="1" spc="-5" dirty="0">
                <a:solidFill>
                  <a:srgbClr val="2C2D2C"/>
                </a:solidFill>
                <a:latin typeface="Arial"/>
                <a:cs typeface="Arial"/>
              </a:rPr>
              <a:t>encargos trabalhistas e a Administração </a:t>
            </a:r>
            <a:r>
              <a:rPr sz="1800" b="1" dirty="0">
                <a:solidFill>
                  <a:srgbClr val="2C2D2C"/>
                </a:solidFill>
                <a:latin typeface="Arial"/>
                <a:cs typeface="Arial"/>
              </a:rPr>
              <a:t>não </a:t>
            </a:r>
            <a:r>
              <a:rPr sz="1800" b="1" spc="-5" dirty="0">
                <a:solidFill>
                  <a:srgbClr val="2C2D2C"/>
                </a:solidFill>
                <a:latin typeface="Arial"/>
                <a:cs typeface="Arial"/>
              </a:rPr>
              <a:t>fiscaliza estes pagamentos), esta </a:t>
            </a:r>
            <a:r>
              <a:rPr sz="1800" b="1" dirty="0">
                <a:solidFill>
                  <a:srgbClr val="2C2D2C"/>
                </a:solidFill>
                <a:latin typeface="Arial"/>
                <a:cs typeface="Arial"/>
              </a:rPr>
              <a:t>(a </a:t>
            </a:r>
            <a:r>
              <a:rPr sz="1800" b="1" spc="-5" dirty="0">
                <a:solidFill>
                  <a:srgbClr val="2C2D2C"/>
                </a:solidFill>
                <a:latin typeface="Arial"/>
                <a:cs typeface="Arial"/>
              </a:rPr>
              <a:t>Administração) responde  </a:t>
            </a:r>
            <a:r>
              <a:rPr sz="1800" b="1" u="sng" spc="-5" dirty="0">
                <a:solidFill>
                  <a:srgbClr val="2C2D2C"/>
                </a:solidFill>
                <a:latin typeface="Arial"/>
                <a:cs typeface="Arial"/>
              </a:rPr>
              <a:t>subsidiariamente</a:t>
            </a:r>
            <a:r>
              <a:rPr sz="1800" b="1" spc="-5" dirty="0">
                <a:solidFill>
                  <a:srgbClr val="2C2D2C"/>
                </a:solidFill>
                <a:latin typeface="Arial"/>
                <a:cs typeface="Arial"/>
              </a:rPr>
              <a:t>.</a:t>
            </a:r>
            <a:endParaRPr sz="1800">
              <a:latin typeface="Arial"/>
              <a:cs typeface="Arial"/>
            </a:endParaRPr>
          </a:p>
          <a:p>
            <a:pPr>
              <a:lnSpc>
                <a:spcPct val="100000"/>
              </a:lnSpc>
              <a:spcBef>
                <a:spcPts val="30"/>
              </a:spcBef>
            </a:pPr>
            <a:endParaRPr sz="1850">
              <a:latin typeface="Times New Roman"/>
              <a:cs typeface="Times New Roman"/>
            </a:endParaRPr>
          </a:p>
          <a:p>
            <a:pPr marL="12700">
              <a:lnSpc>
                <a:spcPct val="100000"/>
              </a:lnSpc>
            </a:pPr>
            <a:r>
              <a:rPr sz="1400" b="1" u="sng" spc="-20" dirty="0">
                <a:solidFill>
                  <a:srgbClr val="2C2D2C"/>
                </a:solidFill>
                <a:latin typeface="Arial"/>
                <a:cs typeface="Arial"/>
              </a:rPr>
              <a:t>TRT-1 </a:t>
            </a:r>
            <a:r>
              <a:rPr sz="1400" b="1" u="sng" dirty="0">
                <a:solidFill>
                  <a:srgbClr val="2C2D2C"/>
                </a:solidFill>
                <a:latin typeface="Arial"/>
                <a:cs typeface="Arial"/>
              </a:rPr>
              <a:t>- </a:t>
            </a:r>
            <a:r>
              <a:rPr sz="1400" b="1" u="sng" spc="-5" dirty="0">
                <a:solidFill>
                  <a:srgbClr val="2C2D2C"/>
                </a:solidFill>
                <a:latin typeface="Arial"/>
                <a:cs typeface="Arial"/>
              </a:rPr>
              <a:t>Recurso Ordinário RO 24510520105010451 RJ</a:t>
            </a:r>
            <a:r>
              <a:rPr sz="1400" b="1" u="sng" spc="-125" dirty="0">
                <a:solidFill>
                  <a:srgbClr val="2C2D2C"/>
                </a:solidFill>
                <a:latin typeface="Arial"/>
                <a:cs typeface="Arial"/>
              </a:rPr>
              <a:t> </a:t>
            </a:r>
            <a:r>
              <a:rPr sz="1400" b="1" u="sng" spc="-15" dirty="0">
                <a:solidFill>
                  <a:srgbClr val="2C2D2C"/>
                </a:solidFill>
                <a:latin typeface="Arial"/>
                <a:cs typeface="Arial"/>
              </a:rPr>
              <a:t>(TRT-1)</a:t>
            </a:r>
            <a:endParaRPr sz="1400">
              <a:latin typeface="Arial"/>
              <a:cs typeface="Arial"/>
            </a:endParaRPr>
          </a:p>
          <a:p>
            <a:pPr marL="12700">
              <a:lnSpc>
                <a:spcPct val="100000"/>
              </a:lnSpc>
            </a:pPr>
            <a:r>
              <a:rPr sz="1400" b="1" dirty="0">
                <a:solidFill>
                  <a:srgbClr val="2C2D2C"/>
                </a:solidFill>
                <a:latin typeface="Arial"/>
                <a:cs typeface="Arial"/>
              </a:rPr>
              <a:t>Data </a:t>
            </a:r>
            <a:r>
              <a:rPr sz="1400" b="1" spc="-5" dirty="0">
                <a:solidFill>
                  <a:srgbClr val="2C2D2C"/>
                </a:solidFill>
                <a:latin typeface="Arial"/>
                <a:cs typeface="Arial"/>
              </a:rPr>
              <a:t>de publicação:</a:t>
            </a:r>
            <a:r>
              <a:rPr sz="1400" b="1" spc="-80" dirty="0">
                <a:solidFill>
                  <a:srgbClr val="2C2D2C"/>
                </a:solidFill>
                <a:latin typeface="Arial"/>
                <a:cs typeface="Arial"/>
              </a:rPr>
              <a:t> </a:t>
            </a:r>
            <a:r>
              <a:rPr sz="1400" b="1" dirty="0">
                <a:solidFill>
                  <a:srgbClr val="2C2D2C"/>
                </a:solidFill>
                <a:latin typeface="Arial"/>
                <a:cs typeface="Arial"/>
              </a:rPr>
              <a:t>29/05/2013</a:t>
            </a:r>
            <a:endParaRPr sz="1400">
              <a:latin typeface="Arial"/>
              <a:cs typeface="Arial"/>
            </a:endParaRPr>
          </a:p>
          <a:p>
            <a:pPr marL="12700">
              <a:lnSpc>
                <a:spcPct val="100000"/>
              </a:lnSpc>
            </a:pPr>
            <a:r>
              <a:rPr sz="1400" b="1" dirty="0">
                <a:solidFill>
                  <a:srgbClr val="2C2D2C"/>
                </a:solidFill>
                <a:latin typeface="Arial"/>
                <a:cs typeface="Arial"/>
              </a:rPr>
              <a:t>Ementa: </a:t>
            </a:r>
            <a:r>
              <a:rPr sz="1400" spc="-5" dirty="0">
                <a:solidFill>
                  <a:srgbClr val="2C2D2C"/>
                </a:solidFill>
                <a:latin typeface="Arial"/>
                <a:cs typeface="Arial"/>
              </a:rPr>
              <a:t>RESPONSABILIDADE DO TOMADOR DE SERVIÇOS. </a:t>
            </a:r>
            <a:r>
              <a:rPr sz="1400" b="1" spc="-10" dirty="0">
                <a:solidFill>
                  <a:srgbClr val="2C2D2C"/>
                </a:solidFill>
                <a:latin typeface="Arial"/>
                <a:cs typeface="Arial"/>
              </a:rPr>
              <a:t>TERCEIRIZAÇÃO </a:t>
            </a:r>
            <a:r>
              <a:rPr sz="1400" spc="-15" dirty="0">
                <a:solidFill>
                  <a:srgbClr val="2C2D2C"/>
                </a:solidFill>
                <a:latin typeface="Arial"/>
                <a:cs typeface="Arial"/>
              </a:rPr>
              <a:t>ILÍCITA. </a:t>
            </a:r>
            <a:r>
              <a:rPr sz="1400" spc="-5" dirty="0">
                <a:solidFill>
                  <a:srgbClr val="2C2D2C"/>
                </a:solidFill>
                <a:latin typeface="Arial"/>
                <a:cs typeface="Arial"/>
              </a:rPr>
              <a:t>TERMO DE </a:t>
            </a:r>
            <a:r>
              <a:rPr sz="1400" spc="-15" dirty="0">
                <a:solidFill>
                  <a:srgbClr val="2C2D2C"/>
                </a:solidFill>
                <a:latin typeface="Arial"/>
                <a:cs typeface="Arial"/>
              </a:rPr>
              <a:t>PARCERIA. </a:t>
            </a:r>
            <a:r>
              <a:rPr sz="1400" b="1" dirty="0">
                <a:solidFill>
                  <a:srgbClr val="2C2D2C"/>
                </a:solidFill>
                <a:latin typeface="Arial"/>
                <a:cs typeface="Arial"/>
              </a:rPr>
              <a:t>OSCIP</a:t>
            </a:r>
            <a:r>
              <a:rPr sz="1400" dirty="0">
                <a:solidFill>
                  <a:srgbClr val="2C2D2C"/>
                </a:solidFill>
                <a:latin typeface="Arial"/>
                <a:cs typeface="Arial"/>
              </a:rPr>
              <a:t>. Diante da celebração</a:t>
            </a:r>
            <a:r>
              <a:rPr sz="1400" spc="15" dirty="0">
                <a:solidFill>
                  <a:srgbClr val="2C2D2C"/>
                </a:solidFill>
                <a:latin typeface="Arial"/>
                <a:cs typeface="Arial"/>
              </a:rPr>
              <a:t> </a:t>
            </a:r>
            <a:r>
              <a:rPr sz="1400" dirty="0">
                <a:solidFill>
                  <a:srgbClr val="2C2D2C"/>
                </a:solidFill>
                <a:latin typeface="Arial"/>
                <a:cs typeface="Arial"/>
              </a:rPr>
              <a:t>do</a:t>
            </a:r>
            <a:endParaRPr sz="1400">
              <a:latin typeface="Arial"/>
              <a:cs typeface="Arial"/>
            </a:endParaRPr>
          </a:p>
          <a:p>
            <a:pPr marL="12700" marR="220345">
              <a:lnSpc>
                <a:spcPct val="100000"/>
              </a:lnSpc>
            </a:pPr>
            <a:r>
              <a:rPr sz="1400" spc="-35" dirty="0">
                <a:solidFill>
                  <a:srgbClr val="2C2D2C"/>
                </a:solidFill>
                <a:latin typeface="Arial"/>
                <a:cs typeface="Arial"/>
              </a:rPr>
              <a:t>Termo</a:t>
            </a:r>
            <a:r>
              <a:rPr sz="1400" spc="-20" dirty="0">
                <a:solidFill>
                  <a:srgbClr val="2C2D2C"/>
                </a:solidFill>
                <a:latin typeface="Arial"/>
                <a:cs typeface="Arial"/>
              </a:rPr>
              <a:t> </a:t>
            </a:r>
            <a:r>
              <a:rPr sz="1400" dirty="0">
                <a:solidFill>
                  <a:srgbClr val="2C2D2C"/>
                </a:solidFill>
                <a:latin typeface="Arial"/>
                <a:cs typeface="Arial"/>
              </a:rPr>
              <a:t>de</a:t>
            </a:r>
            <a:r>
              <a:rPr sz="1400" spc="-20" dirty="0">
                <a:solidFill>
                  <a:srgbClr val="2C2D2C"/>
                </a:solidFill>
                <a:latin typeface="Arial"/>
                <a:cs typeface="Arial"/>
              </a:rPr>
              <a:t> </a:t>
            </a:r>
            <a:r>
              <a:rPr sz="1400" dirty="0">
                <a:solidFill>
                  <a:srgbClr val="2C2D2C"/>
                </a:solidFill>
                <a:latin typeface="Arial"/>
                <a:cs typeface="Arial"/>
              </a:rPr>
              <a:t>Parceria</a:t>
            </a:r>
            <a:r>
              <a:rPr sz="1400" spc="-30" dirty="0">
                <a:solidFill>
                  <a:srgbClr val="2C2D2C"/>
                </a:solidFill>
                <a:latin typeface="Arial"/>
                <a:cs typeface="Arial"/>
              </a:rPr>
              <a:t> </a:t>
            </a:r>
            <a:r>
              <a:rPr sz="1400" dirty="0">
                <a:solidFill>
                  <a:srgbClr val="2C2D2C"/>
                </a:solidFill>
                <a:latin typeface="Arial"/>
                <a:cs typeface="Arial"/>
              </a:rPr>
              <a:t>entre</a:t>
            </a:r>
            <a:r>
              <a:rPr sz="1400" spc="-30" dirty="0">
                <a:solidFill>
                  <a:srgbClr val="2C2D2C"/>
                </a:solidFill>
                <a:latin typeface="Arial"/>
                <a:cs typeface="Arial"/>
              </a:rPr>
              <a:t> </a:t>
            </a:r>
            <a:r>
              <a:rPr sz="1400" dirty="0">
                <a:solidFill>
                  <a:srgbClr val="2C2D2C"/>
                </a:solidFill>
                <a:latin typeface="Arial"/>
                <a:cs typeface="Arial"/>
              </a:rPr>
              <a:t>o</a:t>
            </a:r>
            <a:r>
              <a:rPr sz="1400" spc="-10" dirty="0">
                <a:solidFill>
                  <a:srgbClr val="2C2D2C"/>
                </a:solidFill>
                <a:latin typeface="Arial"/>
                <a:cs typeface="Arial"/>
              </a:rPr>
              <a:t> </a:t>
            </a:r>
            <a:r>
              <a:rPr sz="1400" spc="-5" dirty="0">
                <a:solidFill>
                  <a:srgbClr val="2C2D2C"/>
                </a:solidFill>
                <a:latin typeface="Arial"/>
                <a:cs typeface="Arial"/>
              </a:rPr>
              <a:t>Instituto</a:t>
            </a:r>
            <a:r>
              <a:rPr sz="1400" spc="-45" dirty="0">
                <a:solidFill>
                  <a:srgbClr val="2C2D2C"/>
                </a:solidFill>
                <a:latin typeface="Arial"/>
                <a:cs typeface="Arial"/>
              </a:rPr>
              <a:t> </a:t>
            </a:r>
            <a:r>
              <a:rPr sz="1400" dirty="0">
                <a:solidFill>
                  <a:srgbClr val="2C2D2C"/>
                </a:solidFill>
                <a:latin typeface="Arial"/>
                <a:cs typeface="Arial"/>
              </a:rPr>
              <a:t>Sorrindo</a:t>
            </a:r>
            <a:r>
              <a:rPr sz="1400" spc="-35" dirty="0">
                <a:solidFill>
                  <a:srgbClr val="2C2D2C"/>
                </a:solidFill>
                <a:latin typeface="Arial"/>
                <a:cs typeface="Arial"/>
              </a:rPr>
              <a:t> </a:t>
            </a:r>
            <a:r>
              <a:rPr sz="1400" dirty="0">
                <a:solidFill>
                  <a:srgbClr val="2C2D2C"/>
                </a:solidFill>
                <a:latin typeface="Arial"/>
                <a:cs typeface="Arial"/>
              </a:rPr>
              <a:t>para</a:t>
            </a:r>
            <a:r>
              <a:rPr sz="1400" spc="-20" dirty="0">
                <a:solidFill>
                  <a:srgbClr val="2C2D2C"/>
                </a:solidFill>
                <a:latin typeface="Arial"/>
                <a:cs typeface="Arial"/>
              </a:rPr>
              <a:t> </a:t>
            </a:r>
            <a:r>
              <a:rPr sz="1400" dirty="0">
                <a:solidFill>
                  <a:srgbClr val="2C2D2C"/>
                </a:solidFill>
                <a:latin typeface="Arial"/>
                <a:cs typeface="Arial"/>
              </a:rPr>
              <a:t>a</a:t>
            </a:r>
            <a:r>
              <a:rPr sz="1400" spc="-10" dirty="0">
                <a:solidFill>
                  <a:srgbClr val="2C2D2C"/>
                </a:solidFill>
                <a:latin typeface="Arial"/>
                <a:cs typeface="Arial"/>
              </a:rPr>
              <a:t> </a:t>
            </a:r>
            <a:r>
              <a:rPr sz="1400" spc="-5" dirty="0">
                <a:solidFill>
                  <a:srgbClr val="2C2D2C"/>
                </a:solidFill>
                <a:latin typeface="Arial"/>
                <a:cs typeface="Arial"/>
              </a:rPr>
              <a:t>Vida</a:t>
            </a:r>
            <a:r>
              <a:rPr sz="1400" spc="-20" dirty="0">
                <a:solidFill>
                  <a:srgbClr val="2C2D2C"/>
                </a:solidFill>
                <a:latin typeface="Arial"/>
                <a:cs typeface="Arial"/>
              </a:rPr>
              <a:t> </a:t>
            </a:r>
            <a:r>
              <a:rPr sz="1400" dirty="0">
                <a:solidFill>
                  <a:srgbClr val="2C2D2C"/>
                </a:solidFill>
                <a:latin typeface="Arial"/>
                <a:cs typeface="Arial"/>
              </a:rPr>
              <a:t>e</a:t>
            </a:r>
            <a:r>
              <a:rPr sz="1400" spc="-10" dirty="0">
                <a:solidFill>
                  <a:srgbClr val="2C2D2C"/>
                </a:solidFill>
                <a:latin typeface="Arial"/>
                <a:cs typeface="Arial"/>
              </a:rPr>
              <a:t> </a:t>
            </a:r>
            <a:r>
              <a:rPr sz="1400" dirty="0">
                <a:solidFill>
                  <a:srgbClr val="2C2D2C"/>
                </a:solidFill>
                <a:latin typeface="Arial"/>
                <a:cs typeface="Arial"/>
              </a:rPr>
              <a:t>o</a:t>
            </a:r>
            <a:r>
              <a:rPr sz="1400" spc="-10" dirty="0">
                <a:solidFill>
                  <a:srgbClr val="2C2D2C"/>
                </a:solidFill>
                <a:latin typeface="Arial"/>
                <a:cs typeface="Arial"/>
              </a:rPr>
              <a:t> </a:t>
            </a:r>
            <a:r>
              <a:rPr sz="1400" dirty="0">
                <a:solidFill>
                  <a:srgbClr val="2C2D2C"/>
                </a:solidFill>
                <a:latin typeface="Arial"/>
                <a:cs typeface="Arial"/>
              </a:rPr>
              <a:t>Município</a:t>
            </a:r>
            <a:r>
              <a:rPr sz="1400" spc="-45" dirty="0">
                <a:solidFill>
                  <a:srgbClr val="2C2D2C"/>
                </a:solidFill>
                <a:latin typeface="Arial"/>
                <a:cs typeface="Arial"/>
              </a:rPr>
              <a:t> </a:t>
            </a:r>
            <a:r>
              <a:rPr sz="1400" dirty="0">
                <a:solidFill>
                  <a:srgbClr val="2C2D2C"/>
                </a:solidFill>
                <a:latin typeface="Arial"/>
                <a:cs typeface="Arial"/>
              </a:rPr>
              <a:t>de</a:t>
            </a:r>
            <a:r>
              <a:rPr sz="1400" spc="-20" dirty="0">
                <a:solidFill>
                  <a:srgbClr val="2C2D2C"/>
                </a:solidFill>
                <a:latin typeface="Arial"/>
                <a:cs typeface="Arial"/>
              </a:rPr>
              <a:t> </a:t>
            </a:r>
            <a:r>
              <a:rPr sz="1400" dirty="0">
                <a:solidFill>
                  <a:srgbClr val="2C2D2C"/>
                </a:solidFill>
                <a:latin typeface="Arial"/>
                <a:cs typeface="Arial"/>
              </a:rPr>
              <a:t>Itaboraí,</a:t>
            </a:r>
            <a:r>
              <a:rPr sz="1400" spc="-40" dirty="0">
                <a:solidFill>
                  <a:srgbClr val="2C2D2C"/>
                </a:solidFill>
                <a:latin typeface="Arial"/>
                <a:cs typeface="Arial"/>
              </a:rPr>
              <a:t> </a:t>
            </a:r>
            <a:r>
              <a:rPr sz="1400" dirty="0">
                <a:solidFill>
                  <a:srgbClr val="2C2D2C"/>
                </a:solidFill>
                <a:latin typeface="Arial"/>
                <a:cs typeface="Arial"/>
              </a:rPr>
              <a:t>à</a:t>
            </a:r>
            <a:r>
              <a:rPr sz="1400" spc="-10" dirty="0">
                <a:solidFill>
                  <a:srgbClr val="2C2D2C"/>
                </a:solidFill>
                <a:latin typeface="Arial"/>
                <a:cs typeface="Arial"/>
              </a:rPr>
              <a:t> </a:t>
            </a:r>
            <a:r>
              <a:rPr sz="1400" dirty="0">
                <a:solidFill>
                  <a:srgbClr val="2C2D2C"/>
                </a:solidFill>
                <a:latin typeface="Arial"/>
                <a:cs typeface="Arial"/>
              </a:rPr>
              <a:t>presente</a:t>
            </a:r>
            <a:r>
              <a:rPr sz="1400" spc="-45" dirty="0">
                <a:solidFill>
                  <a:srgbClr val="2C2D2C"/>
                </a:solidFill>
                <a:latin typeface="Arial"/>
                <a:cs typeface="Arial"/>
              </a:rPr>
              <a:t> </a:t>
            </a:r>
            <a:r>
              <a:rPr sz="1400" dirty="0">
                <a:solidFill>
                  <a:srgbClr val="2C2D2C"/>
                </a:solidFill>
                <a:latin typeface="Arial"/>
                <a:cs typeface="Arial"/>
              </a:rPr>
              <a:t>discussão</a:t>
            </a:r>
            <a:r>
              <a:rPr sz="1400" spc="-45" dirty="0">
                <a:solidFill>
                  <a:srgbClr val="2C2D2C"/>
                </a:solidFill>
                <a:latin typeface="Arial"/>
                <a:cs typeface="Arial"/>
              </a:rPr>
              <a:t> </a:t>
            </a:r>
            <a:r>
              <a:rPr sz="1400" dirty="0">
                <a:solidFill>
                  <a:srgbClr val="2C2D2C"/>
                </a:solidFill>
                <a:latin typeface="Arial"/>
                <a:cs typeface="Arial"/>
              </a:rPr>
              <a:t>não</a:t>
            </a:r>
            <a:r>
              <a:rPr sz="1400" spc="-20" dirty="0">
                <a:solidFill>
                  <a:srgbClr val="2C2D2C"/>
                </a:solidFill>
                <a:latin typeface="Arial"/>
                <a:cs typeface="Arial"/>
              </a:rPr>
              <a:t> </a:t>
            </a:r>
            <a:r>
              <a:rPr sz="1400" dirty="0">
                <a:solidFill>
                  <a:srgbClr val="2C2D2C"/>
                </a:solidFill>
                <a:latin typeface="Arial"/>
                <a:cs typeface="Arial"/>
              </a:rPr>
              <a:t>se</a:t>
            </a:r>
            <a:r>
              <a:rPr sz="1400" spc="-20" dirty="0">
                <a:solidFill>
                  <a:srgbClr val="2C2D2C"/>
                </a:solidFill>
                <a:latin typeface="Arial"/>
                <a:cs typeface="Arial"/>
              </a:rPr>
              <a:t> </a:t>
            </a:r>
            <a:r>
              <a:rPr sz="1400" dirty="0">
                <a:solidFill>
                  <a:srgbClr val="2C2D2C"/>
                </a:solidFill>
                <a:latin typeface="Arial"/>
                <a:cs typeface="Arial"/>
              </a:rPr>
              <a:t>aplica</a:t>
            </a:r>
            <a:r>
              <a:rPr sz="1400" spc="-20" dirty="0">
                <a:solidFill>
                  <a:srgbClr val="2C2D2C"/>
                </a:solidFill>
                <a:latin typeface="Arial"/>
                <a:cs typeface="Arial"/>
              </a:rPr>
              <a:t> </a:t>
            </a:r>
            <a:r>
              <a:rPr sz="1400" dirty="0">
                <a:solidFill>
                  <a:srgbClr val="2C2D2C"/>
                </a:solidFill>
                <a:latin typeface="Arial"/>
                <a:cs typeface="Arial"/>
              </a:rPr>
              <a:t>a</a:t>
            </a:r>
            <a:r>
              <a:rPr sz="1400" spc="-10" dirty="0">
                <a:solidFill>
                  <a:srgbClr val="2C2D2C"/>
                </a:solidFill>
                <a:latin typeface="Arial"/>
                <a:cs typeface="Arial"/>
              </a:rPr>
              <a:t> </a:t>
            </a:r>
            <a:r>
              <a:rPr sz="1400" dirty="0">
                <a:solidFill>
                  <a:srgbClr val="2C2D2C"/>
                </a:solidFill>
                <a:latin typeface="Arial"/>
                <a:cs typeface="Arial"/>
              </a:rPr>
              <a:t>Lei</a:t>
            </a:r>
            <a:r>
              <a:rPr sz="1400" spc="10" dirty="0">
                <a:solidFill>
                  <a:srgbClr val="2C2D2C"/>
                </a:solidFill>
                <a:latin typeface="Arial"/>
                <a:cs typeface="Arial"/>
              </a:rPr>
              <a:t> </a:t>
            </a:r>
            <a:r>
              <a:rPr sz="1400" dirty="0">
                <a:solidFill>
                  <a:srgbClr val="2C2D2C"/>
                </a:solidFill>
                <a:latin typeface="Arial"/>
                <a:cs typeface="Arial"/>
              </a:rPr>
              <a:t>nº</a:t>
            </a:r>
            <a:r>
              <a:rPr sz="1400" spc="-5" dirty="0">
                <a:solidFill>
                  <a:srgbClr val="2C2D2C"/>
                </a:solidFill>
                <a:latin typeface="Arial"/>
                <a:cs typeface="Arial"/>
              </a:rPr>
              <a:t> </a:t>
            </a:r>
            <a:r>
              <a:rPr sz="1400" dirty="0">
                <a:solidFill>
                  <a:srgbClr val="2C2D2C"/>
                </a:solidFill>
                <a:latin typeface="Arial"/>
                <a:cs typeface="Arial"/>
              </a:rPr>
              <a:t>8.666</a:t>
            </a:r>
            <a:r>
              <a:rPr sz="1400" spc="-35" dirty="0">
                <a:solidFill>
                  <a:srgbClr val="2C2D2C"/>
                </a:solidFill>
                <a:latin typeface="Arial"/>
                <a:cs typeface="Arial"/>
              </a:rPr>
              <a:t> </a:t>
            </a:r>
            <a:r>
              <a:rPr sz="1400" dirty="0">
                <a:solidFill>
                  <a:srgbClr val="2C2D2C"/>
                </a:solidFill>
                <a:latin typeface="Arial"/>
                <a:cs typeface="Arial"/>
              </a:rPr>
              <a:t>/93,</a:t>
            </a:r>
            <a:r>
              <a:rPr sz="1400" spc="-30" dirty="0">
                <a:solidFill>
                  <a:srgbClr val="2C2D2C"/>
                </a:solidFill>
                <a:latin typeface="Arial"/>
                <a:cs typeface="Arial"/>
              </a:rPr>
              <a:t> </a:t>
            </a:r>
            <a:r>
              <a:rPr sz="1400" dirty="0">
                <a:solidFill>
                  <a:srgbClr val="2C2D2C"/>
                </a:solidFill>
                <a:latin typeface="Arial"/>
                <a:cs typeface="Arial"/>
              </a:rPr>
              <a:t>pois</a:t>
            </a:r>
            <a:r>
              <a:rPr sz="1400" spc="-15" dirty="0">
                <a:solidFill>
                  <a:srgbClr val="2C2D2C"/>
                </a:solidFill>
                <a:latin typeface="Arial"/>
                <a:cs typeface="Arial"/>
              </a:rPr>
              <a:t> </a:t>
            </a:r>
            <a:r>
              <a:rPr sz="1400" dirty="0">
                <a:solidFill>
                  <a:srgbClr val="2C2D2C"/>
                </a:solidFill>
                <a:latin typeface="Arial"/>
                <a:cs typeface="Arial"/>
              </a:rPr>
              <a:t>ausente  licitação e contratação de empresas </a:t>
            </a:r>
            <a:r>
              <a:rPr sz="1400" spc="-5" dirty="0">
                <a:solidFill>
                  <a:srgbClr val="2C2D2C"/>
                </a:solidFill>
                <a:latin typeface="Arial"/>
                <a:cs typeface="Arial"/>
              </a:rPr>
              <a:t>prestadoras </a:t>
            </a:r>
            <a:r>
              <a:rPr sz="1400" dirty="0">
                <a:solidFill>
                  <a:srgbClr val="2C2D2C"/>
                </a:solidFill>
                <a:latin typeface="Arial"/>
                <a:cs typeface="Arial"/>
              </a:rPr>
              <a:t>de </a:t>
            </a:r>
            <a:r>
              <a:rPr sz="1400" spc="-5" dirty="0">
                <a:solidFill>
                  <a:srgbClr val="2C2D2C"/>
                </a:solidFill>
                <a:latin typeface="Arial"/>
                <a:cs typeface="Arial"/>
              </a:rPr>
              <a:t>serviço. </a:t>
            </a:r>
            <a:r>
              <a:rPr sz="1400" spc="-25" dirty="0">
                <a:solidFill>
                  <a:srgbClr val="2C2D2C"/>
                </a:solidFill>
                <a:latin typeface="Arial"/>
                <a:cs typeface="Arial"/>
              </a:rPr>
              <a:t>Todavia, </a:t>
            </a:r>
            <a:r>
              <a:rPr sz="1400" dirty="0">
                <a:solidFill>
                  <a:srgbClr val="2C2D2C"/>
                </a:solidFill>
                <a:latin typeface="Arial"/>
                <a:cs typeface="Arial"/>
              </a:rPr>
              <a:t>em razão das culpas in </a:t>
            </a:r>
            <a:r>
              <a:rPr sz="1400" spc="-5" dirty="0">
                <a:solidFill>
                  <a:srgbClr val="2C2D2C"/>
                </a:solidFill>
                <a:latin typeface="Arial"/>
                <a:cs typeface="Arial"/>
              </a:rPr>
              <a:t>eligendo </a:t>
            </a:r>
            <a:r>
              <a:rPr sz="1400" dirty="0">
                <a:solidFill>
                  <a:srgbClr val="2C2D2C"/>
                </a:solidFill>
                <a:latin typeface="Arial"/>
                <a:cs typeface="Arial"/>
              </a:rPr>
              <a:t>e in </a:t>
            </a:r>
            <a:r>
              <a:rPr sz="1400" spc="-5" dirty="0">
                <a:solidFill>
                  <a:srgbClr val="2C2D2C"/>
                </a:solidFill>
                <a:latin typeface="Arial"/>
                <a:cs typeface="Arial"/>
              </a:rPr>
              <a:t>vigilando, </a:t>
            </a:r>
            <a:r>
              <a:rPr sz="1400" dirty="0">
                <a:solidFill>
                  <a:srgbClr val="2C2D2C"/>
                </a:solidFill>
                <a:latin typeface="Arial"/>
                <a:cs typeface="Arial"/>
              </a:rPr>
              <a:t>a condenação subsidiária do  tomador de </a:t>
            </a:r>
            <a:r>
              <a:rPr sz="1400" spc="-5" dirty="0">
                <a:solidFill>
                  <a:srgbClr val="2C2D2C"/>
                </a:solidFill>
                <a:latin typeface="Arial"/>
                <a:cs typeface="Arial"/>
              </a:rPr>
              <a:t>serviços </a:t>
            </a:r>
            <a:r>
              <a:rPr sz="1400" dirty="0">
                <a:solidFill>
                  <a:srgbClr val="2C2D2C"/>
                </a:solidFill>
                <a:latin typeface="Arial"/>
                <a:cs typeface="Arial"/>
              </a:rPr>
              <a:t>abrange todas as </a:t>
            </a:r>
            <a:r>
              <a:rPr sz="1400" spc="-5" dirty="0">
                <a:solidFill>
                  <a:srgbClr val="2C2D2C"/>
                </a:solidFill>
                <a:latin typeface="Arial"/>
                <a:cs typeface="Arial"/>
              </a:rPr>
              <a:t>verbas devidas </a:t>
            </a:r>
            <a:r>
              <a:rPr sz="1400" dirty="0">
                <a:solidFill>
                  <a:srgbClr val="2C2D2C"/>
                </a:solidFill>
                <a:latin typeface="Arial"/>
                <a:cs typeface="Arial"/>
              </a:rPr>
              <a:t>pelo </a:t>
            </a:r>
            <a:r>
              <a:rPr sz="1400" spc="-5" dirty="0">
                <a:solidFill>
                  <a:srgbClr val="2C2D2C"/>
                </a:solidFill>
                <a:latin typeface="Arial"/>
                <a:cs typeface="Arial"/>
              </a:rPr>
              <a:t>devedor </a:t>
            </a:r>
            <a:r>
              <a:rPr sz="1400" dirty="0">
                <a:solidFill>
                  <a:srgbClr val="2C2D2C"/>
                </a:solidFill>
                <a:latin typeface="Arial"/>
                <a:cs typeface="Arial"/>
              </a:rPr>
              <a:t>principal, </a:t>
            </a:r>
            <a:r>
              <a:rPr sz="1400" spc="-5" dirty="0">
                <a:solidFill>
                  <a:srgbClr val="2C2D2C"/>
                </a:solidFill>
                <a:latin typeface="Arial"/>
                <a:cs typeface="Arial"/>
              </a:rPr>
              <a:t>inclusive, </a:t>
            </a:r>
            <a:r>
              <a:rPr sz="1400" dirty="0">
                <a:solidFill>
                  <a:srgbClr val="2C2D2C"/>
                </a:solidFill>
                <a:latin typeface="Arial"/>
                <a:cs typeface="Arial"/>
              </a:rPr>
              <a:t>as </a:t>
            </a:r>
            <a:r>
              <a:rPr sz="1400" spc="-5" dirty="0">
                <a:solidFill>
                  <a:srgbClr val="2C2D2C"/>
                </a:solidFill>
                <a:latin typeface="Arial"/>
                <a:cs typeface="Arial"/>
              </a:rPr>
              <a:t>verbas rescisórias. </a:t>
            </a:r>
            <a:r>
              <a:rPr sz="1400" dirty="0">
                <a:solidFill>
                  <a:srgbClr val="2C2D2C"/>
                </a:solidFill>
                <a:latin typeface="Arial"/>
                <a:cs typeface="Arial"/>
              </a:rPr>
              <a:t>Recurso a que </a:t>
            </a:r>
            <a:r>
              <a:rPr sz="1400" spc="15" dirty="0">
                <a:solidFill>
                  <a:srgbClr val="2C2D2C"/>
                </a:solidFill>
                <a:latin typeface="Arial"/>
                <a:cs typeface="Arial"/>
              </a:rPr>
              <a:t>se </a:t>
            </a:r>
            <a:r>
              <a:rPr sz="1400" dirty="0">
                <a:solidFill>
                  <a:srgbClr val="2C2D2C"/>
                </a:solidFill>
                <a:latin typeface="Arial"/>
                <a:cs typeface="Arial"/>
              </a:rPr>
              <a:t>nega</a:t>
            </a:r>
            <a:r>
              <a:rPr sz="1400" spc="-275" dirty="0">
                <a:solidFill>
                  <a:srgbClr val="2C2D2C"/>
                </a:solidFill>
                <a:latin typeface="Arial"/>
                <a:cs typeface="Arial"/>
              </a:rPr>
              <a:t> </a:t>
            </a:r>
            <a:r>
              <a:rPr sz="1400" spc="-5" dirty="0">
                <a:solidFill>
                  <a:srgbClr val="2C2D2C"/>
                </a:solidFill>
                <a:latin typeface="Arial"/>
                <a:cs typeface="Arial"/>
              </a:rPr>
              <a:t>provimento.</a:t>
            </a:r>
            <a:endParaRPr sz="1400">
              <a:latin typeface="Arial"/>
              <a:cs typeface="Arial"/>
            </a:endParaRPr>
          </a:p>
          <a:p>
            <a:pPr>
              <a:lnSpc>
                <a:spcPct val="100000"/>
              </a:lnSpc>
              <a:spcBef>
                <a:spcPts val="15"/>
              </a:spcBef>
            </a:pPr>
            <a:endParaRPr sz="1450">
              <a:latin typeface="Times New Roman"/>
              <a:cs typeface="Times New Roman"/>
            </a:endParaRPr>
          </a:p>
          <a:p>
            <a:pPr marL="12700">
              <a:lnSpc>
                <a:spcPct val="100000"/>
              </a:lnSpc>
            </a:pPr>
            <a:r>
              <a:rPr sz="1400" b="1" u="sng" dirty="0">
                <a:solidFill>
                  <a:srgbClr val="2C2D2C"/>
                </a:solidFill>
                <a:latin typeface="Arial"/>
                <a:cs typeface="Arial"/>
              </a:rPr>
              <a:t>TST - </a:t>
            </a:r>
            <a:r>
              <a:rPr sz="1400" b="1" u="sng" spc="-30" dirty="0">
                <a:solidFill>
                  <a:srgbClr val="2C2D2C"/>
                </a:solidFill>
                <a:latin typeface="Arial"/>
                <a:cs typeface="Arial"/>
              </a:rPr>
              <a:t>AGRAVO </a:t>
            </a:r>
            <a:r>
              <a:rPr sz="1400" b="1" u="sng" spc="-5" dirty="0">
                <a:solidFill>
                  <a:srgbClr val="2C2D2C"/>
                </a:solidFill>
                <a:latin typeface="Arial"/>
                <a:cs typeface="Arial"/>
              </a:rPr>
              <a:t>DE INSTRUMENTO </a:t>
            </a:r>
            <a:r>
              <a:rPr sz="1400" b="1" u="sng" dirty="0">
                <a:solidFill>
                  <a:srgbClr val="2C2D2C"/>
                </a:solidFill>
                <a:latin typeface="Arial"/>
                <a:cs typeface="Arial"/>
              </a:rPr>
              <a:t>EM </a:t>
            </a:r>
            <a:r>
              <a:rPr sz="1400" b="1" u="sng" spc="-5" dirty="0">
                <a:solidFill>
                  <a:srgbClr val="2C2D2C"/>
                </a:solidFill>
                <a:latin typeface="Arial"/>
                <a:cs typeface="Arial"/>
              </a:rPr>
              <a:t>RECURSO DE </a:t>
            </a:r>
            <a:r>
              <a:rPr sz="1400" b="1" u="sng" spc="-15" dirty="0">
                <a:solidFill>
                  <a:srgbClr val="2C2D2C"/>
                </a:solidFill>
                <a:latin typeface="Arial"/>
                <a:cs typeface="Arial"/>
              </a:rPr>
              <a:t>REVISTA AIRR </a:t>
            </a:r>
            <a:r>
              <a:rPr sz="1400" b="1" u="sng" spc="-5" dirty="0">
                <a:solidFill>
                  <a:srgbClr val="2C2D2C"/>
                </a:solidFill>
                <a:latin typeface="Arial"/>
                <a:cs typeface="Arial"/>
              </a:rPr>
              <a:t>1844004520095020361 184400-45.2009.5.02.0361</a:t>
            </a:r>
            <a:r>
              <a:rPr sz="1400" b="1" u="sng" spc="-114" dirty="0">
                <a:solidFill>
                  <a:srgbClr val="2C2D2C"/>
                </a:solidFill>
                <a:latin typeface="Arial"/>
                <a:cs typeface="Arial"/>
              </a:rPr>
              <a:t> </a:t>
            </a:r>
            <a:r>
              <a:rPr sz="1400" b="1" u="sng" spc="-5" dirty="0">
                <a:solidFill>
                  <a:srgbClr val="2C2D2C"/>
                </a:solidFill>
                <a:latin typeface="Arial"/>
                <a:cs typeface="Arial"/>
              </a:rPr>
              <a:t>(TST)</a:t>
            </a:r>
            <a:endParaRPr sz="1400">
              <a:latin typeface="Arial"/>
              <a:cs typeface="Arial"/>
            </a:endParaRPr>
          </a:p>
          <a:p>
            <a:pPr marL="12700">
              <a:lnSpc>
                <a:spcPct val="100000"/>
              </a:lnSpc>
            </a:pPr>
            <a:r>
              <a:rPr sz="1400" b="1" spc="-5" dirty="0">
                <a:solidFill>
                  <a:srgbClr val="2C2D2C"/>
                </a:solidFill>
                <a:latin typeface="Arial"/>
                <a:cs typeface="Arial"/>
              </a:rPr>
              <a:t>Data de publicação:</a:t>
            </a:r>
            <a:r>
              <a:rPr sz="1400" b="1" spc="-70" dirty="0">
                <a:solidFill>
                  <a:srgbClr val="2C2D2C"/>
                </a:solidFill>
                <a:latin typeface="Arial"/>
                <a:cs typeface="Arial"/>
              </a:rPr>
              <a:t> </a:t>
            </a:r>
            <a:r>
              <a:rPr sz="1400" b="1" spc="-10" dirty="0">
                <a:solidFill>
                  <a:srgbClr val="2C2D2C"/>
                </a:solidFill>
                <a:latin typeface="Arial"/>
                <a:cs typeface="Arial"/>
              </a:rPr>
              <a:t>18/11/2013</a:t>
            </a:r>
            <a:endParaRPr sz="1400">
              <a:latin typeface="Arial"/>
              <a:cs typeface="Arial"/>
            </a:endParaRPr>
          </a:p>
          <a:p>
            <a:pPr marL="12700" marR="189230" algn="just">
              <a:lnSpc>
                <a:spcPct val="100000"/>
              </a:lnSpc>
            </a:pPr>
            <a:r>
              <a:rPr sz="1400" b="1" dirty="0">
                <a:solidFill>
                  <a:srgbClr val="2C2D2C"/>
                </a:solidFill>
                <a:latin typeface="Arial"/>
                <a:cs typeface="Arial"/>
              </a:rPr>
              <a:t>Ementa: </a:t>
            </a:r>
            <a:r>
              <a:rPr sz="1400" spc="-20" dirty="0">
                <a:solidFill>
                  <a:srgbClr val="2C2D2C"/>
                </a:solidFill>
                <a:latin typeface="Arial"/>
                <a:cs typeface="Arial"/>
              </a:rPr>
              <a:t>AGRAVO </a:t>
            </a:r>
            <a:r>
              <a:rPr sz="1400" spc="-5" dirty="0">
                <a:solidFill>
                  <a:srgbClr val="2C2D2C"/>
                </a:solidFill>
                <a:latin typeface="Arial"/>
                <a:cs typeface="Arial"/>
              </a:rPr>
              <a:t>DE </a:t>
            </a:r>
            <a:r>
              <a:rPr sz="1400" spc="-10" dirty="0">
                <a:solidFill>
                  <a:srgbClr val="2C2D2C"/>
                </a:solidFill>
                <a:latin typeface="Arial"/>
                <a:cs typeface="Arial"/>
              </a:rPr>
              <a:t>INSTRUMENTO </a:t>
            </a:r>
            <a:r>
              <a:rPr sz="1400" dirty="0">
                <a:solidFill>
                  <a:srgbClr val="2C2D2C"/>
                </a:solidFill>
                <a:latin typeface="Arial"/>
                <a:cs typeface="Arial"/>
              </a:rPr>
              <a:t>EM </a:t>
            </a:r>
            <a:r>
              <a:rPr sz="1400" spc="-5" dirty="0">
                <a:solidFill>
                  <a:srgbClr val="2C2D2C"/>
                </a:solidFill>
                <a:latin typeface="Arial"/>
                <a:cs typeface="Arial"/>
              </a:rPr>
              <a:t>RECURSO DE </a:t>
            </a:r>
            <a:r>
              <a:rPr sz="1400" spc="-20" dirty="0">
                <a:solidFill>
                  <a:srgbClr val="2C2D2C"/>
                </a:solidFill>
                <a:latin typeface="Arial"/>
                <a:cs typeface="Arial"/>
              </a:rPr>
              <a:t>REVISTA </a:t>
            </a:r>
            <a:r>
              <a:rPr sz="1400" dirty="0">
                <a:solidFill>
                  <a:srgbClr val="2C2D2C"/>
                </a:solidFill>
                <a:latin typeface="Arial"/>
                <a:cs typeface="Arial"/>
              </a:rPr>
              <a:t>- </a:t>
            </a:r>
            <a:r>
              <a:rPr sz="1400" spc="-5" dirty="0">
                <a:solidFill>
                  <a:srgbClr val="2C2D2C"/>
                </a:solidFill>
                <a:latin typeface="Arial"/>
                <a:cs typeface="Arial"/>
              </a:rPr>
              <a:t>TERMO DE </a:t>
            </a:r>
            <a:r>
              <a:rPr sz="1400" spc="-15" dirty="0">
                <a:solidFill>
                  <a:srgbClr val="2C2D2C"/>
                </a:solidFill>
                <a:latin typeface="Arial"/>
                <a:cs typeface="Arial"/>
              </a:rPr>
              <a:t>PARCERIA </a:t>
            </a:r>
            <a:r>
              <a:rPr sz="1400" spc="-5" dirty="0">
                <a:solidFill>
                  <a:srgbClr val="2C2D2C"/>
                </a:solidFill>
                <a:latin typeface="Arial"/>
                <a:cs typeface="Arial"/>
              </a:rPr>
              <a:t>FIRMADO ENTRE MUNICÍPIO </a:t>
            </a:r>
            <a:r>
              <a:rPr sz="1400" dirty="0">
                <a:solidFill>
                  <a:srgbClr val="2C2D2C"/>
                </a:solidFill>
                <a:latin typeface="Arial"/>
                <a:cs typeface="Arial"/>
              </a:rPr>
              <a:t>E </a:t>
            </a:r>
            <a:r>
              <a:rPr sz="1400" b="1" dirty="0">
                <a:solidFill>
                  <a:srgbClr val="2C2D2C"/>
                </a:solidFill>
                <a:latin typeface="Arial"/>
                <a:cs typeface="Arial"/>
              </a:rPr>
              <a:t>OSCIP </a:t>
            </a:r>
            <a:r>
              <a:rPr sz="1400" dirty="0">
                <a:solidFill>
                  <a:srgbClr val="2C2D2C"/>
                </a:solidFill>
                <a:latin typeface="Arial"/>
                <a:cs typeface="Arial"/>
              </a:rPr>
              <a:t>- </a:t>
            </a:r>
            <a:r>
              <a:rPr sz="1400" spc="-5" dirty="0">
                <a:solidFill>
                  <a:srgbClr val="2C2D2C"/>
                </a:solidFill>
                <a:latin typeface="Arial"/>
                <a:cs typeface="Arial"/>
              </a:rPr>
              <a:t>FRAUDE </a:t>
            </a:r>
            <a:r>
              <a:rPr sz="1400" dirty="0">
                <a:solidFill>
                  <a:srgbClr val="2C2D2C"/>
                </a:solidFill>
                <a:latin typeface="Arial"/>
                <a:cs typeface="Arial"/>
              </a:rPr>
              <a:t>-  </a:t>
            </a:r>
            <a:r>
              <a:rPr sz="1400" spc="-25" dirty="0">
                <a:solidFill>
                  <a:srgbClr val="2C2D2C"/>
                </a:solidFill>
                <a:latin typeface="Arial"/>
                <a:cs typeface="Arial"/>
              </a:rPr>
              <a:t>CONTRATAÇÃO </a:t>
            </a:r>
            <a:r>
              <a:rPr sz="1400" dirty="0">
                <a:solidFill>
                  <a:srgbClr val="2C2D2C"/>
                </a:solidFill>
                <a:latin typeface="Arial"/>
                <a:cs typeface="Arial"/>
              </a:rPr>
              <a:t>VIA </a:t>
            </a:r>
            <a:r>
              <a:rPr sz="1400" spc="-25" dirty="0">
                <a:solidFill>
                  <a:srgbClr val="2C2D2C"/>
                </a:solidFill>
                <a:latin typeface="Arial"/>
                <a:cs typeface="Arial"/>
              </a:rPr>
              <a:t>COOPERATIVA </a:t>
            </a:r>
            <a:r>
              <a:rPr sz="1400" dirty="0">
                <a:solidFill>
                  <a:srgbClr val="2C2D2C"/>
                </a:solidFill>
                <a:latin typeface="Arial"/>
                <a:cs typeface="Arial"/>
              </a:rPr>
              <a:t>- </a:t>
            </a:r>
            <a:r>
              <a:rPr sz="1400" spc="-5" dirty="0">
                <a:solidFill>
                  <a:srgbClr val="2C2D2C"/>
                </a:solidFill>
                <a:latin typeface="Arial"/>
                <a:cs typeface="Arial"/>
              </a:rPr>
              <a:t>INTERMEDIAÇÃO DE MÃO DE </a:t>
            </a:r>
            <a:r>
              <a:rPr sz="1400" dirty="0">
                <a:solidFill>
                  <a:srgbClr val="2C2D2C"/>
                </a:solidFill>
                <a:latin typeface="Arial"/>
                <a:cs typeface="Arial"/>
              </a:rPr>
              <a:t>OBRA POR </a:t>
            </a:r>
            <a:r>
              <a:rPr sz="1400" spc="-25" dirty="0">
                <a:solidFill>
                  <a:srgbClr val="2C2D2C"/>
                </a:solidFill>
                <a:latin typeface="Arial"/>
                <a:cs typeface="Arial"/>
              </a:rPr>
              <a:t>COOPERATIVA </a:t>
            </a:r>
            <a:r>
              <a:rPr sz="1400" spc="-5" dirty="0">
                <a:solidFill>
                  <a:srgbClr val="2C2D2C"/>
                </a:solidFill>
                <a:latin typeface="Arial"/>
                <a:cs typeface="Arial"/>
              </a:rPr>
              <a:t>QUE </a:t>
            </a:r>
            <a:r>
              <a:rPr sz="1400" spc="-30" dirty="0">
                <a:solidFill>
                  <a:srgbClr val="2C2D2C"/>
                </a:solidFill>
                <a:latin typeface="Arial"/>
                <a:cs typeface="Arial"/>
              </a:rPr>
              <a:t>ATUA </a:t>
            </a:r>
            <a:r>
              <a:rPr sz="1400" spc="-5" dirty="0">
                <a:solidFill>
                  <a:srgbClr val="2C2D2C"/>
                </a:solidFill>
                <a:latin typeface="Arial"/>
                <a:cs typeface="Arial"/>
              </a:rPr>
              <a:t>COMO EMPRESA DE </a:t>
            </a:r>
            <a:r>
              <a:rPr sz="1400" spc="-15" dirty="0">
                <a:solidFill>
                  <a:srgbClr val="2C2D2C"/>
                </a:solidFill>
                <a:latin typeface="Arial"/>
                <a:cs typeface="Arial"/>
              </a:rPr>
              <a:t>PRESTAÇÃO  </a:t>
            </a:r>
            <a:r>
              <a:rPr sz="1400" spc="-5" dirty="0">
                <a:solidFill>
                  <a:srgbClr val="2C2D2C"/>
                </a:solidFill>
                <a:latin typeface="Arial"/>
                <a:cs typeface="Arial"/>
              </a:rPr>
              <a:t>DE SERVIÇOS </a:t>
            </a:r>
            <a:r>
              <a:rPr sz="1400" dirty="0">
                <a:solidFill>
                  <a:srgbClr val="2C2D2C"/>
                </a:solidFill>
                <a:latin typeface="Arial"/>
                <a:cs typeface="Arial"/>
              </a:rPr>
              <a:t>- </a:t>
            </a:r>
            <a:r>
              <a:rPr sz="1400" b="1" spc="-10" dirty="0">
                <a:solidFill>
                  <a:srgbClr val="2C2D2C"/>
                </a:solidFill>
                <a:latin typeface="Arial"/>
                <a:cs typeface="Arial"/>
              </a:rPr>
              <a:t>TERCEIRIZAÇÃO </a:t>
            </a:r>
            <a:r>
              <a:rPr sz="1400" spc="-20" dirty="0">
                <a:solidFill>
                  <a:srgbClr val="2C2D2C"/>
                </a:solidFill>
                <a:latin typeface="Arial"/>
                <a:cs typeface="Arial"/>
              </a:rPr>
              <a:t>ILÍCITA </a:t>
            </a:r>
            <a:r>
              <a:rPr sz="1400" dirty="0">
                <a:solidFill>
                  <a:srgbClr val="2C2D2C"/>
                </a:solidFill>
                <a:latin typeface="Arial"/>
                <a:cs typeface="Arial"/>
              </a:rPr>
              <a:t>- </a:t>
            </a:r>
            <a:r>
              <a:rPr sz="1400" spc="-5" dirty="0">
                <a:solidFill>
                  <a:srgbClr val="2C2D2C"/>
                </a:solidFill>
                <a:latin typeface="Arial"/>
                <a:cs typeface="Arial"/>
              </a:rPr>
              <a:t>RESPONSABILIDADE SUBSIDIÁRIA DA ADMINISTRAÇÃO PÚBLICA NÃO DECORRENTE DO MERO  INADIMPLEMENTO DAS </a:t>
            </a:r>
            <a:r>
              <a:rPr sz="1400" dirty="0">
                <a:solidFill>
                  <a:srgbClr val="2C2D2C"/>
                </a:solidFill>
                <a:latin typeface="Arial"/>
                <a:cs typeface="Arial"/>
              </a:rPr>
              <a:t>OBRIGAÇÕES </a:t>
            </a:r>
            <a:r>
              <a:rPr sz="1400" spc="-10" dirty="0">
                <a:solidFill>
                  <a:srgbClr val="2C2D2C"/>
                </a:solidFill>
                <a:latin typeface="Arial"/>
                <a:cs typeface="Arial"/>
              </a:rPr>
              <a:t>TRABALHISTAS </a:t>
            </a:r>
            <a:r>
              <a:rPr sz="1400" dirty="0">
                <a:solidFill>
                  <a:srgbClr val="2C2D2C"/>
                </a:solidFill>
                <a:latin typeface="Arial"/>
                <a:cs typeface="Arial"/>
              </a:rPr>
              <a:t>POR </a:t>
            </a:r>
            <a:r>
              <a:rPr sz="1400" spc="-30" dirty="0">
                <a:solidFill>
                  <a:srgbClr val="2C2D2C"/>
                </a:solidFill>
                <a:latin typeface="Arial"/>
                <a:cs typeface="Arial"/>
              </a:rPr>
              <a:t>PARTE </a:t>
            </a:r>
            <a:r>
              <a:rPr sz="1400" spc="-5" dirty="0">
                <a:solidFill>
                  <a:srgbClr val="2C2D2C"/>
                </a:solidFill>
                <a:latin typeface="Arial"/>
                <a:cs typeface="Arial"/>
              </a:rPr>
              <a:t>DO </a:t>
            </a:r>
            <a:r>
              <a:rPr sz="1400" spc="-15" dirty="0">
                <a:solidFill>
                  <a:srgbClr val="2C2D2C"/>
                </a:solidFill>
                <a:latin typeface="Arial"/>
                <a:cs typeface="Arial"/>
              </a:rPr>
              <a:t>PRESTADOR </a:t>
            </a:r>
            <a:r>
              <a:rPr sz="1400" spc="-5" dirty="0">
                <a:solidFill>
                  <a:srgbClr val="2C2D2C"/>
                </a:solidFill>
                <a:latin typeface="Arial"/>
                <a:cs typeface="Arial"/>
              </a:rPr>
              <a:t>DOS SERVIÇOS </a:t>
            </a:r>
            <a:r>
              <a:rPr sz="1400" dirty="0">
                <a:solidFill>
                  <a:srgbClr val="2C2D2C"/>
                </a:solidFill>
                <a:latin typeface="Arial"/>
                <a:cs typeface="Arial"/>
              </a:rPr>
              <a:t>- </a:t>
            </a:r>
            <a:r>
              <a:rPr sz="1400" spc="-20" dirty="0">
                <a:solidFill>
                  <a:srgbClr val="2C2D2C"/>
                </a:solidFill>
                <a:latin typeface="Arial"/>
                <a:cs typeface="Arial"/>
              </a:rPr>
              <a:t>CONDUTA ILÍCITA </a:t>
            </a:r>
            <a:r>
              <a:rPr sz="1400" dirty="0">
                <a:solidFill>
                  <a:srgbClr val="2C2D2C"/>
                </a:solidFill>
                <a:latin typeface="Arial"/>
                <a:cs typeface="Arial"/>
              </a:rPr>
              <a:t>E </a:t>
            </a:r>
            <a:r>
              <a:rPr sz="1400" spc="-5" dirty="0">
                <a:solidFill>
                  <a:srgbClr val="2C2D2C"/>
                </a:solidFill>
                <a:latin typeface="Arial"/>
                <a:cs typeface="Arial"/>
              </a:rPr>
              <a:t>CULPOSA</a:t>
            </a:r>
            <a:r>
              <a:rPr sz="1400" spc="-125" dirty="0">
                <a:solidFill>
                  <a:srgbClr val="2C2D2C"/>
                </a:solidFill>
                <a:latin typeface="Arial"/>
                <a:cs typeface="Arial"/>
              </a:rPr>
              <a:t> </a:t>
            </a:r>
            <a:r>
              <a:rPr sz="1400" spc="-5" dirty="0">
                <a:solidFill>
                  <a:srgbClr val="2C2D2C"/>
                </a:solidFill>
                <a:latin typeface="Arial"/>
                <a:cs typeface="Arial"/>
              </a:rPr>
              <a:t>DO</a:t>
            </a:r>
            <a:endParaRPr sz="1400">
              <a:latin typeface="Arial"/>
              <a:cs typeface="Arial"/>
            </a:endParaRPr>
          </a:p>
          <a:p>
            <a:pPr marL="12700" marR="85725">
              <a:lnSpc>
                <a:spcPct val="100000"/>
              </a:lnSpc>
            </a:pPr>
            <a:r>
              <a:rPr sz="1400" spc="-5" dirty="0">
                <a:solidFill>
                  <a:srgbClr val="2C2D2C"/>
                </a:solidFill>
                <a:latin typeface="Arial"/>
                <a:cs typeface="Arial"/>
              </a:rPr>
              <a:t>ADMINISTRADOR PÚBLICO. Com ressalva </a:t>
            </a:r>
            <a:r>
              <a:rPr sz="1400" dirty="0">
                <a:solidFill>
                  <a:srgbClr val="2C2D2C"/>
                </a:solidFill>
                <a:latin typeface="Arial"/>
                <a:cs typeface="Arial"/>
              </a:rPr>
              <a:t>de </a:t>
            </a:r>
            <a:r>
              <a:rPr sz="1400" spc="-5" dirty="0">
                <a:solidFill>
                  <a:srgbClr val="2C2D2C"/>
                </a:solidFill>
                <a:latin typeface="Arial"/>
                <a:cs typeface="Arial"/>
              </a:rPr>
              <a:t>meu entendimento, </a:t>
            </a:r>
            <a:r>
              <a:rPr sz="1400" dirty="0">
                <a:solidFill>
                  <a:srgbClr val="2C2D2C"/>
                </a:solidFill>
                <a:latin typeface="Arial"/>
                <a:cs typeface="Arial"/>
              </a:rPr>
              <a:t>a SBDI-1 do </a:t>
            </a:r>
            <a:r>
              <a:rPr sz="1400" spc="-45" dirty="0">
                <a:solidFill>
                  <a:srgbClr val="2C2D2C"/>
                </a:solidFill>
                <a:latin typeface="Arial"/>
                <a:cs typeface="Arial"/>
              </a:rPr>
              <a:t>TST, </a:t>
            </a:r>
            <a:r>
              <a:rPr sz="1400" dirty="0">
                <a:solidFill>
                  <a:srgbClr val="2C2D2C"/>
                </a:solidFill>
                <a:latin typeface="Arial"/>
                <a:cs typeface="Arial"/>
              </a:rPr>
              <a:t>em sua composição plena, decidiu que a celebração de convênio  de prestação de </a:t>
            </a:r>
            <a:r>
              <a:rPr sz="1400" spc="-5" dirty="0">
                <a:solidFill>
                  <a:srgbClr val="2C2D2C"/>
                </a:solidFill>
                <a:latin typeface="Arial"/>
                <a:cs typeface="Arial"/>
              </a:rPr>
              <a:t>serviços </a:t>
            </a:r>
            <a:r>
              <a:rPr sz="1400" dirty="0">
                <a:solidFill>
                  <a:srgbClr val="2C2D2C"/>
                </a:solidFill>
                <a:latin typeface="Arial"/>
                <a:cs typeface="Arial"/>
              </a:rPr>
              <a:t>de utilidade pública, em razão de interesse comum às partes, não </a:t>
            </a:r>
            <a:r>
              <a:rPr sz="1400" spc="-5" dirty="0">
                <a:solidFill>
                  <a:srgbClr val="2C2D2C"/>
                </a:solidFill>
                <a:latin typeface="Arial"/>
                <a:cs typeface="Arial"/>
              </a:rPr>
              <a:t>exclui </a:t>
            </a:r>
            <a:r>
              <a:rPr sz="1400" dirty="0">
                <a:solidFill>
                  <a:srgbClr val="2C2D2C"/>
                </a:solidFill>
                <a:latin typeface="Arial"/>
                <a:cs typeface="Arial"/>
              </a:rPr>
              <a:t>a responsabilidade da Administração Pública pelas  consequências jurídicas dele </a:t>
            </a:r>
            <a:r>
              <a:rPr sz="1400" spc="-5" dirty="0">
                <a:solidFill>
                  <a:srgbClr val="2C2D2C"/>
                </a:solidFill>
                <a:latin typeface="Arial"/>
                <a:cs typeface="Arial"/>
              </a:rPr>
              <a:t>decorrentes, </a:t>
            </a:r>
            <a:r>
              <a:rPr sz="1400" dirty="0">
                <a:solidFill>
                  <a:srgbClr val="2C2D2C"/>
                </a:solidFill>
                <a:latin typeface="Arial"/>
                <a:cs typeface="Arial"/>
              </a:rPr>
              <a:t>podendo o ente público </a:t>
            </a:r>
            <a:r>
              <a:rPr sz="1400" spc="-5" dirty="0">
                <a:solidFill>
                  <a:srgbClr val="2C2D2C"/>
                </a:solidFill>
                <a:latin typeface="Arial"/>
                <a:cs typeface="Arial"/>
              </a:rPr>
              <a:t>responder subsidiariamente </a:t>
            </a:r>
            <a:r>
              <a:rPr sz="1400" dirty="0">
                <a:solidFill>
                  <a:srgbClr val="2C2D2C"/>
                </a:solidFill>
                <a:latin typeface="Arial"/>
                <a:cs typeface="Arial"/>
              </a:rPr>
              <a:t>pelos direitos trabalhistas reconhecidos. Quanto à  responsabilidade</a:t>
            </a:r>
            <a:r>
              <a:rPr sz="1400" spc="-55" dirty="0">
                <a:solidFill>
                  <a:srgbClr val="2C2D2C"/>
                </a:solidFill>
                <a:latin typeface="Arial"/>
                <a:cs typeface="Arial"/>
              </a:rPr>
              <a:t> </a:t>
            </a:r>
            <a:r>
              <a:rPr sz="1400" dirty="0">
                <a:solidFill>
                  <a:srgbClr val="2C2D2C"/>
                </a:solidFill>
                <a:latin typeface="Arial"/>
                <a:cs typeface="Arial"/>
              </a:rPr>
              <a:t>subsidiária</a:t>
            </a:r>
            <a:r>
              <a:rPr sz="1400" spc="-45" dirty="0">
                <a:solidFill>
                  <a:srgbClr val="2C2D2C"/>
                </a:solidFill>
                <a:latin typeface="Arial"/>
                <a:cs typeface="Arial"/>
              </a:rPr>
              <a:t> </a:t>
            </a:r>
            <a:r>
              <a:rPr sz="1400" dirty="0">
                <a:solidFill>
                  <a:srgbClr val="2C2D2C"/>
                </a:solidFill>
                <a:latin typeface="Arial"/>
                <a:cs typeface="Arial"/>
              </a:rPr>
              <a:t>propriamente</a:t>
            </a:r>
            <a:r>
              <a:rPr sz="1400" spc="-45" dirty="0">
                <a:solidFill>
                  <a:srgbClr val="2C2D2C"/>
                </a:solidFill>
                <a:latin typeface="Arial"/>
                <a:cs typeface="Arial"/>
              </a:rPr>
              <a:t> </a:t>
            </a:r>
            <a:r>
              <a:rPr sz="1400" dirty="0">
                <a:solidFill>
                  <a:srgbClr val="2C2D2C"/>
                </a:solidFill>
                <a:latin typeface="Arial"/>
                <a:cs typeface="Arial"/>
              </a:rPr>
              <a:t>dita,</a:t>
            </a:r>
            <a:r>
              <a:rPr sz="1400" spc="-30" dirty="0">
                <a:solidFill>
                  <a:srgbClr val="2C2D2C"/>
                </a:solidFill>
                <a:latin typeface="Arial"/>
                <a:cs typeface="Arial"/>
              </a:rPr>
              <a:t> </a:t>
            </a:r>
            <a:r>
              <a:rPr sz="1400" dirty="0">
                <a:solidFill>
                  <a:srgbClr val="2C2D2C"/>
                </a:solidFill>
                <a:latin typeface="Arial"/>
                <a:cs typeface="Arial"/>
              </a:rPr>
              <a:t>o</a:t>
            </a:r>
            <a:r>
              <a:rPr sz="1400" spc="-10" dirty="0">
                <a:solidFill>
                  <a:srgbClr val="2C2D2C"/>
                </a:solidFill>
                <a:latin typeface="Arial"/>
                <a:cs typeface="Arial"/>
              </a:rPr>
              <a:t> </a:t>
            </a:r>
            <a:r>
              <a:rPr sz="1400" spc="-45" dirty="0">
                <a:solidFill>
                  <a:srgbClr val="2C2D2C"/>
                </a:solidFill>
                <a:latin typeface="Arial"/>
                <a:cs typeface="Arial"/>
              </a:rPr>
              <a:t>STF,</a:t>
            </a:r>
            <a:r>
              <a:rPr sz="1400" spc="-15" dirty="0">
                <a:solidFill>
                  <a:srgbClr val="2C2D2C"/>
                </a:solidFill>
                <a:latin typeface="Arial"/>
                <a:cs typeface="Arial"/>
              </a:rPr>
              <a:t> </a:t>
            </a:r>
            <a:r>
              <a:rPr sz="1400" dirty="0">
                <a:solidFill>
                  <a:srgbClr val="2C2D2C"/>
                </a:solidFill>
                <a:latin typeface="Arial"/>
                <a:cs typeface="Arial"/>
              </a:rPr>
              <a:t>ao</a:t>
            </a:r>
            <a:r>
              <a:rPr sz="1400" spc="-10" dirty="0">
                <a:solidFill>
                  <a:srgbClr val="2C2D2C"/>
                </a:solidFill>
                <a:latin typeface="Arial"/>
                <a:cs typeface="Arial"/>
              </a:rPr>
              <a:t> </a:t>
            </a:r>
            <a:r>
              <a:rPr sz="1400" dirty="0">
                <a:solidFill>
                  <a:srgbClr val="2C2D2C"/>
                </a:solidFill>
                <a:latin typeface="Arial"/>
                <a:cs typeface="Arial"/>
              </a:rPr>
              <a:t>julgar</a:t>
            </a:r>
            <a:r>
              <a:rPr sz="1400" spc="-30" dirty="0">
                <a:solidFill>
                  <a:srgbClr val="2C2D2C"/>
                </a:solidFill>
                <a:latin typeface="Arial"/>
                <a:cs typeface="Arial"/>
              </a:rPr>
              <a:t> </a:t>
            </a:r>
            <a:r>
              <a:rPr sz="1400" dirty="0">
                <a:solidFill>
                  <a:srgbClr val="2C2D2C"/>
                </a:solidFill>
                <a:latin typeface="Arial"/>
                <a:cs typeface="Arial"/>
              </a:rPr>
              <a:t>a</a:t>
            </a:r>
            <a:r>
              <a:rPr sz="1400" spc="-80" dirty="0">
                <a:solidFill>
                  <a:srgbClr val="2C2D2C"/>
                </a:solidFill>
                <a:latin typeface="Arial"/>
                <a:cs typeface="Arial"/>
              </a:rPr>
              <a:t> </a:t>
            </a:r>
            <a:r>
              <a:rPr sz="1400" spc="-5" dirty="0">
                <a:solidFill>
                  <a:srgbClr val="2C2D2C"/>
                </a:solidFill>
                <a:latin typeface="Arial"/>
                <a:cs typeface="Arial"/>
              </a:rPr>
              <a:t>ADC </a:t>
            </a:r>
            <a:r>
              <a:rPr sz="1400" dirty="0">
                <a:solidFill>
                  <a:srgbClr val="2C2D2C"/>
                </a:solidFill>
                <a:latin typeface="Arial"/>
                <a:cs typeface="Arial"/>
              </a:rPr>
              <a:t>nº</a:t>
            </a:r>
            <a:r>
              <a:rPr sz="1400" spc="-15" dirty="0">
                <a:solidFill>
                  <a:srgbClr val="2C2D2C"/>
                </a:solidFill>
                <a:latin typeface="Arial"/>
                <a:cs typeface="Arial"/>
              </a:rPr>
              <a:t> </a:t>
            </a:r>
            <a:r>
              <a:rPr sz="1400" dirty="0">
                <a:solidFill>
                  <a:srgbClr val="2C2D2C"/>
                </a:solidFill>
                <a:latin typeface="Arial"/>
                <a:cs typeface="Arial"/>
              </a:rPr>
              <a:t>16,</a:t>
            </a:r>
            <a:r>
              <a:rPr sz="1400" spc="-15" dirty="0">
                <a:solidFill>
                  <a:srgbClr val="2C2D2C"/>
                </a:solidFill>
                <a:latin typeface="Arial"/>
                <a:cs typeface="Arial"/>
              </a:rPr>
              <a:t> </a:t>
            </a:r>
            <a:r>
              <a:rPr sz="1400" dirty="0">
                <a:solidFill>
                  <a:srgbClr val="2C2D2C"/>
                </a:solidFill>
                <a:latin typeface="Arial"/>
                <a:cs typeface="Arial"/>
              </a:rPr>
              <a:t>considerou</a:t>
            </a:r>
            <a:r>
              <a:rPr sz="1400" spc="-45" dirty="0">
                <a:solidFill>
                  <a:srgbClr val="2C2D2C"/>
                </a:solidFill>
                <a:latin typeface="Arial"/>
                <a:cs typeface="Arial"/>
              </a:rPr>
              <a:t> </a:t>
            </a:r>
            <a:r>
              <a:rPr sz="1400" dirty="0">
                <a:solidFill>
                  <a:srgbClr val="2C2D2C"/>
                </a:solidFill>
                <a:latin typeface="Arial"/>
                <a:cs typeface="Arial"/>
              </a:rPr>
              <a:t>o</a:t>
            </a:r>
            <a:r>
              <a:rPr sz="1400" spc="-10" dirty="0">
                <a:solidFill>
                  <a:srgbClr val="2C2D2C"/>
                </a:solidFill>
                <a:latin typeface="Arial"/>
                <a:cs typeface="Arial"/>
              </a:rPr>
              <a:t> </a:t>
            </a:r>
            <a:r>
              <a:rPr sz="1400" dirty="0">
                <a:solidFill>
                  <a:srgbClr val="2C2D2C"/>
                </a:solidFill>
                <a:latin typeface="Arial"/>
                <a:cs typeface="Arial"/>
              </a:rPr>
              <a:t>art.</a:t>
            </a:r>
            <a:r>
              <a:rPr sz="1400" spc="-30" dirty="0">
                <a:solidFill>
                  <a:srgbClr val="2C2D2C"/>
                </a:solidFill>
                <a:latin typeface="Arial"/>
                <a:cs typeface="Arial"/>
              </a:rPr>
              <a:t> </a:t>
            </a:r>
            <a:r>
              <a:rPr sz="1400" dirty="0">
                <a:solidFill>
                  <a:srgbClr val="2C2D2C"/>
                </a:solidFill>
                <a:latin typeface="Arial"/>
                <a:cs typeface="Arial"/>
              </a:rPr>
              <a:t>71</a:t>
            </a:r>
            <a:r>
              <a:rPr sz="1400" spc="-10" dirty="0">
                <a:solidFill>
                  <a:srgbClr val="2C2D2C"/>
                </a:solidFill>
                <a:latin typeface="Arial"/>
                <a:cs typeface="Arial"/>
              </a:rPr>
              <a:t> </a:t>
            </a:r>
            <a:r>
              <a:rPr sz="1400" dirty="0">
                <a:solidFill>
                  <a:srgbClr val="2C2D2C"/>
                </a:solidFill>
                <a:latin typeface="Arial"/>
                <a:cs typeface="Arial"/>
              </a:rPr>
              <a:t>da</a:t>
            </a:r>
            <a:r>
              <a:rPr sz="1400" spc="-20" dirty="0">
                <a:solidFill>
                  <a:srgbClr val="2C2D2C"/>
                </a:solidFill>
                <a:latin typeface="Arial"/>
                <a:cs typeface="Arial"/>
              </a:rPr>
              <a:t> </a:t>
            </a:r>
            <a:r>
              <a:rPr sz="1400" dirty="0">
                <a:solidFill>
                  <a:srgbClr val="2C2D2C"/>
                </a:solidFill>
                <a:latin typeface="Arial"/>
                <a:cs typeface="Arial"/>
              </a:rPr>
              <a:t>Lei</a:t>
            </a:r>
            <a:r>
              <a:rPr sz="1400" spc="-10" dirty="0">
                <a:solidFill>
                  <a:srgbClr val="2C2D2C"/>
                </a:solidFill>
                <a:latin typeface="Arial"/>
                <a:cs typeface="Arial"/>
              </a:rPr>
              <a:t> </a:t>
            </a:r>
            <a:r>
              <a:rPr sz="1400" dirty="0">
                <a:solidFill>
                  <a:srgbClr val="2C2D2C"/>
                </a:solidFill>
                <a:latin typeface="Arial"/>
                <a:cs typeface="Arial"/>
              </a:rPr>
              <a:t>nº</a:t>
            </a:r>
            <a:r>
              <a:rPr sz="1400" spc="-15" dirty="0">
                <a:solidFill>
                  <a:srgbClr val="2C2D2C"/>
                </a:solidFill>
                <a:latin typeface="Arial"/>
                <a:cs typeface="Arial"/>
              </a:rPr>
              <a:t> </a:t>
            </a:r>
            <a:r>
              <a:rPr sz="1400" dirty="0">
                <a:solidFill>
                  <a:srgbClr val="2C2D2C"/>
                </a:solidFill>
                <a:latin typeface="Arial"/>
                <a:cs typeface="Arial"/>
              </a:rPr>
              <a:t>8.666</a:t>
            </a:r>
            <a:r>
              <a:rPr sz="1400" spc="-35" dirty="0">
                <a:solidFill>
                  <a:srgbClr val="2C2D2C"/>
                </a:solidFill>
                <a:latin typeface="Arial"/>
                <a:cs typeface="Arial"/>
              </a:rPr>
              <a:t> </a:t>
            </a:r>
            <a:r>
              <a:rPr sz="1400" dirty="0">
                <a:solidFill>
                  <a:srgbClr val="2C2D2C"/>
                </a:solidFill>
                <a:latin typeface="Arial"/>
                <a:cs typeface="Arial"/>
              </a:rPr>
              <a:t>/93</a:t>
            </a:r>
            <a:r>
              <a:rPr sz="1400" spc="-20" dirty="0">
                <a:solidFill>
                  <a:srgbClr val="2C2D2C"/>
                </a:solidFill>
                <a:latin typeface="Arial"/>
                <a:cs typeface="Arial"/>
              </a:rPr>
              <a:t> </a:t>
            </a:r>
            <a:r>
              <a:rPr sz="1400" dirty="0">
                <a:solidFill>
                  <a:srgbClr val="2C2D2C"/>
                </a:solidFill>
                <a:latin typeface="Arial"/>
                <a:cs typeface="Arial"/>
              </a:rPr>
              <a:t>constitucional,</a:t>
            </a:r>
            <a:r>
              <a:rPr sz="1400" spc="-40" dirty="0">
                <a:solidFill>
                  <a:srgbClr val="2C2D2C"/>
                </a:solidFill>
                <a:latin typeface="Arial"/>
                <a:cs typeface="Arial"/>
              </a:rPr>
              <a:t> </a:t>
            </a:r>
            <a:r>
              <a:rPr sz="1400" dirty="0">
                <a:solidFill>
                  <a:srgbClr val="2C2D2C"/>
                </a:solidFill>
                <a:latin typeface="Arial"/>
                <a:cs typeface="Arial"/>
              </a:rPr>
              <a:t>de</a:t>
            </a:r>
            <a:r>
              <a:rPr sz="1400" spc="-20" dirty="0">
                <a:solidFill>
                  <a:srgbClr val="2C2D2C"/>
                </a:solidFill>
                <a:latin typeface="Arial"/>
                <a:cs typeface="Arial"/>
              </a:rPr>
              <a:t> </a:t>
            </a:r>
            <a:r>
              <a:rPr sz="1400" dirty="0">
                <a:solidFill>
                  <a:srgbClr val="2C2D2C"/>
                </a:solidFill>
                <a:latin typeface="Arial"/>
                <a:cs typeface="Arial"/>
              </a:rPr>
              <a:t>forma</a:t>
            </a:r>
            <a:r>
              <a:rPr sz="1400" spc="-30" dirty="0">
                <a:solidFill>
                  <a:srgbClr val="2C2D2C"/>
                </a:solidFill>
                <a:latin typeface="Arial"/>
                <a:cs typeface="Arial"/>
              </a:rPr>
              <a:t> </a:t>
            </a:r>
            <a:r>
              <a:rPr sz="1400" dirty="0">
                <a:solidFill>
                  <a:srgbClr val="2C2D2C"/>
                </a:solidFill>
                <a:latin typeface="Arial"/>
                <a:cs typeface="Arial"/>
              </a:rPr>
              <a:t>a</a:t>
            </a:r>
            <a:r>
              <a:rPr sz="1400" spc="-10" dirty="0">
                <a:solidFill>
                  <a:srgbClr val="2C2D2C"/>
                </a:solidFill>
                <a:latin typeface="Arial"/>
                <a:cs typeface="Arial"/>
              </a:rPr>
              <a:t> </a:t>
            </a:r>
            <a:r>
              <a:rPr sz="1400" spc="-5" dirty="0">
                <a:solidFill>
                  <a:srgbClr val="2C2D2C"/>
                </a:solidFill>
                <a:latin typeface="Arial"/>
                <a:cs typeface="Arial"/>
              </a:rPr>
              <a:t>vedar</a:t>
            </a:r>
            <a:r>
              <a:rPr sz="1400" spc="-10" dirty="0">
                <a:solidFill>
                  <a:srgbClr val="2C2D2C"/>
                </a:solidFill>
                <a:latin typeface="Arial"/>
                <a:cs typeface="Arial"/>
              </a:rPr>
              <a:t> </a:t>
            </a:r>
            <a:r>
              <a:rPr sz="1400" dirty="0">
                <a:solidFill>
                  <a:srgbClr val="2C2D2C"/>
                </a:solidFill>
                <a:latin typeface="Arial"/>
                <a:cs typeface="Arial"/>
              </a:rPr>
              <a:t>a  </a:t>
            </a:r>
            <a:r>
              <a:rPr sz="1400" spc="-5" dirty="0">
                <a:solidFill>
                  <a:srgbClr val="2C2D2C"/>
                </a:solidFill>
                <a:latin typeface="Arial"/>
                <a:cs typeface="Arial"/>
              </a:rPr>
              <a:t>responsabilização </a:t>
            </a:r>
            <a:r>
              <a:rPr sz="1400" dirty="0">
                <a:solidFill>
                  <a:srgbClr val="2C2D2C"/>
                </a:solidFill>
                <a:latin typeface="Arial"/>
                <a:cs typeface="Arial"/>
              </a:rPr>
              <a:t>da Administração Pública pelos encargos </a:t>
            </a:r>
            <a:r>
              <a:rPr sz="1400" spc="-5" dirty="0">
                <a:solidFill>
                  <a:srgbClr val="2C2D2C"/>
                </a:solidFill>
                <a:latin typeface="Arial"/>
                <a:cs typeface="Arial"/>
              </a:rPr>
              <a:t>trabalhistas devidos </a:t>
            </a:r>
            <a:r>
              <a:rPr sz="1400" dirty="0">
                <a:solidFill>
                  <a:srgbClr val="2C2D2C"/>
                </a:solidFill>
                <a:latin typeface="Arial"/>
                <a:cs typeface="Arial"/>
              </a:rPr>
              <a:t>pelo prestador dos </a:t>
            </a:r>
            <a:r>
              <a:rPr sz="1400" spc="-5" dirty="0">
                <a:solidFill>
                  <a:srgbClr val="2C2D2C"/>
                </a:solidFill>
                <a:latin typeface="Arial"/>
                <a:cs typeface="Arial"/>
              </a:rPr>
              <a:t>serviços, </a:t>
            </a:r>
            <a:r>
              <a:rPr sz="1400" dirty="0">
                <a:solidFill>
                  <a:srgbClr val="2C2D2C"/>
                </a:solidFill>
                <a:latin typeface="Arial"/>
                <a:cs typeface="Arial"/>
              </a:rPr>
              <a:t>nos casos de </a:t>
            </a:r>
            <a:r>
              <a:rPr sz="1400" spc="-5" dirty="0">
                <a:solidFill>
                  <a:srgbClr val="2C2D2C"/>
                </a:solidFill>
                <a:latin typeface="Arial"/>
                <a:cs typeface="Arial"/>
              </a:rPr>
              <a:t>mero </a:t>
            </a:r>
            <a:r>
              <a:rPr sz="1400" dirty="0">
                <a:solidFill>
                  <a:srgbClr val="2C2D2C"/>
                </a:solidFill>
                <a:latin typeface="Arial"/>
                <a:cs typeface="Arial"/>
              </a:rPr>
              <a:t>inadimplemento das  obrigações trabalhistas por parte do </a:t>
            </a:r>
            <a:r>
              <a:rPr sz="1400" spc="-5" dirty="0">
                <a:solidFill>
                  <a:srgbClr val="2C2D2C"/>
                </a:solidFill>
                <a:latin typeface="Arial"/>
                <a:cs typeface="Arial"/>
              </a:rPr>
              <a:t>vencedor </a:t>
            </a:r>
            <a:r>
              <a:rPr sz="1400" dirty="0">
                <a:solidFill>
                  <a:srgbClr val="2C2D2C"/>
                </a:solidFill>
                <a:latin typeface="Arial"/>
                <a:cs typeface="Arial"/>
              </a:rPr>
              <a:t>de certame licitatório. Entretanto, ao </a:t>
            </a:r>
            <a:r>
              <a:rPr sz="1400" spc="-5" dirty="0">
                <a:solidFill>
                  <a:srgbClr val="2C2D2C"/>
                </a:solidFill>
                <a:latin typeface="Arial"/>
                <a:cs typeface="Arial"/>
              </a:rPr>
              <a:t>examinar </a:t>
            </a:r>
            <a:r>
              <a:rPr sz="1400" dirty="0">
                <a:solidFill>
                  <a:srgbClr val="2C2D2C"/>
                </a:solidFill>
                <a:latin typeface="Arial"/>
                <a:cs typeface="Arial"/>
              </a:rPr>
              <a:t>a referida ação, firmou o STF o </a:t>
            </a:r>
            <a:r>
              <a:rPr sz="1400" spc="-5" dirty="0">
                <a:solidFill>
                  <a:srgbClr val="2C2D2C"/>
                </a:solidFill>
                <a:latin typeface="Arial"/>
                <a:cs typeface="Arial"/>
              </a:rPr>
              <a:t>entendimento </a:t>
            </a:r>
            <a:r>
              <a:rPr sz="1400" dirty="0">
                <a:solidFill>
                  <a:srgbClr val="2C2D2C"/>
                </a:solidFill>
                <a:latin typeface="Arial"/>
                <a:cs typeface="Arial"/>
              </a:rPr>
              <a:t>de que, nos  casos em que restar </a:t>
            </a:r>
            <a:r>
              <a:rPr sz="1400" spc="-5" dirty="0">
                <a:solidFill>
                  <a:srgbClr val="2C2D2C"/>
                </a:solidFill>
                <a:latin typeface="Arial"/>
                <a:cs typeface="Arial"/>
              </a:rPr>
              <a:t>demonstrada </a:t>
            </a:r>
            <a:r>
              <a:rPr sz="1400" dirty="0">
                <a:solidFill>
                  <a:srgbClr val="2C2D2C"/>
                </a:solidFill>
                <a:latin typeface="Arial"/>
                <a:cs typeface="Arial"/>
              </a:rPr>
              <a:t>a culpa in </a:t>
            </a:r>
            <a:r>
              <a:rPr sz="1400" spc="-5" dirty="0">
                <a:solidFill>
                  <a:srgbClr val="2C2D2C"/>
                </a:solidFill>
                <a:latin typeface="Arial"/>
                <a:cs typeface="Arial"/>
              </a:rPr>
              <a:t>vigilando </a:t>
            </a:r>
            <a:r>
              <a:rPr sz="1400" dirty="0">
                <a:solidFill>
                  <a:srgbClr val="2C2D2C"/>
                </a:solidFill>
                <a:latin typeface="Arial"/>
                <a:cs typeface="Arial"/>
              </a:rPr>
              <a:t>da Administração Pública, </a:t>
            </a:r>
            <a:r>
              <a:rPr sz="1400" spc="-10" dirty="0">
                <a:solidFill>
                  <a:srgbClr val="2C2D2C"/>
                </a:solidFill>
                <a:latin typeface="Arial"/>
                <a:cs typeface="Arial"/>
              </a:rPr>
              <a:t>viável </a:t>
            </a:r>
            <a:r>
              <a:rPr sz="1400" dirty="0">
                <a:solidFill>
                  <a:srgbClr val="2C2D2C"/>
                </a:solidFill>
                <a:latin typeface="Arial"/>
                <a:cs typeface="Arial"/>
              </a:rPr>
              <a:t>se torna a sua </a:t>
            </a:r>
            <a:r>
              <a:rPr sz="1400" spc="-5" dirty="0">
                <a:solidFill>
                  <a:srgbClr val="2C2D2C"/>
                </a:solidFill>
                <a:latin typeface="Arial"/>
                <a:cs typeface="Arial"/>
              </a:rPr>
              <a:t>responsabilização </a:t>
            </a:r>
            <a:r>
              <a:rPr sz="1400" dirty="0">
                <a:solidFill>
                  <a:srgbClr val="2C2D2C"/>
                </a:solidFill>
                <a:latin typeface="Arial"/>
                <a:cs typeface="Arial"/>
              </a:rPr>
              <a:t>pelos encargos </a:t>
            </a:r>
            <a:r>
              <a:rPr sz="1400" spc="-5" dirty="0">
                <a:solidFill>
                  <a:srgbClr val="2C2D2C"/>
                </a:solidFill>
                <a:latin typeface="Arial"/>
                <a:cs typeface="Arial"/>
              </a:rPr>
              <a:t>devidos </a:t>
            </a:r>
            <a:r>
              <a:rPr sz="1400" dirty="0">
                <a:solidFill>
                  <a:srgbClr val="2C2D2C"/>
                </a:solidFill>
                <a:latin typeface="Arial"/>
                <a:cs typeface="Arial"/>
              </a:rPr>
              <a:t>ao  </a:t>
            </a:r>
            <a:r>
              <a:rPr sz="1400" spc="-10" dirty="0">
                <a:solidFill>
                  <a:srgbClr val="2C2D2C"/>
                </a:solidFill>
                <a:latin typeface="Arial"/>
                <a:cs typeface="Arial"/>
              </a:rPr>
              <a:t>trabalhador,</a:t>
            </a:r>
            <a:r>
              <a:rPr sz="1400" spc="-40" dirty="0">
                <a:solidFill>
                  <a:srgbClr val="2C2D2C"/>
                </a:solidFill>
                <a:latin typeface="Arial"/>
                <a:cs typeface="Arial"/>
              </a:rPr>
              <a:t> </a:t>
            </a:r>
            <a:r>
              <a:rPr sz="1400" dirty="0">
                <a:solidFill>
                  <a:srgbClr val="2C2D2C"/>
                </a:solidFill>
                <a:latin typeface="Arial"/>
                <a:cs typeface="Arial"/>
              </a:rPr>
              <a:t>tendo</a:t>
            </a:r>
            <a:r>
              <a:rPr sz="1400" spc="-35" dirty="0">
                <a:solidFill>
                  <a:srgbClr val="2C2D2C"/>
                </a:solidFill>
                <a:latin typeface="Arial"/>
                <a:cs typeface="Arial"/>
              </a:rPr>
              <a:t> </a:t>
            </a:r>
            <a:r>
              <a:rPr sz="1400" dirty="0">
                <a:solidFill>
                  <a:srgbClr val="2C2D2C"/>
                </a:solidFill>
                <a:latin typeface="Arial"/>
                <a:cs typeface="Arial"/>
              </a:rPr>
              <a:t>em</a:t>
            </a:r>
            <a:r>
              <a:rPr sz="1400" spc="-25" dirty="0">
                <a:solidFill>
                  <a:srgbClr val="2C2D2C"/>
                </a:solidFill>
                <a:latin typeface="Arial"/>
                <a:cs typeface="Arial"/>
              </a:rPr>
              <a:t> </a:t>
            </a:r>
            <a:r>
              <a:rPr sz="1400" spc="-5" dirty="0">
                <a:solidFill>
                  <a:srgbClr val="2C2D2C"/>
                </a:solidFill>
                <a:latin typeface="Arial"/>
                <a:cs typeface="Arial"/>
              </a:rPr>
              <a:t>vista</a:t>
            </a:r>
            <a:r>
              <a:rPr sz="1400" spc="-10" dirty="0">
                <a:solidFill>
                  <a:srgbClr val="2C2D2C"/>
                </a:solidFill>
                <a:latin typeface="Arial"/>
                <a:cs typeface="Arial"/>
              </a:rPr>
              <a:t> </a:t>
            </a:r>
            <a:r>
              <a:rPr sz="1400" dirty="0">
                <a:solidFill>
                  <a:srgbClr val="2C2D2C"/>
                </a:solidFill>
                <a:latin typeface="Arial"/>
                <a:cs typeface="Arial"/>
              </a:rPr>
              <a:t>que,</a:t>
            </a:r>
            <a:r>
              <a:rPr sz="1400" spc="-15" dirty="0">
                <a:solidFill>
                  <a:srgbClr val="2C2D2C"/>
                </a:solidFill>
                <a:latin typeface="Arial"/>
                <a:cs typeface="Arial"/>
              </a:rPr>
              <a:t> </a:t>
            </a:r>
            <a:r>
              <a:rPr sz="1400" dirty="0">
                <a:solidFill>
                  <a:srgbClr val="2C2D2C"/>
                </a:solidFill>
                <a:latin typeface="Arial"/>
                <a:cs typeface="Arial"/>
              </a:rPr>
              <a:t>nessa</a:t>
            </a:r>
            <a:r>
              <a:rPr sz="1400" spc="-45" dirty="0">
                <a:solidFill>
                  <a:srgbClr val="2C2D2C"/>
                </a:solidFill>
                <a:latin typeface="Arial"/>
                <a:cs typeface="Arial"/>
              </a:rPr>
              <a:t> </a:t>
            </a:r>
            <a:r>
              <a:rPr sz="1400" dirty="0">
                <a:solidFill>
                  <a:srgbClr val="2C2D2C"/>
                </a:solidFill>
                <a:latin typeface="Arial"/>
                <a:cs typeface="Arial"/>
              </a:rPr>
              <a:t>situação,</a:t>
            </a:r>
            <a:r>
              <a:rPr sz="1400" spc="-50" dirty="0">
                <a:solidFill>
                  <a:srgbClr val="2C2D2C"/>
                </a:solidFill>
                <a:latin typeface="Arial"/>
                <a:cs typeface="Arial"/>
              </a:rPr>
              <a:t> </a:t>
            </a:r>
            <a:r>
              <a:rPr sz="1400" dirty="0">
                <a:solidFill>
                  <a:srgbClr val="2C2D2C"/>
                </a:solidFill>
                <a:latin typeface="Arial"/>
                <a:cs typeface="Arial"/>
              </a:rPr>
              <a:t>responderá</a:t>
            </a:r>
            <a:r>
              <a:rPr sz="1400" spc="-45" dirty="0">
                <a:solidFill>
                  <a:srgbClr val="2C2D2C"/>
                </a:solidFill>
                <a:latin typeface="Arial"/>
                <a:cs typeface="Arial"/>
              </a:rPr>
              <a:t> </a:t>
            </a:r>
            <a:r>
              <a:rPr sz="1400" dirty="0">
                <a:solidFill>
                  <a:srgbClr val="2C2D2C"/>
                </a:solidFill>
                <a:latin typeface="Arial"/>
                <a:cs typeface="Arial"/>
              </a:rPr>
              <a:t>pela</a:t>
            </a:r>
            <a:r>
              <a:rPr sz="1400" spc="-20" dirty="0">
                <a:solidFill>
                  <a:srgbClr val="2C2D2C"/>
                </a:solidFill>
                <a:latin typeface="Arial"/>
                <a:cs typeface="Arial"/>
              </a:rPr>
              <a:t> </a:t>
            </a:r>
            <a:r>
              <a:rPr sz="1400" dirty="0">
                <a:solidFill>
                  <a:srgbClr val="2C2D2C"/>
                </a:solidFill>
                <a:latin typeface="Arial"/>
                <a:cs typeface="Arial"/>
              </a:rPr>
              <a:t>sua</a:t>
            </a:r>
            <a:r>
              <a:rPr sz="1400" spc="-20" dirty="0">
                <a:solidFill>
                  <a:srgbClr val="2C2D2C"/>
                </a:solidFill>
                <a:latin typeface="Arial"/>
                <a:cs typeface="Arial"/>
              </a:rPr>
              <a:t> </a:t>
            </a:r>
            <a:r>
              <a:rPr sz="1400" dirty="0">
                <a:solidFill>
                  <a:srgbClr val="2C2D2C"/>
                </a:solidFill>
                <a:latin typeface="Arial"/>
                <a:cs typeface="Arial"/>
              </a:rPr>
              <a:t>própria</a:t>
            </a:r>
            <a:r>
              <a:rPr sz="1400" spc="-30" dirty="0">
                <a:solidFill>
                  <a:srgbClr val="2C2D2C"/>
                </a:solidFill>
                <a:latin typeface="Arial"/>
                <a:cs typeface="Arial"/>
              </a:rPr>
              <a:t> </a:t>
            </a:r>
            <a:r>
              <a:rPr sz="1400" dirty="0">
                <a:solidFill>
                  <a:srgbClr val="2C2D2C"/>
                </a:solidFill>
                <a:latin typeface="Arial"/>
                <a:cs typeface="Arial"/>
              </a:rPr>
              <a:t>incúria.</a:t>
            </a:r>
            <a:endParaRPr sz="1400">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0" y="369950"/>
            <a:ext cx="12192000" cy="403225"/>
          </a:xfrm>
          <a:prstGeom prst="rect">
            <a:avLst/>
          </a:prstGeom>
          <a:blipFill>
            <a:blip r:embed="rId2" cstate="print"/>
            <a:stretch>
              <a:fillRect/>
            </a:stretch>
          </a:blipFill>
        </p:spPr>
        <p:txBody>
          <a:bodyPr wrap="square" lIns="0" tIns="0" rIns="0" bIns="0" rtlCol="0"/>
          <a:lstStyle/>
          <a:p>
            <a:endParaRPr/>
          </a:p>
        </p:txBody>
      </p:sp>
      <p:sp>
        <p:nvSpPr>
          <p:cNvPr id="49" name="object 49"/>
          <p:cNvSpPr/>
          <p:nvPr/>
        </p:nvSpPr>
        <p:spPr>
          <a:xfrm>
            <a:off x="0" y="369950"/>
            <a:ext cx="12192000" cy="403225"/>
          </a:xfrm>
          <a:custGeom>
            <a:avLst/>
            <a:gdLst/>
            <a:ahLst/>
            <a:cxnLst/>
            <a:rect l="l" t="t" r="r" b="b"/>
            <a:pathLst>
              <a:path w="12192000" h="403225">
                <a:moveTo>
                  <a:pt x="0" y="403225"/>
                </a:moveTo>
                <a:lnTo>
                  <a:pt x="12192000" y="403225"/>
                </a:lnTo>
                <a:lnTo>
                  <a:pt x="12192000" y="0"/>
                </a:lnTo>
                <a:lnTo>
                  <a:pt x="0" y="0"/>
                </a:lnTo>
                <a:lnTo>
                  <a:pt x="0" y="403225"/>
                </a:lnTo>
                <a:close/>
              </a:path>
            </a:pathLst>
          </a:custGeom>
          <a:ln w="6350">
            <a:solidFill>
              <a:srgbClr val="D15A3D"/>
            </a:solidFill>
          </a:ln>
        </p:spPr>
        <p:txBody>
          <a:bodyPr wrap="square" lIns="0" tIns="0" rIns="0" bIns="0" rtlCol="0"/>
          <a:lstStyle/>
          <a:p>
            <a:endParaRPr/>
          </a:p>
        </p:txBody>
      </p:sp>
      <p:sp>
        <p:nvSpPr>
          <p:cNvPr id="50" name="object 50"/>
          <p:cNvSpPr txBox="1">
            <a:spLocks noGrp="1"/>
          </p:cNvSpPr>
          <p:nvPr>
            <p:ph type="title"/>
          </p:nvPr>
        </p:nvSpPr>
        <p:spPr>
          <a:xfrm>
            <a:off x="78739" y="400050"/>
            <a:ext cx="2065655" cy="330835"/>
          </a:xfrm>
          <a:prstGeom prst="rect">
            <a:avLst/>
          </a:prstGeom>
        </p:spPr>
        <p:txBody>
          <a:bodyPr vert="horz" wrap="square" lIns="0" tIns="13335" rIns="0" bIns="0" rtlCol="0">
            <a:spAutoFit/>
          </a:bodyPr>
          <a:lstStyle/>
          <a:p>
            <a:pPr marL="12700">
              <a:lnSpc>
                <a:spcPct val="100000"/>
              </a:lnSpc>
              <a:spcBef>
                <a:spcPts val="105"/>
              </a:spcBef>
            </a:pPr>
            <a:r>
              <a:rPr sz="2000" dirty="0">
                <a:latin typeface="Verdana"/>
                <a:cs typeface="Verdana"/>
              </a:rPr>
              <a:t>7.</a:t>
            </a:r>
            <a:r>
              <a:rPr sz="2000" spc="-50" dirty="0">
                <a:latin typeface="Verdana"/>
                <a:cs typeface="Verdana"/>
              </a:rPr>
              <a:t> </a:t>
            </a:r>
            <a:r>
              <a:rPr sz="2000" spc="-5" dirty="0">
                <a:latin typeface="Verdana"/>
                <a:cs typeface="Verdana"/>
              </a:rPr>
              <a:t>Referências</a:t>
            </a:r>
            <a:endParaRPr sz="2000">
              <a:latin typeface="Verdana"/>
              <a:cs typeface="Verdana"/>
            </a:endParaRPr>
          </a:p>
        </p:txBody>
      </p:sp>
      <p:sp>
        <p:nvSpPr>
          <p:cNvPr id="51" name="object 51"/>
          <p:cNvSpPr/>
          <p:nvPr/>
        </p:nvSpPr>
        <p:spPr>
          <a:xfrm>
            <a:off x="91439" y="699134"/>
            <a:ext cx="2040889" cy="0"/>
          </a:xfrm>
          <a:custGeom>
            <a:avLst/>
            <a:gdLst/>
            <a:ahLst/>
            <a:cxnLst/>
            <a:rect l="l" t="t" r="r" b="b"/>
            <a:pathLst>
              <a:path w="2040889">
                <a:moveTo>
                  <a:pt x="0" y="0"/>
                </a:moveTo>
                <a:lnTo>
                  <a:pt x="2040636" y="0"/>
                </a:lnTo>
              </a:path>
            </a:pathLst>
          </a:custGeom>
          <a:ln w="12191">
            <a:solidFill>
              <a:srgbClr val="FFFFFF"/>
            </a:solidFill>
          </a:ln>
        </p:spPr>
        <p:txBody>
          <a:bodyPr wrap="square" lIns="0" tIns="0" rIns="0" bIns="0" rtlCol="0"/>
          <a:lstStyle/>
          <a:p>
            <a:endParaRPr/>
          </a:p>
        </p:txBody>
      </p:sp>
      <p:sp>
        <p:nvSpPr>
          <p:cNvPr id="52" name="object 52"/>
          <p:cNvSpPr txBox="1"/>
          <p:nvPr/>
        </p:nvSpPr>
        <p:spPr>
          <a:xfrm>
            <a:off x="153415" y="975741"/>
            <a:ext cx="11826875" cy="5721985"/>
          </a:xfrm>
          <a:prstGeom prst="rect">
            <a:avLst/>
          </a:prstGeom>
          <a:solidFill>
            <a:schemeClr val="bg1"/>
          </a:solidFill>
        </p:spPr>
        <p:txBody>
          <a:bodyPr vert="horz" wrap="square" lIns="0" tIns="12065" rIns="0" bIns="0" rtlCol="0">
            <a:spAutoFit/>
          </a:bodyPr>
          <a:lstStyle/>
          <a:p>
            <a:pPr marL="12700">
              <a:lnSpc>
                <a:spcPct val="100000"/>
              </a:lnSpc>
              <a:spcBef>
                <a:spcPts val="95"/>
              </a:spcBef>
              <a:buClr>
                <a:srgbClr val="D15A3D"/>
              </a:buClr>
              <a:buSzPct val="93548"/>
              <a:buFont typeface="Arial"/>
              <a:buChar char="▪"/>
              <a:tabLst>
                <a:tab pos="83185" algn="l"/>
              </a:tabLst>
            </a:pPr>
            <a:r>
              <a:rPr sz="1550" spc="-5" dirty="0">
                <a:solidFill>
                  <a:srgbClr val="2C2D2C"/>
                </a:solidFill>
                <a:latin typeface="Verdana"/>
                <a:cs typeface="Verdana"/>
              </a:rPr>
              <a:t>CAHALI, </a:t>
            </a:r>
            <a:r>
              <a:rPr sz="1550" spc="-20" dirty="0">
                <a:solidFill>
                  <a:srgbClr val="2C2D2C"/>
                </a:solidFill>
                <a:latin typeface="Verdana"/>
                <a:cs typeface="Verdana"/>
              </a:rPr>
              <a:t>Yussef </a:t>
            </a:r>
            <a:r>
              <a:rPr sz="1550" spc="-5" dirty="0">
                <a:solidFill>
                  <a:srgbClr val="2C2D2C"/>
                </a:solidFill>
                <a:latin typeface="Verdana"/>
                <a:cs typeface="Verdana"/>
              </a:rPr>
              <a:t>Said. </a:t>
            </a:r>
            <a:r>
              <a:rPr sz="1550" b="1" spc="-5" dirty="0">
                <a:solidFill>
                  <a:srgbClr val="2C2D2C"/>
                </a:solidFill>
                <a:latin typeface="Verdana"/>
                <a:cs typeface="Verdana"/>
              </a:rPr>
              <a:t>Responsabilidade Civil do Estado</a:t>
            </a:r>
            <a:r>
              <a:rPr sz="1550" spc="-5" dirty="0">
                <a:solidFill>
                  <a:srgbClr val="2C2D2C"/>
                </a:solidFill>
                <a:latin typeface="Verdana"/>
                <a:cs typeface="Verdana"/>
              </a:rPr>
              <a:t>. 5ed. São </a:t>
            </a:r>
            <a:r>
              <a:rPr sz="1550" spc="-10" dirty="0">
                <a:solidFill>
                  <a:srgbClr val="2C2D2C"/>
                </a:solidFill>
                <a:latin typeface="Verdana"/>
                <a:cs typeface="Verdana"/>
              </a:rPr>
              <a:t>Paulo: Revista </a:t>
            </a:r>
            <a:r>
              <a:rPr sz="1550" spc="-5" dirty="0">
                <a:solidFill>
                  <a:srgbClr val="2C2D2C"/>
                </a:solidFill>
                <a:latin typeface="Verdana"/>
                <a:cs typeface="Verdana"/>
              </a:rPr>
              <a:t>dos </a:t>
            </a:r>
            <a:r>
              <a:rPr sz="1550" spc="-20" dirty="0">
                <a:solidFill>
                  <a:srgbClr val="2C2D2C"/>
                </a:solidFill>
                <a:latin typeface="Verdana"/>
                <a:cs typeface="Verdana"/>
              </a:rPr>
              <a:t>Tribunais,</a:t>
            </a:r>
            <a:r>
              <a:rPr sz="1550" spc="180" dirty="0">
                <a:solidFill>
                  <a:srgbClr val="2C2D2C"/>
                </a:solidFill>
                <a:latin typeface="Verdana"/>
                <a:cs typeface="Verdana"/>
              </a:rPr>
              <a:t> </a:t>
            </a:r>
            <a:r>
              <a:rPr sz="1550" spc="-10" dirty="0">
                <a:solidFill>
                  <a:srgbClr val="2C2D2C"/>
                </a:solidFill>
                <a:latin typeface="Verdana"/>
                <a:cs typeface="Verdana"/>
              </a:rPr>
              <a:t>2014.</a:t>
            </a:r>
            <a:endParaRPr sz="1550" dirty="0">
              <a:latin typeface="Verdana"/>
              <a:cs typeface="Verdana"/>
            </a:endParaRPr>
          </a:p>
          <a:p>
            <a:pPr marL="12700">
              <a:lnSpc>
                <a:spcPct val="100000"/>
              </a:lnSpc>
              <a:spcBef>
                <a:spcPts val="1605"/>
              </a:spcBef>
              <a:buClr>
                <a:srgbClr val="D15A3D"/>
              </a:buClr>
              <a:buSzPct val="93548"/>
              <a:buFont typeface="Arial"/>
              <a:buChar char="▪"/>
              <a:tabLst>
                <a:tab pos="83185" algn="l"/>
              </a:tabLst>
            </a:pPr>
            <a:r>
              <a:rPr sz="1550" spc="-10" dirty="0">
                <a:solidFill>
                  <a:srgbClr val="2C2D2C"/>
                </a:solidFill>
                <a:latin typeface="Verdana"/>
                <a:cs typeface="Verdana"/>
              </a:rPr>
              <a:t>CARVALHO FILHO, </a:t>
            </a:r>
            <a:r>
              <a:rPr sz="1550" spc="-5" dirty="0">
                <a:solidFill>
                  <a:srgbClr val="2C2D2C"/>
                </a:solidFill>
                <a:latin typeface="Verdana"/>
                <a:cs typeface="Verdana"/>
              </a:rPr>
              <a:t>José dos Santos. </a:t>
            </a:r>
            <a:r>
              <a:rPr sz="1550" b="1" spc="-10" dirty="0">
                <a:solidFill>
                  <a:srgbClr val="2C2D2C"/>
                </a:solidFill>
                <a:latin typeface="Verdana"/>
                <a:cs typeface="Verdana"/>
              </a:rPr>
              <a:t>Manual </a:t>
            </a:r>
            <a:r>
              <a:rPr sz="1550" b="1" spc="-5" dirty="0">
                <a:solidFill>
                  <a:srgbClr val="2C2D2C"/>
                </a:solidFill>
                <a:latin typeface="Verdana"/>
                <a:cs typeface="Verdana"/>
              </a:rPr>
              <a:t>de direito administrativo. </a:t>
            </a:r>
            <a:r>
              <a:rPr sz="1550" spc="-5" dirty="0">
                <a:solidFill>
                  <a:srgbClr val="2C2D2C"/>
                </a:solidFill>
                <a:latin typeface="Verdana"/>
                <a:cs typeface="Verdana"/>
              </a:rPr>
              <a:t>14. ed. Rio de Janeiro: Lumen Juris,</a:t>
            </a:r>
            <a:r>
              <a:rPr sz="1550" spc="310" dirty="0">
                <a:solidFill>
                  <a:srgbClr val="2C2D2C"/>
                </a:solidFill>
                <a:latin typeface="Verdana"/>
                <a:cs typeface="Verdana"/>
              </a:rPr>
              <a:t> </a:t>
            </a:r>
            <a:r>
              <a:rPr sz="1550" spc="-10" dirty="0">
                <a:solidFill>
                  <a:srgbClr val="2C2D2C"/>
                </a:solidFill>
                <a:latin typeface="Verdana"/>
                <a:cs typeface="Verdana"/>
              </a:rPr>
              <a:t>2006.</a:t>
            </a:r>
            <a:endParaRPr sz="1550" dirty="0">
              <a:latin typeface="Verdana"/>
              <a:cs typeface="Verdana"/>
            </a:endParaRPr>
          </a:p>
          <a:p>
            <a:pPr>
              <a:lnSpc>
                <a:spcPct val="100000"/>
              </a:lnSpc>
              <a:spcBef>
                <a:spcPts val="50"/>
              </a:spcBef>
              <a:buClr>
                <a:srgbClr val="D15A3D"/>
              </a:buClr>
              <a:buFont typeface="Arial"/>
              <a:buChar char="▪"/>
            </a:pPr>
            <a:endParaRPr sz="1550" dirty="0">
              <a:latin typeface="Times New Roman"/>
              <a:cs typeface="Times New Roman"/>
            </a:endParaRPr>
          </a:p>
          <a:p>
            <a:pPr marL="12700" marR="8255">
              <a:lnSpc>
                <a:spcPts val="1670"/>
              </a:lnSpc>
              <a:spcBef>
                <a:spcPts val="5"/>
              </a:spcBef>
              <a:buClr>
                <a:srgbClr val="D15A3D"/>
              </a:buClr>
              <a:buSzPct val="93548"/>
              <a:buFont typeface="Arial"/>
              <a:buChar char="▪"/>
              <a:tabLst>
                <a:tab pos="83185" algn="l"/>
              </a:tabLst>
            </a:pPr>
            <a:r>
              <a:rPr sz="1550" spc="-10" dirty="0">
                <a:solidFill>
                  <a:srgbClr val="2C2D2C"/>
                </a:solidFill>
                <a:latin typeface="Verdana"/>
                <a:cs typeface="Verdana"/>
              </a:rPr>
              <a:t>DIAS, </a:t>
            </a:r>
            <a:r>
              <a:rPr sz="1550" spc="-5" dirty="0">
                <a:solidFill>
                  <a:srgbClr val="2C2D2C"/>
                </a:solidFill>
                <a:latin typeface="Verdana"/>
                <a:cs typeface="Verdana"/>
              </a:rPr>
              <a:t>Maria </a:t>
            </a:r>
            <a:r>
              <a:rPr sz="1550" spc="-30" dirty="0">
                <a:solidFill>
                  <a:srgbClr val="2C2D2C"/>
                </a:solidFill>
                <a:latin typeface="Verdana"/>
                <a:cs typeface="Verdana"/>
              </a:rPr>
              <a:t>Tereza </a:t>
            </a:r>
            <a:r>
              <a:rPr sz="1550" spc="-10" dirty="0">
                <a:solidFill>
                  <a:srgbClr val="2C2D2C"/>
                </a:solidFill>
                <a:latin typeface="Verdana"/>
                <a:cs typeface="Verdana"/>
              </a:rPr>
              <a:t>Fonseca </a:t>
            </a:r>
            <a:r>
              <a:rPr sz="1550" spc="-5" dirty="0">
                <a:solidFill>
                  <a:srgbClr val="2C2D2C"/>
                </a:solidFill>
                <a:latin typeface="Verdana"/>
                <a:cs typeface="Verdana"/>
              </a:rPr>
              <a:t>Dias. </a:t>
            </a:r>
            <a:r>
              <a:rPr sz="1550" spc="-25" dirty="0">
                <a:solidFill>
                  <a:srgbClr val="2C2D2C"/>
                </a:solidFill>
                <a:latin typeface="Verdana"/>
                <a:cs typeface="Verdana"/>
              </a:rPr>
              <a:t>Terceiro </a:t>
            </a:r>
            <a:r>
              <a:rPr sz="1550" spc="-5" dirty="0">
                <a:solidFill>
                  <a:srgbClr val="2C2D2C"/>
                </a:solidFill>
                <a:latin typeface="Verdana"/>
                <a:cs typeface="Verdana"/>
              </a:rPr>
              <a:t>setor e estado: legitimidade e regulação: por um </a:t>
            </a:r>
            <a:r>
              <a:rPr sz="1550" spc="-10" dirty="0">
                <a:solidFill>
                  <a:srgbClr val="2C2D2C"/>
                </a:solidFill>
                <a:latin typeface="Verdana"/>
                <a:cs typeface="Verdana"/>
              </a:rPr>
              <a:t>novo </a:t>
            </a:r>
            <a:r>
              <a:rPr sz="1550" spc="-5" dirty="0">
                <a:solidFill>
                  <a:srgbClr val="2C2D2C"/>
                </a:solidFill>
                <a:latin typeface="Verdana"/>
                <a:cs typeface="Verdana"/>
              </a:rPr>
              <a:t>marco </a:t>
            </a:r>
            <a:r>
              <a:rPr sz="1550" spc="-10" dirty="0">
                <a:solidFill>
                  <a:srgbClr val="2C2D2C"/>
                </a:solidFill>
                <a:latin typeface="Verdana"/>
                <a:cs typeface="Verdana"/>
              </a:rPr>
              <a:t>jurídico. </a:t>
            </a:r>
            <a:r>
              <a:rPr sz="1550" spc="-5" dirty="0">
                <a:solidFill>
                  <a:srgbClr val="2C2D2C"/>
                </a:solidFill>
                <a:latin typeface="Verdana"/>
                <a:cs typeface="Verdana"/>
              </a:rPr>
              <a:t>Belo  Horizonte: Fórum,</a:t>
            </a:r>
            <a:r>
              <a:rPr sz="1550" dirty="0">
                <a:solidFill>
                  <a:srgbClr val="2C2D2C"/>
                </a:solidFill>
                <a:latin typeface="Verdana"/>
                <a:cs typeface="Verdana"/>
              </a:rPr>
              <a:t> </a:t>
            </a:r>
            <a:r>
              <a:rPr sz="1550" spc="-10" dirty="0">
                <a:solidFill>
                  <a:srgbClr val="2C2D2C"/>
                </a:solidFill>
                <a:latin typeface="Verdana"/>
                <a:cs typeface="Verdana"/>
              </a:rPr>
              <a:t>2008.</a:t>
            </a:r>
            <a:endParaRPr sz="1550" dirty="0">
              <a:latin typeface="Verdana"/>
              <a:cs typeface="Verdana"/>
            </a:endParaRPr>
          </a:p>
          <a:p>
            <a:pPr>
              <a:lnSpc>
                <a:spcPct val="100000"/>
              </a:lnSpc>
              <a:spcBef>
                <a:spcPts val="25"/>
              </a:spcBef>
              <a:buClr>
                <a:srgbClr val="D15A3D"/>
              </a:buClr>
              <a:buFont typeface="Arial"/>
              <a:buChar char="▪"/>
            </a:pPr>
            <a:endParaRPr sz="1550" dirty="0">
              <a:latin typeface="Times New Roman"/>
              <a:cs typeface="Times New Roman"/>
            </a:endParaRPr>
          </a:p>
          <a:p>
            <a:pPr marL="12700" marR="5080">
              <a:lnSpc>
                <a:spcPts val="1670"/>
              </a:lnSpc>
              <a:buClr>
                <a:srgbClr val="D15A3D"/>
              </a:buClr>
              <a:buSzPct val="93548"/>
              <a:buFont typeface="Arial"/>
              <a:buChar char="▪"/>
              <a:tabLst>
                <a:tab pos="83185" algn="l"/>
                <a:tab pos="516890" algn="l"/>
                <a:tab pos="1264920" algn="l"/>
                <a:tab pos="2336800" algn="l"/>
                <a:tab pos="2616835" algn="l"/>
                <a:tab pos="3711575" algn="l"/>
                <a:tab pos="4799965" algn="l"/>
                <a:tab pos="5726430" algn="l"/>
                <a:tab pos="6313170" algn="l"/>
                <a:tab pos="7491730" algn="l"/>
                <a:tab pos="7823834" algn="l"/>
                <a:tab pos="8181975" algn="l"/>
                <a:tab pos="8540115" algn="l"/>
                <a:tab pos="9025255" algn="l"/>
                <a:tab pos="9505315" algn="l"/>
                <a:tab pos="10239375" algn="l"/>
                <a:tab pos="11414760" algn="l"/>
              </a:tabLst>
            </a:pPr>
            <a:r>
              <a:rPr sz="1550" spc="-10" dirty="0">
                <a:solidFill>
                  <a:srgbClr val="2C2D2C"/>
                </a:solidFill>
                <a:latin typeface="Verdana"/>
                <a:cs typeface="Verdana"/>
              </a:rPr>
              <a:t>FORTINI, </a:t>
            </a:r>
            <a:r>
              <a:rPr sz="1550" spc="-5" dirty="0">
                <a:solidFill>
                  <a:srgbClr val="2C2D2C"/>
                </a:solidFill>
                <a:latin typeface="Verdana"/>
                <a:cs typeface="Verdana"/>
              </a:rPr>
              <a:t>Cristiana. Organizações sociais: natureza jurídica da responsabilidade civil das organizações sociais </a:t>
            </a:r>
            <a:r>
              <a:rPr sz="1550" dirty="0">
                <a:solidFill>
                  <a:srgbClr val="2C2D2C"/>
                </a:solidFill>
                <a:latin typeface="Verdana"/>
                <a:cs typeface="Verdana"/>
              </a:rPr>
              <a:t>em </a:t>
            </a:r>
            <a:r>
              <a:rPr sz="1550" spc="-5" dirty="0">
                <a:solidFill>
                  <a:srgbClr val="2C2D2C"/>
                </a:solidFill>
                <a:latin typeface="Verdana"/>
                <a:cs typeface="Verdana"/>
              </a:rPr>
              <a:t>face  </a:t>
            </a:r>
            <a:r>
              <a:rPr sz="1550" spc="-10" dirty="0">
                <a:solidFill>
                  <a:srgbClr val="2C2D2C"/>
                </a:solidFill>
                <a:latin typeface="Verdana"/>
                <a:cs typeface="Verdana"/>
              </a:rPr>
              <a:t>do</a:t>
            </a:r>
            <a:r>
              <a:rPr sz="1550" spc="-5" dirty="0">
                <a:solidFill>
                  <a:srgbClr val="2C2D2C"/>
                </a:solidFill>
                <a:latin typeface="Verdana"/>
                <a:cs typeface="Verdana"/>
              </a:rPr>
              <a:t>s</a:t>
            </a:r>
            <a:r>
              <a:rPr sz="1550" dirty="0">
                <a:solidFill>
                  <a:srgbClr val="2C2D2C"/>
                </a:solidFill>
                <a:latin typeface="Verdana"/>
                <a:cs typeface="Verdana"/>
              </a:rPr>
              <a:t>	</a:t>
            </a:r>
            <a:r>
              <a:rPr sz="1550" spc="-10" dirty="0">
                <a:solidFill>
                  <a:srgbClr val="2C2D2C"/>
                </a:solidFill>
                <a:latin typeface="Verdana"/>
                <a:cs typeface="Verdana"/>
              </a:rPr>
              <a:t>d</a:t>
            </a:r>
            <a:r>
              <a:rPr sz="1550" spc="-20" dirty="0">
                <a:solidFill>
                  <a:srgbClr val="2C2D2C"/>
                </a:solidFill>
                <a:latin typeface="Verdana"/>
                <a:cs typeface="Verdana"/>
              </a:rPr>
              <a:t>a</a:t>
            </a:r>
            <a:r>
              <a:rPr sz="1550" spc="-5" dirty="0">
                <a:solidFill>
                  <a:srgbClr val="2C2D2C"/>
                </a:solidFill>
                <a:latin typeface="Verdana"/>
                <a:cs typeface="Verdana"/>
              </a:rPr>
              <a:t>n</a:t>
            </a:r>
            <a:r>
              <a:rPr sz="1550" spc="0" dirty="0">
                <a:solidFill>
                  <a:srgbClr val="2C2D2C"/>
                </a:solidFill>
                <a:latin typeface="Verdana"/>
                <a:cs typeface="Verdana"/>
              </a:rPr>
              <a:t>o</a:t>
            </a:r>
            <a:r>
              <a:rPr sz="1550" spc="-5" dirty="0">
                <a:solidFill>
                  <a:srgbClr val="2C2D2C"/>
                </a:solidFill>
                <a:latin typeface="Verdana"/>
                <a:cs typeface="Verdana"/>
              </a:rPr>
              <a:t>s</a:t>
            </a:r>
            <a:r>
              <a:rPr sz="1550" dirty="0">
                <a:solidFill>
                  <a:srgbClr val="2C2D2C"/>
                </a:solidFill>
                <a:latin typeface="Verdana"/>
                <a:cs typeface="Verdana"/>
              </a:rPr>
              <a:t>	ca</a:t>
            </a:r>
            <a:r>
              <a:rPr sz="1550" spc="-5" dirty="0">
                <a:solidFill>
                  <a:srgbClr val="2C2D2C"/>
                </a:solidFill>
                <a:latin typeface="Verdana"/>
                <a:cs typeface="Verdana"/>
              </a:rPr>
              <a:t>us</a:t>
            </a:r>
            <a:r>
              <a:rPr sz="1550" spc="-10" dirty="0">
                <a:solidFill>
                  <a:srgbClr val="2C2D2C"/>
                </a:solidFill>
                <a:latin typeface="Verdana"/>
                <a:cs typeface="Verdana"/>
              </a:rPr>
              <a:t>ad</a:t>
            </a:r>
            <a:r>
              <a:rPr sz="1550" spc="-15" dirty="0">
                <a:solidFill>
                  <a:srgbClr val="2C2D2C"/>
                </a:solidFill>
                <a:latin typeface="Verdana"/>
                <a:cs typeface="Verdana"/>
              </a:rPr>
              <a:t>o</a:t>
            </a:r>
            <a:r>
              <a:rPr sz="1550" spc="-5" dirty="0">
                <a:solidFill>
                  <a:srgbClr val="2C2D2C"/>
                </a:solidFill>
                <a:latin typeface="Verdana"/>
                <a:cs typeface="Verdana"/>
              </a:rPr>
              <a:t>s</a:t>
            </a:r>
            <a:r>
              <a:rPr sz="1550" dirty="0">
                <a:solidFill>
                  <a:srgbClr val="2C2D2C"/>
                </a:solidFill>
                <a:latin typeface="Verdana"/>
                <a:cs typeface="Verdana"/>
              </a:rPr>
              <a:t>	</a:t>
            </a:r>
            <a:r>
              <a:rPr sz="1550" spc="-5" dirty="0">
                <a:solidFill>
                  <a:srgbClr val="2C2D2C"/>
                </a:solidFill>
                <a:latin typeface="Verdana"/>
                <a:cs typeface="Verdana"/>
              </a:rPr>
              <a:t>a</a:t>
            </a:r>
            <a:r>
              <a:rPr sz="1550" dirty="0">
                <a:solidFill>
                  <a:srgbClr val="2C2D2C"/>
                </a:solidFill>
                <a:latin typeface="Verdana"/>
                <a:cs typeface="Verdana"/>
              </a:rPr>
              <a:t>	</a:t>
            </a:r>
            <a:r>
              <a:rPr sz="1550" spc="-10" dirty="0">
                <a:solidFill>
                  <a:srgbClr val="2C2D2C"/>
                </a:solidFill>
                <a:latin typeface="Verdana"/>
                <a:cs typeface="Verdana"/>
              </a:rPr>
              <a:t>te</a:t>
            </a:r>
            <a:r>
              <a:rPr sz="1550" spc="0" dirty="0">
                <a:solidFill>
                  <a:srgbClr val="2C2D2C"/>
                </a:solidFill>
                <a:latin typeface="Verdana"/>
                <a:cs typeface="Verdana"/>
              </a:rPr>
              <a:t>r</a:t>
            </a:r>
            <a:r>
              <a:rPr sz="1550" dirty="0">
                <a:solidFill>
                  <a:srgbClr val="2C2D2C"/>
                </a:solidFill>
                <a:latin typeface="Verdana"/>
                <a:cs typeface="Verdana"/>
              </a:rPr>
              <a:t>c</a:t>
            </a:r>
            <a:r>
              <a:rPr sz="1550" spc="-5" dirty="0">
                <a:solidFill>
                  <a:srgbClr val="2C2D2C"/>
                </a:solidFill>
                <a:latin typeface="Verdana"/>
                <a:cs typeface="Verdana"/>
              </a:rPr>
              <a:t>e</a:t>
            </a:r>
            <a:r>
              <a:rPr sz="1550" dirty="0">
                <a:solidFill>
                  <a:srgbClr val="2C2D2C"/>
                </a:solidFill>
                <a:latin typeface="Verdana"/>
                <a:cs typeface="Verdana"/>
              </a:rPr>
              <a:t>i</a:t>
            </a:r>
            <a:r>
              <a:rPr sz="1550" spc="-5" dirty="0">
                <a:solidFill>
                  <a:srgbClr val="2C2D2C"/>
                </a:solidFill>
                <a:latin typeface="Verdana"/>
                <a:cs typeface="Verdana"/>
              </a:rPr>
              <a:t>ro</a:t>
            </a:r>
            <a:r>
              <a:rPr sz="1550" spc="-10" dirty="0">
                <a:solidFill>
                  <a:srgbClr val="2C2D2C"/>
                </a:solidFill>
                <a:latin typeface="Verdana"/>
                <a:cs typeface="Verdana"/>
              </a:rPr>
              <a:t>s</a:t>
            </a:r>
            <a:r>
              <a:rPr sz="1550" spc="-5" dirty="0">
                <a:solidFill>
                  <a:srgbClr val="2C2D2C"/>
                </a:solidFill>
                <a:latin typeface="Verdana"/>
                <a:cs typeface="Verdana"/>
              </a:rPr>
              <a:t>.</a:t>
            </a:r>
            <a:r>
              <a:rPr sz="1550" dirty="0">
                <a:solidFill>
                  <a:srgbClr val="2C2D2C"/>
                </a:solidFill>
                <a:latin typeface="Verdana"/>
                <a:cs typeface="Verdana"/>
              </a:rPr>
              <a:t>	</a:t>
            </a:r>
            <a:r>
              <a:rPr sz="1550" spc="-5" dirty="0">
                <a:solidFill>
                  <a:srgbClr val="2C2D2C"/>
                </a:solidFill>
                <a:latin typeface="Verdana"/>
                <a:cs typeface="Verdana"/>
              </a:rPr>
              <a:t>Intere</a:t>
            </a:r>
            <a:r>
              <a:rPr sz="1550" spc="0" dirty="0">
                <a:solidFill>
                  <a:srgbClr val="2C2D2C"/>
                </a:solidFill>
                <a:latin typeface="Verdana"/>
                <a:cs typeface="Verdana"/>
              </a:rPr>
              <a:t>s</a:t>
            </a:r>
            <a:r>
              <a:rPr sz="1550" dirty="0">
                <a:solidFill>
                  <a:srgbClr val="2C2D2C"/>
                </a:solidFill>
                <a:latin typeface="Verdana"/>
                <a:cs typeface="Verdana"/>
              </a:rPr>
              <a:t>s</a:t>
            </a:r>
            <a:r>
              <a:rPr sz="1550" spc="-5" dirty="0">
                <a:solidFill>
                  <a:srgbClr val="2C2D2C"/>
                </a:solidFill>
                <a:latin typeface="Verdana"/>
                <a:cs typeface="Verdana"/>
              </a:rPr>
              <a:t>e</a:t>
            </a:r>
            <a:r>
              <a:rPr sz="1550" dirty="0">
                <a:solidFill>
                  <a:srgbClr val="2C2D2C"/>
                </a:solidFill>
                <a:latin typeface="Verdana"/>
                <a:cs typeface="Verdana"/>
              </a:rPr>
              <a:t>	</a:t>
            </a:r>
            <a:r>
              <a:rPr sz="1550" spc="-10" dirty="0">
                <a:solidFill>
                  <a:srgbClr val="2C2D2C"/>
                </a:solidFill>
                <a:latin typeface="Verdana"/>
                <a:cs typeface="Verdana"/>
              </a:rPr>
              <a:t>P</a:t>
            </a:r>
            <a:r>
              <a:rPr sz="1550" spc="-5" dirty="0">
                <a:solidFill>
                  <a:srgbClr val="2C2D2C"/>
                </a:solidFill>
                <a:latin typeface="Verdana"/>
                <a:cs typeface="Verdana"/>
              </a:rPr>
              <a:t>ú</a:t>
            </a:r>
            <a:r>
              <a:rPr sz="1550" spc="-10" dirty="0">
                <a:solidFill>
                  <a:srgbClr val="2C2D2C"/>
                </a:solidFill>
                <a:latin typeface="Verdana"/>
                <a:cs typeface="Verdana"/>
              </a:rPr>
              <a:t>bl</a:t>
            </a:r>
            <a:r>
              <a:rPr sz="1550" dirty="0">
                <a:solidFill>
                  <a:srgbClr val="2C2D2C"/>
                </a:solidFill>
                <a:latin typeface="Verdana"/>
                <a:cs typeface="Verdana"/>
              </a:rPr>
              <a:t>i</a:t>
            </a:r>
            <a:r>
              <a:rPr sz="1550" spc="-5" dirty="0">
                <a:solidFill>
                  <a:srgbClr val="2C2D2C"/>
                </a:solidFill>
                <a:latin typeface="Verdana"/>
                <a:cs typeface="Verdana"/>
              </a:rPr>
              <a:t>c</a:t>
            </a:r>
            <a:r>
              <a:rPr sz="1550" spc="-35" dirty="0">
                <a:solidFill>
                  <a:srgbClr val="2C2D2C"/>
                </a:solidFill>
                <a:latin typeface="Verdana"/>
                <a:cs typeface="Verdana"/>
              </a:rPr>
              <a:t>o</a:t>
            </a:r>
            <a:r>
              <a:rPr sz="1550" spc="-5" dirty="0">
                <a:solidFill>
                  <a:srgbClr val="2C2D2C"/>
                </a:solidFill>
                <a:latin typeface="Verdana"/>
                <a:cs typeface="Verdana"/>
              </a:rPr>
              <a:t>,</a:t>
            </a:r>
            <a:r>
              <a:rPr sz="1550" dirty="0">
                <a:solidFill>
                  <a:srgbClr val="2C2D2C"/>
                </a:solidFill>
                <a:latin typeface="Verdana"/>
                <a:cs typeface="Verdana"/>
              </a:rPr>
              <a:t>	</a:t>
            </a:r>
            <a:r>
              <a:rPr sz="1550" spc="-15" dirty="0">
                <a:solidFill>
                  <a:srgbClr val="2C2D2C"/>
                </a:solidFill>
                <a:latin typeface="Verdana"/>
                <a:cs typeface="Verdana"/>
              </a:rPr>
              <a:t>B</a:t>
            </a:r>
            <a:r>
              <a:rPr sz="1550" spc="-5" dirty="0">
                <a:solidFill>
                  <a:srgbClr val="2C2D2C"/>
                </a:solidFill>
                <a:latin typeface="Verdana"/>
                <a:cs typeface="Verdana"/>
              </a:rPr>
              <a:t>e</a:t>
            </a:r>
            <a:r>
              <a:rPr sz="1550" spc="10" dirty="0">
                <a:solidFill>
                  <a:srgbClr val="2C2D2C"/>
                </a:solidFill>
                <a:latin typeface="Verdana"/>
                <a:cs typeface="Verdana"/>
              </a:rPr>
              <a:t>l</a:t>
            </a:r>
            <a:r>
              <a:rPr sz="1550" spc="-5" dirty="0">
                <a:solidFill>
                  <a:srgbClr val="2C2D2C"/>
                </a:solidFill>
                <a:latin typeface="Verdana"/>
                <a:cs typeface="Verdana"/>
              </a:rPr>
              <a:t>o</a:t>
            </a:r>
            <a:r>
              <a:rPr sz="1550" dirty="0">
                <a:solidFill>
                  <a:srgbClr val="2C2D2C"/>
                </a:solidFill>
                <a:latin typeface="Verdana"/>
                <a:cs typeface="Verdana"/>
              </a:rPr>
              <a:t>	</a:t>
            </a:r>
            <a:r>
              <a:rPr sz="1550" spc="-10" dirty="0">
                <a:solidFill>
                  <a:srgbClr val="2C2D2C"/>
                </a:solidFill>
                <a:latin typeface="Verdana"/>
                <a:cs typeface="Verdana"/>
              </a:rPr>
              <a:t>Hor</a:t>
            </a:r>
            <a:r>
              <a:rPr sz="1550" spc="-5" dirty="0">
                <a:solidFill>
                  <a:srgbClr val="2C2D2C"/>
                </a:solidFill>
                <a:latin typeface="Verdana"/>
                <a:cs typeface="Verdana"/>
              </a:rPr>
              <a:t>i</a:t>
            </a:r>
            <a:r>
              <a:rPr sz="1550" spc="-15" dirty="0">
                <a:solidFill>
                  <a:srgbClr val="2C2D2C"/>
                </a:solidFill>
                <a:latin typeface="Verdana"/>
                <a:cs typeface="Verdana"/>
              </a:rPr>
              <a:t>z</a:t>
            </a:r>
            <a:r>
              <a:rPr sz="1550" spc="-5" dirty="0">
                <a:solidFill>
                  <a:srgbClr val="2C2D2C"/>
                </a:solidFill>
                <a:latin typeface="Verdana"/>
                <a:cs typeface="Verdana"/>
              </a:rPr>
              <a:t>onte,</a:t>
            </a:r>
            <a:r>
              <a:rPr sz="1550" dirty="0">
                <a:solidFill>
                  <a:srgbClr val="2C2D2C"/>
                </a:solidFill>
                <a:latin typeface="Verdana"/>
                <a:cs typeface="Verdana"/>
              </a:rPr>
              <a:t>	</a:t>
            </a:r>
            <a:r>
              <a:rPr sz="1550" spc="-130" dirty="0">
                <a:solidFill>
                  <a:srgbClr val="2C2D2C"/>
                </a:solidFill>
                <a:latin typeface="Verdana"/>
                <a:cs typeface="Verdana"/>
              </a:rPr>
              <a:t>v</a:t>
            </a:r>
            <a:r>
              <a:rPr sz="1550" spc="-5" dirty="0">
                <a:solidFill>
                  <a:srgbClr val="2C2D2C"/>
                </a:solidFill>
                <a:latin typeface="Verdana"/>
                <a:cs typeface="Verdana"/>
              </a:rPr>
              <a:t>.</a:t>
            </a:r>
            <a:r>
              <a:rPr sz="1550" dirty="0">
                <a:solidFill>
                  <a:srgbClr val="2C2D2C"/>
                </a:solidFill>
                <a:latin typeface="Verdana"/>
                <a:cs typeface="Verdana"/>
              </a:rPr>
              <a:t>	</a:t>
            </a:r>
            <a:r>
              <a:rPr sz="1550" spc="-10" dirty="0">
                <a:solidFill>
                  <a:srgbClr val="2C2D2C"/>
                </a:solidFill>
                <a:latin typeface="Verdana"/>
                <a:cs typeface="Verdana"/>
              </a:rPr>
              <a:t>8</a:t>
            </a:r>
            <a:r>
              <a:rPr sz="1550" spc="-5" dirty="0">
                <a:solidFill>
                  <a:srgbClr val="2C2D2C"/>
                </a:solidFill>
                <a:latin typeface="Verdana"/>
                <a:cs typeface="Verdana"/>
              </a:rPr>
              <a:t>,</a:t>
            </a:r>
            <a:r>
              <a:rPr sz="1550" dirty="0">
                <a:solidFill>
                  <a:srgbClr val="2C2D2C"/>
                </a:solidFill>
                <a:latin typeface="Verdana"/>
                <a:cs typeface="Verdana"/>
              </a:rPr>
              <a:t>	</a:t>
            </a:r>
            <a:r>
              <a:rPr sz="1550" spc="-5" dirty="0">
                <a:solidFill>
                  <a:srgbClr val="2C2D2C"/>
                </a:solidFill>
                <a:latin typeface="Verdana"/>
                <a:cs typeface="Verdana"/>
              </a:rPr>
              <a:t>n.</a:t>
            </a:r>
            <a:r>
              <a:rPr sz="1550" dirty="0">
                <a:solidFill>
                  <a:srgbClr val="2C2D2C"/>
                </a:solidFill>
                <a:latin typeface="Verdana"/>
                <a:cs typeface="Verdana"/>
              </a:rPr>
              <a:t>	</a:t>
            </a:r>
            <a:r>
              <a:rPr sz="1550" spc="-10" dirty="0">
                <a:solidFill>
                  <a:srgbClr val="2C2D2C"/>
                </a:solidFill>
                <a:latin typeface="Verdana"/>
                <a:cs typeface="Verdana"/>
              </a:rPr>
              <a:t>3</a:t>
            </a:r>
            <a:r>
              <a:rPr sz="1550" spc="-5" dirty="0">
                <a:solidFill>
                  <a:srgbClr val="2C2D2C"/>
                </a:solidFill>
                <a:latin typeface="Verdana"/>
                <a:cs typeface="Verdana"/>
              </a:rPr>
              <a:t>8,</a:t>
            </a:r>
            <a:r>
              <a:rPr sz="1550" dirty="0">
                <a:solidFill>
                  <a:srgbClr val="2C2D2C"/>
                </a:solidFill>
                <a:latin typeface="Verdana"/>
                <a:cs typeface="Verdana"/>
              </a:rPr>
              <a:t>	j</a:t>
            </a:r>
            <a:r>
              <a:rPr sz="1550" spc="-5" dirty="0">
                <a:solidFill>
                  <a:srgbClr val="2C2D2C"/>
                </a:solidFill>
                <a:latin typeface="Verdana"/>
                <a:cs typeface="Verdana"/>
              </a:rPr>
              <a:t>u</a:t>
            </a:r>
            <a:r>
              <a:rPr sz="1550" spc="0" dirty="0">
                <a:solidFill>
                  <a:srgbClr val="2C2D2C"/>
                </a:solidFill>
                <a:latin typeface="Verdana"/>
                <a:cs typeface="Verdana"/>
              </a:rPr>
              <a:t>l</a:t>
            </a:r>
            <a:r>
              <a:rPr sz="1550" spc="-5" dirty="0">
                <a:solidFill>
                  <a:srgbClr val="2C2D2C"/>
                </a:solidFill>
                <a:latin typeface="Verdana"/>
                <a:cs typeface="Verdana"/>
              </a:rPr>
              <a:t>.</a:t>
            </a:r>
            <a:r>
              <a:rPr sz="1550" dirty="0">
                <a:solidFill>
                  <a:srgbClr val="2C2D2C"/>
                </a:solidFill>
                <a:latin typeface="Verdana"/>
                <a:cs typeface="Verdana"/>
              </a:rPr>
              <a:t>	</a:t>
            </a:r>
            <a:r>
              <a:rPr sz="1550" spc="-10" dirty="0">
                <a:solidFill>
                  <a:srgbClr val="2C2D2C"/>
                </a:solidFill>
                <a:latin typeface="Verdana"/>
                <a:cs typeface="Verdana"/>
              </a:rPr>
              <a:t>2006</a:t>
            </a:r>
            <a:r>
              <a:rPr sz="1550" spc="-5" dirty="0">
                <a:solidFill>
                  <a:srgbClr val="2C2D2C"/>
                </a:solidFill>
                <a:latin typeface="Verdana"/>
                <a:cs typeface="Verdana"/>
              </a:rPr>
              <a:t>.</a:t>
            </a:r>
            <a:r>
              <a:rPr sz="1550" dirty="0">
                <a:solidFill>
                  <a:srgbClr val="2C2D2C"/>
                </a:solidFill>
                <a:latin typeface="Verdana"/>
                <a:cs typeface="Verdana"/>
              </a:rPr>
              <a:t>	</a:t>
            </a:r>
            <a:r>
              <a:rPr sz="1550" spc="-15" dirty="0">
                <a:solidFill>
                  <a:srgbClr val="2C2D2C"/>
                </a:solidFill>
                <a:latin typeface="Verdana"/>
                <a:cs typeface="Verdana"/>
              </a:rPr>
              <a:t>D</a:t>
            </a:r>
            <a:r>
              <a:rPr sz="1550" dirty="0">
                <a:solidFill>
                  <a:srgbClr val="2C2D2C"/>
                </a:solidFill>
                <a:latin typeface="Verdana"/>
                <a:cs typeface="Verdana"/>
              </a:rPr>
              <a:t>is</a:t>
            </a:r>
            <a:r>
              <a:rPr sz="1550" spc="-10" dirty="0">
                <a:solidFill>
                  <a:srgbClr val="2C2D2C"/>
                </a:solidFill>
                <a:latin typeface="Verdana"/>
                <a:cs typeface="Verdana"/>
              </a:rPr>
              <a:t>p</a:t>
            </a:r>
            <a:r>
              <a:rPr sz="1550" spc="-15" dirty="0">
                <a:solidFill>
                  <a:srgbClr val="2C2D2C"/>
                </a:solidFill>
                <a:latin typeface="Verdana"/>
                <a:cs typeface="Verdana"/>
              </a:rPr>
              <a:t>o</a:t>
            </a:r>
            <a:r>
              <a:rPr sz="1550" spc="-5" dirty="0">
                <a:solidFill>
                  <a:srgbClr val="2C2D2C"/>
                </a:solidFill>
                <a:latin typeface="Verdana"/>
                <a:cs typeface="Verdana"/>
              </a:rPr>
              <a:t>n</a:t>
            </a:r>
            <a:r>
              <a:rPr sz="1550" spc="0" dirty="0">
                <a:solidFill>
                  <a:srgbClr val="2C2D2C"/>
                </a:solidFill>
                <a:latin typeface="Verdana"/>
                <a:cs typeface="Verdana"/>
              </a:rPr>
              <a:t>í</a:t>
            </a:r>
            <a:r>
              <a:rPr sz="1550" spc="-25" dirty="0">
                <a:solidFill>
                  <a:srgbClr val="2C2D2C"/>
                </a:solidFill>
                <a:latin typeface="Verdana"/>
                <a:cs typeface="Verdana"/>
              </a:rPr>
              <a:t>v</a:t>
            </a:r>
            <a:r>
              <a:rPr sz="1550" spc="-20" dirty="0">
                <a:solidFill>
                  <a:srgbClr val="2C2D2C"/>
                </a:solidFill>
                <a:latin typeface="Verdana"/>
                <a:cs typeface="Verdana"/>
              </a:rPr>
              <a:t>e</a:t>
            </a:r>
            <a:r>
              <a:rPr sz="1550" spc="-5" dirty="0">
                <a:solidFill>
                  <a:srgbClr val="2C2D2C"/>
                </a:solidFill>
                <a:latin typeface="Verdana"/>
                <a:cs typeface="Verdana"/>
              </a:rPr>
              <a:t>l</a:t>
            </a:r>
            <a:r>
              <a:rPr sz="1550" dirty="0">
                <a:solidFill>
                  <a:srgbClr val="2C2D2C"/>
                </a:solidFill>
                <a:latin typeface="Verdana"/>
                <a:cs typeface="Verdana"/>
              </a:rPr>
              <a:t>	</a:t>
            </a:r>
            <a:r>
              <a:rPr sz="1550" spc="0" dirty="0">
                <a:solidFill>
                  <a:srgbClr val="2C2D2C"/>
                </a:solidFill>
                <a:latin typeface="Verdana"/>
                <a:cs typeface="Verdana"/>
              </a:rPr>
              <a:t>e</a:t>
            </a:r>
            <a:r>
              <a:rPr sz="1550" spc="-15" dirty="0">
                <a:solidFill>
                  <a:srgbClr val="2C2D2C"/>
                </a:solidFill>
                <a:latin typeface="Verdana"/>
                <a:cs typeface="Verdana"/>
              </a:rPr>
              <a:t>m</a:t>
            </a:r>
            <a:r>
              <a:rPr sz="1550" spc="-5" dirty="0">
                <a:solidFill>
                  <a:srgbClr val="2C2D2C"/>
                </a:solidFill>
                <a:latin typeface="Verdana"/>
                <a:cs typeface="Verdana"/>
              </a:rPr>
              <a:t>:</a:t>
            </a:r>
            <a:endParaRPr sz="1550" dirty="0">
              <a:latin typeface="Verdana"/>
              <a:cs typeface="Verdana"/>
            </a:endParaRPr>
          </a:p>
          <a:p>
            <a:pPr marL="12700">
              <a:lnSpc>
                <a:spcPts val="1655"/>
              </a:lnSpc>
            </a:pPr>
            <a:r>
              <a:rPr sz="1550" spc="-10" dirty="0">
                <a:solidFill>
                  <a:srgbClr val="2C2D2C"/>
                </a:solidFill>
                <a:latin typeface="Verdana"/>
                <a:cs typeface="Verdana"/>
                <a:hlinkClick r:id="rId3"/>
              </a:rPr>
              <a:t>&lt;http://bdjur.stj.jus.br/dspace/handle/2011/33185</a:t>
            </a:r>
            <a:r>
              <a:rPr sz="1550" spc="-10" dirty="0">
                <a:solidFill>
                  <a:srgbClr val="2C2D2C"/>
                </a:solidFill>
                <a:latin typeface="Verdana"/>
                <a:cs typeface="Verdana"/>
              </a:rPr>
              <a:t>&gt;. </a:t>
            </a:r>
            <a:r>
              <a:rPr sz="1550" spc="-5" dirty="0">
                <a:solidFill>
                  <a:srgbClr val="2C2D2C"/>
                </a:solidFill>
                <a:latin typeface="Verdana"/>
                <a:cs typeface="Verdana"/>
              </a:rPr>
              <a:t>Acesso em </a:t>
            </a:r>
            <a:r>
              <a:rPr sz="1550" spc="-10" dirty="0">
                <a:solidFill>
                  <a:srgbClr val="2C2D2C"/>
                </a:solidFill>
                <a:latin typeface="Verdana"/>
                <a:cs typeface="Verdana"/>
              </a:rPr>
              <a:t>maio </a:t>
            </a:r>
            <a:r>
              <a:rPr sz="1550" spc="-5" dirty="0">
                <a:solidFill>
                  <a:srgbClr val="2C2D2C"/>
                </a:solidFill>
                <a:latin typeface="Verdana"/>
                <a:cs typeface="Verdana"/>
              </a:rPr>
              <a:t>de</a:t>
            </a:r>
            <a:r>
              <a:rPr sz="1550" spc="80" dirty="0">
                <a:solidFill>
                  <a:srgbClr val="2C2D2C"/>
                </a:solidFill>
                <a:latin typeface="Verdana"/>
                <a:cs typeface="Verdana"/>
              </a:rPr>
              <a:t> </a:t>
            </a:r>
            <a:r>
              <a:rPr sz="1550" spc="-10" dirty="0">
                <a:solidFill>
                  <a:srgbClr val="2C2D2C"/>
                </a:solidFill>
                <a:latin typeface="Verdana"/>
                <a:cs typeface="Verdana"/>
              </a:rPr>
              <a:t>2017.</a:t>
            </a:r>
            <a:endParaRPr sz="1550" dirty="0">
              <a:latin typeface="Verdana"/>
              <a:cs typeface="Verdana"/>
            </a:endParaRPr>
          </a:p>
          <a:p>
            <a:pPr marL="82550" indent="-69850">
              <a:lnSpc>
                <a:spcPts val="1770"/>
              </a:lnSpc>
              <a:spcBef>
                <a:spcPts val="1610"/>
              </a:spcBef>
              <a:buClr>
                <a:srgbClr val="D15A3D"/>
              </a:buClr>
              <a:buSzPct val="93548"/>
              <a:buFont typeface="Arial"/>
              <a:buChar char="▪"/>
              <a:tabLst>
                <a:tab pos="83185" algn="l"/>
              </a:tabLst>
            </a:pPr>
            <a:r>
              <a:rPr sz="1550" spc="-10" dirty="0">
                <a:solidFill>
                  <a:srgbClr val="2C2D2C"/>
                </a:solidFill>
                <a:latin typeface="Verdana"/>
                <a:cs typeface="Verdana"/>
              </a:rPr>
              <a:t>HIGA,</a:t>
            </a:r>
            <a:r>
              <a:rPr sz="1550" spc="204" dirty="0">
                <a:solidFill>
                  <a:srgbClr val="2C2D2C"/>
                </a:solidFill>
                <a:latin typeface="Verdana"/>
                <a:cs typeface="Verdana"/>
              </a:rPr>
              <a:t> </a:t>
            </a:r>
            <a:r>
              <a:rPr sz="1550" spc="-5" dirty="0">
                <a:solidFill>
                  <a:srgbClr val="2C2D2C"/>
                </a:solidFill>
                <a:latin typeface="Verdana"/>
                <a:cs typeface="Verdana"/>
              </a:rPr>
              <a:t>Alberto</a:t>
            </a:r>
            <a:r>
              <a:rPr sz="1550" spc="225" dirty="0">
                <a:solidFill>
                  <a:srgbClr val="2C2D2C"/>
                </a:solidFill>
                <a:latin typeface="Verdana"/>
                <a:cs typeface="Verdana"/>
              </a:rPr>
              <a:t> </a:t>
            </a:r>
            <a:r>
              <a:rPr sz="1550" spc="-5" dirty="0">
                <a:solidFill>
                  <a:srgbClr val="2C2D2C"/>
                </a:solidFill>
                <a:latin typeface="Verdana"/>
                <a:cs typeface="Verdana"/>
              </a:rPr>
              <a:t>Shinji.</a:t>
            </a:r>
            <a:r>
              <a:rPr sz="1550" spc="200" dirty="0">
                <a:solidFill>
                  <a:srgbClr val="2C2D2C"/>
                </a:solidFill>
                <a:latin typeface="Verdana"/>
                <a:cs typeface="Verdana"/>
              </a:rPr>
              <a:t> </a:t>
            </a:r>
            <a:r>
              <a:rPr sz="1550" spc="-25" dirty="0">
                <a:solidFill>
                  <a:srgbClr val="2C2D2C"/>
                </a:solidFill>
                <a:latin typeface="Verdana"/>
                <a:cs typeface="Verdana"/>
              </a:rPr>
              <a:t>Terceiro</a:t>
            </a:r>
            <a:r>
              <a:rPr sz="1550" spc="204" dirty="0">
                <a:solidFill>
                  <a:srgbClr val="2C2D2C"/>
                </a:solidFill>
                <a:latin typeface="Verdana"/>
                <a:cs typeface="Verdana"/>
              </a:rPr>
              <a:t> </a:t>
            </a:r>
            <a:r>
              <a:rPr sz="1550" spc="-5" dirty="0">
                <a:solidFill>
                  <a:srgbClr val="2C2D2C"/>
                </a:solidFill>
                <a:latin typeface="Verdana"/>
                <a:cs typeface="Verdana"/>
              </a:rPr>
              <a:t>Setor:</a:t>
            </a:r>
            <a:r>
              <a:rPr sz="1550" spc="225" dirty="0">
                <a:solidFill>
                  <a:srgbClr val="2C2D2C"/>
                </a:solidFill>
                <a:latin typeface="Verdana"/>
                <a:cs typeface="Verdana"/>
              </a:rPr>
              <a:t> </a:t>
            </a:r>
            <a:r>
              <a:rPr sz="1550" spc="-5" dirty="0">
                <a:solidFill>
                  <a:srgbClr val="2C2D2C"/>
                </a:solidFill>
                <a:latin typeface="Verdana"/>
                <a:cs typeface="Verdana"/>
              </a:rPr>
              <a:t>Da</a:t>
            </a:r>
            <a:r>
              <a:rPr sz="1550" spc="204" dirty="0">
                <a:solidFill>
                  <a:srgbClr val="2C2D2C"/>
                </a:solidFill>
                <a:latin typeface="Verdana"/>
                <a:cs typeface="Verdana"/>
              </a:rPr>
              <a:t> </a:t>
            </a:r>
            <a:r>
              <a:rPr sz="1550" spc="-10" dirty="0">
                <a:solidFill>
                  <a:srgbClr val="2C2D2C"/>
                </a:solidFill>
                <a:latin typeface="Verdana"/>
                <a:cs typeface="Verdana"/>
              </a:rPr>
              <a:t>Responsabilidade</a:t>
            </a:r>
            <a:r>
              <a:rPr sz="1550" spc="210" dirty="0">
                <a:solidFill>
                  <a:srgbClr val="2C2D2C"/>
                </a:solidFill>
                <a:latin typeface="Verdana"/>
                <a:cs typeface="Verdana"/>
              </a:rPr>
              <a:t> </a:t>
            </a:r>
            <a:r>
              <a:rPr sz="1550" spc="-5" dirty="0">
                <a:solidFill>
                  <a:srgbClr val="2C2D2C"/>
                </a:solidFill>
                <a:latin typeface="Verdana"/>
                <a:cs typeface="Verdana"/>
              </a:rPr>
              <a:t>Civil</a:t>
            </a:r>
            <a:r>
              <a:rPr sz="1550" spc="215" dirty="0">
                <a:solidFill>
                  <a:srgbClr val="2C2D2C"/>
                </a:solidFill>
                <a:latin typeface="Verdana"/>
                <a:cs typeface="Verdana"/>
              </a:rPr>
              <a:t> </a:t>
            </a:r>
            <a:r>
              <a:rPr sz="1550" spc="-5" dirty="0">
                <a:solidFill>
                  <a:srgbClr val="2C2D2C"/>
                </a:solidFill>
                <a:latin typeface="Verdana"/>
                <a:cs typeface="Verdana"/>
              </a:rPr>
              <a:t>do</a:t>
            </a:r>
            <a:r>
              <a:rPr sz="1550" spc="200" dirty="0">
                <a:solidFill>
                  <a:srgbClr val="2C2D2C"/>
                </a:solidFill>
                <a:latin typeface="Verdana"/>
                <a:cs typeface="Verdana"/>
              </a:rPr>
              <a:t> </a:t>
            </a:r>
            <a:r>
              <a:rPr sz="1550" spc="-10" dirty="0">
                <a:solidFill>
                  <a:srgbClr val="2C2D2C"/>
                </a:solidFill>
                <a:latin typeface="Verdana"/>
                <a:cs typeface="Verdana"/>
              </a:rPr>
              <a:t>Estado</a:t>
            </a:r>
            <a:r>
              <a:rPr sz="1550" spc="210" dirty="0">
                <a:solidFill>
                  <a:srgbClr val="2C2D2C"/>
                </a:solidFill>
                <a:latin typeface="Verdana"/>
                <a:cs typeface="Verdana"/>
              </a:rPr>
              <a:t> </a:t>
            </a:r>
            <a:r>
              <a:rPr sz="1550" dirty="0">
                <a:solidFill>
                  <a:srgbClr val="2C2D2C"/>
                </a:solidFill>
                <a:latin typeface="Verdana"/>
                <a:cs typeface="Verdana"/>
              </a:rPr>
              <a:t>e</a:t>
            </a:r>
            <a:r>
              <a:rPr sz="1550" spc="200" dirty="0">
                <a:solidFill>
                  <a:srgbClr val="2C2D2C"/>
                </a:solidFill>
                <a:latin typeface="Verdana"/>
                <a:cs typeface="Verdana"/>
              </a:rPr>
              <a:t> </a:t>
            </a:r>
            <a:r>
              <a:rPr sz="1550" spc="-5" dirty="0">
                <a:solidFill>
                  <a:srgbClr val="2C2D2C"/>
                </a:solidFill>
                <a:latin typeface="Verdana"/>
                <a:cs typeface="Verdana"/>
              </a:rPr>
              <a:t>do</a:t>
            </a:r>
            <a:r>
              <a:rPr sz="1550" spc="210" dirty="0">
                <a:solidFill>
                  <a:srgbClr val="2C2D2C"/>
                </a:solidFill>
                <a:latin typeface="Verdana"/>
                <a:cs typeface="Verdana"/>
              </a:rPr>
              <a:t> </a:t>
            </a:r>
            <a:r>
              <a:rPr sz="1550" spc="-5" dirty="0">
                <a:solidFill>
                  <a:srgbClr val="2C2D2C"/>
                </a:solidFill>
                <a:latin typeface="Verdana"/>
                <a:cs typeface="Verdana"/>
              </a:rPr>
              <a:t>Agente</a:t>
            </a:r>
            <a:r>
              <a:rPr sz="1550" spc="210" dirty="0">
                <a:solidFill>
                  <a:srgbClr val="2C2D2C"/>
                </a:solidFill>
                <a:latin typeface="Verdana"/>
                <a:cs typeface="Verdana"/>
              </a:rPr>
              <a:t> </a:t>
            </a:r>
            <a:r>
              <a:rPr sz="1550" spc="-10" dirty="0">
                <a:solidFill>
                  <a:srgbClr val="2C2D2C"/>
                </a:solidFill>
                <a:latin typeface="Verdana"/>
                <a:cs typeface="Verdana"/>
              </a:rPr>
              <a:t>Fomentado.</a:t>
            </a:r>
            <a:r>
              <a:rPr sz="1550" spc="215" dirty="0">
                <a:solidFill>
                  <a:srgbClr val="2C2D2C"/>
                </a:solidFill>
                <a:latin typeface="Verdana"/>
                <a:cs typeface="Verdana"/>
              </a:rPr>
              <a:t> </a:t>
            </a:r>
            <a:r>
              <a:rPr sz="1550" spc="-5" dirty="0">
                <a:solidFill>
                  <a:srgbClr val="2C2D2C"/>
                </a:solidFill>
                <a:latin typeface="Verdana"/>
                <a:cs typeface="Verdana"/>
              </a:rPr>
              <a:t>Belo</a:t>
            </a:r>
            <a:r>
              <a:rPr sz="1550" spc="200" dirty="0">
                <a:solidFill>
                  <a:srgbClr val="2C2D2C"/>
                </a:solidFill>
                <a:latin typeface="Verdana"/>
                <a:cs typeface="Verdana"/>
              </a:rPr>
              <a:t> </a:t>
            </a:r>
            <a:r>
              <a:rPr sz="1550" spc="-5" dirty="0">
                <a:solidFill>
                  <a:srgbClr val="2C2D2C"/>
                </a:solidFill>
                <a:latin typeface="Verdana"/>
                <a:cs typeface="Verdana"/>
              </a:rPr>
              <a:t>Horizonte:</a:t>
            </a:r>
            <a:endParaRPr sz="1550" dirty="0">
              <a:latin typeface="Verdana"/>
              <a:cs typeface="Verdana"/>
            </a:endParaRPr>
          </a:p>
          <a:p>
            <a:pPr marL="12700">
              <a:lnSpc>
                <a:spcPts val="1770"/>
              </a:lnSpc>
            </a:pPr>
            <a:r>
              <a:rPr sz="1550" spc="-10" dirty="0">
                <a:solidFill>
                  <a:srgbClr val="2C2D2C"/>
                </a:solidFill>
                <a:latin typeface="Verdana"/>
                <a:cs typeface="Verdana"/>
              </a:rPr>
              <a:t>Editora </a:t>
            </a:r>
            <a:r>
              <a:rPr sz="1550" spc="-5" dirty="0">
                <a:solidFill>
                  <a:srgbClr val="2C2D2C"/>
                </a:solidFill>
                <a:latin typeface="Verdana"/>
                <a:cs typeface="Verdana"/>
              </a:rPr>
              <a:t>Fórum,</a:t>
            </a:r>
            <a:r>
              <a:rPr sz="1550" dirty="0">
                <a:solidFill>
                  <a:srgbClr val="2C2D2C"/>
                </a:solidFill>
                <a:latin typeface="Verdana"/>
                <a:cs typeface="Verdana"/>
              </a:rPr>
              <a:t> </a:t>
            </a:r>
            <a:r>
              <a:rPr sz="1550" spc="-10" dirty="0">
                <a:solidFill>
                  <a:srgbClr val="2C2D2C"/>
                </a:solidFill>
                <a:latin typeface="Verdana"/>
                <a:cs typeface="Verdana"/>
              </a:rPr>
              <a:t>2010.</a:t>
            </a:r>
            <a:endParaRPr sz="1550" dirty="0">
              <a:latin typeface="Verdana"/>
              <a:cs typeface="Verdana"/>
            </a:endParaRPr>
          </a:p>
          <a:p>
            <a:pPr>
              <a:lnSpc>
                <a:spcPct val="100000"/>
              </a:lnSpc>
              <a:spcBef>
                <a:spcPts val="10"/>
              </a:spcBef>
            </a:pPr>
            <a:endParaRPr sz="1550" dirty="0">
              <a:latin typeface="Times New Roman"/>
              <a:cs typeface="Times New Roman"/>
            </a:endParaRPr>
          </a:p>
          <a:p>
            <a:pPr marL="12700" marR="5080" algn="just">
              <a:lnSpc>
                <a:spcPct val="90100"/>
              </a:lnSpc>
              <a:buClr>
                <a:srgbClr val="D15A3D"/>
              </a:buClr>
              <a:buSzPct val="93548"/>
              <a:buFont typeface="Arial"/>
              <a:buChar char="▪"/>
              <a:tabLst>
                <a:tab pos="83185" algn="l"/>
              </a:tabLst>
            </a:pPr>
            <a:r>
              <a:rPr sz="1550" spc="-10" dirty="0">
                <a:solidFill>
                  <a:srgbClr val="2C2D2C"/>
                </a:solidFill>
                <a:latin typeface="Verdana"/>
                <a:cs typeface="Verdana"/>
              </a:rPr>
              <a:t>HIGA, </a:t>
            </a:r>
            <a:r>
              <a:rPr sz="1550" spc="-5" dirty="0">
                <a:solidFill>
                  <a:srgbClr val="2C2D2C"/>
                </a:solidFill>
                <a:latin typeface="Verdana"/>
                <a:cs typeface="Verdana"/>
              </a:rPr>
              <a:t>Alberto Shinji; </a:t>
            </a:r>
            <a:r>
              <a:rPr sz="1550" spc="-10" dirty="0">
                <a:solidFill>
                  <a:srgbClr val="2C2D2C"/>
                </a:solidFill>
                <a:latin typeface="Verdana"/>
                <a:cs typeface="Verdana"/>
              </a:rPr>
              <a:t>REGULES, </a:t>
            </a:r>
            <a:r>
              <a:rPr sz="1550" spc="-5" dirty="0">
                <a:solidFill>
                  <a:srgbClr val="2C2D2C"/>
                </a:solidFill>
                <a:latin typeface="Verdana"/>
                <a:cs typeface="Verdana"/>
              </a:rPr>
              <a:t>Luis Eduardo </a:t>
            </a:r>
            <a:r>
              <a:rPr sz="1550" spc="-10" dirty="0">
                <a:solidFill>
                  <a:srgbClr val="2C2D2C"/>
                </a:solidFill>
                <a:latin typeface="Verdana"/>
                <a:cs typeface="Verdana"/>
              </a:rPr>
              <a:t>Patrone. </a:t>
            </a:r>
            <a:r>
              <a:rPr sz="1550" spc="-5" dirty="0">
                <a:solidFill>
                  <a:srgbClr val="2C2D2C"/>
                </a:solidFill>
                <a:latin typeface="Verdana"/>
                <a:cs typeface="Verdana"/>
              </a:rPr>
              <a:t>Supremo definiu elementos indispensáveis </a:t>
            </a:r>
            <a:r>
              <a:rPr sz="1550" spc="-15" dirty="0">
                <a:solidFill>
                  <a:srgbClr val="2C2D2C"/>
                </a:solidFill>
                <a:latin typeface="Verdana"/>
                <a:cs typeface="Verdana"/>
              </a:rPr>
              <a:t>para </a:t>
            </a:r>
            <a:r>
              <a:rPr sz="1550" spc="-10" dirty="0">
                <a:solidFill>
                  <a:srgbClr val="2C2D2C"/>
                </a:solidFill>
                <a:latin typeface="Verdana"/>
                <a:cs typeface="Verdana"/>
              </a:rPr>
              <a:t>legalidade das  </a:t>
            </a:r>
            <a:r>
              <a:rPr sz="1550" spc="-5" dirty="0">
                <a:solidFill>
                  <a:srgbClr val="2C2D2C"/>
                </a:solidFill>
                <a:latin typeface="Verdana"/>
                <a:cs typeface="Verdana"/>
              </a:rPr>
              <a:t>Oss. </a:t>
            </a:r>
            <a:r>
              <a:rPr sz="1550" spc="-40" dirty="0">
                <a:solidFill>
                  <a:srgbClr val="2C2D2C"/>
                </a:solidFill>
                <a:latin typeface="Verdana"/>
                <a:cs typeface="Verdana"/>
              </a:rPr>
              <a:t>Conjur, </a:t>
            </a:r>
            <a:r>
              <a:rPr sz="1550" dirty="0">
                <a:solidFill>
                  <a:srgbClr val="2C2D2C"/>
                </a:solidFill>
                <a:latin typeface="Verdana"/>
                <a:cs typeface="Verdana"/>
              </a:rPr>
              <a:t>em </a:t>
            </a:r>
            <a:r>
              <a:rPr sz="1550" spc="-5" dirty="0">
                <a:solidFill>
                  <a:srgbClr val="2C2D2C"/>
                </a:solidFill>
                <a:latin typeface="Verdana"/>
                <a:cs typeface="Verdana"/>
              </a:rPr>
              <a:t>23.06.15. </a:t>
            </a:r>
            <a:r>
              <a:rPr sz="1550" spc="-10" dirty="0">
                <a:solidFill>
                  <a:srgbClr val="2C2D2C"/>
                </a:solidFill>
                <a:latin typeface="Verdana"/>
                <a:cs typeface="Verdana"/>
              </a:rPr>
              <a:t>Disponível </a:t>
            </a:r>
            <a:r>
              <a:rPr sz="1550" dirty="0">
                <a:solidFill>
                  <a:srgbClr val="2C2D2C"/>
                </a:solidFill>
                <a:latin typeface="Verdana"/>
                <a:cs typeface="Verdana"/>
              </a:rPr>
              <a:t>em </a:t>
            </a:r>
            <a:r>
              <a:rPr sz="1550" spc="-10" dirty="0">
                <a:solidFill>
                  <a:srgbClr val="2C2D2C"/>
                </a:solidFill>
                <a:latin typeface="Verdana"/>
                <a:cs typeface="Verdana"/>
                <a:hlinkClick r:id="rId4"/>
              </a:rPr>
              <a:t>http://www.conjur.com.br/2015-jun-23/stf-definiu-elementos- </a:t>
            </a:r>
            <a:r>
              <a:rPr sz="1550" spc="-10" dirty="0">
                <a:solidFill>
                  <a:srgbClr val="2C2D2C"/>
                </a:solidFill>
                <a:latin typeface="Verdana"/>
                <a:cs typeface="Verdana"/>
              </a:rPr>
              <a:t> </a:t>
            </a:r>
            <a:r>
              <a:rPr sz="1550" spc="-5" dirty="0">
                <a:solidFill>
                  <a:srgbClr val="2C2D2C"/>
                </a:solidFill>
                <a:latin typeface="Verdana"/>
                <a:cs typeface="Verdana"/>
              </a:rPr>
              <a:t>indispensaveis-legalidade-oss#_ftnref7. Acesso em </a:t>
            </a:r>
            <a:r>
              <a:rPr sz="1550" spc="-10" dirty="0">
                <a:solidFill>
                  <a:srgbClr val="2C2D2C"/>
                </a:solidFill>
                <a:latin typeface="Verdana"/>
                <a:cs typeface="Verdana"/>
              </a:rPr>
              <a:t>maio </a:t>
            </a:r>
            <a:r>
              <a:rPr sz="1550" spc="-5" dirty="0">
                <a:solidFill>
                  <a:srgbClr val="2C2D2C"/>
                </a:solidFill>
                <a:latin typeface="Verdana"/>
                <a:cs typeface="Verdana"/>
              </a:rPr>
              <a:t>de</a:t>
            </a:r>
            <a:r>
              <a:rPr sz="1550" spc="75" dirty="0">
                <a:solidFill>
                  <a:srgbClr val="2C2D2C"/>
                </a:solidFill>
                <a:latin typeface="Verdana"/>
                <a:cs typeface="Verdana"/>
              </a:rPr>
              <a:t> </a:t>
            </a:r>
            <a:r>
              <a:rPr sz="1550" spc="-5" dirty="0">
                <a:solidFill>
                  <a:srgbClr val="2C2D2C"/>
                </a:solidFill>
                <a:latin typeface="Verdana"/>
                <a:cs typeface="Verdana"/>
              </a:rPr>
              <a:t>2017.</a:t>
            </a:r>
            <a:endParaRPr sz="1550" dirty="0">
              <a:latin typeface="Verdana"/>
              <a:cs typeface="Verdana"/>
            </a:endParaRPr>
          </a:p>
          <a:p>
            <a:pPr marL="12700">
              <a:lnSpc>
                <a:spcPct val="100000"/>
              </a:lnSpc>
              <a:spcBef>
                <a:spcPts val="1614"/>
              </a:spcBef>
              <a:buClr>
                <a:srgbClr val="D15A3D"/>
              </a:buClr>
              <a:buSzPct val="93548"/>
              <a:buFont typeface="Arial"/>
              <a:buChar char="▪"/>
              <a:tabLst>
                <a:tab pos="83185" algn="l"/>
              </a:tabLst>
            </a:pPr>
            <a:r>
              <a:rPr sz="1550" spc="-5" dirty="0">
                <a:solidFill>
                  <a:srgbClr val="2C2D2C"/>
                </a:solidFill>
                <a:latin typeface="Verdana"/>
                <a:cs typeface="Verdana"/>
              </a:rPr>
              <a:t>JUSTEN </a:t>
            </a:r>
            <a:r>
              <a:rPr sz="1550" spc="-10" dirty="0">
                <a:solidFill>
                  <a:srgbClr val="2C2D2C"/>
                </a:solidFill>
                <a:latin typeface="Verdana"/>
                <a:cs typeface="Verdana"/>
              </a:rPr>
              <a:t>FILHO, </a:t>
            </a:r>
            <a:r>
              <a:rPr sz="1550" spc="-5" dirty="0">
                <a:solidFill>
                  <a:srgbClr val="2C2D2C"/>
                </a:solidFill>
                <a:latin typeface="Verdana"/>
                <a:cs typeface="Verdana"/>
              </a:rPr>
              <a:t>Marçal. </a:t>
            </a:r>
            <a:r>
              <a:rPr sz="1550" spc="-10" dirty="0">
                <a:solidFill>
                  <a:srgbClr val="2C2D2C"/>
                </a:solidFill>
                <a:latin typeface="Verdana"/>
                <a:cs typeface="Verdana"/>
              </a:rPr>
              <a:t>Curso </a:t>
            </a:r>
            <a:r>
              <a:rPr sz="1550" spc="-5" dirty="0">
                <a:solidFill>
                  <a:srgbClr val="2C2D2C"/>
                </a:solidFill>
                <a:latin typeface="Verdana"/>
                <a:cs typeface="Verdana"/>
              </a:rPr>
              <a:t>de Direito </a:t>
            </a:r>
            <a:r>
              <a:rPr sz="1550" spc="-10" dirty="0">
                <a:solidFill>
                  <a:srgbClr val="2C2D2C"/>
                </a:solidFill>
                <a:latin typeface="Verdana"/>
                <a:cs typeface="Verdana"/>
              </a:rPr>
              <a:t>Administrativo. 2005.</a:t>
            </a:r>
            <a:r>
              <a:rPr sz="1550" spc="130" dirty="0">
                <a:solidFill>
                  <a:srgbClr val="2C2D2C"/>
                </a:solidFill>
                <a:latin typeface="Verdana"/>
                <a:cs typeface="Verdana"/>
              </a:rPr>
              <a:t> </a:t>
            </a:r>
            <a:r>
              <a:rPr sz="1550" spc="-10" dirty="0">
                <a:solidFill>
                  <a:srgbClr val="2C2D2C"/>
                </a:solidFill>
                <a:latin typeface="Verdana"/>
                <a:cs typeface="Verdana"/>
              </a:rPr>
              <a:t>p.35.</a:t>
            </a:r>
            <a:endParaRPr sz="1550" dirty="0">
              <a:latin typeface="Verdana"/>
              <a:cs typeface="Verdana"/>
            </a:endParaRPr>
          </a:p>
          <a:p>
            <a:pPr marL="12700">
              <a:lnSpc>
                <a:spcPct val="100000"/>
              </a:lnSpc>
              <a:spcBef>
                <a:spcPts val="1605"/>
              </a:spcBef>
              <a:buClr>
                <a:srgbClr val="D15A3D"/>
              </a:buClr>
              <a:buSzPct val="93548"/>
              <a:buFont typeface="Arial"/>
              <a:buChar char="▪"/>
              <a:tabLst>
                <a:tab pos="83185" algn="l"/>
              </a:tabLst>
            </a:pPr>
            <a:r>
              <a:rPr sz="1550" spc="-10" dirty="0">
                <a:solidFill>
                  <a:srgbClr val="2C2D2C"/>
                </a:solidFill>
                <a:latin typeface="Verdana"/>
                <a:cs typeface="Verdana"/>
              </a:rPr>
              <a:t>MELLO, </a:t>
            </a:r>
            <a:r>
              <a:rPr sz="1550" spc="-5" dirty="0">
                <a:solidFill>
                  <a:srgbClr val="2C2D2C"/>
                </a:solidFill>
                <a:latin typeface="Verdana"/>
                <a:cs typeface="Verdana"/>
              </a:rPr>
              <a:t>Célia Cunha. O fomento da </a:t>
            </a:r>
            <a:r>
              <a:rPr sz="1550" spc="-10" dirty="0">
                <a:solidFill>
                  <a:srgbClr val="2C2D2C"/>
                </a:solidFill>
                <a:latin typeface="Verdana"/>
                <a:cs typeface="Verdana"/>
              </a:rPr>
              <a:t>Administração </a:t>
            </a:r>
            <a:r>
              <a:rPr sz="1550" spc="-5" dirty="0">
                <a:solidFill>
                  <a:srgbClr val="2C2D2C"/>
                </a:solidFill>
                <a:latin typeface="Verdana"/>
                <a:cs typeface="Verdana"/>
              </a:rPr>
              <a:t>Pública. Belo Horizonte: </a:t>
            </a:r>
            <a:r>
              <a:rPr sz="1550" spc="-10" dirty="0">
                <a:solidFill>
                  <a:srgbClr val="2C2D2C"/>
                </a:solidFill>
                <a:latin typeface="Verdana"/>
                <a:cs typeface="Verdana"/>
              </a:rPr>
              <a:t>Editora </a:t>
            </a:r>
            <a:r>
              <a:rPr sz="1550" spc="-5" dirty="0">
                <a:solidFill>
                  <a:srgbClr val="2C2D2C"/>
                </a:solidFill>
                <a:latin typeface="Verdana"/>
                <a:cs typeface="Verdana"/>
              </a:rPr>
              <a:t>Del </a:t>
            </a:r>
            <a:r>
              <a:rPr sz="1550" spc="-50" dirty="0">
                <a:solidFill>
                  <a:srgbClr val="2C2D2C"/>
                </a:solidFill>
                <a:latin typeface="Verdana"/>
                <a:cs typeface="Verdana"/>
              </a:rPr>
              <a:t>Rey,</a:t>
            </a:r>
            <a:r>
              <a:rPr sz="1550" spc="140" dirty="0">
                <a:solidFill>
                  <a:srgbClr val="2C2D2C"/>
                </a:solidFill>
                <a:latin typeface="Verdana"/>
                <a:cs typeface="Verdana"/>
              </a:rPr>
              <a:t> </a:t>
            </a:r>
            <a:r>
              <a:rPr sz="1550" spc="-10" dirty="0">
                <a:solidFill>
                  <a:srgbClr val="2C2D2C"/>
                </a:solidFill>
                <a:latin typeface="Verdana"/>
                <a:cs typeface="Verdana"/>
              </a:rPr>
              <a:t>2003.</a:t>
            </a:r>
            <a:endParaRPr sz="1550" dirty="0">
              <a:latin typeface="Verdana"/>
              <a:cs typeface="Verdana"/>
            </a:endParaRPr>
          </a:p>
          <a:p>
            <a:pPr marL="82550" indent="-69850">
              <a:lnSpc>
                <a:spcPts val="1764"/>
              </a:lnSpc>
              <a:spcBef>
                <a:spcPts val="1620"/>
              </a:spcBef>
              <a:buClr>
                <a:srgbClr val="D15A3D"/>
              </a:buClr>
              <a:buSzPct val="93548"/>
              <a:buFont typeface="Arial"/>
              <a:buChar char="▪"/>
              <a:tabLst>
                <a:tab pos="83185" algn="l"/>
              </a:tabLst>
            </a:pPr>
            <a:r>
              <a:rPr sz="1550" spc="-5" dirty="0">
                <a:solidFill>
                  <a:srgbClr val="2C2D2C"/>
                </a:solidFill>
                <a:latin typeface="Verdana"/>
                <a:cs typeface="Verdana"/>
              </a:rPr>
              <a:t>OLIVEIRA,</a:t>
            </a:r>
            <a:r>
              <a:rPr sz="1550" spc="165" dirty="0">
                <a:solidFill>
                  <a:srgbClr val="2C2D2C"/>
                </a:solidFill>
                <a:latin typeface="Verdana"/>
                <a:cs typeface="Verdana"/>
              </a:rPr>
              <a:t> </a:t>
            </a:r>
            <a:r>
              <a:rPr sz="1550" spc="-10" dirty="0">
                <a:solidFill>
                  <a:srgbClr val="2C2D2C"/>
                </a:solidFill>
                <a:latin typeface="Verdana"/>
                <a:cs typeface="Verdana"/>
              </a:rPr>
              <a:t>Rafael</a:t>
            </a:r>
            <a:r>
              <a:rPr sz="1550" spc="175" dirty="0">
                <a:solidFill>
                  <a:srgbClr val="2C2D2C"/>
                </a:solidFill>
                <a:latin typeface="Verdana"/>
                <a:cs typeface="Verdana"/>
              </a:rPr>
              <a:t> </a:t>
            </a:r>
            <a:r>
              <a:rPr sz="1550" spc="-10" dirty="0">
                <a:solidFill>
                  <a:srgbClr val="2C2D2C"/>
                </a:solidFill>
                <a:latin typeface="Verdana"/>
                <a:cs typeface="Verdana"/>
              </a:rPr>
              <a:t>Carvalho</a:t>
            </a:r>
            <a:r>
              <a:rPr sz="1550" spc="165" dirty="0">
                <a:solidFill>
                  <a:srgbClr val="2C2D2C"/>
                </a:solidFill>
                <a:latin typeface="Verdana"/>
                <a:cs typeface="Verdana"/>
              </a:rPr>
              <a:t> </a:t>
            </a:r>
            <a:r>
              <a:rPr sz="1550" spc="-10" dirty="0">
                <a:solidFill>
                  <a:srgbClr val="2C2D2C"/>
                </a:solidFill>
                <a:latin typeface="Verdana"/>
                <a:cs typeface="Verdana"/>
              </a:rPr>
              <a:t>Rezende</a:t>
            </a:r>
            <a:r>
              <a:rPr sz="1550" spc="160" dirty="0">
                <a:solidFill>
                  <a:srgbClr val="2C2D2C"/>
                </a:solidFill>
                <a:latin typeface="Verdana"/>
                <a:cs typeface="Verdana"/>
              </a:rPr>
              <a:t> </a:t>
            </a:r>
            <a:r>
              <a:rPr sz="1550" spc="-5" dirty="0">
                <a:solidFill>
                  <a:srgbClr val="2C2D2C"/>
                </a:solidFill>
                <a:latin typeface="Verdana"/>
                <a:cs typeface="Verdana"/>
              </a:rPr>
              <a:t>de.</a:t>
            </a:r>
            <a:r>
              <a:rPr sz="1550" spc="185" dirty="0">
                <a:solidFill>
                  <a:srgbClr val="2C2D2C"/>
                </a:solidFill>
                <a:latin typeface="Verdana"/>
                <a:cs typeface="Verdana"/>
              </a:rPr>
              <a:t> </a:t>
            </a:r>
            <a:r>
              <a:rPr sz="1550" spc="-5" dirty="0">
                <a:solidFill>
                  <a:srgbClr val="2C2D2C"/>
                </a:solidFill>
                <a:latin typeface="Verdana"/>
                <a:cs typeface="Verdana"/>
              </a:rPr>
              <a:t>Licitações</a:t>
            </a:r>
            <a:r>
              <a:rPr sz="1550" spc="175" dirty="0">
                <a:solidFill>
                  <a:srgbClr val="2C2D2C"/>
                </a:solidFill>
                <a:latin typeface="Verdana"/>
                <a:cs typeface="Verdana"/>
              </a:rPr>
              <a:t> </a:t>
            </a:r>
            <a:r>
              <a:rPr sz="1550" dirty="0">
                <a:solidFill>
                  <a:srgbClr val="2C2D2C"/>
                </a:solidFill>
                <a:latin typeface="Verdana"/>
                <a:cs typeface="Verdana"/>
              </a:rPr>
              <a:t>e</a:t>
            </a:r>
            <a:r>
              <a:rPr sz="1550" spc="185" dirty="0">
                <a:solidFill>
                  <a:srgbClr val="2C2D2C"/>
                </a:solidFill>
                <a:latin typeface="Verdana"/>
                <a:cs typeface="Verdana"/>
              </a:rPr>
              <a:t> </a:t>
            </a:r>
            <a:r>
              <a:rPr sz="1550" spc="-10" dirty="0">
                <a:solidFill>
                  <a:srgbClr val="2C2D2C"/>
                </a:solidFill>
                <a:latin typeface="Verdana"/>
                <a:cs typeface="Verdana"/>
              </a:rPr>
              <a:t>Contratos</a:t>
            </a:r>
            <a:r>
              <a:rPr sz="1550" spc="175" dirty="0">
                <a:solidFill>
                  <a:srgbClr val="2C2D2C"/>
                </a:solidFill>
                <a:latin typeface="Verdana"/>
                <a:cs typeface="Verdana"/>
              </a:rPr>
              <a:t> </a:t>
            </a:r>
            <a:r>
              <a:rPr sz="1550" spc="-10" dirty="0">
                <a:solidFill>
                  <a:srgbClr val="2C2D2C"/>
                </a:solidFill>
                <a:latin typeface="Verdana"/>
                <a:cs typeface="Verdana"/>
              </a:rPr>
              <a:t>Administrativos:</a:t>
            </a:r>
            <a:r>
              <a:rPr sz="1550" spc="175" dirty="0">
                <a:solidFill>
                  <a:srgbClr val="2C2D2C"/>
                </a:solidFill>
                <a:latin typeface="Verdana"/>
                <a:cs typeface="Verdana"/>
              </a:rPr>
              <a:t> </a:t>
            </a:r>
            <a:r>
              <a:rPr sz="1550" spc="-35" dirty="0">
                <a:solidFill>
                  <a:srgbClr val="2C2D2C"/>
                </a:solidFill>
                <a:latin typeface="Verdana"/>
                <a:cs typeface="Verdana"/>
              </a:rPr>
              <a:t>Teoria</a:t>
            </a:r>
            <a:r>
              <a:rPr sz="1550" spc="190" dirty="0">
                <a:solidFill>
                  <a:srgbClr val="2C2D2C"/>
                </a:solidFill>
                <a:latin typeface="Verdana"/>
                <a:cs typeface="Verdana"/>
              </a:rPr>
              <a:t> </a:t>
            </a:r>
            <a:r>
              <a:rPr sz="1550" dirty="0">
                <a:solidFill>
                  <a:srgbClr val="2C2D2C"/>
                </a:solidFill>
                <a:latin typeface="Verdana"/>
                <a:cs typeface="Verdana"/>
              </a:rPr>
              <a:t>e</a:t>
            </a:r>
            <a:r>
              <a:rPr sz="1550" spc="165" dirty="0">
                <a:solidFill>
                  <a:srgbClr val="2C2D2C"/>
                </a:solidFill>
                <a:latin typeface="Verdana"/>
                <a:cs typeface="Verdana"/>
              </a:rPr>
              <a:t> </a:t>
            </a:r>
            <a:r>
              <a:rPr sz="1550" spc="-5" dirty="0">
                <a:solidFill>
                  <a:srgbClr val="2C2D2C"/>
                </a:solidFill>
                <a:latin typeface="Verdana"/>
                <a:cs typeface="Verdana"/>
              </a:rPr>
              <a:t>Prática.</a:t>
            </a:r>
            <a:r>
              <a:rPr sz="1550" spc="185" dirty="0">
                <a:solidFill>
                  <a:srgbClr val="2C2D2C"/>
                </a:solidFill>
                <a:latin typeface="Verdana"/>
                <a:cs typeface="Verdana"/>
              </a:rPr>
              <a:t> </a:t>
            </a:r>
            <a:r>
              <a:rPr sz="1550" spc="-5" dirty="0">
                <a:solidFill>
                  <a:srgbClr val="2C2D2C"/>
                </a:solidFill>
                <a:latin typeface="Verdana"/>
                <a:cs typeface="Verdana"/>
              </a:rPr>
              <a:t>4.ª</a:t>
            </a:r>
            <a:r>
              <a:rPr sz="1550" spc="175" dirty="0">
                <a:solidFill>
                  <a:srgbClr val="2C2D2C"/>
                </a:solidFill>
                <a:latin typeface="Verdana"/>
                <a:cs typeface="Verdana"/>
              </a:rPr>
              <a:t> </a:t>
            </a:r>
            <a:r>
              <a:rPr sz="1550" spc="-5" dirty="0">
                <a:solidFill>
                  <a:srgbClr val="2C2D2C"/>
                </a:solidFill>
                <a:latin typeface="Verdana"/>
                <a:cs typeface="Verdana"/>
              </a:rPr>
              <a:t>ed.</a:t>
            </a:r>
            <a:r>
              <a:rPr sz="1550" spc="185" dirty="0">
                <a:solidFill>
                  <a:srgbClr val="2C2D2C"/>
                </a:solidFill>
                <a:latin typeface="Verdana"/>
                <a:cs typeface="Verdana"/>
              </a:rPr>
              <a:t> </a:t>
            </a:r>
            <a:r>
              <a:rPr sz="1550" spc="-5" dirty="0">
                <a:solidFill>
                  <a:srgbClr val="2C2D2C"/>
                </a:solidFill>
                <a:latin typeface="Verdana"/>
                <a:cs typeface="Verdana"/>
              </a:rPr>
              <a:t>São</a:t>
            </a:r>
            <a:r>
              <a:rPr sz="1550" spc="175" dirty="0">
                <a:solidFill>
                  <a:srgbClr val="2C2D2C"/>
                </a:solidFill>
                <a:latin typeface="Verdana"/>
                <a:cs typeface="Verdana"/>
              </a:rPr>
              <a:t> </a:t>
            </a:r>
            <a:r>
              <a:rPr sz="1550" spc="-10" dirty="0">
                <a:solidFill>
                  <a:srgbClr val="2C2D2C"/>
                </a:solidFill>
                <a:latin typeface="Verdana"/>
                <a:cs typeface="Verdana"/>
              </a:rPr>
              <a:t>Paulo:</a:t>
            </a:r>
            <a:endParaRPr sz="1550" dirty="0">
              <a:latin typeface="Verdana"/>
              <a:cs typeface="Verdana"/>
            </a:endParaRPr>
          </a:p>
          <a:p>
            <a:pPr marL="12700">
              <a:lnSpc>
                <a:spcPts val="1764"/>
              </a:lnSpc>
            </a:pPr>
            <a:r>
              <a:rPr sz="1550" spc="-10" dirty="0">
                <a:solidFill>
                  <a:srgbClr val="2C2D2C"/>
                </a:solidFill>
                <a:latin typeface="Verdana"/>
                <a:cs typeface="Verdana"/>
              </a:rPr>
              <a:t>Forense,</a:t>
            </a:r>
            <a:r>
              <a:rPr sz="1550" dirty="0">
                <a:solidFill>
                  <a:srgbClr val="2C2D2C"/>
                </a:solidFill>
                <a:latin typeface="Verdana"/>
                <a:cs typeface="Verdana"/>
              </a:rPr>
              <a:t> </a:t>
            </a:r>
            <a:r>
              <a:rPr sz="1550" spc="-10" dirty="0">
                <a:solidFill>
                  <a:srgbClr val="2C2D2C"/>
                </a:solidFill>
                <a:latin typeface="Verdana"/>
                <a:cs typeface="Verdana"/>
              </a:rPr>
              <a:t>2015.</a:t>
            </a:r>
            <a:endParaRPr sz="1550" dirty="0">
              <a:latin typeface="Verdana"/>
              <a:cs typeface="Verdana"/>
            </a:endParaRPr>
          </a:p>
          <a:p>
            <a:pPr marL="152400" indent="-139700">
              <a:lnSpc>
                <a:spcPct val="100000"/>
              </a:lnSpc>
              <a:spcBef>
                <a:spcPts val="1620"/>
              </a:spcBef>
              <a:buClr>
                <a:srgbClr val="D15A3D"/>
              </a:buClr>
              <a:buSzPct val="93548"/>
              <a:buFont typeface="Arial"/>
              <a:buChar char="▪"/>
              <a:tabLst>
                <a:tab pos="153035" algn="l"/>
              </a:tabLst>
            </a:pPr>
            <a:r>
              <a:rPr sz="1550" spc="-10" dirty="0">
                <a:solidFill>
                  <a:srgbClr val="2C2D2C"/>
                </a:solidFill>
                <a:latin typeface="Verdana"/>
                <a:cs typeface="Verdana"/>
              </a:rPr>
              <a:t>REGULES, </a:t>
            </a:r>
            <a:r>
              <a:rPr sz="1550" spc="-5" dirty="0">
                <a:solidFill>
                  <a:srgbClr val="2C2D2C"/>
                </a:solidFill>
                <a:latin typeface="Verdana"/>
                <a:cs typeface="Verdana"/>
              </a:rPr>
              <a:t>Luis Eduardo </a:t>
            </a:r>
            <a:r>
              <a:rPr sz="1550" spc="-10" dirty="0">
                <a:solidFill>
                  <a:srgbClr val="2C2D2C"/>
                </a:solidFill>
                <a:latin typeface="Verdana"/>
                <a:cs typeface="Verdana"/>
              </a:rPr>
              <a:t>Patrone. </a:t>
            </a:r>
            <a:r>
              <a:rPr sz="1550" spc="-25" dirty="0">
                <a:solidFill>
                  <a:srgbClr val="2C2D2C"/>
                </a:solidFill>
                <a:latin typeface="Verdana"/>
                <a:cs typeface="Verdana"/>
              </a:rPr>
              <a:t>Terceiro </a:t>
            </a:r>
            <a:r>
              <a:rPr sz="1550" spc="-5" dirty="0">
                <a:solidFill>
                  <a:srgbClr val="2C2D2C"/>
                </a:solidFill>
                <a:latin typeface="Verdana"/>
                <a:cs typeface="Verdana"/>
              </a:rPr>
              <a:t>Setor: regime jurídico </a:t>
            </a:r>
            <a:r>
              <a:rPr sz="1550" spc="-10" dirty="0">
                <a:solidFill>
                  <a:srgbClr val="2C2D2C"/>
                </a:solidFill>
                <a:latin typeface="Verdana"/>
                <a:cs typeface="Verdana"/>
              </a:rPr>
              <a:t>das </a:t>
            </a:r>
            <a:r>
              <a:rPr sz="1550" spc="-5" dirty="0">
                <a:solidFill>
                  <a:srgbClr val="2C2D2C"/>
                </a:solidFill>
                <a:latin typeface="Verdana"/>
                <a:cs typeface="Verdana"/>
              </a:rPr>
              <a:t>OSCIPs. São </a:t>
            </a:r>
            <a:r>
              <a:rPr sz="1550" spc="-10" dirty="0">
                <a:solidFill>
                  <a:srgbClr val="2C2D2C"/>
                </a:solidFill>
                <a:latin typeface="Verdana"/>
                <a:cs typeface="Verdana"/>
              </a:rPr>
              <a:t>Paulo: Método,</a:t>
            </a:r>
            <a:r>
              <a:rPr sz="1550" spc="215" dirty="0">
                <a:solidFill>
                  <a:srgbClr val="2C2D2C"/>
                </a:solidFill>
                <a:latin typeface="Verdana"/>
                <a:cs typeface="Verdana"/>
              </a:rPr>
              <a:t> </a:t>
            </a:r>
            <a:r>
              <a:rPr sz="1550" spc="-10" dirty="0">
                <a:solidFill>
                  <a:srgbClr val="2C2D2C"/>
                </a:solidFill>
                <a:latin typeface="Verdana"/>
                <a:cs typeface="Verdana"/>
              </a:rPr>
              <a:t>2006.</a:t>
            </a:r>
            <a:endParaRPr sz="1550" dirty="0">
              <a:latin typeface="Verdana"/>
              <a:cs typeface="Verdan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49" name="object 49"/>
          <p:cNvSpPr txBox="1">
            <a:spLocks noGrp="1"/>
          </p:cNvSpPr>
          <p:nvPr>
            <p:ph type="title"/>
          </p:nvPr>
        </p:nvSpPr>
        <p:spPr>
          <a:xfrm>
            <a:off x="4085335" y="703580"/>
            <a:ext cx="3734435" cy="513715"/>
          </a:xfrm>
          <a:prstGeom prst="rect">
            <a:avLst/>
          </a:prstGeom>
        </p:spPr>
        <p:txBody>
          <a:bodyPr vert="horz" wrap="square" lIns="0" tIns="13335" rIns="0" bIns="0" rtlCol="0">
            <a:spAutoFit/>
          </a:bodyPr>
          <a:lstStyle/>
          <a:p>
            <a:pPr marL="12700">
              <a:lnSpc>
                <a:spcPct val="100000"/>
              </a:lnSpc>
              <a:spcBef>
                <a:spcPts val="105"/>
              </a:spcBef>
            </a:pPr>
            <a:r>
              <a:rPr sz="3200" dirty="0">
                <a:solidFill>
                  <a:srgbClr val="D15A3D"/>
                </a:solidFill>
                <a:latin typeface="Verdana"/>
                <a:cs typeface="Verdana"/>
              </a:rPr>
              <a:t>Sumário de</a:t>
            </a:r>
            <a:r>
              <a:rPr sz="3200" spc="-70" dirty="0">
                <a:solidFill>
                  <a:srgbClr val="D15A3D"/>
                </a:solidFill>
                <a:latin typeface="Verdana"/>
                <a:cs typeface="Verdana"/>
              </a:rPr>
              <a:t> </a:t>
            </a:r>
            <a:r>
              <a:rPr sz="3200" dirty="0">
                <a:solidFill>
                  <a:srgbClr val="D15A3D"/>
                </a:solidFill>
                <a:latin typeface="Verdana"/>
                <a:cs typeface="Verdana"/>
              </a:rPr>
              <a:t>aula</a:t>
            </a:r>
            <a:endParaRPr sz="3200">
              <a:latin typeface="Verdana"/>
              <a:cs typeface="Verdana"/>
            </a:endParaRPr>
          </a:p>
        </p:txBody>
      </p:sp>
      <p:sp>
        <p:nvSpPr>
          <p:cNvPr id="56" name="object 56"/>
          <p:cNvSpPr txBox="1"/>
          <p:nvPr/>
        </p:nvSpPr>
        <p:spPr>
          <a:xfrm>
            <a:off x="1295400" y="1600200"/>
            <a:ext cx="9296400" cy="4475584"/>
          </a:xfrm>
          <a:prstGeom prst="rect">
            <a:avLst/>
          </a:prstGeom>
          <a:solidFill>
            <a:schemeClr val="bg1"/>
          </a:solidFill>
        </p:spPr>
        <p:txBody>
          <a:bodyPr vert="horz" wrap="square" lIns="0" tIns="12700" rIns="0" bIns="0" rtlCol="0">
            <a:spAutoFit/>
          </a:bodyPr>
          <a:lstStyle/>
          <a:p>
            <a:pPr marL="342900" lvl="0" indent="-342900">
              <a:spcBef>
                <a:spcPts val="600"/>
              </a:spcBef>
              <a:spcAft>
                <a:spcPts val="600"/>
              </a:spcAft>
              <a:buFont typeface="+mj-lt"/>
              <a:buAutoNum type="arabicPeriod"/>
            </a:pPr>
            <a:r>
              <a:rPr lang="pt-BR" sz="2000" dirty="0" smtClean="0">
                <a:latin typeface="Verdana" pitchFamily="34" charset="0"/>
                <a:ea typeface="Verdana" pitchFamily="34" charset="0"/>
                <a:cs typeface="Verdana" pitchFamily="34" charset="0"/>
              </a:rPr>
              <a:t>Introdução ao Terceiro Setor</a:t>
            </a:r>
          </a:p>
          <a:p>
            <a:pPr marL="342900" lvl="0" indent="-342900">
              <a:spcBef>
                <a:spcPts val="600"/>
              </a:spcBef>
              <a:spcAft>
                <a:spcPts val="600"/>
              </a:spcAft>
              <a:buFont typeface="+mj-lt"/>
              <a:buAutoNum type="arabicPeriod"/>
            </a:pPr>
            <a:r>
              <a:rPr lang="pt-BR" sz="2000" dirty="0" smtClean="0">
                <a:latin typeface="Verdana" pitchFamily="34" charset="0"/>
                <a:ea typeface="Verdana" pitchFamily="34" charset="0"/>
                <a:cs typeface="Verdana" pitchFamily="34" charset="0"/>
              </a:rPr>
              <a:t>Evolução Constitucional e Legislativa</a:t>
            </a:r>
          </a:p>
          <a:p>
            <a:pPr marL="342900" lvl="0" indent="-342900">
              <a:spcBef>
                <a:spcPts val="600"/>
              </a:spcBef>
              <a:spcAft>
                <a:spcPts val="600"/>
              </a:spcAft>
              <a:buFont typeface="+mj-lt"/>
              <a:buAutoNum type="arabicPeriod"/>
            </a:pPr>
            <a:r>
              <a:rPr lang="pt-BR" sz="2000" dirty="0" smtClean="0">
                <a:latin typeface="Verdana" pitchFamily="34" charset="0"/>
                <a:ea typeface="Verdana" pitchFamily="34" charset="0"/>
                <a:cs typeface="Verdana" pitchFamily="34" charset="0"/>
              </a:rPr>
              <a:t>Conceituação de Terceiro Setor – Enquadramento nas Atividades Administrativas</a:t>
            </a:r>
          </a:p>
          <a:p>
            <a:pPr marL="342900" lvl="0" indent="-342900">
              <a:spcBef>
                <a:spcPts val="600"/>
              </a:spcBef>
              <a:spcAft>
                <a:spcPts val="600"/>
              </a:spcAft>
              <a:buFont typeface="+mj-lt"/>
              <a:buAutoNum type="arabicPeriod"/>
            </a:pPr>
            <a:r>
              <a:rPr lang="pt-BR" sz="2000" dirty="0" smtClean="0">
                <a:latin typeface="Verdana" pitchFamily="34" charset="0"/>
                <a:ea typeface="Verdana" pitchFamily="34" charset="0"/>
                <a:cs typeface="Verdana" pitchFamily="34" charset="0"/>
              </a:rPr>
              <a:t>Responsabilidade do Estado em face da atividade administrativa desempenhada pela entidade parceira do Terceiro Setor, no seio do contrato de parceria, por danos por ela causados a Terceiros</a:t>
            </a:r>
          </a:p>
          <a:p>
            <a:pPr marL="342900" lvl="0" indent="-342900">
              <a:spcBef>
                <a:spcPts val="600"/>
              </a:spcBef>
              <a:spcAft>
                <a:spcPts val="600"/>
              </a:spcAft>
              <a:buFont typeface="+mj-lt"/>
              <a:buAutoNum type="arabicPeriod"/>
            </a:pPr>
            <a:r>
              <a:rPr lang="pt-BR" sz="2000" dirty="0" smtClean="0">
                <a:latin typeface="Verdana" pitchFamily="34" charset="0"/>
                <a:ea typeface="Verdana" pitchFamily="34" charset="0"/>
                <a:cs typeface="Verdana" pitchFamily="34" charset="0"/>
              </a:rPr>
              <a:t>Responsabilidade Objetiva (art. 37,§6º, da CF) aplica-se às </a:t>
            </a:r>
            <a:r>
              <a:rPr lang="pt-BR" sz="2000" dirty="0" err="1" smtClean="0">
                <a:latin typeface="Verdana" pitchFamily="34" charset="0"/>
                <a:ea typeface="Verdana" pitchFamily="34" charset="0"/>
                <a:cs typeface="Verdana" pitchFamily="34" charset="0"/>
              </a:rPr>
              <a:t>OS’s</a:t>
            </a:r>
            <a:r>
              <a:rPr lang="pt-BR" sz="2000" dirty="0" smtClean="0">
                <a:latin typeface="Verdana" pitchFamily="34" charset="0"/>
                <a:ea typeface="Verdana" pitchFamily="34" charset="0"/>
                <a:cs typeface="Verdana" pitchFamily="34" charset="0"/>
              </a:rPr>
              <a:t> e </a:t>
            </a:r>
            <a:r>
              <a:rPr lang="pt-BR" sz="2000" dirty="0" err="1" smtClean="0">
                <a:latin typeface="Verdana" pitchFamily="34" charset="0"/>
                <a:ea typeface="Verdana" pitchFamily="34" charset="0"/>
                <a:cs typeface="Verdana" pitchFamily="34" charset="0"/>
              </a:rPr>
              <a:t>OSCIP’s</a:t>
            </a:r>
            <a:r>
              <a:rPr lang="pt-BR" sz="2000" dirty="0" smtClean="0">
                <a:latin typeface="Verdana" pitchFamily="34" charset="0"/>
                <a:ea typeface="Verdana" pitchFamily="34" charset="0"/>
                <a:cs typeface="Verdana" pitchFamily="34" charset="0"/>
              </a:rPr>
              <a:t>?</a:t>
            </a:r>
          </a:p>
          <a:p>
            <a:pPr marL="342900" lvl="0" indent="-342900">
              <a:spcBef>
                <a:spcPts val="600"/>
              </a:spcBef>
              <a:spcAft>
                <a:spcPts val="600"/>
              </a:spcAft>
              <a:buFont typeface="+mj-lt"/>
              <a:buAutoNum type="arabicPeriod"/>
            </a:pPr>
            <a:r>
              <a:rPr lang="pt-BR" sz="2000" dirty="0" smtClean="0">
                <a:latin typeface="Verdana" pitchFamily="34" charset="0"/>
                <a:ea typeface="Verdana" pitchFamily="34" charset="0"/>
                <a:cs typeface="Verdana" pitchFamily="34" charset="0"/>
              </a:rPr>
              <a:t>Responsabilidade do Estado em face da atividade administrativa desempenhada pela entidade parceira do Terceiro Setor, no seio do contrato de parceria, no âmbito trabalhista.</a:t>
            </a:r>
            <a:endParaRPr lang="pt-BR"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49" name="object 49"/>
          <p:cNvSpPr/>
          <p:nvPr/>
        </p:nvSpPr>
        <p:spPr>
          <a:xfrm>
            <a:off x="0" y="0"/>
            <a:ext cx="12192000" cy="454025"/>
          </a:xfrm>
          <a:prstGeom prst="rect">
            <a:avLst/>
          </a:prstGeom>
          <a:blipFill>
            <a:blip r:embed="rId2" cstate="print"/>
            <a:stretch>
              <a:fillRect/>
            </a:stretch>
          </a:blipFill>
        </p:spPr>
        <p:txBody>
          <a:bodyPr wrap="square" lIns="0" tIns="0" rIns="0" bIns="0" rtlCol="0"/>
          <a:lstStyle/>
          <a:p>
            <a:endParaRPr/>
          </a:p>
        </p:txBody>
      </p:sp>
      <p:sp>
        <p:nvSpPr>
          <p:cNvPr id="50" name="object 50"/>
          <p:cNvSpPr/>
          <p:nvPr/>
        </p:nvSpPr>
        <p:spPr>
          <a:xfrm>
            <a:off x="0" y="0"/>
            <a:ext cx="12192000" cy="454025"/>
          </a:xfrm>
          <a:custGeom>
            <a:avLst/>
            <a:gdLst/>
            <a:ahLst/>
            <a:cxnLst/>
            <a:rect l="l" t="t" r="r" b="b"/>
            <a:pathLst>
              <a:path w="12192000" h="454025">
                <a:moveTo>
                  <a:pt x="0" y="454025"/>
                </a:moveTo>
                <a:lnTo>
                  <a:pt x="12192000" y="454025"/>
                </a:lnTo>
                <a:lnTo>
                  <a:pt x="12192000" y="0"/>
                </a:lnTo>
              </a:path>
            </a:pathLst>
          </a:custGeom>
          <a:ln w="6350">
            <a:solidFill>
              <a:srgbClr val="D15A3D"/>
            </a:solidFill>
          </a:ln>
        </p:spPr>
        <p:txBody>
          <a:bodyPr wrap="square" lIns="0" tIns="0" rIns="0" bIns="0" rtlCol="0"/>
          <a:lstStyle/>
          <a:p>
            <a:endParaRPr/>
          </a:p>
        </p:txBody>
      </p:sp>
      <p:sp>
        <p:nvSpPr>
          <p:cNvPr id="51" name="object 51"/>
          <p:cNvSpPr/>
          <p:nvPr/>
        </p:nvSpPr>
        <p:spPr>
          <a:xfrm>
            <a:off x="0" y="0"/>
            <a:ext cx="0" cy="454025"/>
          </a:xfrm>
          <a:custGeom>
            <a:avLst/>
            <a:gdLst/>
            <a:ahLst/>
            <a:cxnLst/>
            <a:rect l="l" t="t" r="r" b="b"/>
            <a:pathLst>
              <a:path h="454025">
                <a:moveTo>
                  <a:pt x="0" y="0"/>
                </a:moveTo>
                <a:lnTo>
                  <a:pt x="0" y="454025"/>
                </a:lnTo>
              </a:path>
            </a:pathLst>
          </a:custGeom>
          <a:ln w="6350">
            <a:solidFill>
              <a:srgbClr val="D15A3D"/>
            </a:solidFill>
          </a:ln>
        </p:spPr>
        <p:txBody>
          <a:bodyPr wrap="square" lIns="0" tIns="0" rIns="0" bIns="0" rtlCol="0"/>
          <a:lstStyle/>
          <a:p>
            <a:endParaRPr/>
          </a:p>
        </p:txBody>
      </p:sp>
      <p:sp>
        <p:nvSpPr>
          <p:cNvPr id="52" name="object 52"/>
          <p:cNvSpPr txBox="1">
            <a:spLocks noGrp="1"/>
          </p:cNvSpPr>
          <p:nvPr>
            <p:ph type="title"/>
          </p:nvPr>
        </p:nvSpPr>
        <p:spPr>
          <a:xfrm>
            <a:off x="527685" y="23622"/>
            <a:ext cx="541591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Verdana"/>
                <a:cs typeface="Verdana"/>
              </a:rPr>
              <a:t>1. Introdução </a:t>
            </a:r>
            <a:r>
              <a:rPr sz="2400" dirty="0">
                <a:latin typeface="Verdana"/>
                <a:cs typeface="Verdana"/>
              </a:rPr>
              <a:t>ao </a:t>
            </a:r>
            <a:r>
              <a:rPr sz="2400" spc="-5" dirty="0">
                <a:latin typeface="Verdana"/>
                <a:cs typeface="Verdana"/>
              </a:rPr>
              <a:t>Terceiro</a:t>
            </a:r>
            <a:r>
              <a:rPr sz="2400" spc="-20" dirty="0">
                <a:latin typeface="Verdana"/>
                <a:cs typeface="Verdana"/>
              </a:rPr>
              <a:t> </a:t>
            </a:r>
            <a:r>
              <a:rPr sz="2400" spc="-5" dirty="0">
                <a:latin typeface="Verdana"/>
                <a:cs typeface="Verdana"/>
              </a:rPr>
              <a:t>Setor</a:t>
            </a:r>
            <a:endParaRPr sz="2400" dirty="0">
              <a:latin typeface="Verdana"/>
              <a:cs typeface="Verdana"/>
            </a:endParaRPr>
          </a:p>
        </p:txBody>
      </p:sp>
      <p:sp>
        <p:nvSpPr>
          <p:cNvPr id="53" name="object 53"/>
          <p:cNvSpPr/>
          <p:nvPr/>
        </p:nvSpPr>
        <p:spPr>
          <a:xfrm>
            <a:off x="0" y="719137"/>
            <a:ext cx="12192000" cy="554037"/>
          </a:xfrm>
          <a:prstGeom prst="rect">
            <a:avLst/>
          </a:prstGeom>
          <a:blipFill>
            <a:blip r:embed="rId3" cstate="print"/>
            <a:stretch>
              <a:fillRect/>
            </a:stretch>
          </a:blipFill>
        </p:spPr>
        <p:txBody>
          <a:bodyPr wrap="square" lIns="0" tIns="0" rIns="0" bIns="0" rtlCol="0"/>
          <a:lstStyle/>
          <a:p>
            <a:endParaRPr/>
          </a:p>
        </p:txBody>
      </p:sp>
      <p:sp>
        <p:nvSpPr>
          <p:cNvPr id="54" name="object 54"/>
          <p:cNvSpPr/>
          <p:nvPr/>
        </p:nvSpPr>
        <p:spPr>
          <a:xfrm>
            <a:off x="0" y="719137"/>
            <a:ext cx="12192000" cy="554355"/>
          </a:xfrm>
          <a:custGeom>
            <a:avLst/>
            <a:gdLst/>
            <a:ahLst/>
            <a:cxnLst/>
            <a:rect l="l" t="t" r="r" b="b"/>
            <a:pathLst>
              <a:path w="12192000" h="554355">
                <a:moveTo>
                  <a:pt x="0" y="554037"/>
                </a:moveTo>
                <a:lnTo>
                  <a:pt x="12192000" y="554037"/>
                </a:lnTo>
                <a:lnTo>
                  <a:pt x="12192000" y="0"/>
                </a:lnTo>
                <a:lnTo>
                  <a:pt x="0" y="0"/>
                </a:lnTo>
                <a:lnTo>
                  <a:pt x="0" y="554037"/>
                </a:lnTo>
                <a:close/>
              </a:path>
            </a:pathLst>
          </a:custGeom>
          <a:ln w="6350">
            <a:solidFill>
              <a:srgbClr val="D15A3D"/>
            </a:solidFill>
          </a:ln>
        </p:spPr>
        <p:txBody>
          <a:bodyPr wrap="square" lIns="0" tIns="0" rIns="0" bIns="0" rtlCol="0"/>
          <a:lstStyle/>
          <a:p>
            <a:endParaRPr/>
          </a:p>
        </p:txBody>
      </p:sp>
      <p:sp>
        <p:nvSpPr>
          <p:cNvPr id="55" name="object 55"/>
          <p:cNvSpPr txBox="1"/>
          <p:nvPr/>
        </p:nvSpPr>
        <p:spPr>
          <a:xfrm>
            <a:off x="1430020" y="822399"/>
            <a:ext cx="9466580" cy="320601"/>
          </a:xfrm>
          <a:prstGeom prst="rect">
            <a:avLst/>
          </a:prstGeom>
        </p:spPr>
        <p:txBody>
          <a:bodyPr vert="horz" wrap="square" lIns="0" tIns="12700" rIns="0" bIns="0" rtlCol="0">
            <a:spAutoFit/>
          </a:bodyPr>
          <a:lstStyle/>
          <a:p>
            <a:pPr marL="12700">
              <a:lnSpc>
                <a:spcPct val="100000"/>
              </a:lnSpc>
              <a:spcBef>
                <a:spcPts val="100"/>
              </a:spcBef>
            </a:pPr>
            <a:r>
              <a:rPr sz="2000" b="1" spc="-5" dirty="0">
                <a:solidFill>
                  <a:srgbClr val="2C2D2C"/>
                </a:solidFill>
                <a:latin typeface="Verdana" pitchFamily="34" charset="0"/>
                <a:ea typeface="Verdana" pitchFamily="34" charset="0"/>
                <a:cs typeface="Verdana" pitchFamily="34" charset="0"/>
              </a:rPr>
              <a:t>Plano Diretor da Reforma </a:t>
            </a:r>
            <a:r>
              <a:rPr sz="2000" b="1" dirty="0">
                <a:solidFill>
                  <a:srgbClr val="2C2D2C"/>
                </a:solidFill>
                <a:latin typeface="Verdana" pitchFamily="34" charset="0"/>
                <a:ea typeface="Verdana" pitchFamily="34" charset="0"/>
                <a:cs typeface="Verdana" pitchFamily="34" charset="0"/>
              </a:rPr>
              <a:t>do </a:t>
            </a:r>
            <a:r>
              <a:rPr sz="2000" b="1" spc="-5" dirty="0">
                <a:solidFill>
                  <a:srgbClr val="2C2D2C"/>
                </a:solidFill>
                <a:latin typeface="Verdana" pitchFamily="34" charset="0"/>
                <a:ea typeface="Verdana" pitchFamily="34" charset="0"/>
                <a:cs typeface="Verdana" pitchFamily="34" charset="0"/>
              </a:rPr>
              <a:t>Aparelho </a:t>
            </a:r>
            <a:r>
              <a:rPr sz="2000" b="1" dirty="0">
                <a:solidFill>
                  <a:srgbClr val="2C2D2C"/>
                </a:solidFill>
                <a:latin typeface="Verdana" pitchFamily="34" charset="0"/>
                <a:ea typeface="Verdana" pitchFamily="34" charset="0"/>
                <a:cs typeface="Verdana" pitchFamily="34" charset="0"/>
              </a:rPr>
              <a:t>do Estado </a:t>
            </a:r>
            <a:r>
              <a:rPr sz="2000" b="1" spc="-5" dirty="0">
                <a:solidFill>
                  <a:srgbClr val="2C2D2C"/>
                </a:solidFill>
                <a:latin typeface="Verdana" pitchFamily="34" charset="0"/>
                <a:ea typeface="Verdana" pitchFamily="34" charset="0"/>
                <a:cs typeface="Verdana" pitchFamily="34" charset="0"/>
              </a:rPr>
              <a:t>(Brasília,</a:t>
            </a:r>
            <a:r>
              <a:rPr sz="2000" b="1" dirty="0">
                <a:solidFill>
                  <a:srgbClr val="2C2D2C"/>
                </a:solidFill>
                <a:latin typeface="Verdana" pitchFamily="34" charset="0"/>
                <a:ea typeface="Verdana" pitchFamily="34" charset="0"/>
                <a:cs typeface="Verdana" pitchFamily="34" charset="0"/>
              </a:rPr>
              <a:t> </a:t>
            </a:r>
            <a:r>
              <a:rPr sz="2000" b="1" spc="-5" dirty="0">
                <a:solidFill>
                  <a:srgbClr val="2C2D2C"/>
                </a:solidFill>
                <a:latin typeface="Verdana" pitchFamily="34" charset="0"/>
                <a:ea typeface="Verdana" pitchFamily="34" charset="0"/>
                <a:cs typeface="Verdana" pitchFamily="34" charset="0"/>
              </a:rPr>
              <a:t>1995)</a:t>
            </a:r>
            <a:endParaRPr sz="2000" dirty="0">
              <a:latin typeface="Verdana" pitchFamily="34" charset="0"/>
              <a:ea typeface="Verdana" pitchFamily="34" charset="0"/>
              <a:cs typeface="Verdana" pitchFamily="34" charset="0"/>
            </a:endParaRPr>
          </a:p>
        </p:txBody>
      </p:sp>
      <p:sp>
        <p:nvSpPr>
          <p:cNvPr id="56" name="object 56"/>
          <p:cNvSpPr/>
          <p:nvPr/>
        </p:nvSpPr>
        <p:spPr>
          <a:xfrm>
            <a:off x="0" y="1524000"/>
            <a:ext cx="12192000" cy="4895914"/>
          </a:xfrm>
          <a:prstGeom prst="rect">
            <a:avLst/>
          </a:prstGeom>
          <a:blipFill>
            <a:blip r:embed="rId4" cstate="print"/>
            <a:stretch>
              <a:fillRect/>
            </a:stretch>
          </a:blipFill>
        </p:spPr>
        <p:txBody>
          <a:bodyPr wrap="square" lIns="0" tIns="0" rIns="0" bIns="0" rtlCol="0"/>
          <a:lstStyle/>
          <a:p>
            <a:endParaRPr/>
          </a:p>
        </p:txBody>
      </p:sp>
      <p:sp>
        <p:nvSpPr>
          <p:cNvPr id="58" name="object 58"/>
          <p:cNvSpPr txBox="1"/>
          <p:nvPr/>
        </p:nvSpPr>
        <p:spPr>
          <a:xfrm>
            <a:off x="136525" y="1600200"/>
            <a:ext cx="11826875" cy="4708340"/>
          </a:xfrm>
          <a:prstGeom prst="rect">
            <a:avLst/>
          </a:prstGeom>
        </p:spPr>
        <p:txBody>
          <a:bodyPr vert="horz" wrap="square" lIns="0" tIns="12065" rIns="0" bIns="0" rtlCol="0">
            <a:spAutoFit/>
          </a:bodyPr>
          <a:lstStyle/>
          <a:p>
            <a:pPr marL="351790" lvl="1" indent="-339090" algn="just">
              <a:lnSpc>
                <a:spcPct val="100000"/>
              </a:lnSpc>
              <a:spcBef>
                <a:spcPts val="95"/>
              </a:spcBef>
              <a:tabLst>
                <a:tab pos="352425" algn="l"/>
              </a:tabLst>
            </a:pPr>
            <a:r>
              <a:rPr sz="1600" b="1" spc="-10" dirty="0">
                <a:solidFill>
                  <a:srgbClr val="2C2D2C"/>
                </a:solidFill>
                <a:latin typeface="Verdana" pitchFamily="34" charset="0"/>
                <a:ea typeface="Verdana" pitchFamily="34" charset="0"/>
                <a:cs typeface="Verdana" pitchFamily="34" charset="0"/>
              </a:rPr>
              <a:t>Objetivos </a:t>
            </a:r>
            <a:r>
              <a:rPr sz="1600" b="1" spc="-5" dirty="0">
                <a:solidFill>
                  <a:srgbClr val="2C2D2C"/>
                </a:solidFill>
                <a:latin typeface="Verdana" pitchFamily="34" charset="0"/>
                <a:ea typeface="Verdana" pitchFamily="34" charset="0"/>
                <a:cs typeface="Verdana" pitchFamily="34" charset="0"/>
              </a:rPr>
              <a:t>para os </a:t>
            </a:r>
            <a:r>
              <a:rPr sz="1600" b="1" spc="-10" dirty="0">
                <a:solidFill>
                  <a:srgbClr val="2C2D2C"/>
                </a:solidFill>
                <a:latin typeface="Verdana" pitchFamily="34" charset="0"/>
                <a:ea typeface="Verdana" pitchFamily="34" charset="0"/>
                <a:cs typeface="Verdana" pitchFamily="34" charset="0"/>
              </a:rPr>
              <a:t>Serviços Não-exclusivos:</a:t>
            </a:r>
            <a:r>
              <a:rPr sz="1600" b="1" spc="190" dirty="0">
                <a:solidFill>
                  <a:srgbClr val="2C2D2C"/>
                </a:solidFill>
                <a:latin typeface="Verdana" pitchFamily="34" charset="0"/>
                <a:ea typeface="Verdana" pitchFamily="34" charset="0"/>
                <a:cs typeface="Verdana" pitchFamily="34" charset="0"/>
              </a:rPr>
              <a:t> </a:t>
            </a:r>
            <a:r>
              <a:rPr sz="1600" b="1" spc="-5" dirty="0">
                <a:solidFill>
                  <a:srgbClr val="2C2D2C"/>
                </a:solidFill>
                <a:latin typeface="Verdana" pitchFamily="34" charset="0"/>
                <a:ea typeface="Verdana" pitchFamily="34" charset="0"/>
                <a:cs typeface="Verdana" pitchFamily="34" charset="0"/>
              </a:rPr>
              <a:t>·</a:t>
            </a:r>
            <a:endParaRPr sz="1600" b="1" dirty="0">
              <a:latin typeface="Verdana" pitchFamily="34" charset="0"/>
              <a:ea typeface="Verdana" pitchFamily="34" charset="0"/>
              <a:cs typeface="Verdana" pitchFamily="34" charset="0"/>
            </a:endParaRPr>
          </a:p>
          <a:p>
            <a:pPr lvl="1" algn="just">
              <a:lnSpc>
                <a:spcPct val="100000"/>
              </a:lnSpc>
              <a:spcBef>
                <a:spcPts val="20"/>
              </a:spcBef>
              <a:buClr>
                <a:srgbClr val="2C2D2C"/>
              </a:buClr>
              <a:buFont typeface="Arial"/>
              <a:buAutoNum type="arabicPeriod" startAt="4"/>
            </a:pPr>
            <a:endParaRPr sz="1650" dirty="0">
              <a:latin typeface="Verdana" pitchFamily="34" charset="0"/>
              <a:ea typeface="Verdana" pitchFamily="34" charset="0"/>
              <a:cs typeface="Verdana" pitchFamily="34" charset="0"/>
            </a:endParaRPr>
          </a:p>
          <a:p>
            <a:pPr marL="12700" marR="143510" indent="55880" algn="just">
              <a:lnSpc>
                <a:spcPct val="100000"/>
              </a:lnSpc>
            </a:pPr>
            <a:r>
              <a:rPr sz="1600" spc="-15" dirty="0">
                <a:solidFill>
                  <a:srgbClr val="2C2D2C"/>
                </a:solidFill>
                <a:latin typeface="Verdana" pitchFamily="34" charset="0"/>
                <a:ea typeface="Verdana" pitchFamily="34" charset="0"/>
                <a:cs typeface="Verdana" pitchFamily="34" charset="0"/>
              </a:rPr>
              <a:t>Transferir </a:t>
            </a:r>
            <a:r>
              <a:rPr sz="1600" spc="-5" dirty="0">
                <a:solidFill>
                  <a:srgbClr val="2C2D2C"/>
                </a:solidFill>
                <a:latin typeface="Verdana" pitchFamily="34" charset="0"/>
                <a:ea typeface="Verdana" pitchFamily="34" charset="0"/>
                <a:cs typeface="Verdana" pitchFamily="34" charset="0"/>
              </a:rPr>
              <a:t>para o </a:t>
            </a:r>
            <a:r>
              <a:rPr sz="1600" b="1" spc="-5" dirty="0">
                <a:solidFill>
                  <a:srgbClr val="2C2D2C"/>
                </a:solidFill>
                <a:latin typeface="Verdana" pitchFamily="34" charset="0"/>
                <a:ea typeface="Verdana" pitchFamily="34" charset="0"/>
                <a:cs typeface="Verdana" pitchFamily="34" charset="0"/>
              </a:rPr>
              <a:t>setor publico </a:t>
            </a:r>
            <a:r>
              <a:rPr sz="1600" b="1" spc="-10" dirty="0">
                <a:solidFill>
                  <a:srgbClr val="2C2D2C"/>
                </a:solidFill>
                <a:latin typeface="Verdana" pitchFamily="34" charset="0"/>
                <a:ea typeface="Verdana" pitchFamily="34" charset="0"/>
                <a:cs typeface="Verdana" pitchFamily="34" charset="0"/>
              </a:rPr>
              <a:t>não-estatal </a:t>
            </a:r>
            <a:r>
              <a:rPr sz="1600" spc="-10" dirty="0">
                <a:solidFill>
                  <a:srgbClr val="2C2D2C"/>
                </a:solidFill>
                <a:latin typeface="Verdana" pitchFamily="34" charset="0"/>
                <a:ea typeface="Verdana" pitchFamily="34" charset="0"/>
                <a:cs typeface="Verdana" pitchFamily="34" charset="0"/>
              </a:rPr>
              <a:t>estes serviços, </a:t>
            </a:r>
            <a:r>
              <a:rPr sz="1600" spc="-15" dirty="0">
                <a:solidFill>
                  <a:srgbClr val="2C2D2C"/>
                </a:solidFill>
                <a:latin typeface="Verdana" pitchFamily="34" charset="0"/>
                <a:ea typeface="Verdana" pitchFamily="34" charset="0"/>
                <a:cs typeface="Verdana" pitchFamily="34" charset="0"/>
              </a:rPr>
              <a:t>através </a:t>
            </a:r>
            <a:r>
              <a:rPr sz="1600" spc="-5" dirty="0">
                <a:solidFill>
                  <a:srgbClr val="2C2D2C"/>
                </a:solidFill>
                <a:latin typeface="Verdana" pitchFamily="34" charset="0"/>
                <a:ea typeface="Verdana" pitchFamily="34" charset="0"/>
                <a:cs typeface="Verdana" pitchFamily="34" charset="0"/>
              </a:rPr>
              <a:t>de </a:t>
            </a:r>
            <a:r>
              <a:rPr sz="1600" spc="-10" dirty="0">
                <a:solidFill>
                  <a:srgbClr val="2C2D2C"/>
                </a:solidFill>
                <a:latin typeface="Verdana" pitchFamily="34" charset="0"/>
                <a:ea typeface="Verdana" pitchFamily="34" charset="0"/>
                <a:cs typeface="Verdana" pitchFamily="34" charset="0"/>
              </a:rPr>
              <a:t>um </a:t>
            </a:r>
            <a:r>
              <a:rPr sz="1600" b="1" spc="-10" dirty="0">
                <a:solidFill>
                  <a:srgbClr val="2C2D2C"/>
                </a:solidFill>
                <a:latin typeface="Verdana" pitchFamily="34" charset="0"/>
                <a:ea typeface="Verdana" pitchFamily="34" charset="0"/>
                <a:cs typeface="Verdana" pitchFamily="34" charset="0"/>
              </a:rPr>
              <a:t>programa </a:t>
            </a:r>
            <a:r>
              <a:rPr sz="1600" b="1" spc="-5" dirty="0">
                <a:solidFill>
                  <a:srgbClr val="2C2D2C"/>
                </a:solidFill>
                <a:latin typeface="Verdana" pitchFamily="34" charset="0"/>
                <a:ea typeface="Verdana" pitchFamily="34" charset="0"/>
                <a:cs typeface="Verdana" pitchFamily="34" charset="0"/>
              </a:rPr>
              <a:t>de “publicização”</a:t>
            </a:r>
            <a:r>
              <a:rPr sz="1600" spc="-5" dirty="0">
                <a:solidFill>
                  <a:srgbClr val="2C2D2C"/>
                </a:solidFill>
                <a:latin typeface="Verdana" pitchFamily="34" charset="0"/>
                <a:ea typeface="Verdana" pitchFamily="34" charset="0"/>
                <a:cs typeface="Verdana" pitchFamily="34" charset="0"/>
              </a:rPr>
              <a:t>, </a:t>
            </a:r>
            <a:r>
              <a:rPr sz="1600" spc="-10" dirty="0">
                <a:solidFill>
                  <a:srgbClr val="2C2D2C"/>
                </a:solidFill>
                <a:latin typeface="Verdana" pitchFamily="34" charset="0"/>
                <a:ea typeface="Verdana" pitchFamily="34" charset="0"/>
                <a:cs typeface="Verdana" pitchFamily="34" charset="0"/>
              </a:rPr>
              <a:t>transformando as  </a:t>
            </a:r>
            <a:r>
              <a:rPr sz="1600" spc="-5" dirty="0">
                <a:solidFill>
                  <a:srgbClr val="2C2D2C"/>
                </a:solidFill>
                <a:latin typeface="Verdana" pitchFamily="34" charset="0"/>
                <a:ea typeface="Verdana" pitchFamily="34" charset="0"/>
                <a:cs typeface="Verdana" pitchFamily="34" charset="0"/>
              </a:rPr>
              <a:t>atuais fundações públicas em organizações sociais, ou seja, em entidades de direito </a:t>
            </a:r>
            <a:r>
              <a:rPr sz="1600" spc="-10" dirty="0">
                <a:solidFill>
                  <a:srgbClr val="2C2D2C"/>
                </a:solidFill>
                <a:latin typeface="Verdana" pitchFamily="34" charset="0"/>
                <a:ea typeface="Verdana" pitchFamily="34" charset="0"/>
                <a:cs typeface="Verdana" pitchFamily="34" charset="0"/>
              </a:rPr>
              <a:t>privado, </a:t>
            </a:r>
            <a:r>
              <a:rPr sz="1600" spc="-5" dirty="0">
                <a:solidFill>
                  <a:srgbClr val="2C2D2C"/>
                </a:solidFill>
                <a:latin typeface="Verdana" pitchFamily="34" charset="0"/>
                <a:ea typeface="Verdana" pitchFamily="34" charset="0"/>
                <a:cs typeface="Verdana" pitchFamily="34" charset="0"/>
              </a:rPr>
              <a:t>sem fins </a:t>
            </a:r>
            <a:r>
              <a:rPr sz="1600" spc="-10" dirty="0">
                <a:solidFill>
                  <a:srgbClr val="2C2D2C"/>
                </a:solidFill>
                <a:latin typeface="Verdana" pitchFamily="34" charset="0"/>
                <a:ea typeface="Verdana" pitchFamily="34" charset="0"/>
                <a:cs typeface="Verdana" pitchFamily="34" charset="0"/>
              </a:rPr>
              <a:t>lucrativos, que  </a:t>
            </a:r>
            <a:r>
              <a:rPr sz="1600" spc="-5" dirty="0">
                <a:solidFill>
                  <a:srgbClr val="2C2D2C"/>
                </a:solidFill>
                <a:latin typeface="Verdana" pitchFamily="34" charset="0"/>
                <a:ea typeface="Verdana" pitchFamily="34" charset="0"/>
                <a:cs typeface="Verdana" pitchFamily="34" charset="0"/>
              </a:rPr>
              <a:t>tenham autorização específica do poder </a:t>
            </a:r>
            <a:r>
              <a:rPr sz="1600" spc="-10" dirty="0">
                <a:solidFill>
                  <a:srgbClr val="2C2D2C"/>
                </a:solidFill>
                <a:latin typeface="Verdana" pitchFamily="34" charset="0"/>
                <a:ea typeface="Verdana" pitchFamily="34" charset="0"/>
                <a:cs typeface="Verdana" pitchFamily="34" charset="0"/>
              </a:rPr>
              <a:t>legislativo </a:t>
            </a:r>
            <a:r>
              <a:rPr sz="1600" spc="-5" dirty="0">
                <a:solidFill>
                  <a:srgbClr val="2C2D2C"/>
                </a:solidFill>
                <a:latin typeface="Verdana" pitchFamily="34" charset="0"/>
                <a:ea typeface="Verdana" pitchFamily="34" charset="0"/>
                <a:cs typeface="Verdana" pitchFamily="34" charset="0"/>
              </a:rPr>
              <a:t>para celebrar contrato de gestão com o poder </a:t>
            </a:r>
            <a:r>
              <a:rPr sz="1600" spc="-10" dirty="0">
                <a:solidFill>
                  <a:srgbClr val="2C2D2C"/>
                </a:solidFill>
                <a:latin typeface="Verdana" pitchFamily="34" charset="0"/>
                <a:ea typeface="Verdana" pitchFamily="34" charset="0"/>
                <a:cs typeface="Verdana" pitchFamily="34" charset="0"/>
              </a:rPr>
              <a:t>executivo </a:t>
            </a:r>
            <a:r>
              <a:rPr sz="1600" spc="-5" dirty="0">
                <a:solidFill>
                  <a:srgbClr val="2C2D2C"/>
                </a:solidFill>
                <a:latin typeface="Verdana" pitchFamily="34" charset="0"/>
                <a:ea typeface="Verdana" pitchFamily="34" charset="0"/>
                <a:cs typeface="Verdana" pitchFamily="34" charset="0"/>
              </a:rPr>
              <a:t>e assim ter  direito a dotação</a:t>
            </a:r>
            <a:r>
              <a:rPr sz="1600" spc="35" dirty="0">
                <a:solidFill>
                  <a:srgbClr val="2C2D2C"/>
                </a:solidFill>
                <a:latin typeface="Verdana" pitchFamily="34" charset="0"/>
                <a:ea typeface="Verdana" pitchFamily="34" charset="0"/>
                <a:cs typeface="Verdana" pitchFamily="34" charset="0"/>
              </a:rPr>
              <a:t> </a:t>
            </a:r>
            <a:r>
              <a:rPr sz="1600" spc="-5" dirty="0">
                <a:solidFill>
                  <a:srgbClr val="2C2D2C"/>
                </a:solidFill>
                <a:latin typeface="Verdana" pitchFamily="34" charset="0"/>
                <a:ea typeface="Verdana" pitchFamily="34" charset="0"/>
                <a:cs typeface="Verdana" pitchFamily="34" charset="0"/>
              </a:rPr>
              <a:t>orçamentária.</a:t>
            </a:r>
            <a:endParaRPr sz="1600" dirty="0">
              <a:latin typeface="Verdana" pitchFamily="34" charset="0"/>
              <a:ea typeface="Verdana" pitchFamily="34" charset="0"/>
              <a:cs typeface="Verdana" pitchFamily="34" charset="0"/>
            </a:endParaRPr>
          </a:p>
          <a:p>
            <a:pPr algn="just">
              <a:lnSpc>
                <a:spcPct val="100000"/>
              </a:lnSpc>
              <a:spcBef>
                <a:spcPts val="20"/>
              </a:spcBef>
            </a:pPr>
            <a:endParaRPr sz="1650" dirty="0">
              <a:latin typeface="Verdana" pitchFamily="34" charset="0"/>
              <a:ea typeface="Verdana" pitchFamily="34" charset="0"/>
              <a:cs typeface="Verdana" pitchFamily="34" charset="0"/>
            </a:endParaRPr>
          </a:p>
          <a:p>
            <a:pPr marL="12700" lvl="2" indent="55880" algn="just">
              <a:lnSpc>
                <a:spcPct val="100000"/>
              </a:lnSpc>
              <a:buChar char="·"/>
              <a:tabLst>
                <a:tab pos="195580" algn="l"/>
              </a:tabLst>
            </a:pPr>
            <a:r>
              <a:rPr sz="1600" spc="-15" dirty="0">
                <a:solidFill>
                  <a:srgbClr val="2C2D2C"/>
                </a:solidFill>
                <a:latin typeface="Verdana" pitchFamily="34" charset="0"/>
                <a:ea typeface="Verdana" pitchFamily="34" charset="0"/>
                <a:cs typeface="Verdana" pitchFamily="34" charset="0"/>
              </a:rPr>
              <a:t>Lograr, </a:t>
            </a:r>
            <a:r>
              <a:rPr sz="1600" spc="-5" dirty="0">
                <a:solidFill>
                  <a:srgbClr val="2C2D2C"/>
                </a:solidFill>
                <a:latin typeface="Verdana" pitchFamily="34" charset="0"/>
                <a:ea typeface="Verdana" pitchFamily="34" charset="0"/>
                <a:cs typeface="Verdana" pitchFamily="34" charset="0"/>
              </a:rPr>
              <a:t>assim, </a:t>
            </a:r>
            <a:r>
              <a:rPr sz="1600" spc="-10" dirty="0">
                <a:solidFill>
                  <a:srgbClr val="2C2D2C"/>
                </a:solidFill>
                <a:latin typeface="Verdana" pitchFamily="34" charset="0"/>
                <a:ea typeface="Verdana" pitchFamily="34" charset="0"/>
                <a:cs typeface="Verdana" pitchFamily="34" charset="0"/>
              </a:rPr>
              <a:t>uma </a:t>
            </a:r>
            <a:r>
              <a:rPr sz="1600" spc="-5" dirty="0">
                <a:solidFill>
                  <a:srgbClr val="2C2D2C"/>
                </a:solidFill>
                <a:latin typeface="Verdana" pitchFamily="34" charset="0"/>
                <a:ea typeface="Verdana" pitchFamily="34" charset="0"/>
                <a:cs typeface="Verdana" pitchFamily="34" charset="0"/>
              </a:rPr>
              <a:t>maior </a:t>
            </a:r>
            <a:r>
              <a:rPr sz="1600" b="1" spc="-10" dirty="0">
                <a:solidFill>
                  <a:srgbClr val="2C2D2C"/>
                </a:solidFill>
                <a:latin typeface="Verdana" pitchFamily="34" charset="0"/>
                <a:ea typeface="Verdana" pitchFamily="34" charset="0"/>
                <a:cs typeface="Verdana" pitchFamily="34" charset="0"/>
              </a:rPr>
              <a:t>autonomia</a:t>
            </a:r>
            <a:r>
              <a:rPr sz="1600" spc="-10" dirty="0">
                <a:solidFill>
                  <a:srgbClr val="2C2D2C"/>
                </a:solidFill>
                <a:latin typeface="Verdana" pitchFamily="34" charset="0"/>
                <a:ea typeface="Verdana" pitchFamily="34" charset="0"/>
                <a:cs typeface="Verdana" pitchFamily="34" charset="0"/>
              </a:rPr>
              <a:t> </a:t>
            </a:r>
            <a:r>
              <a:rPr sz="1600" spc="-5" dirty="0">
                <a:solidFill>
                  <a:srgbClr val="2C2D2C"/>
                </a:solidFill>
                <a:latin typeface="Verdana" pitchFamily="34" charset="0"/>
                <a:ea typeface="Verdana" pitchFamily="34" charset="0"/>
                <a:cs typeface="Verdana" pitchFamily="34" charset="0"/>
              </a:rPr>
              <a:t>e </a:t>
            </a:r>
            <a:r>
              <a:rPr sz="1600" spc="-10" dirty="0">
                <a:solidFill>
                  <a:srgbClr val="2C2D2C"/>
                </a:solidFill>
                <a:latin typeface="Verdana" pitchFamily="34" charset="0"/>
                <a:ea typeface="Verdana" pitchFamily="34" charset="0"/>
                <a:cs typeface="Verdana" pitchFamily="34" charset="0"/>
              </a:rPr>
              <a:t>uma </a:t>
            </a:r>
            <a:r>
              <a:rPr sz="1600" spc="-5" dirty="0">
                <a:solidFill>
                  <a:srgbClr val="2C2D2C"/>
                </a:solidFill>
                <a:latin typeface="Verdana" pitchFamily="34" charset="0"/>
                <a:ea typeface="Verdana" pitchFamily="34" charset="0"/>
                <a:cs typeface="Verdana" pitchFamily="34" charset="0"/>
              </a:rPr>
              <a:t>conseqüente maior responsabilidade para os dirigentes desses</a:t>
            </a:r>
            <a:r>
              <a:rPr sz="1600" spc="5" dirty="0">
                <a:solidFill>
                  <a:srgbClr val="2C2D2C"/>
                </a:solidFill>
                <a:latin typeface="Verdana" pitchFamily="34" charset="0"/>
                <a:ea typeface="Verdana" pitchFamily="34" charset="0"/>
                <a:cs typeface="Verdana" pitchFamily="34" charset="0"/>
              </a:rPr>
              <a:t> </a:t>
            </a:r>
            <a:r>
              <a:rPr sz="1600" spc="-10" dirty="0" err="1">
                <a:solidFill>
                  <a:srgbClr val="2C2D2C"/>
                </a:solidFill>
                <a:latin typeface="Verdana" pitchFamily="34" charset="0"/>
                <a:ea typeface="Verdana" pitchFamily="34" charset="0"/>
                <a:cs typeface="Verdana" pitchFamily="34" charset="0"/>
              </a:rPr>
              <a:t>serviços</a:t>
            </a:r>
            <a:r>
              <a:rPr sz="1600" spc="-10" dirty="0" smtClean="0">
                <a:solidFill>
                  <a:srgbClr val="2C2D2C"/>
                </a:solidFill>
                <a:latin typeface="Verdana" pitchFamily="34" charset="0"/>
                <a:ea typeface="Verdana" pitchFamily="34" charset="0"/>
                <a:cs typeface="Verdana" pitchFamily="34" charset="0"/>
              </a:rPr>
              <a:t>.</a:t>
            </a:r>
            <a:endParaRPr sz="1600" dirty="0" smtClean="0">
              <a:latin typeface="Verdana" pitchFamily="34" charset="0"/>
              <a:ea typeface="Verdana" pitchFamily="34" charset="0"/>
              <a:cs typeface="Verdana" pitchFamily="34" charset="0"/>
            </a:endParaRPr>
          </a:p>
          <a:p>
            <a:pPr lvl="2" algn="just">
              <a:lnSpc>
                <a:spcPct val="100000"/>
              </a:lnSpc>
              <a:spcBef>
                <a:spcPts val="30"/>
              </a:spcBef>
              <a:buClr>
                <a:srgbClr val="2C2D2C"/>
              </a:buClr>
            </a:pPr>
            <a:endParaRPr sz="1700" dirty="0" smtClean="0">
              <a:latin typeface="Verdana" pitchFamily="34" charset="0"/>
              <a:ea typeface="Verdana" pitchFamily="34" charset="0"/>
              <a:cs typeface="Verdana" pitchFamily="34" charset="0"/>
            </a:endParaRPr>
          </a:p>
          <a:p>
            <a:pPr marL="12700" marR="5080" lvl="2" indent="55880" algn="just">
              <a:lnSpc>
                <a:spcPts val="1920"/>
              </a:lnSpc>
              <a:buChar char="·"/>
              <a:tabLst>
                <a:tab pos="195580" algn="l"/>
              </a:tabLst>
            </a:pPr>
            <a:r>
              <a:rPr sz="1600" spc="-5" dirty="0" err="1" smtClean="0">
                <a:solidFill>
                  <a:srgbClr val="2C2D2C"/>
                </a:solidFill>
                <a:latin typeface="Verdana" pitchFamily="34" charset="0"/>
                <a:ea typeface="Verdana" pitchFamily="34" charset="0"/>
                <a:cs typeface="Verdana" pitchFamily="34" charset="0"/>
              </a:rPr>
              <a:t>Lograr</a:t>
            </a:r>
            <a:r>
              <a:rPr sz="1600" spc="-5" dirty="0" smtClean="0">
                <a:solidFill>
                  <a:srgbClr val="2C2D2C"/>
                </a:solidFill>
                <a:latin typeface="Verdana" pitchFamily="34" charset="0"/>
                <a:ea typeface="Verdana" pitchFamily="34" charset="0"/>
                <a:cs typeface="Verdana" pitchFamily="34" charset="0"/>
              </a:rPr>
              <a:t> </a:t>
            </a:r>
            <a:r>
              <a:rPr sz="1600" spc="-5" dirty="0">
                <a:solidFill>
                  <a:srgbClr val="2C2D2C"/>
                </a:solidFill>
                <a:latin typeface="Verdana" pitchFamily="34" charset="0"/>
                <a:ea typeface="Verdana" pitchFamily="34" charset="0"/>
                <a:cs typeface="Verdana" pitchFamily="34" charset="0"/>
              </a:rPr>
              <a:t>adicionalmente um </a:t>
            </a:r>
            <a:r>
              <a:rPr sz="1600" b="1" spc="-5" dirty="0">
                <a:solidFill>
                  <a:srgbClr val="2C2D2C"/>
                </a:solidFill>
                <a:latin typeface="Verdana" pitchFamily="34" charset="0"/>
                <a:ea typeface="Verdana" pitchFamily="34" charset="0"/>
                <a:cs typeface="Verdana" pitchFamily="34" charset="0"/>
              </a:rPr>
              <a:t>controle social</a:t>
            </a:r>
            <a:r>
              <a:rPr sz="1600" spc="-5" dirty="0">
                <a:solidFill>
                  <a:srgbClr val="2C2D2C"/>
                </a:solidFill>
                <a:latin typeface="Verdana" pitchFamily="34" charset="0"/>
                <a:ea typeface="Verdana" pitchFamily="34" charset="0"/>
                <a:cs typeface="Verdana" pitchFamily="34" charset="0"/>
              </a:rPr>
              <a:t> direto desses </a:t>
            </a:r>
            <a:r>
              <a:rPr sz="1600" spc="-10" dirty="0">
                <a:solidFill>
                  <a:srgbClr val="2C2D2C"/>
                </a:solidFill>
                <a:latin typeface="Verdana" pitchFamily="34" charset="0"/>
                <a:ea typeface="Verdana" pitchFamily="34" charset="0"/>
                <a:cs typeface="Verdana" pitchFamily="34" charset="0"/>
              </a:rPr>
              <a:t>serviços por </a:t>
            </a:r>
            <a:r>
              <a:rPr sz="1600" spc="-5" dirty="0">
                <a:solidFill>
                  <a:srgbClr val="2C2D2C"/>
                </a:solidFill>
                <a:latin typeface="Verdana" pitchFamily="34" charset="0"/>
                <a:ea typeface="Verdana" pitchFamily="34" charset="0"/>
                <a:cs typeface="Verdana" pitchFamily="34" charset="0"/>
              </a:rPr>
              <a:t>parte da sociedade </a:t>
            </a:r>
            <a:r>
              <a:rPr sz="1600" spc="-10" dirty="0">
                <a:solidFill>
                  <a:srgbClr val="2C2D2C"/>
                </a:solidFill>
                <a:latin typeface="Verdana" pitchFamily="34" charset="0"/>
                <a:ea typeface="Verdana" pitchFamily="34" charset="0"/>
                <a:cs typeface="Verdana" pitchFamily="34" charset="0"/>
              </a:rPr>
              <a:t>através dos </a:t>
            </a:r>
            <a:r>
              <a:rPr sz="1600" spc="-5" dirty="0">
                <a:solidFill>
                  <a:srgbClr val="2C2D2C"/>
                </a:solidFill>
                <a:latin typeface="Verdana" pitchFamily="34" charset="0"/>
                <a:ea typeface="Verdana" pitchFamily="34" charset="0"/>
                <a:cs typeface="Verdana" pitchFamily="34" charset="0"/>
              </a:rPr>
              <a:t>seus conselhos de  administração. Mais amplamente, fortalecer práticas de adoção de mecanismos </a:t>
            </a:r>
            <a:r>
              <a:rPr sz="1600" spc="-10" dirty="0">
                <a:solidFill>
                  <a:srgbClr val="2C2D2C"/>
                </a:solidFill>
                <a:latin typeface="Verdana" pitchFamily="34" charset="0"/>
                <a:ea typeface="Verdana" pitchFamily="34" charset="0"/>
                <a:cs typeface="Verdana" pitchFamily="34" charset="0"/>
              </a:rPr>
              <a:t>que privilegiem </a:t>
            </a:r>
            <a:r>
              <a:rPr sz="1600" spc="-5" dirty="0">
                <a:solidFill>
                  <a:srgbClr val="2C2D2C"/>
                </a:solidFill>
                <a:latin typeface="Verdana" pitchFamily="34" charset="0"/>
                <a:ea typeface="Verdana" pitchFamily="34" charset="0"/>
                <a:cs typeface="Verdana" pitchFamily="34" charset="0"/>
              </a:rPr>
              <a:t>a participação da  sociedade tanto na formulação </a:t>
            </a:r>
            <a:r>
              <a:rPr sz="1600" spc="-10" dirty="0">
                <a:solidFill>
                  <a:srgbClr val="2C2D2C"/>
                </a:solidFill>
                <a:latin typeface="Verdana" pitchFamily="34" charset="0"/>
                <a:ea typeface="Verdana" pitchFamily="34" charset="0"/>
                <a:cs typeface="Verdana" pitchFamily="34" charset="0"/>
              </a:rPr>
              <a:t>quanto </a:t>
            </a:r>
            <a:r>
              <a:rPr sz="1600" spc="-5" dirty="0">
                <a:solidFill>
                  <a:srgbClr val="2C2D2C"/>
                </a:solidFill>
                <a:latin typeface="Verdana" pitchFamily="34" charset="0"/>
                <a:ea typeface="Verdana" pitchFamily="34" charset="0"/>
                <a:cs typeface="Verdana" pitchFamily="34" charset="0"/>
              </a:rPr>
              <a:t>na </a:t>
            </a:r>
            <a:r>
              <a:rPr sz="1600" spc="-10" dirty="0" err="1">
                <a:solidFill>
                  <a:srgbClr val="2C2D2C"/>
                </a:solidFill>
                <a:latin typeface="Verdana" pitchFamily="34" charset="0"/>
                <a:ea typeface="Verdana" pitchFamily="34" charset="0"/>
                <a:cs typeface="Verdana" pitchFamily="34" charset="0"/>
              </a:rPr>
              <a:t>avaliação</a:t>
            </a:r>
            <a:r>
              <a:rPr sz="1600" spc="-10" dirty="0">
                <a:solidFill>
                  <a:srgbClr val="2C2D2C"/>
                </a:solidFill>
                <a:latin typeface="Verdana" pitchFamily="34" charset="0"/>
                <a:ea typeface="Verdana" pitchFamily="34" charset="0"/>
                <a:cs typeface="Verdana" pitchFamily="34" charset="0"/>
              </a:rPr>
              <a:t> </a:t>
            </a:r>
            <a:r>
              <a:rPr sz="1600" spc="-5" dirty="0" smtClean="0">
                <a:solidFill>
                  <a:srgbClr val="2C2D2C"/>
                </a:solidFill>
                <a:latin typeface="Verdana" pitchFamily="34" charset="0"/>
                <a:ea typeface="Verdana" pitchFamily="34" charset="0"/>
                <a:cs typeface="Verdana" pitchFamily="34" charset="0"/>
              </a:rPr>
              <a:t>do</a:t>
            </a:r>
            <a:r>
              <a:rPr lang="pt-BR" sz="1600" spc="-5" dirty="0" smtClean="0">
                <a:solidFill>
                  <a:srgbClr val="2C2D2C"/>
                </a:solidFill>
                <a:latin typeface="Verdana" pitchFamily="34" charset="0"/>
                <a:ea typeface="Verdana" pitchFamily="34" charset="0"/>
                <a:cs typeface="Verdana" pitchFamily="34" charset="0"/>
              </a:rPr>
              <a:t> desempenho da organização social, viabilizando o controle social.</a:t>
            </a:r>
            <a:endParaRPr sz="1600" dirty="0">
              <a:latin typeface="Verdana" pitchFamily="34" charset="0"/>
              <a:ea typeface="Verdana" pitchFamily="34" charset="0"/>
              <a:cs typeface="Verdana" pitchFamily="34" charset="0"/>
            </a:endParaRPr>
          </a:p>
          <a:p>
            <a:pPr marL="12700" marR="93980" lvl="2" indent="55880" algn="just">
              <a:lnSpc>
                <a:spcPct val="100000"/>
              </a:lnSpc>
              <a:spcBef>
                <a:spcPts val="1855"/>
              </a:spcBef>
              <a:buChar char="·"/>
              <a:tabLst>
                <a:tab pos="195580" algn="l"/>
              </a:tabLst>
            </a:pPr>
            <a:r>
              <a:rPr sz="1600" spc="-15" dirty="0">
                <a:solidFill>
                  <a:srgbClr val="2C2D2C"/>
                </a:solidFill>
                <a:latin typeface="Verdana" pitchFamily="34" charset="0"/>
                <a:ea typeface="Verdana" pitchFamily="34" charset="0"/>
                <a:cs typeface="Verdana" pitchFamily="34" charset="0"/>
              </a:rPr>
              <a:t>Lograr, </a:t>
            </a:r>
            <a:r>
              <a:rPr sz="1600" spc="-5" dirty="0">
                <a:solidFill>
                  <a:srgbClr val="2C2D2C"/>
                </a:solidFill>
                <a:latin typeface="Verdana" pitchFamily="34" charset="0"/>
                <a:ea typeface="Verdana" pitchFamily="34" charset="0"/>
                <a:cs typeface="Verdana" pitchFamily="34" charset="0"/>
              </a:rPr>
              <a:t>finalmente, </a:t>
            </a:r>
            <a:r>
              <a:rPr sz="1600" spc="-10" dirty="0">
                <a:solidFill>
                  <a:srgbClr val="2C2D2C"/>
                </a:solidFill>
                <a:latin typeface="Verdana" pitchFamily="34" charset="0"/>
                <a:ea typeface="Verdana" pitchFamily="34" charset="0"/>
                <a:cs typeface="Verdana" pitchFamily="34" charset="0"/>
              </a:rPr>
              <a:t>uma </a:t>
            </a:r>
            <a:r>
              <a:rPr sz="1600" spc="-5" dirty="0">
                <a:solidFill>
                  <a:srgbClr val="2C2D2C"/>
                </a:solidFill>
                <a:latin typeface="Verdana" pitchFamily="34" charset="0"/>
                <a:ea typeface="Verdana" pitchFamily="34" charset="0"/>
                <a:cs typeface="Verdana" pitchFamily="34" charset="0"/>
              </a:rPr>
              <a:t>maior parceria entre o Estado, </a:t>
            </a:r>
            <a:r>
              <a:rPr sz="1600" spc="-10" dirty="0">
                <a:solidFill>
                  <a:srgbClr val="2C2D2C"/>
                </a:solidFill>
                <a:latin typeface="Verdana" pitchFamily="34" charset="0"/>
                <a:ea typeface="Verdana" pitchFamily="34" charset="0"/>
                <a:cs typeface="Verdana" pitchFamily="34" charset="0"/>
              </a:rPr>
              <a:t>que </a:t>
            </a:r>
            <a:r>
              <a:rPr sz="1600" spc="-5" dirty="0">
                <a:solidFill>
                  <a:srgbClr val="2C2D2C"/>
                </a:solidFill>
                <a:latin typeface="Verdana" pitchFamily="34" charset="0"/>
                <a:ea typeface="Verdana" pitchFamily="34" charset="0"/>
                <a:cs typeface="Verdana" pitchFamily="34" charset="0"/>
              </a:rPr>
              <a:t>continuará a financiar a instituição, a própria organização  social, e a sociedade a que </a:t>
            </a:r>
            <a:r>
              <a:rPr sz="1600" spc="-10" dirty="0">
                <a:solidFill>
                  <a:srgbClr val="2C2D2C"/>
                </a:solidFill>
                <a:latin typeface="Verdana" pitchFamily="34" charset="0"/>
                <a:ea typeface="Verdana" pitchFamily="34" charset="0"/>
                <a:cs typeface="Verdana" pitchFamily="34" charset="0"/>
              </a:rPr>
              <a:t>serve </a:t>
            </a:r>
            <a:r>
              <a:rPr sz="1600" spc="-5" dirty="0">
                <a:solidFill>
                  <a:srgbClr val="2C2D2C"/>
                </a:solidFill>
                <a:latin typeface="Verdana" pitchFamily="34" charset="0"/>
                <a:ea typeface="Verdana" pitchFamily="34" charset="0"/>
                <a:cs typeface="Verdana" pitchFamily="34" charset="0"/>
              </a:rPr>
              <a:t>e </a:t>
            </a:r>
            <a:r>
              <a:rPr sz="1600" spc="-10" dirty="0">
                <a:solidFill>
                  <a:srgbClr val="2C2D2C"/>
                </a:solidFill>
                <a:latin typeface="Verdana" pitchFamily="34" charset="0"/>
                <a:ea typeface="Verdana" pitchFamily="34" charset="0"/>
                <a:cs typeface="Verdana" pitchFamily="34" charset="0"/>
              </a:rPr>
              <a:t>que deverá </a:t>
            </a:r>
            <a:r>
              <a:rPr sz="1600" spc="-5" dirty="0">
                <a:solidFill>
                  <a:srgbClr val="2C2D2C"/>
                </a:solidFill>
                <a:latin typeface="Verdana" pitchFamily="34" charset="0"/>
                <a:ea typeface="Verdana" pitchFamily="34" charset="0"/>
                <a:cs typeface="Verdana" pitchFamily="34" charset="0"/>
              </a:rPr>
              <a:t>também participar minoritariamente de seu financiamento </a:t>
            </a:r>
            <a:r>
              <a:rPr sz="1600" spc="-20" dirty="0">
                <a:solidFill>
                  <a:srgbClr val="2C2D2C"/>
                </a:solidFill>
                <a:latin typeface="Verdana" pitchFamily="34" charset="0"/>
                <a:ea typeface="Verdana" pitchFamily="34" charset="0"/>
                <a:cs typeface="Verdana" pitchFamily="34" charset="0"/>
              </a:rPr>
              <a:t>via </a:t>
            </a:r>
            <a:r>
              <a:rPr sz="1600" spc="-5" dirty="0">
                <a:solidFill>
                  <a:srgbClr val="2C2D2C"/>
                </a:solidFill>
                <a:latin typeface="Verdana" pitchFamily="34" charset="0"/>
                <a:ea typeface="Verdana" pitchFamily="34" charset="0"/>
                <a:cs typeface="Verdana" pitchFamily="34" charset="0"/>
              </a:rPr>
              <a:t>compra de  </a:t>
            </a:r>
            <a:r>
              <a:rPr sz="1600" spc="-10" dirty="0">
                <a:solidFill>
                  <a:srgbClr val="2C2D2C"/>
                </a:solidFill>
                <a:latin typeface="Verdana" pitchFamily="34" charset="0"/>
                <a:ea typeface="Verdana" pitchFamily="34" charset="0"/>
                <a:cs typeface="Verdana" pitchFamily="34" charset="0"/>
              </a:rPr>
              <a:t>serviços </a:t>
            </a:r>
            <a:r>
              <a:rPr sz="1600" spc="-5" dirty="0">
                <a:solidFill>
                  <a:srgbClr val="2C2D2C"/>
                </a:solidFill>
                <a:latin typeface="Verdana" pitchFamily="34" charset="0"/>
                <a:ea typeface="Verdana" pitchFamily="34" charset="0"/>
                <a:cs typeface="Verdana" pitchFamily="34" charset="0"/>
              </a:rPr>
              <a:t>e doações. · </a:t>
            </a:r>
            <a:r>
              <a:rPr sz="1600" spc="-20" dirty="0">
                <a:solidFill>
                  <a:srgbClr val="2C2D2C"/>
                </a:solidFill>
                <a:latin typeface="Verdana" pitchFamily="34" charset="0"/>
                <a:ea typeface="Verdana" pitchFamily="34" charset="0"/>
                <a:cs typeface="Verdana" pitchFamily="34" charset="0"/>
              </a:rPr>
              <a:t>Aumentar, </a:t>
            </a:r>
            <a:r>
              <a:rPr sz="1600" spc="-5" dirty="0">
                <a:solidFill>
                  <a:srgbClr val="2C2D2C"/>
                </a:solidFill>
                <a:latin typeface="Verdana" pitchFamily="34" charset="0"/>
                <a:ea typeface="Verdana" pitchFamily="34" charset="0"/>
                <a:cs typeface="Verdana" pitchFamily="34" charset="0"/>
              </a:rPr>
              <a:t>assim, a eficiência e a qualidade </a:t>
            </a:r>
            <a:r>
              <a:rPr sz="1600" spc="-10" dirty="0">
                <a:solidFill>
                  <a:srgbClr val="2C2D2C"/>
                </a:solidFill>
                <a:latin typeface="Verdana" pitchFamily="34" charset="0"/>
                <a:ea typeface="Verdana" pitchFamily="34" charset="0"/>
                <a:cs typeface="Verdana" pitchFamily="34" charset="0"/>
              </a:rPr>
              <a:t>dos serviços, </a:t>
            </a:r>
            <a:r>
              <a:rPr sz="1600" spc="-5" dirty="0">
                <a:solidFill>
                  <a:srgbClr val="2C2D2C"/>
                </a:solidFill>
                <a:latin typeface="Verdana" pitchFamily="34" charset="0"/>
                <a:ea typeface="Verdana" pitchFamily="34" charset="0"/>
                <a:cs typeface="Verdana" pitchFamily="34" charset="0"/>
              </a:rPr>
              <a:t>atendendo melhor o cidadão-cliente a um  custo</a:t>
            </a:r>
            <a:r>
              <a:rPr sz="1600" spc="5" dirty="0">
                <a:solidFill>
                  <a:srgbClr val="2C2D2C"/>
                </a:solidFill>
                <a:latin typeface="Verdana" pitchFamily="34" charset="0"/>
                <a:ea typeface="Verdana" pitchFamily="34" charset="0"/>
                <a:cs typeface="Verdana" pitchFamily="34" charset="0"/>
              </a:rPr>
              <a:t> </a:t>
            </a:r>
            <a:r>
              <a:rPr sz="1600" spc="-20" dirty="0">
                <a:solidFill>
                  <a:srgbClr val="2C2D2C"/>
                </a:solidFill>
                <a:latin typeface="Verdana" pitchFamily="34" charset="0"/>
                <a:ea typeface="Verdana" pitchFamily="34" charset="0"/>
                <a:cs typeface="Verdana" pitchFamily="34" charset="0"/>
              </a:rPr>
              <a:t>menor.</a:t>
            </a:r>
            <a:endParaRPr sz="16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0830" y="34493"/>
            <a:ext cx="6795770" cy="391795"/>
          </a:xfrm>
          <a:prstGeom prst="rect">
            <a:avLst/>
          </a:prstGeom>
        </p:spPr>
        <p:txBody>
          <a:bodyPr vert="horz" wrap="square" lIns="0" tIns="12700" rIns="0" bIns="0" rtlCol="0">
            <a:spAutoFit/>
          </a:bodyPr>
          <a:lstStyle/>
          <a:p>
            <a:pPr marL="12700">
              <a:lnSpc>
                <a:spcPct val="100000"/>
              </a:lnSpc>
              <a:spcBef>
                <a:spcPts val="100"/>
              </a:spcBef>
            </a:pPr>
            <a:r>
              <a:rPr sz="2400" spc="-5" dirty="0">
                <a:latin typeface="Verdana"/>
                <a:cs typeface="Verdana"/>
              </a:rPr>
              <a:t>2. Evolução Constitucional </a:t>
            </a:r>
            <a:r>
              <a:rPr sz="2400" dirty="0">
                <a:latin typeface="Verdana"/>
                <a:cs typeface="Verdana"/>
              </a:rPr>
              <a:t>e </a:t>
            </a:r>
            <a:r>
              <a:rPr sz="2400" spc="-5" dirty="0">
                <a:latin typeface="Verdana"/>
                <a:cs typeface="Verdana"/>
              </a:rPr>
              <a:t>Legislativa</a:t>
            </a:r>
            <a:endParaRPr sz="2400" dirty="0">
              <a:latin typeface="Verdana"/>
              <a:cs typeface="Verdana"/>
            </a:endParaRPr>
          </a:p>
        </p:txBody>
      </p:sp>
      <p:sp>
        <p:nvSpPr>
          <p:cNvPr id="3" name="object 3"/>
          <p:cNvSpPr/>
          <p:nvPr/>
        </p:nvSpPr>
        <p:spPr>
          <a:xfrm>
            <a:off x="0" y="465199"/>
            <a:ext cx="3721100" cy="639279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465199"/>
            <a:ext cx="3721100" cy="6393180"/>
          </a:xfrm>
          <a:custGeom>
            <a:avLst/>
            <a:gdLst/>
            <a:ahLst/>
            <a:cxnLst/>
            <a:rect l="l" t="t" r="r" b="b"/>
            <a:pathLst>
              <a:path w="3721100" h="6393180">
                <a:moveTo>
                  <a:pt x="3721100" y="6392797"/>
                </a:moveTo>
                <a:lnTo>
                  <a:pt x="3721100" y="0"/>
                </a:lnTo>
                <a:lnTo>
                  <a:pt x="0" y="0"/>
                </a:lnTo>
                <a:lnTo>
                  <a:pt x="0" y="6392797"/>
                </a:lnTo>
              </a:path>
            </a:pathLst>
          </a:custGeom>
          <a:ln w="6350">
            <a:solidFill>
              <a:srgbClr val="B1B1B1"/>
            </a:solidFill>
          </a:ln>
        </p:spPr>
        <p:txBody>
          <a:bodyPr wrap="square" lIns="0" tIns="0" rIns="0" bIns="0" rtlCol="0"/>
          <a:lstStyle/>
          <a:p>
            <a:endParaRPr/>
          </a:p>
        </p:txBody>
      </p:sp>
      <p:sp>
        <p:nvSpPr>
          <p:cNvPr id="19" name="object 19"/>
          <p:cNvSpPr/>
          <p:nvPr/>
        </p:nvSpPr>
        <p:spPr>
          <a:xfrm>
            <a:off x="3721100" y="469898"/>
            <a:ext cx="2506726" cy="6388098"/>
          </a:xfrm>
          <a:prstGeom prst="rect">
            <a:avLst/>
          </a:prstGeom>
          <a:blipFill>
            <a:blip r:embed="rId3" cstate="print"/>
            <a:stretch>
              <a:fillRect/>
            </a:stretch>
          </a:blipFill>
        </p:spPr>
        <p:txBody>
          <a:bodyPr wrap="square" lIns="0" tIns="0" rIns="0" bIns="0" rtlCol="0"/>
          <a:lstStyle/>
          <a:p>
            <a:endParaRPr/>
          </a:p>
        </p:txBody>
      </p:sp>
      <p:sp>
        <p:nvSpPr>
          <p:cNvPr id="20" name="object 20"/>
          <p:cNvSpPr/>
          <p:nvPr/>
        </p:nvSpPr>
        <p:spPr>
          <a:xfrm>
            <a:off x="3721100" y="469898"/>
            <a:ext cx="2506980" cy="6388100"/>
          </a:xfrm>
          <a:custGeom>
            <a:avLst/>
            <a:gdLst/>
            <a:ahLst/>
            <a:cxnLst/>
            <a:rect l="l" t="t" r="r" b="b"/>
            <a:pathLst>
              <a:path w="2506979" h="6388100">
                <a:moveTo>
                  <a:pt x="2506726" y="6388098"/>
                </a:moveTo>
                <a:lnTo>
                  <a:pt x="2506726" y="0"/>
                </a:lnTo>
                <a:lnTo>
                  <a:pt x="0" y="0"/>
                </a:lnTo>
                <a:lnTo>
                  <a:pt x="0" y="6388098"/>
                </a:lnTo>
              </a:path>
            </a:pathLst>
          </a:custGeom>
          <a:ln w="6349">
            <a:solidFill>
              <a:srgbClr val="4F91A0"/>
            </a:solidFill>
          </a:ln>
        </p:spPr>
        <p:txBody>
          <a:bodyPr wrap="square" lIns="0" tIns="0" rIns="0" bIns="0" rtlCol="0"/>
          <a:lstStyle/>
          <a:p>
            <a:endParaRPr/>
          </a:p>
        </p:txBody>
      </p:sp>
      <p:sp>
        <p:nvSpPr>
          <p:cNvPr id="37" name="object 37"/>
          <p:cNvSpPr/>
          <p:nvPr/>
        </p:nvSpPr>
        <p:spPr>
          <a:xfrm>
            <a:off x="6227826" y="465199"/>
            <a:ext cx="3200400" cy="6392797"/>
          </a:xfrm>
          <a:prstGeom prst="rect">
            <a:avLst/>
          </a:prstGeom>
          <a:blipFill>
            <a:blip r:embed="rId4" cstate="print"/>
            <a:stretch>
              <a:fillRect/>
            </a:stretch>
          </a:blipFill>
        </p:spPr>
        <p:txBody>
          <a:bodyPr wrap="square" lIns="0" tIns="0" rIns="0" bIns="0" rtlCol="0"/>
          <a:lstStyle/>
          <a:p>
            <a:endParaRPr/>
          </a:p>
        </p:txBody>
      </p:sp>
      <p:sp>
        <p:nvSpPr>
          <p:cNvPr id="38" name="object 38"/>
          <p:cNvSpPr/>
          <p:nvPr/>
        </p:nvSpPr>
        <p:spPr>
          <a:xfrm>
            <a:off x="6227826" y="465199"/>
            <a:ext cx="3200400" cy="6393180"/>
          </a:xfrm>
          <a:custGeom>
            <a:avLst/>
            <a:gdLst/>
            <a:ahLst/>
            <a:cxnLst/>
            <a:rect l="l" t="t" r="r" b="b"/>
            <a:pathLst>
              <a:path w="3200400" h="6393180">
                <a:moveTo>
                  <a:pt x="3200400" y="6392797"/>
                </a:moveTo>
                <a:lnTo>
                  <a:pt x="3200400" y="0"/>
                </a:lnTo>
                <a:lnTo>
                  <a:pt x="0" y="0"/>
                </a:lnTo>
                <a:lnTo>
                  <a:pt x="0" y="6392797"/>
                </a:lnTo>
              </a:path>
            </a:pathLst>
          </a:custGeom>
          <a:ln w="6350">
            <a:solidFill>
              <a:srgbClr val="EFB934"/>
            </a:solidFill>
          </a:ln>
        </p:spPr>
        <p:txBody>
          <a:bodyPr wrap="square" lIns="0" tIns="0" rIns="0" bIns="0" rtlCol="0"/>
          <a:lstStyle/>
          <a:p>
            <a:endParaRPr/>
          </a:p>
        </p:txBody>
      </p:sp>
      <p:sp>
        <p:nvSpPr>
          <p:cNvPr id="59" name="object 59"/>
          <p:cNvSpPr/>
          <p:nvPr/>
        </p:nvSpPr>
        <p:spPr>
          <a:xfrm>
            <a:off x="9428226" y="450786"/>
            <a:ext cx="2763774" cy="6407210"/>
          </a:xfrm>
          <a:prstGeom prst="rect">
            <a:avLst/>
          </a:prstGeom>
          <a:blipFill>
            <a:blip r:embed="rId5" cstate="print"/>
            <a:stretch>
              <a:fillRect/>
            </a:stretch>
          </a:blipFill>
        </p:spPr>
        <p:txBody>
          <a:bodyPr wrap="square" lIns="0" tIns="0" rIns="0" bIns="0" rtlCol="0"/>
          <a:lstStyle/>
          <a:p>
            <a:endParaRPr/>
          </a:p>
        </p:txBody>
      </p:sp>
      <p:sp>
        <p:nvSpPr>
          <p:cNvPr id="60" name="object 60"/>
          <p:cNvSpPr/>
          <p:nvPr/>
        </p:nvSpPr>
        <p:spPr>
          <a:xfrm>
            <a:off x="9428226" y="450786"/>
            <a:ext cx="2764155" cy="6407785"/>
          </a:xfrm>
          <a:custGeom>
            <a:avLst/>
            <a:gdLst/>
            <a:ahLst/>
            <a:cxnLst/>
            <a:rect l="l" t="t" r="r" b="b"/>
            <a:pathLst>
              <a:path w="2764154" h="6407784">
                <a:moveTo>
                  <a:pt x="2763774" y="6407210"/>
                </a:moveTo>
                <a:lnTo>
                  <a:pt x="2763774" y="0"/>
                </a:lnTo>
                <a:lnTo>
                  <a:pt x="0" y="0"/>
                </a:lnTo>
                <a:lnTo>
                  <a:pt x="0" y="6407210"/>
                </a:lnTo>
              </a:path>
            </a:pathLst>
          </a:custGeom>
          <a:ln w="6350">
            <a:solidFill>
              <a:srgbClr val="4F91A0"/>
            </a:solidFill>
          </a:ln>
        </p:spPr>
        <p:txBody>
          <a:bodyPr wrap="square" lIns="0" tIns="0" rIns="0" bIns="0" rtlCol="0"/>
          <a:lstStyle/>
          <a:p>
            <a:endParaRPr/>
          </a:p>
        </p:txBody>
      </p:sp>
      <p:sp>
        <p:nvSpPr>
          <p:cNvPr id="78" name="CaixaDeTexto 77"/>
          <p:cNvSpPr txBox="1"/>
          <p:nvPr/>
        </p:nvSpPr>
        <p:spPr>
          <a:xfrm>
            <a:off x="76200" y="457201"/>
            <a:ext cx="3581400" cy="6555641"/>
          </a:xfrm>
          <a:prstGeom prst="rect">
            <a:avLst/>
          </a:prstGeom>
          <a:noFill/>
        </p:spPr>
        <p:txBody>
          <a:bodyPr wrap="square" rtlCol="0">
            <a:spAutoFit/>
          </a:bodyPr>
          <a:lstStyle/>
          <a:p>
            <a:pPr algn="ctr"/>
            <a:r>
              <a:rPr lang="pt-BR" sz="1450" b="1" dirty="0" smtClean="0">
                <a:latin typeface="Verdana" pitchFamily="34" charset="0"/>
                <a:ea typeface="Verdana" pitchFamily="34" charset="0"/>
                <a:cs typeface="Verdana" pitchFamily="34" charset="0"/>
              </a:rPr>
              <a:t>EC 19 – DEZ 1998</a:t>
            </a:r>
          </a:p>
          <a:p>
            <a:pPr algn="ctr"/>
            <a:endParaRPr lang="pt-BR" sz="1450" b="1" dirty="0" smtClean="0">
              <a:latin typeface="Verdana" pitchFamily="34" charset="0"/>
              <a:ea typeface="Verdana" pitchFamily="34" charset="0"/>
              <a:cs typeface="Verdana" pitchFamily="34" charset="0"/>
            </a:endParaRPr>
          </a:p>
          <a:p>
            <a:pPr algn="just"/>
            <a:r>
              <a:rPr lang="pt-BR" sz="1450" dirty="0" smtClean="0">
                <a:latin typeface="Verdana" pitchFamily="34" charset="0"/>
                <a:ea typeface="Verdana" pitchFamily="34" charset="0"/>
                <a:cs typeface="Verdana" pitchFamily="34" charset="0"/>
              </a:rPr>
              <a:t>Tem-se em 1998, a Emenda n. 19 na chamada </a:t>
            </a:r>
            <a:r>
              <a:rPr lang="pt-BR" sz="1450" b="1" dirty="0" smtClean="0">
                <a:latin typeface="Verdana" pitchFamily="34" charset="0"/>
                <a:ea typeface="Verdana" pitchFamily="34" charset="0"/>
                <a:cs typeface="Verdana" pitchFamily="34" charset="0"/>
              </a:rPr>
              <a:t>Reforma Administrativa </a:t>
            </a:r>
            <a:r>
              <a:rPr lang="pt-BR" sz="1450" dirty="0" smtClean="0">
                <a:latin typeface="Verdana" pitchFamily="34" charset="0"/>
                <a:ea typeface="Verdana" pitchFamily="34" charset="0"/>
                <a:cs typeface="Verdana" pitchFamily="34" charset="0"/>
              </a:rPr>
              <a:t>que estabelece os contratos de gestão na Administração Pública, na esteira da chamada Administração Publica Gerencial.</a:t>
            </a:r>
          </a:p>
          <a:p>
            <a:pPr algn="just"/>
            <a:r>
              <a:rPr lang="pt-BR" sz="1450" dirty="0" smtClean="0">
                <a:latin typeface="Verdana" pitchFamily="34" charset="0"/>
                <a:ea typeface="Verdana" pitchFamily="34" charset="0"/>
                <a:cs typeface="Verdana" pitchFamily="34" charset="0"/>
              </a:rPr>
              <a:t>Art. 37 (...)</a:t>
            </a:r>
          </a:p>
          <a:p>
            <a:pPr algn="just"/>
            <a:r>
              <a:rPr lang="pt-BR" sz="1450" dirty="0" smtClean="0">
                <a:latin typeface="Verdana" pitchFamily="34" charset="0"/>
                <a:ea typeface="Verdana" pitchFamily="34" charset="0"/>
                <a:cs typeface="Verdana" pitchFamily="34" charset="0"/>
              </a:rPr>
              <a:t>(...)</a:t>
            </a:r>
          </a:p>
          <a:p>
            <a:pPr algn="just"/>
            <a:r>
              <a:rPr lang="pt-BR" sz="1450" dirty="0" smtClean="0">
                <a:latin typeface="Verdana" pitchFamily="34" charset="0"/>
                <a:ea typeface="Verdana" pitchFamily="34" charset="0"/>
                <a:cs typeface="Verdana" pitchFamily="34" charset="0"/>
              </a:rPr>
              <a:t>§8º A autonomia gerencial, orçamentária e financeira dos órgãos e entidades da administração direta e indireta poderá ser ampliada mediante contrato, a ser firmado entre seus administradores e o poder público, que tenha por objeto a fixação de metas de desempenho para o órgão ou entidade, cabendo à lei dispor sobre:</a:t>
            </a:r>
          </a:p>
          <a:p>
            <a:pPr algn="just"/>
            <a:r>
              <a:rPr lang="pt-BR" sz="1450" dirty="0" smtClean="0">
                <a:latin typeface="Verdana" pitchFamily="34" charset="0"/>
                <a:ea typeface="Verdana" pitchFamily="34" charset="0"/>
                <a:cs typeface="Verdana" pitchFamily="34" charset="0"/>
              </a:rPr>
              <a:t>I – o prazo de duração do contrato;</a:t>
            </a:r>
          </a:p>
          <a:p>
            <a:pPr algn="just"/>
            <a:r>
              <a:rPr lang="pt-BR" sz="1450" dirty="0" smtClean="0">
                <a:latin typeface="Verdana" pitchFamily="34" charset="0"/>
                <a:ea typeface="Verdana" pitchFamily="34" charset="0"/>
                <a:cs typeface="Verdana" pitchFamily="34" charset="0"/>
              </a:rPr>
              <a:t>II – os controles e critérios de avaliação de desempenho, direitos, obrigações e responsabilidades dos dirigentes;</a:t>
            </a:r>
          </a:p>
          <a:p>
            <a:pPr algn="just"/>
            <a:r>
              <a:rPr lang="pt-BR" sz="1450" dirty="0" smtClean="0">
                <a:latin typeface="Verdana" pitchFamily="34" charset="0"/>
                <a:ea typeface="Verdana" pitchFamily="34" charset="0"/>
                <a:cs typeface="Verdana" pitchFamily="34" charset="0"/>
              </a:rPr>
              <a:t>III – a remuneração do pessoal</a:t>
            </a:r>
          </a:p>
          <a:p>
            <a:pPr algn="just"/>
            <a:endParaRPr lang="pt-BR" sz="1400" dirty="0">
              <a:latin typeface="Verdana" pitchFamily="34" charset="0"/>
              <a:ea typeface="Verdana" pitchFamily="34" charset="0"/>
              <a:cs typeface="Verdana" pitchFamily="34" charset="0"/>
            </a:endParaRPr>
          </a:p>
        </p:txBody>
      </p:sp>
      <p:sp>
        <p:nvSpPr>
          <p:cNvPr id="79" name="CaixaDeTexto 78"/>
          <p:cNvSpPr txBox="1"/>
          <p:nvPr/>
        </p:nvSpPr>
        <p:spPr>
          <a:xfrm>
            <a:off x="3733800" y="533400"/>
            <a:ext cx="2438400" cy="6032421"/>
          </a:xfrm>
          <a:prstGeom prst="rect">
            <a:avLst/>
          </a:prstGeom>
          <a:noFill/>
        </p:spPr>
        <p:txBody>
          <a:bodyPr wrap="square" rtlCol="0">
            <a:spAutoFit/>
          </a:bodyPr>
          <a:lstStyle/>
          <a:p>
            <a:pPr algn="ctr"/>
            <a:r>
              <a:rPr lang="pt-BR" sz="1600" b="1" dirty="0" smtClean="0">
                <a:latin typeface="Verdana" pitchFamily="34" charset="0"/>
                <a:ea typeface="Verdana" pitchFamily="34" charset="0"/>
                <a:cs typeface="Verdana" pitchFamily="34" charset="0"/>
              </a:rPr>
              <a:t>Maio/1998 – Lei de Org. Sociais n. 9.637</a:t>
            </a:r>
          </a:p>
          <a:p>
            <a:pPr algn="just"/>
            <a:endParaRPr lang="pt-BR" sz="1600" dirty="0" smtClean="0">
              <a:latin typeface="Verdana" pitchFamily="34" charset="0"/>
              <a:ea typeface="Verdana" pitchFamily="34" charset="0"/>
              <a:cs typeface="Verdana" pitchFamily="34" charset="0"/>
            </a:endParaRPr>
          </a:p>
          <a:p>
            <a:pPr algn="just"/>
            <a:r>
              <a:rPr lang="pt-BR" sz="1600" dirty="0" smtClean="0">
                <a:latin typeface="Verdana" pitchFamily="34" charset="0"/>
                <a:ea typeface="Verdana" pitchFamily="34" charset="0"/>
                <a:cs typeface="Verdana" pitchFamily="34" charset="0"/>
              </a:rPr>
              <a:t>Art. 1º. O Poder Executivo poderá qualificar como </a:t>
            </a:r>
            <a:r>
              <a:rPr lang="pt-BR" sz="1600" b="1" dirty="0" smtClean="0">
                <a:latin typeface="Verdana" pitchFamily="34" charset="0"/>
                <a:ea typeface="Verdana" pitchFamily="34" charset="0"/>
                <a:cs typeface="Verdana" pitchFamily="34" charset="0"/>
              </a:rPr>
              <a:t>organizações sociais </a:t>
            </a:r>
            <a:r>
              <a:rPr lang="pt-BR" sz="1600" dirty="0" smtClean="0">
                <a:latin typeface="Verdana" pitchFamily="34" charset="0"/>
                <a:ea typeface="Verdana" pitchFamily="34" charset="0"/>
                <a:cs typeface="Verdana" pitchFamily="34" charset="0"/>
              </a:rPr>
              <a:t>pessoas jurídicas de direito privado, sem fins lucrativos, cujas atividades sejam dirigidas ao ensino, à pesquisa científica, ao desenvolvimento tecnológico, à proteção e preservação do meio ambiente, à cultura e à saúde, atendidos aos requisitos previstos nesta lei.</a:t>
            </a:r>
          </a:p>
          <a:p>
            <a:endParaRPr lang="pt-BR" dirty="0"/>
          </a:p>
        </p:txBody>
      </p:sp>
      <p:sp>
        <p:nvSpPr>
          <p:cNvPr id="82" name="CaixaDeTexto 81"/>
          <p:cNvSpPr txBox="1"/>
          <p:nvPr/>
        </p:nvSpPr>
        <p:spPr>
          <a:xfrm>
            <a:off x="6324600" y="533401"/>
            <a:ext cx="2971800" cy="6601807"/>
          </a:xfrm>
          <a:prstGeom prst="rect">
            <a:avLst/>
          </a:prstGeom>
          <a:noFill/>
        </p:spPr>
        <p:txBody>
          <a:bodyPr wrap="square" rtlCol="0">
            <a:spAutoFit/>
          </a:bodyPr>
          <a:lstStyle/>
          <a:p>
            <a:pPr algn="ctr"/>
            <a:r>
              <a:rPr lang="pt-BR" sz="1500" b="1" dirty="0" smtClean="0">
                <a:latin typeface="Verdana" pitchFamily="34" charset="0"/>
                <a:ea typeface="Verdana" pitchFamily="34" charset="0"/>
                <a:cs typeface="Verdana" pitchFamily="34" charset="0"/>
              </a:rPr>
              <a:t>Março/1999 – Lei das Organizações de Sociedade Civil de Interesse Público n. 9.790</a:t>
            </a:r>
          </a:p>
          <a:p>
            <a:pPr algn="just"/>
            <a:endParaRPr lang="pt-BR" sz="1500" dirty="0" smtClean="0">
              <a:latin typeface="Verdana" pitchFamily="34" charset="0"/>
              <a:ea typeface="Verdana" pitchFamily="34" charset="0"/>
              <a:cs typeface="Verdana" pitchFamily="34" charset="0"/>
            </a:endParaRPr>
          </a:p>
          <a:p>
            <a:pPr algn="just"/>
            <a:r>
              <a:rPr lang="pt-BR" sz="1500" dirty="0" smtClean="0">
                <a:latin typeface="Verdana" pitchFamily="34" charset="0"/>
                <a:ea typeface="Verdana" pitchFamily="34" charset="0"/>
                <a:cs typeface="Verdana" pitchFamily="34" charset="0"/>
              </a:rPr>
              <a:t>Art. 1º. Podem qualificar-se como </a:t>
            </a:r>
            <a:r>
              <a:rPr lang="pt-BR" sz="1500" b="1" dirty="0" smtClean="0">
                <a:latin typeface="Verdana" pitchFamily="34" charset="0"/>
                <a:ea typeface="Verdana" pitchFamily="34" charset="0"/>
                <a:cs typeface="Verdana" pitchFamily="34" charset="0"/>
              </a:rPr>
              <a:t>Organizações da Sociedade Civil de Interesse Público</a:t>
            </a:r>
            <a:r>
              <a:rPr lang="pt-BR" sz="1500" dirty="0" smtClean="0">
                <a:latin typeface="Verdana" pitchFamily="34" charset="0"/>
                <a:ea typeface="Verdana" pitchFamily="34" charset="0"/>
                <a:cs typeface="Verdana" pitchFamily="34" charset="0"/>
              </a:rPr>
              <a:t> as pessoas jurídicas de direito privado sem fins lucrativos que tenham sido constituídas e se encontrem em funcionamento regular há, no mínimo, 3 (três) anos, desde que os respectivos objetos sociais e normas estatutárias atendam aos requisitos instituídos por esta Lei.</a:t>
            </a:r>
          </a:p>
          <a:p>
            <a:pPr algn="just"/>
            <a:r>
              <a:rPr lang="pt-BR" sz="1500" dirty="0" smtClean="0">
                <a:latin typeface="Verdana" pitchFamily="34" charset="0"/>
                <a:ea typeface="Verdana" pitchFamily="34" charset="0"/>
                <a:cs typeface="Verdana" pitchFamily="34" charset="0"/>
              </a:rPr>
              <a:t>Áreas de atuação, a título de exemplo: promoção da assistência social; promoção da cultura, e promoção gratuita da educação e saúde.</a:t>
            </a:r>
          </a:p>
          <a:p>
            <a:endParaRPr lang="pt-BR" dirty="0"/>
          </a:p>
        </p:txBody>
      </p:sp>
      <p:sp>
        <p:nvSpPr>
          <p:cNvPr id="84" name="CaixaDeTexto 83"/>
          <p:cNvSpPr txBox="1"/>
          <p:nvPr/>
        </p:nvSpPr>
        <p:spPr>
          <a:xfrm>
            <a:off x="9525000" y="533400"/>
            <a:ext cx="2514600" cy="6801862"/>
          </a:xfrm>
          <a:prstGeom prst="rect">
            <a:avLst/>
          </a:prstGeom>
          <a:noFill/>
        </p:spPr>
        <p:txBody>
          <a:bodyPr wrap="square" rtlCol="0">
            <a:spAutoFit/>
          </a:bodyPr>
          <a:lstStyle/>
          <a:p>
            <a:pPr algn="ctr"/>
            <a:r>
              <a:rPr lang="pt-BR" sz="1600" b="1" dirty="0" smtClean="0">
                <a:latin typeface="Verdana" pitchFamily="34" charset="0"/>
                <a:ea typeface="Verdana" pitchFamily="34" charset="0"/>
                <a:cs typeface="Verdana" pitchFamily="34" charset="0"/>
              </a:rPr>
              <a:t>Julho/2014 – Lei de Parcerias n. 13.019</a:t>
            </a:r>
          </a:p>
          <a:p>
            <a:pPr algn="just"/>
            <a:endParaRPr lang="pt-BR" sz="1600" dirty="0" smtClean="0">
              <a:latin typeface="Verdana" pitchFamily="34" charset="0"/>
              <a:ea typeface="Verdana" pitchFamily="34" charset="0"/>
              <a:cs typeface="Verdana" pitchFamily="34" charset="0"/>
            </a:endParaRPr>
          </a:p>
          <a:p>
            <a:pPr algn="just"/>
            <a:r>
              <a:rPr lang="pt-BR" sz="1600" dirty="0" smtClean="0">
                <a:latin typeface="Verdana" pitchFamily="34" charset="0"/>
                <a:ea typeface="Verdana" pitchFamily="34" charset="0"/>
                <a:cs typeface="Verdana" pitchFamily="34" charset="0"/>
              </a:rPr>
              <a:t>Art. 1º. Esta lei institui normas gerais para as parcerias entre a administração pública e organizações da sociedade civil, em regime de mútua cooperação, para a consecução de finalidades de interesse público e recíproco, mediante a execução de atividades ou de projetos previamente estabelecidos em planos de trabalho inseridos em termos de colaboração, em termos de fomento ou em acordos de cooperação.</a:t>
            </a:r>
          </a:p>
          <a:p>
            <a:r>
              <a:rPr lang="pt-BR" dirty="0" smtClean="0"/>
              <a:t> </a:t>
            </a:r>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3" name="object 3"/>
          <p:cNvSpPr/>
          <p:nvPr/>
        </p:nvSpPr>
        <p:spPr>
          <a:xfrm>
            <a:off x="6096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5" name="object 5"/>
          <p:cNvSpPr/>
          <p:nvPr/>
        </p:nvSpPr>
        <p:spPr>
          <a:xfrm>
            <a:off x="18288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7" name="object 7"/>
          <p:cNvSpPr/>
          <p:nvPr/>
        </p:nvSpPr>
        <p:spPr>
          <a:xfrm>
            <a:off x="30480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9" name="object 9"/>
          <p:cNvSpPr/>
          <p:nvPr/>
        </p:nvSpPr>
        <p:spPr>
          <a:xfrm>
            <a:off x="42672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944880"/>
          </a:xfrm>
          <a:custGeom>
            <a:avLst/>
            <a:gdLst/>
            <a:ahLst/>
            <a:cxnLst/>
            <a:rect l="l" t="t" r="r" b="b"/>
            <a:pathLst>
              <a:path h="944880">
                <a:moveTo>
                  <a:pt x="0" y="0"/>
                </a:moveTo>
                <a:lnTo>
                  <a:pt x="0" y="944626"/>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4502150"/>
            <a:ext cx="0" cy="2355850"/>
          </a:xfrm>
          <a:custGeom>
            <a:avLst/>
            <a:gdLst/>
            <a:ahLst/>
            <a:cxnLst/>
            <a:rect l="l" t="t" r="r" b="b"/>
            <a:pathLst>
              <a:path h="2355850">
                <a:moveTo>
                  <a:pt x="0" y="0"/>
                </a:moveTo>
                <a:lnTo>
                  <a:pt x="0" y="2355849"/>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12044298" y="1611375"/>
            <a:ext cx="147955" cy="0"/>
          </a:xfrm>
          <a:custGeom>
            <a:avLst/>
            <a:gdLst/>
            <a:ahLst/>
            <a:cxnLst/>
            <a:rect l="l" t="t" r="r" b="b"/>
            <a:pathLst>
              <a:path w="147954">
                <a:moveTo>
                  <a:pt x="0" y="0"/>
                </a:moveTo>
                <a:lnTo>
                  <a:pt x="147700" y="0"/>
                </a:lnTo>
              </a:path>
            </a:pathLst>
          </a:custGeom>
          <a:ln w="6350">
            <a:solidFill>
              <a:srgbClr val="D9D9D9"/>
            </a:solidFill>
          </a:ln>
        </p:spPr>
        <p:txBody>
          <a:bodyPr wrap="square" lIns="0" tIns="0" rIns="0" bIns="0" rtlCol="0"/>
          <a:lstStyle/>
          <a:p>
            <a:endParaRPr/>
          </a:p>
        </p:txBody>
      </p:sp>
      <p:sp>
        <p:nvSpPr>
          <p:cNvPr id="24" name="object 24"/>
          <p:cNvSpPr/>
          <p:nvPr/>
        </p:nvSpPr>
        <p:spPr>
          <a:xfrm>
            <a:off x="12044298" y="2835275"/>
            <a:ext cx="147955" cy="0"/>
          </a:xfrm>
          <a:custGeom>
            <a:avLst/>
            <a:gdLst/>
            <a:ahLst/>
            <a:cxnLst/>
            <a:rect l="l" t="t" r="r" b="b"/>
            <a:pathLst>
              <a:path w="147954">
                <a:moveTo>
                  <a:pt x="0" y="0"/>
                </a:moveTo>
                <a:lnTo>
                  <a:pt x="147700" y="0"/>
                </a:lnTo>
              </a:path>
            </a:pathLst>
          </a:custGeom>
          <a:ln w="6350">
            <a:solidFill>
              <a:srgbClr val="D9D9D9"/>
            </a:solidFill>
          </a:ln>
        </p:spPr>
        <p:txBody>
          <a:bodyPr wrap="square" lIns="0" tIns="0" rIns="0" bIns="0" rtlCol="0"/>
          <a:lstStyle/>
          <a:p>
            <a:endParaRPr/>
          </a:p>
        </p:txBody>
      </p:sp>
      <p:sp>
        <p:nvSpPr>
          <p:cNvPr id="25" name="object 25"/>
          <p:cNvSpPr/>
          <p:nvPr/>
        </p:nvSpPr>
        <p:spPr>
          <a:xfrm>
            <a:off x="12044298" y="4060825"/>
            <a:ext cx="147955" cy="0"/>
          </a:xfrm>
          <a:custGeom>
            <a:avLst/>
            <a:gdLst/>
            <a:ahLst/>
            <a:cxnLst/>
            <a:rect l="l" t="t" r="r" b="b"/>
            <a:pathLst>
              <a:path w="147954">
                <a:moveTo>
                  <a:pt x="0" y="0"/>
                </a:moveTo>
                <a:lnTo>
                  <a:pt x="147700"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59" name="object 59"/>
          <p:cNvSpPr txBox="1"/>
          <p:nvPr/>
        </p:nvSpPr>
        <p:spPr>
          <a:xfrm>
            <a:off x="7669656" y="4359001"/>
            <a:ext cx="1120140" cy="263525"/>
          </a:xfrm>
          <a:prstGeom prst="rect">
            <a:avLst/>
          </a:prstGeom>
        </p:spPr>
        <p:txBody>
          <a:bodyPr vert="horz" wrap="square" lIns="0" tIns="1270" rIns="0" bIns="0" rtlCol="0">
            <a:spAutoFit/>
          </a:bodyPr>
          <a:lstStyle/>
          <a:p>
            <a:pPr>
              <a:lnSpc>
                <a:spcPct val="100000"/>
              </a:lnSpc>
              <a:spcBef>
                <a:spcPts val="10"/>
              </a:spcBef>
            </a:pPr>
            <a:r>
              <a:rPr sz="1700" b="1" spc="-5" dirty="0">
                <a:solidFill>
                  <a:srgbClr val="FFFFFF"/>
                </a:solidFill>
                <a:latin typeface="Verdana"/>
                <a:cs typeface="Verdana"/>
              </a:rPr>
              <a:t>Re</a:t>
            </a:r>
            <a:r>
              <a:rPr sz="1700" b="1" spc="-10" dirty="0">
                <a:solidFill>
                  <a:srgbClr val="FFFFFF"/>
                </a:solidFill>
                <a:latin typeface="Verdana"/>
                <a:cs typeface="Verdana"/>
              </a:rPr>
              <a:t>g</a:t>
            </a:r>
            <a:r>
              <a:rPr sz="1700" b="1" spc="-5" dirty="0">
                <a:solidFill>
                  <a:srgbClr val="FFFFFF"/>
                </a:solidFill>
                <a:latin typeface="Verdana"/>
                <a:cs typeface="Verdana"/>
              </a:rPr>
              <a:t>resso</a:t>
            </a:r>
            <a:endParaRPr sz="1700">
              <a:latin typeface="Verdana"/>
              <a:cs typeface="Verdana"/>
            </a:endParaRPr>
          </a:p>
        </p:txBody>
      </p:sp>
      <p:sp>
        <p:nvSpPr>
          <p:cNvPr id="60" name="object 60"/>
          <p:cNvSpPr/>
          <p:nvPr/>
        </p:nvSpPr>
        <p:spPr>
          <a:xfrm>
            <a:off x="0" y="63"/>
            <a:ext cx="12192000" cy="830262"/>
          </a:xfrm>
          <a:prstGeom prst="rect">
            <a:avLst/>
          </a:prstGeom>
          <a:blipFill>
            <a:blip r:embed="rId2" cstate="print"/>
            <a:stretch>
              <a:fillRect/>
            </a:stretch>
          </a:blipFill>
        </p:spPr>
        <p:txBody>
          <a:bodyPr wrap="square" lIns="0" tIns="0" rIns="0" bIns="0" rtlCol="0"/>
          <a:lstStyle/>
          <a:p>
            <a:endParaRPr/>
          </a:p>
        </p:txBody>
      </p:sp>
      <p:sp>
        <p:nvSpPr>
          <p:cNvPr id="61" name="object 61"/>
          <p:cNvSpPr/>
          <p:nvPr/>
        </p:nvSpPr>
        <p:spPr>
          <a:xfrm>
            <a:off x="0" y="63"/>
            <a:ext cx="12192000" cy="830580"/>
          </a:xfrm>
          <a:custGeom>
            <a:avLst/>
            <a:gdLst/>
            <a:ahLst/>
            <a:cxnLst/>
            <a:rect l="l" t="t" r="r" b="b"/>
            <a:pathLst>
              <a:path w="12192000" h="830580">
                <a:moveTo>
                  <a:pt x="0" y="830262"/>
                </a:moveTo>
                <a:lnTo>
                  <a:pt x="12192000" y="830262"/>
                </a:lnTo>
                <a:lnTo>
                  <a:pt x="12192000" y="0"/>
                </a:lnTo>
                <a:lnTo>
                  <a:pt x="0" y="0"/>
                </a:lnTo>
                <a:lnTo>
                  <a:pt x="0" y="830262"/>
                </a:lnTo>
                <a:close/>
              </a:path>
            </a:pathLst>
          </a:custGeom>
          <a:ln w="6350">
            <a:solidFill>
              <a:srgbClr val="D15A3D"/>
            </a:solidFill>
          </a:ln>
        </p:spPr>
        <p:txBody>
          <a:bodyPr wrap="square" lIns="0" tIns="0" rIns="0" bIns="0" rtlCol="0"/>
          <a:lstStyle/>
          <a:p>
            <a:endParaRPr/>
          </a:p>
        </p:txBody>
      </p:sp>
      <p:sp>
        <p:nvSpPr>
          <p:cNvPr id="62" name="object 62"/>
          <p:cNvSpPr txBox="1">
            <a:spLocks noGrp="1"/>
          </p:cNvSpPr>
          <p:nvPr>
            <p:ph type="title"/>
          </p:nvPr>
        </p:nvSpPr>
        <p:spPr>
          <a:xfrm>
            <a:off x="185420" y="31496"/>
            <a:ext cx="11549380" cy="751488"/>
          </a:xfrm>
          <a:prstGeom prst="rect">
            <a:avLst/>
          </a:prstGeom>
        </p:spPr>
        <p:txBody>
          <a:bodyPr vert="horz" wrap="square" lIns="0" tIns="12700" rIns="0" bIns="0" rtlCol="0">
            <a:spAutoFit/>
          </a:bodyPr>
          <a:lstStyle/>
          <a:p>
            <a:pPr marL="12700">
              <a:lnSpc>
                <a:spcPct val="100000"/>
              </a:lnSpc>
              <a:spcBef>
                <a:spcPts val="100"/>
              </a:spcBef>
            </a:pPr>
            <a:r>
              <a:rPr sz="2400" dirty="0">
                <a:latin typeface="Verdana"/>
                <a:cs typeface="Verdana"/>
              </a:rPr>
              <a:t>3. </a:t>
            </a:r>
            <a:r>
              <a:rPr sz="2400" spc="-5" dirty="0">
                <a:latin typeface="Verdana"/>
                <a:cs typeface="Verdana"/>
              </a:rPr>
              <a:t>Conceituação de Terceiro Setor </a:t>
            </a:r>
            <a:r>
              <a:rPr sz="2400" dirty="0">
                <a:latin typeface="Verdana"/>
                <a:cs typeface="Verdana"/>
              </a:rPr>
              <a:t>– </a:t>
            </a:r>
            <a:r>
              <a:rPr sz="2400" spc="-5" dirty="0">
                <a:latin typeface="Verdana"/>
                <a:cs typeface="Verdana"/>
              </a:rPr>
              <a:t>Enquadramento </a:t>
            </a:r>
            <a:r>
              <a:rPr sz="2400" spc="-5" dirty="0" err="1">
                <a:latin typeface="Verdana"/>
                <a:cs typeface="Verdana"/>
              </a:rPr>
              <a:t>nas</a:t>
            </a:r>
            <a:r>
              <a:rPr sz="2400" spc="80" dirty="0">
                <a:latin typeface="Verdana"/>
                <a:cs typeface="Verdana"/>
              </a:rPr>
              <a:t> </a:t>
            </a:r>
            <a:r>
              <a:rPr sz="2400" spc="-5" dirty="0" err="1" smtClean="0">
                <a:latin typeface="Verdana"/>
                <a:cs typeface="Verdana"/>
              </a:rPr>
              <a:t>Atividades</a:t>
            </a:r>
            <a:r>
              <a:rPr lang="pt-BR" sz="2400" spc="-5" dirty="0" smtClean="0">
                <a:latin typeface="Verdana"/>
                <a:cs typeface="Verdana"/>
              </a:rPr>
              <a:t> Administrativas</a:t>
            </a:r>
            <a:endParaRPr sz="2400" dirty="0">
              <a:latin typeface="Verdana"/>
              <a:cs typeface="Verdana"/>
            </a:endParaRPr>
          </a:p>
        </p:txBody>
      </p:sp>
      <p:sp>
        <p:nvSpPr>
          <p:cNvPr id="63" name="object 63"/>
          <p:cNvSpPr/>
          <p:nvPr/>
        </p:nvSpPr>
        <p:spPr>
          <a:xfrm>
            <a:off x="0" y="944625"/>
            <a:ext cx="12044680" cy="3557904"/>
          </a:xfrm>
          <a:custGeom>
            <a:avLst/>
            <a:gdLst/>
            <a:ahLst/>
            <a:cxnLst/>
            <a:rect l="l" t="t" r="r" b="b"/>
            <a:pathLst>
              <a:path w="12044680" h="3557904">
                <a:moveTo>
                  <a:pt x="0" y="3557524"/>
                </a:moveTo>
                <a:lnTo>
                  <a:pt x="12044299" y="3557524"/>
                </a:lnTo>
                <a:lnTo>
                  <a:pt x="12044299" y="0"/>
                </a:lnTo>
                <a:lnTo>
                  <a:pt x="0" y="0"/>
                </a:lnTo>
                <a:lnTo>
                  <a:pt x="0" y="3557524"/>
                </a:lnTo>
                <a:close/>
              </a:path>
            </a:pathLst>
          </a:custGeom>
          <a:solidFill>
            <a:srgbClr val="F6D585"/>
          </a:solidFill>
        </p:spPr>
        <p:txBody>
          <a:bodyPr wrap="square" lIns="0" tIns="0" rIns="0" bIns="0" rtlCol="0"/>
          <a:lstStyle/>
          <a:p>
            <a:endParaRPr/>
          </a:p>
        </p:txBody>
      </p:sp>
      <p:sp>
        <p:nvSpPr>
          <p:cNvPr id="64" name="object 64"/>
          <p:cNvSpPr/>
          <p:nvPr/>
        </p:nvSpPr>
        <p:spPr>
          <a:xfrm>
            <a:off x="0" y="944625"/>
            <a:ext cx="12044680" cy="3557904"/>
          </a:xfrm>
          <a:custGeom>
            <a:avLst/>
            <a:gdLst/>
            <a:ahLst/>
            <a:cxnLst/>
            <a:rect l="l" t="t" r="r" b="b"/>
            <a:pathLst>
              <a:path w="12044680" h="3557904">
                <a:moveTo>
                  <a:pt x="0" y="3557524"/>
                </a:moveTo>
                <a:lnTo>
                  <a:pt x="12044299" y="3557524"/>
                </a:lnTo>
                <a:lnTo>
                  <a:pt x="12044299" y="0"/>
                </a:lnTo>
                <a:lnTo>
                  <a:pt x="0" y="0"/>
                </a:lnTo>
                <a:lnTo>
                  <a:pt x="0" y="3557524"/>
                </a:lnTo>
                <a:close/>
              </a:path>
            </a:pathLst>
          </a:custGeom>
          <a:ln w="12700">
            <a:solidFill>
              <a:srgbClr val="99402B"/>
            </a:solidFill>
          </a:ln>
        </p:spPr>
        <p:txBody>
          <a:bodyPr wrap="square" lIns="0" tIns="0" rIns="0" bIns="0" rtlCol="0"/>
          <a:lstStyle/>
          <a:p>
            <a:endParaRPr/>
          </a:p>
        </p:txBody>
      </p:sp>
      <p:sp>
        <p:nvSpPr>
          <p:cNvPr id="65" name="object 65"/>
          <p:cNvSpPr txBox="1"/>
          <p:nvPr/>
        </p:nvSpPr>
        <p:spPr>
          <a:xfrm>
            <a:off x="78739" y="461362"/>
            <a:ext cx="11887835" cy="4034438"/>
          </a:xfrm>
          <a:prstGeom prst="rect">
            <a:avLst/>
          </a:prstGeom>
        </p:spPr>
        <p:txBody>
          <a:bodyPr vert="horz" wrap="square" lIns="0" tIns="12700" rIns="0" bIns="0" rtlCol="0">
            <a:spAutoFit/>
          </a:bodyPr>
          <a:lstStyle/>
          <a:p>
            <a:pPr marL="12700">
              <a:lnSpc>
                <a:spcPct val="100000"/>
              </a:lnSpc>
              <a:spcBef>
                <a:spcPts val="100"/>
              </a:spcBef>
            </a:pPr>
            <a:endParaRPr sz="2400" dirty="0">
              <a:latin typeface="Verdana"/>
              <a:cs typeface="Verdana"/>
            </a:endParaRPr>
          </a:p>
          <a:p>
            <a:pPr marL="12700" marR="5080" algn="just">
              <a:lnSpc>
                <a:spcPct val="100000"/>
              </a:lnSpc>
              <a:spcBef>
                <a:spcPts val="1640"/>
              </a:spcBef>
            </a:pPr>
            <a:r>
              <a:rPr sz="1600" b="1" spc="-5" dirty="0">
                <a:solidFill>
                  <a:srgbClr val="001F5F"/>
                </a:solidFill>
                <a:latin typeface="Verdana" pitchFamily="34" charset="0"/>
                <a:ea typeface="Verdana" pitchFamily="34" charset="0"/>
                <a:cs typeface="Verdana" pitchFamily="34" charset="0"/>
              </a:rPr>
              <a:t>Maria </a:t>
            </a:r>
            <a:r>
              <a:rPr sz="1600" b="1" spc="-25" dirty="0">
                <a:solidFill>
                  <a:srgbClr val="001F5F"/>
                </a:solidFill>
                <a:latin typeface="Verdana" pitchFamily="34" charset="0"/>
                <a:ea typeface="Verdana" pitchFamily="34" charset="0"/>
                <a:cs typeface="Verdana" pitchFamily="34" charset="0"/>
              </a:rPr>
              <a:t>Tereza </a:t>
            </a:r>
            <a:r>
              <a:rPr sz="1600" b="1" spc="-5" dirty="0">
                <a:solidFill>
                  <a:srgbClr val="001F5F"/>
                </a:solidFill>
                <a:latin typeface="Verdana" pitchFamily="34" charset="0"/>
                <a:ea typeface="Verdana" pitchFamily="34" charset="0"/>
                <a:cs typeface="Verdana" pitchFamily="34" charset="0"/>
              </a:rPr>
              <a:t>Fonseca Dias </a:t>
            </a:r>
            <a:r>
              <a:rPr sz="1600" b="1" spc="-5" dirty="0" smtClean="0">
                <a:solidFill>
                  <a:srgbClr val="001F5F"/>
                </a:solidFill>
                <a:latin typeface="Verdana" pitchFamily="34" charset="0"/>
                <a:ea typeface="Verdana" pitchFamily="34" charset="0"/>
                <a:cs typeface="Verdana" pitchFamily="34" charset="0"/>
              </a:rPr>
              <a:t>(2008</a:t>
            </a:r>
            <a:r>
              <a:rPr sz="1600" b="1" spc="-5" dirty="0">
                <a:solidFill>
                  <a:srgbClr val="001F5F"/>
                </a:solidFill>
                <a:latin typeface="Verdana" pitchFamily="34" charset="0"/>
                <a:ea typeface="Verdana" pitchFamily="34" charset="0"/>
                <a:cs typeface="Verdana" pitchFamily="34" charset="0"/>
              </a:rPr>
              <a:t>) define </a:t>
            </a:r>
            <a:r>
              <a:rPr sz="1600" b="1" dirty="0">
                <a:solidFill>
                  <a:srgbClr val="001F5F"/>
                </a:solidFill>
                <a:latin typeface="Verdana" pitchFamily="34" charset="0"/>
                <a:ea typeface="Verdana" pitchFamily="34" charset="0"/>
                <a:cs typeface="Verdana" pitchFamily="34" charset="0"/>
              </a:rPr>
              <a:t>o </a:t>
            </a:r>
            <a:r>
              <a:rPr sz="1600" b="1" spc="-5" dirty="0">
                <a:solidFill>
                  <a:srgbClr val="001F5F"/>
                </a:solidFill>
                <a:latin typeface="Verdana" pitchFamily="34" charset="0"/>
                <a:ea typeface="Verdana" pitchFamily="34" charset="0"/>
                <a:cs typeface="Verdana" pitchFamily="34" charset="0"/>
              </a:rPr>
              <a:t>terceiro setor como: [...] conjunto de pessoas jurídicas de  direito privado, institucionalizadas e constituídas conforme a lei </a:t>
            </a:r>
            <a:r>
              <a:rPr sz="1600" b="1" spc="-10" dirty="0">
                <a:solidFill>
                  <a:srgbClr val="001F5F"/>
                </a:solidFill>
                <a:latin typeface="Verdana" pitchFamily="34" charset="0"/>
                <a:ea typeface="Verdana" pitchFamily="34" charset="0"/>
                <a:cs typeface="Verdana" pitchFamily="34" charset="0"/>
              </a:rPr>
              <a:t>civil, </a:t>
            </a:r>
            <a:r>
              <a:rPr sz="1600" b="1" spc="-5" dirty="0">
                <a:solidFill>
                  <a:srgbClr val="001F5F"/>
                </a:solidFill>
                <a:latin typeface="Verdana" pitchFamily="34" charset="0"/>
                <a:ea typeface="Verdana" pitchFamily="34" charset="0"/>
                <a:cs typeface="Verdana" pitchFamily="34" charset="0"/>
              </a:rPr>
              <a:t>sem fins lucrativos, </a:t>
            </a:r>
            <a:r>
              <a:rPr sz="1600" b="1" dirty="0">
                <a:solidFill>
                  <a:srgbClr val="001F5F"/>
                </a:solidFill>
                <a:latin typeface="Verdana" pitchFamily="34" charset="0"/>
                <a:ea typeface="Verdana" pitchFamily="34" charset="0"/>
                <a:cs typeface="Verdana" pitchFamily="34" charset="0"/>
              </a:rPr>
              <a:t>que </a:t>
            </a:r>
            <a:r>
              <a:rPr sz="1600" b="1" spc="-5" dirty="0">
                <a:solidFill>
                  <a:srgbClr val="001F5F"/>
                </a:solidFill>
                <a:latin typeface="Verdana" pitchFamily="34" charset="0"/>
                <a:ea typeface="Verdana" pitchFamily="34" charset="0"/>
                <a:cs typeface="Verdana" pitchFamily="34" charset="0"/>
              </a:rPr>
              <a:t>perseguem  finalidades de interesse</a:t>
            </a:r>
            <a:r>
              <a:rPr sz="1600" b="1" dirty="0">
                <a:solidFill>
                  <a:srgbClr val="001F5F"/>
                </a:solidFill>
                <a:latin typeface="Verdana" pitchFamily="34" charset="0"/>
                <a:ea typeface="Verdana" pitchFamily="34" charset="0"/>
                <a:cs typeface="Verdana" pitchFamily="34" charset="0"/>
              </a:rPr>
              <a:t> público.</a:t>
            </a:r>
            <a:endParaRPr sz="1600" dirty="0">
              <a:latin typeface="Verdana" pitchFamily="34" charset="0"/>
              <a:ea typeface="Verdana" pitchFamily="34" charset="0"/>
              <a:cs typeface="Verdana" pitchFamily="34" charset="0"/>
            </a:endParaRPr>
          </a:p>
          <a:p>
            <a:pPr algn="just">
              <a:lnSpc>
                <a:spcPct val="100000"/>
              </a:lnSpc>
              <a:spcBef>
                <a:spcPts val="35"/>
              </a:spcBef>
            </a:pPr>
            <a:endParaRPr sz="1600" dirty="0">
              <a:latin typeface="Verdana" pitchFamily="34" charset="0"/>
              <a:ea typeface="Verdana" pitchFamily="34" charset="0"/>
              <a:cs typeface="Verdana" pitchFamily="34" charset="0"/>
            </a:endParaRPr>
          </a:p>
          <a:p>
            <a:pPr marL="12700" marR="97790" algn="just">
              <a:lnSpc>
                <a:spcPct val="100000"/>
              </a:lnSpc>
            </a:pPr>
            <a:r>
              <a:rPr sz="1600" b="1" dirty="0">
                <a:solidFill>
                  <a:srgbClr val="001F5F"/>
                </a:solidFill>
                <a:latin typeface="Verdana" pitchFamily="34" charset="0"/>
                <a:ea typeface="Verdana" pitchFamily="34" charset="0"/>
                <a:cs typeface="Verdana" pitchFamily="34" charset="0"/>
              </a:rPr>
              <a:t>O </a:t>
            </a:r>
            <a:r>
              <a:rPr sz="1600" b="1" spc="-5" dirty="0">
                <a:solidFill>
                  <a:srgbClr val="001F5F"/>
                </a:solidFill>
                <a:latin typeface="Verdana" pitchFamily="34" charset="0"/>
                <a:ea typeface="Verdana" pitchFamily="34" charset="0"/>
                <a:cs typeface="Verdana" pitchFamily="34" charset="0"/>
              </a:rPr>
              <a:t>terceiro </a:t>
            </a:r>
            <a:r>
              <a:rPr sz="1600" b="1" spc="-20" dirty="0">
                <a:solidFill>
                  <a:srgbClr val="001F5F"/>
                </a:solidFill>
                <a:latin typeface="Verdana" pitchFamily="34" charset="0"/>
                <a:ea typeface="Verdana" pitchFamily="34" charset="0"/>
                <a:cs typeface="Verdana" pitchFamily="34" charset="0"/>
              </a:rPr>
              <a:t>setor, </a:t>
            </a:r>
            <a:r>
              <a:rPr sz="1600" b="1" spc="-10" dirty="0">
                <a:solidFill>
                  <a:srgbClr val="001F5F"/>
                </a:solidFill>
                <a:latin typeface="Verdana" pitchFamily="34" charset="0"/>
                <a:ea typeface="Verdana" pitchFamily="34" charset="0"/>
                <a:cs typeface="Verdana" pitchFamily="34" charset="0"/>
              </a:rPr>
              <a:t>relevante </a:t>
            </a:r>
            <a:r>
              <a:rPr sz="1600" b="1" spc="-5" dirty="0">
                <a:solidFill>
                  <a:srgbClr val="001F5F"/>
                </a:solidFill>
                <a:latin typeface="Verdana" pitchFamily="34" charset="0"/>
                <a:ea typeface="Verdana" pitchFamily="34" charset="0"/>
                <a:cs typeface="Verdana" pitchFamily="34" charset="0"/>
              </a:rPr>
              <a:t>colaborador da </a:t>
            </a:r>
            <a:r>
              <a:rPr sz="1600" b="1" spc="-10" dirty="0">
                <a:solidFill>
                  <a:srgbClr val="001F5F"/>
                </a:solidFill>
                <a:latin typeface="Verdana" pitchFamily="34" charset="0"/>
                <a:ea typeface="Verdana" pitchFamily="34" charset="0"/>
                <a:cs typeface="Verdana" pitchFamily="34" charset="0"/>
              </a:rPr>
              <a:t>Administração </a:t>
            </a:r>
            <a:r>
              <a:rPr sz="1600" b="1" spc="-5" dirty="0">
                <a:solidFill>
                  <a:srgbClr val="001F5F"/>
                </a:solidFill>
                <a:latin typeface="Verdana" pitchFamily="34" charset="0"/>
                <a:ea typeface="Verdana" pitchFamily="34" charset="0"/>
                <a:cs typeface="Verdana" pitchFamily="34" charset="0"/>
              </a:rPr>
              <a:t>Pública, seja </a:t>
            </a:r>
            <a:r>
              <a:rPr sz="1600" b="1" dirty="0">
                <a:solidFill>
                  <a:srgbClr val="001F5F"/>
                </a:solidFill>
                <a:latin typeface="Verdana" pitchFamily="34" charset="0"/>
                <a:ea typeface="Verdana" pitchFamily="34" charset="0"/>
                <a:cs typeface="Verdana" pitchFamily="34" charset="0"/>
              </a:rPr>
              <a:t>no </a:t>
            </a:r>
            <a:r>
              <a:rPr sz="1600" b="1" spc="-5" dirty="0">
                <a:solidFill>
                  <a:srgbClr val="001F5F"/>
                </a:solidFill>
                <a:latin typeface="Verdana" pitchFamily="34" charset="0"/>
                <a:ea typeface="Verdana" pitchFamily="34" charset="0"/>
                <a:cs typeface="Verdana" pitchFamily="34" charset="0"/>
              </a:rPr>
              <a:t>âmbito Federal, Estadual e  Municipal se compõe de entidades </a:t>
            </a:r>
            <a:r>
              <a:rPr sz="1600" b="1" spc="-10" dirty="0">
                <a:solidFill>
                  <a:srgbClr val="001F5F"/>
                </a:solidFill>
                <a:latin typeface="Verdana" pitchFamily="34" charset="0"/>
                <a:ea typeface="Verdana" pitchFamily="34" charset="0"/>
                <a:cs typeface="Verdana" pitchFamily="34" charset="0"/>
              </a:rPr>
              <a:t>privadas </a:t>
            </a:r>
            <a:r>
              <a:rPr sz="1600" b="1" spc="-5" dirty="0">
                <a:solidFill>
                  <a:srgbClr val="001F5F"/>
                </a:solidFill>
                <a:latin typeface="Verdana" pitchFamily="34" charset="0"/>
                <a:ea typeface="Verdana" pitchFamily="34" charset="0"/>
                <a:cs typeface="Verdana" pitchFamily="34" charset="0"/>
              </a:rPr>
              <a:t>sem fins </a:t>
            </a:r>
            <a:r>
              <a:rPr sz="1600" b="1" spc="-10" dirty="0">
                <a:solidFill>
                  <a:srgbClr val="001F5F"/>
                </a:solidFill>
                <a:latin typeface="Verdana" pitchFamily="34" charset="0"/>
                <a:ea typeface="Verdana" pitchFamily="34" charset="0"/>
                <a:cs typeface="Verdana" pitchFamily="34" charset="0"/>
              </a:rPr>
              <a:t>lucrativos </a:t>
            </a:r>
            <a:r>
              <a:rPr sz="1600" b="1" spc="-5" dirty="0" err="1">
                <a:solidFill>
                  <a:srgbClr val="001F5F"/>
                </a:solidFill>
                <a:latin typeface="Verdana" pitchFamily="34" charset="0"/>
                <a:ea typeface="Verdana" pitchFamily="34" charset="0"/>
                <a:cs typeface="Verdana" pitchFamily="34" charset="0"/>
              </a:rPr>
              <a:t>que</a:t>
            </a:r>
            <a:r>
              <a:rPr sz="1600" b="1" spc="-5" dirty="0">
                <a:solidFill>
                  <a:srgbClr val="001F5F"/>
                </a:solidFill>
                <a:latin typeface="Verdana" pitchFamily="34" charset="0"/>
                <a:ea typeface="Verdana" pitchFamily="34" charset="0"/>
                <a:cs typeface="Verdana" pitchFamily="34" charset="0"/>
              </a:rPr>
              <a:t> </a:t>
            </a:r>
            <a:r>
              <a:rPr lang="pt-BR" sz="1600" b="1" spc="-5" dirty="0" smtClean="0">
                <a:solidFill>
                  <a:srgbClr val="001F5F"/>
                </a:solidFill>
                <a:latin typeface="Verdana" pitchFamily="34" charset="0"/>
                <a:ea typeface="Verdana" pitchFamily="34" charset="0"/>
                <a:cs typeface="Verdana" pitchFamily="34" charset="0"/>
              </a:rPr>
              <a:t>tem</a:t>
            </a:r>
            <a:r>
              <a:rPr sz="1600" b="1" spc="-5" dirty="0" err="1" smtClean="0">
                <a:solidFill>
                  <a:srgbClr val="001F5F"/>
                </a:solidFill>
                <a:latin typeface="Verdana" pitchFamily="34" charset="0"/>
                <a:ea typeface="Verdana" pitchFamily="34" charset="0"/>
                <a:cs typeface="Verdana" pitchFamily="34" charset="0"/>
              </a:rPr>
              <a:t>como</a:t>
            </a:r>
            <a:r>
              <a:rPr sz="1600" b="1" spc="-5" dirty="0" smtClean="0">
                <a:solidFill>
                  <a:srgbClr val="001F5F"/>
                </a:solidFill>
                <a:latin typeface="Verdana" pitchFamily="34" charset="0"/>
                <a:ea typeface="Verdana" pitchFamily="34" charset="0"/>
                <a:cs typeface="Verdana" pitchFamily="34" charset="0"/>
              </a:rPr>
              <a:t> </a:t>
            </a:r>
            <a:r>
              <a:rPr sz="1600" b="1" spc="-5" dirty="0">
                <a:solidFill>
                  <a:srgbClr val="001F5F"/>
                </a:solidFill>
                <a:latin typeface="Verdana" pitchFamily="34" charset="0"/>
                <a:ea typeface="Verdana" pitchFamily="34" charset="0"/>
                <a:cs typeface="Verdana" pitchFamily="34" charset="0"/>
              </a:rPr>
              <a:t>uma de suas </a:t>
            </a:r>
            <a:r>
              <a:rPr sz="1600" b="1" spc="-10" dirty="0">
                <a:solidFill>
                  <a:srgbClr val="001F5F"/>
                </a:solidFill>
                <a:latin typeface="Verdana" pitchFamily="34" charset="0"/>
                <a:ea typeface="Verdana" pitchFamily="34" charset="0"/>
                <a:cs typeface="Verdana" pitchFamily="34" charset="0"/>
              </a:rPr>
              <a:t>relevantes  </a:t>
            </a:r>
            <a:r>
              <a:rPr sz="1600" b="1" spc="-5" dirty="0">
                <a:solidFill>
                  <a:srgbClr val="001F5F"/>
                </a:solidFill>
                <a:latin typeface="Verdana" pitchFamily="34" charset="0"/>
                <a:ea typeface="Verdana" pitchFamily="34" charset="0"/>
                <a:cs typeface="Verdana" pitchFamily="34" charset="0"/>
              </a:rPr>
              <a:t>finalidades, prestar </a:t>
            </a:r>
            <a:r>
              <a:rPr sz="1600" b="1" spc="-10" dirty="0">
                <a:solidFill>
                  <a:srgbClr val="001F5F"/>
                </a:solidFill>
                <a:latin typeface="Verdana" pitchFamily="34" charset="0"/>
                <a:ea typeface="Verdana" pitchFamily="34" charset="0"/>
                <a:cs typeface="Verdana" pitchFamily="34" charset="0"/>
              </a:rPr>
              <a:t>serviços </a:t>
            </a:r>
            <a:r>
              <a:rPr sz="1600" b="1" spc="-5" dirty="0">
                <a:solidFill>
                  <a:srgbClr val="001F5F"/>
                </a:solidFill>
                <a:latin typeface="Verdana" pitchFamily="34" charset="0"/>
                <a:ea typeface="Verdana" pitchFamily="34" charset="0"/>
                <a:cs typeface="Verdana" pitchFamily="34" charset="0"/>
              </a:rPr>
              <a:t>de utilidade pública </a:t>
            </a:r>
            <a:r>
              <a:rPr sz="1600" b="1" spc="-10" dirty="0">
                <a:solidFill>
                  <a:srgbClr val="001F5F"/>
                </a:solidFill>
                <a:latin typeface="Verdana" pitchFamily="34" charset="0"/>
                <a:ea typeface="Verdana" pitchFamily="34" charset="0"/>
                <a:cs typeface="Verdana" pitchFamily="34" charset="0"/>
              </a:rPr>
              <a:t>visando </a:t>
            </a:r>
            <a:r>
              <a:rPr sz="1600" b="1" spc="-5" dirty="0">
                <a:solidFill>
                  <a:srgbClr val="001F5F"/>
                </a:solidFill>
                <a:latin typeface="Verdana" pitchFamily="34" charset="0"/>
                <a:ea typeface="Verdana" pitchFamily="34" charset="0"/>
                <a:cs typeface="Verdana" pitchFamily="34" charset="0"/>
              </a:rPr>
              <a:t>à consagração de políticas públicas almejadas  pela sociedade e garantidas pelo Estado, e que diante da gama de atribuições que este possui, necessita </a:t>
            </a:r>
            <a:r>
              <a:rPr sz="1600" b="1" dirty="0">
                <a:solidFill>
                  <a:srgbClr val="001F5F"/>
                </a:solidFill>
                <a:latin typeface="Verdana" pitchFamily="34" charset="0"/>
                <a:ea typeface="Verdana" pitchFamily="34" charset="0"/>
                <a:cs typeface="Verdana" pitchFamily="34" charset="0"/>
              </a:rPr>
              <a:t>do  </a:t>
            </a:r>
            <a:r>
              <a:rPr sz="1600" b="1" spc="-5" dirty="0">
                <a:solidFill>
                  <a:srgbClr val="001F5F"/>
                </a:solidFill>
                <a:latin typeface="Verdana" pitchFamily="34" charset="0"/>
                <a:ea typeface="Verdana" pitchFamily="34" charset="0"/>
                <a:cs typeface="Verdana" pitchFamily="34" charset="0"/>
              </a:rPr>
              <a:t>amparo dessas entidades colaboradoras para </a:t>
            </a:r>
            <a:r>
              <a:rPr sz="1600" b="1" spc="-10" dirty="0">
                <a:solidFill>
                  <a:srgbClr val="001F5F"/>
                </a:solidFill>
                <a:latin typeface="Verdana" pitchFamily="34" charset="0"/>
                <a:ea typeface="Verdana" pitchFamily="34" charset="0"/>
                <a:cs typeface="Verdana" pitchFamily="34" charset="0"/>
              </a:rPr>
              <a:t>efetivar </a:t>
            </a:r>
            <a:r>
              <a:rPr sz="1600" b="1" spc="-5" dirty="0">
                <a:solidFill>
                  <a:srgbClr val="001F5F"/>
                </a:solidFill>
                <a:latin typeface="Verdana" pitchFamily="34" charset="0"/>
                <a:ea typeface="Verdana" pitchFamily="34" charset="0"/>
                <a:cs typeface="Verdana" pitchFamily="34" charset="0"/>
              </a:rPr>
              <a:t>a garantia dos direitos da população</a:t>
            </a:r>
            <a:r>
              <a:rPr sz="1600" b="1" spc="175" dirty="0">
                <a:solidFill>
                  <a:srgbClr val="001F5F"/>
                </a:solidFill>
                <a:latin typeface="Verdana" pitchFamily="34" charset="0"/>
                <a:ea typeface="Verdana" pitchFamily="34" charset="0"/>
                <a:cs typeface="Verdana" pitchFamily="34" charset="0"/>
              </a:rPr>
              <a:t> </a:t>
            </a:r>
            <a:r>
              <a:rPr sz="1600" b="1" spc="-5" dirty="0">
                <a:solidFill>
                  <a:srgbClr val="001F5F"/>
                </a:solidFill>
                <a:latin typeface="Verdana" pitchFamily="34" charset="0"/>
                <a:ea typeface="Verdana" pitchFamily="34" charset="0"/>
                <a:cs typeface="Verdana" pitchFamily="34" charset="0"/>
              </a:rPr>
              <a:t>brasileira.</a:t>
            </a:r>
            <a:endParaRPr sz="1600" dirty="0">
              <a:latin typeface="Verdana" pitchFamily="34" charset="0"/>
              <a:ea typeface="Verdana" pitchFamily="34" charset="0"/>
              <a:cs typeface="Verdana" pitchFamily="34" charset="0"/>
            </a:endParaRPr>
          </a:p>
          <a:p>
            <a:pPr algn="just">
              <a:lnSpc>
                <a:spcPct val="100000"/>
              </a:lnSpc>
              <a:spcBef>
                <a:spcPts val="30"/>
              </a:spcBef>
            </a:pPr>
            <a:endParaRPr sz="1600" dirty="0">
              <a:latin typeface="Verdana" pitchFamily="34" charset="0"/>
              <a:ea typeface="Verdana" pitchFamily="34" charset="0"/>
              <a:cs typeface="Verdana" pitchFamily="34" charset="0"/>
            </a:endParaRPr>
          </a:p>
          <a:p>
            <a:pPr marL="12700" marR="337820" algn="just">
              <a:lnSpc>
                <a:spcPct val="100000"/>
              </a:lnSpc>
            </a:pPr>
            <a:r>
              <a:rPr sz="1600" b="1" dirty="0">
                <a:solidFill>
                  <a:srgbClr val="001F5F"/>
                </a:solidFill>
                <a:latin typeface="Verdana" pitchFamily="34" charset="0"/>
                <a:ea typeface="Verdana" pitchFamily="34" charset="0"/>
                <a:cs typeface="Verdana" pitchFamily="34" charset="0"/>
              </a:rPr>
              <a:t>O </a:t>
            </a:r>
            <a:r>
              <a:rPr sz="1600" b="1" spc="-5" dirty="0">
                <a:solidFill>
                  <a:srgbClr val="001F5F"/>
                </a:solidFill>
                <a:latin typeface="Verdana" pitchFamily="34" charset="0"/>
                <a:ea typeface="Verdana" pitchFamily="34" charset="0"/>
                <a:cs typeface="Verdana" pitchFamily="34" charset="0"/>
              </a:rPr>
              <a:t>papel </a:t>
            </a:r>
            <a:r>
              <a:rPr sz="1600" b="1" dirty="0">
                <a:solidFill>
                  <a:srgbClr val="001F5F"/>
                </a:solidFill>
                <a:latin typeface="Verdana" pitchFamily="34" charset="0"/>
                <a:ea typeface="Verdana" pitchFamily="34" charset="0"/>
                <a:cs typeface="Verdana" pitchFamily="34" charset="0"/>
              </a:rPr>
              <a:t>do </a:t>
            </a:r>
            <a:r>
              <a:rPr sz="1600" b="1" spc="-5" dirty="0">
                <a:solidFill>
                  <a:srgbClr val="001F5F"/>
                </a:solidFill>
                <a:latin typeface="Verdana" pitchFamily="34" charset="0"/>
                <a:ea typeface="Verdana" pitchFamily="34" charset="0"/>
                <a:cs typeface="Verdana" pitchFamily="34" charset="0"/>
              </a:rPr>
              <a:t>terceiro setor na execução de políticas públicas tem caráter de complementaridade à atuação  estatal (em programa, projeto </a:t>
            </a:r>
            <a:r>
              <a:rPr sz="1600" b="1" dirty="0">
                <a:solidFill>
                  <a:srgbClr val="001F5F"/>
                </a:solidFill>
                <a:latin typeface="Verdana" pitchFamily="34" charset="0"/>
                <a:ea typeface="Verdana" pitchFamily="34" charset="0"/>
                <a:cs typeface="Verdana" pitchFamily="34" charset="0"/>
              </a:rPr>
              <a:t>ou </a:t>
            </a:r>
            <a:r>
              <a:rPr sz="1600" b="1" spc="-10" dirty="0">
                <a:solidFill>
                  <a:srgbClr val="001F5F"/>
                </a:solidFill>
                <a:latin typeface="Verdana" pitchFamily="34" charset="0"/>
                <a:ea typeface="Verdana" pitchFamily="34" charset="0"/>
                <a:cs typeface="Verdana" pitchFamily="34" charset="0"/>
              </a:rPr>
              <a:t>atividade), </a:t>
            </a:r>
            <a:r>
              <a:rPr sz="1600" b="1" spc="-5" dirty="0">
                <a:solidFill>
                  <a:srgbClr val="001F5F"/>
                </a:solidFill>
                <a:latin typeface="Verdana" pitchFamily="34" charset="0"/>
                <a:ea typeface="Verdana" pitchFamily="34" charset="0"/>
                <a:cs typeface="Verdana" pitchFamily="34" charset="0"/>
              </a:rPr>
              <a:t>sob pena de frustrar alguns direitos e garantias fundamentais  inscritos </a:t>
            </a:r>
            <a:r>
              <a:rPr sz="1600" b="1" dirty="0">
                <a:solidFill>
                  <a:srgbClr val="001F5F"/>
                </a:solidFill>
                <a:latin typeface="Verdana" pitchFamily="34" charset="0"/>
                <a:ea typeface="Verdana" pitchFamily="34" charset="0"/>
                <a:cs typeface="Verdana" pitchFamily="34" charset="0"/>
              </a:rPr>
              <a:t>na </a:t>
            </a:r>
            <a:r>
              <a:rPr sz="1600" b="1" spc="-5" dirty="0">
                <a:solidFill>
                  <a:srgbClr val="001F5F"/>
                </a:solidFill>
                <a:latin typeface="Verdana" pitchFamily="34" charset="0"/>
                <a:ea typeface="Verdana" pitchFamily="34" charset="0"/>
                <a:cs typeface="Verdana" pitchFamily="34" charset="0"/>
              </a:rPr>
              <a:t>CR </a:t>
            </a:r>
            <a:r>
              <a:rPr sz="1600" b="1" dirty="0">
                <a:solidFill>
                  <a:srgbClr val="001F5F"/>
                </a:solidFill>
                <a:latin typeface="Verdana" pitchFamily="34" charset="0"/>
                <a:ea typeface="Verdana" pitchFamily="34" charset="0"/>
                <a:cs typeface="Verdana" pitchFamily="34" charset="0"/>
              </a:rPr>
              <a:t>de</a:t>
            </a:r>
            <a:r>
              <a:rPr sz="1600" b="1" spc="-30" dirty="0">
                <a:solidFill>
                  <a:srgbClr val="001F5F"/>
                </a:solidFill>
                <a:latin typeface="Verdana" pitchFamily="34" charset="0"/>
                <a:ea typeface="Verdana" pitchFamily="34" charset="0"/>
                <a:cs typeface="Verdana" pitchFamily="34" charset="0"/>
              </a:rPr>
              <a:t> </a:t>
            </a:r>
            <a:r>
              <a:rPr sz="1600" b="1" spc="-10" dirty="0">
                <a:solidFill>
                  <a:srgbClr val="001F5F"/>
                </a:solidFill>
                <a:latin typeface="Verdana" pitchFamily="34" charset="0"/>
                <a:ea typeface="Verdana" pitchFamily="34" charset="0"/>
                <a:cs typeface="Verdana" pitchFamily="34" charset="0"/>
              </a:rPr>
              <a:t>1988.”</a:t>
            </a:r>
            <a:endParaRPr sz="1600" dirty="0">
              <a:latin typeface="Verdana" pitchFamily="34" charset="0"/>
              <a:ea typeface="Verdana" pitchFamily="34" charset="0"/>
              <a:cs typeface="Verdana" pitchFamily="34" charset="0"/>
            </a:endParaRPr>
          </a:p>
        </p:txBody>
      </p:sp>
      <p:sp>
        <p:nvSpPr>
          <p:cNvPr id="66" name="object 66"/>
          <p:cNvSpPr/>
          <p:nvPr/>
        </p:nvSpPr>
        <p:spPr>
          <a:xfrm>
            <a:off x="6180201" y="4697476"/>
            <a:ext cx="5864225" cy="2113280"/>
          </a:xfrm>
          <a:custGeom>
            <a:avLst/>
            <a:gdLst/>
            <a:ahLst/>
            <a:cxnLst/>
            <a:rect l="l" t="t" r="r" b="b"/>
            <a:pathLst>
              <a:path w="5864225" h="2113279">
                <a:moveTo>
                  <a:pt x="5512054" y="0"/>
                </a:moveTo>
                <a:lnTo>
                  <a:pt x="352044" y="0"/>
                </a:lnTo>
                <a:lnTo>
                  <a:pt x="304271" y="3213"/>
                </a:lnTo>
                <a:lnTo>
                  <a:pt x="258453" y="12574"/>
                </a:lnTo>
                <a:lnTo>
                  <a:pt x="215009" y="27664"/>
                </a:lnTo>
                <a:lnTo>
                  <a:pt x="174356" y="48062"/>
                </a:lnTo>
                <a:lnTo>
                  <a:pt x="136916" y="73350"/>
                </a:lnTo>
                <a:lnTo>
                  <a:pt x="103108" y="103108"/>
                </a:lnTo>
                <a:lnTo>
                  <a:pt x="73350" y="136916"/>
                </a:lnTo>
                <a:lnTo>
                  <a:pt x="48062" y="174356"/>
                </a:lnTo>
                <a:lnTo>
                  <a:pt x="27664" y="215009"/>
                </a:lnTo>
                <a:lnTo>
                  <a:pt x="12574" y="258453"/>
                </a:lnTo>
                <a:lnTo>
                  <a:pt x="3213" y="304271"/>
                </a:lnTo>
                <a:lnTo>
                  <a:pt x="0" y="352044"/>
                </a:lnTo>
                <a:lnTo>
                  <a:pt x="0" y="1760728"/>
                </a:lnTo>
                <a:lnTo>
                  <a:pt x="3213" y="1808515"/>
                </a:lnTo>
                <a:lnTo>
                  <a:pt x="12574" y="1854349"/>
                </a:lnTo>
                <a:lnTo>
                  <a:pt x="27664" y="1897809"/>
                </a:lnTo>
                <a:lnTo>
                  <a:pt x="48062" y="1938476"/>
                </a:lnTo>
                <a:lnTo>
                  <a:pt x="73350" y="1975929"/>
                </a:lnTo>
                <a:lnTo>
                  <a:pt x="103108" y="2009751"/>
                </a:lnTo>
                <a:lnTo>
                  <a:pt x="136916" y="2039520"/>
                </a:lnTo>
                <a:lnTo>
                  <a:pt x="174356" y="2064817"/>
                </a:lnTo>
                <a:lnTo>
                  <a:pt x="215009" y="2085223"/>
                </a:lnTo>
                <a:lnTo>
                  <a:pt x="258453" y="2100319"/>
                </a:lnTo>
                <a:lnTo>
                  <a:pt x="304271" y="2109684"/>
                </a:lnTo>
                <a:lnTo>
                  <a:pt x="352044" y="2112899"/>
                </a:lnTo>
                <a:lnTo>
                  <a:pt x="5512054" y="2112899"/>
                </a:lnTo>
                <a:lnTo>
                  <a:pt x="5559828" y="2109684"/>
                </a:lnTo>
                <a:lnTo>
                  <a:pt x="5605653" y="2100319"/>
                </a:lnTo>
                <a:lnTo>
                  <a:pt x="5649108" y="2085223"/>
                </a:lnTo>
                <a:lnTo>
                  <a:pt x="5689774" y="2064817"/>
                </a:lnTo>
                <a:lnTo>
                  <a:pt x="5727228" y="2039520"/>
                </a:lnTo>
                <a:lnTo>
                  <a:pt x="5761053" y="2009751"/>
                </a:lnTo>
                <a:lnTo>
                  <a:pt x="5790827" y="1975929"/>
                </a:lnTo>
                <a:lnTo>
                  <a:pt x="5816129" y="1938476"/>
                </a:lnTo>
                <a:lnTo>
                  <a:pt x="5836540" y="1897809"/>
                </a:lnTo>
                <a:lnTo>
                  <a:pt x="5851640" y="1854349"/>
                </a:lnTo>
                <a:lnTo>
                  <a:pt x="5861008" y="1808515"/>
                </a:lnTo>
                <a:lnTo>
                  <a:pt x="5864225" y="1760728"/>
                </a:lnTo>
                <a:lnTo>
                  <a:pt x="5864225" y="352044"/>
                </a:lnTo>
                <a:lnTo>
                  <a:pt x="5861008" y="304271"/>
                </a:lnTo>
                <a:lnTo>
                  <a:pt x="5851640" y="258453"/>
                </a:lnTo>
                <a:lnTo>
                  <a:pt x="5836540" y="215009"/>
                </a:lnTo>
                <a:lnTo>
                  <a:pt x="5816129" y="174356"/>
                </a:lnTo>
                <a:lnTo>
                  <a:pt x="5790827" y="136916"/>
                </a:lnTo>
                <a:lnTo>
                  <a:pt x="5761053" y="103108"/>
                </a:lnTo>
                <a:lnTo>
                  <a:pt x="5727228" y="73350"/>
                </a:lnTo>
                <a:lnTo>
                  <a:pt x="5689774" y="48062"/>
                </a:lnTo>
                <a:lnTo>
                  <a:pt x="5649108" y="27664"/>
                </a:lnTo>
                <a:lnTo>
                  <a:pt x="5605653" y="12574"/>
                </a:lnTo>
                <a:lnTo>
                  <a:pt x="5559828" y="3213"/>
                </a:lnTo>
                <a:lnTo>
                  <a:pt x="5512054" y="0"/>
                </a:lnTo>
                <a:close/>
              </a:path>
            </a:pathLst>
          </a:custGeom>
          <a:solidFill>
            <a:srgbClr val="D9D9D9"/>
          </a:solidFill>
        </p:spPr>
        <p:txBody>
          <a:bodyPr wrap="square" lIns="0" tIns="0" rIns="0" bIns="0" rtlCol="0"/>
          <a:lstStyle/>
          <a:p>
            <a:endParaRPr/>
          </a:p>
        </p:txBody>
      </p:sp>
      <p:sp>
        <p:nvSpPr>
          <p:cNvPr id="67" name="object 67"/>
          <p:cNvSpPr/>
          <p:nvPr/>
        </p:nvSpPr>
        <p:spPr>
          <a:xfrm>
            <a:off x="6180201" y="4697476"/>
            <a:ext cx="5864225" cy="2113280"/>
          </a:xfrm>
          <a:custGeom>
            <a:avLst/>
            <a:gdLst/>
            <a:ahLst/>
            <a:cxnLst/>
            <a:rect l="l" t="t" r="r" b="b"/>
            <a:pathLst>
              <a:path w="5864225" h="2113279">
                <a:moveTo>
                  <a:pt x="0" y="352044"/>
                </a:moveTo>
                <a:lnTo>
                  <a:pt x="3213" y="304271"/>
                </a:lnTo>
                <a:lnTo>
                  <a:pt x="12574" y="258453"/>
                </a:lnTo>
                <a:lnTo>
                  <a:pt x="27664" y="215009"/>
                </a:lnTo>
                <a:lnTo>
                  <a:pt x="48062" y="174356"/>
                </a:lnTo>
                <a:lnTo>
                  <a:pt x="73350" y="136916"/>
                </a:lnTo>
                <a:lnTo>
                  <a:pt x="103108" y="103108"/>
                </a:lnTo>
                <a:lnTo>
                  <a:pt x="136916" y="73350"/>
                </a:lnTo>
                <a:lnTo>
                  <a:pt x="174356" y="48062"/>
                </a:lnTo>
                <a:lnTo>
                  <a:pt x="215009" y="27664"/>
                </a:lnTo>
                <a:lnTo>
                  <a:pt x="258453" y="12574"/>
                </a:lnTo>
                <a:lnTo>
                  <a:pt x="304271" y="3213"/>
                </a:lnTo>
                <a:lnTo>
                  <a:pt x="352044" y="0"/>
                </a:lnTo>
                <a:lnTo>
                  <a:pt x="5512054" y="0"/>
                </a:lnTo>
                <a:lnTo>
                  <a:pt x="5559828" y="3213"/>
                </a:lnTo>
                <a:lnTo>
                  <a:pt x="5605653" y="12574"/>
                </a:lnTo>
                <a:lnTo>
                  <a:pt x="5649108" y="27664"/>
                </a:lnTo>
                <a:lnTo>
                  <a:pt x="5689774" y="48062"/>
                </a:lnTo>
                <a:lnTo>
                  <a:pt x="5727228" y="73350"/>
                </a:lnTo>
                <a:lnTo>
                  <a:pt x="5761053" y="103108"/>
                </a:lnTo>
                <a:lnTo>
                  <a:pt x="5790827" y="136916"/>
                </a:lnTo>
                <a:lnTo>
                  <a:pt x="5816129" y="174356"/>
                </a:lnTo>
                <a:lnTo>
                  <a:pt x="5836540" y="215009"/>
                </a:lnTo>
                <a:lnTo>
                  <a:pt x="5851640" y="258453"/>
                </a:lnTo>
                <a:lnTo>
                  <a:pt x="5861008" y="304271"/>
                </a:lnTo>
                <a:lnTo>
                  <a:pt x="5864225" y="352044"/>
                </a:lnTo>
                <a:lnTo>
                  <a:pt x="5864225" y="1760728"/>
                </a:lnTo>
                <a:lnTo>
                  <a:pt x="5861008" y="1808515"/>
                </a:lnTo>
                <a:lnTo>
                  <a:pt x="5851640" y="1854349"/>
                </a:lnTo>
                <a:lnTo>
                  <a:pt x="5836540" y="1897809"/>
                </a:lnTo>
                <a:lnTo>
                  <a:pt x="5816129" y="1938476"/>
                </a:lnTo>
                <a:lnTo>
                  <a:pt x="5790827" y="1975929"/>
                </a:lnTo>
                <a:lnTo>
                  <a:pt x="5761053" y="2009751"/>
                </a:lnTo>
                <a:lnTo>
                  <a:pt x="5727228" y="2039520"/>
                </a:lnTo>
                <a:lnTo>
                  <a:pt x="5689774" y="2064817"/>
                </a:lnTo>
                <a:lnTo>
                  <a:pt x="5649108" y="2085223"/>
                </a:lnTo>
                <a:lnTo>
                  <a:pt x="5605653" y="2100319"/>
                </a:lnTo>
                <a:lnTo>
                  <a:pt x="5559828" y="2109684"/>
                </a:lnTo>
                <a:lnTo>
                  <a:pt x="5512054" y="2112899"/>
                </a:lnTo>
                <a:lnTo>
                  <a:pt x="352044" y="2112899"/>
                </a:lnTo>
                <a:lnTo>
                  <a:pt x="304271" y="2109684"/>
                </a:lnTo>
                <a:lnTo>
                  <a:pt x="258453" y="2100319"/>
                </a:lnTo>
                <a:lnTo>
                  <a:pt x="215009" y="2085223"/>
                </a:lnTo>
                <a:lnTo>
                  <a:pt x="174356" y="2064817"/>
                </a:lnTo>
                <a:lnTo>
                  <a:pt x="136916" y="2039520"/>
                </a:lnTo>
                <a:lnTo>
                  <a:pt x="103108" y="2009751"/>
                </a:lnTo>
                <a:lnTo>
                  <a:pt x="73350" y="1975929"/>
                </a:lnTo>
                <a:lnTo>
                  <a:pt x="48062" y="1938476"/>
                </a:lnTo>
                <a:lnTo>
                  <a:pt x="27664" y="1897809"/>
                </a:lnTo>
                <a:lnTo>
                  <a:pt x="12574" y="1854349"/>
                </a:lnTo>
                <a:lnTo>
                  <a:pt x="3213" y="1808515"/>
                </a:lnTo>
                <a:lnTo>
                  <a:pt x="0" y="1760728"/>
                </a:lnTo>
                <a:lnTo>
                  <a:pt x="0" y="352044"/>
                </a:lnTo>
                <a:close/>
              </a:path>
            </a:pathLst>
          </a:custGeom>
          <a:ln w="12700">
            <a:solidFill>
              <a:srgbClr val="99402B"/>
            </a:solidFill>
          </a:ln>
        </p:spPr>
        <p:txBody>
          <a:bodyPr wrap="square" lIns="0" tIns="0" rIns="0" bIns="0" rtlCol="0"/>
          <a:lstStyle/>
          <a:p>
            <a:endParaRPr/>
          </a:p>
        </p:txBody>
      </p:sp>
      <p:sp>
        <p:nvSpPr>
          <p:cNvPr id="68" name="object 68"/>
          <p:cNvSpPr txBox="1"/>
          <p:nvPr/>
        </p:nvSpPr>
        <p:spPr>
          <a:xfrm>
            <a:off x="6362827" y="4959222"/>
            <a:ext cx="5499100" cy="285115"/>
          </a:xfrm>
          <a:prstGeom prst="rect">
            <a:avLst/>
          </a:prstGeom>
        </p:spPr>
        <p:txBody>
          <a:bodyPr vert="horz" wrap="square" lIns="0" tIns="12700" rIns="0" bIns="0" rtlCol="0">
            <a:spAutoFit/>
          </a:bodyPr>
          <a:lstStyle/>
          <a:p>
            <a:pPr marL="12700">
              <a:lnSpc>
                <a:spcPct val="100000"/>
              </a:lnSpc>
              <a:spcBef>
                <a:spcPts val="100"/>
              </a:spcBef>
              <a:tabLst>
                <a:tab pos="1191895" algn="l"/>
                <a:tab pos="1579245" algn="l"/>
                <a:tab pos="2291080" algn="l"/>
                <a:tab pos="3498215" algn="l"/>
                <a:tab pos="5232400" algn="l"/>
              </a:tabLst>
            </a:pPr>
            <a:r>
              <a:rPr sz="1700" b="1" dirty="0">
                <a:solidFill>
                  <a:srgbClr val="6C2A1A"/>
                </a:solidFill>
                <a:latin typeface="Arial"/>
                <a:cs typeface="Arial"/>
              </a:rPr>
              <a:t>Fome</a:t>
            </a:r>
            <a:r>
              <a:rPr sz="1700" b="1" spc="-15" dirty="0">
                <a:solidFill>
                  <a:srgbClr val="6C2A1A"/>
                </a:solidFill>
                <a:latin typeface="Arial"/>
                <a:cs typeface="Arial"/>
              </a:rPr>
              <a:t>n</a:t>
            </a:r>
            <a:r>
              <a:rPr sz="1700" b="1" dirty="0">
                <a:solidFill>
                  <a:srgbClr val="6C2A1A"/>
                </a:solidFill>
                <a:latin typeface="Arial"/>
                <a:cs typeface="Arial"/>
              </a:rPr>
              <a:t>to	é	uma	a</a:t>
            </a:r>
            <a:r>
              <a:rPr sz="1700" b="1" spc="0" dirty="0">
                <a:solidFill>
                  <a:srgbClr val="6C2A1A"/>
                </a:solidFill>
                <a:latin typeface="Arial"/>
                <a:cs typeface="Arial"/>
              </a:rPr>
              <a:t>t</a:t>
            </a:r>
            <a:r>
              <a:rPr sz="1700" b="1" spc="10" dirty="0">
                <a:solidFill>
                  <a:srgbClr val="6C2A1A"/>
                </a:solidFill>
                <a:latin typeface="Arial"/>
                <a:cs typeface="Arial"/>
              </a:rPr>
              <a:t>i</a:t>
            </a:r>
            <a:r>
              <a:rPr sz="1700" b="1" spc="-25" dirty="0">
                <a:solidFill>
                  <a:srgbClr val="6C2A1A"/>
                </a:solidFill>
                <a:latin typeface="Arial"/>
                <a:cs typeface="Arial"/>
              </a:rPr>
              <a:t>v</a:t>
            </a:r>
            <a:r>
              <a:rPr sz="1700" b="1" spc="-5" dirty="0">
                <a:solidFill>
                  <a:srgbClr val="6C2A1A"/>
                </a:solidFill>
                <a:latin typeface="Arial"/>
                <a:cs typeface="Arial"/>
              </a:rPr>
              <a:t>i</a:t>
            </a:r>
            <a:r>
              <a:rPr sz="1700" b="1" spc="5" dirty="0">
                <a:solidFill>
                  <a:srgbClr val="6C2A1A"/>
                </a:solidFill>
                <a:latin typeface="Arial"/>
                <a:cs typeface="Arial"/>
              </a:rPr>
              <a:t>d</a:t>
            </a:r>
            <a:r>
              <a:rPr sz="1700" b="1" dirty="0">
                <a:solidFill>
                  <a:srgbClr val="6C2A1A"/>
                </a:solidFill>
                <a:latin typeface="Arial"/>
                <a:cs typeface="Arial"/>
              </a:rPr>
              <a:t>ade	adm</a:t>
            </a:r>
            <a:r>
              <a:rPr sz="1700" b="1" spc="-10" dirty="0">
                <a:solidFill>
                  <a:srgbClr val="6C2A1A"/>
                </a:solidFill>
                <a:latin typeface="Arial"/>
                <a:cs typeface="Arial"/>
              </a:rPr>
              <a:t>i</a:t>
            </a:r>
            <a:r>
              <a:rPr sz="1700" b="1" dirty="0">
                <a:solidFill>
                  <a:srgbClr val="6C2A1A"/>
                </a:solidFill>
                <a:latin typeface="Arial"/>
                <a:cs typeface="Arial"/>
              </a:rPr>
              <a:t>nis</a:t>
            </a:r>
            <a:r>
              <a:rPr sz="1700" b="1" spc="0" dirty="0">
                <a:solidFill>
                  <a:srgbClr val="6C2A1A"/>
                </a:solidFill>
                <a:latin typeface="Arial"/>
                <a:cs typeface="Arial"/>
              </a:rPr>
              <a:t>t</a:t>
            </a:r>
            <a:r>
              <a:rPr sz="1700" b="1" dirty="0">
                <a:solidFill>
                  <a:srgbClr val="6C2A1A"/>
                </a:solidFill>
                <a:latin typeface="Arial"/>
                <a:cs typeface="Arial"/>
              </a:rPr>
              <a:t>ra</a:t>
            </a:r>
            <a:r>
              <a:rPr sz="1700" b="1" spc="-10" dirty="0">
                <a:solidFill>
                  <a:srgbClr val="6C2A1A"/>
                </a:solidFill>
                <a:latin typeface="Arial"/>
                <a:cs typeface="Arial"/>
              </a:rPr>
              <a:t>t</a:t>
            </a:r>
            <a:r>
              <a:rPr sz="1700" b="1" spc="10" dirty="0">
                <a:solidFill>
                  <a:srgbClr val="6C2A1A"/>
                </a:solidFill>
                <a:latin typeface="Arial"/>
                <a:cs typeface="Arial"/>
              </a:rPr>
              <a:t>i</a:t>
            </a:r>
            <a:r>
              <a:rPr sz="1700" b="1" spc="-25" dirty="0">
                <a:solidFill>
                  <a:srgbClr val="6C2A1A"/>
                </a:solidFill>
                <a:latin typeface="Arial"/>
                <a:cs typeface="Arial"/>
              </a:rPr>
              <a:t>v</a:t>
            </a:r>
            <a:r>
              <a:rPr sz="1700" b="1" dirty="0">
                <a:solidFill>
                  <a:srgbClr val="6C2A1A"/>
                </a:solidFill>
                <a:latin typeface="Arial"/>
                <a:cs typeface="Arial"/>
              </a:rPr>
              <a:t>a	de</a:t>
            </a:r>
            <a:endParaRPr sz="1700">
              <a:latin typeface="Arial"/>
              <a:cs typeface="Arial"/>
            </a:endParaRPr>
          </a:p>
        </p:txBody>
      </p:sp>
      <p:sp>
        <p:nvSpPr>
          <p:cNvPr id="69" name="object 69"/>
          <p:cNvSpPr txBox="1"/>
          <p:nvPr/>
        </p:nvSpPr>
        <p:spPr>
          <a:xfrm>
            <a:off x="6362827" y="5218303"/>
            <a:ext cx="5501640" cy="803275"/>
          </a:xfrm>
          <a:prstGeom prst="rect">
            <a:avLst/>
          </a:prstGeom>
        </p:spPr>
        <p:txBody>
          <a:bodyPr vert="horz" wrap="square" lIns="0" tIns="13335" rIns="0" bIns="0" rtlCol="0">
            <a:spAutoFit/>
          </a:bodyPr>
          <a:lstStyle/>
          <a:p>
            <a:pPr marL="12700" marR="5080" algn="just">
              <a:lnSpc>
                <a:spcPct val="100000"/>
              </a:lnSpc>
              <a:spcBef>
                <a:spcPts val="105"/>
              </a:spcBef>
            </a:pPr>
            <a:r>
              <a:rPr sz="1700" b="1" spc="-5" dirty="0">
                <a:solidFill>
                  <a:srgbClr val="6C2A1A"/>
                </a:solidFill>
                <a:latin typeface="Arial"/>
                <a:cs typeface="Arial"/>
              </a:rPr>
              <a:t>intervenção </a:t>
            </a:r>
            <a:r>
              <a:rPr sz="1700" b="1" spc="0" dirty="0">
                <a:solidFill>
                  <a:srgbClr val="6C2A1A"/>
                </a:solidFill>
                <a:latin typeface="Arial"/>
                <a:cs typeface="Arial"/>
              </a:rPr>
              <a:t>no </a:t>
            </a:r>
            <a:r>
              <a:rPr sz="1700" b="1" dirty="0">
                <a:solidFill>
                  <a:srgbClr val="6C2A1A"/>
                </a:solidFill>
                <a:latin typeface="Arial"/>
                <a:cs typeface="Arial"/>
              </a:rPr>
              <a:t>domínio econômico para </a:t>
            </a:r>
            <a:r>
              <a:rPr sz="1700" b="1" spc="-5" dirty="0">
                <a:solidFill>
                  <a:srgbClr val="6C2A1A"/>
                </a:solidFill>
                <a:latin typeface="Arial"/>
                <a:cs typeface="Arial"/>
              </a:rPr>
              <a:t>incentivar  </a:t>
            </a:r>
            <a:r>
              <a:rPr sz="1700" b="1" dirty="0">
                <a:solidFill>
                  <a:srgbClr val="6C2A1A"/>
                </a:solidFill>
                <a:latin typeface="Arial"/>
                <a:cs typeface="Arial"/>
              </a:rPr>
              <a:t>condutas dos sujeitos privados mediante a outorga  de </a:t>
            </a:r>
            <a:r>
              <a:rPr sz="1700" b="1" spc="-5" dirty="0">
                <a:solidFill>
                  <a:srgbClr val="6C2A1A"/>
                </a:solidFill>
                <a:latin typeface="Arial"/>
                <a:cs typeface="Arial"/>
              </a:rPr>
              <a:t>benefícios </a:t>
            </a:r>
            <a:r>
              <a:rPr sz="1700" b="1" dirty="0">
                <a:solidFill>
                  <a:srgbClr val="6C2A1A"/>
                </a:solidFill>
                <a:latin typeface="Arial"/>
                <a:cs typeface="Arial"/>
              </a:rPr>
              <a:t>diferenciados, inclusive mediante</a:t>
            </a:r>
            <a:r>
              <a:rPr sz="1700" b="1" spc="225" dirty="0">
                <a:solidFill>
                  <a:srgbClr val="6C2A1A"/>
                </a:solidFill>
                <a:latin typeface="Arial"/>
                <a:cs typeface="Arial"/>
              </a:rPr>
              <a:t> </a:t>
            </a:r>
            <a:r>
              <a:rPr sz="1700" b="1" dirty="0">
                <a:solidFill>
                  <a:srgbClr val="6C2A1A"/>
                </a:solidFill>
                <a:latin typeface="Arial"/>
                <a:cs typeface="Arial"/>
              </a:rPr>
              <a:t>a</a:t>
            </a:r>
            <a:endParaRPr sz="1700">
              <a:latin typeface="Arial"/>
              <a:cs typeface="Arial"/>
            </a:endParaRPr>
          </a:p>
        </p:txBody>
      </p:sp>
      <p:sp>
        <p:nvSpPr>
          <p:cNvPr id="70" name="object 70"/>
          <p:cNvSpPr txBox="1"/>
          <p:nvPr/>
        </p:nvSpPr>
        <p:spPr>
          <a:xfrm>
            <a:off x="6362827" y="5995517"/>
            <a:ext cx="5502275" cy="285750"/>
          </a:xfrm>
          <a:prstGeom prst="rect">
            <a:avLst/>
          </a:prstGeom>
        </p:spPr>
        <p:txBody>
          <a:bodyPr vert="horz" wrap="square" lIns="0" tIns="13335" rIns="0" bIns="0" rtlCol="0">
            <a:spAutoFit/>
          </a:bodyPr>
          <a:lstStyle/>
          <a:p>
            <a:pPr marL="12700">
              <a:lnSpc>
                <a:spcPct val="100000"/>
              </a:lnSpc>
              <a:spcBef>
                <a:spcPts val="105"/>
              </a:spcBef>
              <a:tabLst>
                <a:tab pos="1231900" algn="l"/>
                <a:tab pos="1719580" algn="l"/>
                <a:tab pos="2867025" algn="l"/>
                <a:tab pos="4318000" algn="l"/>
                <a:tab pos="5368290" algn="l"/>
              </a:tabLst>
            </a:pPr>
            <a:r>
              <a:rPr sz="1700" b="1" dirty="0">
                <a:solidFill>
                  <a:srgbClr val="6C2A1A"/>
                </a:solidFill>
                <a:latin typeface="Arial"/>
                <a:cs typeface="Arial"/>
              </a:rPr>
              <a:t>ap</a:t>
            </a:r>
            <a:r>
              <a:rPr sz="1700" b="1" spc="-10" dirty="0">
                <a:solidFill>
                  <a:srgbClr val="6C2A1A"/>
                </a:solidFill>
                <a:latin typeface="Arial"/>
                <a:cs typeface="Arial"/>
              </a:rPr>
              <a:t>li</a:t>
            </a:r>
            <a:r>
              <a:rPr sz="1700" b="1" dirty="0">
                <a:solidFill>
                  <a:srgbClr val="6C2A1A"/>
                </a:solidFill>
                <a:latin typeface="Arial"/>
                <a:cs typeface="Arial"/>
              </a:rPr>
              <a:t>cação	de	re</a:t>
            </a:r>
            <a:r>
              <a:rPr sz="1700" b="1" spc="-10" dirty="0">
                <a:solidFill>
                  <a:srgbClr val="6C2A1A"/>
                </a:solidFill>
                <a:latin typeface="Arial"/>
                <a:cs typeface="Arial"/>
              </a:rPr>
              <a:t>c</a:t>
            </a:r>
            <a:r>
              <a:rPr sz="1700" b="1" dirty="0">
                <a:solidFill>
                  <a:srgbClr val="6C2A1A"/>
                </a:solidFill>
                <a:latin typeface="Arial"/>
                <a:cs typeface="Arial"/>
              </a:rPr>
              <a:t>ursos	financei</a:t>
            </a:r>
            <a:r>
              <a:rPr sz="1700" b="1" spc="-10" dirty="0">
                <a:solidFill>
                  <a:srgbClr val="6C2A1A"/>
                </a:solidFill>
                <a:latin typeface="Arial"/>
                <a:cs typeface="Arial"/>
              </a:rPr>
              <a:t>r</a:t>
            </a:r>
            <a:r>
              <a:rPr sz="1700" b="1" dirty="0">
                <a:solidFill>
                  <a:srgbClr val="6C2A1A"/>
                </a:solidFill>
                <a:latin typeface="Arial"/>
                <a:cs typeface="Arial"/>
              </a:rPr>
              <a:t>os,	</a:t>
            </a:r>
            <a:r>
              <a:rPr sz="1700" b="1" spc="-30" dirty="0">
                <a:solidFill>
                  <a:srgbClr val="6C2A1A"/>
                </a:solidFill>
                <a:latin typeface="Arial"/>
                <a:cs typeface="Arial"/>
              </a:rPr>
              <a:t>v</a:t>
            </a:r>
            <a:r>
              <a:rPr sz="1700" b="1" dirty="0">
                <a:solidFill>
                  <a:srgbClr val="6C2A1A"/>
                </a:solidFill>
                <a:latin typeface="Arial"/>
                <a:cs typeface="Arial"/>
              </a:rPr>
              <a:t>isando	a</a:t>
            </a:r>
            <a:endParaRPr sz="1700">
              <a:latin typeface="Arial"/>
              <a:cs typeface="Arial"/>
            </a:endParaRPr>
          </a:p>
        </p:txBody>
      </p:sp>
      <p:sp>
        <p:nvSpPr>
          <p:cNvPr id="71" name="object 71"/>
          <p:cNvSpPr txBox="1"/>
          <p:nvPr/>
        </p:nvSpPr>
        <p:spPr>
          <a:xfrm>
            <a:off x="6362827" y="6254902"/>
            <a:ext cx="5158105" cy="285115"/>
          </a:xfrm>
          <a:prstGeom prst="rect">
            <a:avLst/>
          </a:prstGeom>
        </p:spPr>
        <p:txBody>
          <a:bodyPr vert="horz" wrap="square" lIns="0" tIns="13335" rIns="0" bIns="0" rtlCol="0">
            <a:spAutoFit/>
          </a:bodyPr>
          <a:lstStyle/>
          <a:p>
            <a:pPr marL="12700">
              <a:lnSpc>
                <a:spcPct val="100000"/>
              </a:lnSpc>
              <a:spcBef>
                <a:spcPts val="105"/>
              </a:spcBef>
            </a:pPr>
            <a:r>
              <a:rPr sz="1700" b="1" spc="-5" dirty="0">
                <a:solidFill>
                  <a:srgbClr val="6C2A1A"/>
                </a:solidFill>
                <a:latin typeface="Arial"/>
                <a:cs typeface="Arial"/>
              </a:rPr>
              <a:t>promover </a:t>
            </a:r>
            <a:r>
              <a:rPr sz="1700" b="1" dirty="0">
                <a:solidFill>
                  <a:srgbClr val="6C2A1A"/>
                </a:solidFill>
                <a:latin typeface="Arial"/>
                <a:cs typeface="Arial"/>
              </a:rPr>
              <a:t>o </a:t>
            </a:r>
            <a:r>
              <a:rPr sz="1700" b="1" spc="-5" dirty="0">
                <a:solidFill>
                  <a:srgbClr val="6C2A1A"/>
                </a:solidFill>
                <a:latin typeface="Arial"/>
                <a:cs typeface="Arial"/>
              </a:rPr>
              <a:t>desenvolvimento </a:t>
            </a:r>
            <a:r>
              <a:rPr sz="1700" b="1" dirty="0">
                <a:solidFill>
                  <a:srgbClr val="6C2A1A"/>
                </a:solidFill>
                <a:latin typeface="Arial"/>
                <a:cs typeface="Arial"/>
              </a:rPr>
              <a:t>econômico e</a:t>
            </a:r>
            <a:r>
              <a:rPr sz="1700" b="1" spc="65" dirty="0">
                <a:solidFill>
                  <a:srgbClr val="6C2A1A"/>
                </a:solidFill>
                <a:latin typeface="Arial"/>
                <a:cs typeface="Arial"/>
              </a:rPr>
              <a:t> </a:t>
            </a:r>
            <a:r>
              <a:rPr sz="1700" b="1" dirty="0">
                <a:solidFill>
                  <a:srgbClr val="6C2A1A"/>
                </a:solidFill>
                <a:latin typeface="Arial"/>
                <a:cs typeface="Arial"/>
              </a:rPr>
              <a:t>social.</a:t>
            </a:r>
            <a:endParaRPr sz="1700">
              <a:latin typeface="Arial"/>
              <a:cs typeface="Arial"/>
            </a:endParaRPr>
          </a:p>
        </p:txBody>
      </p:sp>
      <p:sp>
        <p:nvSpPr>
          <p:cNvPr id="72" name="object 72"/>
          <p:cNvSpPr/>
          <p:nvPr/>
        </p:nvSpPr>
        <p:spPr>
          <a:xfrm>
            <a:off x="0" y="4503801"/>
            <a:ext cx="6180201" cy="2354199"/>
          </a:xfrm>
          <a:prstGeom prst="rect">
            <a:avLst/>
          </a:prstGeom>
          <a:blipFill>
            <a:blip r:embed="rId3" cstate="print"/>
            <a:stretch>
              <a:fillRect/>
            </a:stretch>
          </a:blipFill>
        </p:spPr>
        <p:txBody>
          <a:bodyPr wrap="square" lIns="0" tIns="0" rIns="0" bIns="0" rtlCol="0"/>
          <a:lstStyle/>
          <a:p>
            <a:endParaRPr/>
          </a:p>
        </p:txBody>
      </p:sp>
      <p:sp>
        <p:nvSpPr>
          <p:cNvPr id="73" name="object 73"/>
          <p:cNvSpPr/>
          <p:nvPr/>
        </p:nvSpPr>
        <p:spPr>
          <a:xfrm>
            <a:off x="0" y="4503801"/>
            <a:ext cx="6180455" cy="2354580"/>
          </a:xfrm>
          <a:custGeom>
            <a:avLst/>
            <a:gdLst/>
            <a:ahLst/>
            <a:cxnLst/>
            <a:rect l="l" t="t" r="r" b="b"/>
            <a:pathLst>
              <a:path w="6180455" h="2354579">
                <a:moveTo>
                  <a:pt x="0" y="588518"/>
                </a:moveTo>
                <a:lnTo>
                  <a:pt x="5003038" y="588518"/>
                </a:lnTo>
                <a:lnTo>
                  <a:pt x="5003038" y="0"/>
                </a:lnTo>
                <a:lnTo>
                  <a:pt x="6180201" y="1177061"/>
                </a:lnTo>
                <a:lnTo>
                  <a:pt x="5003038" y="2354199"/>
                </a:lnTo>
                <a:lnTo>
                  <a:pt x="5003038" y="1765630"/>
                </a:lnTo>
                <a:lnTo>
                  <a:pt x="0" y="1765630"/>
                </a:lnTo>
                <a:lnTo>
                  <a:pt x="0" y="588518"/>
                </a:lnTo>
                <a:close/>
              </a:path>
            </a:pathLst>
          </a:custGeom>
          <a:ln w="6350">
            <a:solidFill>
              <a:srgbClr val="2C2D2C"/>
            </a:solidFill>
          </a:ln>
        </p:spPr>
        <p:txBody>
          <a:bodyPr wrap="square" lIns="0" tIns="0" rIns="0" bIns="0" rtlCol="0"/>
          <a:lstStyle/>
          <a:p>
            <a:endParaRPr/>
          </a:p>
        </p:txBody>
      </p:sp>
      <p:sp>
        <p:nvSpPr>
          <p:cNvPr id="74" name="object 74"/>
          <p:cNvSpPr txBox="1"/>
          <p:nvPr/>
        </p:nvSpPr>
        <p:spPr>
          <a:xfrm>
            <a:off x="106171" y="5120385"/>
            <a:ext cx="537718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Do </a:t>
            </a:r>
            <a:r>
              <a:rPr sz="1800" b="1" dirty="0">
                <a:latin typeface="Arial"/>
                <a:cs typeface="Arial"/>
              </a:rPr>
              <a:t>ponto </a:t>
            </a:r>
            <a:r>
              <a:rPr sz="1800" b="1" spc="-5" dirty="0">
                <a:latin typeface="Arial"/>
                <a:cs typeface="Arial"/>
              </a:rPr>
              <a:t>de </a:t>
            </a:r>
            <a:r>
              <a:rPr sz="1800" b="1" spc="-10" dirty="0">
                <a:latin typeface="Arial"/>
                <a:cs typeface="Arial"/>
              </a:rPr>
              <a:t>vista </a:t>
            </a:r>
            <a:r>
              <a:rPr sz="1800" b="1" spc="-5" dirty="0">
                <a:latin typeface="Arial"/>
                <a:cs typeface="Arial"/>
              </a:rPr>
              <a:t>das </a:t>
            </a:r>
            <a:r>
              <a:rPr sz="1800" b="1" spc="-10" dirty="0">
                <a:latin typeface="Arial"/>
                <a:cs typeface="Arial"/>
              </a:rPr>
              <a:t>atividades</a:t>
            </a:r>
            <a:r>
              <a:rPr sz="1800" b="1" spc="75" dirty="0">
                <a:latin typeface="Arial"/>
                <a:cs typeface="Arial"/>
              </a:rPr>
              <a:t> </a:t>
            </a:r>
            <a:r>
              <a:rPr sz="1800" b="1" spc="-5" dirty="0">
                <a:latin typeface="Arial"/>
                <a:cs typeface="Arial"/>
              </a:rPr>
              <a:t>administrativas,</a:t>
            </a:r>
            <a:endParaRPr sz="1800">
              <a:latin typeface="Arial"/>
              <a:cs typeface="Arial"/>
            </a:endParaRPr>
          </a:p>
        </p:txBody>
      </p:sp>
      <p:sp>
        <p:nvSpPr>
          <p:cNvPr id="75" name="object 75"/>
          <p:cNvSpPr txBox="1"/>
          <p:nvPr/>
        </p:nvSpPr>
        <p:spPr>
          <a:xfrm>
            <a:off x="612140" y="5394756"/>
            <a:ext cx="4366260" cy="300355"/>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as </a:t>
            </a:r>
            <a:r>
              <a:rPr sz="1800" b="1" dirty="0">
                <a:latin typeface="Arial"/>
                <a:cs typeface="Arial"/>
              </a:rPr>
              <a:t>entidades do </a:t>
            </a:r>
            <a:r>
              <a:rPr sz="1800" b="1" spc="-20" dirty="0">
                <a:latin typeface="Arial"/>
                <a:cs typeface="Arial"/>
              </a:rPr>
              <a:t>Terceiro </a:t>
            </a:r>
            <a:r>
              <a:rPr sz="1800" b="1" dirty="0">
                <a:latin typeface="Arial"/>
                <a:cs typeface="Arial"/>
              </a:rPr>
              <a:t>Setor ,</a:t>
            </a:r>
            <a:r>
              <a:rPr sz="1800" b="1" spc="-75" dirty="0">
                <a:latin typeface="Arial"/>
                <a:cs typeface="Arial"/>
              </a:rPr>
              <a:t> </a:t>
            </a:r>
            <a:r>
              <a:rPr sz="1800" b="1" dirty="0">
                <a:latin typeface="Arial"/>
                <a:cs typeface="Arial"/>
              </a:rPr>
              <a:t>quando</a:t>
            </a:r>
            <a:endParaRPr sz="1800" dirty="0">
              <a:latin typeface="Arial"/>
              <a:cs typeface="Arial"/>
            </a:endParaRPr>
          </a:p>
        </p:txBody>
      </p:sp>
      <p:sp>
        <p:nvSpPr>
          <p:cNvPr id="76" name="object 76"/>
          <p:cNvSpPr txBox="1"/>
          <p:nvPr/>
        </p:nvSpPr>
        <p:spPr>
          <a:xfrm>
            <a:off x="84835" y="5669381"/>
            <a:ext cx="542163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recebedoras de recursos públicos, se</a:t>
            </a:r>
            <a:r>
              <a:rPr sz="1800" b="1" spc="55" dirty="0">
                <a:latin typeface="Arial"/>
                <a:cs typeface="Arial"/>
              </a:rPr>
              <a:t> </a:t>
            </a:r>
            <a:r>
              <a:rPr sz="1800" b="1" spc="-5" dirty="0">
                <a:latin typeface="Arial"/>
                <a:cs typeface="Arial"/>
              </a:rPr>
              <a:t>enquadram</a:t>
            </a:r>
            <a:endParaRPr sz="1800">
              <a:latin typeface="Arial"/>
              <a:cs typeface="Arial"/>
            </a:endParaRPr>
          </a:p>
        </p:txBody>
      </p:sp>
      <p:sp>
        <p:nvSpPr>
          <p:cNvPr id="77" name="object 77"/>
          <p:cNvSpPr txBox="1"/>
          <p:nvPr/>
        </p:nvSpPr>
        <p:spPr>
          <a:xfrm>
            <a:off x="1208024" y="5943701"/>
            <a:ext cx="317373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como entidades</a:t>
            </a:r>
            <a:r>
              <a:rPr sz="1800" b="1" dirty="0">
                <a:latin typeface="Arial"/>
                <a:cs typeface="Arial"/>
              </a:rPr>
              <a:t> </a:t>
            </a:r>
            <a:r>
              <a:rPr sz="1800" b="1" spc="-5" dirty="0">
                <a:latin typeface="Arial"/>
                <a:cs typeface="Arial"/>
              </a:rPr>
              <a:t>fomentadas.</a:t>
            </a:r>
            <a:endParaRPr sz="18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3" name="object 3"/>
          <p:cNvSpPr/>
          <p:nvPr/>
        </p:nvSpPr>
        <p:spPr>
          <a:xfrm>
            <a:off x="6096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5" name="object 5"/>
          <p:cNvSpPr/>
          <p:nvPr/>
        </p:nvSpPr>
        <p:spPr>
          <a:xfrm>
            <a:off x="18288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7" name="object 7"/>
          <p:cNvSpPr/>
          <p:nvPr/>
        </p:nvSpPr>
        <p:spPr>
          <a:xfrm>
            <a:off x="30480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9" name="object 9"/>
          <p:cNvSpPr/>
          <p:nvPr/>
        </p:nvSpPr>
        <p:spPr>
          <a:xfrm>
            <a:off x="42672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462280"/>
          </a:xfrm>
          <a:custGeom>
            <a:avLst/>
            <a:gdLst/>
            <a:ahLst/>
            <a:cxnLst/>
            <a:rect l="l" t="t" r="r" b="b"/>
            <a:pathLst>
              <a:path h="462280">
                <a:moveTo>
                  <a:pt x="0" y="0"/>
                </a:moveTo>
                <a:lnTo>
                  <a:pt x="0" y="462025"/>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3089275"/>
            <a:ext cx="0" cy="3768725"/>
          </a:xfrm>
          <a:custGeom>
            <a:avLst/>
            <a:gdLst/>
            <a:ahLst/>
            <a:cxnLst/>
            <a:rect l="l" t="t" r="r" b="b"/>
            <a:pathLst>
              <a:path h="3768725">
                <a:moveTo>
                  <a:pt x="0" y="0"/>
                </a:moveTo>
                <a:lnTo>
                  <a:pt x="0" y="3768724"/>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12044298" y="1611375"/>
            <a:ext cx="147955" cy="0"/>
          </a:xfrm>
          <a:custGeom>
            <a:avLst/>
            <a:gdLst/>
            <a:ahLst/>
            <a:cxnLst/>
            <a:rect l="l" t="t" r="r" b="b"/>
            <a:pathLst>
              <a:path w="147954">
                <a:moveTo>
                  <a:pt x="0" y="0"/>
                </a:moveTo>
                <a:lnTo>
                  <a:pt x="147700" y="0"/>
                </a:lnTo>
              </a:path>
            </a:pathLst>
          </a:custGeom>
          <a:ln w="6350">
            <a:solidFill>
              <a:srgbClr val="D9D9D9"/>
            </a:solidFill>
          </a:ln>
        </p:spPr>
        <p:txBody>
          <a:bodyPr wrap="square" lIns="0" tIns="0" rIns="0" bIns="0" rtlCol="0"/>
          <a:lstStyle/>
          <a:p>
            <a:endParaRPr/>
          </a:p>
        </p:txBody>
      </p:sp>
      <p:sp>
        <p:nvSpPr>
          <p:cNvPr id="24" name="object 24"/>
          <p:cNvSpPr/>
          <p:nvPr/>
        </p:nvSpPr>
        <p:spPr>
          <a:xfrm>
            <a:off x="12044298" y="2835275"/>
            <a:ext cx="147955" cy="0"/>
          </a:xfrm>
          <a:custGeom>
            <a:avLst/>
            <a:gdLst/>
            <a:ahLst/>
            <a:cxnLst/>
            <a:rect l="l" t="t" r="r" b="b"/>
            <a:pathLst>
              <a:path w="147954">
                <a:moveTo>
                  <a:pt x="0" y="0"/>
                </a:moveTo>
                <a:lnTo>
                  <a:pt x="147700" y="0"/>
                </a:lnTo>
              </a:path>
            </a:pathLst>
          </a:custGeom>
          <a:ln w="6350">
            <a:solidFill>
              <a:srgbClr val="D9D9D9"/>
            </a:solidFill>
          </a:ln>
        </p:spPr>
        <p:txBody>
          <a:bodyPr wrap="square" lIns="0" tIns="0" rIns="0" bIns="0" rtlCol="0"/>
          <a:lstStyle/>
          <a:p>
            <a:endParaRPr/>
          </a:p>
        </p:txBody>
      </p:sp>
      <p:sp>
        <p:nvSpPr>
          <p:cNvPr id="25" name="object 2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59" name="object 59"/>
          <p:cNvSpPr/>
          <p:nvPr/>
        </p:nvSpPr>
        <p:spPr>
          <a:xfrm>
            <a:off x="0" y="0"/>
            <a:ext cx="12192000" cy="400050"/>
          </a:xfrm>
          <a:prstGeom prst="rect">
            <a:avLst/>
          </a:prstGeom>
          <a:blipFill>
            <a:blip r:embed="rId2" cstate="print"/>
            <a:stretch>
              <a:fillRect/>
            </a:stretch>
          </a:blipFill>
        </p:spPr>
        <p:txBody>
          <a:bodyPr wrap="square" lIns="0" tIns="0" rIns="0" bIns="0" rtlCol="0"/>
          <a:lstStyle/>
          <a:p>
            <a:endParaRPr/>
          </a:p>
        </p:txBody>
      </p:sp>
      <p:sp>
        <p:nvSpPr>
          <p:cNvPr id="60" name="object 60"/>
          <p:cNvSpPr/>
          <p:nvPr/>
        </p:nvSpPr>
        <p:spPr>
          <a:xfrm>
            <a:off x="0" y="0"/>
            <a:ext cx="12192000" cy="400050"/>
          </a:xfrm>
          <a:custGeom>
            <a:avLst/>
            <a:gdLst/>
            <a:ahLst/>
            <a:cxnLst/>
            <a:rect l="l" t="t" r="r" b="b"/>
            <a:pathLst>
              <a:path w="12192000" h="400050">
                <a:moveTo>
                  <a:pt x="0" y="400050"/>
                </a:moveTo>
                <a:lnTo>
                  <a:pt x="12192000" y="400050"/>
                </a:lnTo>
                <a:lnTo>
                  <a:pt x="12192000" y="0"/>
                </a:lnTo>
                <a:lnTo>
                  <a:pt x="0" y="0"/>
                </a:lnTo>
                <a:lnTo>
                  <a:pt x="0" y="400050"/>
                </a:lnTo>
                <a:close/>
              </a:path>
            </a:pathLst>
          </a:custGeom>
          <a:ln w="6350">
            <a:solidFill>
              <a:srgbClr val="D15A3D"/>
            </a:solidFill>
          </a:ln>
        </p:spPr>
        <p:txBody>
          <a:bodyPr wrap="square" lIns="0" tIns="0" rIns="0" bIns="0" rtlCol="0"/>
          <a:lstStyle/>
          <a:p>
            <a:endParaRPr/>
          </a:p>
        </p:txBody>
      </p:sp>
      <p:sp>
        <p:nvSpPr>
          <p:cNvPr id="61" name="object 61"/>
          <p:cNvSpPr txBox="1">
            <a:spLocks noGrp="1"/>
          </p:cNvSpPr>
          <p:nvPr>
            <p:ph type="title"/>
          </p:nvPr>
        </p:nvSpPr>
        <p:spPr>
          <a:xfrm>
            <a:off x="78739" y="29971"/>
            <a:ext cx="11975465" cy="330835"/>
          </a:xfrm>
          <a:prstGeom prst="rect">
            <a:avLst/>
          </a:prstGeom>
        </p:spPr>
        <p:txBody>
          <a:bodyPr vert="horz" wrap="square" lIns="0" tIns="13335" rIns="0" bIns="0" rtlCol="0">
            <a:spAutoFit/>
          </a:bodyPr>
          <a:lstStyle/>
          <a:p>
            <a:pPr marL="12700">
              <a:lnSpc>
                <a:spcPct val="100000"/>
              </a:lnSpc>
              <a:spcBef>
                <a:spcPts val="105"/>
              </a:spcBef>
            </a:pPr>
            <a:r>
              <a:rPr sz="2000" dirty="0">
                <a:latin typeface="Verdana"/>
                <a:cs typeface="Verdana"/>
              </a:rPr>
              <a:t>3. Conceituação de Terceiro Setor – </a:t>
            </a:r>
            <a:r>
              <a:rPr sz="2000" spc="-5" dirty="0">
                <a:latin typeface="Verdana"/>
                <a:cs typeface="Verdana"/>
              </a:rPr>
              <a:t>Enquadramento </a:t>
            </a:r>
            <a:r>
              <a:rPr sz="2000" dirty="0">
                <a:latin typeface="Verdana"/>
                <a:cs typeface="Verdana"/>
              </a:rPr>
              <a:t>nas </a:t>
            </a:r>
            <a:r>
              <a:rPr sz="2000" spc="-5" dirty="0">
                <a:latin typeface="Verdana"/>
                <a:cs typeface="Verdana"/>
              </a:rPr>
              <a:t>Atividades</a:t>
            </a:r>
            <a:r>
              <a:rPr sz="2000" spc="5" dirty="0">
                <a:latin typeface="Verdana"/>
                <a:cs typeface="Verdana"/>
              </a:rPr>
              <a:t> </a:t>
            </a:r>
            <a:r>
              <a:rPr sz="2000" spc="-5" dirty="0">
                <a:latin typeface="Verdana"/>
                <a:cs typeface="Verdana"/>
              </a:rPr>
              <a:t>Administrativas</a:t>
            </a:r>
            <a:endParaRPr sz="2000">
              <a:latin typeface="Verdana"/>
              <a:cs typeface="Verdana"/>
            </a:endParaRPr>
          </a:p>
        </p:txBody>
      </p:sp>
      <p:sp>
        <p:nvSpPr>
          <p:cNvPr id="62" name="object 62"/>
          <p:cNvSpPr/>
          <p:nvPr/>
        </p:nvSpPr>
        <p:spPr>
          <a:xfrm>
            <a:off x="0" y="462026"/>
            <a:ext cx="12044680" cy="2627630"/>
          </a:xfrm>
          <a:custGeom>
            <a:avLst/>
            <a:gdLst/>
            <a:ahLst/>
            <a:cxnLst/>
            <a:rect l="l" t="t" r="r" b="b"/>
            <a:pathLst>
              <a:path w="12044680" h="2627630">
                <a:moveTo>
                  <a:pt x="0" y="2627249"/>
                </a:moveTo>
                <a:lnTo>
                  <a:pt x="12044299" y="2627249"/>
                </a:lnTo>
                <a:lnTo>
                  <a:pt x="12044299" y="0"/>
                </a:lnTo>
                <a:lnTo>
                  <a:pt x="0" y="0"/>
                </a:lnTo>
                <a:lnTo>
                  <a:pt x="0" y="2627249"/>
                </a:lnTo>
                <a:close/>
              </a:path>
            </a:pathLst>
          </a:custGeom>
          <a:solidFill>
            <a:srgbClr val="F6D585"/>
          </a:solidFill>
        </p:spPr>
        <p:txBody>
          <a:bodyPr wrap="square" lIns="0" tIns="0" rIns="0" bIns="0" rtlCol="0"/>
          <a:lstStyle/>
          <a:p>
            <a:endParaRPr/>
          </a:p>
        </p:txBody>
      </p:sp>
      <p:sp>
        <p:nvSpPr>
          <p:cNvPr id="63" name="object 63"/>
          <p:cNvSpPr/>
          <p:nvPr/>
        </p:nvSpPr>
        <p:spPr>
          <a:xfrm>
            <a:off x="0" y="462026"/>
            <a:ext cx="12044680" cy="2627630"/>
          </a:xfrm>
          <a:custGeom>
            <a:avLst/>
            <a:gdLst/>
            <a:ahLst/>
            <a:cxnLst/>
            <a:rect l="l" t="t" r="r" b="b"/>
            <a:pathLst>
              <a:path w="12044680" h="2627630">
                <a:moveTo>
                  <a:pt x="0" y="2627249"/>
                </a:moveTo>
                <a:lnTo>
                  <a:pt x="12044299" y="2627249"/>
                </a:lnTo>
                <a:lnTo>
                  <a:pt x="12044299" y="0"/>
                </a:lnTo>
                <a:lnTo>
                  <a:pt x="0" y="0"/>
                </a:lnTo>
                <a:lnTo>
                  <a:pt x="0" y="2627249"/>
                </a:lnTo>
                <a:close/>
              </a:path>
            </a:pathLst>
          </a:custGeom>
          <a:ln w="12700">
            <a:solidFill>
              <a:srgbClr val="99402B"/>
            </a:solidFill>
          </a:ln>
        </p:spPr>
        <p:txBody>
          <a:bodyPr wrap="square" lIns="0" tIns="0" rIns="0" bIns="0" rtlCol="0"/>
          <a:lstStyle/>
          <a:p>
            <a:endParaRPr/>
          </a:p>
        </p:txBody>
      </p:sp>
      <p:sp>
        <p:nvSpPr>
          <p:cNvPr id="64" name="object 64"/>
          <p:cNvSpPr/>
          <p:nvPr/>
        </p:nvSpPr>
        <p:spPr>
          <a:xfrm>
            <a:off x="6180201" y="3216275"/>
            <a:ext cx="5864225" cy="3594100"/>
          </a:xfrm>
          <a:custGeom>
            <a:avLst/>
            <a:gdLst/>
            <a:ahLst/>
            <a:cxnLst/>
            <a:rect l="l" t="t" r="r" b="b"/>
            <a:pathLst>
              <a:path w="5864225" h="3594100">
                <a:moveTo>
                  <a:pt x="5265166" y="0"/>
                </a:moveTo>
                <a:lnTo>
                  <a:pt x="598931" y="0"/>
                </a:lnTo>
                <a:lnTo>
                  <a:pt x="549802" y="1985"/>
                </a:lnTo>
                <a:lnTo>
                  <a:pt x="501768" y="7841"/>
                </a:lnTo>
                <a:lnTo>
                  <a:pt x="454984" y="17411"/>
                </a:lnTo>
                <a:lnTo>
                  <a:pt x="409602" y="30541"/>
                </a:lnTo>
                <a:lnTo>
                  <a:pt x="365777" y="47079"/>
                </a:lnTo>
                <a:lnTo>
                  <a:pt x="323664" y="66868"/>
                </a:lnTo>
                <a:lnTo>
                  <a:pt x="283416" y="89756"/>
                </a:lnTo>
                <a:lnTo>
                  <a:pt x="245187" y="115588"/>
                </a:lnTo>
                <a:lnTo>
                  <a:pt x="209131" y="144209"/>
                </a:lnTo>
                <a:lnTo>
                  <a:pt x="175402" y="175466"/>
                </a:lnTo>
                <a:lnTo>
                  <a:pt x="144155" y="209204"/>
                </a:lnTo>
                <a:lnTo>
                  <a:pt x="115543" y="245269"/>
                </a:lnTo>
                <a:lnTo>
                  <a:pt x="89720" y="283507"/>
                </a:lnTo>
                <a:lnTo>
                  <a:pt x="66841" y="323764"/>
                </a:lnTo>
                <a:lnTo>
                  <a:pt x="47059" y="365885"/>
                </a:lnTo>
                <a:lnTo>
                  <a:pt x="30528" y="409716"/>
                </a:lnTo>
                <a:lnTo>
                  <a:pt x="17403" y="455103"/>
                </a:lnTo>
                <a:lnTo>
                  <a:pt x="7837" y="501892"/>
                </a:lnTo>
                <a:lnTo>
                  <a:pt x="1985" y="549929"/>
                </a:lnTo>
                <a:lnTo>
                  <a:pt x="0" y="599058"/>
                </a:lnTo>
                <a:lnTo>
                  <a:pt x="0" y="2995066"/>
                </a:lnTo>
                <a:lnTo>
                  <a:pt x="1985" y="3044196"/>
                </a:lnTo>
                <a:lnTo>
                  <a:pt x="7837" y="3092232"/>
                </a:lnTo>
                <a:lnTo>
                  <a:pt x="17403" y="3139020"/>
                </a:lnTo>
                <a:lnTo>
                  <a:pt x="30528" y="3184406"/>
                </a:lnTo>
                <a:lnTo>
                  <a:pt x="47059" y="3228236"/>
                </a:lnTo>
                <a:lnTo>
                  <a:pt x="66841" y="3270355"/>
                </a:lnTo>
                <a:lnTo>
                  <a:pt x="89720" y="3310610"/>
                </a:lnTo>
                <a:lnTo>
                  <a:pt x="115543" y="3348846"/>
                </a:lnTo>
                <a:lnTo>
                  <a:pt x="144155" y="3384910"/>
                </a:lnTo>
                <a:lnTo>
                  <a:pt x="175402" y="3418646"/>
                </a:lnTo>
                <a:lnTo>
                  <a:pt x="209131" y="3449901"/>
                </a:lnTo>
                <a:lnTo>
                  <a:pt x="245187" y="3478520"/>
                </a:lnTo>
                <a:lnTo>
                  <a:pt x="283416" y="3504350"/>
                </a:lnTo>
                <a:lnTo>
                  <a:pt x="323664" y="3527236"/>
                </a:lnTo>
                <a:lnTo>
                  <a:pt x="365777" y="3547024"/>
                </a:lnTo>
                <a:lnTo>
                  <a:pt x="409602" y="3563560"/>
                </a:lnTo>
                <a:lnTo>
                  <a:pt x="454984" y="3576690"/>
                </a:lnTo>
                <a:lnTo>
                  <a:pt x="501768" y="3586259"/>
                </a:lnTo>
                <a:lnTo>
                  <a:pt x="549802" y="3592114"/>
                </a:lnTo>
                <a:lnTo>
                  <a:pt x="598931" y="3594100"/>
                </a:lnTo>
                <a:lnTo>
                  <a:pt x="5265166" y="3594100"/>
                </a:lnTo>
                <a:lnTo>
                  <a:pt x="5314295" y="3592114"/>
                </a:lnTo>
                <a:lnTo>
                  <a:pt x="5362332" y="3586259"/>
                </a:lnTo>
                <a:lnTo>
                  <a:pt x="5409121" y="3576690"/>
                </a:lnTo>
                <a:lnTo>
                  <a:pt x="5454508" y="3563560"/>
                </a:lnTo>
                <a:lnTo>
                  <a:pt x="5498339" y="3547024"/>
                </a:lnTo>
                <a:lnTo>
                  <a:pt x="5540460" y="3527236"/>
                </a:lnTo>
                <a:lnTo>
                  <a:pt x="5580717" y="3504350"/>
                </a:lnTo>
                <a:lnTo>
                  <a:pt x="5618955" y="3478520"/>
                </a:lnTo>
                <a:lnTo>
                  <a:pt x="5655020" y="3449901"/>
                </a:lnTo>
                <a:lnTo>
                  <a:pt x="5688758" y="3418646"/>
                </a:lnTo>
                <a:lnTo>
                  <a:pt x="5720015" y="3384910"/>
                </a:lnTo>
                <a:lnTo>
                  <a:pt x="5748636" y="3348846"/>
                </a:lnTo>
                <a:lnTo>
                  <a:pt x="5774468" y="3310610"/>
                </a:lnTo>
                <a:lnTo>
                  <a:pt x="5797356" y="3270355"/>
                </a:lnTo>
                <a:lnTo>
                  <a:pt x="5817145" y="3228236"/>
                </a:lnTo>
                <a:lnTo>
                  <a:pt x="5833683" y="3184406"/>
                </a:lnTo>
                <a:lnTo>
                  <a:pt x="5846813" y="3139020"/>
                </a:lnTo>
                <a:lnTo>
                  <a:pt x="5856383" y="3092232"/>
                </a:lnTo>
                <a:lnTo>
                  <a:pt x="5862239" y="3044196"/>
                </a:lnTo>
                <a:lnTo>
                  <a:pt x="5864225" y="2995066"/>
                </a:lnTo>
                <a:lnTo>
                  <a:pt x="5864225" y="599058"/>
                </a:lnTo>
                <a:lnTo>
                  <a:pt x="5862239" y="549929"/>
                </a:lnTo>
                <a:lnTo>
                  <a:pt x="5856383" y="501892"/>
                </a:lnTo>
                <a:lnTo>
                  <a:pt x="5846813" y="455103"/>
                </a:lnTo>
                <a:lnTo>
                  <a:pt x="5833683" y="409716"/>
                </a:lnTo>
                <a:lnTo>
                  <a:pt x="5817145" y="365885"/>
                </a:lnTo>
                <a:lnTo>
                  <a:pt x="5797356" y="323764"/>
                </a:lnTo>
                <a:lnTo>
                  <a:pt x="5774468" y="283507"/>
                </a:lnTo>
                <a:lnTo>
                  <a:pt x="5748636" y="245269"/>
                </a:lnTo>
                <a:lnTo>
                  <a:pt x="5720015" y="209204"/>
                </a:lnTo>
                <a:lnTo>
                  <a:pt x="5688758" y="175466"/>
                </a:lnTo>
                <a:lnTo>
                  <a:pt x="5655020" y="144209"/>
                </a:lnTo>
                <a:lnTo>
                  <a:pt x="5618955" y="115588"/>
                </a:lnTo>
                <a:lnTo>
                  <a:pt x="5580717" y="89756"/>
                </a:lnTo>
                <a:lnTo>
                  <a:pt x="5540460" y="66868"/>
                </a:lnTo>
                <a:lnTo>
                  <a:pt x="5498339" y="47079"/>
                </a:lnTo>
                <a:lnTo>
                  <a:pt x="5454508" y="30541"/>
                </a:lnTo>
                <a:lnTo>
                  <a:pt x="5409121" y="17411"/>
                </a:lnTo>
                <a:lnTo>
                  <a:pt x="5362332" y="7841"/>
                </a:lnTo>
                <a:lnTo>
                  <a:pt x="5314295" y="1985"/>
                </a:lnTo>
                <a:lnTo>
                  <a:pt x="5265166" y="0"/>
                </a:lnTo>
                <a:close/>
              </a:path>
            </a:pathLst>
          </a:custGeom>
          <a:solidFill>
            <a:srgbClr val="D9D9D9"/>
          </a:solidFill>
        </p:spPr>
        <p:txBody>
          <a:bodyPr wrap="square" lIns="0" tIns="0" rIns="0" bIns="0" rtlCol="0"/>
          <a:lstStyle/>
          <a:p>
            <a:endParaRPr/>
          </a:p>
        </p:txBody>
      </p:sp>
      <p:sp>
        <p:nvSpPr>
          <p:cNvPr id="65" name="object 65"/>
          <p:cNvSpPr/>
          <p:nvPr/>
        </p:nvSpPr>
        <p:spPr>
          <a:xfrm>
            <a:off x="6180201" y="3216275"/>
            <a:ext cx="5864225" cy="3594100"/>
          </a:xfrm>
          <a:custGeom>
            <a:avLst/>
            <a:gdLst/>
            <a:ahLst/>
            <a:cxnLst/>
            <a:rect l="l" t="t" r="r" b="b"/>
            <a:pathLst>
              <a:path w="5864225" h="3594100">
                <a:moveTo>
                  <a:pt x="0" y="599058"/>
                </a:moveTo>
                <a:lnTo>
                  <a:pt x="1985" y="549929"/>
                </a:lnTo>
                <a:lnTo>
                  <a:pt x="7837" y="501892"/>
                </a:lnTo>
                <a:lnTo>
                  <a:pt x="17403" y="455103"/>
                </a:lnTo>
                <a:lnTo>
                  <a:pt x="30528" y="409716"/>
                </a:lnTo>
                <a:lnTo>
                  <a:pt x="47059" y="365885"/>
                </a:lnTo>
                <a:lnTo>
                  <a:pt x="66841" y="323764"/>
                </a:lnTo>
                <a:lnTo>
                  <a:pt x="89720" y="283507"/>
                </a:lnTo>
                <a:lnTo>
                  <a:pt x="115543" y="245269"/>
                </a:lnTo>
                <a:lnTo>
                  <a:pt x="144155" y="209204"/>
                </a:lnTo>
                <a:lnTo>
                  <a:pt x="175402" y="175466"/>
                </a:lnTo>
                <a:lnTo>
                  <a:pt x="209131" y="144209"/>
                </a:lnTo>
                <a:lnTo>
                  <a:pt x="245187" y="115588"/>
                </a:lnTo>
                <a:lnTo>
                  <a:pt x="283416" y="89756"/>
                </a:lnTo>
                <a:lnTo>
                  <a:pt x="323664" y="66868"/>
                </a:lnTo>
                <a:lnTo>
                  <a:pt x="365777" y="47079"/>
                </a:lnTo>
                <a:lnTo>
                  <a:pt x="409602" y="30541"/>
                </a:lnTo>
                <a:lnTo>
                  <a:pt x="454984" y="17411"/>
                </a:lnTo>
                <a:lnTo>
                  <a:pt x="501768" y="7841"/>
                </a:lnTo>
                <a:lnTo>
                  <a:pt x="549802" y="1985"/>
                </a:lnTo>
                <a:lnTo>
                  <a:pt x="598931" y="0"/>
                </a:lnTo>
                <a:lnTo>
                  <a:pt x="5265166" y="0"/>
                </a:lnTo>
                <a:lnTo>
                  <a:pt x="5314295" y="1985"/>
                </a:lnTo>
                <a:lnTo>
                  <a:pt x="5362332" y="7841"/>
                </a:lnTo>
                <a:lnTo>
                  <a:pt x="5409121" y="17411"/>
                </a:lnTo>
                <a:lnTo>
                  <a:pt x="5454508" y="30541"/>
                </a:lnTo>
                <a:lnTo>
                  <a:pt x="5498339" y="47079"/>
                </a:lnTo>
                <a:lnTo>
                  <a:pt x="5540460" y="66868"/>
                </a:lnTo>
                <a:lnTo>
                  <a:pt x="5580717" y="89756"/>
                </a:lnTo>
                <a:lnTo>
                  <a:pt x="5618955" y="115588"/>
                </a:lnTo>
                <a:lnTo>
                  <a:pt x="5655020" y="144209"/>
                </a:lnTo>
                <a:lnTo>
                  <a:pt x="5688758" y="175466"/>
                </a:lnTo>
                <a:lnTo>
                  <a:pt x="5720015" y="209204"/>
                </a:lnTo>
                <a:lnTo>
                  <a:pt x="5748636" y="245269"/>
                </a:lnTo>
                <a:lnTo>
                  <a:pt x="5774468" y="283507"/>
                </a:lnTo>
                <a:lnTo>
                  <a:pt x="5797356" y="323764"/>
                </a:lnTo>
                <a:lnTo>
                  <a:pt x="5817145" y="365885"/>
                </a:lnTo>
                <a:lnTo>
                  <a:pt x="5833683" y="409716"/>
                </a:lnTo>
                <a:lnTo>
                  <a:pt x="5846813" y="455103"/>
                </a:lnTo>
                <a:lnTo>
                  <a:pt x="5856383" y="501892"/>
                </a:lnTo>
                <a:lnTo>
                  <a:pt x="5862239" y="549929"/>
                </a:lnTo>
                <a:lnTo>
                  <a:pt x="5864225" y="599058"/>
                </a:lnTo>
                <a:lnTo>
                  <a:pt x="5864225" y="2995066"/>
                </a:lnTo>
                <a:lnTo>
                  <a:pt x="5862239" y="3044196"/>
                </a:lnTo>
                <a:lnTo>
                  <a:pt x="5856383" y="3092232"/>
                </a:lnTo>
                <a:lnTo>
                  <a:pt x="5846813" y="3139020"/>
                </a:lnTo>
                <a:lnTo>
                  <a:pt x="5833683" y="3184406"/>
                </a:lnTo>
                <a:lnTo>
                  <a:pt x="5817145" y="3228236"/>
                </a:lnTo>
                <a:lnTo>
                  <a:pt x="5797356" y="3270355"/>
                </a:lnTo>
                <a:lnTo>
                  <a:pt x="5774468" y="3310610"/>
                </a:lnTo>
                <a:lnTo>
                  <a:pt x="5748636" y="3348846"/>
                </a:lnTo>
                <a:lnTo>
                  <a:pt x="5720015" y="3384910"/>
                </a:lnTo>
                <a:lnTo>
                  <a:pt x="5688758" y="3418646"/>
                </a:lnTo>
                <a:lnTo>
                  <a:pt x="5655020" y="3449901"/>
                </a:lnTo>
                <a:lnTo>
                  <a:pt x="5618955" y="3478520"/>
                </a:lnTo>
                <a:lnTo>
                  <a:pt x="5580717" y="3504350"/>
                </a:lnTo>
                <a:lnTo>
                  <a:pt x="5540460" y="3527236"/>
                </a:lnTo>
                <a:lnTo>
                  <a:pt x="5498339" y="3547024"/>
                </a:lnTo>
                <a:lnTo>
                  <a:pt x="5454508" y="3563560"/>
                </a:lnTo>
                <a:lnTo>
                  <a:pt x="5409121" y="3576690"/>
                </a:lnTo>
                <a:lnTo>
                  <a:pt x="5362332" y="3586259"/>
                </a:lnTo>
                <a:lnTo>
                  <a:pt x="5314295" y="3592114"/>
                </a:lnTo>
                <a:lnTo>
                  <a:pt x="5265166" y="3594100"/>
                </a:lnTo>
                <a:lnTo>
                  <a:pt x="598931" y="3594100"/>
                </a:lnTo>
                <a:lnTo>
                  <a:pt x="549802" y="3592114"/>
                </a:lnTo>
                <a:lnTo>
                  <a:pt x="501768" y="3586259"/>
                </a:lnTo>
                <a:lnTo>
                  <a:pt x="454984" y="3576690"/>
                </a:lnTo>
                <a:lnTo>
                  <a:pt x="409602" y="3563560"/>
                </a:lnTo>
                <a:lnTo>
                  <a:pt x="365777" y="3547024"/>
                </a:lnTo>
                <a:lnTo>
                  <a:pt x="323664" y="3527236"/>
                </a:lnTo>
                <a:lnTo>
                  <a:pt x="283416" y="3504350"/>
                </a:lnTo>
                <a:lnTo>
                  <a:pt x="245187" y="3478520"/>
                </a:lnTo>
                <a:lnTo>
                  <a:pt x="209131" y="3449901"/>
                </a:lnTo>
                <a:lnTo>
                  <a:pt x="175402" y="3418646"/>
                </a:lnTo>
                <a:lnTo>
                  <a:pt x="144155" y="3384910"/>
                </a:lnTo>
                <a:lnTo>
                  <a:pt x="115543" y="3348846"/>
                </a:lnTo>
                <a:lnTo>
                  <a:pt x="89720" y="3310610"/>
                </a:lnTo>
                <a:lnTo>
                  <a:pt x="66841" y="3270355"/>
                </a:lnTo>
                <a:lnTo>
                  <a:pt x="47059" y="3228236"/>
                </a:lnTo>
                <a:lnTo>
                  <a:pt x="30528" y="3184406"/>
                </a:lnTo>
                <a:lnTo>
                  <a:pt x="17403" y="3139020"/>
                </a:lnTo>
                <a:lnTo>
                  <a:pt x="7837" y="3092232"/>
                </a:lnTo>
                <a:lnTo>
                  <a:pt x="1985" y="3044196"/>
                </a:lnTo>
                <a:lnTo>
                  <a:pt x="0" y="2995066"/>
                </a:lnTo>
                <a:lnTo>
                  <a:pt x="0" y="599058"/>
                </a:lnTo>
                <a:close/>
              </a:path>
            </a:pathLst>
          </a:custGeom>
          <a:ln w="12700">
            <a:solidFill>
              <a:srgbClr val="99402B"/>
            </a:solidFill>
          </a:ln>
        </p:spPr>
        <p:txBody>
          <a:bodyPr wrap="square" lIns="0" tIns="0" rIns="0" bIns="0" rtlCol="0"/>
          <a:lstStyle/>
          <a:p>
            <a:endParaRPr/>
          </a:p>
        </p:txBody>
      </p:sp>
      <p:sp>
        <p:nvSpPr>
          <p:cNvPr id="66" name="object 66"/>
          <p:cNvSpPr/>
          <p:nvPr/>
        </p:nvSpPr>
        <p:spPr>
          <a:xfrm>
            <a:off x="6447028" y="3506089"/>
            <a:ext cx="797560" cy="0"/>
          </a:xfrm>
          <a:custGeom>
            <a:avLst/>
            <a:gdLst/>
            <a:ahLst/>
            <a:cxnLst/>
            <a:rect l="l" t="t" r="r" b="b"/>
            <a:pathLst>
              <a:path w="797559">
                <a:moveTo>
                  <a:pt x="0" y="0"/>
                </a:moveTo>
                <a:lnTo>
                  <a:pt x="797051" y="0"/>
                </a:lnTo>
              </a:path>
            </a:pathLst>
          </a:custGeom>
          <a:ln w="18287">
            <a:solidFill>
              <a:srgbClr val="274751"/>
            </a:solidFill>
          </a:ln>
        </p:spPr>
        <p:txBody>
          <a:bodyPr wrap="square" lIns="0" tIns="0" rIns="0" bIns="0" rtlCol="0"/>
          <a:lstStyle/>
          <a:p>
            <a:endParaRPr/>
          </a:p>
        </p:txBody>
      </p:sp>
      <p:sp>
        <p:nvSpPr>
          <p:cNvPr id="67" name="object 67"/>
          <p:cNvSpPr txBox="1"/>
          <p:nvPr/>
        </p:nvSpPr>
        <p:spPr>
          <a:xfrm>
            <a:off x="78739" y="530098"/>
            <a:ext cx="11889105" cy="3637915"/>
          </a:xfrm>
          <a:prstGeom prst="rect">
            <a:avLst/>
          </a:prstGeom>
        </p:spPr>
        <p:txBody>
          <a:bodyPr vert="horz" wrap="square" lIns="0" tIns="12065" rIns="0" bIns="0" rtlCol="0">
            <a:spAutoFit/>
          </a:bodyPr>
          <a:lstStyle/>
          <a:p>
            <a:pPr marL="12700" marR="6985" algn="just">
              <a:lnSpc>
                <a:spcPct val="100000"/>
              </a:lnSpc>
              <a:spcBef>
                <a:spcPts val="95"/>
              </a:spcBef>
            </a:pPr>
            <a:r>
              <a:rPr sz="1900" b="1" spc="-5" dirty="0">
                <a:solidFill>
                  <a:srgbClr val="001F5F"/>
                </a:solidFill>
                <a:latin typeface="Arial"/>
                <a:cs typeface="Arial"/>
              </a:rPr>
              <a:t>Jurisprudência - Fomento: (ADIN nº 1.923/DF - Relator Min. </a:t>
            </a:r>
            <a:r>
              <a:rPr sz="1900" b="1" spc="-20" dirty="0">
                <a:solidFill>
                  <a:srgbClr val="001F5F"/>
                </a:solidFill>
                <a:latin typeface="Arial"/>
                <a:cs typeface="Arial"/>
              </a:rPr>
              <a:t>Ayres </a:t>
            </a:r>
            <a:r>
              <a:rPr sz="1900" b="1" spc="-5" dirty="0">
                <a:solidFill>
                  <a:srgbClr val="001F5F"/>
                </a:solidFill>
                <a:latin typeface="Arial"/>
                <a:cs typeface="Arial"/>
              </a:rPr>
              <a:t>Britto.Publicação: DOU </a:t>
            </a:r>
            <a:r>
              <a:rPr sz="1900" b="1" spc="-10" dirty="0">
                <a:solidFill>
                  <a:srgbClr val="001F5F"/>
                </a:solidFill>
                <a:latin typeface="Arial"/>
                <a:cs typeface="Arial"/>
              </a:rPr>
              <a:t>11.02.2016).  </a:t>
            </a:r>
            <a:r>
              <a:rPr sz="1900" b="1" spc="-40" dirty="0">
                <a:solidFill>
                  <a:srgbClr val="001F5F"/>
                </a:solidFill>
                <a:latin typeface="Arial"/>
                <a:cs typeface="Arial"/>
              </a:rPr>
              <a:t>Voto </a:t>
            </a:r>
            <a:r>
              <a:rPr sz="1900" b="1" spc="-5" dirty="0">
                <a:solidFill>
                  <a:srgbClr val="001F5F"/>
                </a:solidFill>
                <a:latin typeface="Arial"/>
                <a:cs typeface="Arial"/>
              </a:rPr>
              <a:t>de divergência do Ministro Luiz FUX em relação ao </a:t>
            </a:r>
            <a:r>
              <a:rPr sz="1900" b="1" spc="-20" dirty="0">
                <a:solidFill>
                  <a:srgbClr val="001F5F"/>
                </a:solidFill>
                <a:latin typeface="Arial"/>
                <a:cs typeface="Arial"/>
              </a:rPr>
              <a:t>relator, </a:t>
            </a:r>
            <a:r>
              <a:rPr sz="1900" b="1" spc="-5" dirty="0">
                <a:solidFill>
                  <a:srgbClr val="001F5F"/>
                </a:solidFill>
                <a:latin typeface="Arial"/>
                <a:cs typeface="Arial"/>
              </a:rPr>
              <a:t>que foi seguido pelos demais  Ministros:</a:t>
            </a:r>
            <a:endParaRPr sz="1900">
              <a:latin typeface="Arial"/>
              <a:cs typeface="Arial"/>
            </a:endParaRPr>
          </a:p>
          <a:p>
            <a:pPr marL="469900" marR="5715" algn="just">
              <a:lnSpc>
                <a:spcPct val="100000"/>
              </a:lnSpc>
              <a:spcBef>
                <a:spcPts val="15"/>
              </a:spcBef>
            </a:pPr>
            <a:r>
              <a:rPr sz="1200" spc="-5" dirty="0">
                <a:solidFill>
                  <a:srgbClr val="274751"/>
                </a:solidFill>
                <a:latin typeface="Arial"/>
                <a:cs typeface="Arial"/>
              </a:rPr>
              <a:t>Disso </a:t>
            </a:r>
            <a:r>
              <a:rPr sz="1200" spc="-10" dirty="0">
                <a:solidFill>
                  <a:srgbClr val="274751"/>
                </a:solidFill>
                <a:latin typeface="Arial"/>
                <a:cs typeface="Arial"/>
              </a:rPr>
              <a:t>se </a:t>
            </a:r>
            <a:r>
              <a:rPr sz="1200" spc="-5" dirty="0">
                <a:solidFill>
                  <a:srgbClr val="274751"/>
                </a:solidFill>
                <a:latin typeface="Arial"/>
                <a:cs typeface="Arial"/>
              </a:rPr>
              <a:t>extrai </a:t>
            </a:r>
            <a:r>
              <a:rPr sz="1200" spc="-10" dirty="0">
                <a:solidFill>
                  <a:srgbClr val="274751"/>
                </a:solidFill>
                <a:latin typeface="Arial"/>
                <a:cs typeface="Arial"/>
              </a:rPr>
              <a:t>que cabe </a:t>
            </a:r>
            <a:r>
              <a:rPr sz="1200" spc="-5" dirty="0">
                <a:solidFill>
                  <a:srgbClr val="274751"/>
                </a:solidFill>
                <a:latin typeface="Arial"/>
                <a:cs typeface="Arial"/>
              </a:rPr>
              <a:t>aos agentes democraticamente eleitos a </a:t>
            </a:r>
            <a:r>
              <a:rPr sz="1200" spc="-10" dirty="0">
                <a:solidFill>
                  <a:srgbClr val="274751"/>
                </a:solidFill>
                <a:latin typeface="Arial"/>
                <a:cs typeface="Arial"/>
              </a:rPr>
              <a:t>definição da proporção </a:t>
            </a:r>
            <a:r>
              <a:rPr sz="1200" spc="-5" dirty="0">
                <a:solidFill>
                  <a:srgbClr val="274751"/>
                </a:solidFill>
                <a:latin typeface="Arial"/>
                <a:cs typeface="Arial"/>
              </a:rPr>
              <a:t>entre a </a:t>
            </a:r>
            <a:r>
              <a:rPr sz="1200" spc="-10" dirty="0">
                <a:solidFill>
                  <a:srgbClr val="274751"/>
                </a:solidFill>
                <a:latin typeface="Arial"/>
                <a:cs typeface="Arial"/>
              </a:rPr>
              <a:t>atuação </a:t>
            </a:r>
            <a:r>
              <a:rPr sz="1200" spc="-5" dirty="0">
                <a:solidFill>
                  <a:srgbClr val="274751"/>
                </a:solidFill>
                <a:latin typeface="Arial"/>
                <a:cs typeface="Arial"/>
              </a:rPr>
              <a:t>direta e a </a:t>
            </a:r>
            <a:r>
              <a:rPr sz="1200" spc="-10" dirty="0">
                <a:solidFill>
                  <a:srgbClr val="274751"/>
                </a:solidFill>
                <a:latin typeface="Arial"/>
                <a:cs typeface="Arial"/>
              </a:rPr>
              <a:t>indireta, </a:t>
            </a:r>
            <a:r>
              <a:rPr sz="1200" spc="-5" dirty="0">
                <a:solidFill>
                  <a:srgbClr val="274751"/>
                </a:solidFill>
                <a:latin typeface="Arial"/>
                <a:cs typeface="Arial"/>
              </a:rPr>
              <a:t>desde </a:t>
            </a:r>
            <a:r>
              <a:rPr sz="1200" spc="-10" dirty="0">
                <a:solidFill>
                  <a:srgbClr val="274751"/>
                </a:solidFill>
                <a:latin typeface="Arial"/>
                <a:cs typeface="Arial"/>
              </a:rPr>
              <a:t>que, </a:t>
            </a:r>
            <a:r>
              <a:rPr sz="1200" spc="-5" dirty="0">
                <a:solidFill>
                  <a:srgbClr val="274751"/>
                </a:solidFill>
                <a:latin typeface="Arial"/>
                <a:cs typeface="Arial"/>
              </a:rPr>
              <a:t>por </a:t>
            </a:r>
            <a:r>
              <a:rPr sz="1200" spc="-10" dirty="0">
                <a:solidFill>
                  <a:srgbClr val="274751"/>
                </a:solidFill>
                <a:latin typeface="Arial"/>
                <a:cs typeface="Arial"/>
              </a:rPr>
              <a:t>qualquer </a:t>
            </a:r>
            <a:r>
              <a:rPr sz="1200" spc="-5" dirty="0">
                <a:solidFill>
                  <a:srgbClr val="274751"/>
                </a:solidFill>
                <a:latin typeface="Arial"/>
                <a:cs typeface="Arial"/>
              </a:rPr>
              <a:t>modo, o resultado  constitucionalmente fixado </a:t>
            </a:r>
            <a:r>
              <a:rPr sz="1200" dirty="0">
                <a:solidFill>
                  <a:srgbClr val="274751"/>
                </a:solidFill>
                <a:latin typeface="Arial"/>
                <a:cs typeface="Arial"/>
              </a:rPr>
              <a:t>– </a:t>
            </a:r>
            <a:r>
              <a:rPr sz="1200" spc="-5" dirty="0">
                <a:solidFill>
                  <a:srgbClr val="274751"/>
                </a:solidFill>
                <a:latin typeface="Arial"/>
                <a:cs typeface="Arial"/>
              </a:rPr>
              <a:t>a prestação dos serviços sociais </a:t>
            </a:r>
            <a:r>
              <a:rPr sz="1200" dirty="0">
                <a:solidFill>
                  <a:srgbClr val="274751"/>
                </a:solidFill>
                <a:latin typeface="Arial"/>
                <a:cs typeface="Arial"/>
              </a:rPr>
              <a:t>– </a:t>
            </a:r>
            <a:r>
              <a:rPr sz="1200" spc="-10" dirty="0">
                <a:solidFill>
                  <a:srgbClr val="274751"/>
                </a:solidFill>
                <a:latin typeface="Arial"/>
                <a:cs typeface="Arial"/>
              </a:rPr>
              <a:t>seja </a:t>
            </a:r>
            <a:r>
              <a:rPr sz="1200" spc="-5" dirty="0">
                <a:solidFill>
                  <a:srgbClr val="274751"/>
                </a:solidFill>
                <a:latin typeface="Arial"/>
                <a:cs typeface="Arial"/>
              </a:rPr>
              <a:t>alcançado. </a:t>
            </a:r>
            <a:r>
              <a:rPr sz="1200" dirty="0">
                <a:solidFill>
                  <a:srgbClr val="274751"/>
                </a:solidFill>
                <a:latin typeface="Arial"/>
                <a:cs typeface="Arial"/>
              </a:rPr>
              <a:t>Daí </a:t>
            </a:r>
            <a:r>
              <a:rPr sz="1200" spc="-10" dirty="0">
                <a:solidFill>
                  <a:srgbClr val="274751"/>
                </a:solidFill>
                <a:latin typeface="Arial"/>
                <a:cs typeface="Arial"/>
              </a:rPr>
              <a:t>porque </a:t>
            </a:r>
            <a:r>
              <a:rPr sz="1200" spc="-5" dirty="0">
                <a:solidFill>
                  <a:srgbClr val="274751"/>
                </a:solidFill>
                <a:latin typeface="Arial"/>
                <a:cs typeface="Arial"/>
              </a:rPr>
              <a:t>não </a:t>
            </a:r>
            <a:r>
              <a:rPr sz="1200" spc="-10" dirty="0">
                <a:solidFill>
                  <a:srgbClr val="274751"/>
                </a:solidFill>
                <a:latin typeface="Arial"/>
                <a:cs typeface="Arial"/>
              </a:rPr>
              <a:t>há inconstitucionalidade na opção, </a:t>
            </a:r>
            <a:r>
              <a:rPr sz="1200" spc="-5" dirty="0">
                <a:solidFill>
                  <a:srgbClr val="274751"/>
                </a:solidFill>
                <a:latin typeface="Arial"/>
                <a:cs typeface="Arial"/>
              </a:rPr>
              <a:t>manifestada </a:t>
            </a:r>
            <a:r>
              <a:rPr sz="1200" spc="-10" dirty="0">
                <a:solidFill>
                  <a:srgbClr val="274751"/>
                </a:solidFill>
                <a:latin typeface="Arial"/>
                <a:cs typeface="Arial"/>
              </a:rPr>
              <a:t>pela </a:t>
            </a:r>
            <a:r>
              <a:rPr sz="1200" spc="-5" dirty="0">
                <a:solidFill>
                  <a:srgbClr val="274751"/>
                </a:solidFill>
                <a:latin typeface="Arial"/>
                <a:cs typeface="Arial"/>
              </a:rPr>
              <a:t>Lei das </a:t>
            </a:r>
            <a:r>
              <a:rPr sz="1200" spc="-10" dirty="0">
                <a:solidFill>
                  <a:srgbClr val="274751"/>
                </a:solidFill>
                <a:latin typeface="Arial"/>
                <a:cs typeface="Arial"/>
              </a:rPr>
              <a:t>OS’s,  publicada </a:t>
            </a:r>
            <a:r>
              <a:rPr sz="1200" spc="-5" dirty="0">
                <a:solidFill>
                  <a:srgbClr val="274751"/>
                </a:solidFill>
                <a:latin typeface="Arial"/>
                <a:cs typeface="Arial"/>
              </a:rPr>
              <a:t>em março </a:t>
            </a:r>
            <a:r>
              <a:rPr sz="1200" spc="-10" dirty="0">
                <a:solidFill>
                  <a:srgbClr val="274751"/>
                </a:solidFill>
                <a:latin typeface="Arial"/>
                <a:cs typeface="Arial"/>
              </a:rPr>
              <a:t>de 1998, </a:t>
            </a:r>
            <a:r>
              <a:rPr sz="1200" spc="-5" dirty="0">
                <a:solidFill>
                  <a:srgbClr val="274751"/>
                </a:solidFill>
                <a:latin typeface="Arial"/>
                <a:cs typeface="Arial"/>
              </a:rPr>
              <a:t>e posteriormente </a:t>
            </a:r>
            <a:r>
              <a:rPr sz="1200" spc="-10" dirty="0">
                <a:solidFill>
                  <a:srgbClr val="274751"/>
                </a:solidFill>
                <a:latin typeface="Arial"/>
                <a:cs typeface="Arial"/>
              </a:rPr>
              <a:t>reiterada com </a:t>
            </a:r>
            <a:r>
              <a:rPr sz="1200" spc="-5" dirty="0">
                <a:solidFill>
                  <a:srgbClr val="274751"/>
                </a:solidFill>
                <a:latin typeface="Arial"/>
                <a:cs typeface="Arial"/>
              </a:rPr>
              <a:t>a edição, em </a:t>
            </a:r>
            <a:r>
              <a:rPr sz="1200" spc="-10" dirty="0">
                <a:solidFill>
                  <a:srgbClr val="274751"/>
                </a:solidFill>
                <a:latin typeface="Arial"/>
                <a:cs typeface="Arial"/>
              </a:rPr>
              <a:t>maio de </a:t>
            </a:r>
            <a:r>
              <a:rPr sz="1200" spc="-5" dirty="0">
                <a:solidFill>
                  <a:srgbClr val="274751"/>
                </a:solidFill>
                <a:latin typeface="Arial"/>
                <a:cs typeface="Arial"/>
              </a:rPr>
              <a:t>1999, </a:t>
            </a:r>
            <a:r>
              <a:rPr sz="1200" spc="-10" dirty="0">
                <a:solidFill>
                  <a:srgbClr val="274751"/>
                </a:solidFill>
                <a:latin typeface="Arial"/>
                <a:cs typeface="Arial"/>
              </a:rPr>
              <a:t>da </a:t>
            </a:r>
            <a:r>
              <a:rPr sz="1200" spc="-5" dirty="0">
                <a:solidFill>
                  <a:srgbClr val="274751"/>
                </a:solidFill>
                <a:latin typeface="Arial"/>
                <a:cs typeface="Arial"/>
              </a:rPr>
              <a:t>Lei nº 9.790/99, </a:t>
            </a:r>
            <a:r>
              <a:rPr sz="1200" spc="-10" dirty="0">
                <a:solidFill>
                  <a:srgbClr val="274751"/>
                </a:solidFill>
                <a:latin typeface="Arial"/>
                <a:cs typeface="Arial"/>
              </a:rPr>
              <a:t>que </a:t>
            </a:r>
            <a:r>
              <a:rPr sz="1200" dirty="0">
                <a:solidFill>
                  <a:srgbClr val="274751"/>
                </a:solidFill>
                <a:latin typeface="Arial"/>
                <a:cs typeface="Arial"/>
              </a:rPr>
              <a:t>trata </a:t>
            </a:r>
            <a:r>
              <a:rPr sz="1200" spc="-5" dirty="0">
                <a:solidFill>
                  <a:srgbClr val="274751"/>
                </a:solidFill>
                <a:latin typeface="Arial"/>
                <a:cs typeface="Arial"/>
              </a:rPr>
              <a:t>das Organizações da </a:t>
            </a:r>
            <a:r>
              <a:rPr sz="1200" spc="-10" dirty="0">
                <a:solidFill>
                  <a:srgbClr val="274751"/>
                </a:solidFill>
                <a:latin typeface="Arial"/>
                <a:cs typeface="Arial"/>
              </a:rPr>
              <a:t>Sociedade </a:t>
            </a:r>
            <a:r>
              <a:rPr sz="1200" spc="-5" dirty="0">
                <a:solidFill>
                  <a:srgbClr val="274751"/>
                </a:solidFill>
                <a:latin typeface="Arial"/>
                <a:cs typeface="Arial"/>
              </a:rPr>
              <a:t>Civil de  Interesse Público, </a:t>
            </a:r>
            <a:r>
              <a:rPr sz="1200" b="1" spc="-5" dirty="0">
                <a:solidFill>
                  <a:srgbClr val="274751"/>
                </a:solidFill>
                <a:latin typeface="Arial"/>
                <a:cs typeface="Arial"/>
              </a:rPr>
              <a:t>pelo foco no fomento </a:t>
            </a:r>
            <a:r>
              <a:rPr sz="1200" spc="-5" dirty="0">
                <a:solidFill>
                  <a:srgbClr val="274751"/>
                </a:solidFill>
                <a:latin typeface="Arial"/>
                <a:cs typeface="Arial"/>
              </a:rPr>
              <a:t>para o atingimento de determinados deveres</a:t>
            </a:r>
            <a:r>
              <a:rPr sz="1200" spc="-50" dirty="0">
                <a:solidFill>
                  <a:srgbClr val="274751"/>
                </a:solidFill>
                <a:latin typeface="Arial"/>
                <a:cs typeface="Arial"/>
              </a:rPr>
              <a:t> </a:t>
            </a:r>
            <a:r>
              <a:rPr sz="1200" spc="-5" dirty="0">
                <a:solidFill>
                  <a:srgbClr val="274751"/>
                </a:solidFill>
                <a:latin typeface="Arial"/>
                <a:cs typeface="Arial"/>
              </a:rPr>
              <a:t>estatais.</a:t>
            </a:r>
            <a:endParaRPr sz="1200">
              <a:latin typeface="Arial"/>
              <a:cs typeface="Arial"/>
            </a:endParaRPr>
          </a:p>
          <a:p>
            <a:pPr marL="469900" marR="5080" algn="just">
              <a:lnSpc>
                <a:spcPct val="99600"/>
              </a:lnSpc>
              <a:spcBef>
                <a:spcPts val="5"/>
              </a:spcBef>
            </a:pPr>
            <a:r>
              <a:rPr sz="1200" spc="-5" dirty="0">
                <a:solidFill>
                  <a:srgbClr val="274751"/>
                </a:solidFill>
                <a:latin typeface="Arial"/>
                <a:cs typeface="Arial"/>
              </a:rPr>
              <a:t>Do ponto </a:t>
            </a:r>
            <a:r>
              <a:rPr sz="1200" spc="-10" dirty="0">
                <a:solidFill>
                  <a:srgbClr val="274751"/>
                </a:solidFill>
                <a:latin typeface="Arial"/>
                <a:cs typeface="Arial"/>
              </a:rPr>
              <a:t>de </a:t>
            </a:r>
            <a:r>
              <a:rPr sz="1200" spc="-5" dirty="0">
                <a:solidFill>
                  <a:srgbClr val="274751"/>
                </a:solidFill>
                <a:latin typeface="Arial"/>
                <a:cs typeface="Arial"/>
              </a:rPr>
              <a:t>vista conceitual, o fomento é a </a:t>
            </a:r>
            <a:r>
              <a:rPr sz="1200" spc="-10" dirty="0">
                <a:solidFill>
                  <a:srgbClr val="274751"/>
                </a:solidFill>
                <a:latin typeface="Arial"/>
                <a:cs typeface="Arial"/>
              </a:rPr>
              <a:t>disciplina </a:t>
            </a:r>
            <a:r>
              <a:rPr sz="1200" spc="-5" dirty="0">
                <a:solidFill>
                  <a:srgbClr val="274751"/>
                </a:solidFill>
                <a:latin typeface="Arial"/>
                <a:cs typeface="Arial"/>
              </a:rPr>
              <a:t>não </a:t>
            </a:r>
            <a:r>
              <a:rPr sz="1200" spc="-10" dirty="0">
                <a:solidFill>
                  <a:srgbClr val="274751"/>
                </a:solidFill>
                <a:latin typeface="Arial"/>
                <a:cs typeface="Arial"/>
              </a:rPr>
              <a:t>coercitiva </a:t>
            </a:r>
            <a:r>
              <a:rPr sz="1200" spc="-5" dirty="0">
                <a:solidFill>
                  <a:srgbClr val="274751"/>
                </a:solidFill>
                <a:latin typeface="Arial"/>
                <a:cs typeface="Arial"/>
              </a:rPr>
              <a:t>da conduta dos particulares, </a:t>
            </a:r>
            <a:r>
              <a:rPr sz="1200" spc="-10" dirty="0">
                <a:solidFill>
                  <a:srgbClr val="274751"/>
                </a:solidFill>
                <a:latin typeface="Arial"/>
                <a:cs typeface="Arial"/>
              </a:rPr>
              <a:t>cujo desempenho em </a:t>
            </a:r>
            <a:r>
              <a:rPr sz="1200" spc="-5" dirty="0">
                <a:solidFill>
                  <a:srgbClr val="274751"/>
                </a:solidFill>
                <a:latin typeface="Arial"/>
                <a:cs typeface="Arial"/>
              </a:rPr>
              <a:t>atividades </a:t>
            </a:r>
            <a:r>
              <a:rPr sz="1200" spc="-10" dirty="0">
                <a:solidFill>
                  <a:srgbClr val="274751"/>
                </a:solidFill>
                <a:latin typeface="Arial"/>
                <a:cs typeface="Arial"/>
              </a:rPr>
              <a:t>de interesse </a:t>
            </a:r>
            <a:r>
              <a:rPr sz="1200" spc="-5" dirty="0">
                <a:solidFill>
                  <a:srgbClr val="274751"/>
                </a:solidFill>
                <a:latin typeface="Arial"/>
                <a:cs typeface="Arial"/>
              </a:rPr>
              <a:t>público é estimulado por  sanções premiais. </a:t>
            </a:r>
            <a:r>
              <a:rPr sz="1200" spc="-10" dirty="0">
                <a:solidFill>
                  <a:srgbClr val="274751"/>
                </a:solidFill>
                <a:latin typeface="Arial"/>
                <a:cs typeface="Arial"/>
              </a:rPr>
              <a:t>Diogo de </a:t>
            </a:r>
            <a:r>
              <a:rPr sz="1200" spc="-5" dirty="0">
                <a:solidFill>
                  <a:srgbClr val="274751"/>
                </a:solidFill>
                <a:latin typeface="Arial"/>
                <a:cs typeface="Arial"/>
              </a:rPr>
              <a:t>Figueiredo </a:t>
            </a:r>
            <a:r>
              <a:rPr sz="1200" spc="-10" dirty="0">
                <a:solidFill>
                  <a:srgbClr val="274751"/>
                </a:solidFill>
                <a:latin typeface="Arial"/>
                <a:cs typeface="Arial"/>
              </a:rPr>
              <a:t>Moreira Neto, ao </a:t>
            </a:r>
            <a:r>
              <a:rPr sz="1200" dirty="0">
                <a:solidFill>
                  <a:srgbClr val="274751"/>
                </a:solidFill>
                <a:latin typeface="Arial"/>
                <a:cs typeface="Arial"/>
              </a:rPr>
              <a:t>tratar </a:t>
            </a:r>
            <a:r>
              <a:rPr sz="1200" spc="-10" dirty="0">
                <a:solidFill>
                  <a:srgbClr val="274751"/>
                </a:solidFill>
                <a:latin typeface="Arial"/>
                <a:cs typeface="Arial"/>
              </a:rPr>
              <a:t>do </a:t>
            </a:r>
            <a:r>
              <a:rPr sz="1200" spc="-5" dirty="0">
                <a:solidFill>
                  <a:srgbClr val="274751"/>
                </a:solidFill>
                <a:latin typeface="Arial"/>
                <a:cs typeface="Arial"/>
              </a:rPr>
              <a:t>tema, firma </a:t>
            </a:r>
            <a:r>
              <a:rPr sz="1200" spc="-10" dirty="0">
                <a:solidFill>
                  <a:srgbClr val="274751"/>
                </a:solidFill>
                <a:latin typeface="Arial"/>
                <a:cs typeface="Arial"/>
              </a:rPr>
              <a:t>que </a:t>
            </a:r>
            <a:r>
              <a:rPr sz="1200" spc="-5" dirty="0">
                <a:solidFill>
                  <a:srgbClr val="274751"/>
                </a:solidFill>
                <a:latin typeface="Arial"/>
                <a:cs typeface="Arial"/>
              </a:rPr>
              <a:t>“o fomento </a:t>
            </a:r>
            <a:r>
              <a:rPr sz="1200" spc="-10" dirty="0">
                <a:solidFill>
                  <a:srgbClr val="274751"/>
                </a:solidFill>
                <a:latin typeface="Arial"/>
                <a:cs typeface="Arial"/>
              </a:rPr>
              <a:t>público, conduzido </a:t>
            </a:r>
            <a:r>
              <a:rPr sz="1200" spc="-5" dirty="0">
                <a:solidFill>
                  <a:srgbClr val="274751"/>
                </a:solidFill>
                <a:latin typeface="Arial"/>
                <a:cs typeface="Arial"/>
              </a:rPr>
              <a:t>com </a:t>
            </a:r>
            <a:r>
              <a:rPr sz="1200" spc="-10" dirty="0">
                <a:solidFill>
                  <a:srgbClr val="274751"/>
                </a:solidFill>
                <a:latin typeface="Arial"/>
                <a:cs typeface="Arial"/>
              </a:rPr>
              <a:t>liberdade de </a:t>
            </a:r>
            <a:r>
              <a:rPr sz="1200" spc="-5" dirty="0">
                <a:solidFill>
                  <a:srgbClr val="274751"/>
                </a:solidFill>
                <a:latin typeface="Arial"/>
                <a:cs typeface="Arial"/>
              </a:rPr>
              <a:t>opção, tem </a:t>
            </a:r>
            <a:r>
              <a:rPr sz="1200" spc="-10" dirty="0">
                <a:solidFill>
                  <a:srgbClr val="274751"/>
                </a:solidFill>
                <a:latin typeface="Arial"/>
                <a:cs typeface="Arial"/>
              </a:rPr>
              <a:t>elevado alcance  pedagógico </a:t>
            </a:r>
            <a:r>
              <a:rPr sz="1200" spc="-5" dirty="0">
                <a:solidFill>
                  <a:srgbClr val="274751"/>
                </a:solidFill>
                <a:latin typeface="Arial"/>
                <a:cs typeface="Arial"/>
              </a:rPr>
              <a:t>e </a:t>
            </a:r>
            <a:r>
              <a:rPr sz="1200" spc="-15" dirty="0">
                <a:solidFill>
                  <a:srgbClr val="274751"/>
                </a:solidFill>
                <a:latin typeface="Arial"/>
                <a:cs typeface="Arial"/>
              </a:rPr>
              <a:t>integrador, </a:t>
            </a:r>
            <a:r>
              <a:rPr sz="1200" spc="-10" dirty="0">
                <a:solidFill>
                  <a:srgbClr val="274751"/>
                </a:solidFill>
                <a:latin typeface="Arial"/>
                <a:cs typeface="Arial"/>
              </a:rPr>
              <a:t>podendo ser considerado, </a:t>
            </a:r>
            <a:r>
              <a:rPr sz="1200" spc="-5" dirty="0">
                <a:solidFill>
                  <a:srgbClr val="274751"/>
                </a:solidFill>
                <a:latin typeface="Arial"/>
                <a:cs typeface="Arial"/>
              </a:rPr>
              <a:t>para </a:t>
            </a:r>
            <a:r>
              <a:rPr sz="1200" spc="-10" dirty="0">
                <a:solidFill>
                  <a:srgbClr val="274751"/>
                </a:solidFill>
                <a:latin typeface="Arial"/>
                <a:cs typeface="Arial"/>
              </a:rPr>
              <a:t>um </a:t>
            </a:r>
            <a:r>
              <a:rPr sz="1200" spc="-5" dirty="0">
                <a:solidFill>
                  <a:srgbClr val="274751"/>
                </a:solidFill>
                <a:latin typeface="Arial"/>
                <a:cs typeface="Arial"/>
              </a:rPr>
              <a:t>futuro </a:t>
            </a:r>
            <a:r>
              <a:rPr sz="1200" spc="-10" dirty="0">
                <a:solidFill>
                  <a:srgbClr val="274751"/>
                </a:solidFill>
                <a:latin typeface="Arial"/>
                <a:cs typeface="Arial"/>
              </a:rPr>
              <a:t>ainda longínquo, </a:t>
            </a:r>
            <a:r>
              <a:rPr sz="1200" spc="-5" dirty="0">
                <a:solidFill>
                  <a:srgbClr val="274751"/>
                </a:solidFill>
                <a:latin typeface="Arial"/>
                <a:cs typeface="Arial"/>
              </a:rPr>
              <a:t>a atividade mais importante e mais </a:t>
            </a:r>
            <a:r>
              <a:rPr sz="1200" spc="-10" dirty="0">
                <a:solidFill>
                  <a:srgbClr val="274751"/>
                </a:solidFill>
                <a:latin typeface="Arial"/>
                <a:cs typeface="Arial"/>
              </a:rPr>
              <a:t>nobre do </a:t>
            </a:r>
            <a:r>
              <a:rPr sz="1200" spc="-5" dirty="0">
                <a:solidFill>
                  <a:srgbClr val="274751"/>
                </a:solidFill>
                <a:latin typeface="Arial"/>
                <a:cs typeface="Arial"/>
              </a:rPr>
              <a:t>Estado”, </a:t>
            </a:r>
            <a:r>
              <a:rPr sz="1200" spc="-10" dirty="0">
                <a:solidFill>
                  <a:srgbClr val="274751"/>
                </a:solidFill>
                <a:latin typeface="Arial"/>
                <a:cs typeface="Arial"/>
              </a:rPr>
              <a:t>porquanto </a:t>
            </a:r>
            <a:r>
              <a:rPr sz="1200" spc="-5" dirty="0">
                <a:solidFill>
                  <a:srgbClr val="274751"/>
                </a:solidFill>
                <a:latin typeface="Arial"/>
                <a:cs typeface="Arial"/>
              </a:rPr>
              <a:t>fortemente </a:t>
            </a:r>
            <a:r>
              <a:rPr sz="1200" spc="-10" dirty="0">
                <a:solidFill>
                  <a:srgbClr val="274751"/>
                </a:solidFill>
                <a:latin typeface="Arial"/>
                <a:cs typeface="Arial"/>
              </a:rPr>
              <a:t>calcada  </a:t>
            </a:r>
            <a:r>
              <a:rPr sz="1200" spc="-5" dirty="0">
                <a:solidFill>
                  <a:srgbClr val="274751"/>
                </a:solidFill>
                <a:latin typeface="Arial"/>
                <a:cs typeface="Arial"/>
              </a:rPr>
              <a:t>na efetivação do princípio da consensualidade e da participação no direito</a:t>
            </a:r>
            <a:r>
              <a:rPr sz="1200" spc="-120" dirty="0">
                <a:solidFill>
                  <a:srgbClr val="274751"/>
                </a:solidFill>
                <a:latin typeface="Arial"/>
                <a:cs typeface="Arial"/>
              </a:rPr>
              <a:t> </a:t>
            </a:r>
            <a:r>
              <a:rPr sz="1200" spc="-5" dirty="0">
                <a:solidFill>
                  <a:srgbClr val="274751"/>
                </a:solidFill>
                <a:latin typeface="Arial"/>
                <a:cs typeface="Arial"/>
              </a:rPr>
              <a:t>administrativo</a:t>
            </a:r>
            <a:r>
              <a:rPr sz="2000" spc="-5" dirty="0">
                <a:solidFill>
                  <a:srgbClr val="274751"/>
                </a:solidFill>
                <a:latin typeface="Arial"/>
                <a:cs typeface="Arial"/>
              </a:rPr>
              <a:t>.</a:t>
            </a:r>
            <a:endParaRPr sz="2000">
              <a:latin typeface="Arial"/>
              <a:cs typeface="Arial"/>
            </a:endParaRPr>
          </a:p>
          <a:p>
            <a:pPr>
              <a:lnSpc>
                <a:spcPct val="100000"/>
              </a:lnSpc>
              <a:spcBef>
                <a:spcPts val="45"/>
              </a:spcBef>
            </a:pPr>
            <a:endParaRPr sz="2050">
              <a:latin typeface="Times New Roman"/>
              <a:cs typeface="Times New Roman"/>
            </a:endParaRPr>
          </a:p>
          <a:p>
            <a:pPr marL="6369050" marR="180340" algn="just">
              <a:lnSpc>
                <a:spcPct val="100000"/>
              </a:lnSpc>
            </a:pPr>
            <a:r>
              <a:rPr sz="1400" b="1" dirty="0">
                <a:solidFill>
                  <a:srgbClr val="274751"/>
                </a:solidFill>
                <a:latin typeface="Arial"/>
                <a:cs typeface="Arial"/>
              </a:rPr>
              <a:t>Ementa: </a:t>
            </a:r>
            <a:r>
              <a:rPr sz="1400" dirty="0">
                <a:solidFill>
                  <a:srgbClr val="274751"/>
                </a:solidFill>
                <a:latin typeface="Arial"/>
                <a:cs typeface="Arial"/>
              </a:rPr>
              <a:t>O </a:t>
            </a:r>
            <a:r>
              <a:rPr sz="1400" spc="-10" dirty="0">
                <a:solidFill>
                  <a:srgbClr val="274751"/>
                </a:solidFill>
                <a:latin typeface="Arial"/>
                <a:cs typeface="Arial"/>
              </a:rPr>
              <a:t>Supremo Tribunal </a:t>
            </a:r>
            <a:r>
              <a:rPr sz="1400" spc="-5" dirty="0">
                <a:solidFill>
                  <a:srgbClr val="274751"/>
                </a:solidFill>
                <a:latin typeface="Arial"/>
                <a:cs typeface="Arial"/>
              </a:rPr>
              <a:t>Federal, por meio da </a:t>
            </a:r>
            <a:r>
              <a:rPr sz="1400" spc="-10" dirty="0">
                <a:solidFill>
                  <a:srgbClr val="274751"/>
                </a:solidFill>
                <a:latin typeface="Arial"/>
                <a:cs typeface="Arial"/>
              </a:rPr>
              <a:t>ADI </a:t>
            </a:r>
            <a:r>
              <a:rPr sz="1400" spc="-5" dirty="0">
                <a:solidFill>
                  <a:srgbClr val="274751"/>
                </a:solidFill>
                <a:latin typeface="Arial"/>
                <a:cs typeface="Arial"/>
              </a:rPr>
              <a:t>1.923,  ratificou </a:t>
            </a:r>
            <a:r>
              <a:rPr sz="1400" dirty="0">
                <a:solidFill>
                  <a:srgbClr val="274751"/>
                </a:solidFill>
                <a:latin typeface="Arial"/>
                <a:cs typeface="Arial"/>
              </a:rPr>
              <a:t>a </a:t>
            </a:r>
            <a:r>
              <a:rPr sz="1400" spc="-5" dirty="0">
                <a:solidFill>
                  <a:srgbClr val="274751"/>
                </a:solidFill>
                <a:latin typeface="Arial"/>
                <a:cs typeface="Arial"/>
              </a:rPr>
              <a:t>constitucionalidade </a:t>
            </a:r>
            <a:r>
              <a:rPr sz="1400" spc="-10" dirty="0">
                <a:solidFill>
                  <a:srgbClr val="274751"/>
                </a:solidFill>
                <a:latin typeface="Arial"/>
                <a:cs typeface="Arial"/>
              </a:rPr>
              <a:t>da </a:t>
            </a:r>
            <a:r>
              <a:rPr sz="1400" spc="-5" dirty="0">
                <a:solidFill>
                  <a:srgbClr val="274751"/>
                </a:solidFill>
                <a:latin typeface="Arial"/>
                <a:cs typeface="Arial"/>
              </a:rPr>
              <a:t>contratação pelo Poder Público,  por meio de contrato de gestão, </a:t>
            </a:r>
            <a:r>
              <a:rPr sz="1400" spc="-10" dirty="0">
                <a:solidFill>
                  <a:srgbClr val="274751"/>
                </a:solidFill>
                <a:latin typeface="Arial"/>
                <a:cs typeface="Arial"/>
              </a:rPr>
              <a:t>de </a:t>
            </a:r>
            <a:r>
              <a:rPr sz="1400" spc="-5" dirty="0">
                <a:solidFill>
                  <a:srgbClr val="274751"/>
                </a:solidFill>
                <a:latin typeface="Arial"/>
                <a:cs typeface="Arial"/>
              </a:rPr>
              <a:t>organizações sociais para </a:t>
            </a:r>
            <a:r>
              <a:rPr sz="1400" dirty="0">
                <a:solidFill>
                  <a:srgbClr val="274751"/>
                </a:solidFill>
                <a:latin typeface="Arial"/>
                <a:cs typeface="Arial"/>
              </a:rPr>
              <a:t>a  </a:t>
            </a:r>
            <a:r>
              <a:rPr sz="1400" spc="-5" dirty="0">
                <a:solidFill>
                  <a:srgbClr val="274751"/>
                </a:solidFill>
                <a:latin typeface="Arial"/>
                <a:cs typeface="Arial"/>
              </a:rPr>
              <a:t>prestação</a:t>
            </a:r>
            <a:r>
              <a:rPr sz="1400" spc="85" dirty="0">
                <a:solidFill>
                  <a:srgbClr val="274751"/>
                </a:solidFill>
                <a:latin typeface="Arial"/>
                <a:cs typeface="Arial"/>
              </a:rPr>
              <a:t> </a:t>
            </a:r>
            <a:r>
              <a:rPr sz="1400" spc="-5" dirty="0">
                <a:solidFill>
                  <a:srgbClr val="274751"/>
                </a:solidFill>
                <a:latin typeface="Arial"/>
                <a:cs typeface="Arial"/>
              </a:rPr>
              <a:t>de</a:t>
            </a:r>
            <a:r>
              <a:rPr sz="1400" spc="65" dirty="0">
                <a:solidFill>
                  <a:srgbClr val="274751"/>
                </a:solidFill>
                <a:latin typeface="Arial"/>
                <a:cs typeface="Arial"/>
              </a:rPr>
              <a:t> </a:t>
            </a:r>
            <a:r>
              <a:rPr sz="1400" spc="-5" dirty="0">
                <a:solidFill>
                  <a:srgbClr val="274751"/>
                </a:solidFill>
                <a:latin typeface="Arial"/>
                <a:cs typeface="Arial"/>
              </a:rPr>
              <a:t>serviços</a:t>
            </a:r>
            <a:r>
              <a:rPr sz="1400" spc="90" dirty="0">
                <a:solidFill>
                  <a:srgbClr val="274751"/>
                </a:solidFill>
                <a:latin typeface="Arial"/>
                <a:cs typeface="Arial"/>
              </a:rPr>
              <a:t> </a:t>
            </a:r>
            <a:r>
              <a:rPr sz="1400" spc="-5" dirty="0">
                <a:solidFill>
                  <a:srgbClr val="274751"/>
                </a:solidFill>
                <a:latin typeface="Arial"/>
                <a:cs typeface="Arial"/>
              </a:rPr>
              <a:t>públicos</a:t>
            </a:r>
            <a:r>
              <a:rPr sz="1400" spc="90" dirty="0">
                <a:solidFill>
                  <a:srgbClr val="274751"/>
                </a:solidFill>
                <a:latin typeface="Arial"/>
                <a:cs typeface="Arial"/>
              </a:rPr>
              <a:t> </a:t>
            </a:r>
            <a:r>
              <a:rPr sz="1400" spc="-10" dirty="0">
                <a:solidFill>
                  <a:srgbClr val="274751"/>
                </a:solidFill>
                <a:latin typeface="Arial"/>
                <a:cs typeface="Arial"/>
              </a:rPr>
              <a:t>de</a:t>
            </a:r>
            <a:r>
              <a:rPr sz="1400" spc="90" dirty="0">
                <a:solidFill>
                  <a:srgbClr val="274751"/>
                </a:solidFill>
                <a:latin typeface="Arial"/>
                <a:cs typeface="Arial"/>
              </a:rPr>
              <a:t> </a:t>
            </a:r>
            <a:r>
              <a:rPr sz="1400" spc="-5" dirty="0">
                <a:solidFill>
                  <a:srgbClr val="274751"/>
                </a:solidFill>
                <a:latin typeface="Arial"/>
                <a:cs typeface="Arial"/>
              </a:rPr>
              <a:t>saúde.</a:t>
            </a:r>
            <a:r>
              <a:rPr sz="1400" spc="85" dirty="0">
                <a:solidFill>
                  <a:srgbClr val="274751"/>
                </a:solidFill>
                <a:latin typeface="Arial"/>
                <a:cs typeface="Arial"/>
              </a:rPr>
              <a:t> </a:t>
            </a:r>
            <a:r>
              <a:rPr sz="1400" dirty="0">
                <a:solidFill>
                  <a:srgbClr val="274751"/>
                </a:solidFill>
                <a:latin typeface="Arial"/>
                <a:cs typeface="Arial"/>
              </a:rPr>
              <a:t>A </a:t>
            </a:r>
            <a:r>
              <a:rPr sz="1400" spc="-5" dirty="0">
                <a:solidFill>
                  <a:srgbClr val="274751"/>
                </a:solidFill>
                <a:latin typeface="Arial"/>
                <a:cs typeface="Arial"/>
              </a:rPr>
              <a:t>jurisprudência</a:t>
            </a:r>
            <a:endParaRPr sz="1400">
              <a:latin typeface="Arial"/>
              <a:cs typeface="Arial"/>
            </a:endParaRPr>
          </a:p>
        </p:txBody>
      </p:sp>
      <p:sp>
        <p:nvSpPr>
          <p:cNvPr id="68" name="object 68"/>
          <p:cNvSpPr txBox="1"/>
          <p:nvPr/>
        </p:nvSpPr>
        <p:spPr>
          <a:xfrm>
            <a:off x="6435090" y="4141978"/>
            <a:ext cx="5356225" cy="239395"/>
          </a:xfrm>
          <a:prstGeom prst="rect">
            <a:avLst/>
          </a:prstGeom>
        </p:spPr>
        <p:txBody>
          <a:bodyPr vert="horz" wrap="square" lIns="0" tIns="12700" rIns="0" bIns="0" rtlCol="0">
            <a:spAutoFit/>
          </a:bodyPr>
          <a:lstStyle/>
          <a:p>
            <a:pPr marL="12700">
              <a:lnSpc>
                <a:spcPct val="100000"/>
              </a:lnSpc>
              <a:spcBef>
                <a:spcPts val="100"/>
              </a:spcBef>
              <a:tabLst>
                <a:tab pos="1088390" algn="l"/>
                <a:tab pos="1414780" algn="l"/>
                <a:tab pos="2176780" algn="l"/>
                <a:tab pos="2502535" algn="l"/>
                <a:tab pos="3193415" algn="l"/>
                <a:tab pos="3519804" algn="l"/>
                <a:tab pos="4110990" algn="l"/>
                <a:tab pos="4594225" algn="l"/>
              </a:tabLst>
            </a:pPr>
            <a:r>
              <a:rPr sz="1400" dirty="0">
                <a:solidFill>
                  <a:srgbClr val="274751"/>
                </a:solidFill>
                <a:latin typeface="Arial"/>
                <a:cs typeface="Arial"/>
              </a:rPr>
              <a:t>c</a:t>
            </a:r>
            <a:r>
              <a:rPr sz="1400" spc="-15" dirty="0">
                <a:solidFill>
                  <a:srgbClr val="274751"/>
                </a:solidFill>
                <a:latin typeface="Arial"/>
                <a:cs typeface="Arial"/>
              </a:rPr>
              <a:t>o</a:t>
            </a:r>
            <a:r>
              <a:rPr sz="1400" dirty="0">
                <a:solidFill>
                  <a:srgbClr val="274751"/>
                </a:solidFill>
                <a:latin typeface="Arial"/>
                <a:cs typeface="Arial"/>
              </a:rPr>
              <a:t>n</a:t>
            </a:r>
            <a:r>
              <a:rPr sz="1400" spc="-10" dirty="0">
                <a:solidFill>
                  <a:srgbClr val="274751"/>
                </a:solidFill>
                <a:latin typeface="Arial"/>
                <a:cs typeface="Arial"/>
              </a:rPr>
              <a:t>s</a:t>
            </a:r>
            <a:r>
              <a:rPr sz="1400" dirty="0">
                <a:solidFill>
                  <a:srgbClr val="274751"/>
                </a:solidFill>
                <a:latin typeface="Arial"/>
                <a:cs typeface="Arial"/>
              </a:rPr>
              <a:t>olid</a:t>
            </a:r>
            <a:r>
              <a:rPr sz="1400" spc="-15" dirty="0">
                <a:solidFill>
                  <a:srgbClr val="274751"/>
                </a:solidFill>
                <a:latin typeface="Arial"/>
                <a:cs typeface="Arial"/>
              </a:rPr>
              <a:t>a</a:t>
            </a:r>
            <a:r>
              <a:rPr sz="1400" dirty="0">
                <a:solidFill>
                  <a:srgbClr val="274751"/>
                </a:solidFill>
                <a:latin typeface="Arial"/>
                <a:cs typeface="Arial"/>
              </a:rPr>
              <a:t>da	</a:t>
            </a:r>
            <a:r>
              <a:rPr sz="1400" spc="-5" dirty="0">
                <a:solidFill>
                  <a:srgbClr val="274751"/>
                </a:solidFill>
                <a:latin typeface="Arial"/>
                <a:cs typeface="Arial"/>
              </a:rPr>
              <a:t>d</a:t>
            </a:r>
            <a:r>
              <a:rPr sz="1400" dirty="0">
                <a:solidFill>
                  <a:srgbClr val="274751"/>
                </a:solidFill>
                <a:latin typeface="Arial"/>
                <a:cs typeface="Arial"/>
              </a:rPr>
              <a:t>o	</a:t>
            </a:r>
            <a:r>
              <a:rPr sz="1400" spc="-70" dirty="0">
                <a:solidFill>
                  <a:srgbClr val="274751"/>
                </a:solidFill>
                <a:latin typeface="Arial"/>
                <a:cs typeface="Arial"/>
              </a:rPr>
              <a:t>T</a:t>
            </a:r>
            <a:r>
              <a:rPr sz="1400" dirty="0">
                <a:solidFill>
                  <a:srgbClr val="274751"/>
                </a:solidFill>
                <a:latin typeface="Arial"/>
                <a:cs typeface="Arial"/>
              </a:rPr>
              <a:t>rib</a:t>
            </a:r>
            <a:r>
              <a:rPr sz="1400" spc="-15" dirty="0">
                <a:solidFill>
                  <a:srgbClr val="274751"/>
                </a:solidFill>
                <a:latin typeface="Arial"/>
                <a:cs typeface="Arial"/>
              </a:rPr>
              <a:t>u</a:t>
            </a:r>
            <a:r>
              <a:rPr sz="1400" dirty="0">
                <a:solidFill>
                  <a:srgbClr val="274751"/>
                </a:solidFill>
                <a:latin typeface="Arial"/>
                <a:cs typeface="Arial"/>
              </a:rPr>
              <a:t>nal	</a:t>
            </a:r>
            <a:r>
              <a:rPr sz="1400" spc="-5" dirty="0">
                <a:solidFill>
                  <a:srgbClr val="274751"/>
                </a:solidFill>
                <a:latin typeface="Arial"/>
                <a:cs typeface="Arial"/>
              </a:rPr>
              <a:t>d</a:t>
            </a:r>
            <a:r>
              <a:rPr sz="1400" dirty="0">
                <a:solidFill>
                  <a:srgbClr val="274751"/>
                </a:solidFill>
                <a:latin typeface="Arial"/>
                <a:cs typeface="Arial"/>
              </a:rPr>
              <a:t>e	</a:t>
            </a:r>
            <a:r>
              <a:rPr sz="1400" spc="-10" dirty="0">
                <a:solidFill>
                  <a:srgbClr val="274751"/>
                </a:solidFill>
                <a:latin typeface="Arial"/>
                <a:cs typeface="Arial"/>
              </a:rPr>
              <a:t>C</a:t>
            </a:r>
            <a:r>
              <a:rPr sz="1400" dirty="0">
                <a:solidFill>
                  <a:srgbClr val="274751"/>
                </a:solidFill>
                <a:latin typeface="Arial"/>
                <a:cs typeface="Arial"/>
              </a:rPr>
              <a:t>o</a:t>
            </a:r>
            <a:r>
              <a:rPr sz="1400" spc="-15" dirty="0">
                <a:solidFill>
                  <a:srgbClr val="274751"/>
                </a:solidFill>
                <a:latin typeface="Arial"/>
                <a:cs typeface="Arial"/>
              </a:rPr>
              <a:t>n</a:t>
            </a:r>
            <a:r>
              <a:rPr sz="1400" dirty="0">
                <a:solidFill>
                  <a:srgbClr val="274751"/>
                </a:solidFill>
                <a:latin typeface="Arial"/>
                <a:cs typeface="Arial"/>
              </a:rPr>
              <a:t>t</a:t>
            </a:r>
            <a:r>
              <a:rPr sz="1400" spc="-15" dirty="0">
                <a:solidFill>
                  <a:srgbClr val="274751"/>
                </a:solidFill>
                <a:latin typeface="Arial"/>
                <a:cs typeface="Arial"/>
              </a:rPr>
              <a:t>a</a:t>
            </a:r>
            <a:r>
              <a:rPr sz="1400" dirty="0">
                <a:solidFill>
                  <a:srgbClr val="274751"/>
                </a:solidFill>
                <a:latin typeface="Arial"/>
                <a:cs typeface="Arial"/>
              </a:rPr>
              <a:t>s	</a:t>
            </a:r>
            <a:r>
              <a:rPr sz="1400" spc="-5" dirty="0">
                <a:solidFill>
                  <a:srgbClr val="274751"/>
                </a:solidFill>
                <a:latin typeface="Arial"/>
                <a:cs typeface="Arial"/>
              </a:rPr>
              <a:t>d</a:t>
            </a:r>
            <a:r>
              <a:rPr sz="1400" dirty="0">
                <a:solidFill>
                  <a:srgbClr val="274751"/>
                </a:solidFill>
                <a:latin typeface="Arial"/>
                <a:cs typeface="Arial"/>
              </a:rPr>
              <a:t>a	</a:t>
            </a:r>
            <a:r>
              <a:rPr sz="1400" spc="-10" dirty="0">
                <a:solidFill>
                  <a:srgbClr val="274751"/>
                </a:solidFill>
                <a:latin typeface="Arial"/>
                <a:cs typeface="Arial"/>
              </a:rPr>
              <a:t>U</a:t>
            </a:r>
            <a:r>
              <a:rPr sz="1400" dirty="0">
                <a:solidFill>
                  <a:srgbClr val="274751"/>
                </a:solidFill>
                <a:latin typeface="Arial"/>
                <a:cs typeface="Arial"/>
              </a:rPr>
              <a:t>ni</a:t>
            </a:r>
            <a:r>
              <a:rPr sz="1400" spc="-15" dirty="0">
                <a:solidFill>
                  <a:srgbClr val="274751"/>
                </a:solidFill>
                <a:latin typeface="Arial"/>
                <a:cs typeface="Arial"/>
              </a:rPr>
              <a:t>ã</a:t>
            </a:r>
            <a:r>
              <a:rPr sz="1400" dirty="0">
                <a:solidFill>
                  <a:srgbClr val="274751"/>
                </a:solidFill>
                <a:latin typeface="Arial"/>
                <a:cs typeface="Arial"/>
              </a:rPr>
              <a:t>o	(</a:t>
            </a:r>
            <a:r>
              <a:rPr sz="1400" spc="-15" dirty="0">
                <a:solidFill>
                  <a:srgbClr val="274751"/>
                </a:solidFill>
                <a:latin typeface="Arial"/>
                <a:cs typeface="Arial"/>
              </a:rPr>
              <a:t>e</a:t>
            </a:r>
            <a:r>
              <a:rPr sz="1400" spc="0" dirty="0">
                <a:solidFill>
                  <a:srgbClr val="274751"/>
                </a:solidFill>
                <a:latin typeface="Arial"/>
                <a:cs typeface="Arial"/>
              </a:rPr>
              <a:t>.</a:t>
            </a:r>
            <a:r>
              <a:rPr sz="1400" spc="-15" dirty="0">
                <a:solidFill>
                  <a:srgbClr val="274751"/>
                </a:solidFill>
                <a:latin typeface="Arial"/>
                <a:cs typeface="Arial"/>
              </a:rPr>
              <a:t>g</a:t>
            </a:r>
            <a:r>
              <a:rPr sz="1400" dirty="0">
                <a:solidFill>
                  <a:srgbClr val="274751"/>
                </a:solidFill>
                <a:latin typeface="Arial"/>
                <a:cs typeface="Arial"/>
              </a:rPr>
              <a:t>.	Acó</a:t>
            </a:r>
            <a:r>
              <a:rPr sz="1400" spc="-15" dirty="0">
                <a:solidFill>
                  <a:srgbClr val="274751"/>
                </a:solidFill>
                <a:latin typeface="Arial"/>
                <a:cs typeface="Arial"/>
              </a:rPr>
              <a:t>r</a:t>
            </a:r>
            <a:r>
              <a:rPr sz="1400" dirty="0">
                <a:solidFill>
                  <a:srgbClr val="274751"/>
                </a:solidFill>
                <a:latin typeface="Arial"/>
                <a:cs typeface="Arial"/>
              </a:rPr>
              <a:t>d</a:t>
            </a:r>
            <a:r>
              <a:rPr sz="1400" spc="-15" dirty="0">
                <a:solidFill>
                  <a:srgbClr val="274751"/>
                </a:solidFill>
                <a:latin typeface="Arial"/>
                <a:cs typeface="Arial"/>
              </a:rPr>
              <a:t>ão</a:t>
            </a:r>
            <a:r>
              <a:rPr sz="1400" dirty="0">
                <a:solidFill>
                  <a:srgbClr val="274751"/>
                </a:solidFill>
                <a:latin typeface="Arial"/>
                <a:cs typeface="Arial"/>
              </a:rPr>
              <a:t>s</a:t>
            </a:r>
            <a:endParaRPr sz="1400">
              <a:latin typeface="Arial"/>
              <a:cs typeface="Arial"/>
            </a:endParaRPr>
          </a:p>
        </p:txBody>
      </p:sp>
      <p:sp>
        <p:nvSpPr>
          <p:cNvPr id="69" name="object 69"/>
          <p:cNvSpPr txBox="1"/>
          <p:nvPr/>
        </p:nvSpPr>
        <p:spPr>
          <a:xfrm>
            <a:off x="6435090" y="4317619"/>
            <a:ext cx="2683510" cy="285115"/>
          </a:xfrm>
          <a:prstGeom prst="rect">
            <a:avLst/>
          </a:prstGeom>
        </p:spPr>
        <p:txBody>
          <a:bodyPr vert="horz" wrap="square" lIns="0" tIns="13335" rIns="0" bIns="0" rtlCol="0">
            <a:spAutoFit/>
          </a:bodyPr>
          <a:lstStyle/>
          <a:p>
            <a:pPr marL="12700">
              <a:lnSpc>
                <a:spcPct val="100000"/>
              </a:lnSpc>
              <a:spcBef>
                <a:spcPts val="105"/>
              </a:spcBef>
            </a:pPr>
            <a:r>
              <a:rPr sz="1400" spc="-5" dirty="0">
                <a:solidFill>
                  <a:srgbClr val="274751"/>
                </a:solidFill>
                <a:latin typeface="Arial"/>
                <a:cs typeface="Arial"/>
              </a:rPr>
              <a:t>3.239/2013 </a:t>
            </a:r>
            <a:r>
              <a:rPr sz="1400" dirty="0">
                <a:solidFill>
                  <a:srgbClr val="274751"/>
                </a:solidFill>
                <a:latin typeface="Arial"/>
                <a:cs typeface="Arial"/>
              </a:rPr>
              <a:t>e</a:t>
            </a:r>
            <a:r>
              <a:rPr sz="1400" spc="285" dirty="0">
                <a:solidFill>
                  <a:srgbClr val="274751"/>
                </a:solidFill>
                <a:latin typeface="Arial"/>
                <a:cs typeface="Arial"/>
              </a:rPr>
              <a:t> </a:t>
            </a:r>
            <a:r>
              <a:rPr sz="1400" spc="-450" dirty="0">
                <a:solidFill>
                  <a:srgbClr val="274751"/>
                </a:solidFill>
                <a:latin typeface="Arial"/>
                <a:cs typeface="Arial"/>
              </a:rPr>
              <a:t>3</a:t>
            </a:r>
            <a:r>
              <a:rPr sz="2550" b="1" spc="-675" baseline="-8169" dirty="0">
                <a:solidFill>
                  <a:srgbClr val="FFFFFF"/>
                </a:solidFill>
                <a:latin typeface="Verdana"/>
                <a:cs typeface="Verdana"/>
              </a:rPr>
              <a:t>R</a:t>
            </a:r>
            <a:r>
              <a:rPr sz="1400" spc="-450" dirty="0">
                <a:solidFill>
                  <a:srgbClr val="274751"/>
                </a:solidFill>
                <a:latin typeface="Arial"/>
                <a:cs typeface="Arial"/>
              </a:rPr>
              <a:t>5</a:t>
            </a:r>
            <a:r>
              <a:rPr sz="2550" b="1" spc="-675" baseline="-8169" dirty="0">
                <a:solidFill>
                  <a:srgbClr val="FFFFFF"/>
                </a:solidFill>
                <a:latin typeface="Verdana"/>
                <a:cs typeface="Verdana"/>
              </a:rPr>
              <a:t>e</a:t>
            </a:r>
            <a:r>
              <a:rPr sz="1400" spc="-450" dirty="0">
                <a:solidFill>
                  <a:srgbClr val="274751"/>
                </a:solidFill>
                <a:latin typeface="Arial"/>
                <a:cs typeface="Arial"/>
              </a:rPr>
              <a:t>2/</a:t>
            </a:r>
            <a:r>
              <a:rPr sz="2550" b="1" spc="-675" baseline="-8169" dirty="0">
                <a:solidFill>
                  <a:srgbClr val="FFFFFF"/>
                </a:solidFill>
                <a:latin typeface="Verdana"/>
                <a:cs typeface="Verdana"/>
              </a:rPr>
              <a:t>g</a:t>
            </a:r>
            <a:r>
              <a:rPr sz="1400" spc="-450" dirty="0">
                <a:solidFill>
                  <a:srgbClr val="274751"/>
                </a:solidFill>
                <a:latin typeface="Arial"/>
                <a:cs typeface="Arial"/>
              </a:rPr>
              <a:t>20</a:t>
            </a:r>
            <a:r>
              <a:rPr sz="2550" b="1" spc="-675" baseline="-8169" dirty="0">
                <a:solidFill>
                  <a:srgbClr val="FFFFFF"/>
                </a:solidFill>
                <a:latin typeface="Verdana"/>
                <a:cs typeface="Verdana"/>
              </a:rPr>
              <a:t>r</a:t>
            </a:r>
            <a:r>
              <a:rPr sz="1400" spc="-450" dirty="0">
                <a:solidFill>
                  <a:srgbClr val="274751"/>
                </a:solidFill>
                <a:latin typeface="Arial"/>
                <a:cs typeface="Arial"/>
              </a:rPr>
              <a:t>1</a:t>
            </a:r>
            <a:r>
              <a:rPr sz="2550" b="1" spc="-675" baseline="-8169" dirty="0">
                <a:solidFill>
                  <a:srgbClr val="FFFFFF"/>
                </a:solidFill>
                <a:latin typeface="Verdana"/>
                <a:cs typeface="Verdana"/>
              </a:rPr>
              <a:t>e</a:t>
            </a:r>
            <a:r>
              <a:rPr sz="1400" spc="-450" dirty="0">
                <a:solidFill>
                  <a:srgbClr val="274751"/>
                </a:solidFill>
                <a:latin typeface="Arial"/>
                <a:cs typeface="Arial"/>
              </a:rPr>
              <a:t>6</a:t>
            </a:r>
            <a:r>
              <a:rPr sz="2550" b="1" spc="-675" baseline="-8169" dirty="0">
                <a:solidFill>
                  <a:srgbClr val="FFFFFF"/>
                </a:solidFill>
                <a:latin typeface="Verdana"/>
                <a:cs typeface="Verdana"/>
              </a:rPr>
              <a:t>s</a:t>
            </a:r>
            <a:r>
              <a:rPr sz="1400" spc="-450" dirty="0">
                <a:solidFill>
                  <a:srgbClr val="274751"/>
                </a:solidFill>
                <a:latin typeface="Arial"/>
                <a:cs typeface="Arial"/>
              </a:rPr>
              <a:t>,</a:t>
            </a:r>
            <a:r>
              <a:rPr sz="1400" spc="50" dirty="0">
                <a:solidFill>
                  <a:srgbClr val="274751"/>
                </a:solidFill>
                <a:latin typeface="Arial"/>
                <a:cs typeface="Arial"/>
              </a:rPr>
              <a:t> </a:t>
            </a:r>
            <a:r>
              <a:rPr sz="2550" b="1" spc="-375" baseline="-8169" dirty="0">
                <a:solidFill>
                  <a:srgbClr val="FFFFFF"/>
                </a:solidFill>
                <a:latin typeface="Verdana"/>
                <a:cs typeface="Verdana"/>
              </a:rPr>
              <a:t>s</a:t>
            </a:r>
            <a:r>
              <a:rPr sz="1400" spc="-250" dirty="0">
                <a:solidFill>
                  <a:srgbClr val="274751"/>
                </a:solidFill>
                <a:latin typeface="Arial"/>
                <a:cs typeface="Arial"/>
              </a:rPr>
              <a:t>a</a:t>
            </a:r>
            <a:r>
              <a:rPr sz="2550" b="1" spc="-375" baseline="-8169" dirty="0">
                <a:solidFill>
                  <a:srgbClr val="FFFFFF"/>
                </a:solidFill>
                <a:latin typeface="Verdana"/>
                <a:cs typeface="Verdana"/>
              </a:rPr>
              <a:t>o</a:t>
            </a:r>
            <a:r>
              <a:rPr sz="1400" spc="-250" dirty="0">
                <a:solidFill>
                  <a:srgbClr val="274751"/>
                </a:solidFill>
                <a:latin typeface="Arial"/>
                <a:cs typeface="Arial"/>
              </a:rPr>
              <a:t>mbos</a:t>
            </a:r>
            <a:endParaRPr sz="1400" dirty="0">
              <a:latin typeface="Arial"/>
              <a:cs typeface="Arial"/>
            </a:endParaRPr>
          </a:p>
        </p:txBody>
      </p:sp>
      <p:sp>
        <p:nvSpPr>
          <p:cNvPr id="70" name="object 70"/>
          <p:cNvSpPr txBox="1"/>
          <p:nvPr/>
        </p:nvSpPr>
        <p:spPr>
          <a:xfrm>
            <a:off x="9209278" y="4355414"/>
            <a:ext cx="2581910" cy="240029"/>
          </a:xfrm>
          <a:prstGeom prst="rect">
            <a:avLst/>
          </a:prstGeom>
        </p:spPr>
        <p:txBody>
          <a:bodyPr vert="horz" wrap="square" lIns="0" tIns="13335" rIns="0" bIns="0" rtlCol="0">
            <a:spAutoFit/>
          </a:bodyPr>
          <a:lstStyle/>
          <a:p>
            <a:pPr marL="12700">
              <a:lnSpc>
                <a:spcPct val="100000"/>
              </a:lnSpc>
              <a:spcBef>
                <a:spcPts val="105"/>
              </a:spcBef>
            </a:pPr>
            <a:r>
              <a:rPr sz="1400" dirty="0">
                <a:solidFill>
                  <a:srgbClr val="274751"/>
                </a:solidFill>
                <a:latin typeface="Arial"/>
                <a:cs typeface="Arial"/>
              </a:rPr>
              <a:t>do </a:t>
            </a:r>
            <a:r>
              <a:rPr sz="1400" spc="-5" dirty="0">
                <a:solidFill>
                  <a:srgbClr val="274751"/>
                </a:solidFill>
                <a:latin typeface="Arial"/>
                <a:cs typeface="Arial"/>
              </a:rPr>
              <a:t>Plenário) </a:t>
            </a:r>
            <a:r>
              <a:rPr sz="1400" dirty="0">
                <a:solidFill>
                  <a:srgbClr val="274751"/>
                </a:solidFill>
                <a:latin typeface="Arial"/>
                <a:cs typeface="Arial"/>
              </a:rPr>
              <a:t>é </a:t>
            </a:r>
            <a:r>
              <a:rPr sz="1400" spc="-5" dirty="0">
                <a:solidFill>
                  <a:srgbClr val="274751"/>
                </a:solidFill>
                <a:latin typeface="Arial"/>
                <a:cs typeface="Arial"/>
              </a:rPr>
              <a:t>no</a:t>
            </a:r>
            <a:r>
              <a:rPr sz="1400" spc="290" dirty="0">
                <a:solidFill>
                  <a:srgbClr val="274751"/>
                </a:solidFill>
                <a:latin typeface="Arial"/>
                <a:cs typeface="Arial"/>
              </a:rPr>
              <a:t> </a:t>
            </a:r>
            <a:r>
              <a:rPr sz="1400" spc="-5" dirty="0">
                <a:solidFill>
                  <a:srgbClr val="274751"/>
                </a:solidFill>
                <a:latin typeface="Arial"/>
                <a:cs typeface="Arial"/>
              </a:rPr>
              <a:t>sentido </a:t>
            </a:r>
            <a:r>
              <a:rPr sz="1400" spc="-15" dirty="0">
                <a:solidFill>
                  <a:srgbClr val="274751"/>
                </a:solidFill>
                <a:latin typeface="Arial"/>
                <a:cs typeface="Arial"/>
              </a:rPr>
              <a:t>de</a:t>
            </a:r>
            <a:endParaRPr sz="1400">
              <a:latin typeface="Arial"/>
              <a:cs typeface="Arial"/>
            </a:endParaRPr>
          </a:p>
        </p:txBody>
      </p:sp>
      <p:sp>
        <p:nvSpPr>
          <p:cNvPr id="71" name="object 71"/>
          <p:cNvSpPr txBox="1"/>
          <p:nvPr/>
        </p:nvSpPr>
        <p:spPr>
          <a:xfrm>
            <a:off x="6435090" y="4569078"/>
            <a:ext cx="5357495" cy="452755"/>
          </a:xfrm>
          <a:prstGeom prst="rect">
            <a:avLst/>
          </a:prstGeom>
        </p:spPr>
        <p:txBody>
          <a:bodyPr vert="horz" wrap="square" lIns="0" tIns="12700" rIns="0" bIns="0" rtlCol="0">
            <a:spAutoFit/>
          </a:bodyPr>
          <a:lstStyle/>
          <a:p>
            <a:pPr marL="12700" marR="5080">
              <a:lnSpc>
                <a:spcPct val="100000"/>
              </a:lnSpc>
              <a:spcBef>
                <a:spcPts val="100"/>
              </a:spcBef>
            </a:pPr>
            <a:r>
              <a:rPr sz="1400" spc="-5" dirty="0">
                <a:solidFill>
                  <a:srgbClr val="274751"/>
                </a:solidFill>
                <a:latin typeface="Arial"/>
                <a:cs typeface="Arial"/>
              </a:rPr>
              <a:t>reconhecer </a:t>
            </a:r>
            <a:r>
              <a:rPr sz="1400" dirty="0">
                <a:solidFill>
                  <a:srgbClr val="274751"/>
                </a:solidFill>
                <a:latin typeface="Arial"/>
                <a:cs typeface="Arial"/>
              </a:rPr>
              <a:t>a </a:t>
            </a:r>
            <a:r>
              <a:rPr sz="1400" spc="-5" dirty="0">
                <a:solidFill>
                  <a:srgbClr val="274751"/>
                </a:solidFill>
                <a:latin typeface="Arial"/>
                <a:cs typeface="Arial"/>
              </a:rPr>
              <a:t>possibilidade </a:t>
            </a:r>
            <a:r>
              <a:rPr sz="1400" spc="-10" dirty="0">
                <a:solidFill>
                  <a:srgbClr val="274751"/>
                </a:solidFill>
                <a:latin typeface="Arial"/>
                <a:cs typeface="Arial"/>
              </a:rPr>
              <a:t>de </a:t>
            </a:r>
            <a:r>
              <a:rPr sz="1400" spc="-5" dirty="0">
                <a:solidFill>
                  <a:srgbClr val="274751"/>
                </a:solidFill>
                <a:latin typeface="Arial"/>
                <a:cs typeface="Arial"/>
              </a:rPr>
              <a:t>realização de contratos </a:t>
            </a:r>
            <a:r>
              <a:rPr sz="1400" spc="-10" dirty="0">
                <a:solidFill>
                  <a:srgbClr val="274751"/>
                </a:solidFill>
                <a:latin typeface="Arial"/>
                <a:cs typeface="Arial"/>
              </a:rPr>
              <a:t>de </a:t>
            </a:r>
            <a:r>
              <a:rPr sz="1400" spc="-5" dirty="0">
                <a:solidFill>
                  <a:srgbClr val="274751"/>
                </a:solidFill>
                <a:latin typeface="Arial"/>
                <a:cs typeface="Arial"/>
              </a:rPr>
              <a:t>gestão  </a:t>
            </a:r>
            <a:r>
              <a:rPr sz="1400" dirty="0">
                <a:solidFill>
                  <a:srgbClr val="274751"/>
                </a:solidFill>
                <a:latin typeface="Arial"/>
                <a:cs typeface="Arial"/>
              </a:rPr>
              <a:t>com </a:t>
            </a:r>
            <a:r>
              <a:rPr sz="1400" spc="-5" dirty="0">
                <a:solidFill>
                  <a:srgbClr val="274751"/>
                </a:solidFill>
                <a:latin typeface="Arial"/>
                <a:cs typeface="Arial"/>
              </a:rPr>
              <a:t>organizações sociais. </a:t>
            </a:r>
            <a:r>
              <a:rPr sz="1400" dirty="0">
                <a:solidFill>
                  <a:srgbClr val="274751"/>
                </a:solidFill>
                <a:latin typeface="Arial"/>
                <a:cs typeface="Arial"/>
              </a:rPr>
              <a:t>É </a:t>
            </a:r>
            <a:r>
              <a:rPr sz="1400" spc="-10" dirty="0">
                <a:solidFill>
                  <a:srgbClr val="274751"/>
                </a:solidFill>
                <a:latin typeface="Arial"/>
                <a:cs typeface="Arial"/>
              </a:rPr>
              <a:t>necessária </a:t>
            </a:r>
            <a:r>
              <a:rPr sz="1400" spc="-5" dirty="0">
                <a:solidFill>
                  <a:srgbClr val="274751"/>
                </a:solidFill>
                <a:latin typeface="Arial"/>
                <a:cs typeface="Arial"/>
              </a:rPr>
              <a:t>cautela para </a:t>
            </a:r>
            <a:r>
              <a:rPr sz="1400" spc="-10" dirty="0">
                <a:solidFill>
                  <a:srgbClr val="274751"/>
                </a:solidFill>
                <a:latin typeface="Arial"/>
                <a:cs typeface="Arial"/>
              </a:rPr>
              <a:t>não </a:t>
            </a:r>
            <a:r>
              <a:rPr sz="1400" dirty="0">
                <a:solidFill>
                  <a:srgbClr val="274751"/>
                </a:solidFill>
                <a:latin typeface="Arial"/>
                <a:cs typeface="Arial"/>
              </a:rPr>
              <a:t>se</a:t>
            </a:r>
            <a:r>
              <a:rPr sz="1400" spc="275" dirty="0">
                <a:solidFill>
                  <a:srgbClr val="274751"/>
                </a:solidFill>
                <a:latin typeface="Arial"/>
                <a:cs typeface="Arial"/>
              </a:rPr>
              <a:t> </a:t>
            </a:r>
            <a:r>
              <a:rPr sz="1400" spc="-5" dirty="0">
                <a:solidFill>
                  <a:srgbClr val="274751"/>
                </a:solidFill>
                <a:latin typeface="Arial"/>
                <a:cs typeface="Arial"/>
              </a:rPr>
              <a:t>criar</a:t>
            </a:r>
            <a:endParaRPr sz="1400">
              <a:latin typeface="Arial"/>
              <a:cs typeface="Arial"/>
            </a:endParaRPr>
          </a:p>
        </p:txBody>
      </p:sp>
      <p:sp>
        <p:nvSpPr>
          <p:cNvPr id="72" name="object 72"/>
          <p:cNvSpPr txBox="1"/>
          <p:nvPr/>
        </p:nvSpPr>
        <p:spPr>
          <a:xfrm>
            <a:off x="6435090" y="4995798"/>
            <a:ext cx="5356860" cy="239395"/>
          </a:xfrm>
          <a:prstGeom prst="rect">
            <a:avLst/>
          </a:prstGeom>
        </p:spPr>
        <p:txBody>
          <a:bodyPr vert="horz" wrap="square" lIns="0" tIns="13335" rIns="0" bIns="0" rtlCol="0">
            <a:spAutoFit/>
          </a:bodyPr>
          <a:lstStyle/>
          <a:p>
            <a:pPr marL="12700">
              <a:lnSpc>
                <a:spcPct val="100000"/>
              </a:lnSpc>
              <a:spcBef>
                <a:spcPts val="105"/>
              </a:spcBef>
            </a:pPr>
            <a:r>
              <a:rPr sz="1400" spc="-5" dirty="0">
                <a:solidFill>
                  <a:srgbClr val="274751"/>
                </a:solidFill>
                <a:latin typeface="Arial"/>
                <a:cs typeface="Arial"/>
              </a:rPr>
              <a:t>confusão entre </a:t>
            </a:r>
            <a:r>
              <a:rPr sz="1400" dirty="0">
                <a:solidFill>
                  <a:srgbClr val="274751"/>
                </a:solidFill>
                <a:latin typeface="Arial"/>
                <a:cs typeface="Arial"/>
              </a:rPr>
              <a:t>o </a:t>
            </a:r>
            <a:r>
              <a:rPr sz="1400" spc="-5" dirty="0">
                <a:solidFill>
                  <a:srgbClr val="274751"/>
                </a:solidFill>
                <a:latin typeface="Arial"/>
                <a:cs typeface="Arial"/>
              </a:rPr>
              <a:t>instrumento </a:t>
            </a:r>
            <a:r>
              <a:rPr sz="1400" spc="-10" dirty="0">
                <a:solidFill>
                  <a:srgbClr val="274751"/>
                </a:solidFill>
                <a:latin typeface="Arial"/>
                <a:cs typeface="Arial"/>
              </a:rPr>
              <a:t>do </a:t>
            </a:r>
            <a:r>
              <a:rPr sz="1400" spc="-5" dirty="0">
                <a:solidFill>
                  <a:srgbClr val="274751"/>
                </a:solidFill>
                <a:latin typeface="Arial"/>
                <a:cs typeface="Arial"/>
              </a:rPr>
              <a:t>contrato </a:t>
            </a:r>
            <a:r>
              <a:rPr sz="1400" spc="-10" dirty="0">
                <a:solidFill>
                  <a:srgbClr val="274751"/>
                </a:solidFill>
                <a:latin typeface="Arial"/>
                <a:cs typeface="Arial"/>
              </a:rPr>
              <a:t>de</a:t>
            </a:r>
            <a:r>
              <a:rPr sz="1400" dirty="0">
                <a:solidFill>
                  <a:srgbClr val="274751"/>
                </a:solidFill>
                <a:latin typeface="Arial"/>
                <a:cs typeface="Arial"/>
              </a:rPr>
              <a:t> </a:t>
            </a:r>
            <a:r>
              <a:rPr sz="1400" spc="-5" dirty="0">
                <a:solidFill>
                  <a:srgbClr val="274751"/>
                </a:solidFill>
                <a:latin typeface="Arial"/>
                <a:cs typeface="Arial"/>
              </a:rPr>
              <a:t>gestão </a:t>
            </a:r>
            <a:r>
              <a:rPr sz="1400" dirty="0">
                <a:solidFill>
                  <a:srgbClr val="274751"/>
                </a:solidFill>
                <a:latin typeface="Arial"/>
                <a:cs typeface="Arial"/>
              </a:rPr>
              <a:t>e o </a:t>
            </a:r>
            <a:r>
              <a:rPr sz="1400" spc="-5" dirty="0">
                <a:solidFill>
                  <a:srgbClr val="274751"/>
                </a:solidFill>
                <a:latin typeface="Arial"/>
                <a:cs typeface="Arial"/>
              </a:rPr>
              <a:t>seu</a:t>
            </a:r>
            <a:endParaRPr sz="1400">
              <a:latin typeface="Arial"/>
              <a:cs typeface="Arial"/>
            </a:endParaRPr>
          </a:p>
        </p:txBody>
      </p:sp>
      <p:sp>
        <p:nvSpPr>
          <p:cNvPr id="73" name="object 73"/>
          <p:cNvSpPr txBox="1"/>
          <p:nvPr/>
        </p:nvSpPr>
        <p:spPr>
          <a:xfrm>
            <a:off x="6435090" y="5209159"/>
            <a:ext cx="5357495" cy="452755"/>
          </a:xfrm>
          <a:prstGeom prst="rect">
            <a:avLst/>
          </a:prstGeom>
        </p:spPr>
        <p:txBody>
          <a:bodyPr vert="horz" wrap="square" lIns="0" tIns="12700" rIns="0" bIns="0" rtlCol="0">
            <a:spAutoFit/>
          </a:bodyPr>
          <a:lstStyle/>
          <a:p>
            <a:pPr marL="12700" marR="5080">
              <a:lnSpc>
                <a:spcPct val="100000"/>
              </a:lnSpc>
              <a:spcBef>
                <a:spcPts val="100"/>
              </a:spcBef>
            </a:pPr>
            <a:r>
              <a:rPr sz="1400" spc="-5" dirty="0">
                <a:solidFill>
                  <a:srgbClr val="274751"/>
                </a:solidFill>
                <a:latin typeface="Arial"/>
                <a:cs typeface="Arial"/>
              </a:rPr>
              <a:t>eventual mal uso. </a:t>
            </a:r>
            <a:r>
              <a:rPr sz="1400" dirty="0">
                <a:solidFill>
                  <a:srgbClr val="274751"/>
                </a:solidFill>
                <a:latin typeface="Arial"/>
                <a:cs typeface="Arial"/>
              </a:rPr>
              <a:t>É </a:t>
            </a:r>
            <a:r>
              <a:rPr sz="1400" spc="-5" dirty="0">
                <a:solidFill>
                  <a:srgbClr val="274751"/>
                </a:solidFill>
                <a:latin typeface="Arial"/>
                <a:cs typeface="Arial"/>
              </a:rPr>
              <a:t>certo que </a:t>
            </a:r>
            <a:r>
              <a:rPr sz="1400" dirty="0">
                <a:solidFill>
                  <a:srgbClr val="274751"/>
                </a:solidFill>
                <a:latin typeface="Arial"/>
                <a:cs typeface="Arial"/>
              </a:rPr>
              <a:t>a </a:t>
            </a:r>
            <a:r>
              <a:rPr sz="1400" spc="-5" dirty="0">
                <a:solidFill>
                  <a:srgbClr val="274751"/>
                </a:solidFill>
                <a:latin typeface="Arial"/>
                <a:cs typeface="Arial"/>
              </a:rPr>
              <a:t>aplicação prática do modelo </a:t>
            </a:r>
            <a:r>
              <a:rPr sz="1400" dirty="0">
                <a:solidFill>
                  <a:srgbClr val="274751"/>
                </a:solidFill>
                <a:latin typeface="Arial"/>
                <a:cs typeface="Arial"/>
              </a:rPr>
              <a:t>tem  </a:t>
            </a:r>
            <a:r>
              <a:rPr sz="1400" spc="-5" dirty="0">
                <a:solidFill>
                  <a:srgbClr val="274751"/>
                </a:solidFill>
                <a:latin typeface="Arial"/>
                <a:cs typeface="Arial"/>
              </a:rPr>
              <a:t>revelado</a:t>
            </a:r>
            <a:r>
              <a:rPr sz="1400" spc="125" dirty="0">
                <a:solidFill>
                  <a:srgbClr val="274751"/>
                </a:solidFill>
                <a:latin typeface="Arial"/>
                <a:cs typeface="Arial"/>
              </a:rPr>
              <a:t> </a:t>
            </a:r>
            <a:r>
              <a:rPr sz="1400" spc="-5" dirty="0">
                <a:solidFill>
                  <a:srgbClr val="274751"/>
                </a:solidFill>
                <a:latin typeface="Arial"/>
                <a:cs typeface="Arial"/>
              </a:rPr>
              <a:t>distorções</a:t>
            </a:r>
            <a:r>
              <a:rPr sz="1400" spc="135" dirty="0">
                <a:solidFill>
                  <a:srgbClr val="274751"/>
                </a:solidFill>
                <a:latin typeface="Arial"/>
                <a:cs typeface="Arial"/>
              </a:rPr>
              <a:t> </a:t>
            </a:r>
            <a:r>
              <a:rPr sz="1400" spc="-5" dirty="0">
                <a:solidFill>
                  <a:srgbClr val="274751"/>
                </a:solidFill>
                <a:latin typeface="Arial"/>
                <a:cs typeface="Arial"/>
              </a:rPr>
              <a:t>que</a:t>
            </a:r>
            <a:r>
              <a:rPr sz="1400" spc="135" dirty="0">
                <a:solidFill>
                  <a:srgbClr val="274751"/>
                </a:solidFill>
                <a:latin typeface="Arial"/>
                <a:cs typeface="Arial"/>
              </a:rPr>
              <a:t> </a:t>
            </a:r>
            <a:r>
              <a:rPr sz="1400" spc="-5" dirty="0">
                <a:solidFill>
                  <a:srgbClr val="274751"/>
                </a:solidFill>
                <a:latin typeface="Arial"/>
                <a:cs typeface="Arial"/>
              </a:rPr>
              <a:t>devem</a:t>
            </a:r>
            <a:r>
              <a:rPr sz="1400" spc="130" dirty="0">
                <a:solidFill>
                  <a:srgbClr val="274751"/>
                </a:solidFill>
                <a:latin typeface="Arial"/>
                <a:cs typeface="Arial"/>
              </a:rPr>
              <a:t> </a:t>
            </a:r>
            <a:r>
              <a:rPr sz="1400" spc="-5" dirty="0">
                <a:solidFill>
                  <a:srgbClr val="274751"/>
                </a:solidFill>
                <a:latin typeface="Arial"/>
                <a:cs typeface="Arial"/>
              </a:rPr>
              <a:t>merecer</a:t>
            </a:r>
            <a:r>
              <a:rPr sz="1400" spc="130" dirty="0">
                <a:solidFill>
                  <a:srgbClr val="274751"/>
                </a:solidFill>
                <a:latin typeface="Arial"/>
                <a:cs typeface="Arial"/>
              </a:rPr>
              <a:t> </a:t>
            </a:r>
            <a:r>
              <a:rPr sz="1400" dirty="0">
                <a:solidFill>
                  <a:srgbClr val="274751"/>
                </a:solidFill>
                <a:latin typeface="Arial"/>
                <a:cs typeface="Arial"/>
              </a:rPr>
              <a:t>a</a:t>
            </a:r>
            <a:r>
              <a:rPr sz="1400" spc="140" dirty="0">
                <a:solidFill>
                  <a:srgbClr val="274751"/>
                </a:solidFill>
                <a:latin typeface="Arial"/>
                <a:cs typeface="Arial"/>
              </a:rPr>
              <a:t> </a:t>
            </a:r>
            <a:r>
              <a:rPr sz="1400" spc="-5" dirty="0">
                <a:solidFill>
                  <a:srgbClr val="274751"/>
                </a:solidFill>
                <a:latin typeface="Arial"/>
                <a:cs typeface="Arial"/>
              </a:rPr>
              <a:t>atenção</a:t>
            </a:r>
            <a:r>
              <a:rPr sz="1400" spc="130" dirty="0">
                <a:solidFill>
                  <a:srgbClr val="274751"/>
                </a:solidFill>
                <a:latin typeface="Arial"/>
                <a:cs typeface="Arial"/>
              </a:rPr>
              <a:t> </a:t>
            </a:r>
            <a:r>
              <a:rPr sz="1400" spc="-5" dirty="0">
                <a:solidFill>
                  <a:srgbClr val="274751"/>
                </a:solidFill>
                <a:latin typeface="Arial"/>
                <a:cs typeface="Arial"/>
              </a:rPr>
              <a:t>redobrada</a:t>
            </a:r>
            <a:r>
              <a:rPr sz="1400" spc="140" dirty="0">
                <a:solidFill>
                  <a:srgbClr val="274751"/>
                </a:solidFill>
                <a:latin typeface="Arial"/>
                <a:cs typeface="Arial"/>
              </a:rPr>
              <a:t> </a:t>
            </a:r>
            <a:r>
              <a:rPr sz="1400" spc="-15" dirty="0">
                <a:solidFill>
                  <a:srgbClr val="274751"/>
                </a:solidFill>
                <a:latin typeface="Arial"/>
                <a:cs typeface="Arial"/>
              </a:rPr>
              <a:t>dos</a:t>
            </a:r>
            <a:endParaRPr sz="1400">
              <a:latin typeface="Arial"/>
              <a:cs typeface="Arial"/>
            </a:endParaRPr>
          </a:p>
        </p:txBody>
      </p:sp>
      <p:sp>
        <p:nvSpPr>
          <p:cNvPr id="74" name="object 74"/>
          <p:cNvSpPr txBox="1"/>
          <p:nvPr/>
        </p:nvSpPr>
        <p:spPr>
          <a:xfrm>
            <a:off x="6435090" y="5635853"/>
            <a:ext cx="5358130" cy="240029"/>
          </a:xfrm>
          <a:prstGeom prst="rect">
            <a:avLst/>
          </a:prstGeom>
        </p:spPr>
        <p:txBody>
          <a:bodyPr vert="horz" wrap="square" lIns="0" tIns="13335" rIns="0" bIns="0" rtlCol="0">
            <a:spAutoFit/>
          </a:bodyPr>
          <a:lstStyle/>
          <a:p>
            <a:pPr marL="12700">
              <a:lnSpc>
                <a:spcPct val="100000"/>
              </a:lnSpc>
              <a:spcBef>
                <a:spcPts val="105"/>
              </a:spcBef>
            </a:pPr>
            <a:r>
              <a:rPr sz="1400" spc="-5" dirty="0">
                <a:solidFill>
                  <a:srgbClr val="274751"/>
                </a:solidFill>
                <a:latin typeface="Arial"/>
                <a:cs typeface="Arial"/>
              </a:rPr>
              <a:t>órgãos </a:t>
            </a:r>
            <a:r>
              <a:rPr sz="1400" dirty="0">
                <a:solidFill>
                  <a:srgbClr val="274751"/>
                </a:solidFill>
                <a:latin typeface="Arial"/>
                <a:cs typeface="Arial"/>
              </a:rPr>
              <a:t>de </a:t>
            </a:r>
            <a:r>
              <a:rPr sz="1400" spc="-5" dirty="0">
                <a:solidFill>
                  <a:srgbClr val="274751"/>
                </a:solidFill>
                <a:latin typeface="Arial"/>
                <a:cs typeface="Arial"/>
              </a:rPr>
              <a:t>controle. </a:t>
            </a:r>
            <a:r>
              <a:rPr sz="1400" dirty="0">
                <a:solidFill>
                  <a:srgbClr val="274751"/>
                </a:solidFill>
                <a:latin typeface="Arial"/>
                <a:cs typeface="Arial"/>
              </a:rPr>
              <a:t>A </a:t>
            </a:r>
            <a:r>
              <a:rPr sz="1400" spc="-5" dirty="0">
                <a:solidFill>
                  <a:srgbClr val="274751"/>
                </a:solidFill>
                <a:latin typeface="Arial"/>
                <a:cs typeface="Arial"/>
              </a:rPr>
              <a:t>utilização </a:t>
            </a:r>
            <a:r>
              <a:rPr sz="1400" dirty="0">
                <a:solidFill>
                  <a:srgbClr val="274751"/>
                </a:solidFill>
                <a:latin typeface="Arial"/>
                <a:cs typeface="Arial"/>
              </a:rPr>
              <a:t>de </a:t>
            </a:r>
            <a:r>
              <a:rPr sz="1400" spc="-10" dirty="0">
                <a:solidFill>
                  <a:srgbClr val="274751"/>
                </a:solidFill>
                <a:latin typeface="Arial"/>
                <a:cs typeface="Arial"/>
              </a:rPr>
              <a:t>contratos </a:t>
            </a:r>
            <a:r>
              <a:rPr sz="1400" dirty="0">
                <a:solidFill>
                  <a:srgbClr val="274751"/>
                </a:solidFill>
                <a:latin typeface="Arial"/>
                <a:cs typeface="Arial"/>
              </a:rPr>
              <a:t>de </a:t>
            </a:r>
            <a:r>
              <a:rPr sz="1400" spc="-5" dirty="0">
                <a:solidFill>
                  <a:srgbClr val="274751"/>
                </a:solidFill>
                <a:latin typeface="Arial"/>
                <a:cs typeface="Arial"/>
              </a:rPr>
              <a:t>gestão</a:t>
            </a:r>
            <a:r>
              <a:rPr sz="1400" spc="235" dirty="0">
                <a:solidFill>
                  <a:srgbClr val="274751"/>
                </a:solidFill>
                <a:latin typeface="Arial"/>
                <a:cs typeface="Arial"/>
              </a:rPr>
              <a:t> </a:t>
            </a:r>
            <a:r>
              <a:rPr sz="1400" dirty="0">
                <a:solidFill>
                  <a:srgbClr val="274751"/>
                </a:solidFill>
                <a:latin typeface="Arial"/>
                <a:cs typeface="Arial"/>
              </a:rPr>
              <a:t>com</a:t>
            </a:r>
            <a:endParaRPr sz="1400">
              <a:latin typeface="Arial"/>
              <a:cs typeface="Arial"/>
            </a:endParaRPr>
          </a:p>
        </p:txBody>
      </p:sp>
      <p:sp>
        <p:nvSpPr>
          <p:cNvPr id="75" name="object 75"/>
          <p:cNvSpPr txBox="1"/>
          <p:nvPr/>
        </p:nvSpPr>
        <p:spPr>
          <a:xfrm>
            <a:off x="6435090" y="5849518"/>
            <a:ext cx="5357495" cy="452755"/>
          </a:xfrm>
          <a:prstGeom prst="rect">
            <a:avLst/>
          </a:prstGeom>
        </p:spPr>
        <p:txBody>
          <a:bodyPr vert="horz" wrap="square" lIns="0" tIns="13335" rIns="0" bIns="0" rtlCol="0">
            <a:spAutoFit/>
          </a:bodyPr>
          <a:lstStyle/>
          <a:p>
            <a:pPr marL="12700" marR="5080">
              <a:lnSpc>
                <a:spcPct val="100000"/>
              </a:lnSpc>
              <a:spcBef>
                <a:spcPts val="105"/>
              </a:spcBef>
            </a:pPr>
            <a:r>
              <a:rPr sz="1400" spc="-5" dirty="0">
                <a:solidFill>
                  <a:srgbClr val="274751"/>
                </a:solidFill>
                <a:latin typeface="Arial"/>
                <a:cs typeface="Arial"/>
              </a:rPr>
              <a:t>organizações sociais </a:t>
            </a:r>
            <a:r>
              <a:rPr sz="1400" spc="-10" dirty="0">
                <a:solidFill>
                  <a:srgbClr val="274751"/>
                </a:solidFill>
                <a:latin typeface="Arial"/>
                <a:cs typeface="Arial"/>
              </a:rPr>
              <a:t>para </a:t>
            </a:r>
            <a:r>
              <a:rPr sz="1400" dirty="0">
                <a:solidFill>
                  <a:srgbClr val="274751"/>
                </a:solidFill>
                <a:latin typeface="Arial"/>
                <a:cs typeface="Arial"/>
              </a:rPr>
              <a:t>a </a:t>
            </a:r>
            <a:r>
              <a:rPr sz="1400" spc="-10" dirty="0">
                <a:solidFill>
                  <a:srgbClr val="274751"/>
                </a:solidFill>
                <a:latin typeface="Arial"/>
                <a:cs typeface="Arial"/>
              </a:rPr>
              <a:t>prestação </a:t>
            </a:r>
            <a:r>
              <a:rPr sz="1400" spc="-5" dirty="0">
                <a:solidFill>
                  <a:srgbClr val="274751"/>
                </a:solidFill>
                <a:latin typeface="Arial"/>
                <a:cs typeface="Arial"/>
              </a:rPr>
              <a:t>de serviços públicos de  saúde</a:t>
            </a:r>
            <a:r>
              <a:rPr sz="1400" spc="75" dirty="0">
                <a:solidFill>
                  <a:srgbClr val="274751"/>
                </a:solidFill>
                <a:latin typeface="Arial"/>
                <a:cs typeface="Arial"/>
              </a:rPr>
              <a:t> </a:t>
            </a:r>
            <a:r>
              <a:rPr sz="1400" dirty="0">
                <a:solidFill>
                  <a:srgbClr val="274751"/>
                </a:solidFill>
                <a:latin typeface="Arial"/>
                <a:cs typeface="Arial"/>
              </a:rPr>
              <a:t>é</a:t>
            </a:r>
            <a:r>
              <a:rPr sz="1400" spc="75" dirty="0">
                <a:solidFill>
                  <a:srgbClr val="274751"/>
                </a:solidFill>
                <a:latin typeface="Arial"/>
                <a:cs typeface="Arial"/>
              </a:rPr>
              <a:t> </a:t>
            </a:r>
            <a:r>
              <a:rPr sz="1400" spc="-5" dirty="0">
                <a:solidFill>
                  <a:srgbClr val="274751"/>
                </a:solidFill>
                <a:latin typeface="Arial"/>
                <a:cs typeface="Arial"/>
              </a:rPr>
              <a:t>opção</a:t>
            </a:r>
            <a:r>
              <a:rPr sz="1400" spc="75" dirty="0">
                <a:solidFill>
                  <a:srgbClr val="274751"/>
                </a:solidFill>
                <a:latin typeface="Arial"/>
                <a:cs typeface="Arial"/>
              </a:rPr>
              <a:t> </a:t>
            </a:r>
            <a:r>
              <a:rPr sz="1400" spc="-5" dirty="0">
                <a:solidFill>
                  <a:srgbClr val="274751"/>
                </a:solidFill>
                <a:latin typeface="Arial"/>
                <a:cs typeface="Arial"/>
              </a:rPr>
              <a:t>discricionária</a:t>
            </a:r>
            <a:r>
              <a:rPr sz="1400" spc="75" dirty="0">
                <a:solidFill>
                  <a:srgbClr val="274751"/>
                </a:solidFill>
                <a:latin typeface="Arial"/>
                <a:cs typeface="Arial"/>
              </a:rPr>
              <a:t> </a:t>
            </a:r>
            <a:r>
              <a:rPr sz="1400" spc="-5" dirty="0">
                <a:solidFill>
                  <a:srgbClr val="274751"/>
                </a:solidFill>
                <a:latin typeface="Arial"/>
                <a:cs typeface="Arial"/>
              </a:rPr>
              <a:t>do</a:t>
            </a:r>
            <a:r>
              <a:rPr sz="1400" spc="75" dirty="0">
                <a:solidFill>
                  <a:srgbClr val="274751"/>
                </a:solidFill>
                <a:latin typeface="Arial"/>
                <a:cs typeface="Arial"/>
              </a:rPr>
              <a:t> </a:t>
            </a:r>
            <a:r>
              <a:rPr sz="1400" spc="-5" dirty="0">
                <a:solidFill>
                  <a:srgbClr val="274751"/>
                </a:solidFill>
                <a:latin typeface="Arial"/>
                <a:cs typeface="Arial"/>
              </a:rPr>
              <a:t>governante,</a:t>
            </a:r>
            <a:r>
              <a:rPr sz="1400" spc="80" dirty="0">
                <a:solidFill>
                  <a:srgbClr val="274751"/>
                </a:solidFill>
                <a:latin typeface="Arial"/>
                <a:cs typeface="Arial"/>
              </a:rPr>
              <a:t> </a:t>
            </a:r>
            <a:r>
              <a:rPr sz="1400" dirty="0">
                <a:solidFill>
                  <a:srgbClr val="274751"/>
                </a:solidFill>
                <a:latin typeface="Arial"/>
                <a:cs typeface="Arial"/>
              </a:rPr>
              <a:t>cuja</a:t>
            </a:r>
            <a:r>
              <a:rPr sz="1400" spc="75" dirty="0">
                <a:solidFill>
                  <a:srgbClr val="274751"/>
                </a:solidFill>
                <a:latin typeface="Arial"/>
                <a:cs typeface="Arial"/>
              </a:rPr>
              <a:t> </a:t>
            </a:r>
            <a:r>
              <a:rPr sz="1400" spc="-5" dirty="0">
                <a:solidFill>
                  <a:srgbClr val="274751"/>
                </a:solidFill>
                <a:latin typeface="Arial"/>
                <a:cs typeface="Arial"/>
              </a:rPr>
              <a:t>valoração</a:t>
            </a:r>
            <a:r>
              <a:rPr sz="1400" spc="75" dirty="0">
                <a:solidFill>
                  <a:srgbClr val="274751"/>
                </a:solidFill>
                <a:latin typeface="Arial"/>
                <a:cs typeface="Arial"/>
              </a:rPr>
              <a:t> </a:t>
            </a:r>
            <a:r>
              <a:rPr sz="1400" spc="-5" dirty="0">
                <a:solidFill>
                  <a:srgbClr val="274751"/>
                </a:solidFill>
                <a:latin typeface="Arial"/>
                <a:cs typeface="Arial"/>
              </a:rPr>
              <a:t>cresce</a:t>
            </a:r>
            <a:endParaRPr sz="1400">
              <a:latin typeface="Arial"/>
              <a:cs typeface="Arial"/>
            </a:endParaRPr>
          </a:p>
        </p:txBody>
      </p:sp>
      <p:sp>
        <p:nvSpPr>
          <p:cNvPr id="76" name="object 76"/>
          <p:cNvSpPr txBox="1"/>
          <p:nvPr/>
        </p:nvSpPr>
        <p:spPr>
          <a:xfrm>
            <a:off x="6435090" y="6276238"/>
            <a:ext cx="5356225" cy="239395"/>
          </a:xfrm>
          <a:prstGeom prst="rect">
            <a:avLst/>
          </a:prstGeom>
        </p:spPr>
        <p:txBody>
          <a:bodyPr vert="horz" wrap="square" lIns="0" tIns="13335" rIns="0" bIns="0" rtlCol="0">
            <a:spAutoFit/>
          </a:bodyPr>
          <a:lstStyle/>
          <a:p>
            <a:pPr marL="12700">
              <a:lnSpc>
                <a:spcPct val="100000"/>
              </a:lnSpc>
              <a:spcBef>
                <a:spcPts val="105"/>
              </a:spcBef>
            </a:pPr>
            <a:r>
              <a:rPr sz="1400" dirty="0">
                <a:solidFill>
                  <a:srgbClr val="274751"/>
                </a:solidFill>
                <a:latin typeface="Arial"/>
                <a:cs typeface="Arial"/>
              </a:rPr>
              <a:t>em</a:t>
            </a:r>
            <a:r>
              <a:rPr sz="1400" spc="125" dirty="0">
                <a:solidFill>
                  <a:srgbClr val="274751"/>
                </a:solidFill>
                <a:latin typeface="Arial"/>
                <a:cs typeface="Arial"/>
              </a:rPr>
              <a:t> </a:t>
            </a:r>
            <a:r>
              <a:rPr sz="1400" spc="-5" dirty="0">
                <a:solidFill>
                  <a:srgbClr val="274751"/>
                </a:solidFill>
                <a:latin typeface="Arial"/>
                <a:cs typeface="Arial"/>
              </a:rPr>
              <a:t>importância</a:t>
            </a:r>
            <a:r>
              <a:rPr sz="1400" spc="130" dirty="0">
                <a:solidFill>
                  <a:srgbClr val="274751"/>
                </a:solidFill>
                <a:latin typeface="Arial"/>
                <a:cs typeface="Arial"/>
              </a:rPr>
              <a:t> </a:t>
            </a:r>
            <a:r>
              <a:rPr sz="1400" dirty="0">
                <a:solidFill>
                  <a:srgbClr val="274751"/>
                </a:solidFill>
                <a:latin typeface="Arial"/>
                <a:cs typeface="Arial"/>
              </a:rPr>
              <a:t>em</a:t>
            </a:r>
            <a:r>
              <a:rPr sz="1400" spc="125" dirty="0">
                <a:solidFill>
                  <a:srgbClr val="274751"/>
                </a:solidFill>
                <a:latin typeface="Arial"/>
                <a:cs typeface="Arial"/>
              </a:rPr>
              <a:t> </a:t>
            </a:r>
            <a:r>
              <a:rPr sz="1400" spc="-5" dirty="0">
                <a:solidFill>
                  <a:srgbClr val="274751"/>
                </a:solidFill>
                <a:latin typeface="Arial"/>
                <a:cs typeface="Arial"/>
              </a:rPr>
              <a:t>momentos</a:t>
            </a:r>
            <a:r>
              <a:rPr sz="1400" spc="125" dirty="0">
                <a:solidFill>
                  <a:srgbClr val="274751"/>
                </a:solidFill>
                <a:latin typeface="Arial"/>
                <a:cs typeface="Arial"/>
              </a:rPr>
              <a:t> </a:t>
            </a:r>
            <a:r>
              <a:rPr sz="1400" spc="-5" dirty="0">
                <a:solidFill>
                  <a:srgbClr val="274751"/>
                </a:solidFill>
                <a:latin typeface="Arial"/>
                <a:cs typeface="Arial"/>
              </a:rPr>
              <a:t>de</a:t>
            </a:r>
            <a:r>
              <a:rPr sz="1400" spc="114" dirty="0">
                <a:solidFill>
                  <a:srgbClr val="274751"/>
                </a:solidFill>
                <a:latin typeface="Arial"/>
                <a:cs typeface="Arial"/>
              </a:rPr>
              <a:t> </a:t>
            </a:r>
            <a:r>
              <a:rPr sz="1400" spc="-5" dirty="0">
                <a:solidFill>
                  <a:srgbClr val="274751"/>
                </a:solidFill>
                <a:latin typeface="Arial"/>
                <a:cs typeface="Arial"/>
              </a:rPr>
              <a:t>retração</a:t>
            </a:r>
            <a:r>
              <a:rPr sz="1400" spc="125" dirty="0">
                <a:solidFill>
                  <a:srgbClr val="274751"/>
                </a:solidFill>
                <a:latin typeface="Arial"/>
                <a:cs typeface="Arial"/>
              </a:rPr>
              <a:t> </a:t>
            </a:r>
            <a:r>
              <a:rPr sz="1400" spc="-5" dirty="0">
                <a:solidFill>
                  <a:srgbClr val="274751"/>
                </a:solidFill>
                <a:latin typeface="Arial"/>
                <a:cs typeface="Arial"/>
              </a:rPr>
              <a:t>econômica</a:t>
            </a:r>
            <a:r>
              <a:rPr sz="1400" spc="114" dirty="0">
                <a:solidFill>
                  <a:srgbClr val="274751"/>
                </a:solidFill>
                <a:latin typeface="Arial"/>
                <a:cs typeface="Arial"/>
              </a:rPr>
              <a:t> </a:t>
            </a:r>
            <a:r>
              <a:rPr sz="1400" dirty="0">
                <a:solidFill>
                  <a:srgbClr val="274751"/>
                </a:solidFill>
                <a:latin typeface="Arial"/>
                <a:cs typeface="Arial"/>
              </a:rPr>
              <a:t>e</a:t>
            </a:r>
            <a:r>
              <a:rPr sz="1400" spc="114" dirty="0">
                <a:solidFill>
                  <a:srgbClr val="274751"/>
                </a:solidFill>
                <a:latin typeface="Arial"/>
                <a:cs typeface="Arial"/>
              </a:rPr>
              <a:t> </a:t>
            </a:r>
            <a:r>
              <a:rPr sz="1400" spc="-5" dirty="0">
                <a:solidFill>
                  <a:srgbClr val="274751"/>
                </a:solidFill>
                <a:latin typeface="Arial"/>
                <a:cs typeface="Arial"/>
              </a:rPr>
              <a:t>queda</a:t>
            </a:r>
            <a:r>
              <a:rPr sz="1400" spc="130" dirty="0">
                <a:solidFill>
                  <a:srgbClr val="274751"/>
                </a:solidFill>
                <a:latin typeface="Arial"/>
                <a:cs typeface="Arial"/>
              </a:rPr>
              <a:t> </a:t>
            </a:r>
            <a:r>
              <a:rPr sz="1400" spc="-15" dirty="0">
                <a:solidFill>
                  <a:srgbClr val="274751"/>
                </a:solidFill>
                <a:latin typeface="Arial"/>
                <a:cs typeface="Arial"/>
              </a:rPr>
              <a:t>na</a:t>
            </a:r>
            <a:endParaRPr sz="1400">
              <a:latin typeface="Arial"/>
              <a:cs typeface="Arial"/>
            </a:endParaRPr>
          </a:p>
        </p:txBody>
      </p:sp>
      <p:sp>
        <p:nvSpPr>
          <p:cNvPr id="77" name="object 77"/>
          <p:cNvSpPr txBox="1"/>
          <p:nvPr/>
        </p:nvSpPr>
        <p:spPr>
          <a:xfrm>
            <a:off x="6435090" y="6489598"/>
            <a:ext cx="1064895"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274751"/>
                </a:solidFill>
                <a:latin typeface="Arial"/>
                <a:cs typeface="Arial"/>
              </a:rPr>
              <a:t>arrecadação.</a:t>
            </a:r>
            <a:endParaRPr sz="1400">
              <a:latin typeface="Arial"/>
              <a:cs typeface="Arial"/>
            </a:endParaRPr>
          </a:p>
        </p:txBody>
      </p:sp>
      <p:sp>
        <p:nvSpPr>
          <p:cNvPr id="78" name="object 78"/>
          <p:cNvSpPr/>
          <p:nvPr/>
        </p:nvSpPr>
        <p:spPr>
          <a:xfrm>
            <a:off x="0" y="3081401"/>
            <a:ext cx="6180201" cy="3776595"/>
          </a:xfrm>
          <a:prstGeom prst="rect">
            <a:avLst/>
          </a:prstGeom>
          <a:blipFill>
            <a:blip r:embed="rId3" cstate="print"/>
            <a:stretch>
              <a:fillRect/>
            </a:stretch>
          </a:blipFill>
        </p:spPr>
        <p:txBody>
          <a:bodyPr wrap="square" lIns="0" tIns="0" rIns="0" bIns="0" rtlCol="0"/>
          <a:lstStyle/>
          <a:p>
            <a:endParaRPr/>
          </a:p>
        </p:txBody>
      </p:sp>
      <p:sp>
        <p:nvSpPr>
          <p:cNvPr id="79" name="object 79"/>
          <p:cNvSpPr/>
          <p:nvPr/>
        </p:nvSpPr>
        <p:spPr>
          <a:xfrm>
            <a:off x="0" y="3081401"/>
            <a:ext cx="6180455" cy="3776979"/>
          </a:xfrm>
          <a:custGeom>
            <a:avLst/>
            <a:gdLst/>
            <a:ahLst/>
            <a:cxnLst/>
            <a:rect l="l" t="t" r="r" b="b"/>
            <a:pathLst>
              <a:path w="6180455" h="3776979">
                <a:moveTo>
                  <a:pt x="0" y="1101725"/>
                </a:moveTo>
                <a:lnTo>
                  <a:pt x="3976751" y="1101725"/>
                </a:lnTo>
                <a:lnTo>
                  <a:pt x="3976751" y="0"/>
                </a:lnTo>
                <a:lnTo>
                  <a:pt x="6180201" y="2203450"/>
                </a:lnTo>
                <a:lnTo>
                  <a:pt x="4607009" y="3776595"/>
                </a:lnTo>
              </a:path>
            </a:pathLst>
          </a:custGeom>
          <a:ln w="6350">
            <a:solidFill>
              <a:srgbClr val="2C2D2C"/>
            </a:solidFill>
          </a:ln>
        </p:spPr>
        <p:txBody>
          <a:bodyPr wrap="square" lIns="0" tIns="0" rIns="0" bIns="0" rtlCol="0"/>
          <a:lstStyle/>
          <a:p>
            <a:endParaRPr/>
          </a:p>
        </p:txBody>
      </p:sp>
      <p:sp>
        <p:nvSpPr>
          <p:cNvPr id="80" name="object 80"/>
          <p:cNvSpPr/>
          <p:nvPr/>
        </p:nvSpPr>
        <p:spPr>
          <a:xfrm>
            <a:off x="0" y="4183126"/>
            <a:ext cx="3977004" cy="2675255"/>
          </a:xfrm>
          <a:custGeom>
            <a:avLst/>
            <a:gdLst/>
            <a:ahLst/>
            <a:cxnLst/>
            <a:rect l="l" t="t" r="r" b="b"/>
            <a:pathLst>
              <a:path w="3977004" h="2675254">
                <a:moveTo>
                  <a:pt x="3976751" y="2674870"/>
                </a:moveTo>
                <a:lnTo>
                  <a:pt x="3976751" y="2203386"/>
                </a:lnTo>
                <a:lnTo>
                  <a:pt x="0" y="2203386"/>
                </a:lnTo>
                <a:lnTo>
                  <a:pt x="0" y="0"/>
                </a:lnTo>
              </a:path>
            </a:pathLst>
          </a:custGeom>
          <a:ln w="6350">
            <a:solidFill>
              <a:srgbClr val="2C2D2C"/>
            </a:solidFill>
          </a:ln>
        </p:spPr>
        <p:txBody>
          <a:bodyPr wrap="square" lIns="0" tIns="0" rIns="0" bIns="0" rtlCol="0"/>
          <a:lstStyle/>
          <a:p>
            <a:endParaRPr/>
          </a:p>
        </p:txBody>
      </p:sp>
      <p:sp>
        <p:nvSpPr>
          <p:cNvPr id="81" name="object 81"/>
          <p:cNvSpPr txBox="1"/>
          <p:nvPr/>
        </p:nvSpPr>
        <p:spPr>
          <a:xfrm>
            <a:off x="751433" y="4210888"/>
            <a:ext cx="3576954" cy="300355"/>
          </a:xfrm>
          <a:prstGeom prst="rect">
            <a:avLst/>
          </a:prstGeom>
        </p:spPr>
        <p:txBody>
          <a:bodyPr vert="horz" wrap="square" lIns="0" tIns="12700" rIns="0" bIns="0" rtlCol="0">
            <a:spAutoFit/>
          </a:bodyPr>
          <a:lstStyle/>
          <a:p>
            <a:pPr marL="12700">
              <a:lnSpc>
                <a:spcPct val="100000"/>
              </a:lnSpc>
              <a:spcBef>
                <a:spcPts val="100"/>
              </a:spcBef>
            </a:pPr>
            <a:r>
              <a:rPr sz="1800" b="1" dirty="0">
                <a:latin typeface="Arial"/>
                <a:cs typeface="Arial"/>
              </a:rPr>
              <a:t>Do ponto de </a:t>
            </a:r>
            <a:r>
              <a:rPr sz="1800" b="1" spc="-10" dirty="0">
                <a:latin typeface="Arial"/>
                <a:cs typeface="Arial"/>
              </a:rPr>
              <a:t>vista </a:t>
            </a:r>
            <a:r>
              <a:rPr sz="1800" b="1" dirty="0">
                <a:latin typeface="Arial"/>
                <a:cs typeface="Arial"/>
              </a:rPr>
              <a:t>das</a:t>
            </a:r>
            <a:r>
              <a:rPr sz="1800" b="1" spc="-60" dirty="0">
                <a:latin typeface="Arial"/>
                <a:cs typeface="Arial"/>
              </a:rPr>
              <a:t> </a:t>
            </a:r>
            <a:r>
              <a:rPr sz="1800" b="1" spc="-5" dirty="0">
                <a:latin typeface="Arial"/>
                <a:cs typeface="Arial"/>
              </a:rPr>
              <a:t>atividades</a:t>
            </a:r>
            <a:endParaRPr sz="1800">
              <a:latin typeface="Arial"/>
              <a:cs typeface="Arial"/>
            </a:endParaRPr>
          </a:p>
        </p:txBody>
      </p:sp>
      <p:sp>
        <p:nvSpPr>
          <p:cNvPr id="82" name="object 82"/>
          <p:cNvSpPr txBox="1"/>
          <p:nvPr/>
        </p:nvSpPr>
        <p:spPr>
          <a:xfrm>
            <a:off x="126593" y="4485513"/>
            <a:ext cx="4825365" cy="574040"/>
          </a:xfrm>
          <a:prstGeom prst="rect">
            <a:avLst/>
          </a:prstGeom>
        </p:spPr>
        <p:txBody>
          <a:bodyPr vert="horz" wrap="square" lIns="0" tIns="12700" rIns="0" bIns="0" rtlCol="0">
            <a:spAutoFit/>
          </a:bodyPr>
          <a:lstStyle/>
          <a:p>
            <a:pPr marL="12700" marR="5080" indent="161290">
              <a:lnSpc>
                <a:spcPct val="100000"/>
              </a:lnSpc>
              <a:spcBef>
                <a:spcPts val="100"/>
              </a:spcBef>
            </a:pPr>
            <a:r>
              <a:rPr sz="1800" b="1" spc="-5" dirty="0">
                <a:latin typeface="Arial"/>
                <a:cs typeface="Arial"/>
              </a:rPr>
              <a:t>administrativas, as entidades </a:t>
            </a:r>
            <a:r>
              <a:rPr sz="1800" b="1" dirty="0">
                <a:latin typeface="Arial"/>
                <a:cs typeface="Arial"/>
              </a:rPr>
              <a:t>do </a:t>
            </a:r>
            <a:r>
              <a:rPr sz="1800" b="1" spc="-20" dirty="0">
                <a:latin typeface="Arial"/>
                <a:cs typeface="Arial"/>
              </a:rPr>
              <a:t>Terceiro  Setor, </a:t>
            </a:r>
            <a:r>
              <a:rPr sz="1800" b="1" spc="-5" dirty="0">
                <a:latin typeface="Arial"/>
                <a:cs typeface="Arial"/>
              </a:rPr>
              <a:t>também, podem ser entendidas</a:t>
            </a:r>
            <a:r>
              <a:rPr sz="1800" b="1" spc="50" dirty="0">
                <a:latin typeface="Arial"/>
                <a:cs typeface="Arial"/>
              </a:rPr>
              <a:t> </a:t>
            </a:r>
            <a:r>
              <a:rPr sz="1800" b="1" spc="-5" dirty="0">
                <a:latin typeface="Arial"/>
                <a:cs typeface="Arial"/>
              </a:rPr>
              <a:t>como</a:t>
            </a:r>
            <a:endParaRPr sz="1800">
              <a:latin typeface="Arial"/>
              <a:cs typeface="Arial"/>
            </a:endParaRPr>
          </a:p>
        </p:txBody>
      </p:sp>
      <p:sp>
        <p:nvSpPr>
          <p:cNvPr id="83" name="object 83"/>
          <p:cNvSpPr txBox="1"/>
          <p:nvPr/>
        </p:nvSpPr>
        <p:spPr>
          <a:xfrm>
            <a:off x="748385" y="5034153"/>
            <a:ext cx="358203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Prestadoras de </a:t>
            </a:r>
            <a:r>
              <a:rPr sz="1800" b="1" spc="-10" dirty="0">
                <a:latin typeface="Arial"/>
                <a:cs typeface="Arial"/>
              </a:rPr>
              <a:t>Serviço</a:t>
            </a:r>
            <a:r>
              <a:rPr sz="1800" b="1" spc="50" dirty="0">
                <a:latin typeface="Arial"/>
                <a:cs typeface="Arial"/>
              </a:rPr>
              <a:t> </a:t>
            </a:r>
            <a:r>
              <a:rPr sz="1800" b="1" spc="-5" dirty="0">
                <a:latin typeface="Arial"/>
                <a:cs typeface="Arial"/>
              </a:rPr>
              <a:t>Públicos</a:t>
            </a:r>
            <a:endParaRPr sz="1800">
              <a:latin typeface="Arial"/>
              <a:cs typeface="Arial"/>
            </a:endParaRPr>
          </a:p>
        </p:txBody>
      </p:sp>
      <p:sp>
        <p:nvSpPr>
          <p:cNvPr id="84" name="object 84"/>
          <p:cNvSpPr txBox="1"/>
          <p:nvPr/>
        </p:nvSpPr>
        <p:spPr>
          <a:xfrm>
            <a:off x="602081" y="5308472"/>
            <a:ext cx="3875404"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a:t>
            </a:r>
            <a:r>
              <a:rPr sz="1800" b="1" spc="-5" dirty="0">
                <a:latin typeface="Arial"/>
                <a:cs typeface="Arial"/>
              </a:rPr>
              <a:t>TCU, </a:t>
            </a:r>
            <a:r>
              <a:rPr sz="1800" b="1" spc="-10" dirty="0">
                <a:solidFill>
                  <a:srgbClr val="2C2D2C"/>
                </a:solidFill>
                <a:latin typeface="Arial"/>
                <a:cs typeface="Arial"/>
              </a:rPr>
              <a:t>Acórdão-2057-31/16</a:t>
            </a:r>
            <a:r>
              <a:rPr sz="1800" spc="-10" dirty="0">
                <a:solidFill>
                  <a:srgbClr val="2C2D2C"/>
                </a:solidFill>
                <a:latin typeface="Arial"/>
                <a:cs typeface="Arial"/>
              </a:rPr>
              <a:t>,</a:t>
            </a:r>
            <a:r>
              <a:rPr sz="1800" spc="15" dirty="0">
                <a:solidFill>
                  <a:srgbClr val="2C2D2C"/>
                </a:solidFill>
                <a:latin typeface="Arial"/>
                <a:cs typeface="Arial"/>
              </a:rPr>
              <a:t> </a:t>
            </a:r>
            <a:r>
              <a:rPr sz="1800" spc="-5" dirty="0">
                <a:solidFill>
                  <a:srgbClr val="2C2D2C"/>
                </a:solidFill>
                <a:latin typeface="Arial"/>
                <a:cs typeface="Arial"/>
              </a:rPr>
              <a:t>Plenário,</a:t>
            </a:r>
            <a:endParaRPr sz="1800">
              <a:latin typeface="Arial"/>
              <a:cs typeface="Arial"/>
            </a:endParaRPr>
          </a:p>
        </p:txBody>
      </p:sp>
      <p:sp>
        <p:nvSpPr>
          <p:cNvPr id="85" name="object 85"/>
          <p:cNvSpPr txBox="1"/>
          <p:nvPr/>
        </p:nvSpPr>
        <p:spPr>
          <a:xfrm>
            <a:off x="381101" y="5583123"/>
            <a:ext cx="4318000" cy="574040"/>
          </a:xfrm>
          <a:prstGeom prst="rect">
            <a:avLst/>
          </a:prstGeom>
        </p:spPr>
        <p:txBody>
          <a:bodyPr vert="horz" wrap="square" lIns="0" tIns="12700" rIns="0" bIns="0" rtlCol="0">
            <a:spAutoFit/>
          </a:bodyPr>
          <a:lstStyle/>
          <a:p>
            <a:pPr marL="94615" marR="5080" indent="-82550">
              <a:lnSpc>
                <a:spcPct val="100000"/>
              </a:lnSpc>
              <a:spcBef>
                <a:spcPts val="100"/>
              </a:spcBef>
            </a:pPr>
            <a:r>
              <a:rPr sz="1800" spc="-5" dirty="0">
                <a:solidFill>
                  <a:srgbClr val="2C2D2C"/>
                </a:solidFill>
                <a:latin typeface="Arial"/>
                <a:cs typeface="Arial"/>
              </a:rPr>
              <a:t>Publicação: </a:t>
            </a:r>
            <a:r>
              <a:rPr sz="1800" dirty="0">
                <a:solidFill>
                  <a:srgbClr val="2C2D2C"/>
                </a:solidFill>
                <a:latin typeface="Arial"/>
                <a:cs typeface="Arial"/>
              </a:rPr>
              <a:t>DOU </a:t>
            </a:r>
            <a:r>
              <a:rPr sz="1800" spc="-5" dirty="0">
                <a:solidFill>
                  <a:srgbClr val="2C2D2C"/>
                </a:solidFill>
                <a:latin typeface="Arial"/>
                <a:cs typeface="Arial"/>
              </a:rPr>
              <a:t>19/08/2016). Oriundo de  Solicitação do Cong. Nacional:</a:t>
            </a:r>
            <a:r>
              <a:rPr sz="1800" spc="30" dirty="0">
                <a:solidFill>
                  <a:srgbClr val="2C2D2C"/>
                </a:solidFill>
                <a:latin typeface="Arial"/>
                <a:cs typeface="Arial"/>
              </a:rPr>
              <a:t> </a:t>
            </a:r>
            <a:r>
              <a:rPr sz="1800" spc="-5" dirty="0">
                <a:solidFill>
                  <a:srgbClr val="2C2D2C"/>
                </a:solidFill>
                <a:latin typeface="Arial"/>
                <a:cs typeface="Arial"/>
              </a:rPr>
              <a:t>Processo</a:t>
            </a:r>
            <a:endParaRPr sz="1800">
              <a:latin typeface="Arial"/>
              <a:cs typeface="Arial"/>
            </a:endParaRPr>
          </a:p>
        </p:txBody>
      </p:sp>
      <p:sp>
        <p:nvSpPr>
          <p:cNvPr id="86" name="object 86"/>
          <p:cNvSpPr txBox="1"/>
          <p:nvPr/>
        </p:nvSpPr>
        <p:spPr>
          <a:xfrm>
            <a:off x="1690242" y="6131763"/>
            <a:ext cx="169735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2C2D2C"/>
                </a:solidFill>
                <a:latin typeface="Arial"/>
                <a:cs typeface="Arial"/>
              </a:rPr>
              <a:t>0</a:t>
            </a:r>
            <a:r>
              <a:rPr sz="1800" spc="-15" dirty="0">
                <a:solidFill>
                  <a:srgbClr val="2C2D2C"/>
                </a:solidFill>
                <a:latin typeface="Arial"/>
                <a:cs typeface="Arial"/>
              </a:rPr>
              <a:t>2</a:t>
            </a:r>
            <a:r>
              <a:rPr sz="1800" spc="-5" dirty="0">
                <a:solidFill>
                  <a:srgbClr val="2C2D2C"/>
                </a:solidFill>
                <a:latin typeface="Arial"/>
                <a:cs typeface="Arial"/>
              </a:rPr>
              <a:t>3.</a:t>
            </a:r>
            <a:r>
              <a:rPr sz="1800" spc="-15" dirty="0">
                <a:solidFill>
                  <a:srgbClr val="2C2D2C"/>
                </a:solidFill>
                <a:latin typeface="Arial"/>
                <a:cs typeface="Arial"/>
              </a:rPr>
              <a:t>4</a:t>
            </a:r>
            <a:r>
              <a:rPr sz="1800" spc="-5" dirty="0">
                <a:solidFill>
                  <a:srgbClr val="2C2D2C"/>
                </a:solidFill>
                <a:latin typeface="Arial"/>
                <a:cs typeface="Arial"/>
              </a:rPr>
              <a:t>1</a:t>
            </a:r>
            <a:r>
              <a:rPr sz="1800" spc="-15" dirty="0">
                <a:solidFill>
                  <a:srgbClr val="2C2D2C"/>
                </a:solidFill>
                <a:latin typeface="Arial"/>
                <a:cs typeface="Arial"/>
              </a:rPr>
              <a:t>0</a:t>
            </a:r>
            <a:r>
              <a:rPr sz="1800" spc="-5" dirty="0">
                <a:solidFill>
                  <a:srgbClr val="2C2D2C"/>
                </a:solidFill>
                <a:latin typeface="Arial"/>
                <a:cs typeface="Arial"/>
              </a:rPr>
              <a:t>/2</a:t>
            </a:r>
            <a:r>
              <a:rPr sz="1800" spc="-15" dirty="0">
                <a:solidFill>
                  <a:srgbClr val="2C2D2C"/>
                </a:solidFill>
                <a:latin typeface="Arial"/>
                <a:cs typeface="Arial"/>
              </a:rPr>
              <a:t>0</a:t>
            </a:r>
            <a:r>
              <a:rPr sz="1800" spc="-5" dirty="0">
                <a:solidFill>
                  <a:srgbClr val="2C2D2C"/>
                </a:solidFill>
                <a:latin typeface="Arial"/>
                <a:cs typeface="Arial"/>
              </a:rPr>
              <a:t>1</a:t>
            </a:r>
            <a:r>
              <a:rPr sz="1800" spc="-15" dirty="0">
                <a:solidFill>
                  <a:srgbClr val="2C2D2C"/>
                </a:solidFill>
                <a:latin typeface="Arial"/>
                <a:cs typeface="Arial"/>
              </a:rPr>
              <a:t>6</a:t>
            </a:r>
            <a:r>
              <a:rPr sz="1800" spc="-5" dirty="0">
                <a:solidFill>
                  <a:srgbClr val="2C2D2C"/>
                </a:solidFill>
                <a:latin typeface="Arial"/>
                <a:cs typeface="Arial"/>
              </a:rPr>
              <a:t>-</a:t>
            </a:r>
            <a:r>
              <a:rPr sz="1800" spc="-10" dirty="0">
                <a:solidFill>
                  <a:srgbClr val="2C2D2C"/>
                </a:solidFill>
                <a:latin typeface="Arial"/>
                <a:cs typeface="Arial"/>
              </a:rPr>
              <a:t>7)</a:t>
            </a:r>
            <a:endParaRPr sz="180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3" name="object 3"/>
          <p:cNvSpPr/>
          <p:nvPr/>
        </p:nvSpPr>
        <p:spPr>
          <a:xfrm>
            <a:off x="6096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4" name="object 4"/>
          <p:cNvSpPr/>
          <p:nvPr/>
        </p:nvSpPr>
        <p:spPr>
          <a:xfrm>
            <a:off x="609600" y="3336925"/>
            <a:ext cx="0" cy="11430"/>
          </a:xfrm>
          <a:custGeom>
            <a:avLst/>
            <a:gdLst/>
            <a:ahLst/>
            <a:cxnLst/>
            <a:rect l="l" t="t" r="r" b="b"/>
            <a:pathLst>
              <a:path h="11429">
                <a:moveTo>
                  <a:pt x="0" y="0"/>
                </a:moveTo>
                <a:lnTo>
                  <a:pt x="0" y="11174"/>
                </a:lnTo>
              </a:path>
            </a:pathLst>
          </a:custGeom>
          <a:ln w="6350">
            <a:solidFill>
              <a:srgbClr val="D9D9D9"/>
            </a:solidFill>
          </a:ln>
        </p:spPr>
        <p:txBody>
          <a:bodyPr wrap="square" lIns="0" tIns="0" rIns="0" bIns="0" rtlCol="0"/>
          <a:lstStyle/>
          <a:p>
            <a:endParaRPr/>
          </a:p>
        </p:txBody>
      </p:sp>
      <p:sp>
        <p:nvSpPr>
          <p:cNvPr id="5" name="object 5"/>
          <p:cNvSpPr/>
          <p:nvPr/>
        </p:nvSpPr>
        <p:spPr>
          <a:xfrm>
            <a:off x="18288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6" name="object 6"/>
          <p:cNvSpPr/>
          <p:nvPr/>
        </p:nvSpPr>
        <p:spPr>
          <a:xfrm>
            <a:off x="18288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7" name="object 7"/>
          <p:cNvSpPr/>
          <p:nvPr/>
        </p:nvSpPr>
        <p:spPr>
          <a:xfrm>
            <a:off x="1828800" y="3336925"/>
            <a:ext cx="0" cy="11430"/>
          </a:xfrm>
          <a:custGeom>
            <a:avLst/>
            <a:gdLst/>
            <a:ahLst/>
            <a:cxnLst/>
            <a:rect l="l" t="t" r="r" b="b"/>
            <a:pathLst>
              <a:path h="11429">
                <a:moveTo>
                  <a:pt x="0" y="0"/>
                </a:moveTo>
                <a:lnTo>
                  <a:pt x="0" y="11174"/>
                </a:lnTo>
              </a:path>
            </a:pathLst>
          </a:custGeom>
          <a:ln w="6350">
            <a:solidFill>
              <a:srgbClr val="D9D9D9"/>
            </a:solidFill>
          </a:ln>
        </p:spPr>
        <p:txBody>
          <a:bodyPr wrap="square" lIns="0" tIns="0" rIns="0" bIns="0" rtlCol="0"/>
          <a:lstStyle/>
          <a:p>
            <a:endParaRPr/>
          </a:p>
        </p:txBody>
      </p:sp>
      <p:sp>
        <p:nvSpPr>
          <p:cNvPr id="8" name="object 8"/>
          <p:cNvSpPr/>
          <p:nvPr/>
        </p:nvSpPr>
        <p:spPr>
          <a:xfrm>
            <a:off x="30480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9" name="object 9"/>
          <p:cNvSpPr/>
          <p:nvPr/>
        </p:nvSpPr>
        <p:spPr>
          <a:xfrm>
            <a:off x="30480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3336925"/>
            <a:ext cx="0" cy="11430"/>
          </a:xfrm>
          <a:custGeom>
            <a:avLst/>
            <a:gdLst/>
            <a:ahLst/>
            <a:cxnLst/>
            <a:rect l="l" t="t" r="r" b="b"/>
            <a:pathLst>
              <a:path h="11429">
                <a:moveTo>
                  <a:pt x="0" y="0"/>
                </a:moveTo>
                <a:lnTo>
                  <a:pt x="0" y="1117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3336925"/>
            <a:ext cx="0" cy="11430"/>
          </a:xfrm>
          <a:custGeom>
            <a:avLst/>
            <a:gdLst/>
            <a:ahLst/>
            <a:cxnLst/>
            <a:rect l="l" t="t" r="r" b="b"/>
            <a:pathLst>
              <a:path h="11429">
                <a:moveTo>
                  <a:pt x="0" y="0"/>
                </a:moveTo>
                <a:lnTo>
                  <a:pt x="0" y="1117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3336925"/>
            <a:ext cx="0" cy="11430"/>
          </a:xfrm>
          <a:custGeom>
            <a:avLst/>
            <a:gdLst/>
            <a:ahLst/>
            <a:cxnLst/>
            <a:rect l="l" t="t" r="r" b="b"/>
            <a:pathLst>
              <a:path h="11429">
                <a:moveTo>
                  <a:pt x="0" y="0"/>
                </a:moveTo>
                <a:lnTo>
                  <a:pt x="0" y="1117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19" name="object 19"/>
          <p:cNvSpPr/>
          <p:nvPr/>
        </p:nvSpPr>
        <p:spPr>
          <a:xfrm>
            <a:off x="79248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21" name="object 21"/>
          <p:cNvSpPr/>
          <p:nvPr/>
        </p:nvSpPr>
        <p:spPr>
          <a:xfrm>
            <a:off x="91440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22" name="object 22"/>
          <p:cNvSpPr/>
          <p:nvPr/>
        </p:nvSpPr>
        <p:spPr>
          <a:xfrm>
            <a:off x="91440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23" name="object 23"/>
          <p:cNvSpPr/>
          <p:nvPr/>
        </p:nvSpPr>
        <p:spPr>
          <a:xfrm>
            <a:off x="103632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24" name="object 24"/>
          <p:cNvSpPr/>
          <p:nvPr/>
        </p:nvSpPr>
        <p:spPr>
          <a:xfrm>
            <a:off x="103632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25" name="object 25"/>
          <p:cNvSpPr/>
          <p:nvPr/>
        </p:nvSpPr>
        <p:spPr>
          <a:xfrm>
            <a:off x="11582400" y="0"/>
            <a:ext cx="0" cy="627380"/>
          </a:xfrm>
          <a:custGeom>
            <a:avLst/>
            <a:gdLst/>
            <a:ahLst/>
            <a:cxnLst/>
            <a:rect l="l" t="t" r="r" b="b"/>
            <a:pathLst>
              <a:path h="627380">
                <a:moveTo>
                  <a:pt x="0" y="0"/>
                </a:moveTo>
                <a:lnTo>
                  <a:pt x="0" y="627062"/>
                </a:lnTo>
              </a:path>
            </a:pathLst>
          </a:custGeom>
          <a:ln w="6350">
            <a:solidFill>
              <a:srgbClr val="D9D9D9"/>
            </a:solidFill>
          </a:ln>
        </p:spPr>
        <p:txBody>
          <a:bodyPr wrap="square" lIns="0" tIns="0" rIns="0" bIns="0" rtlCol="0"/>
          <a:lstStyle/>
          <a:p>
            <a:endParaRPr/>
          </a:p>
        </p:txBody>
      </p:sp>
      <p:sp>
        <p:nvSpPr>
          <p:cNvPr id="26" name="object 26"/>
          <p:cNvSpPr/>
          <p:nvPr/>
        </p:nvSpPr>
        <p:spPr>
          <a:xfrm>
            <a:off x="11582400" y="1549400"/>
            <a:ext cx="0" cy="33655"/>
          </a:xfrm>
          <a:custGeom>
            <a:avLst/>
            <a:gdLst/>
            <a:ahLst/>
            <a:cxnLst/>
            <a:rect l="l" t="t" r="r" b="b"/>
            <a:pathLst>
              <a:path h="33655">
                <a:moveTo>
                  <a:pt x="0" y="0"/>
                </a:moveTo>
                <a:lnTo>
                  <a:pt x="0" y="33400"/>
                </a:lnTo>
              </a:path>
            </a:pathLst>
          </a:custGeom>
          <a:ln w="6350">
            <a:solidFill>
              <a:srgbClr val="D9D9D9"/>
            </a:solidFill>
          </a:ln>
        </p:spPr>
        <p:txBody>
          <a:bodyPr wrap="square" lIns="0" tIns="0" rIns="0" bIns="0" rtlCol="0"/>
          <a:lstStyle/>
          <a:p>
            <a:endParaRPr/>
          </a:p>
        </p:txBody>
      </p:sp>
      <p:sp>
        <p:nvSpPr>
          <p:cNvPr id="27" name="object 27"/>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txBox="1"/>
          <p:nvPr/>
        </p:nvSpPr>
        <p:spPr>
          <a:xfrm>
            <a:off x="7669656" y="4359001"/>
            <a:ext cx="1120140" cy="263525"/>
          </a:xfrm>
          <a:prstGeom prst="rect">
            <a:avLst/>
          </a:prstGeom>
        </p:spPr>
        <p:txBody>
          <a:bodyPr vert="horz" wrap="square" lIns="0" tIns="1270" rIns="0" bIns="0" rtlCol="0">
            <a:spAutoFit/>
          </a:bodyPr>
          <a:lstStyle/>
          <a:p>
            <a:pPr>
              <a:lnSpc>
                <a:spcPct val="100000"/>
              </a:lnSpc>
              <a:spcBef>
                <a:spcPts val="10"/>
              </a:spcBef>
            </a:pPr>
            <a:r>
              <a:rPr sz="1700" b="1" spc="-5" dirty="0">
                <a:solidFill>
                  <a:srgbClr val="FFFFFF"/>
                </a:solidFill>
                <a:latin typeface="Verdana"/>
                <a:cs typeface="Verdana"/>
              </a:rPr>
              <a:t>Re</a:t>
            </a:r>
            <a:r>
              <a:rPr sz="1700" b="1" spc="-10" dirty="0">
                <a:solidFill>
                  <a:srgbClr val="FFFFFF"/>
                </a:solidFill>
                <a:latin typeface="Verdana"/>
                <a:cs typeface="Verdana"/>
              </a:rPr>
              <a:t>g</a:t>
            </a:r>
            <a:r>
              <a:rPr sz="1700" b="1" spc="-5" dirty="0">
                <a:solidFill>
                  <a:srgbClr val="FFFFFF"/>
                </a:solidFill>
                <a:latin typeface="Verdana"/>
                <a:cs typeface="Verdana"/>
              </a:rPr>
              <a:t>resso</a:t>
            </a:r>
            <a:endParaRPr sz="1700">
              <a:latin typeface="Verdana"/>
              <a:cs typeface="Verdana"/>
            </a:endParaRPr>
          </a:p>
        </p:txBody>
      </p:sp>
      <p:sp>
        <p:nvSpPr>
          <p:cNvPr id="59" name="object 59"/>
          <p:cNvSpPr/>
          <p:nvPr/>
        </p:nvSpPr>
        <p:spPr>
          <a:xfrm>
            <a:off x="0" y="14287"/>
            <a:ext cx="12192000" cy="677862"/>
          </a:xfrm>
          <a:prstGeom prst="rect">
            <a:avLst/>
          </a:prstGeom>
          <a:blipFill>
            <a:blip r:embed="rId2" cstate="print"/>
            <a:stretch>
              <a:fillRect/>
            </a:stretch>
          </a:blipFill>
        </p:spPr>
        <p:txBody>
          <a:bodyPr wrap="square" lIns="0" tIns="0" rIns="0" bIns="0" rtlCol="0"/>
          <a:lstStyle/>
          <a:p>
            <a:endParaRPr/>
          </a:p>
        </p:txBody>
      </p:sp>
      <p:sp>
        <p:nvSpPr>
          <p:cNvPr id="60" name="object 60"/>
          <p:cNvSpPr/>
          <p:nvPr/>
        </p:nvSpPr>
        <p:spPr>
          <a:xfrm>
            <a:off x="0" y="14287"/>
            <a:ext cx="12192000" cy="678180"/>
          </a:xfrm>
          <a:custGeom>
            <a:avLst/>
            <a:gdLst/>
            <a:ahLst/>
            <a:cxnLst/>
            <a:rect l="l" t="t" r="r" b="b"/>
            <a:pathLst>
              <a:path w="12192000" h="678180">
                <a:moveTo>
                  <a:pt x="0" y="677862"/>
                </a:moveTo>
                <a:lnTo>
                  <a:pt x="12192000" y="677862"/>
                </a:lnTo>
                <a:lnTo>
                  <a:pt x="12192000" y="0"/>
                </a:lnTo>
                <a:lnTo>
                  <a:pt x="0" y="0"/>
                </a:lnTo>
                <a:lnTo>
                  <a:pt x="0" y="677862"/>
                </a:lnTo>
                <a:close/>
              </a:path>
            </a:pathLst>
          </a:custGeom>
          <a:ln w="6350">
            <a:solidFill>
              <a:srgbClr val="D15A3D"/>
            </a:solidFill>
          </a:ln>
        </p:spPr>
        <p:txBody>
          <a:bodyPr wrap="square" lIns="0" tIns="0" rIns="0" bIns="0" rtlCol="0"/>
          <a:lstStyle/>
          <a:p>
            <a:endParaRPr/>
          </a:p>
        </p:txBody>
      </p:sp>
      <p:sp>
        <p:nvSpPr>
          <p:cNvPr id="61" name="object 61"/>
          <p:cNvSpPr txBox="1">
            <a:spLocks noGrp="1"/>
          </p:cNvSpPr>
          <p:nvPr>
            <p:ph type="title"/>
          </p:nvPr>
        </p:nvSpPr>
        <p:spPr>
          <a:xfrm>
            <a:off x="78739" y="41275"/>
            <a:ext cx="11489055" cy="605790"/>
          </a:xfrm>
          <a:prstGeom prst="rect">
            <a:avLst/>
          </a:prstGeom>
        </p:spPr>
        <p:txBody>
          <a:bodyPr vert="horz" wrap="square" lIns="0" tIns="10795" rIns="0" bIns="0" rtlCol="0">
            <a:spAutoFit/>
          </a:bodyPr>
          <a:lstStyle/>
          <a:p>
            <a:pPr marL="12700" marR="5080">
              <a:lnSpc>
                <a:spcPct val="100499"/>
              </a:lnSpc>
              <a:spcBef>
                <a:spcPts val="85"/>
              </a:spcBef>
            </a:pPr>
            <a:r>
              <a:rPr spc="-5" dirty="0"/>
              <a:t>4. Responsabilidade do Estado em face da </a:t>
            </a:r>
            <a:r>
              <a:rPr spc="-10" dirty="0"/>
              <a:t>atividade </a:t>
            </a:r>
            <a:r>
              <a:rPr spc="-5" dirty="0"/>
              <a:t>administrativa desempenhada pela entidade  parceira do </a:t>
            </a:r>
            <a:r>
              <a:rPr spc="-20" dirty="0"/>
              <a:t>Terceiro </a:t>
            </a:r>
            <a:r>
              <a:rPr spc="-5" dirty="0"/>
              <a:t>Setor , no seio do contrato de parceria, por danos por ela causados a</a:t>
            </a:r>
            <a:r>
              <a:rPr spc="335" dirty="0"/>
              <a:t> </a:t>
            </a:r>
            <a:r>
              <a:rPr spc="-20" dirty="0"/>
              <a:t>Terceiros</a:t>
            </a:r>
          </a:p>
        </p:txBody>
      </p:sp>
      <p:sp>
        <p:nvSpPr>
          <p:cNvPr id="62" name="object 62"/>
          <p:cNvSpPr/>
          <p:nvPr/>
        </p:nvSpPr>
        <p:spPr>
          <a:xfrm>
            <a:off x="0" y="627062"/>
            <a:ext cx="12192000" cy="922655"/>
          </a:xfrm>
          <a:custGeom>
            <a:avLst/>
            <a:gdLst/>
            <a:ahLst/>
            <a:cxnLst/>
            <a:rect l="l" t="t" r="r" b="b"/>
            <a:pathLst>
              <a:path w="12192000" h="922655">
                <a:moveTo>
                  <a:pt x="0" y="922337"/>
                </a:moveTo>
                <a:lnTo>
                  <a:pt x="12192000" y="922337"/>
                </a:lnTo>
                <a:lnTo>
                  <a:pt x="12192000" y="0"/>
                </a:lnTo>
                <a:lnTo>
                  <a:pt x="0" y="0"/>
                </a:lnTo>
                <a:lnTo>
                  <a:pt x="0" y="922337"/>
                </a:lnTo>
                <a:close/>
              </a:path>
            </a:pathLst>
          </a:custGeom>
          <a:ln w="12700">
            <a:solidFill>
              <a:srgbClr val="828282"/>
            </a:solidFill>
          </a:ln>
        </p:spPr>
        <p:txBody>
          <a:bodyPr wrap="square" lIns="0" tIns="0" rIns="0" bIns="0" rtlCol="0"/>
          <a:lstStyle/>
          <a:p>
            <a:endParaRPr/>
          </a:p>
        </p:txBody>
      </p:sp>
      <p:sp>
        <p:nvSpPr>
          <p:cNvPr id="63" name="object 63"/>
          <p:cNvSpPr txBox="1"/>
          <p:nvPr/>
        </p:nvSpPr>
        <p:spPr>
          <a:xfrm>
            <a:off x="2049526" y="654176"/>
            <a:ext cx="6817995" cy="574040"/>
          </a:xfrm>
          <a:prstGeom prst="rect">
            <a:avLst/>
          </a:prstGeom>
        </p:spPr>
        <p:txBody>
          <a:bodyPr vert="horz" wrap="square" lIns="0" tIns="12700" rIns="0" bIns="0" rtlCol="0">
            <a:spAutoFit/>
          </a:bodyPr>
          <a:lstStyle/>
          <a:p>
            <a:pPr marL="12700" marR="5080" indent="4445">
              <a:lnSpc>
                <a:spcPct val="100000"/>
              </a:lnSpc>
              <a:spcBef>
                <a:spcPts val="100"/>
              </a:spcBef>
              <a:tabLst>
                <a:tab pos="779145" algn="l"/>
                <a:tab pos="1863089" algn="l"/>
                <a:tab pos="2027555" algn="l"/>
                <a:tab pos="2195195" algn="l"/>
                <a:tab pos="2489200" algn="l"/>
                <a:tab pos="3552825" algn="l"/>
                <a:tab pos="3595370" algn="l"/>
                <a:tab pos="4319905" algn="l"/>
                <a:tab pos="4423410" algn="l"/>
                <a:tab pos="4757420" algn="l"/>
                <a:tab pos="4894580" algn="l"/>
                <a:tab pos="5444490" algn="l"/>
                <a:tab pos="6156325" algn="l"/>
              </a:tabLst>
            </a:pPr>
            <a:r>
              <a:rPr sz="1800" b="1" spc="-5" dirty="0">
                <a:solidFill>
                  <a:srgbClr val="274751"/>
                </a:solidFill>
                <a:latin typeface="Arial"/>
                <a:cs typeface="Arial"/>
              </a:rPr>
              <a:t>jurisprudencial	e		doutrinária		sobre		a	RCE	decorrente  pelas</a:t>
            </a:r>
            <a:r>
              <a:rPr sz="1800" b="1" dirty="0">
                <a:solidFill>
                  <a:srgbClr val="274751"/>
                </a:solidFill>
                <a:latin typeface="Arial"/>
                <a:cs typeface="Arial"/>
              </a:rPr>
              <a:t>	enti</a:t>
            </a:r>
            <a:r>
              <a:rPr sz="1800" b="1" spc="0" dirty="0">
                <a:solidFill>
                  <a:srgbClr val="274751"/>
                </a:solidFill>
                <a:latin typeface="Arial"/>
                <a:cs typeface="Arial"/>
              </a:rPr>
              <a:t>d</a:t>
            </a:r>
            <a:r>
              <a:rPr sz="1800" b="1" spc="-5" dirty="0">
                <a:solidFill>
                  <a:srgbClr val="274751"/>
                </a:solidFill>
                <a:latin typeface="Arial"/>
                <a:cs typeface="Arial"/>
              </a:rPr>
              <a:t>ad</a:t>
            </a:r>
            <a:r>
              <a:rPr sz="1800" b="1" spc="-15" dirty="0">
                <a:solidFill>
                  <a:srgbClr val="274751"/>
                </a:solidFill>
                <a:latin typeface="Arial"/>
                <a:cs typeface="Arial"/>
              </a:rPr>
              <a:t>e</a:t>
            </a:r>
            <a:r>
              <a:rPr sz="1800" b="1" spc="-5" dirty="0">
                <a:solidFill>
                  <a:srgbClr val="274751"/>
                </a:solidFill>
                <a:latin typeface="Arial"/>
                <a:cs typeface="Arial"/>
              </a:rPr>
              <a:t>s</a:t>
            </a:r>
            <a:r>
              <a:rPr sz="1800" b="1" dirty="0">
                <a:solidFill>
                  <a:srgbClr val="274751"/>
                </a:solidFill>
                <a:latin typeface="Arial"/>
                <a:cs typeface="Arial"/>
              </a:rPr>
              <a:t>		do	</a:t>
            </a:r>
            <a:r>
              <a:rPr sz="1800" b="1" spc="-145" dirty="0">
                <a:solidFill>
                  <a:srgbClr val="274751"/>
                </a:solidFill>
                <a:latin typeface="Arial"/>
                <a:cs typeface="Arial"/>
              </a:rPr>
              <a:t>T</a:t>
            </a:r>
            <a:r>
              <a:rPr sz="1800" b="1" spc="-5" dirty="0">
                <a:solidFill>
                  <a:srgbClr val="274751"/>
                </a:solidFill>
                <a:latin typeface="Arial"/>
                <a:cs typeface="Arial"/>
              </a:rPr>
              <a:t>e</a:t>
            </a:r>
            <a:r>
              <a:rPr sz="1800" b="1" spc="-15" dirty="0">
                <a:solidFill>
                  <a:srgbClr val="274751"/>
                </a:solidFill>
                <a:latin typeface="Arial"/>
                <a:cs typeface="Arial"/>
              </a:rPr>
              <a:t>r</a:t>
            </a:r>
            <a:r>
              <a:rPr sz="1800" b="1" spc="-5" dirty="0">
                <a:solidFill>
                  <a:srgbClr val="274751"/>
                </a:solidFill>
                <a:latin typeface="Arial"/>
                <a:cs typeface="Arial"/>
              </a:rPr>
              <a:t>c</a:t>
            </a:r>
            <a:r>
              <a:rPr sz="1800" b="1" spc="-15" dirty="0">
                <a:solidFill>
                  <a:srgbClr val="274751"/>
                </a:solidFill>
                <a:latin typeface="Arial"/>
                <a:cs typeface="Arial"/>
              </a:rPr>
              <a:t>e</a:t>
            </a:r>
            <a:r>
              <a:rPr sz="1800" b="1" spc="-5" dirty="0">
                <a:solidFill>
                  <a:srgbClr val="274751"/>
                </a:solidFill>
                <a:latin typeface="Arial"/>
                <a:cs typeface="Arial"/>
              </a:rPr>
              <a:t>iro</a:t>
            </a:r>
            <a:r>
              <a:rPr sz="1800" b="1" dirty="0">
                <a:solidFill>
                  <a:srgbClr val="274751"/>
                </a:solidFill>
                <a:latin typeface="Arial"/>
                <a:cs typeface="Arial"/>
              </a:rPr>
              <a:t>	</a:t>
            </a:r>
            <a:r>
              <a:rPr sz="1800" b="1" spc="-5" dirty="0">
                <a:solidFill>
                  <a:srgbClr val="274751"/>
                </a:solidFill>
                <a:latin typeface="Arial"/>
                <a:cs typeface="Arial"/>
              </a:rPr>
              <a:t>S</a:t>
            </a:r>
            <a:r>
              <a:rPr sz="1800" b="1" spc="-15" dirty="0">
                <a:solidFill>
                  <a:srgbClr val="274751"/>
                </a:solidFill>
                <a:latin typeface="Arial"/>
                <a:cs typeface="Arial"/>
              </a:rPr>
              <a:t>e</a:t>
            </a:r>
            <a:r>
              <a:rPr sz="1800" b="1" spc="-5" dirty="0">
                <a:solidFill>
                  <a:srgbClr val="274751"/>
                </a:solidFill>
                <a:latin typeface="Arial"/>
                <a:cs typeface="Arial"/>
              </a:rPr>
              <a:t>tor</a:t>
            </a:r>
            <a:r>
              <a:rPr sz="1800" b="1" dirty="0">
                <a:solidFill>
                  <a:srgbClr val="274751"/>
                </a:solidFill>
                <a:latin typeface="Arial"/>
                <a:cs typeface="Arial"/>
              </a:rPr>
              <a:t>	</a:t>
            </a:r>
            <a:r>
              <a:rPr sz="1800" b="1" spc="-5" dirty="0">
                <a:solidFill>
                  <a:srgbClr val="274751"/>
                </a:solidFill>
                <a:latin typeface="Arial"/>
                <a:cs typeface="Arial"/>
              </a:rPr>
              <a:t>nas</a:t>
            </a:r>
            <a:r>
              <a:rPr sz="1800" b="1" dirty="0">
                <a:solidFill>
                  <a:srgbClr val="274751"/>
                </a:solidFill>
                <a:latin typeface="Arial"/>
                <a:cs typeface="Arial"/>
              </a:rPr>
              <a:t>		</a:t>
            </a:r>
            <a:r>
              <a:rPr sz="1800" b="1" spc="-5" dirty="0">
                <a:solidFill>
                  <a:srgbClr val="274751"/>
                </a:solidFill>
                <a:latin typeface="Arial"/>
                <a:cs typeface="Arial"/>
              </a:rPr>
              <a:t>parce</a:t>
            </a:r>
            <a:r>
              <a:rPr sz="1800" b="1" spc="-15" dirty="0">
                <a:solidFill>
                  <a:srgbClr val="274751"/>
                </a:solidFill>
                <a:latin typeface="Arial"/>
                <a:cs typeface="Arial"/>
              </a:rPr>
              <a:t>r</a:t>
            </a:r>
            <a:r>
              <a:rPr sz="1800" b="1" spc="5" dirty="0">
                <a:solidFill>
                  <a:srgbClr val="274751"/>
                </a:solidFill>
                <a:latin typeface="Arial"/>
                <a:cs typeface="Arial"/>
              </a:rPr>
              <a:t>i</a:t>
            </a:r>
            <a:r>
              <a:rPr sz="1800" b="1" spc="-5" dirty="0">
                <a:solidFill>
                  <a:srgbClr val="274751"/>
                </a:solidFill>
                <a:latin typeface="Arial"/>
                <a:cs typeface="Arial"/>
              </a:rPr>
              <a:t>a</a:t>
            </a:r>
            <a:r>
              <a:rPr sz="1800" b="1" spc="-15" dirty="0">
                <a:solidFill>
                  <a:srgbClr val="274751"/>
                </a:solidFill>
                <a:latin typeface="Arial"/>
                <a:cs typeface="Arial"/>
              </a:rPr>
              <a:t>s</a:t>
            </a:r>
            <a:r>
              <a:rPr sz="1800" b="1" dirty="0">
                <a:solidFill>
                  <a:srgbClr val="274751"/>
                </a:solidFill>
                <a:latin typeface="Arial"/>
                <a:cs typeface="Arial"/>
              </a:rPr>
              <a:t>.	So</a:t>
            </a:r>
            <a:r>
              <a:rPr sz="1800" b="1" spc="0" dirty="0">
                <a:solidFill>
                  <a:srgbClr val="274751"/>
                </a:solidFill>
                <a:latin typeface="Arial"/>
                <a:cs typeface="Arial"/>
              </a:rPr>
              <a:t>b</a:t>
            </a:r>
            <a:r>
              <a:rPr sz="1800" b="1" spc="-5" dirty="0">
                <a:solidFill>
                  <a:srgbClr val="274751"/>
                </a:solidFill>
                <a:latin typeface="Arial"/>
                <a:cs typeface="Arial"/>
              </a:rPr>
              <a:t>re</a:t>
            </a:r>
            <a:endParaRPr sz="1800">
              <a:latin typeface="Arial"/>
              <a:cs typeface="Arial"/>
            </a:endParaRPr>
          </a:p>
        </p:txBody>
      </p:sp>
      <p:sp>
        <p:nvSpPr>
          <p:cNvPr id="64" name="object 64"/>
          <p:cNvSpPr txBox="1"/>
          <p:nvPr/>
        </p:nvSpPr>
        <p:spPr>
          <a:xfrm>
            <a:off x="8868918" y="654176"/>
            <a:ext cx="3243580" cy="574040"/>
          </a:xfrm>
          <a:prstGeom prst="rect">
            <a:avLst/>
          </a:prstGeom>
        </p:spPr>
        <p:txBody>
          <a:bodyPr vert="horz" wrap="square" lIns="0" tIns="12700" rIns="0" bIns="0" rtlCol="0">
            <a:spAutoFit/>
          </a:bodyPr>
          <a:lstStyle/>
          <a:p>
            <a:pPr marL="166370" marR="5080" indent="-154305">
              <a:lnSpc>
                <a:spcPct val="100000"/>
              </a:lnSpc>
              <a:spcBef>
                <a:spcPts val="100"/>
              </a:spcBef>
              <a:tabLst>
                <a:tab pos="486409" algn="l"/>
                <a:tab pos="1264920" algn="l"/>
                <a:tab pos="1682750" algn="l"/>
                <a:tab pos="1713230" algn="l"/>
                <a:tab pos="2162810" algn="l"/>
              </a:tabLst>
            </a:pPr>
            <a:r>
              <a:rPr sz="1800" b="1" spc="-5" dirty="0">
                <a:solidFill>
                  <a:srgbClr val="274751"/>
                </a:solidFill>
                <a:latin typeface="Arial"/>
                <a:cs typeface="Arial"/>
              </a:rPr>
              <a:t>da	at</a:t>
            </a:r>
            <a:r>
              <a:rPr sz="1800" b="1" dirty="0">
                <a:solidFill>
                  <a:srgbClr val="274751"/>
                </a:solidFill>
                <a:latin typeface="Arial"/>
                <a:cs typeface="Arial"/>
              </a:rPr>
              <a:t>i</a:t>
            </a:r>
            <a:r>
              <a:rPr sz="1800" b="1" spc="-35" dirty="0">
                <a:solidFill>
                  <a:srgbClr val="274751"/>
                </a:solidFill>
                <a:latin typeface="Arial"/>
                <a:cs typeface="Arial"/>
              </a:rPr>
              <a:t>v</a:t>
            </a:r>
            <a:r>
              <a:rPr sz="1800" b="1" dirty="0">
                <a:solidFill>
                  <a:srgbClr val="274751"/>
                </a:solidFill>
                <a:latin typeface="Arial"/>
                <a:cs typeface="Arial"/>
              </a:rPr>
              <a:t>i</a:t>
            </a:r>
            <a:r>
              <a:rPr sz="1800" b="1" spc="0" dirty="0">
                <a:solidFill>
                  <a:srgbClr val="274751"/>
                </a:solidFill>
                <a:latin typeface="Arial"/>
                <a:cs typeface="Arial"/>
              </a:rPr>
              <a:t>d</a:t>
            </a:r>
            <a:r>
              <a:rPr sz="1800" b="1" spc="-5" dirty="0">
                <a:solidFill>
                  <a:srgbClr val="274751"/>
                </a:solidFill>
                <a:latin typeface="Arial"/>
                <a:cs typeface="Arial"/>
              </a:rPr>
              <a:t>ade</a:t>
            </a:r>
            <a:r>
              <a:rPr sz="1800" b="1" dirty="0">
                <a:solidFill>
                  <a:srgbClr val="274751"/>
                </a:solidFill>
                <a:latin typeface="Arial"/>
                <a:cs typeface="Arial"/>
              </a:rPr>
              <a:t>	admin</a:t>
            </a:r>
            <a:r>
              <a:rPr sz="1800" b="1" spc="0" dirty="0">
                <a:solidFill>
                  <a:srgbClr val="274751"/>
                </a:solidFill>
                <a:latin typeface="Arial"/>
                <a:cs typeface="Arial"/>
              </a:rPr>
              <a:t>i</a:t>
            </a:r>
            <a:r>
              <a:rPr sz="1800" b="1" spc="-5" dirty="0">
                <a:solidFill>
                  <a:srgbClr val="274751"/>
                </a:solidFill>
                <a:latin typeface="Arial"/>
                <a:cs typeface="Arial"/>
              </a:rPr>
              <a:t>st</a:t>
            </a:r>
            <a:r>
              <a:rPr sz="1800" b="1" spc="-15" dirty="0">
                <a:solidFill>
                  <a:srgbClr val="274751"/>
                </a:solidFill>
                <a:latin typeface="Arial"/>
                <a:cs typeface="Arial"/>
              </a:rPr>
              <a:t>r</a:t>
            </a:r>
            <a:r>
              <a:rPr sz="1800" b="1" spc="-5" dirty="0">
                <a:solidFill>
                  <a:srgbClr val="274751"/>
                </a:solidFill>
                <a:latin typeface="Arial"/>
                <a:cs typeface="Arial"/>
              </a:rPr>
              <a:t>at</a:t>
            </a:r>
            <a:r>
              <a:rPr sz="1800" b="1" dirty="0">
                <a:solidFill>
                  <a:srgbClr val="274751"/>
                </a:solidFill>
                <a:latin typeface="Arial"/>
                <a:cs typeface="Arial"/>
              </a:rPr>
              <a:t>i</a:t>
            </a:r>
            <a:r>
              <a:rPr sz="1800" b="1" spc="-35" dirty="0">
                <a:solidFill>
                  <a:srgbClr val="274751"/>
                </a:solidFill>
                <a:latin typeface="Arial"/>
                <a:cs typeface="Arial"/>
              </a:rPr>
              <a:t>v</a:t>
            </a:r>
            <a:r>
              <a:rPr sz="1800" b="1" spc="-5" dirty="0">
                <a:solidFill>
                  <a:srgbClr val="274751"/>
                </a:solidFill>
                <a:latin typeface="Arial"/>
                <a:cs typeface="Arial"/>
              </a:rPr>
              <a:t>a  </a:t>
            </a:r>
            <a:r>
              <a:rPr sz="1800" b="1" dirty="0">
                <a:solidFill>
                  <a:srgbClr val="274751"/>
                </a:solidFill>
                <a:latin typeface="Arial"/>
                <a:cs typeface="Arial"/>
              </a:rPr>
              <a:t>o	</a:t>
            </a:r>
            <a:r>
              <a:rPr sz="1800" b="1" spc="-500" dirty="0">
                <a:solidFill>
                  <a:srgbClr val="274751"/>
                </a:solidFill>
                <a:latin typeface="Arial"/>
                <a:cs typeface="Arial"/>
              </a:rPr>
              <a:t> </a:t>
            </a:r>
            <a:r>
              <a:rPr sz="1800" b="1" spc="-5" dirty="0">
                <a:solidFill>
                  <a:srgbClr val="274751"/>
                </a:solidFill>
                <a:latin typeface="Arial"/>
                <a:cs typeface="Arial"/>
              </a:rPr>
              <a:t>te</a:t>
            </a:r>
            <a:r>
              <a:rPr sz="1800" b="1" spc="-15" dirty="0">
                <a:solidFill>
                  <a:srgbClr val="274751"/>
                </a:solidFill>
                <a:latin typeface="Arial"/>
                <a:cs typeface="Arial"/>
              </a:rPr>
              <a:t>m</a:t>
            </a:r>
            <a:r>
              <a:rPr sz="1800" b="1" spc="-5" dirty="0">
                <a:solidFill>
                  <a:srgbClr val="274751"/>
                </a:solidFill>
                <a:latin typeface="Arial"/>
                <a:cs typeface="Arial"/>
              </a:rPr>
              <a:t>a,</a:t>
            </a:r>
            <a:r>
              <a:rPr sz="1800" b="1" dirty="0">
                <a:solidFill>
                  <a:srgbClr val="274751"/>
                </a:solidFill>
                <a:latin typeface="Arial"/>
                <a:cs typeface="Arial"/>
              </a:rPr>
              <a:t>	</a:t>
            </a:r>
            <a:r>
              <a:rPr sz="1800" b="1" spc="-5" dirty="0">
                <a:solidFill>
                  <a:srgbClr val="274751"/>
                </a:solidFill>
                <a:latin typeface="Arial"/>
                <a:cs typeface="Arial"/>
              </a:rPr>
              <a:t>há</a:t>
            </a:r>
            <a:r>
              <a:rPr sz="1800" b="1" dirty="0">
                <a:solidFill>
                  <a:srgbClr val="274751"/>
                </a:solidFill>
                <a:latin typeface="Arial"/>
                <a:cs typeface="Arial"/>
              </a:rPr>
              <a:t>		</a:t>
            </a:r>
            <a:r>
              <a:rPr sz="1800" b="1" spc="5" dirty="0">
                <a:solidFill>
                  <a:srgbClr val="274751"/>
                </a:solidFill>
                <a:latin typeface="Arial"/>
                <a:cs typeface="Arial"/>
              </a:rPr>
              <a:t>o</a:t>
            </a:r>
            <a:r>
              <a:rPr sz="1800" b="1" spc="-5" dirty="0">
                <a:solidFill>
                  <a:srgbClr val="274751"/>
                </a:solidFill>
                <a:latin typeface="Arial"/>
                <a:cs typeface="Arial"/>
              </a:rPr>
              <a:t>s</a:t>
            </a:r>
            <a:r>
              <a:rPr sz="1800" b="1" dirty="0">
                <a:solidFill>
                  <a:srgbClr val="274751"/>
                </a:solidFill>
                <a:latin typeface="Arial"/>
                <a:cs typeface="Arial"/>
              </a:rPr>
              <a:t>	</a:t>
            </a:r>
            <a:r>
              <a:rPr sz="1800" b="1" spc="-5" dirty="0">
                <a:solidFill>
                  <a:srgbClr val="274751"/>
                </a:solidFill>
                <a:latin typeface="Arial"/>
                <a:cs typeface="Arial"/>
              </a:rPr>
              <a:t>s</a:t>
            </a:r>
            <a:r>
              <a:rPr sz="1800" b="1" spc="-15" dirty="0">
                <a:solidFill>
                  <a:srgbClr val="274751"/>
                </a:solidFill>
                <a:latin typeface="Arial"/>
                <a:cs typeface="Arial"/>
              </a:rPr>
              <a:t>e</a:t>
            </a:r>
            <a:r>
              <a:rPr sz="1800" b="1" dirty="0">
                <a:solidFill>
                  <a:srgbClr val="274751"/>
                </a:solidFill>
                <a:latin typeface="Arial"/>
                <a:cs typeface="Arial"/>
              </a:rPr>
              <a:t>g</a:t>
            </a:r>
            <a:r>
              <a:rPr sz="1800" b="1" spc="0" dirty="0">
                <a:solidFill>
                  <a:srgbClr val="274751"/>
                </a:solidFill>
                <a:latin typeface="Arial"/>
                <a:cs typeface="Arial"/>
              </a:rPr>
              <a:t>u</a:t>
            </a:r>
            <a:r>
              <a:rPr sz="1800" b="1" dirty="0">
                <a:solidFill>
                  <a:srgbClr val="274751"/>
                </a:solidFill>
                <a:latin typeface="Arial"/>
                <a:cs typeface="Arial"/>
              </a:rPr>
              <a:t>i</a:t>
            </a:r>
            <a:r>
              <a:rPr sz="1800" b="1" spc="0" dirty="0">
                <a:solidFill>
                  <a:srgbClr val="274751"/>
                </a:solidFill>
                <a:latin typeface="Arial"/>
                <a:cs typeface="Arial"/>
              </a:rPr>
              <a:t>n</a:t>
            </a:r>
            <a:r>
              <a:rPr sz="1800" b="1" spc="-5" dirty="0">
                <a:solidFill>
                  <a:srgbClr val="274751"/>
                </a:solidFill>
                <a:latin typeface="Arial"/>
                <a:cs typeface="Arial"/>
              </a:rPr>
              <a:t>tes</a:t>
            </a:r>
            <a:endParaRPr sz="1800">
              <a:latin typeface="Arial"/>
              <a:cs typeface="Arial"/>
            </a:endParaRPr>
          </a:p>
        </p:txBody>
      </p:sp>
      <p:sp>
        <p:nvSpPr>
          <p:cNvPr id="65" name="object 65"/>
          <p:cNvSpPr txBox="1"/>
          <p:nvPr/>
        </p:nvSpPr>
        <p:spPr>
          <a:xfrm>
            <a:off x="78739" y="654176"/>
            <a:ext cx="1814830" cy="848360"/>
          </a:xfrm>
          <a:prstGeom prst="rect">
            <a:avLst/>
          </a:prstGeom>
        </p:spPr>
        <p:txBody>
          <a:bodyPr vert="horz" wrap="square" lIns="0" tIns="12700" rIns="0" bIns="0" rtlCol="0">
            <a:spAutoFit/>
          </a:bodyPr>
          <a:lstStyle/>
          <a:p>
            <a:pPr marL="12700" marR="5080" algn="just">
              <a:lnSpc>
                <a:spcPct val="100000"/>
              </a:lnSpc>
              <a:spcBef>
                <a:spcPts val="100"/>
              </a:spcBef>
            </a:pPr>
            <a:r>
              <a:rPr sz="1800" b="1" spc="-5" dirty="0">
                <a:solidFill>
                  <a:srgbClr val="274751"/>
                </a:solidFill>
                <a:latin typeface="Arial"/>
                <a:cs typeface="Arial"/>
              </a:rPr>
              <a:t>Há divergência  de</a:t>
            </a:r>
            <a:r>
              <a:rPr sz="1800" b="1" spc="-15" dirty="0">
                <a:solidFill>
                  <a:srgbClr val="274751"/>
                </a:solidFill>
                <a:latin typeface="Arial"/>
                <a:cs typeface="Arial"/>
              </a:rPr>
              <a:t>s</a:t>
            </a:r>
            <a:r>
              <a:rPr sz="1800" b="1" spc="-5" dirty="0">
                <a:solidFill>
                  <a:srgbClr val="274751"/>
                </a:solidFill>
                <a:latin typeface="Arial"/>
                <a:cs typeface="Arial"/>
              </a:rPr>
              <a:t>e</a:t>
            </a:r>
            <a:r>
              <a:rPr sz="1800" b="1" spc="-15" dirty="0">
                <a:solidFill>
                  <a:srgbClr val="274751"/>
                </a:solidFill>
                <a:latin typeface="Arial"/>
                <a:cs typeface="Arial"/>
              </a:rPr>
              <a:t>m</a:t>
            </a:r>
            <a:r>
              <a:rPr sz="1800" b="1" spc="-5" dirty="0">
                <a:solidFill>
                  <a:srgbClr val="274751"/>
                </a:solidFill>
                <a:latin typeface="Arial"/>
                <a:cs typeface="Arial"/>
              </a:rPr>
              <a:t>pen</a:t>
            </a:r>
            <a:r>
              <a:rPr sz="1800" b="1" dirty="0">
                <a:solidFill>
                  <a:srgbClr val="274751"/>
                </a:solidFill>
                <a:latin typeface="Arial"/>
                <a:cs typeface="Arial"/>
              </a:rPr>
              <a:t>h</a:t>
            </a:r>
            <a:r>
              <a:rPr sz="1800" b="1" spc="-5" dirty="0">
                <a:solidFill>
                  <a:srgbClr val="274751"/>
                </a:solidFill>
                <a:latin typeface="Arial"/>
                <a:cs typeface="Arial"/>
              </a:rPr>
              <a:t>ad</a:t>
            </a:r>
            <a:r>
              <a:rPr sz="1800" b="1" spc="-15" dirty="0">
                <a:solidFill>
                  <a:srgbClr val="274751"/>
                </a:solidFill>
                <a:latin typeface="Arial"/>
                <a:cs typeface="Arial"/>
              </a:rPr>
              <a:t>a</a:t>
            </a:r>
            <a:r>
              <a:rPr sz="1800" b="1" spc="-5" dirty="0">
                <a:solidFill>
                  <a:srgbClr val="274751"/>
                </a:solidFill>
                <a:latin typeface="Arial"/>
                <a:cs typeface="Arial"/>
              </a:rPr>
              <a:t>s  entendimentos:</a:t>
            </a:r>
            <a:endParaRPr sz="1800">
              <a:latin typeface="Arial"/>
              <a:cs typeface="Arial"/>
            </a:endParaRPr>
          </a:p>
        </p:txBody>
      </p:sp>
      <p:sp>
        <p:nvSpPr>
          <p:cNvPr id="66" name="object 66"/>
          <p:cNvSpPr/>
          <p:nvPr/>
        </p:nvSpPr>
        <p:spPr>
          <a:xfrm>
            <a:off x="0" y="3348099"/>
            <a:ext cx="6096000" cy="3510279"/>
          </a:xfrm>
          <a:custGeom>
            <a:avLst/>
            <a:gdLst/>
            <a:ahLst/>
            <a:cxnLst/>
            <a:rect l="l" t="t" r="r" b="b"/>
            <a:pathLst>
              <a:path w="6096000" h="3510279">
                <a:moveTo>
                  <a:pt x="6096000" y="3509897"/>
                </a:moveTo>
                <a:lnTo>
                  <a:pt x="6096000" y="0"/>
                </a:lnTo>
                <a:lnTo>
                  <a:pt x="0" y="0"/>
                </a:lnTo>
                <a:lnTo>
                  <a:pt x="0" y="3509897"/>
                </a:lnTo>
                <a:lnTo>
                  <a:pt x="6096000" y="3509897"/>
                </a:lnTo>
                <a:close/>
              </a:path>
            </a:pathLst>
          </a:custGeom>
          <a:solidFill>
            <a:srgbClr val="FFFFFF"/>
          </a:solidFill>
        </p:spPr>
        <p:txBody>
          <a:bodyPr wrap="square" lIns="0" tIns="0" rIns="0" bIns="0" rtlCol="0"/>
          <a:lstStyle/>
          <a:p>
            <a:endParaRPr/>
          </a:p>
        </p:txBody>
      </p:sp>
      <p:sp>
        <p:nvSpPr>
          <p:cNvPr id="67" name="object 67"/>
          <p:cNvSpPr/>
          <p:nvPr/>
        </p:nvSpPr>
        <p:spPr>
          <a:xfrm>
            <a:off x="0" y="3348099"/>
            <a:ext cx="6096000" cy="3510279"/>
          </a:xfrm>
          <a:custGeom>
            <a:avLst/>
            <a:gdLst/>
            <a:ahLst/>
            <a:cxnLst/>
            <a:rect l="l" t="t" r="r" b="b"/>
            <a:pathLst>
              <a:path w="6096000" h="3510279">
                <a:moveTo>
                  <a:pt x="6096000" y="3509897"/>
                </a:moveTo>
                <a:lnTo>
                  <a:pt x="6096000" y="0"/>
                </a:lnTo>
                <a:lnTo>
                  <a:pt x="0" y="0"/>
                </a:lnTo>
                <a:lnTo>
                  <a:pt x="0" y="3509897"/>
                </a:lnTo>
              </a:path>
            </a:pathLst>
          </a:custGeom>
          <a:ln w="12700">
            <a:solidFill>
              <a:srgbClr val="001F5F"/>
            </a:solidFill>
          </a:ln>
        </p:spPr>
        <p:txBody>
          <a:bodyPr wrap="square" lIns="0" tIns="0" rIns="0" bIns="0" rtlCol="0"/>
          <a:lstStyle/>
          <a:p>
            <a:endParaRPr/>
          </a:p>
        </p:txBody>
      </p:sp>
      <p:sp>
        <p:nvSpPr>
          <p:cNvPr id="68" name="object 68"/>
          <p:cNvSpPr txBox="1">
            <a:spLocks noGrp="1"/>
          </p:cNvSpPr>
          <p:nvPr>
            <p:ph type="body" idx="1"/>
          </p:nvPr>
        </p:nvSpPr>
        <p:spPr>
          <a:prstGeom prst="rect">
            <a:avLst/>
          </a:prstGeom>
        </p:spPr>
        <p:txBody>
          <a:bodyPr vert="horz" wrap="square" lIns="0" tIns="12700" rIns="0" bIns="0" rtlCol="0">
            <a:spAutoFit/>
          </a:bodyPr>
          <a:lstStyle/>
          <a:p>
            <a:pPr marL="2139950">
              <a:lnSpc>
                <a:spcPct val="100000"/>
              </a:lnSpc>
              <a:spcBef>
                <a:spcPts val="100"/>
              </a:spcBef>
            </a:pPr>
            <a:r>
              <a:rPr dirty="0"/>
              <a:t>SUBSIDIÁRIA</a:t>
            </a:r>
          </a:p>
          <a:p>
            <a:pPr marL="12700" marR="5080" algn="just">
              <a:lnSpc>
                <a:spcPct val="100000"/>
              </a:lnSpc>
              <a:spcBef>
                <a:spcPts val="15"/>
              </a:spcBef>
            </a:pPr>
            <a:r>
              <a:rPr sz="1600" b="0" i="0" spc="-5" dirty="0">
                <a:solidFill>
                  <a:srgbClr val="2C2D2C"/>
                </a:solidFill>
                <a:latin typeface="Arial"/>
                <a:cs typeface="Arial"/>
              </a:rPr>
              <a:t>“Assim, se o dano é causado diretamente pela ação do parceiro  privado, o dever indenizatório será disciplinado </a:t>
            </a:r>
            <a:r>
              <a:rPr sz="1600" b="0" i="0" spc="-10" dirty="0">
                <a:solidFill>
                  <a:srgbClr val="2C2D2C"/>
                </a:solidFill>
                <a:latin typeface="Arial"/>
                <a:cs typeface="Arial"/>
              </a:rPr>
              <a:t>pela lei civil </a:t>
            </a:r>
            <a:r>
              <a:rPr sz="1600" b="0" i="0" spc="-5" dirty="0">
                <a:solidFill>
                  <a:srgbClr val="2C2D2C"/>
                </a:solidFill>
                <a:latin typeface="Arial"/>
                <a:cs typeface="Arial"/>
              </a:rPr>
              <a:t>geral.  Entretanto, parece-nos nesse ponto aplicável a mesma solução  já comentada a propósito de obras e serviços contratados pelo  Estado. </a:t>
            </a:r>
            <a:r>
              <a:rPr sz="1600" b="0" i="0" spc="-10" dirty="0">
                <a:solidFill>
                  <a:srgbClr val="2C2D2C"/>
                </a:solidFill>
                <a:latin typeface="Arial"/>
                <a:cs typeface="Arial"/>
              </a:rPr>
              <a:t>Na </a:t>
            </a:r>
            <a:r>
              <a:rPr sz="1600" b="0" i="0" spc="-5" dirty="0">
                <a:solidFill>
                  <a:srgbClr val="2C2D2C"/>
                </a:solidFill>
                <a:latin typeface="Arial"/>
                <a:cs typeface="Arial"/>
              </a:rPr>
              <a:t>eventualidade de o parceiro privado não lograr  satisfazer o crédito do lesado, o Estado-parceiro</a:t>
            </a:r>
            <a:r>
              <a:rPr sz="1600" b="0" i="0" spc="315" dirty="0">
                <a:solidFill>
                  <a:srgbClr val="2C2D2C"/>
                </a:solidFill>
                <a:latin typeface="Arial"/>
                <a:cs typeface="Arial"/>
              </a:rPr>
              <a:t> </a:t>
            </a:r>
            <a:r>
              <a:rPr sz="1600" b="0" i="0" spc="-5" dirty="0">
                <a:solidFill>
                  <a:srgbClr val="2C2D2C"/>
                </a:solidFill>
                <a:latin typeface="Arial"/>
                <a:cs typeface="Arial"/>
              </a:rPr>
              <a:t>terá  responsabilidade subsidiária, </a:t>
            </a:r>
            <a:r>
              <a:rPr sz="1600" b="0" i="0" spc="-10" dirty="0">
                <a:solidFill>
                  <a:srgbClr val="2C2D2C"/>
                </a:solidFill>
                <a:latin typeface="Arial"/>
                <a:cs typeface="Arial"/>
              </a:rPr>
              <a:t>eis </a:t>
            </a:r>
            <a:r>
              <a:rPr sz="1600" b="0" i="0" spc="-5" dirty="0">
                <a:solidFill>
                  <a:srgbClr val="2C2D2C"/>
                </a:solidFill>
                <a:latin typeface="Arial"/>
                <a:cs typeface="Arial"/>
              </a:rPr>
              <a:t>que em última análise</a:t>
            </a:r>
            <a:r>
              <a:rPr sz="1600" b="0" i="0" spc="60" dirty="0">
                <a:solidFill>
                  <a:srgbClr val="2C2D2C"/>
                </a:solidFill>
                <a:latin typeface="Arial"/>
                <a:cs typeface="Arial"/>
              </a:rPr>
              <a:t> </a:t>
            </a:r>
            <a:r>
              <a:rPr sz="1600" b="0" i="0" spc="-5" dirty="0">
                <a:solidFill>
                  <a:srgbClr val="2C2D2C"/>
                </a:solidFill>
                <a:latin typeface="Arial"/>
                <a:cs typeface="Arial"/>
              </a:rPr>
              <a:t>o</a:t>
            </a:r>
            <a:endParaRPr sz="1600">
              <a:latin typeface="Arial"/>
              <a:cs typeface="Arial"/>
            </a:endParaRPr>
          </a:p>
        </p:txBody>
      </p:sp>
      <p:sp>
        <p:nvSpPr>
          <p:cNvPr id="69" name="object 69"/>
          <p:cNvSpPr txBox="1"/>
          <p:nvPr/>
        </p:nvSpPr>
        <p:spPr>
          <a:xfrm>
            <a:off x="78739" y="5389575"/>
            <a:ext cx="5939790" cy="1244600"/>
          </a:xfrm>
          <a:prstGeom prst="rect">
            <a:avLst/>
          </a:prstGeom>
        </p:spPr>
        <p:txBody>
          <a:bodyPr vert="horz" wrap="square" lIns="0" tIns="12065" rIns="0" bIns="0" rtlCol="0">
            <a:spAutoFit/>
          </a:bodyPr>
          <a:lstStyle/>
          <a:p>
            <a:pPr marL="12700" marR="5080" algn="just">
              <a:lnSpc>
                <a:spcPct val="100000"/>
              </a:lnSpc>
              <a:spcBef>
                <a:spcPts val="95"/>
              </a:spcBef>
            </a:pPr>
            <a:r>
              <a:rPr sz="1600" spc="-5" dirty="0">
                <a:solidFill>
                  <a:srgbClr val="2C2D2C"/>
                </a:solidFill>
                <a:latin typeface="Arial"/>
                <a:cs typeface="Arial"/>
              </a:rPr>
              <a:t>parceiro privado não deixa de ser um de seus agentes. </a:t>
            </a:r>
            <a:r>
              <a:rPr sz="1600" spc="-65" dirty="0">
                <a:solidFill>
                  <a:srgbClr val="2C2D2C"/>
                </a:solidFill>
                <a:latin typeface="Arial"/>
                <a:cs typeface="Arial"/>
              </a:rPr>
              <a:t>Tal  </a:t>
            </a:r>
            <a:r>
              <a:rPr sz="1600" spc="-5" dirty="0">
                <a:solidFill>
                  <a:srgbClr val="2C2D2C"/>
                </a:solidFill>
                <a:latin typeface="Arial"/>
                <a:cs typeface="Arial"/>
              </a:rPr>
              <a:t>responsabilidade – enfatize-se – somente terá incidência  mediante a consumação do devido suporte fático: a insolvência  do parceiro privado diante do interesse do credor” </a:t>
            </a:r>
            <a:r>
              <a:rPr sz="1600" spc="-20" dirty="0">
                <a:solidFill>
                  <a:srgbClr val="2C2D2C"/>
                </a:solidFill>
                <a:latin typeface="Arial"/>
                <a:cs typeface="Arial"/>
              </a:rPr>
              <a:t>(CARVALHO  </a:t>
            </a:r>
            <a:r>
              <a:rPr sz="1600" spc="-5" dirty="0">
                <a:solidFill>
                  <a:srgbClr val="2C2D2C"/>
                </a:solidFill>
                <a:latin typeface="Arial"/>
                <a:cs typeface="Arial"/>
              </a:rPr>
              <a:t>FILHO, José dos Santos,</a:t>
            </a:r>
            <a:r>
              <a:rPr sz="1600" spc="50" dirty="0">
                <a:solidFill>
                  <a:srgbClr val="2C2D2C"/>
                </a:solidFill>
                <a:latin typeface="Arial"/>
                <a:cs typeface="Arial"/>
              </a:rPr>
              <a:t> </a:t>
            </a:r>
            <a:r>
              <a:rPr sz="1600" spc="-5" dirty="0">
                <a:solidFill>
                  <a:srgbClr val="2C2D2C"/>
                </a:solidFill>
                <a:latin typeface="Arial"/>
                <a:cs typeface="Arial"/>
              </a:rPr>
              <a:t>2006:155)</a:t>
            </a:r>
            <a:endParaRPr sz="1600">
              <a:latin typeface="Arial"/>
              <a:cs typeface="Arial"/>
            </a:endParaRPr>
          </a:p>
        </p:txBody>
      </p:sp>
      <p:sp>
        <p:nvSpPr>
          <p:cNvPr id="70" name="object 70"/>
          <p:cNvSpPr/>
          <p:nvPr/>
        </p:nvSpPr>
        <p:spPr>
          <a:xfrm>
            <a:off x="6096000" y="3336925"/>
            <a:ext cx="6096000" cy="3521075"/>
          </a:xfrm>
          <a:custGeom>
            <a:avLst/>
            <a:gdLst/>
            <a:ahLst/>
            <a:cxnLst/>
            <a:rect l="l" t="t" r="r" b="b"/>
            <a:pathLst>
              <a:path w="6096000" h="3521075">
                <a:moveTo>
                  <a:pt x="0" y="3521071"/>
                </a:moveTo>
                <a:lnTo>
                  <a:pt x="6096000" y="3521071"/>
                </a:lnTo>
                <a:lnTo>
                  <a:pt x="6096000" y="0"/>
                </a:lnTo>
                <a:lnTo>
                  <a:pt x="0" y="0"/>
                </a:lnTo>
                <a:lnTo>
                  <a:pt x="0" y="3521071"/>
                </a:lnTo>
                <a:close/>
              </a:path>
            </a:pathLst>
          </a:custGeom>
          <a:solidFill>
            <a:srgbClr val="FFFFFF"/>
          </a:solidFill>
        </p:spPr>
        <p:txBody>
          <a:bodyPr wrap="square" lIns="0" tIns="0" rIns="0" bIns="0" rtlCol="0"/>
          <a:lstStyle/>
          <a:p>
            <a:endParaRPr/>
          </a:p>
        </p:txBody>
      </p:sp>
      <p:sp>
        <p:nvSpPr>
          <p:cNvPr id="71" name="object 71"/>
          <p:cNvSpPr/>
          <p:nvPr/>
        </p:nvSpPr>
        <p:spPr>
          <a:xfrm>
            <a:off x="6096000" y="3317873"/>
            <a:ext cx="6096000" cy="3540125"/>
          </a:xfrm>
          <a:custGeom>
            <a:avLst/>
            <a:gdLst/>
            <a:ahLst/>
            <a:cxnLst/>
            <a:rect l="l" t="t" r="r" b="b"/>
            <a:pathLst>
              <a:path w="6096000" h="3540125">
                <a:moveTo>
                  <a:pt x="6096000" y="3540123"/>
                </a:moveTo>
                <a:lnTo>
                  <a:pt x="6096000" y="0"/>
                </a:lnTo>
                <a:lnTo>
                  <a:pt x="0" y="0"/>
                </a:lnTo>
                <a:lnTo>
                  <a:pt x="0" y="3540123"/>
                </a:lnTo>
              </a:path>
            </a:pathLst>
          </a:custGeom>
          <a:ln w="12700">
            <a:solidFill>
              <a:srgbClr val="001F5F"/>
            </a:solidFill>
          </a:ln>
        </p:spPr>
        <p:txBody>
          <a:bodyPr wrap="square" lIns="0" tIns="0" rIns="0" bIns="0" rtlCol="0"/>
          <a:lstStyle/>
          <a:p>
            <a:endParaRPr/>
          </a:p>
        </p:txBody>
      </p:sp>
      <p:sp>
        <p:nvSpPr>
          <p:cNvPr id="72" name="object 72"/>
          <p:cNvSpPr txBox="1"/>
          <p:nvPr/>
        </p:nvSpPr>
        <p:spPr>
          <a:xfrm>
            <a:off x="6175628" y="3345560"/>
            <a:ext cx="5939155" cy="2282825"/>
          </a:xfrm>
          <a:prstGeom prst="rect">
            <a:avLst/>
          </a:prstGeom>
        </p:spPr>
        <p:txBody>
          <a:bodyPr vert="horz" wrap="square" lIns="0" tIns="13335" rIns="0" bIns="0" rtlCol="0">
            <a:spAutoFit/>
          </a:bodyPr>
          <a:lstStyle/>
          <a:p>
            <a:pPr marL="2272665">
              <a:lnSpc>
                <a:spcPct val="100000"/>
              </a:lnSpc>
              <a:spcBef>
                <a:spcPts val="105"/>
              </a:spcBef>
            </a:pPr>
            <a:r>
              <a:rPr sz="2000" b="1" i="1" dirty="0">
                <a:solidFill>
                  <a:srgbClr val="274751"/>
                </a:solidFill>
                <a:latin typeface="Arial"/>
                <a:cs typeface="Arial"/>
              </a:rPr>
              <a:t>SOLIDÁRIA</a:t>
            </a:r>
            <a:endParaRPr sz="2000">
              <a:latin typeface="Arial"/>
              <a:cs typeface="Arial"/>
            </a:endParaRPr>
          </a:p>
          <a:p>
            <a:pPr marL="12700" marR="5080" algn="just">
              <a:lnSpc>
                <a:spcPct val="100000"/>
              </a:lnSpc>
              <a:spcBef>
                <a:spcPts val="5"/>
              </a:spcBef>
            </a:pPr>
            <a:r>
              <a:rPr sz="1600" spc="-5" dirty="0">
                <a:solidFill>
                  <a:srgbClr val="2C2D2C"/>
                </a:solidFill>
                <a:latin typeface="Arial"/>
                <a:cs typeface="Arial"/>
              </a:rPr>
              <a:t>“O Estado responderá se ficar demonstrada a negligência </a:t>
            </a:r>
            <a:r>
              <a:rPr sz="1600" spc="-10" dirty="0">
                <a:solidFill>
                  <a:srgbClr val="2C2D2C"/>
                </a:solidFill>
                <a:latin typeface="Arial"/>
                <a:cs typeface="Arial"/>
              </a:rPr>
              <a:t>na  fiscalização </a:t>
            </a:r>
            <a:r>
              <a:rPr sz="1600" spc="-5" dirty="0">
                <a:solidFill>
                  <a:srgbClr val="2C2D2C"/>
                </a:solidFill>
                <a:latin typeface="Arial"/>
                <a:cs typeface="Arial"/>
              </a:rPr>
              <a:t>do termo de parceira, assim como o nexo entre essa  negligência e o dano ocasionado a terceiro. Fala-se, portanto,  em responsabilidade subjetiva, na medida em que, além do nexo  causal, haverá de se constatar a negligência do</a:t>
            </a:r>
            <a:r>
              <a:rPr sz="1600" spc="305" dirty="0">
                <a:solidFill>
                  <a:srgbClr val="2C2D2C"/>
                </a:solidFill>
                <a:latin typeface="Arial"/>
                <a:cs typeface="Arial"/>
              </a:rPr>
              <a:t> </a:t>
            </a:r>
            <a:r>
              <a:rPr sz="1600" spc="-5" dirty="0">
                <a:solidFill>
                  <a:srgbClr val="2C2D2C"/>
                </a:solidFill>
                <a:latin typeface="Arial"/>
                <a:cs typeface="Arial"/>
              </a:rPr>
              <a:t>Estado.  Entendemos, ainda, que </a:t>
            </a:r>
            <a:r>
              <a:rPr sz="1600" b="1" spc="-5" dirty="0">
                <a:solidFill>
                  <a:srgbClr val="2C2D2C"/>
                </a:solidFill>
                <a:latin typeface="Arial"/>
                <a:cs typeface="Arial"/>
              </a:rPr>
              <a:t>a falha na fiscalização pode tornar o  Estado responsável solidário perante terceiros</a:t>
            </a:r>
            <a:r>
              <a:rPr sz="1600" spc="-5" dirty="0">
                <a:solidFill>
                  <a:srgbClr val="2C2D2C"/>
                </a:solidFill>
                <a:latin typeface="Arial"/>
                <a:cs typeface="Arial"/>
              </a:rPr>
              <a:t>. (REGULES,  2006:161)</a:t>
            </a:r>
            <a:endParaRPr sz="1600">
              <a:latin typeface="Arial"/>
              <a:cs typeface="Arial"/>
            </a:endParaRPr>
          </a:p>
        </p:txBody>
      </p:sp>
      <p:sp>
        <p:nvSpPr>
          <p:cNvPr id="73" name="object 73"/>
          <p:cNvSpPr txBox="1"/>
          <p:nvPr/>
        </p:nvSpPr>
        <p:spPr>
          <a:xfrm>
            <a:off x="6175628" y="5845555"/>
            <a:ext cx="5936615" cy="1032510"/>
          </a:xfrm>
          <a:prstGeom prst="rect">
            <a:avLst/>
          </a:prstGeom>
        </p:spPr>
        <p:txBody>
          <a:bodyPr vert="horz" wrap="square" lIns="0" tIns="11430" rIns="0" bIns="0" rtlCol="0">
            <a:spAutoFit/>
          </a:bodyPr>
          <a:lstStyle/>
          <a:p>
            <a:pPr marL="12700" marR="5080" algn="just">
              <a:lnSpc>
                <a:spcPct val="100299"/>
              </a:lnSpc>
              <a:spcBef>
                <a:spcPts val="90"/>
              </a:spcBef>
            </a:pPr>
            <a:r>
              <a:rPr sz="1800" b="1" spc="-5" dirty="0">
                <a:solidFill>
                  <a:srgbClr val="2C2D2C"/>
                </a:solidFill>
                <a:latin typeface="Arial"/>
                <a:cs typeface="Arial"/>
              </a:rPr>
              <a:t>Essa também é a posição </a:t>
            </a:r>
            <a:r>
              <a:rPr sz="1800" b="1" dirty="0">
                <a:solidFill>
                  <a:srgbClr val="2C2D2C"/>
                </a:solidFill>
                <a:latin typeface="Arial"/>
                <a:cs typeface="Arial"/>
              </a:rPr>
              <a:t>do TJSP </a:t>
            </a:r>
            <a:r>
              <a:rPr sz="1600" spc="-5" dirty="0">
                <a:solidFill>
                  <a:srgbClr val="2C2D2C"/>
                </a:solidFill>
                <a:latin typeface="Arial"/>
                <a:cs typeface="Arial"/>
              </a:rPr>
              <a:t>(AI n.º 2075315-  44.2016.8.26.0000, </a:t>
            </a:r>
            <a:r>
              <a:rPr sz="1600" spc="-45" dirty="0">
                <a:solidFill>
                  <a:srgbClr val="2C2D2C"/>
                </a:solidFill>
                <a:latin typeface="Arial"/>
                <a:cs typeface="Arial"/>
              </a:rPr>
              <a:t>TJSP, </a:t>
            </a:r>
            <a:r>
              <a:rPr sz="1600" spc="-5" dirty="0">
                <a:solidFill>
                  <a:srgbClr val="2C2D2C"/>
                </a:solidFill>
                <a:latin typeface="Arial"/>
                <a:cs typeface="Arial"/>
              </a:rPr>
              <a:t>Rel. Des. </a:t>
            </a:r>
            <a:r>
              <a:rPr sz="1600" spc="-35" dirty="0">
                <a:solidFill>
                  <a:srgbClr val="2C2D2C"/>
                </a:solidFill>
                <a:latin typeface="Arial"/>
                <a:cs typeface="Arial"/>
              </a:rPr>
              <a:t>Teresa </a:t>
            </a:r>
            <a:r>
              <a:rPr sz="1600" spc="-5" dirty="0">
                <a:solidFill>
                  <a:srgbClr val="2C2D2C"/>
                </a:solidFill>
                <a:latin typeface="Arial"/>
                <a:cs typeface="Arial"/>
              </a:rPr>
              <a:t>Ramos Marques, j.  09/05/2016; Apelação n.º 0020105-58.2007.8.26.0032, Rel.</a:t>
            </a:r>
            <a:r>
              <a:rPr sz="1600" spc="250" dirty="0">
                <a:solidFill>
                  <a:srgbClr val="2C2D2C"/>
                </a:solidFill>
                <a:latin typeface="Arial"/>
                <a:cs typeface="Arial"/>
              </a:rPr>
              <a:t> </a:t>
            </a:r>
            <a:r>
              <a:rPr sz="1600" spc="-5" dirty="0">
                <a:solidFill>
                  <a:srgbClr val="2C2D2C"/>
                </a:solidFill>
                <a:latin typeface="Arial"/>
                <a:cs typeface="Arial"/>
              </a:rPr>
              <a:t>Des.</a:t>
            </a:r>
            <a:endParaRPr sz="1600">
              <a:latin typeface="Arial"/>
              <a:cs typeface="Arial"/>
            </a:endParaRPr>
          </a:p>
          <a:p>
            <a:pPr marL="12700" algn="just">
              <a:lnSpc>
                <a:spcPct val="100000"/>
              </a:lnSpc>
            </a:pPr>
            <a:r>
              <a:rPr sz="1600" spc="-10" dirty="0">
                <a:solidFill>
                  <a:srgbClr val="2C2D2C"/>
                </a:solidFill>
                <a:latin typeface="Arial"/>
                <a:cs typeface="Arial"/>
              </a:rPr>
              <a:t>Rubens </a:t>
            </a:r>
            <a:r>
              <a:rPr sz="1600" spc="-5" dirty="0">
                <a:solidFill>
                  <a:srgbClr val="2C2D2C"/>
                </a:solidFill>
                <a:latin typeface="Arial"/>
                <a:cs typeface="Arial"/>
              </a:rPr>
              <a:t>Rihl, j. 05/06/2013)</a:t>
            </a:r>
            <a:endParaRPr sz="1600">
              <a:latin typeface="Arial"/>
              <a:cs typeface="Arial"/>
            </a:endParaRPr>
          </a:p>
        </p:txBody>
      </p:sp>
      <p:sp>
        <p:nvSpPr>
          <p:cNvPr id="74" name="object 74"/>
          <p:cNvSpPr/>
          <p:nvPr/>
        </p:nvSpPr>
        <p:spPr>
          <a:xfrm>
            <a:off x="0" y="1582800"/>
            <a:ext cx="12192000" cy="1754505"/>
          </a:xfrm>
          <a:custGeom>
            <a:avLst/>
            <a:gdLst/>
            <a:ahLst/>
            <a:cxnLst/>
            <a:rect l="l" t="t" r="r" b="b"/>
            <a:pathLst>
              <a:path w="12192000" h="1754504">
                <a:moveTo>
                  <a:pt x="0" y="1754124"/>
                </a:moveTo>
                <a:lnTo>
                  <a:pt x="12192000" y="1754124"/>
                </a:lnTo>
                <a:lnTo>
                  <a:pt x="12192000" y="0"/>
                </a:lnTo>
                <a:lnTo>
                  <a:pt x="0" y="0"/>
                </a:lnTo>
                <a:lnTo>
                  <a:pt x="0" y="1754124"/>
                </a:lnTo>
                <a:close/>
              </a:path>
            </a:pathLst>
          </a:custGeom>
          <a:solidFill>
            <a:srgbClr val="FBF0D5"/>
          </a:solidFill>
        </p:spPr>
        <p:txBody>
          <a:bodyPr wrap="square" lIns="0" tIns="0" rIns="0" bIns="0" rtlCol="0"/>
          <a:lstStyle/>
          <a:p>
            <a:endParaRPr/>
          </a:p>
        </p:txBody>
      </p:sp>
      <p:sp>
        <p:nvSpPr>
          <p:cNvPr id="75" name="object 75"/>
          <p:cNvSpPr/>
          <p:nvPr/>
        </p:nvSpPr>
        <p:spPr>
          <a:xfrm>
            <a:off x="0" y="1582800"/>
            <a:ext cx="12192000" cy="1754505"/>
          </a:xfrm>
          <a:custGeom>
            <a:avLst/>
            <a:gdLst/>
            <a:ahLst/>
            <a:cxnLst/>
            <a:rect l="l" t="t" r="r" b="b"/>
            <a:pathLst>
              <a:path w="12192000" h="1754504">
                <a:moveTo>
                  <a:pt x="0" y="1754124"/>
                </a:moveTo>
                <a:lnTo>
                  <a:pt x="12192000" y="1754124"/>
                </a:lnTo>
                <a:lnTo>
                  <a:pt x="12192000" y="0"/>
                </a:lnTo>
                <a:lnTo>
                  <a:pt x="0" y="0"/>
                </a:lnTo>
                <a:lnTo>
                  <a:pt x="0" y="1754124"/>
                </a:lnTo>
                <a:close/>
              </a:path>
            </a:pathLst>
          </a:custGeom>
          <a:ln w="9525">
            <a:solidFill>
              <a:srgbClr val="001F5F"/>
            </a:solidFill>
          </a:ln>
        </p:spPr>
        <p:txBody>
          <a:bodyPr wrap="square" lIns="0" tIns="0" rIns="0" bIns="0" rtlCol="0"/>
          <a:lstStyle/>
          <a:p>
            <a:endParaRPr/>
          </a:p>
        </p:txBody>
      </p:sp>
      <p:sp>
        <p:nvSpPr>
          <p:cNvPr id="76" name="object 76"/>
          <p:cNvSpPr txBox="1"/>
          <p:nvPr/>
        </p:nvSpPr>
        <p:spPr>
          <a:xfrm>
            <a:off x="78739" y="1610105"/>
            <a:ext cx="11783695" cy="1671955"/>
          </a:xfrm>
          <a:prstGeom prst="rect">
            <a:avLst/>
          </a:prstGeom>
        </p:spPr>
        <p:txBody>
          <a:bodyPr vert="horz" wrap="square" lIns="0" tIns="12700" rIns="0" bIns="0" rtlCol="0">
            <a:spAutoFit/>
          </a:bodyPr>
          <a:lstStyle/>
          <a:p>
            <a:pPr marL="12700" marR="5080">
              <a:lnSpc>
                <a:spcPct val="100000"/>
              </a:lnSpc>
              <a:spcBef>
                <a:spcPts val="100"/>
              </a:spcBef>
            </a:pPr>
            <a:r>
              <a:rPr sz="1800" b="1" spc="-5" dirty="0">
                <a:solidFill>
                  <a:srgbClr val="FF0000"/>
                </a:solidFill>
                <a:latin typeface="Arial"/>
                <a:cs typeface="Arial"/>
              </a:rPr>
              <a:t>Primeira posição: </a:t>
            </a:r>
            <a:r>
              <a:rPr sz="1800" b="1" spc="-5" dirty="0">
                <a:solidFill>
                  <a:srgbClr val="2C2D2C"/>
                </a:solidFill>
                <a:latin typeface="Arial"/>
                <a:cs typeface="Arial"/>
              </a:rPr>
              <a:t>a </a:t>
            </a:r>
            <a:r>
              <a:rPr sz="1800" b="1" spc="-10" dirty="0">
                <a:solidFill>
                  <a:srgbClr val="2C2D2C"/>
                </a:solidFill>
                <a:latin typeface="Arial"/>
                <a:cs typeface="Arial"/>
              </a:rPr>
              <a:t>atividade </a:t>
            </a:r>
            <a:r>
              <a:rPr sz="1800" b="1" spc="-5" dirty="0">
                <a:solidFill>
                  <a:srgbClr val="2C2D2C"/>
                </a:solidFill>
                <a:latin typeface="Arial"/>
                <a:cs typeface="Arial"/>
              </a:rPr>
              <a:t>administrativa </a:t>
            </a:r>
            <a:r>
              <a:rPr sz="1800" b="1" dirty="0">
                <a:solidFill>
                  <a:srgbClr val="2C2D2C"/>
                </a:solidFill>
                <a:latin typeface="Arial"/>
                <a:cs typeface="Arial"/>
              </a:rPr>
              <a:t>, </a:t>
            </a:r>
            <a:r>
              <a:rPr sz="1800" b="1" spc="-5" dirty="0">
                <a:solidFill>
                  <a:srgbClr val="2C2D2C"/>
                </a:solidFill>
                <a:latin typeface="Arial"/>
                <a:cs typeface="Arial"/>
              </a:rPr>
              <a:t>objeto </a:t>
            </a:r>
            <a:r>
              <a:rPr sz="1800" b="1" dirty="0">
                <a:solidFill>
                  <a:srgbClr val="2C2D2C"/>
                </a:solidFill>
                <a:latin typeface="Arial"/>
                <a:cs typeface="Arial"/>
              </a:rPr>
              <a:t>do </a:t>
            </a:r>
            <a:r>
              <a:rPr sz="1800" b="1" spc="-5" dirty="0">
                <a:solidFill>
                  <a:srgbClr val="2C2D2C"/>
                </a:solidFill>
                <a:latin typeface="Arial"/>
                <a:cs typeface="Arial"/>
              </a:rPr>
              <a:t>contrato de parceria, está sujeita à responsabilidade  subjetiva, em razão do </a:t>
            </a:r>
            <a:r>
              <a:rPr sz="1800" b="1" spc="-10" dirty="0">
                <a:solidFill>
                  <a:srgbClr val="2C2D2C"/>
                </a:solidFill>
                <a:latin typeface="Arial"/>
                <a:cs typeface="Arial"/>
              </a:rPr>
              <a:t>dever </a:t>
            </a:r>
            <a:r>
              <a:rPr sz="1800" b="1" spc="-5" dirty="0">
                <a:solidFill>
                  <a:srgbClr val="2C2D2C"/>
                </a:solidFill>
                <a:latin typeface="Arial"/>
                <a:cs typeface="Arial"/>
              </a:rPr>
              <a:t>estatal de fiscalização. </a:t>
            </a:r>
            <a:r>
              <a:rPr sz="1800" spc="-5" dirty="0">
                <a:solidFill>
                  <a:srgbClr val="2C2D2C"/>
                </a:solidFill>
                <a:latin typeface="Arial"/>
                <a:cs typeface="Arial"/>
              </a:rPr>
              <a:t>“Sendo assim, quanto aos </a:t>
            </a:r>
            <a:r>
              <a:rPr sz="1800" spc="-10" dirty="0">
                <a:solidFill>
                  <a:srgbClr val="2C2D2C"/>
                </a:solidFill>
                <a:latin typeface="Arial"/>
                <a:cs typeface="Arial"/>
              </a:rPr>
              <a:t>danos </a:t>
            </a:r>
            <a:r>
              <a:rPr sz="1800" spc="-5" dirty="0">
                <a:solidFill>
                  <a:srgbClr val="2C2D2C"/>
                </a:solidFill>
                <a:latin typeface="Arial"/>
                <a:cs typeface="Arial"/>
              </a:rPr>
              <a:t>causados aos agentes  fomentados, ou </a:t>
            </a:r>
            <a:r>
              <a:rPr sz="1800" dirty="0">
                <a:solidFill>
                  <a:srgbClr val="2C2D2C"/>
                </a:solidFill>
                <a:latin typeface="Arial"/>
                <a:cs typeface="Arial"/>
              </a:rPr>
              <a:t>a </a:t>
            </a:r>
            <a:r>
              <a:rPr sz="1800" spc="-5" dirty="0">
                <a:solidFill>
                  <a:srgbClr val="2C2D2C"/>
                </a:solidFill>
                <a:latin typeface="Arial"/>
                <a:cs typeface="Arial"/>
              </a:rPr>
              <a:t>terceiros, </a:t>
            </a:r>
            <a:r>
              <a:rPr sz="1800" dirty="0">
                <a:solidFill>
                  <a:srgbClr val="2C2D2C"/>
                </a:solidFill>
                <a:latin typeface="Arial"/>
                <a:cs typeface="Arial"/>
              </a:rPr>
              <a:t>em </a:t>
            </a:r>
            <a:r>
              <a:rPr sz="1800" spc="-5" dirty="0">
                <a:solidFill>
                  <a:srgbClr val="2C2D2C"/>
                </a:solidFill>
                <a:latin typeface="Arial"/>
                <a:cs typeface="Arial"/>
              </a:rPr>
              <a:t>decorrência da atividade de fomento </a:t>
            </a:r>
            <a:r>
              <a:rPr sz="1800" dirty="0">
                <a:solidFill>
                  <a:srgbClr val="2C2D2C"/>
                </a:solidFill>
                <a:latin typeface="Arial"/>
                <a:cs typeface="Arial"/>
              </a:rPr>
              <a:t>– </a:t>
            </a:r>
            <a:r>
              <a:rPr sz="1800" spc="-10" dirty="0">
                <a:solidFill>
                  <a:srgbClr val="2C2D2C"/>
                </a:solidFill>
                <a:latin typeface="Arial"/>
                <a:cs typeface="Arial"/>
              </a:rPr>
              <a:t>atividade, </a:t>
            </a:r>
            <a:r>
              <a:rPr sz="1800" spc="-5" dirty="0">
                <a:solidFill>
                  <a:srgbClr val="2C2D2C"/>
                </a:solidFill>
                <a:latin typeface="Arial"/>
                <a:cs typeface="Arial"/>
              </a:rPr>
              <a:t>como </a:t>
            </a:r>
            <a:r>
              <a:rPr sz="1800" dirty="0">
                <a:solidFill>
                  <a:srgbClr val="2C2D2C"/>
                </a:solidFill>
                <a:latin typeface="Arial"/>
                <a:cs typeface="Arial"/>
              </a:rPr>
              <a:t>se </a:t>
            </a:r>
            <a:r>
              <a:rPr sz="1800" spc="-5" dirty="0">
                <a:solidFill>
                  <a:srgbClr val="2C2D2C"/>
                </a:solidFill>
                <a:latin typeface="Arial"/>
                <a:cs typeface="Arial"/>
              </a:rPr>
              <a:t>viu, </a:t>
            </a:r>
            <a:r>
              <a:rPr sz="1800" spc="-10" dirty="0">
                <a:solidFill>
                  <a:srgbClr val="2C2D2C"/>
                </a:solidFill>
                <a:latin typeface="Arial"/>
                <a:cs typeface="Arial"/>
              </a:rPr>
              <a:t>que </a:t>
            </a:r>
            <a:r>
              <a:rPr sz="1800" spc="-5" dirty="0">
                <a:solidFill>
                  <a:srgbClr val="2C2D2C"/>
                </a:solidFill>
                <a:latin typeface="Arial"/>
                <a:cs typeface="Arial"/>
              </a:rPr>
              <a:t>não </a:t>
            </a:r>
            <a:r>
              <a:rPr sz="1800" dirty="0">
                <a:solidFill>
                  <a:srgbClr val="2C2D2C"/>
                </a:solidFill>
                <a:latin typeface="Arial"/>
                <a:cs typeface="Arial"/>
              </a:rPr>
              <a:t>se </a:t>
            </a:r>
            <a:r>
              <a:rPr sz="1800" spc="-10" dirty="0">
                <a:solidFill>
                  <a:srgbClr val="2C2D2C"/>
                </a:solidFill>
                <a:latin typeface="Arial"/>
                <a:cs typeface="Arial"/>
              </a:rPr>
              <a:t>enquadra  </a:t>
            </a:r>
            <a:r>
              <a:rPr sz="1800" spc="-5" dirty="0">
                <a:solidFill>
                  <a:srgbClr val="2C2D2C"/>
                </a:solidFill>
                <a:latin typeface="Arial"/>
                <a:cs typeface="Arial"/>
              </a:rPr>
              <a:t>tecnicamente como serviço público </a:t>
            </a:r>
            <a:r>
              <a:rPr sz="1800" dirty="0">
                <a:solidFill>
                  <a:srgbClr val="2C2D2C"/>
                </a:solidFill>
                <a:latin typeface="Arial"/>
                <a:cs typeface="Arial"/>
              </a:rPr>
              <a:t>-, </a:t>
            </a:r>
            <a:r>
              <a:rPr sz="1800" spc="-5" dirty="0">
                <a:solidFill>
                  <a:srgbClr val="2C2D2C"/>
                </a:solidFill>
                <a:latin typeface="Arial"/>
                <a:cs typeface="Arial"/>
              </a:rPr>
              <a:t>a responsabilidade indenizatória sujeita-se à disciplina do Direito comum, que  não prescinde do exame do elemento subjetivo da culpa, em sentido lato (culpa e dolo), entre os demais requisitos  ensejadores da obrigação de </a:t>
            </a:r>
            <a:r>
              <a:rPr sz="1800" spc="-15" dirty="0">
                <a:solidFill>
                  <a:srgbClr val="2C2D2C"/>
                </a:solidFill>
                <a:latin typeface="Arial"/>
                <a:cs typeface="Arial"/>
              </a:rPr>
              <a:t>indenizar. </a:t>
            </a:r>
            <a:r>
              <a:rPr sz="1800" spc="-5" dirty="0">
                <a:solidFill>
                  <a:srgbClr val="2C2D2C"/>
                </a:solidFill>
                <a:latin typeface="Arial"/>
                <a:cs typeface="Arial"/>
              </a:rPr>
              <a:t>(MELLO, Célia Cunha. 2003:153-154).</a:t>
            </a:r>
            <a:r>
              <a:rPr sz="1800" spc="155" dirty="0">
                <a:solidFill>
                  <a:srgbClr val="2C2D2C"/>
                </a:solidFill>
                <a:latin typeface="Arial"/>
                <a:cs typeface="Arial"/>
              </a:rPr>
              <a:t> </a:t>
            </a:r>
            <a:r>
              <a:rPr sz="1800" spc="-5" dirty="0">
                <a:solidFill>
                  <a:srgbClr val="2C2D2C"/>
                </a:solidFill>
                <a:latin typeface="Arial"/>
                <a:cs typeface="Arial"/>
              </a:rPr>
              <a:t>“</a:t>
            </a:r>
            <a:endParaRPr sz="180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3" name="object 3"/>
          <p:cNvSpPr/>
          <p:nvPr/>
        </p:nvSpPr>
        <p:spPr>
          <a:xfrm>
            <a:off x="6096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7" name="object 7"/>
          <p:cNvSpPr/>
          <p:nvPr/>
        </p:nvSpPr>
        <p:spPr>
          <a:xfrm>
            <a:off x="30480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9" name="object 9"/>
          <p:cNvSpPr/>
          <p:nvPr/>
        </p:nvSpPr>
        <p:spPr>
          <a:xfrm>
            <a:off x="42672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713105"/>
          </a:xfrm>
          <a:custGeom>
            <a:avLst/>
            <a:gdLst/>
            <a:ahLst/>
            <a:cxnLst/>
            <a:rect l="l" t="t" r="r" b="b"/>
            <a:pathLst>
              <a:path h="713105">
                <a:moveTo>
                  <a:pt x="0" y="0"/>
                </a:moveTo>
                <a:lnTo>
                  <a:pt x="0" y="712851"/>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6715125"/>
            <a:ext cx="0" cy="142875"/>
          </a:xfrm>
          <a:custGeom>
            <a:avLst/>
            <a:gdLst/>
            <a:ahLst/>
            <a:cxnLst/>
            <a:rect l="l" t="t" r="r" b="b"/>
            <a:pathLst>
              <a:path h="142875">
                <a:moveTo>
                  <a:pt x="0" y="0"/>
                </a:moveTo>
                <a:lnTo>
                  <a:pt x="0" y="142874"/>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4" name="object 24"/>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5" name="object 25"/>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6" name="object 26"/>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7" name="object 27"/>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8" name="object 28"/>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9" name="object 2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0" name="object 30"/>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1" name="object 31"/>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2" name="object 32"/>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3" name="object 33"/>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4" name="object 34"/>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5" name="object 35"/>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6" name="object 36"/>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7" name="object 37"/>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8" name="object 38"/>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9" name="object 39"/>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0" name="object 40"/>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1" name="object 41"/>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2" name="object 42"/>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3" name="object 4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4" name="object 44"/>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5" name="object 45"/>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6" name="object 46"/>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8" name="object 48"/>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9" name="object 49"/>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0" name="object 50"/>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1" name="object 51"/>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2" name="object 52"/>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3" name="object 53"/>
          <p:cNvSpPr txBox="1"/>
          <p:nvPr/>
        </p:nvSpPr>
        <p:spPr>
          <a:xfrm>
            <a:off x="7669656" y="4359001"/>
            <a:ext cx="1120140" cy="263525"/>
          </a:xfrm>
          <a:prstGeom prst="rect">
            <a:avLst/>
          </a:prstGeom>
        </p:spPr>
        <p:txBody>
          <a:bodyPr vert="horz" wrap="square" lIns="0" tIns="1270" rIns="0" bIns="0" rtlCol="0">
            <a:spAutoFit/>
          </a:bodyPr>
          <a:lstStyle/>
          <a:p>
            <a:pPr>
              <a:lnSpc>
                <a:spcPct val="100000"/>
              </a:lnSpc>
              <a:spcBef>
                <a:spcPts val="10"/>
              </a:spcBef>
            </a:pPr>
            <a:r>
              <a:rPr sz="1700" b="1" spc="-5" dirty="0">
                <a:solidFill>
                  <a:srgbClr val="FFFFFF"/>
                </a:solidFill>
                <a:latin typeface="Verdana"/>
                <a:cs typeface="Verdana"/>
              </a:rPr>
              <a:t>Re</a:t>
            </a:r>
            <a:r>
              <a:rPr sz="1700" b="1" spc="-10" dirty="0">
                <a:solidFill>
                  <a:srgbClr val="FFFFFF"/>
                </a:solidFill>
                <a:latin typeface="Verdana"/>
                <a:cs typeface="Verdana"/>
              </a:rPr>
              <a:t>g</a:t>
            </a:r>
            <a:r>
              <a:rPr sz="1700" b="1" spc="-5" dirty="0">
                <a:solidFill>
                  <a:srgbClr val="FFFFFF"/>
                </a:solidFill>
                <a:latin typeface="Verdana"/>
                <a:cs typeface="Verdana"/>
              </a:rPr>
              <a:t>resso</a:t>
            </a:r>
            <a:endParaRPr sz="1700">
              <a:latin typeface="Verdana"/>
              <a:cs typeface="Verdana"/>
            </a:endParaRPr>
          </a:p>
        </p:txBody>
      </p:sp>
      <p:sp>
        <p:nvSpPr>
          <p:cNvPr id="54" name="object 54"/>
          <p:cNvSpPr/>
          <p:nvPr/>
        </p:nvSpPr>
        <p:spPr>
          <a:xfrm>
            <a:off x="0" y="14287"/>
            <a:ext cx="12192000" cy="677862"/>
          </a:xfrm>
          <a:prstGeom prst="rect">
            <a:avLst/>
          </a:prstGeom>
          <a:blipFill>
            <a:blip r:embed="rId2" cstate="print"/>
            <a:stretch>
              <a:fillRect/>
            </a:stretch>
          </a:blipFill>
        </p:spPr>
        <p:txBody>
          <a:bodyPr wrap="square" lIns="0" tIns="0" rIns="0" bIns="0" rtlCol="0"/>
          <a:lstStyle/>
          <a:p>
            <a:endParaRPr/>
          </a:p>
        </p:txBody>
      </p:sp>
      <p:sp>
        <p:nvSpPr>
          <p:cNvPr id="55" name="object 55"/>
          <p:cNvSpPr/>
          <p:nvPr/>
        </p:nvSpPr>
        <p:spPr>
          <a:xfrm>
            <a:off x="0" y="14287"/>
            <a:ext cx="12192000" cy="678180"/>
          </a:xfrm>
          <a:custGeom>
            <a:avLst/>
            <a:gdLst/>
            <a:ahLst/>
            <a:cxnLst/>
            <a:rect l="l" t="t" r="r" b="b"/>
            <a:pathLst>
              <a:path w="12192000" h="678180">
                <a:moveTo>
                  <a:pt x="0" y="677862"/>
                </a:moveTo>
                <a:lnTo>
                  <a:pt x="12192000" y="677862"/>
                </a:lnTo>
                <a:lnTo>
                  <a:pt x="12192000" y="0"/>
                </a:lnTo>
                <a:lnTo>
                  <a:pt x="0" y="0"/>
                </a:lnTo>
                <a:lnTo>
                  <a:pt x="0" y="677862"/>
                </a:lnTo>
                <a:close/>
              </a:path>
            </a:pathLst>
          </a:custGeom>
          <a:ln w="6350">
            <a:solidFill>
              <a:srgbClr val="D15A3D"/>
            </a:solidFill>
          </a:ln>
        </p:spPr>
        <p:txBody>
          <a:bodyPr wrap="square" lIns="0" tIns="0" rIns="0" bIns="0" rtlCol="0"/>
          <a:lstStyle/>
          <a:p>
            <a:endParaRPr/>
          </a:p>
        </p:txBody>
      </p:sp>
      <p:sp>
        <p:nvSpPr>
          <p:cNvPr id="56" name="object 56"/>
          <p:cNvSpPr txBox="1"/>
          <p:nvPr/>
        </p:nvSpPr>
        <p:spPr>
          <a:xfrm>
            <a:off x="78739" y="41275"/>
            <a:ext cx="11489055" cy="605790"/>
          </a:xfrm>
          <a:prstGeom prst="rect">
            <a:avLst/>
          </a:prstGeom>
        </p:spPr>
        <p:txBody>
          <a:bodyPr vert="horz" wrap="square" lIns="0" tIns="10795" rIns="0" bIns="0" rtlCol="0">
            <a:spAutoFit/>
          </a:bodyPr>
          <a:lstStyle/>
          <a:p>
            <a:pPr marL="12700" marR="5080">
              <a:lnSpc>
                <a:spcPct val="100499"/>
              </a:lnSpc>
              <a:spcBef>
                <a:spcPts val="85"/>
              </a:spcBef>
            </a:pPr>
            <a:r>
              <a:rPr sz="1900" b="1" spc="-5" dirty="0">
                <a:solidFill>
                  <a:srgbClr val="FFFFFF"/>
                </a:solidFill>
                <a:latin typeface="Arial"/>
                <a:cs typeface="Arial"/>
              </a:rPr>
              <a:t>4. Responsabilidade do Estado em face da </a:t>
            </a:r>
            <a:r>
              <a:rPr sz="1900" b="1" spc="-10" dirty="0">
                <a:solidFill>
                  <a:srgbClr val="FFFFFF"/>
                </a:solidFill>
                <a:latin typeface="Arial"/>
                <a:cs typeface="Arial"/>
              </a:rPr>
              <a:t>atividade </a:t>
            </a:r>
            <a:r>
              <a:rPr sz="1900" b="1" spc="-5" dirty="0">
                <a:solidFill>
                  <a:srgbClr val="FFFFFF"/>
                </a:solidFill>
                <a:latin typeface="Arial"/>
                <a:cs typeface="Arial"/>
              </a:rPr>
              <a:t>administrativa desempenhada pela entidade  parceira do </a:t>
            </a:r>
            <a:r>
              <a:rPr sz="1900" b="1" spc="-20" dirty="0">
                <a:solidFill>
                  <a:srgbClr val="FFFFFF"/>
                </a:solidFill>
                <a:latin typeface="Arial"/>
                <a:cs typeface="Arial"/>
              </a:rPr>
              <a:t>Terceiro </a:t>
            </a:r>
            <a:r>
              <a:rPr sz="1900" b="1" spc="-5" dirty="0">
                <a:solidFill>
                  <a:srgbClr val="FFFFFF"/>
                </a:solidFill>
                <a:latin typeface="Arial"/>
                <a:cs typeface="Arial"/>
              </a:rPr>
              <a:t>Setor , no seio do contrato de parceria, por danos por ela causados a</a:t>
            </a:r>
            <a:r>
              <a:rPr sz="1900" b="1" spc="335" dirty="0">
                <a:solidFill>
                  <a:srgbClr val="FFFFFF"/>
                </a:solidFill>
                <a:latin typeface="Arial"/>
                <a:cs typeface="Arial"/>
              </a:rPr>
              <a:t> </a:t>
            </a:r>
            <a:r>
              <a:rPr sz="1900" b="1" spc="-20" dirty="0">
                <a:solidFill>
                  <a:srgbClr val="FFFFFF"/>
                </a:solidFill>
                <a:latin typeface="Arial"/>
                <a:cs typeface="Arial"/>
              </a:rPr>
              <a:t>Terceiros</a:t>
            </a:r>
            <a:endParaRPr sz="1900">
              <a:latin typeface="Arial"/>
              <a:cs typeface="Arial"/>
            </a:endParaRPr>
          </a:p>
        </p:txBody>
      </p:sp>
      <p:sp>
        <p:nvSpPr>
          <p:cNvPr id="57" name="object 57"/>
          <p:cNvSpPr/>
          <p:nvPr/>
        </p:nvSpPr>
        <p:spPr>
          <a:xfrm>
            <a:off x="0" y="712851"/>
            <a:ext cx="12192000" cy="6002655"/>
          </a:xfrm>
          <a:custGeom>
            <a:avLst/>
            <a:gdLst/>
            <a:ahLst/>
            <a:cxnLst/>
            <a:rect l="l" t="t" r="r" b="b"/>
            <a:pathLst>
              <a:path w="12192000" h="6002655">
                <a:moveTo>
                  <a:pt x="0" y="6002274"/>
                </a:moveTo>
                <a:lnTo>
                  <a:pt x="12192000" y="6002274"/>
                </a:lnTo>
                <a:lnTo>
                  <a:pt x="12192000" y="0"/>
                </a:lnTo>
                <a:lnTo>
                  <a:pt x="0" y="0"/>
                </a:lnTo>
                <a:lnTo>
                  <a:pt x="0" y="6002274"/>
                </a:lnTo>
                <a:close/>
              </a:path>
            </a:pathLst>
          </a:custGeom>
          <a:solidFill>
            <a:srgbClr val="FBF0D5"/>
          </a:solidFill>
        </p:spPr>
        <p:txBody>
          <a:bodyPr wrap="square" lIns="0" tIns="0" rIns="0" bIns="0" rtlCol="0"/>
          <a:lstStyle/>
          <a:p>
            <a:endParaRPr/>
          </a:p>
        </p:txBody>
      </p:sp>
      <p:sp>
        <p:nvSpPr>
          <p:cNvPr id="58" name="object 58"/>
          <p:cNvSpPr/>
          <p:nvPr/>
        </p:nvSpPr>
        <p:spPr>
          <a:xfrm>
            <a:off x="0" y="712851"/>
            <a:ext cx="12192000" cy="6002655"/>
          </a:xfrm>
          <a:custGeom>
            <a:avLst/>
            <a:gdLst/>
            <a:ahLst/>
            <a:cxnLst/>
            <a:rect l="l" t="t" r="r" b="b"/>
            <a:pathLst>
              <a:path w="12192000" h="6002655">
                <a:moveTo>
                  <a:pt x="0" y="6002274"/>
                </a:moveTo>
                <a:lnTo>
                  <a:pt x="12192000" y="6002274"/>
                </a:lnTo>
                <a:lnTo>
                  <a:pt x="12192000" y="0"/>
                </a:lnTo>
                <a:lnTo>
                  <a:pt x="0" y="0"/>
                </a:lnTo>
                <a:lnTo>
                  <a:pt x="0" y="6002274"/>
                </a:lnTo>
                <a:close/>
              </a:path>
            </a:pathLst>
          </a:custGeom>
          <a:ln w="9524">
            <a:solidFill>
              <a:srgbClr val="001F5F"/>
            </a:solidFill>
          </a:ln>
        </p:spPr>
        <p:txBody>
          <a:bodyPr wrap="square" lIns="0" tIns="0" rIns="0" bIns="0" rtlCol="0"/>
          <a:lstStyle/>
          <a:p>
            <a:endParaRPr/>
          </a:p>
        </p:txBody>
      </p:sp>
      <p:sp>
        <p:nvSpPr>
          <p:cNvPr id="59" name="object 59"/>
          <p:cNvSpPr txBox="1">
            <a:spLocks noGrp="1"/>
          </p:cNvSpPr>
          <p:nvPr>
            <p:ph type="title"/>
          </p:nvPr>
        </p:nvSpPr>
        <p:spPr>
          <a:xfrm>
            <a:off x="78739" y="738377"/>
            <a:ext cx="12033885" cy="757555"/>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D15A3D"/>
                </a:solidFill>
              </a:rPr>
              <a:t>Segunda</a:t>
            </a:r>
            <a:r>
              <a:rPr sz="2400" spc="65" dirty="0">
                <a:solidFill>
                  <a:srgbClr val="D15A3D"/>
                </a:solidFill>
              </a:rPr>
              <a:t> </a:t>
            </a:r>
            <a:r>
              <a:rPr sz="2400" spc="-5" dirty="0">
                <a:solidFill>
                  <a:srgbClr val="D15A3D"/>
                </a:solidFill>
              </a:rPr>
              <a:t>posição:</a:t>
            </a:r>
            <a:r>
              <a:rPr sz="2400" spc="75" dirty="0">
                <a:solidFill>
                  <a:srgbClr val="D15A3D"/>
                </a:solidFill>
              </a:rPr>
              <a:t> </a:t>
            </a:r>
            <a:r>
              <a:rPr sz="2400" spc="-10" dirty="0">
                <a:solidFill>
                  <a:srgbClr val="2C2D2C"/>
                </a:solidFill>
              </a:rPr>
              <a:t>não</a:t>
            </a:r>
            <a:r>
              <a:rPr sz="2400" spc="60" dirty="0">
                <a:solidFill>
                  <a:srgbClr val="2C2D2C"/>
                </a:solidFill>
              </a:rPr>
              <a:t> </a:t>
            </a:r>
            <a:r>
              <a:rPr sz="2400" spc="-5" dirty="0">
                <a:solidFill>
                  <a:srgbClr val="2C2D2C"/>
                </a:solidFill>
              </a:rPr>
              <a:t>há</a:t>
            </a:r>
            <a:r>
              <a:rPr sz="2400" spc="65" dirty="0">
                <a:solidFill>
                  <a:srgbClr val="2C2D2C"/>
                </a:solidFill>
              </a:rPr>
              <a:t> </a:t>
            </a:r>
            <a:r>
              <a:rPr sz="2400" spc="-5" dirty="0">
                <a:solidFill>
                  <a:srgbClr val="2C2D2C"/>
                </a:solidFill>
              </a:rPr>
              <a:t>que</a:t>
            </a:r>
            <a:r>
              <a:rPr sz="2400" spc="50" dirty="0">
                <a:solidFill>
                  <a:srgbClr val="2C2D2C"/>
                </a:solidFill>
              </a:rPr>
              <a:t> </a:t>
            </a:r>
            <a:r>
              <a:rPr sz="2400" spc="-5" dirty="0">
                <a:solidFill>
                  <a:srgbClr val="2C2D2C"/>
                </a:solidFill>
              </a:rPr>
              <a:t>se</a:t>
            </a:r>
            <a:r>
              <a:rPr sz="2400" spc="60" dirty="0">
                <a:solidFill>
                  <a:srgbClr val="2C2D2C"/>
                </a:solidFill>
              </a:rPr>
              <a:t> </a:t>
            </a:r>
            <a:r>
              <a:rPr sz="2400" spc="-25" dirty="0">
                <a:solidFill>
                  <a:srgbClr val="2C2D2C"/>
                </a:solidFill>
              </a:rPr>
              <a:t>falar,</a:t>
            </a:r>
            <a:r>
              <a:rPr sz="2400" spc="55" dirty="0">
                <a:solidFill>
                  <a:srgbClr val="2C2D2C"/>
                </a:solidFill>
              </a:rPr>
              <a:t> </a:t>
            </a:r>
            <a:r>
              <a:rPr sz="2400" spc="-10" dirty="0">
                <a:solidFill>
                  <a:srgbClr val="2C2D2C"/>
                </a:solidFill>
              </a:rPr>
              <a:t>nem</a:t>
            </a:r>
            <a:r>
              <a:rPr sz="2400" spc="65" dirty="0">
                <a:solidFill>
                  <a:srgbClr val="2C2D2C"/>
                </a:solidFill>
              </a:rPr>
              <a:t> </a:t>
            </a:r>
            <a:r>
              <a:rPr sz="2400" spc="-5" dirty="0">
                <a:solidFill>
                  <a:srgbClr val="2C2D2C"/>
                </a:solidFill>
              </a:rPr>
              <a:t>mesmo</a:t>
            </a:r>
            <a:r>
              <a:rPr sz="2400" spc="65" dirty="0">
                <a:solidFill>
                  <a:srgbClr val="2C2D2C"/>
                </a:solidFill>
              </a:rPr>
              <a:t> </a:t>
            </a:r>
            <a:r>
              <a:rPr sz="2400" spc="-5" dirty="0">
                <a:solidFill>
                  <a:srgbClr val="2C2D2C"/>
                </a:solidFill>
              </a:rPr>
              <a:t>na</a:t>
            </a:r>
            <a:r>
              <a:rPr sz="2400" spc="60" dirty="0">
                <a:solidFill>
                  <a:srgbClr val="2C2D2C"/>
                </a:solidFill>
              </a:rPr>
              <a:t> </a:t>
            </a:r>
            <a:r>
              <a:rPr sz="2400" spc="-5" dirty="0">
                <a:solidFill>
                  <a:srgbClr val="2C2D2C"/>
                </a:solidFill>
              </a:rPr>
              <a:t>modalidade</a:t>
            </a:r>
            <a:r>
              <a:rPr sz="2400" spc="60" dirty="0">
                <a:solidFill>
                  <a:srgbClr val="2C2D2C"/>
                </a:solidFill>
              </a:rPr>
              <a:t> </a:t>
            </a:r>
            <a:r>
              <a:rPr sz="2400" spc="-5" dirty="0">
                <a:solidFill>
                  <a:srgbClr val="2C2D2C"/>
                </a:solidFill>
              </a:rPr>
              <a:t>subsidiária,</a:t>
            </a:r>
            <a:r>
              <a:rPr sz="2400" spc="75" dirty="0">
                <a:solidFill>
                  <a:srgbClr val="2C2D2C"/>
                </a:solidFill>
              </a:rPr>
              <a:t> </a:t>
            </a:r>
            <a:r>
              <a:rPr sz="2400" spc="-20" dirty="0">
                <a:solidFill>
                  <a:srgbClr val="2C2D2C"/>
                </a:solidFill>
              </a:rPr>
              <a:t>em</a:t>
            </a:r>
            <a:endParaRPr sz="2400"/>
          </a:p>
          <a:p>
            <a:pPr marL="12700">
              <a:lnSpc>
                <a:spcPct val="100000"/>
              </a:lnSpc>
              <a:tabLst>
                <a:tab pos="2698115" algn="l"/>
                <a:tab pos="3470910" algn="l"/>
                <a:tab pos="5853430" algn="l"/>
                <a:tab pos="6406515" algn="l"/>
                <a:tab pos="7602855" algn="l"/>
                <a:tab pos="8578215" algn="l"/>
                <a:tab pos="9654540" algn="l"/>
                <a:tab pos="11241405" algn="l"/>
              </a:tabLst>
            </a:pPr>
            <a:r>
              <a:rPr sz="2400" dirty="0">
                <a:solidFill>
                  <a:srgbClr val="2C2D2C"/>
                </a:solidFill>
              </a:rPr>
              <a:t>res</a:t>
            </a:r>
            <a:r>
              <a:rPr sz="2400" spc="-10" dirty="0">
                <a:solidFill>
                  <a:srgbClr val="2C2D2C"/>
                </a:solidFill>
              </a:rPr>
              <a:t>p</a:t>
            </a:r>
            <a:r>
              <a:rPr sz="2400" dirty="0">
                <a:solidFill>
                  <a:srgbClr val="2C2D2C"/>
                </a:solidFill>
              </a:rPr>
              <a:t>o</a:t>
            </a:r>
            <a:r>
              <a:rPr sz="2400" spc="-10" dirty="0">
                <a:solidFill>
                  <a:srgbClr val="2C2D2C"/>
                </a:solidFill>
              </a:rPr>
              <a:t>n</a:t>
            </a:r>
            <a:r>
              <a:rPr sz="2400" dirty="0">
                <a:solidFill>
                  <a:srgbClr val="2C2D2C"/>
                </a:solidFill>
              </a:rPr>
              <a:t>sa</a:t>
            </a:r>
            <a:r>
              <a:rPr sz="2400" spc="-10" dirty="0">
                <a:solidFill>
                  <a:srgbClr val="2C2D2C"/>
                </a:solidFill>
              </a:rPr>
              <a:t>bi</a:t>
            </a:r>
            <a:r>
              <a:rPr sz="2400" dirty="0">
                <a:solidFill>
                  <a:srgbClr val="2C2D2C"/>
                </a:solidFill>
              </a:rPr>
              <a:t>li</a:t>
            </a:r>
            <a:r>
              <a:rPr sz="2400" spc="-10" dirty="0">
                <a:solidFill>
                  <a:srgbClr val="2C2D2C"/>
                </a:solidFill>
              </a:rPr>
              <a:t>d</a:t>
            </a:r>
            <a:r>
              <a:rPr sz="2400" dirty="0">
                <a:solidFill>
                  <a:srgbClr val="2C2D2C"/>
                </a:solidFill>
              </a:rPr>
              <a:t>a</a:t>
            </a:r>
            <a:r>
              <a:rPr sz="2400" spc="-10" dirty="0">
                <a:solidFill>
                  <a:srgbClr val="2C2D2C"/>
                </a:solidFill>
              </a:rPr>
              <a:t>d</a:t>
            </a:r>
            <a:r>
              <a:rPr sz="2400" dirty="0">
                <a:solidFill>
                  <a:srgbClr val="2C2D2C"/>
                </a:solidFill>
              </a:rPr>
              <a:t>e	c</a:t>
            </a:r>
            <a:r>
              <a:rPr sz="2400" spc="-15" dirty="0">
                <a:solidFill>
                  <a:srgbClr val="2C2D2C"/>
                </a:solidFill>
              </a:rPr>
              <a:t>i</a:t>
            </a:r>
            <a:r>
              <a:rPr sz="2400" dirty="0">
                <a:solidFill>
                  <a:srgbClr val="2C2D2C"/>
                </a:solidFill>
              </a:rPr>
              <a:t>vil	e</a:t>
            </a:r>
            <a:r>
              <a:rPr sz="2400" spc="-10" dirty="0">
                <a:solidFill>
                  <a:srgbClr val="2C2D2C"/>
                </a:solidFill>
              </a:rPr>
              <a:t>x</a:t>
            </a:r>
            <a:r>
              <a:rPr sz="2400" dirty="0">
                <a:solidFill>
                  <a:srgbClr val="2C2D2C"/>
                </a:solidFill>
              </a:rPr>
              <a:t>tra</a:t>
            </a:r>
            <a:r>
              <a:rPr sz="2400" spc="0" dirty="0">
                <a:solidFill>
                  <a:srgbClr val="2C2D2C"/>
                </a:solidFill>
              </a:rPr>
              <a:t>c</a:t>
            </a:r>
            <a:r>
              <a:rPr sz="2400" dirty="0">
                <a:solidFill>
                  <a:srgbClr val="2C2D2C"/>
                </a:solidFill>
              </a:rPr>
              <a:t>o</a:t>
            </a:r>
            <a:r>
              <a:rPr sz="2400" spc="-10" dirty="0">
                <a:solidFill>
                  <a:srgbClr val="2C2D2C"/>
                </a:solidFill>
              </a:rPr>
              <a:t>n</a:t>
            </a:r>
            <a:r>
              <a:rPr sz="2400" dirty="0">
                <a:solidFill>
                  <a:srgbClr val="2C2D2C"/>
                </a:solidFill>
              </a:rPr>
              <a:t>tratual	</a:t>
            </a:r>
            <a:r>
              <a:rPr sz="2400" spc="-5" dirty="0">
                <a:solidFill>
                  <a:srgbClr val="2C2D2C"/>
                </a:solidFill>
              </a:rPr>
              <a:t>d</a:t>
            </a:r>
            <a:r>
              <a:rPr sz="2400" dirty="0">
                <a:solidFill>
                  <a:srgbClr val="2C2D2C"/>
                </a:solidFill>
              </a:rPr>
              <a:t>o	E</a:t>
            </a:r>
            <a:r>
              <a:rPr sz="2400" spc="-10" dirty="0">
                <a:solidFill>
                  <a:srgbClr val="2C2D2C"/>
                </a:solidFill>
              </a:rPr>
              <a:t>s</a:t>
            </a:r>
            <a:r>
              <a:rPr sz="2400" dirty="0">
                <a:solidFill>
                  <a:srgbClr val="2C2D2C"/>
                </a:solidFill>
              </a:rPr>
              <a:t>tado	p</a:t>
            </a:r>
            <a:r>
              <a:rPr sz="2400" spc="-10" dirty="0">
                <a:solidFill>
                  <a:srgbClr val="2C2D2C"/>
                </a:solidFill>
              </a:rPr>
              <a:t>el</a:t>
            </a:r>
            <a:r>
              <a:rPr sz="2400" dirty="0">
                <a:solidFill>
                  <a:srgbClr val="2C2D2C"/>
                </a:solidFill>
              </a:rPr>
              <a:t>os	</a:t>
            </a:r>
            <a:r>
              <a:rPr sz="2400" spc="-20" dirty="0">
                <a:solidFill>
                  <a:srgbClr val="2C2D2C"/>
                </a:solidFill>
              </a:rPr>
              <a:t>d</a:t>
            </a:r>
            <a:r>
              <a:rPr sz="2400" dirty="0">
                <a:solidFill>
                  <a:srgbClr val="2C2D2C"/>
                </a:solidFill>
              </a:rPr>
              <a:t>a</a:t>
            </a:r>
            <a:r>
              <a:rPr sz="2400" spc="-10" dirty="0">
                <a:solidFill>
                  <a:srgbClr val="2C2D2C"/>
                </a:solidFill>
              </a:rPr>
              <a:t>n</a:t>
            </a:r>
            <a:r>
              <a:rPr sz="2400" dirty="0">
                <a:solidFill>
                  <a:srgbClr val="2C2D2C"/>
                </a:solidFill>
              </a:rPr>
              <a:t>os	c</a:t>
            </a:r>
            <a:r>
              <a:rPr sz="2400" spc="-10" dirty="0">
                <a:solidFill>
                  <a:srgbClr val="2C2D2C"/>
                </a:solidFill>
              </a:rPr>
              <a:t>a</a:t>
            </a:r>
            <a:r>
              <a:rPr sz="2400" spc="0" dirty="0">
                <a:solidFill>
                  <a:srgbClr val="2C2D2C"/>
                </a:solidFill>
              </a:rPr>
              <a:t>u</a:t>
            </a:r>
            <a:r>
              <a:rPr sz="2400" dirty="0">
                <a:solidFill>
                  <a:srgbClr val="2C2D2C"/>
                </a:solidFill>
              </a:rPr>
              <a:t>s</a:t>
            </a:r>
            <a:r>
              <a:rPr sz="2400" spc="-10" dirty="0">
                <a:solidFill>
                  <a:srgbClr val="2C2D2C"/>
                </a:solidFill>
              </a:rPr>
              <a:t>a</a:t>
            </a:r>
            <a:r>
              <a:rPr sz="2400" dirty="0">
                <a:solidFill>
                  <a:srgbClr val="2C2D2C"/>
                </a:solidFill>
              </a:rPr>
              <a:t>d</a:t>
            </a:r>
            <a:r>
              <a:rPr sz="2400" spc="-10" dirty="0">
                <a:solidFill>
                  <a:srgbClr val="2C2D2C"/>
                </a:solidFill>
              </a:rPr>
              <a:t>o</a:t>
            </a:r>
            <a:r>
              <a:rPr sz="2400" dirty="0">
                <a:solidFill>
                  <a:srgbClr val="2C2D2C"/>
                </a:solidFill>
              </a:rPr>
              <a:t>s	p</a:t>
            </a:r>
            <a:r>
              <a:rPr sz="2400" spc="-10" dirty="0">
                <a:solidFill>
                  <a:srgbClr val="2C2D2C"/>
                </a:solidFill>
              </a:rPr>
              <a:t>e</a:t>
            </a:r>
            <a:r>
              <a:rPr sz="2400" dirty="0">
                <a:solidFill>
                  <a:srgbClr val="2C2D2C"/>
                </a:solidFill>
              </a:rPr>
              <a:t>las</a:t>
            </a:r>
            <a:endParaRPr sz="2400"/>
          </a:p>
        </p:txBody>
      </p:sp>
      <p:sp>
        <p:nvSpPr>
          <p:cNvPr id="60" name="object 60"/>
          <p:cNvSpPr txBox="1"/>
          <p:nvPr/>
        </p:nvSpPr>
        <p:spPr>
          <a:xfrm>
            <a:off x="78739" y="1470152"/>
            <a:ext cx="12035790" cy="2586355"/>
          </a:xfrm>
          <a:prstGeom prst="rect">
            <a:avLst/>
          </a:prstGeom>
        </p:spPr>
        <p:txBody>
          <a:bodyPr vert="horz" wrap="square" lIns="0" tIns="12700" rIns="0" bIns="0" rtlCol="0">
            <a:spAutoFit/>
          </a:bodyPr>
          <a:lstStyle/>
          <a:p>
            <a:pPr marL="12700" marR="7620" algn="just">
              <a:lnSpc>
                <a:spcPct val="100000"/>
              </a:lnSpc>
              <a:spcBef>
                <a:spcPts val="100"/>
              </a:spcBef>
            </a:pPr>
            <a:r>
              <a:rPr sz="2400" b="1" spc="-5" dirty="0">
                <a:solidFill>
                  <a:srgbClr val="2C2D2C"/>
                </a:solidFill>
                <a:latin typeface="Arial"/>
                <a:cs typeface="Arial"/>
              </a:rPr>
              <a:t>entidades privadas, em regime de mútua colaboração, no cumprimento </a:t>
            </a:r>
            <a:r>
              <a:rPr sz="2400" b="1" spc="-10" dirty="0">
                <a:solidFill>
                  <a:srgbClr val="2C2D2C"/>
                </a:solidFill>
                <a:latin typeface="Arial"/>
                <a:cs typeface="Arial"/>
              </a:rPr>
              <a:t>dos  </a:t>
            </a:r>
            <a:r>
              <a:rPr sz="2400" b="1" spc="-5" dirty="0">
                <a:solidFill>
                  <a:srgbClr val="2C2D2C"/>
                </a:solidFill>
                <a:latin typeface="Arial"/>
                <a:cs typeface="Arial"/>
              </a:rPr>
              <a:t>instrumentos de </a:t>
            </a:r>
            <a:r>
              <a:rPr sz="2400" b="1" dirty="0">
                <a:solidFill>
                  <a:srgbClr val="2C2D2C"/>
                </a:solidFill>
                <a:latin typeface="Arial"/>
                <a:cs typeface="Arial"/>
              </a:rPr>
              <a:t>fomento</a:t>
            </a:r>
            <a:r>
              <a:rPr sz="2400" b="1" spc="-15" dirty="0">
                <a:solidFill>
                  <a:srgbClr val="2C2D2C"/>
                </a:solidFill>
                <a:latin typeface="Arial"/>
                <a:cs typeface="Arial"/>
              </a:rPr>
              <a:t> </a:t>
            </a:r>
            <a:r>
              <a:rPr sz="2400" b="1" spc="-5" dirty="0">
                <a:solidFill>
                  <a:srgbClr val="2C2D2C"/>
                </a:solidFill>
                <a:latin typeface="Arial"/>
                <a:cs typeface="Arial"/>
              </a:rPr>
              <a:t>administrativo.</a:t>
            </a:r>
            <a:endParaRPr sz="2400">
              <a:latin typeface="Arial"/>
              <a:cs typeface="Arial"/>
            </a:endParaRPr>
          </a:p>
          <a:p>
            <a:pPr marL="12700" marR="5080" algn="just">
              <a:lnSpc>
                <a:spcPct val="100000"/>
              </a:lnSpc>
            </a:pPr>
            <a:r>
              <a:rPr sz="2400" dirty="0">
                <a:solidFill>
                  <a:srgbClr val="2C2D2C"/>
                </a:solidFill>
                <a:latin typeface="Arial"/>
                <a:cs typeface="Arial"/>
              </a:rPr>
              <a:t>“o </a:t>
            </a:r>
            <a:r>
              <a:rPr sz="2400" spc="-5" dirty="0">
                <a:solidFill>
                  <a:srgbClr val="2C2D2C"/>
                </a:solidFill>
                <a:latin typeface="Arial"/>
                <a:cs typeface="Arial"/>
              </a:rPr>
              <a:t>Estado, </a:t>
            </a:r>
            <a:r>
              <a:rPr sz="2400" dirty="0">
                <a:solidFill>
                  <a:srgbClr val="2C2D2C"/>
                </a:solidFill>
                <a:latin typeface="Arial"/>
                <a:cs typeface="Arial"/>
              </a:rPr>
              <a:t>via </a:t>
            </a:r>
            <a:r>
              <a:rPr sz="2400" spc="-5" dirty="0">
                <a:solidFill>
                  <a:srgbClr val="2C2D2C"/>
                </a:solidFill>
                <a:latin typeface="Arial"/>
                <a:cs typeface="Arial"/>
              </a:rPr>
              <a:t>de </a:t>
            </a:r>
            <a:r>
              <a:rPr sz="2400" dirty="0">
                <a:solidFill>
                  <a:srgbClr val="2C2D2C"/>
                </a:solidFill>
                <a:latin typeface="Arial"/>
                <a:cs typeface="Arial"/>
              </a:rPr>
              <a:t>regra, </a:t>
            </a:r>
            <a:r>
              <a:rPr sz="2400" spc="-5" dirty="0">
                <a:solidFill>
                  <a:srgbClr val="2C2D2C"/>
                </a:solidFill>
                <a:latin typeface="Arial"/>
                <a:cs typeface="Arial"/>
              </a:rPr>
              <a:t>não responde pelos danos causados </a:t>
            </a:r>
            <a:r>
              <a:rPr sz="2400" dirty="0">
                <a:solidFill>
                  <a:srgbClr val="2C2D2C"/>
                </a:solidFill>
                <a:latin typeface="Arial"/>
                <a:cs typeface="Arial"/>
              </a:rPr>
              <a:t>pelos </a:t>
            </a:r>
            <a:r>
              <a:rPr sz="2400" spc="-5" dirty="0">
                <a:solidFill>
                  <a:srgbClr val="2C2D2C"/>
                </a:solidFill>
                <a:latin typeface="Arial"/>
                <a:cs typeface="Arial"/>
              </a:rPr>
              <a:t>agentes fomentados  a </a:t>
            </a:r>
            <a:r>
              <a:rPr sz="2400" dirty="0">
                <a:solidFill>
                  <a:srgbClr val="2C2D2C"/>
                </a:solidFill>
                <a:latin typeface="Arial"/>
                <a:cs typeface="Arial"/>
              </a:rPr>
              <a:t>terceiros, </a:t>
            </a:r>
            <a:r>
              <a:rPr sz="2400" spc="-5" dirty="0">
                <a:solidFill>
                  <a:srgbClr val="2C2D2C"/>
                </a:solidFill>
                <a:latin typeface="Arial"/>
                <a:cs typeface="Arial"/>
              </a:rPr>
              <a:t>no exercício das atividades objeto de </a:t>
            </a:r>
            <a:r>
              <a:rPr sz="2400" dirty="0">
                <a:solidFill>
                  <a:srgbClr val="2C2D2C"/>
                </a:solidFill>
                <a:latin typeface="Arial"/>
                <a:cs typeface="Arial"/>
              </a:rPr>
              <a:t>fomento, </a:t>
            </a:r>
            <a:r>
              <a:rPr sz="2400" spc="-5" dirty="0">
                <a:solidFill>
                  <a:srgbClr val="2C2D2C"/>
                </a:solidFill>
                <a:latin typeface="Arial"/>
                <a:cs typeface="Arial"/>
              </a:rPr>
              <a:t>posto que essas pessoas  jurídicas não integram a Administração Pública Direta ou Indireta do </a:t>
            </a:r>
            <a:r>
              <a:rPr sz="2400" dirty="0">
                <a:solidFill>
                  <a:srgbClr val="2C2D2C"/>
                </a:solidFill>
                <a:latin typeface="Arial"/>
                <a:cs typeface="Arial"/>
              </a:rPr>
              <a:t>Estado </a:t>
            </a:r>
            <a:r>
              <a:rPr sz="2400" spc="-5" dirty="0">
                <a:solidFill>
                  <a:srgbClr val="2C2D2C"/>
                </a:solidFill>
                <a:latin typeface="Arial"/>
                <a:cs typeface="Arial"/>
              </a:rPr>
              <a:t>e </a:t>
            </a:r>
            <a:r>
              <a:rPr sz="2400" spc="-10" dirty="0">
                <a:solidFill>
                  <a:srgbClr val="2C2D2C"/>
                </a:solidFill>
                <a:latin typeface="Arial"/>
                <a:cs typeface="Arial"/>
              </a:rPr>
              <a:t>nem  </a:t>
            </a:r>
            <a:r>
              <a:rPr sz="2400" spc="-5" dirty="0">
                <a:solidFill>
                  <a:srgbClr val="2C2D2C"/>
                </a:solidFill>
                <a:latin typeface="Arial"/>
                <a:cs typeface="Arial"/>
              </a:rPr>
              <a:t>desempenham serviços públicos por delegação do Poder Público (autorização,  permissão ou concessão)” </a:t>
            </a:r>
            <a:r>
              <a:rPr sz="2400" dirty="0">
                <a:solidFill>
                  <a:srgbClr val="2C2D2C"/>
                </a:solidFill>
                <a:latin typeface="Arial"/>
                <a:cs typeface="Arial"/>
              </a:rPr>
              <a:t>(HIGA,</a:t>
            </a:r>
            <a:r>
              <a:rPr sz="2400" spc="25" dirty="0">
                <a:solidFill>
                  <a:srgbClr val="2C2D2C"/>
                </a:solidFill>
                <a:latin typeface="Arial"/>
                <a:cs typeface="Arial"/>
              </a:rPr>
              <a:t> </a:t>
            </a:r>
            <a:r>
              <a:rPr sz="2400" spc="-5" dirty="0">
                <a:solidFill>
                  <a:srgbClr val="2C2D2C"/>
                </a:solidFill>
                <a:latin typeface="Arial"/>
                <a:cs typeface="Arial"/>
              </a:rPr>
              <a:t>2010:265)</a:t>
            </a:r>
            <a:endParaRPr sz="2400">
              <a:latin typeface="Arial"/>
              <a:cs typeface="Arial"/>
            </a:endParaRPr>
          </a:p>
        </p:txBody>
      </p:sp>
      <p:sp>
        <p:nvSpPr>
          <p:cNvPr id="61" name="object 61"/>
          <p:cNvSpPr txBox="1"/>
          <p:nvPr/>
        </p:nvSpPr>
        <p:spPr>
          <a:xfrm>
            <a:off x="78739" y="4396866"/>
            <a:ext cx="6308090" cy="391160"/>
          </a:xfrm>
          <a:prstGeom prst="rect">
            <a:avLst/>
          </a:prstGeom>
        </p:spPr>
        <p:txBody>
          <a:bodyPr vert="horz" wrap="square" lIns="0" tIns="12700" rIns="0" bIns="0" rtlCol="0">
            <a:spAutoFit/>
          </a:bodyPr>
          <a:lstStyle/>
          <a:p>
            <a:pPr marL="12700">
              <a:lnSpc>
                <a:spcPct val="100000"/>
              </a:lnSpc>
              <a:spcBef>
                <a:spcPts val="100"/>
              </a:spcBef>
              <a:tabLst>
                <a:tab pos="763905" algn="l"/>
                <a:tab pos="2157095" algn="l"/>
                <a:tab pos="2847340" algn="l"/>
                <a:tab pos="4854575" algn="l"/>
              </a:tabLst>
            </a:pPr>
            <a:r>
              <a:rPr sz="2400" b="1" spc="-5" dirty="0">
                <a:solidFill>
                  <a:srgbClr val="D15A3D"/>
                </a:solidFill>
                <a:latin typeface="Arial"/>
                <a:cs typeface="Arial"/>
              </a:rPr>
              <a:t>Lei	Federal	</a:t>
            </a:r>
            <a:r>
              <a:rPr sz="2400" b="1" spc="-10" dirty="0">
                <a:solidFill>
                  <a:srgbClr val="D15A3D"/>
                </a:solidFill>
                <a:latin typeface="Arial"/>
                <a:cs typeface="Arial"/>
              </a:rPr>
              <a:t>n.º	</a:t>
            </a:r>
            <a:r>
              <a:rPr sz="2400" b="1" spc="-5" dirty="0">
                <a:solidFill>
                  <a:srgbClr val="D15A3D"/>
                </a:solidFill>
                <a:latin typeface="Arial"/>
                <a:cs typeface="Arial"/>
              </a:rPr>
              <a:t>13.019/2014	(MROSC):</a:t>
            </a:r>
            <a:endParaRPr sz="2400">
              <a:latin typeface="Arial"/>
              <a:cs typeface="Arial"/>
            </a:endParaRPr>
          </a:p>
        </p:txBody>
      </p:sp>
      <p:sp>
        <p:nvSpPr>
          <p:cNvPr id="62" name="object 62"/>
          <p:cNvSpPr txBox="1"/>
          <p:nvPr/>
        </p:nvSpPr>
        <p:spPr>
          <a:xfrm>
            <a:off x="6670929" y="4396866"/>
            <a:ext cx="1085850" cy="391160"/>
          </a:xfrm>
          <a:prstGeom prst="rect">
            <a:avLst/>
          </a:prstGeom>
        </p:spPr>
        <p:txBody>
          <a:bodyPr vert="horz" wrap="square" lIns="0" tIns="12700" rIns="0" bIns="0" rtlCol="0">
            <a:spAutoFit/>
          </a:bodyPr>
          <a:lstStyle/>
          <a:p>
            <a:pPr marL="12700">
              <a:lnSpc>
                <a:spcPct val="100000"/>
              </a:lnSpc>
              <a:spcBef>
                <a:spcPts val="100"/>
              </a:spcBef>
              <a:tabLst>
                <a:tab pos="634365" algn="l"/>
              </a:tabLst>
            </a:pPr>
            <a:r>
              <a:rPr sz="2400" dirty="0">
                <a:solidFill>
                  <a:srgbClr val="2C2D2C"/>
                </a:solidFill>
                <a:latin typeface="Arial"/>
                <a:cs typeface="Arial"/>
              </a:rPr>
              <a:t>“</a:t>
            </a:r>
            <a:r>
              <a:rPr sz="2400" b="1" spc="-5" dirty="0">
                <a:solidFill>
                  <a:srgbClr val="2C2D2C"/>
                </a:solidFill>
                <a:latin typeface="Arial"/>
                <a:cs typeface="Arial"/>
              </a:rPr>
              <a:t>A	L</a:t>
            </a:r>
            <a:r>
              <a:rPr sz="2400" b="1" spc="-25" dirty="0">
                <a:solidFill>
                  <a:srgbClr val="2C2D2C"/>
                </a:solidFill>
                <a:latin typeface="Arial"/>
                <a:cs typeface="Arial"/>
              </a:rPr>
              <a:t>e</a:t>
            </a:r>
            <a:r>
              <a:rPr sz="2400" b="1" dirty="0">
                <a:solidFill>
                  <a:srgbClr val="2C2D2C"/>
                </a:solidFill>
                <a:latin typeface="Arial"/>
                <a:cs typeface="Arial"/>
              </a:rPr>
              <a:t>i</a:t>
            </a:r>
            <a:endParaRPr sz="2400">
              <a:latin typeface="Arial"/>
              <a:cs typeface="Arial"/>
            </a:endParaRPr>
          </a:p>
        </p:txBody>
      </p:sp>
      <p:sp>
        <p:nvSpPr>
          <p:cNvPr id="63" name="object 63"/>
          <p:cNvSpPr txBox="1"/>
          <p:nvPr/>
        </p:nvSpPr>
        <p:spPr>
          <a:xfrm>
            <a:off x="8041005" y="4396866"/>
            <a:ext cx="4072890" cy="391160"/>
          </a:xfrm>
          <a:prstGeom prst="rect">
            <a:avLst/>
          </a:prstGeom>
        </p:spPr>
        <p:txBody>
          <a:bodyPr vert="horz" wrap="square" lIns="0" tIns="12700" rIns="0" bIns="0" rtlCol="0">
            <a:spAutoFit/>
          </a:bodyPr>
          <a:lstStyle/>
          <a:p>
            <a:pPr marL="12700">
              <a:lnSpc>
                <a:spcPct val="100000"/>
              </a:lnSpc>
              <a:spcBef>
                <a:spcPts val="100"/>
              </a:spcBef>
              <a:tabLst>
                <a:tab pos="2018030" algn="l"/>
                <a:tab pos="3890010" algn="l"/>
              </a:tabLst>
            </a:pPr>
            <a:r>
              <a:rPr sz="2400" b="1" spc="-10" dirty="0">
                <a:solidFill>
                  <a:srgbClr val="2C2D2C"/>
                </a:solidFill>
                <a:latin typeface="Arial"/>
                <a:cs typeface="Arial"/>
              </a:rPr>
              <a:t>1</a:t>
            </a:r>
            <a:r>
              <a:rPr sz="2400" b="1" spc="-5" dirty="0">
                <a:solidFill>
                  <a:srgbClr val="2C2D2C"/>
                </a:solidFill>
                <a:latin typeface="Arial"/>
                <a:cs typeface="Arial"/>
              </a:rPr>
              <a:t>3</a:t>
            </a:r>
            <a:r>
              <a:rPr sz="2400" b="1" spc="0" dirty="0">
                <a:solidFill>
                  <a:srgbClr val="2C2D2C"/>
                </a:solidFill>
                <a:latin typeface="Arial"/>
                <a:cs typeface="Arial"/>
              </a:rPr>
              <a:t>.</a:t>
            </a:r>
            <a:r>
              <a:rPr sz="2400" b="1" spc="-10" dirty="0">
                <a:solidFill>
                  <a:srgbClr val="2C2D2C"/>
                </a:solidFill>
                <a:latin typeface="Arial"/>
                <a:cs typeface="Arial"/>
              </a:rPr>
              <a:t>019</a:t>
            </a:r>
            <a:r>
              <a:rPr sz="2400" b="1" spc="0" dirty="0">
                <a:solidFill>
                  <a:srgbClr val="2C2D2C"/>
                </a:solidFill>
                <a:latin typeface="Arial"/>
                <a:cs typeface="Arial"/>
              </a:rPr>
              <a:t>/</a:t>
            </a:r>
            <a:r>
              <a:rPr sz="2400" b="1" spc="-5" dirty="0">
                <a:solidFill>
                  <a:srgbClr val="2C2D2C"/>
                </a:solidFill>
                <a:latin typeface="Arial"/>
                <a:cs typeface="Arial"/>
              </a:rPr>
              <a:t>2014</a:t>
            </a:r>
            <a:r>
              <a:rPr sz="2400" b="1" dirty="0">
                <a:solidFill>
                  <a:srgbClr val="2C2D2C"/>
                </a:solidFill>
                <a:latin typeface="Arial"/>
                <a:cs typeface="Arial"/>
              </a:rPr>
              <a:t>	</a:t>
            </a:r>
            <a:r>
              <a:rPr sz="2400" b="1" spc="-5" dirty="0">
                <a:solidFill>
                  <a:srgbClr val="2C2D2C"/>
                </a:solidFill>
                <a:latin typeface="Arial"/>
                <a:cs typeface="Arial"/>
              </a:rPr>
              <a:t>es</a:t>
            </a:r>
            <a:r>
              <a:rPr sz="2400" b="1" dirty="0">
                <a:solidFill>
                  <a:srgbClr val="2C2D2C"/>
                </a:solidFill>
                <a:latin typeface="Arial"/>
                <a:cs typeface="Arial"/>
              </a:rPr>
              <a:t>t</a:t>
            </a:r>
            <a:r>
              <a:rPr sz="2400" b="1" spc="-5" dirty="0">
                <a:solidFill>
                  <a:srgbClr val="2C2D2C"/>
                </a:solidFill>
                <a:latin typeface="Arial"/>
                <a:cs typeface="Arial"/>
              </a:rPr>
              <a:t>ab</a:t>
            </a:r>
            <a:r>
              <a:rPr sz="2400" b="1" spc="-15" dirty="0">
                <a:solidFill>
                  <a:srgbClr val="2C2D2C"/>
                </a:solidFill>
                <a:latin typeface="Arial"/>
                <a:cs typeface="Arial"/>
              </a:rPr>
              <a:t>e</a:t>
            </a:r>
            <a:r>
              <a:rPr sz="2400" b="1" spc="-5" dirty="0">
                <a:solidFill>
                  <a:srgbClr val="2C2D2C"/>
                </a:solidFill>
                <a:latin typeface="Arial"/>
                <a:cs typeface="Arial"/>
              </a:rPr>
              <a:t>lece</a:t>
            </a:r>
            <a:r>
              <a:rPr sz="2400" b="1" dirty="0">
                <a:solidFill>
                  <a:srgbClr val="2C2D2C"/>
                </a:solidFill>
                <a:latin typeface="Arial"/>
                <a:cs typeface="Arial"/>
              </a:rPr>
              <a:t>	</a:t>
            </a:r>
            <a:r>
              <a:rPr sz="2400" b="1" spc="-5" dirty="0">
                <a:solidFill>
                  <a:srgbClr val="2C2D2C"/>
                </a:solidFill>
                <a:latin typeface="Arial"/>
                <a:cs typeface="Arial"/>
              </a:rPr>
              <a:t>a</a:t>
            </a:r>
            <a:endParaRPr sz="2400">
              <a:latin typeface="Arial"/>
              <a:cs typeface="Arial"/>
            </a:endParaRPr>
          </a:p>
        </p:txBody>
      </p:sp>
      <p:sp>
        <p:nvSpPr>
          <p:cNvPr id="64" name="object 64"/>
          <p:cNvSpPr txBox="1"/>
          <p:nvPr/>
        </p:nvSpPr>
        <p:spPr>
          <a:xfrm>
            <a:off x="78739" y="4762576"/>
            <a:ext cx="12036425" cy="1854835"/>
          </a:xfrm>
          <a:prstGeom prst="rect">
            <a:avLst/>
          </a:prstGeom>
        </p:spPr>
        <p:txBody>
          <a:bodyPr vert="horz" wrap="square" lIns="0" tIns="12700" rIns="0" bIns="0" rtlCol="0">
            <a:spAutoFit/>
          </a:bodyPr>
          <a:lstStyle/>
          <a:p>
            <a:pPr marL="12700" marR="5080" algn="just">
              <a:lnSpc>
                <a:spcPct val="100000"/>
              </a:lnSpc>
              <a:spcBef>
                <a:spcPts val="100"/>
              </a:spcBef>
            </a:pPr>
            <a:r>
              <a:rPr sz="2400" b="1" spc="-5" dirty="0">
                <a:solidFill>
                  <a:srgbClr val="2C2D2C"/>
                </a:solidFill>
                <a:latin typeface="Arial"/>
                <a:cs typeface="Arial"/>
              </a:rPr>
              <a:t>responsabilidade exclusiva </a:t>
            </a:r>
            <a:r>
              <a:rPr sz="2400" b="1" spc="-10" dirty="0">
                <a:solidFill>
                  <a:srgbClr val="2C2D2C"/>
                </a:solidFill>
                <a:latin typeface="Arial"/>
                <a:cs typeface="Arial"/>
              </a:rPr>
              <a:t>da </a:t>
            </a:r>
            <a:r>
              <a:rPr sz="2400" b="1" spc="-5" dirty="0">
                <a:solidFill>
                  <a:srgbClr val="2C2D2C"/>
                </a:solidFill>
                <a:latin typeface="Arial"/>
                <a:cs typeface="Arial"/>
              </a:rPr>
              <a:t>organização da sociedade civil </a:t>
            </a:r>
            <a:r>
              <a:rPr sz="2400" spc="-5" dirty="0">
                <a:solidFill>
                  <a:srgbClr val="2C2D2C"/>
                </a:solidFill>
                <a:latin typeface="Arial"/>
                <a:cs typeface="Arial"/>
              </a:rPr>
              <a:t>pelos encargos  trabalhistas, previdenciários, fiscais e comerciais relativos ao </a:t>
            </a:r>
            <a:r>
              <a:rPr sz="2400" dirty="0">
                <a:solidFill>
                  <a:srgbClr val="2C2D2C"/>
                </a:solidFill>
                <a:latin typeface="Arial"/>
                <a:cs typeface="Arial"/>
              </a:rPr>
              <a:t>funcionamento </a:t>
            </a:r>
            <a:r>
              <a:rPr sz="2400" spc="-10" dirty="0">
                <a:solidFill>
                  <a:srgbClr val="2C2D2C"/>
                </a:solidFill>
                <a:latin typeface="Arial"/>
                <a:cs typeface="Arial"/>
              </a:rPr>
              <a:t>da  </a:t>
            </a:r>
            <a:r>
              <a:rPr sz="2400" spc="-5" dirty="0">
                <a:solidFill>
                  <a:srgbClr val="2C2D2C"/>
                </a:solidFill>
                <a:latin typeface="Arial"/>
                <a:cs typeface="Arial"/>
              </a:rPr>
              <a:t>instituição e ao adimplemento do termo de colaboração ou de </a:t>
            </a:r>
            <a:r>
              <a:rPr sz="2400" dirty="0">
                <a:solidFill>
                  <a:srgbClr val="2C2D2C"/>
                </a:solidFill>
                <a:latin typeface="Arial"/>
                <a:cs typeface="Arial"/>
              </a:rPr>
              <a:t>fomento, </a:t>
            </a:r>
            <a:r>
              <a:rPr sz="2400" b="1" spc="-5" dirty="0">
                <a:solidFill>
                  <a:srgbClr val="2C2D2C"/>
                </a:solidFill>
                <a:latin typeface="Arial"/>
                <a:cs typeface="Arial"/>
              </a:rPr>
              <a:t>inexistindo  responsabilidade solidária ou subsidiária da Administração Pública nas hipóteses  de inadimplemento</a:t>
            </a:r>
            <a:r>
              <a:rPr sz="2400" spc="-5" dirty="0">
                <a:solidFill>
                  <a:srgbClr val="2C2D2C"/>
                </a:solidFill>
                <a:latin typeface="Arial"/>
                <a:cs typeface="Arial"/>
              </a:rPr>
              <a:t>” (OLIVEIRA,</a:t>
            </a:r>
            <a:r>
              <a:rPr sz="2400" spc="-35" dirty="0">
                <a:solidFill>
                  <a:srgbClr val="2C2D2C"/>
                </a:solidFill>
                <a:latin typeface="Arial"/>
                <a:cs typeface="Arial"/>
              </a:rPr>
              <a:t> </a:t>
            </a:r>
            <a:r>
              <a:rPr sz="2400" spc="-5" dirty="0">
                <a:solidFill>
                  <a:srgbClr val="2C2D2C"/>
                </a:solidFill>
                <a:latin typeface="Arial"/>
                <a:cs typeface="Arial"/>
              </a:rPr>
              <a:t>2015:325)</a:t>
            </a:r>
            <a:endParaRPr sz="240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3" name="object 3"/>
          <p:cNvSpPr/>
          <p:nvPr/>
        </p:nvSpPr>
        <p:spPr>
          <a:xfrm>
            <a:off x="6096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5" name="object 5"/>
          <p:cNvSpPr/>
          <p:nvPr/>
        </p:nvSpPr>
        <p:spPr>
          <a:xfrm>
            <a:off x="18288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7" name="object 7"/>
          <p:cNvSpPr/>
          <p:nvPr/>
        </p:nvSpPr>
        <p:spPr>
          <a:xfrm>
            <a:off x="30480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9" name="object 9"/>
          <p:cNvSpPr/>
          <p:nvPr/>
        </p:nvSpPr>
        <p:spPr>
          <a:xfrm>
            <a:off x="42672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970280"/>
          </a:xfrm>
          <a:custGeom>
            <a:avLst/>
            <a:gdLst/>
            <a:ahLst/>
            <a:cxnLst/>
            <a:rect l="l" t="t" r="r" b="b"/>
            <a:pathLst>
              <a:path h="970280">
                <a:moveTo>
                  <a:pt x="0" y="0"/>
                </a:moveTo>
                <a:lnTo>
                  <a:pt x="0" y="970026"/>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5707062"/>
            <a:ext cx="0" cy="1151255"/>
          </a:xfrm>
          <a:custGeom>
            <a:avLst/>
            <a:gdLst/>
            <a:ahLst/>
            <a:cxnLst/>
            <a:rect l="l" t="t" r="r" b="b"/>
            <a:pathLst>
              <a:path h="1151254">
                <a:moveTo>
                  <a:pt x="0" y="0"/>
                </a:moveTo>
                <a:lnTo>
                  <a:pt x="0" y="1150937"/>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4" name="object 24"/>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5" name="object 25"/>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6" name="object 26"/>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7" name="object 27"/>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8" name="object 28"/>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0" name="object 30"/>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1" name="object 31"/>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2" name="object 32"/>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3" name="object 33"/>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4" name="object 34"/>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5" name="object 35"/>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6" name="object 36"/>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7" name="object 37"/>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8" name="object 38"/>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0" name="object 40"/>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1" name="object 41"/>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2" name="object 42"/>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3" name="object 43"/>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5" name="object 45"/>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6" name="object 46"/>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9" name="object 49"/>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0" name="object 50"/>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1" name="object 51"/>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2" name="object 52"/>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3" name="object 53"/>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4" name="object 54"/>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55" name="object 55"/>
          <p:cNvSpPr txBox="1"/>
          <p:nvPr/>
        </p:nvSpPr>
        <p:spPr>
          <a:xfrm>
            <a:off x="7669656" y="4359001"/>
            <a:ext cx="1120140" cy="263525"/>
          </a:xfrm>
          <a:prstGeom prst="rect">
            <a:avLst/>
          </a:prstGeom>
        </p:spPr>
        <p:txBody>
          <a:bodyPr vert="horz" wrap="square" lIns="0" tIns="1270" rIns="0" bIns="0" rtlCol="0">
            <a:spAutoFit/>
          </a:bodyPr>
          <a:lstStyle/>
          <a:p>
            <a:pPr>
              <a:lnSpc>
                <a:spcPct val="100000"/>
              </a:lnSpc>
              <a:spcBef>
                <a:spcPts val="10"/>
              </a:spcBef>
            </a:pPr>
            <a:r>
              <a:rPr sz="1700" b="1" spc="-5" dirty="0">
                <a:solidFill>
                  <a:srgbClr val="FFFFFF"/>
                </a:solidFill>
                <a:latin typeface="Verdana"/>
                <a:cs typeface="Verdana"/>
              </a:rPr>
              <a:t>Re</a:t>
            </a:r>
            <a:r>
              <a:rPr sz="1700" b="1" spc="-10" dirty="0">
                <a:solidFill>
                  <a:srgbClr val="FFFFFF"/>
                </a:solidFill>
                <a:latin typeface="Verdana"/>
                <a:cs typeface="Verdana"/>
              </a:rPr>
              <a:t>g</a:t>
            </a:r>
            <a:r>
              <a:rPr sz="1700" b="1" spc="-5" dirty="0">
                <a:solidFill>
                  <a:srgbClr val="FFFFFF"/>
                </a:solidFill>
                <a:latin typeface="Verdana"/>
                <a:cs typeface="Verdana"/>
              </a:rPr>
              <a:t>resso</a:t>
            </a:r>
            <a:endParaRPr sz="1700">
              <a:latin typeface="Verdana"/>
              <a:cs typeface="Verdana"/>
            </a:endParaRPr>
          </a:p>
        </p:txBody>
      </p:sp>
      <p:sp>
        <p:nvSpPr>
          <p:cNvPr id="56" name="object 56"/>
          <p:cNvSpPr/>
          <p:nvPr/>
        </p:nvSpPr>
        <p:spPr>
          <a:xfrm>
            <a:off x="0" y="14287"/>
            <a:ext cx="12192000" cy="677862"/>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0" y="14287"/>
            <a:ext cx="12192000" cy="678180"/>
          </a:xfrm>
          <a:custGeom>
            <a:avLst/>
            <a:gdLst/>
            <a:ahLst/>
            <a:cxnLst/>
            <a:rect l="l" t="t" r="r" b="b"/>
            <a:pathLst>
              <a:path w="12192000" h="678180">
                <a:moveTo>
                  <a:pt x="0" y="677862"/>
                </a:moveTo>
                <a:lnTo>
                  <a:pt x="12192000" y="677862"/>
                </a:lnTo>
                <a:lnTo>
                  <a:pt x="12192000" y="0"/>
                </a:lnTo>
                <a:lnTo>
                  <a:pt x="0" y="0"/>
                </a:lnTo>
                <a:lnTo>
                  <a:pt x="0" y="677862"/>
                </a:lnTo>
                <a:close/>
              </a:path>
            </a:pathLst>
          </a:custGeom>
          <a:ln w="6350">
            <a:solidFill>
              <a:srgbClr val="D15A3D"/>
            </a:solidFill>
          </a:ln>
        </p:spPr>
        <p:txBody>
          <a:bodyPr wrap="square" lIns="0" tIns="0" rIns="0" bIns="0" rtlCol="0"/>
          <a:lstStyle/>
          <a:p>
            <a:endParaRPr/>
          </a:p>
        </p:txBody>
      </p:sp>
      <p:sp>
        <p:nvSpPr>
          <p:cNvPr id="58" name="object 58"/>
          <p:cNvSpPr txBox="1">
            <a:spLocks noGrp="1"/>
          </p:cNvSpPr>
          <p:nvPr>
            <p:ph type="title"/>
          </p:nvPr>
        </p:nvSpPr>
        <p:spPr>
          <a:xfrm>
            <a:off x="78739" y="41275"/>
            <a:ext cx="11489055" cy="605790"/>
          </a:xfrm>
          <a:prstGeom prst="rect">
            <a:avLst/>
          </a:prstGeom>
        </p:spPr>
        <p:txBody>
          <a:bodyPr vert="horz" wrap="square" lIns="0" tIns="10795" rIns="0" bIns="0" rtlCol="0">
            <a:spAutoFit/>
          </a:bodyPr>
          <a:lstStyle/>
          <a:p>
            <a:pPr marL="12700" marR="5080">
              <a:lnSpc>
                <a:spcPct val="100499"/>
              </a:lnSpc>
              <a:spcBef>
                <a:spcPts val="85"/>
              </a:spcBef>
            </a:pPr>
            <a:r>
              <a:rPr spc="-5" dirty="0"/>
              <a:t>4. Responsabilidade do Estado em face da </a:t>
            </a:r>
            <a:r>
              <a:rPr spc="-10" dirty="0"/>
              <a:t>atividade </a:t>
            </a:r>
            <a:r>
              <a:rPr spc="-5" dirty="0"/>
              <a:t>administrativa desempenhada pela entidade  parceira do </a:t>
            </a:r>
            <a:r>
              <a:rPr spc="-20" dirty="0"/>
              <a:t>Terceiro </a:t>
            </a:r>
            <a:r>
              <a:rPr spc="-5" dirty="0"/>
              <a:t>Setor , no seio do contrato de parceria, por danos por ela causados a</a:t>
            </a:r>
            <a:r>
              <a:rPr spc="335" dirty="0"/>
              <a:t> </a:t>
            </a:r>
            <a:r>
              <a:rPr spc="-20" dirty="0"/>
              <a:t>Terceiros</a:t>
            </a:r>
          </a:p>
        </p:txBody>
      </p:sp>
      <p:sp>
        <p:nvSpPr>
          <p:cNvPr id="59" name="object 59"/>
          <p:cNvSpPr/>
          <p:nvPr/>
        </p:nvSpPr>
        <p:spPr>
          <a:xfrm>
            <a:off x="0" y="970025"/>
            <a:ext cx="12192000" cy="2105025"/>
          </a:xfrm>
          <a:custGeom>
            <a:avLst/>
            <a:gdLst/>
            <a:ahLst/>
            <a:cxnLst/>
            <a:rect l="l" t="t" r="r" b="b"/>
            <a:pathLst>
              <a:path w="12192000" h="2105025">
                <a:moveTo>
                  <a:pt x="0" y="2105025"/>
                </a:moveTo>
                <a:lnTo>
                  <a:pt x="12192000" y="2105025"/>
                </a:lnTo>
                <a:lnTo>
                  <a:pt x="12192000" y="0"/>
                </a:lnTo>
                <a:lnTo>
                  <a:pt x="0" y="0"/>
                </a:lnTo>
                <a:lnTo>
                  <a:pt x="0" y="2105025"/>
                </a:lnTo>
                <a:close/>
              </a:path>
            </a:pathLst>
          </a:custGeom>
          <a:solidFill>
            <a:srgbClr val="D15A3D"/>
          </a:solidFill>
        </p:spPr>
        <p:txBody>
          <a:bodyPr wrap="square" lIns="0" tIns="0" rIns="0" bIns="0" rtlCol="0"/>
          <a:lstStyle/>
          <a:p>
            <a:endParaRPr/>
          </a:p>
        </p:txBody>
      </p:sp>
      <p:sp>
        <p:nvSpPr>
          <p:cNvPr id="60" name="object 60"/>
          <p:cNvSpPr/>
          <p:nvPr/>
        </p:nvSpPr>
        <p:spPr>
          <a:xfrm>
            <a:off x="0" y="970025"/>
            <a:ext cx="12192000" cy="2105025"/>
          </a:xfrm>
          <a:custGeom>
            <a:avLst/>
            <a:gdLst/>
            <a:ahLst/>
            <a:cxnLst/>
            <a:rect l="l" t="t" r="r" b="b"/>
            <a:pathLst>
              <a:path w="12192000" h="2105025">
                <a:moveTo>
                  <a:pt x="0" y="2105025"/>
                </a:moveTo>
                <a:lnTo>
                  <a:pt x="12192000" y="2105025"/>
                </a:lnTo>
                <a:lnTo>
                  <a:pt x="12192000" y="0"/>
                </a:lnTo>
                <a:lnTo>
                  <a:pt x="0" y="0"/>
                </a:lnTo>
                <a:lnTo>
                  <a:pt x="0" y="2105025"/>
                </a:lnTo>
                <a:close/>
              </a:path>
            </a:pathLst>
          </a:custGeom>
          <a:ln w="12700">
            <a:solidFill>
              <a:srgbClr val="99402B"/>
            </a:solidFill>
          </a:ln>
        </p:spPr>
        <p:txBody>
          <a:bodyPr wrap="square" lIns="0" tIns="0" rIns="0" bIns="0" rtlCol="0"/>
          <a:lstStyle/>
          <a:p>
            <a:endParaRPr/>
          </a:p>
        </p:txBody>
      </p:sp>
      <p:sp>
        <p:nvSpPr>
          <p:cNvPr id="61" name="object 61"/>
          <p:cNvSpPr txBox="1"/>
          <p:nvPr/>
        </p:nvSpPr>
        <p:spPr>
          <a:xfrm>
            <a:off x="78739" y="1090371"/>
            <a:ext cx="12035790" cy="1946275"/>
          </a:xfrm>
          <a:prstGeom prst="rect">
            <a:avLst/>
          </a:prstGeom>
        </p:spPr>
        <p:txBody>
          <a:bodyPr vert="horz" wrap="square" lIns="0" tIns="12700" rIns="0" bIns="0" rtlCol="0">
            <a:spAutoFit/>
          </a:bodyPr>
          <a:lstStyle/>
          <a:p>
            <a:pPr marL="12700">
              <a:lnSpc>
                <a:spcPct val="100000"/>
              </a:lnSpc>
              <a:spcBef>
                <a:spcPts val="100"/>
              </a:spcBef>
            </a:pPr>
            <a:r>
              <a:rPr sz="1800" b="1" u="heavy" spc="-10" dirty="0">
                <a:solidFill>
                  <a:srgbClr val="2C2D2C"/>
                </a:solidFill>
                <a:latin typeface="Arial"/>
                <a:cs typeface="Arial"/>
              </a:rPr>
              <a:t>Observação: </a:t>
            </a:r>
            <a:r>
              <a:rPr sz="1800" b="1" dirty="0">
                <a:solidFill>
                  <a:srgbClr val="2C2D2C"/>
                </a:solidFill>
                <a:latin typeface="Arial"/>
                <a:cs typeface="Arial"/>
              </a:rPr>
              <a:t>há </a:t>
            </a:r>
            <a:r>
              <a:rPr sz="1800" b="1" spc="-5" dirty="0">
                <a:solidFill>
                  <a:srgbClr val="2C2D2C"/>
                </a:solidFill>
                <a:latin typeface="Arial"/>
                <a:cs typeface="Arial"/>
              </a:rPr>
              <a:t>jurisprudência </a:t>
            </a:r>
            <a:r>
              <a:rPr sz="1800" b="1" dirty="0">
                <a:solidFill>
                  <a:srgbClr val="2C2D2C"/>
                </a:solidFill>
                <a:latin typeface="Arial"/>
                <a:cs typeface="Arial"/>
              </a:rPr>
              <a:t>que </a:t>
            </a:r>
            <a:r>
              <a:rPr sz="1800" b="1" spc="-5" dirty="0">
                <a:solidFill>
                  <a:srgbClr val="2C2D2C"/>
                </a:solidFill>
                <a:latin typeface="Arial"/>
                <a:cs typeface="Arial"/>
              </a:rPr>
              <a:t>reconhece </a:t>
            </a:r>
            <a:r>
              <a:rPr sz="1800" b="1" dirty="0">
                <a:solidFill>
                  <a:srgbClr val="2C2D2C"/>
                </a:solidFill>
                <a:latin typeface="Arial"/>
                <a:cs typeface="Arial"/>
              </a:rPr>
              <a:t>a </a:t>
            </a:r>
            <a:r>
              <a:rPr sz="1800" b="1" spc="-5" dirty="0">
                <a:solidFill>
                  <a:srgbClr val="2C2D2C"/>
                </a:solidFill>
                <a:latin typeface="Arial"/>
                <a:cs typeface="Arial"/>
              </a:rPr>
              <a:t>responsabilidade objetiva </a:t>
            </a:r>
            <a:r>
              <a:rPr sz="1800" b="1" dirty="0">
                <a:solidFill>
                  <a:srgbClr val="2C2D2C"/>
                </a:solidFill>
                <a:latin typeface="Arial"/>
                <a:cs typeface="Arial"/>
              </a:rPr>
              <a:t>do</a:t>
            </a:r>
            <a:r>
              <a:rPr sz="1800" b="1" spc="75" dirty="0">
                <a:solidFill>
                  <a:srgbClr val="2C2D2C"/>
                </a:solidFill>
                <a:latin typeface="Arial"/>
                <a:cs typeface="Arial"/>
              </a:rPr>
              <a:t> </a:t>
            </a:r>
            <a:r>
              <a:rPr sz="1800" b="1" spc="-5" dirty="0">
                <a:solidFill>
                  <a:srgbClr val="2C2D2C"/>
                </a:solidFill>
                <a:latin typeface="Arial"/>
                <a:cs typeface="Arial"/>
              </a:rPr>
              <a:t>Estado.</a:t>
            </a:r>
            <a:endParaRPr sz="1800">
              <a:latin typeface="Arial"/>
              <a:cs typeface="Arial"/>
            </a:endParaRPr>
          </a:p>
          <a:p>
            <a:pPr marL="12700" marR="5080" algn="just">
              <a:lnSpc>
                <a:spcPct val="100000"/>
              </a:lnSpc>
            </a:pPr>
            <a:r>
              <a:rPr sz="1800" b="1" spc="-20" dirty="0">
                <a:solidFill>
                  <a:srgbClr val="FFFFFF"/>
                </a:solidFill>
                <a:latin typeface="Arial"/>
                <a:cs typeface="Arial"/>
              </a:rPr>
              <a:t>“Todavia, </a:t>
            </a:r>
            <a:r>
              <a:rPr sz="1800" b="1" spc="-5" dirty="0">
                <a:solidFill>
                  <a:srgbClr val="FFFFFF"/>
                </a:solidFill>
                <a:latin typeface="Arial"/>
                <a:cs typeface="Arial"/>
              </a:rPr>
              <a:t>a despeito de </a:t>
            </a:r>
            <a:r>
              <a:rPr sz="1800" b="1" spc="-10" dirty="0">
                <a:solidFill>
                  <a:srgbClr val="FFFFFF"/>
                </a:solidFill>
                <a:latin typeface="Arial"/>
                <a:cs typeface="Arial"/>
              </a:rPr>
              <a:t>não </a:t>
            </a:r>
            <a:r>
              <a:rPr sz="1800" b="1" spc="-5" dirty="0">
                <a:solidFill>
                  <a:srgbClr val="FFFFFF"/>
                </a:solidFill>
                <a:latin typeface="Arial"/>
                <a:cs typeface="Arial"/>
              </a:rPr>
              <a:t>restarem dúvidas de </a:t>
            </a:r>
            <a:r>
              <a:rPr sz="1800" b="1" dirty="0">
                <a:solidFill>
                  <a:srgbClr val="FFFFFF"/>
                </a:solidFill>
                <a:latin typeface="Arial"/>
                <a:cs typeface="Arial"/>
              </a:rPr>
              <a:t>que o </a:t>
            </a:r>
            <a:r>
              <a:rPr sz="1800" b="1" spc="-5" dirty="0">
                <a:solidFill>
                  <a:srgbClr val="FFFFFF"/>
                </a:solidFill>
                <a:latin typeface="Arial"/>
                <a:cs typeface="Arial"/>
              </a:rPr>
              <a:t>Estado, </a:t>
            </a:r>
            <a:r>
              <a:rPr sz="1800" b="1" dirty="0">
                <a:solidFill>
                  <a:srgbClr val="FFFFFF"/>
                </a:solidFill>
                <a:latin typeface="Arial"/>
                <a:cs typeface="Arial"/>
              </a:rPr>
              <a:t>ou </a:t>
            </a:r>
            <a:r>
              <a:rPr sz="1800" b="1" spc="-5" dirty="0">
                <a:solidFill>
                  <a:srgbClr val="FFFFFF"/>
                </a:solidFill>
                <a:latin typeface="Arial"/>
                <a:cs typeface="Arial"/>
              </a:rPr>
              <a:t>a entidade privada </a:t>
            </a:r>
            <a:r>
              <a:rPr sz="1800" b="1" dirty="0">
                <a:solidFill>
                  <a:srgbClr val="FFFFFF"/>
                </a:solidFill>
                <a:latin typeface="Arial"/>
                <a:cs typeface="Arial"/>
              </a:rPr>
              <a:t>que </a:t>
            </a:r>
            <a:r>
              <a:rPr sz="1800" b="1" spc="-5" dirty="0">
                <a:solidFill>
                  <a:srgbClr val="FFFFFF"/>
                </a:solidFill>
                <a:latin typeface="Arial"/>
                <a:cs typeface="Arial"/>
              </a:rPr>
              <a:t>lhe faça as </a:t>
            </a:r>
            <a:r>
              <a:rPr sz="1800" b="1" spc="-10" dirty="0">
                <a:solidFill>
                  <a:srgbClr val="FFFFFF"/>
                </a:solidFill>
                <a:latin typeface="Arial"/>
                <a:cs typeface="Arial"/>
              </a:rPr>
              <a:t>vezes,  </a:t>
            </a:r>
            <a:r>
              <a:rPr sz="1800" b="1" spc="-5" dirty="0">
                <a:solidFill>
                  <a:srgbClr val="FFFFFF"/>
                </a:solidFill>
                <a:latin typeface="Arial"/>
                <a:cs typeface="Arial"/>
              </a:rPr>
              <a:t>responde objetivamente somente </a:t>
            </a:r>
            <a:r>
              <a:rPr sz="1800" b="1" dirty="0">
                <a:solidFill>
                  <a:srgbClr val="FFFFFF"/>
                </a:solidFill>
                <a:latin typeface="Arial"/>
                <a:cs typeface="Arial"/>
              </a:rPr>
              <a:t>quando </a:t>
            </a:r>
            <a:r>
              <a:rPr sz="1800" b="1" spc="-5" dirty="0">
                <a:solidFill>
                  <a:srgbClr val="FFFFFF"/>
                </a:solidFill>
                <a:latin typeface="Arial"/>
                <a:cs typeface="Arial"/>
              </a:rPr>
              <a:t>presta serviço público, e de </a:t>
            </a:r>
            <a:r>
              <a:rPr sz="1800" b="1" dirty="0">
                <a:solidFill>
                  <a:srgbClr val="FFFFFF"/>
                </a:solidFill>
                <a:latin typeface="Arial"/>
                <a:cs typeface="Arial"/>
              </a:rPr>
              <a:t>que </a:t>
            </a:r>
            <a:r>
              <a:rPr sz="1800" b="1" spc="-5" dirty="0">
                <a:solidFill>
                  <a:srgbClr val="FFFFFF"/>
                </a:solidFill>
                <a:latin typeface="Arial"/>
                <a:cs typeface="Arial"/>
              </a:rPr>
              <a:t>medida de intervenção econômica  de tabelamento de preços, </a:t>
            </a:r>
            <a:r>
              <a:rPr sz="1800" b="1" dirty="0">
                <a:solidFill>
                  <a:srgbClr val="FFFFFF"/>
                </a:solidFill>
                <a:latin typeface="Arial"/>
                <a:cs typeface="Arial"/>
              </a:rPr>
              <a:t>por </a:t>
            </a:r>
            <a:r>
              <a:rPr sz="1800" b="1" spc="-5" dirty="0">
                <a:solidFill>
                  <a:srgbClr val="FFFFFF"/>
                </a:solidFill>
                <a:latin typeface="Arial"/>
                <a:cs typeface="Arial"/>
              </a:rPr>
              <a:t>exemplo, assim como </a:t>
            </a:r>
            <a:r>
              <a:rPr sz="1800" b="1" dirty="0">
                <a:solidFill>
                  <a:srgbClr val="FFFFFF"/>
                </a:solidFill>
                <a:latin typeface="Arial"/>
                <a:cs typeface="Arial"/>
              </a:rPr>
              <a:t>o </a:t>
            </a:r>
            <a:r>
              <a:rPr sz="1800" b="1" spc="-5" dirty="0">
                <a:solidFill>
                  <a:srgbClr val="FFFFFF"/>
                </a:solidFill>
                <a:latin typeface="Arial"/>
                <a:cs typeface="Arial"/>
              </a:rPr>
              <a:t>fomento público, </a:t>
            </a:r>
            <a:r>
              <a:rPr sz="1800" b="1" dirty="0">
                <a:solidFill>
                  <a:srgbClr val="FFFFFF"/>
                </a:solidFill>
                <a:latin typeface="Arial"/>
                <a:cs typeface="Arial"/>
              </a:rPr>
              <a:t>não </a:t>
            </a:r>
            <a:r>
              <a:rPr sz="1800" b="1" spc="-15" dirty="0">
                <a:solidFill>
                  <a:srgbClr val="FFFFFF"/>
                </a:solidFill>
                <a:latin typeface="Arial"/>
                <a:cs typeface="Arial"/>
              </a:rPr>
              <a:t>se </a:t>
            </a:r>
            <a:r>
              <a:rPr sz="1800" b="1" spc="-5" dirty="0">
                <a:solidFill>
                  <a:srgbClr val="FFFFFF"/>
                </a:solidFill>
                <a:latin typeface="Arial"/>
                <a:cs typeface="Arial"/>
              </a:rPr>
              <a:t>caracteriza como tal, os  tribunais pátrios, equivocadamente, têm responsabilizado, civilmente, </a:t>
            </a:r>
            <a:r>
              <a:rPr sz="1800" b="1" dirty="0">
                <a:solidFill>
                  <a:srgbClr val="FFFFFF"/>
                </a:solidFill>
                <a:latin typeface="Arial"/>
                <a:cs typeface="Arial"/>
              </a:rPr>
              <a:t>o </a:t>
            </a:r>
            <a:r>
              <a:rPr sz="1800" b="1" spc="-5" dirty="0">
                <a:solidFill>
                  <a:srgbClr val="FFFFFF"/>
                </a:solidFill>
                <a:latin typeface="Arial"/>
                <a:cs typeface="Arial"/>
              </a:rPr>
              <a:t>Estado pelos danos </a:t>
            </a:r>
            <a:r>
              <a:rPr sz="1800" b="1" spc="-10" dirty="0">
                <a:solidFill>
                  <a:srgbClr val="FFFFFF"/>
                </a:solidFill>
                <a:latin typeface="Arial"/>
                <a:cs typeface="Arial"/>
              </a:rPr>
              <a:t>advindos </a:t>
            </a:r>
            <a:r>
              <a:rPr sz="1800" b="1" spc="-5" dirty="0">
                <a:solidFill>
                  <a:srgbClr val="FFFFFF"/>
                </a:solidFill>
                <a:latin typeface="Arial"/>
                <a:cs typeface="Arial"/>
              </a:rPr>
              <a:t>de  eventuais tabelamentos de preços, com fundamento no artigo 37, §6.º, da Constituição da República, </a:t>
            </a:r>
            <a:r>
              <a:rPr sz="1800" b="1" dirty="0">
                <a:solidFill>
                  <a:srgbClr val="FFFFFF"/>
                </a:solidFill>
                <a:latin typeface="Arial"/>
                <a:cs typeface="Arial"/>
              </a:rPr>
              <a:t>que  </a:t>
            </a:r>
            <a:r>
              <a:rPr sz="1800" b="1" spc="-5" dirty="0">
                <a:solidFill>
                  <a:srgbClr val="FFFFFF"/>
                </a:solidFill>
                <a:latin typeface="Arial"/>
                <a:cs typeface="Arial"/>
              </a:rPr>
              <a:t>cogita da responsabilidade </a:t>
            </a:r>
            <a:r>
              <a:rPr sz="1800" b="1" spc="-10" dirty="0">
                <a:solidFill>
                  <a:srgbClr val="FFFFFF"/>
                </a:solidFill>
                <a:latin typeface="Arial"/>
                <a:cs typeface="Arial"/>
              </a:rPr>
              <a:t>civil </a:t>
            </a:r>
            <a:r>
              <a:rPr sz="1800" b="1" dirty="0">
                <a:solidFill>
                  <a:srgbClr val="FFFFFF"/>
                </a:solidFill>
                <a:latin typeface="Arial"/>
                <a:cs typeface="Arial"/>
              </a:rPr>
              <a:t>do </a:t>
            </a:r>
            <a:r>
              <a:rPr sz="1800" b="1" spc="-5" dirty="0">
                <a:solidFill>
                  <a:srgbClr val="FFFFFF"/>
                </a:solidFill>
                <a:latin typeface="Arial"/>
                <a:cs typeface="Arial"/>
              </a:rPr>
              <a:t>Estado </a:t>
            </a:r>
            <a:r>
              <a:rPr sz="1800" b="1" dirty="0">
                <a:solidFill>
                  <a:srgbClr val="FFFFFF"/>
                </a:solidFill>
                <a:latin typeface="Arial"/>
                <a:cs typeface="Arial"/>
              </a:rPr>
              <a:t>nos </a:t>
            </a:r>
            <a:r>
              <a:rPr sz="1800" b="1" spc="-5" dirty="0">
                <a:solidFill>
                  <a:srgbClr val="FFFFFF"/>
                </a:solidFill>
                <a:latin typeface="Arial"/>
                <a:cs typeface="Arial"/>
              </a:rPr>
              <a:t>moldes objetivos” </a:t>
            </a:r>
            <a:r>
              <a:rPr sz="1800" b="1" dirty="0">
                <a:solidFill>
                  <a:srgbClr val="FFFFFF"/>
                </a:solidFill>
                <a:latin typeface="Arial"/>
                <a:cs typeface="Arial"/>
              </a:rPr>
              <a:t>(MELLO, </a:t>
            </a:r>
            <a:r>
              <a:rPr sz="1800" b="1" spc="-5" dirty="0">
                <a:solidFill>
                  <a:srgbClr val="FFFFFF"/>
                </a:solidFill>
                <a:latin typeface="Arial"/>
                <a:cs typeface="Arial"/>
              </a:rPr>
              <a:t>Célia Cunha,</a:t>
            </a:r>
            <a:r>
              <a:rPr sz="1800" b="1" spc="125" dirty="0">
                <a:solidFill>
                  <a:srgbClr val="FFFFFF"/>
                </a:solidFill>
                <a:latin typeface="Arial"/>
                <a:cs typeface="Arial"/>
              </a:rPr>
              <a:t> </a:t>
            </a:r>
            <a:r>
              <a:rPr sz="1800" b="1" spc="-5" dirty="0">
                <a:solidFill>
                  <a:srgbClr val="FFFFFF"/>
                </a:solidFill>
                <a:latin typeface="Arial"/>
                <a:cs typeface="Arial"/>
              </a:rPr>
              <a:t>2003:153-154</a:t>
            </a:r>
            <a:r>
              <a:rPr sz="1800" spc="-5" dirty="0">
                <a:solidFill>
                  <a:srgbClr val="FFFFFF"/>
                </a:solidFill>
                <a:latin typeface="Arial"/>
                <a:cs typeface="Arial"/>
              </a:rPr>
              <a:t>)</a:t>
            </a:r>
            <a:endParaRPr sz="1800">
              <a:latin typeface="Arial"/>
              <a:cs typeface="Arial"/>
            </a:endParaRPr>
          </a:p>
        </p:txBody>
      </p:sp>
      <p:sp>
        <p:nvSpPr>
          <p:cNvPr id="62" name="object 62"/>
          <p:cNvSpPr/>
          <p:nvPr/>
        </p:nvSpPr>
        <p:spPr>
          <a:xfrm>
            <a:off x="0" y="3074987"/>
            <a:ext cx="12192000" cy="2632075"/>
          </a:xfrm>
          <a:custGeom>
            <a:avLst/>
            <a:gdLst/>
            <a:ahLst/>
            <a:cxnLst/>
            <a:rect l="l" t="t" r="r" b="b"/>
            <a:pathLst>
              <a:path w="12192000" h="2632075">
                <a:moveTo>
                  <a:pt x="0" y="2632075"/>
                </a:moveTo>
                <a:lnTo>
                  <a:pt x="12192000" y="2632075"/>
                </a:lnTo>
                <a:lnTo>
                  <a:pt x="12192000" y="0"/>
                </a:lnTo>
                <a:lnTo>
                  <a:pt x="0" y="0"/>
                </a:lnTo>
                <a:lnTo>
                  <a:pt x="0" y="2632075"/>
                </a:lnTo>
                <a:close/>
              </a:path>
            </a:pathLst>
          </a:custGeom>
          <a:solidFill>
            <a:srgbClr val="D9D9D9"/>
          </a:solidFill>
        </p:spPr>
        <p:txBody>
          <a:bodyPr wrap="square" lIns="0" tIns="0" rIns="0" bIns="0" rtlCol="0"/>
          <a:lstStyle/>
          <a:p>
            <a:endParaRPr/>
          </a:p>
        </p:txBody>
      </p:sp>
      <p:sp>
        <p:nvSpPr>
          <p:cNvPr id="63" name="object 63"/>
          <p:cNvSpPr/>
          <p:nvPr/>
        </p:nvSpPr>
        <p:spPr>
          <a:xfrm>
            <a:off x="0" y="3074987"/>
            <a:ext cx="12192000" cy="2632075"/>
          </a:xfrm>
          <a:custGeom>
            <a:avLst/>
            <a:gdLst/>
            <a:ahLst/>
            <a:cxnLst/>
            <a:rect l="l" t="t" r="r" b="b"/>
            <a:pathLst>
              <a:path w="12192000" h="2632075">
                <a:moveTo>
                  <a:pt x="0" y="2632075"/>
                </a:moveTo>
                <a:lnTo>
                  <a:pt x="12192000" y="2632075"/>
                </a:lnTo>
                <a:lnTo>
                  <a:pt x="12192000" y="0"/>
                </a:lnTo>
                <a:lnTo>
                  <a:pt x="0" y="0"/>
                </a:lnTo>
                <a:lnTo>
                  <a:pt x="0" y="2632075"/>
                </a:lnTo>
                <a:close/>
              </a:path>
            </a:pathLst>
          </a:custGeom>
          <a:ln w="12700">
            <a:solidFill>
              <a:srgbClr val="99402B"/>
            </a:solidFill>
          </a:ln>
        </p:spPr>
        <p:txBody>
          <a:bodyPr wrap="square" lIns="0" tIns="0" rIns="0" bIns="0" rtlCol="0"/>
          <a:lstStyle/>
          <a:p>
            <a:endParaRPr/>
          </a:p>
        </p:txBody>
      </p:sp>
      <p:sp>
        <p:nvSpPr>
          <p:cNvPr id="64" name="object 64"/>
          <p:cNvSpPr txBox="1"/>
          <p:nvPr/>
        </p:nvSpPr>
        <p:spPr>
          <a:xfrm>
            <a:off x="78739" y="3375405"/>
            <a:ext cx="12036425" cy="2220595"/>
          </a:xfrm>
          <a:prstGeom prst="rect">
            <a:avLst/>
          </a:prstGeom>
        </p:spPr>
        <p:txBody>
          <a:bodyPr vert="horz" wrap="square" lIns="0" tIns="12700" rIns="0" bIns="0" rtlCol="0">
            <a:spAutoFit/>
          </a:bodyPr>
          <a:lstStyle/>
          <a:p>
            <a:pPr marL="12700" marR="5080" algn="just">
              <a:lnSpc>
                <a:spcPct val="100000"/>
              </a:lnSpc>
              <a:spcBef>
                <a:spcPts val="100"/>
              </a:spcBef>
            </a:pPr>
            <a:r>
              <a:rPr sz="2400" spc="-30" dirty="0">
                <a:solidFill>
                  <a:srgbClr val="2C2D2C"/>
                </a:solidFill>
                <a:latin typeface="Arial"/>
                <a:cs typeface="Arial"/>
              </a:rPr>
              <a:t>“AGRAVO </a:t>
            </a:r>
            <a:r>
              <a:rPr sz="2400" spc="-5" dirty="0">
                <a:solidFill>
                  <a:srgbClr val="2C2D2C"/>
                </a:solidFill>
                <a:latin typeface="Arial"/>
                <a:cs typeface="Arial"/>
              </a:rPr>
              <a:t>DE </a:t>
            </a:r>
            <a:r>
              <a:rPr sz="2400" spc="-10" dirty="0">
                <a:solidFill>
                  <a:srgbClr val="2C2D2C"/>
                </a:solidFill>
                <a:latin typeface="Arial"/>
                <a:cs typeface="Arial"/>
              </a:rPr>
              <a:t>INSTRUMENTO </a:t>
            </a:r>
            <a:r>
              <a:rPr sz="2400" dirty="0">
                <a:solidFill>
                  <a:srgbClr val="2C2D2C"/>
                </a:solidFill>
                <a:latin typeface="Arial"/>
                <a:cs typeface="Arial"/>
              </a:rPr>
              <a:t>– </a:t>
            </a:r>
            <a:r>
              <a:rPr sz="2400" b="1" spc="-5" dirty="0">
                <a:solidFill>
                  <a:srgbClr val="2C2D2C"/>
                </a:solidFill>
                <a:latin typeface="Arial"/>
                <a:cs typeface="Arial"/>
              </a:rPr>
              <a:t>Indenização </a:t>
            </a:r>
            <a:r>
              <a:rPr sz="2400" b="1" dirty="0">
                <a:solidFill>
                  <a:srgbClr val="2C2D2C"/>
                </a:solidFill>
                <a:latin typeface="Arial"/>
                <a:cs typeface="Arial"/>
              </a:rPr>
              <a:t>– </a:t>
            </a:r>
            <a:r>
              <a:rPr sz="2400" b="1" spc="-5" dirty="0">
                <a:solidFill>
                  <a:srgbClr val="2C2D2C"/>
                </a:solidFill>
                <a:latin typeface="Arial"/>
                <a:cs typeface="Arial"/>
              </a:rPr>
              <a:t>Atendimento médico ineficaz </a:t>
            </a:r>
            <a:r>
              <a:rPr sz="2400" dirty="0">
                <a:solidFill>
                  <a:srgbClr val="2C2D2C"/>
                </a:solidFill>
                <a:latin typeface="Arial"/>
                <a:cs typeface="Arial"/>
              </a:rPr>
              <a:t>–  </a:t>
            </a:r>
            <a:r>
              <a:rPr sz="2400" spc="-5" dirty="0">
                <a:solidFill>
                  <a:srgbClr val="2C2D2C"/>
                </a:solidFill>
                <a:latin typeface="Arial"/>
                <a:cs typeface="Arial"/>
              </a:rPr>
              <a:t>Hospital </a:t>
            </a:r>
            <a:r>
              <a:rPr sz="2400" dirty="0">
                <a:solidFill>
                  <a:srgbClr val="2C2D2C"/>
                </a:solidFill>
                <a:latin typeface="Arial"/>
                <a:cs typeface="Arial"/>
              </a:rPr>
              <a:t>Regional </a:t>
            </a:r>
            <a:r>
              <a:rPr sz="2400" spc="-5" dirty="0">
                <a:solidFill>
                  <a:srgbClr val="2C2D2C"/>
                </a:solidFill>
                <a:latin typeface="Arial"/>
                <a:cs typeface="Arial"/>
              </a:rPr>
              <a:t>de Itapetininga </a:t>
            </a:r>
            <a:r>
              <a:rPr sz="2400" dirty="0">
                <a:solidFill>
                  <a:srgbClr val="2C2D2C"/>
                </a:solidFill>
                <a:latin typeface="Arial"/>
                <a:cs typeface="Arial"/>
              </a:rPr>
              <a:t>– </a:t>
            </a:r>
            <a:r>
              <a:rPr sz="2400" b="1" spc="-5" dirty="0">
                <a:solidFill>
                  <a:srgbClr val="2C2D2C"/>
                </a:solidFill>
                <a:latin typeface="Arial"/>
                <a:cs typeface="Arial"/>
              </a:rPr>
              <a:t>Administração </a:t>
            </a:r>
            <a:r>
              <a:rPr sz="2400" b="1" spc="-10" dirty="0">
                <a:solidFill>
                  <a:srgbClr val="2C2D2C"/>
                </a:solidFill>
                <a:latin typeface="Arial"/>
                <a:cs typeface="Arial"/>
              </a:rPr>
              <a:t>do </a:t>
            </a:r>
            <a:r>
              <a:rPr sz="2400" b="1" spc="-5" dirty="0">
                <a:solidFill>
                  <a:srgbClr val="2C2D2C"/>
                </a:solidFill>
                <a:latin typeface="Arial"/>
                <a:cs typeface="Arial"/>
              </a:rPr>
              <a:t>hospital de responsabilidade  de </a:t>
            </a:r>
            <a:r>
              <a:rPr sz="2400" b="1" dirty="0">
                <a:solidFill>
                  <a:srgbClr val="2C2D2C"/>
                </a:solidFill>
                <a:latin typeface="Arial"/>
                <a:cs typeface="Arial"/>
              </a:rPr>
              <a:t>OSCIP </a:t>
            </a:r>
            <a:r>
              <a:rPr sz="2400" spc="-5" dirty="0">
                <a:solidFill>
                  <a:srgbClr val="2C2D2C"/>
                </a:solidFill>
                <a:latin typeface="Arial"/>
                <a:cs typeface="Arial"/>
              </a:rPr>
              <a:t>autorizada por lei </a:t>
            </a:r>
            <a:r>
              <a:rPr sz="2400" dirty="0">
                <a:solidFill>
                  <a:srgbClr val="2C2D2C"/>
                </a:solidFill>
                <a:latin typeface="Arial"/>
                <a:cs typeface="Arial"/>
              </a:rPr>
              <a:t>municipal – </a:t>
            </a:r>
            <a:r>
              <a:rPr sz="2400" b="1" spc="-5" dirty="0">
                <a:solidFill>
                  <a:srgbClr val="2C2D2C"/>
                </a:solidFill>
                <a:latin typeface="Arial"/>
                <a:cs typeface="Arial"/>
              </a:rPr>
              <a:t>Responsabilidade do Município </a:t>
            </a:r>
            <a:r>
              <a:rPr sz="2400" spc="-5" dirty="0">
                <a:solidFill>
                  <a:srgbClr val="2C2D2C"/>
                </a:solidFill>
                <a:latin typeface="Arial"/>
                <a:cs typeface="Arial"/>
              </a:rPr>
              <a:t>– Decisão  agravada que excluiu o Município de Itapetininga do polo passivo da demanda </a:t>
            </a:r>
            <a:r>
              <a:rPr sz="2400" dirty="0">
                <a:solidFill>
                  <a:srgbClr val="2C2D2C"/>
                </a:solidFill>
                <a:latin typeface="Arial"/>
                <a:cs typeface="Arial"/>
              </a:rPr>
              <a:t>–  </a:t>
            </a:r>
            <a:r>
              <a:rPr sz="2400" spc="-5" dirty="0">
                <a:solidFill>
                  <a:srgbClr val="2C2D2C"/>
                </a:solidFill>
                <a:latin typeface="Arial"/>
                <a:cs typeface="Arial"/>
              </a:rPr>
              <a:t>Reforma </a:t>
            </a:r>
            <a:r>
              <a:rPr sz="2400" dirty="0">
                <a:solidFill>
                  <a:srgbClr val="2C2D2C"/>
                </a:solidFill>
                <a:latin typeface="Arial"/>
                <a:cs typeface="Arial"/>
              </a:rPr>
              <a:t>– </a:t>
            </a:r>
            <a:r>
              <a:rPr sz="2400" b="1" spc="-5" dirty="0">
                <a:solidFill>
                  <a:srgbClr val="2C2D2C"/>
                </a:solidFill>
                <a:latin typeface="Arial"/>
                <a:cs typeface="Arial"/>
              </a:rPr>
              <a:t>Responsabilidade prevista no </a:t>
            </a:r>
            <a:r>
              <a:rPr sz="2400" b="1" dirty="0">
                <a:solidFill>
                  <a:srgbClr val="2C2D2C"/>
                </a:solidFill>
                <a:latin typeface="Arial"/>
                <a:cs typeface="Arial"/>
              </a:rPr>
              <a:t>art. </a:t>
            </a:r>
            <a:r>
              <a:rPr sz="2400" b="1" spc="-5" dirty="0">
                <a:solidFill>
                  <a:srgbClr val="2C2D2C"/>
                </a:solidFill>
                <a:latin typeface="Arial"/>
                <a:cs typeface="Arial"/>
              </a:rPr>
              <a:t>37, §6.º, da Constituição Federal.</a:t>
            </a:r>
            <a:r>
              <a:rPr sz="2400" spc="-5" dirty="0">
                <a:solidFill>
                  <a:srgbClr val="2C2D2C"/>
                </a:solidFill>
                <a:latin typeface="Arial"/>
                <a:cs typeface="Arial"/>
              </a:rPr>
              <a:t>” (AI  </a:t>
            </a:r>
            <a:r>
              <a:rPr sz="2400" spc="-15" dirty="0">
                <a:solidFill>
                  <a:srgbClr val="2C2D2C"/>
                </a:solidFill>
                <a:latin typeface="Arial"/>
                <a:cs typeface="Arial"/>
              </a:rPr>
              <a:t>2011319-77.2013.8.26.000, </a:t>
            </a:r>
            <a:r>
              <a:rPr sz="2400" spc="-70" dirty="0">
                <a:solidFill>
                  <a:srgbClr val="2C2D2C"/>
                </a:solidFill>
                <a:latin typeface="Arial"/>
                <a:cs typeface="Arial"/>
              </a:rPr>
              <a:t>TJSP, </a:t>
            </a:r>
            <a:r>
              <a:rPr sz="2400" spc="-5" dirty="0">
                <a:solidFill>
                  <a:srgbClr val="2C2D2C"/>
                </a:solidFill>
                <a:latin typeface="Arial"/>
                <a:cs typeface="Arial"/>
              </a:rPr>
              <a:t>Rel. Des. Paulo Galizia, </a:t>
            </a:r>
            <a:r>
              <a:rPr sz="2400" dirty="0">
                <a:solidFill>
                  <a:srgbClr val="2C2D2C"/>
                </a:solidFill>
                <a:latin typeface="Arial"/>
                <a:cs typeface="Arial"/>
              </a:rPr>
              <a:t>j.</a:t>
            </a:r>
            <a:r>
              <a:rPr sz="2400" spc="160" dirty="0">
                <a:solidFill>
                  <a:srgbClr val="2C2D2C"/>
                </a:solidFill>
                <a:latin typeface="Arial"/>
                <a:cs typeface="Arial"/>
              </a:rPr>
              <a:t> </a:t>
            </a:r>
            <a:r>
              <a:rPr sz="2400" spc="-5" dirty="0">
                <a:solidFill>
                  <a:srgbClr val="2C2D2C"/>
                </a:solidFill>
                <a:latin typeface="Arial"/>
                <a:cs typeface="Arial"/>
              </a:rPr>
              <a:t>07/06/2013)</a:t>
            </a:r>
            <a:endParaRPr sz="240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C2D2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3123</Words>
  <Application>Microsoft Office PowerPoint</Application>
  <PresentationFormat>Widescreen</PresentationFormat>
  <Paragraphs>147</Paragraphs>
  <Slides>12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12</vt:i4>
      </vt:variant>
    </vt:vector>
  </HeadingPairs>
  <TitlesOfParts>
    <vt:vector size="17" baseType="lpstr">
      <vt:lpstr>Arial</vt:lpstr>
      <vt:lpstr>Calibri</vt:lpstr>
      <vt:lpstr>Times New Roman</vt:lpstr>
      <vt:lpstr>Verdana</vt:lpstr>
      <vt:lpstr>Office Theme</vt:lpstr>
      <vt:lpstr>Responsabilidade Civil do Estado:</vt:lpstr>
      <vt:lpstr>Sumário de aula</vt:lpstr>
      <vt:lpstr>1. Introdução ao Terceiro Setor</vt:lpstr>
      <vt:lpstr>2. Evolução Constitucional e Legislativa</vt:lpstr>
      <vt:lpstr>3. Conceituação de Terceiro Setor – Enquadramento nas Atividades Administrativas</vt:lpstr>
      <vt:lpstr>3. Conceituação de Terceiro Setor – Enquadramento nas Atividades Administrativas</vt:lpstr>
      <vt:lpstr>4. Responsabilidade do Estado em face da atividade administrativa desempenhada pela entidade  parceira do Terceiro Setor , no seio do contrato de parceria, por danos por ela causados a Terceiros</vt:lpstr>
      <vt:lpstr>Segunda posição: não há que se falar, nem mesmo na modalidade subsidiária, em responsabilidade civil extracontratual do Estado pelos danos causados pelas</vt:lpstr>
      <vt:lpstr>4. Responsabilidade do Estado em face da atividade administrativa desempenhada pela entidade  parceira do Terceiro Setor , no seio do contrato de parceria, por danos por ela causados a Terceiros</vt:lpstr>
      <vt:lpstr>5. Responsabilidade Objetiva (art. 37, § 6º, da CF) aplica-se às OS´s e OSCIP’s?</vt:lpstr>
      <vt:lpstr>6. Responsabilidade do Estado em face da atividade administrativa desempenhada pela entidade</vt:lpstr>
      <vt:lpstr>7. Referências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Administrativo II:    Ponto: Responsabilidade do Estado</dc:title>
  <dc:creator>Daniel Ribeiro Barcelos</dc:creator>
  <cp:lastModifiedBy>Fabio Libonati</cp:lastModifiedBy>
  <cp:revision>16</cp:revision>
  <dcterms:created xsi:type="dcterms:W3CDTF">2018-02-07T16:49:44Z</dcterms:created>
  <dcterms:modified xsi:type="dcterms:W3CDTF">2018-02-25T18:47:07Z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2017-05-12T00:00:00Z</vt:filetime>
  </property>
  <property fmtid="{D5CDD505-2E9C-101B-9397-08002B2CF9AE}" pid="3" name="Creator">
    <vt:lpwstr>Microsoft® PowerPoint® 2010</vt:lpwstr>
  </property>
  <property fmtid="{D5CDD505-2E9C-101B-9397-08002B2CF9AE}" pid="4" name="LastSaved">
    <vt:filetime>2018-02-07T00:00:00Z</vt:filetime>
  </property>
</Properties>
</file>