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5" r:id="rId13"/>
    <p:sldId id="266" r:id="rId14"/>
    <p:sldId id="267" r:id="rId15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2/28/2018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293941"/>
            <a:ext cx="12034520" cy="391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4052" y="1990153"/>
            <a:ext cx="11177905" cy="3403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3526154"/>
          </a:xfrm>
          <a:custGeom>
            <a:avLst/>
            <a:gdLst/>
            <a:ahLst/>
            <a:cxnLst/>
            <a:rect l="l" t="t" r="r" b="b"/>
            <a:pathLst>
              <a:path h="3526154">
                <a:moveTo>
                  <a:pt x="0" y="0"/>
                </a:moveTo>
                <a:lnTo>
                  <a:pt x="0" y="35259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5518150"/>
            <a:ext cx="0" cy="1339850"/>
          </a:xfrm>
          <a:custGeom>
            <a:avLst/>
            <a:gdLst/>
            <a:ahLst/>
            <a:cxnLst/>
            <a:rect l="l" t="t" r="r" b="b"/>
            <a:pathLst>
              <a:path h="1339850">
                <a:moveTo>
                  <a:pt x="0" y="0"/>
                </a:moveTo>
                <a:lnTo>
                  <a:pt x="0" y="13398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0"/>
            <a:ext cx="0" cy="3526154"/>
          </a:xfrm>
          <a:custGeom>
            <a:avLst/>
            <a:gdLst/>
            <a:ahLst/>
            <a:cxnLst/>
            <a:rect l="l" t="t" r="r" b="b"/>
            <a:pathLst>
              <a:path h="3526154">
                <a:moveTo>
                  <a:pt x="0" y="0"/>
                </a:moveTo>
                <a:lnTo>
                  <a:pt x="0" y="35259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5518150"/>
            <a:ext cx="0" cy="1339850"/>
          </a:xfrm>
          <a:custGeom>
            <a:avLst/>
            <a:gdLst/>
            <a:ahLst/>
            <a:cxnLst/>
            <a:rect l="l" t="t" r="r" b="b"/>
            <a:pathLst>
              <a:path h="1339850">
                <a:moveTo>
                  <a:pt x="0" y="0"/>
                </a:moveTo>
                <a:lnTo>
                  <a:pt x="0" y="13398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08136" y="4060825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>
                <a:moveTo>
                  <a:pt x="0" y="0"/>
                </a:moveTo>
                <a:lnTo>
                  <a:pt x="1008386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4060825"/>
            <a:ext cx="132080" cy="0"/>
          </a:xfrm>
          <a:custGeom>
            <a:avLst/>
            <a:gdLst/>
            <a:ahLst/>
            <a:cxnLst/>
            <a:rect l="l" t="t" r="r" b="b"/>
            <a:pathLst>
              <a:path w="132080">
                <a:moveTo>
                  <a:pt x="0" y="0"/>
                </a:moveTo>
                <a:lnTo>
                  <a:pt x="1317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08136" y="5284851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>
                <a:moveTo>
                  <a:pt x="0" y="0"/>
                </a:moveTo>
                <a:lnTo>
                  <a:pt x="1008386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5284851"/>
            <a:ext cx="132080" cy="0"/>
          </a:xfrm>
          <a:custGeom>
            <a:avLst/>
            <a:gdLst/>
            <a:ahLst/>
            <a:cxnLst/>
            <a:rect l="l" t="t" r="r" b="b"/>
            <a:pathLst>
              <a:path w="132080">
                <a:moveTo>
                  <a:pt x="0" y="0"/>
                </a:moveTo>
                <a:lnTo>
                  <a:pt x="1317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542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108136" y="5294376"/>
            <a:ext cx="8789035" cy="0"/>
          </a:xfrm>
          <a:custGeom>
            <a:avLst/>
            <a:gdLst/>
            <a:ahLst/>
            <a:cxnLst/>
            <a:rect l="l" t="t" r="r" b="b"/>
            <a:pathLst>
              <a:path w="8789035">
                <a:moveTo>
                  <a:pt x="0" y="0"/>
                </a:moveTo>
                <a:lnTo>
                  <a:pt x="8788463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>
            <a:spLocks noGrp="1"/>
          </p:cNvSpPr>
          <p:nvPr>
            <p:ph type="title"/>
          </p:nvPr>
        </p:nvSpPr>
        <p:spPr>
          <a:xfrm>
            <a:off x="1134744" y="1579816"/>
            <a:ext cx="10534650" cy="772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900" b="0" spc="-15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4900" b="0" spc="-10" dirty="0">
                <a:solidFill>
                  <a:srgbClr val="2C2D2C"/>
                </a:solidFill>
                <a:latin typeface="Verdana"/>
                <a:cs typeface="Verdana"/>
              </a:rPr>
              <a:t>Civil </a:t>
            </a:r>
            <a:r>
              <a:rPr sz="4900" b="0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4900" b="0" spc="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4900" b="0" dirty="0">
                <a:solidFill>
                  <a:srgbClr val="2C2D2C"/>
                </a:solidFill>
                <a:latin typeface="Verdana"/>
                <a:cs typeface="Verdana"/>
              </a:rPr>
              <a:t>Estado:</a:t>
            </a:r>
            <a:endParaRPr sz="49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018664" y="2728595"/>
            <a:ext cx="8775065" cy="1176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4830"/>
              </a:lnSpc>
              <a:spcBef>
                <a:spcPts val="100"/>
              </a:spcBef>
            </a:pPr>
            <a:r>
              <a:rPr sz="4500" b="1" spc="-10" dirty="0">
                <a:solidFill>
                  <a:srgbClr val="2C2D2C"/>
                </a:solidFill>
                <a:latin typeface="Verdana"/>
                <a:cs typeface="Verdana"/>
              </a:rPr>
              <a:t>Tema: </a:t>
            </a:r>
            <a:r>
              <a:rPr sz="4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4000" spc="-5" dirty="0">
                <a:solidFill>
                  <a:srgbClr val="2C2D2C"/>
                </a:solidFill>
                <a:latin typeface="Verdana"/>
                <a:cs typeface="Verdana"/>
              </a:rPr>
              <a:t>RCE </a:t>
            </a:r>
            <a:r>
              <a:rPr sz="4000" dirty="0">
                <a:solidFill>
                  <a:srgbClr val="2C2D2C"/>
                </a:solidFill>
                <a:latin typeface="Verdana"/>
                <a:cs typeface="Verdana"/>
              </a:rPr>
              <a:t>nas </a:t>
            </a:r>
            <a:r>
              <a:rPr sz="4000" spc="-5" dirty="0">
                <a:solidFill>
                  <a:srgbClr val="2C2D2C"/>
                </a:solidFill>
                <a:latin typeface="Verdana"/>
                <a:cs typeface="Verdana"/>
              </a:rPr>
              <a:t>Concessões</a:t>
            </a:r>
            <a:r>
              <a:rPr sz="40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40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endParaRPr sz="4000">
              <a:latin typeface="Verdana"/>
              <a:cs typeface="Verdana"/>
            </a:endParaRPr>
          </a:p>
          <a:p>
            <a:pPr marL="3810" algn="ctr">
              <a:lnSpc>
                <a:spcPts val="4230"/>
              </a:lnSpc>
            </a:pPr>
            <a:r>
              <a:rPr sz="4000" spc="-10" dirty="0">
                <a:solidFill>
                  <a:srgbClr val="2C2D2C"/>
                </a:solidFill>
                <a:latin typeface="Verdana"/>
                <a:cs typeface="Verdana"/>
              </a:rPr>
              <a:t>Serviços </a:t>
            </a:r>
            <a:r>
              <a:rPr sz="4000" spc="-5" dirty="0">
                <a:solidFill>
                  <a:srgbClr val="2C2D2C"/>
                </a:solidFill>
                <a:latin typeface="Verdana"/>
                <a:cs typeface="Verdana"/>
              </a:rPr>
              <a:t>Públicos </a:t>
            </a:r>
            <a:r>
              <a:rPr sz="4000" dirty="0">
                <a:solidFill>
                  <a:srgbClr val="2C2D2C"/>
                </a:solidFill>
                <a:latin typeface="Verdana"/>
                <a:cs typeface="Verdana"/>
              </a:rPr>
              <a:t>e nas</a:t>
            </a:r>
            <a:r>
              <a:rPr sz="40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4000" dirty="0">
                <a:solidFill>
                  <a:srgbClr val="2C2D2C"/>
                </a:solidFill>
                <a:latin typeface="Verdana"/>
                <a:cs typeface="Verdana"/>
              </a:rPr>
              <a:t>PPPs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800600" y="5638800"/>
            <a:ext cx="6635750" cy="579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300"/>
              </a:lnSpc>
              <a:spcBef>
                <a:spcPts val="100"/>
              </a:spcBef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Faculdade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de Direito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da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Universidade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de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São Paulo</a:t>
            </a:r>
            <a:r>
              <a:rPr sz="20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(USP)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060"/>
              </a:lnSpc>
            </a:pP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São </a:t>
            </a:r>
            <a:r>
              <a:rPr sz="1800" spc="-15" dirty="0">
                <a:solidFill>
                  <a:srgbClr val="FF0000"/>
                </a:solidFill>
                <a:latin typeface="Verdana"/>
                <a:cs typeface="Verdana"/>
              </a:rPr>
              <a:t>Paulo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(SP), 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primeiro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semestre de</a:t>
            </a:r>
            <a:r>
              <a:rPr sz="1800" spc="5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spc="-5" dirty="0" smtClean="0">
                <a:solidFill>
                  <a:srgbClr val="FF0000"/>
                </a:solidFill>
                <a:latin typeface="Verdana"/>
                <a:cs typeface="Verdana"/>
              </a:rPr>
              <a:t>201</a:t>
            </a:r>
            <a:r>
              <a:rPr lang="pt-BR" sz="1800" spc="-5" dirty="0" smtClean="0">
                <a:solidFill>
                  <a:srgbClr val="FF0000"/>
                </a:solidFill>
                <a:latin typeface="Verdana"/>
                <a:cs typeface="Verdana"/>
              </a:rPr>
              <a:t>8</a:t>
            </a:r>
            <a:r>
              <a:rPr sz="1800" spc="-5" dirty="0" smtClean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075684" y="4475416"/>
            <a:ext cx="7461884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200" b="1" spc="10" dirty="0">
                <a:solidFill>
                  <a:srgbClr val="2C2D2C"/>
                </a:solidFill>
                <a:latin typeface="Verdana"/>
                <a:cs typeface="Verdana"/>
              </a:rPr>
              <a:t>ROF</a:t>
            </a:r>
            <a:r>
              <a:rPr sz="2800" b="1" spc="1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2800" b="1" spc="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200" b="1" spc="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800" b="1" spc="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2800" b="1" spc="25" dirty="0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2200" b="1" spc="25" dirty="0">
                <a:solidFill>
                  <a:srgbClr val="2C2D2C"/>
                </a:solidFill>
                <a:latin typeface="Verdana"/>
                <a:cs typeface="Verdana"/>
              </a:rPr>
              <a:t>USTAVO </a:t>
            </a:r>
            <a:r>
              <a:rPr sz="2800" b="1" spc="15" dirty="0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2200" b="1" spc="15" dirty="0">
                <a:solidFill>
                  <a:srgbClr val="2C2D2C"/>
                </a:solidFill>
                <a:latin typeface="Verdana"/>
                <a:cs typeface="Verdana"/>
              </a:rPr>
              <a:t>USTINO </a:t>
            </a:r>
            <a:r>
              <a:rPr sz="2200" b="1" spc="2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2200" b="1" spc="509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800" b="1" spc="1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200" b="1" spc="15" dirty="0">
                <a:solidFill>
                  <a:srgbClr val="2C2D2C"/>
                </a:solidFill>
                <a:latin typeface="Verdana"/>
                <a:cs typeface="Verdana"/>
              </a:rPr>
              <a:t>LIVEIRA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533400" y="4343400"/>
            <a:ext cx="1973199" cy="19922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1233805"/>
          </a:xfrm>
          <a:custGeom>
            <a:avLst/>
            <a:gdLst/>
            <a:ahLst/>
            <a:cxnLst/>
            <a:rect l="l" t="t" r="r" b="b"/>
            <a:pathLst>
              <a:path h="1233805">
                <a:moveTo>
                  <a:pt x="0" y="0"/>
                </a:moveTo>
                <a:lnTo>
                  <a:pt x="0" y="12334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87500"/>
            <a:ext cx="0" cy="173355"/>
          </a:xfrm>
          <a:custGeom>
            <a:avLst/>
            <a:gdLst/>
            <a:ahLst/>
            <a:cxnLst/>
            <a:rect l="l" t="t" r="r" b="b"/>
            <a:pathLst>
              <a:path h="173355">
                <a:moveTo>
                  <a:pt x="0" y="0"/>
                </a:moveTo>
                <a:lnTo>
                  <a:pt x="0" y="1731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2344801"/>
            <a:ext cx="0" cy="1729105"/>
          </a:xfrm>
          <a:custGeom>
            <a:avLst/>
            <a:gdLst/>
            <a:ahLst/>
            <a:cxnLst/>
            <a:rect l="l" t="t" r="r" b="b"/>
            <a:pathLst>
              <a:path h="1729104">
                <a:moveTo>
                  <a:pt x="0" y="0"/>
                </a:moveTo>
                <a:lnTo>
                  <a:pt x="0" y="172866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6627812"/>
            <a:ext cx="0" cy="230504"/>
          </a:xfrm>
          <a:custGeom>
            <a:avLst/>
            <a:gdLst/>
            <a:ahLst/>
            <a:cxnLst/>
            <a:rect l="l" t="t" r="r" b="b"/>
            <a:pathLst>
              <a:path h="230504">
                <a:moveTo>
                  <a:pt x="0" y="0"/>
                </a:moveTo>
                <a:lnTo>
                  <a:pt x="0" y="2301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0"/>
            <a:ext cx="0" cy="1233805"/>
          </a:xfrm>
          <a:custGeom>
            <a:avLst/>
            <a:gdLst/>
            <a:ahLst/>
            <a:cxnLst/>
            <a:rect l="l" t="t" r="r" b="b"/>
            <a:pathLst>
              <a:path h="1233805">
                <a:moveTo>
                  <a:pt x="0" y="0"/>
                </a:moveTo>
                <a:lnTo>
                  <a:pt x="0" y="12334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28800" y="1587500"/>
            <a:ext cx="0" cy="173355"/>
          </a:xfrm>
          <a:custGeom>
            <a:avLst/>
            <a:gdLst/>
            <a:ahLst/>
            <a:cxnLst/>
            <a:rect l="l" t="t" r="r" b="b"/>
            <a:pathLst>
              <a:path h="173355">
                <a:moveTo>
                  <a:pt x="0" y="0"/>
                </a:moveTo>
                <a:lnTo>
                  <a:pt x="0" y="1731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28800" y="2344801"/>
            <a:ext cx="0" cy="1729105"/>
          </a:xfrm>
          <a:custGeom>
            <a:avLst/>
            <a:gdLst/>
            <a:ahLst/>
            <a:cxnLst/>
            <a:rect l="l" t="t" r="r" b="b"/>
            <a:pathLst>
              <a:path h="1729104">
                <a:moveTo>
                  <a:pt x="0" y="0"/>
                </a:moveTo>
                <a:lnTo>
                  <a:pt x="0" y="172866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28800" y="6627812"/>
            <a:ext cx="0" cy="230504"/>
          </a:xfrm>
          <a:custGeom>
            <a:avLst/>
            <a:gdLst/>
            <a:ahLst/>
            <a:cxnLst/>
            <a:rect l="l" t="t" r="r" b="b"/>
            <a:pathLst>
              <a:path h="230504">
                <a:moveTo>
                  <a:pt x="0" y="0"/>
                </a:moveTo>
                <a:lnTo>
                  <a:pt x="0" y="2301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0"/>
            <a:ext cx="0" cy="1233805"/>
          </a:xfrm>
          <a:custGeom>
            <a:avLst/>
            <a:gdLst/>
            <a:ahLst/>
            <a:cxnLst/>
            <a:rect l="l" t="t" r="r" b="b"/>
            <a:pathLst>
              <a:path h="1233805">
                <a:moveTo>
                  <a:pt x="0" y="0"/>
                </a:moveTo>
                <a:lnTo>
                  <a:pt x="0" y="12334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48000" y="1587500"/>
            <a:ext cx="0" cy="173355"/>
          </a:xfrm>
          <a:custGeom>
            <a:avLst/>
            <a:gdLst/>
            <a:ahLst/>
            <a:cxnLst/>
            <a:rect l="l" t="t" r="r" b="b"/>
            <a:pathLst>
              <a:path h="173355">
                <a:moveTo>
                  <a:pt x="0" y="0"/>
                </a:moveTo>
                <a:lnTo>
                  <a:pt x="0" y="1731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48000" y="2344801"/>
            <a:ext cx="0" cy="1729105"/>
          </a:xfrm>
          <a:custGeom>
            <a:avLst/>
            <a:gdLst/>
            <a:ahLst/>
            <a:cxnLst/>
            <a:rect l="l" t="t" r="r" b="b"/>
            <a:pathLst>
              <a:path h="1729104">
                <a:moveTo>
                  <a:pt x="0" y="0"/>
                </a:moveTo>
                <a:lnTo>
                  <a:pt x="0" y="172866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8000" y="6627812"/>
            <a:ext cx="0" cy="230504"/>
          </a:xfrm>
          <a:custGeom>
            <a:avLst/>
            <a:gdLst/>
            <a:ahLst/>
            <a:cxnLst/>
            <a:rect l="l" t="t" r="r" b="b"/>
            <a:pathLst>
              <a:path h="230504">
                <a:moveTo>
                  <a:pt x="0" y="0"/>
                </a:moveTo>
                <a:lnTo>
                  <a:pt x="0" y="2301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67200" y="0"/>
            <a:ext cx="0" cy="4073525"/>
          </a:xfrm>
          <a:custGeom>
            <a:avLst/>
            <a:gdLst/>
            <a:ahLst/>
            <a:cxnLst/>
            <a:rect l="l" t="t" r="r" b="b"/>
            <a:pathLst>
              <a:path h="4073525">
                <a:moveTo>
                  <a:pt x="0" y="0"/>
                </a:moveTo>
                <a:lnTo>
                  <a:pt x="0" y="40734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67200" y="6627812"/>
            <a:ext cx="0" cy="230504"/>
          </a:xfrm>
          <a:custGeom>
            <a:avLst/>
            <a:gdLst/>
            <a:ahLst/>
            <a:cxnLst/>
            <a:rect l="l" t="t" r="r" b="b"/>
            <a:pathLst>
              <a:path h="230504">
                <a:moveTo>
                  <a:pt x="0" y="0"/>
                </a:moveTo>
                <a:lnTo>
                  <a:pt x="0" y="2301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86400" y="0"/>
            <a:ext cx="0" cy="4073525"/>
          </a:xfrm>
          <a:custGeom>
            <a:avLst/>
            <a:gdLst/>
            <a:ahLst/>
            <a:cxnLst/>
            <a:rect l="l" t="t" r="r" b="b"/>
            <a:pathLst>
              <a:path h="4073525">
                <a:moveTo>
                  <a:pt x="0" y="0"/>
                </a:moveTo>
                <a:lnTo>
                  <a:pt x="0" y="40734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86400" y="6627812"/>
            <a:ext cx="0" cy="230504"/>
          </a:xfrm>
          <a:custGeom>
            <a:avLst/>
            <a:gdLst/>
            <a:ahLst/>
            <a:cxnLst/>
            <a:rect l="l" t="t" r="r" b="b"/>
            <a:pathLst>
              <a:path h="230504">
                <a:moveTo>
                  <a:pt x="0" y="0"/>
                </a:moveTo>
                <a:lnTo>
                  <a:pt x="0" y="2301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05600" y="0"/>
            <a:ext cx="0" cy="4062729"/>
          </a:xfrm>
          <a:custGeom>
            <a:avLst/>
            <a:gdLst/>
            <a:ahLst/>
            <a:cxnLst/>
            <a:rect l="l" t="t" r="r" b="b"/>
            <a:pathLst>
              <a:path h="4062729">
                <a:moveTo>
                  <a:pt x="0" y="0"/>
                </a:moveTo>
                <a:lnTo>
                  <a:pt x="0" y="406247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05600" y="6616700"/>
            <a:ext cx="0" cy="241300"/>
          </a:xfrm>
          <a:custGeom>
            <a:avLst/>
            <a:gdLst/>
            <a:ahLst/>
            <a:cxnLst/>
            <a:rect l="l" t="t" r="r" b="b"/>
            <a:pathLst>
              <a:path h="241300">
                <a:moveTo>
                  <a:pt x="0" y="0"/>
                </a:moveTo>
                <a:lnTo>
                  <a:pt x="0" y="2412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24800" y="0"/>
            <a:ext cx="0" cy="4062729"/>
          </a:xfrm>
          <a:custGeom>
            <a:avLst/>
            <a:gdLst/>
            <a:ahLst/>
            <a:cxnLst/>
            <a:rect l="l" t="t" r="r" b="b"/>
            <a:pathLst>
              <a:path h="4062729">
                <a:moveTo>
                  <a:pt x="0" y="0"/>
                </a:moveTo>
                <a:lnTo>
                  <a:pt x="0" y="406247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24800" y="6616700"/>
            <a:ext cx="0" cy="241300"/>
          </a:xfrm>
          <a:custGeom>
            <a:avLst/>
            <a:gdLst/>
            <a:ahLst/>
            <a:cxnLst/>
            <a:rect l="l" t="t" r="r" b="b"/>
            <a:pathLst>
              <a:path h="241300">
                <a:moveTo>
                  <a:pt x="0" y="0"/>
                </a:moveTo>
                <a:lnTo>
                  <a:pt x="0" y="2412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44000" y="0"/>
            <a:ext cx="0" cy="4062729"/>
          </a:xfrm>
          <a:custGeom>
            <a:avLst/>
            <a:gdLst/>
            <a:ahLst/>
            <a:cxnLst/>
            <a:rect l="l" t="t" r="r" b="b"/>
            <a:pathLst>
              <a:path h="4062729">
                <a:moveTo>
                  <a:pt x="0" y="0"/>
                </a:moveTo>
                <a:lnTo>
                  <a:pt x="0" y="406247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144000" y="6616700"/>
            <a:ext cx="0" cy="241300"/>
          </a:xfrm>
          <a:custGeom>
            <a:avLst/>
            <a:gdLst/>
            <a:ahLst/>
            <a:cxnLst/>
            <a:rect l="l" t="t" r="r" b="b"/>
            <a:pathLst>
              <a:path h="241300">
                <a:moveTo>
                  <a:pt x="0" y="0"/>
                </a:moveTo>
                <a:lnTo>
                  <a:pt x="0" y="2412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363200" y="0"/>
            <a:ext cx="0" cy="4062729"/>
          </a:xfrm>
          <a:custGeom>
            <a:avLst/>
            <a:gdLst/>
            <a:ahLst/>
            <a:cxnLst/>
            <a:rect l="l" t="t" r="r" b="b"/>
            <a:pathLst>
              <a:path h="4062729">
                <a:moveTo>
                  <a:pt x="0" y="0"/>
                </a:moveTo>
                <a:lnTo>
                  <a:pt x="0" y="406247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363200" y="6616700"/>
            <a:ext cx="0" cy="241300"/>
          </a:xfrm>
          <a:custGeom>
            <a:avLst/>
            <a:gdLst/>
            <a:ahLst/>
            <a:cxnLst/>
            <a:rect l="l" t="t" r="r" b="b"/>
            <a:pathLst>
              <a:path h="241300">
                <a:moveTo>
                  <a:pt x="0" y="0"/>
                </a:moveTo>
                <a:lnTo>
                  <a:pt x="0" y="2412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582400" y="0"/>
            <a:ext cx="0" cy="4062729"/>
          </a:xfrm>
          <a:custGeom>
            <a:avLst/>
            <a:gdLst/>
            <a:ahLst/>
            <a:cxnLst/>
            <a:rect l="l" t="t" r="r" b="b"/>
            <a:pathLst>
              <a:path h="4062729">
                <a:moveTo>
                  <a:pt x="0" y="0"/>
                </a:moveTo>
                <a:lnTo>
                  <a:pt x="0" y="406247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582400" y="6616700"/>
            <a:ext cx="0" cy="241300"/>
          </a:xfrm>
          <a:custGeom>
            <a:avLst/>
            <a:gdLst/>
            <a:ahLst/>
            <a:cxnLst/>
            <a:rect l="l" t="t" r="r" b="b"/>
            <a:pathLst>
              <a:path h="241300">
                <a:moveTo>
                  <a:pt x="0" y="0"/>
                </a:moveTo>
                <a:lnTo>
                  <a:pt x="0" y="2412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815826" y="5284851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4">
                <a:moveTo>
                  <a:pt x="0" y="0"/>
                </a:moveTo>
                <a:lnTo>
                  <a:pt x="3761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888037" y="5284851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79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75" y="5284851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5">
                <a:moveTo>
                  <a:pt x="0" y="0"/>
                </a:moveTo>
                <a:lnTo>
                  <a:pt x="19843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815826" y="6510337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4">
                <a:moveTo>
                  <a:pt x="0" y="0"/>
                </a:moveTo>
                <a:lnTo>
                  <a:pt x="3761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888037" y="6510337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79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175" y="6510337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5">
                <a:moveTo>
                  <a:pt x="0" y="0"/>
                </a:moveTo>
                <a:lnTo>
                  <a:pt x="19843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888037" y="6172200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7962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7674991" y="4359131"/>
            <a:ext cx="1111250" cy="26289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7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0" y="157162"/>
            <a:ext cx="12192000" cy="8302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157162"/>
            <a:ext cx="12192000" cy="830580"/>
          </a:xfrm>
          <a:custGeom>
            <a:avLst/>
            <a:gdLst/>
            <a:ahLst/>
            <a:cxnLst/>
            <a:rect l="l" t="t" r="r" b="b"/>
            <a:pathLst>
              <a:path w="12192000" h="830580">
                <a:moveTo>
                  <a:pt x="0" y="830262"/>
                </a:moveTo>
                <a:lnTo>
                  <a:pt x="12192000" y="830262"/>
                </a:lnTo>
                <a:lnTo>
                  <a:pt x="12192000" y="0"/>
                </a:lnTo>
                <a:lnTo>
                  <a:pt x="0" y="0"/>
                </a:lnTo>
                <a:lnTo>
                  <a:pt x="0" y="8302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>
            <a:spLocks noGrp="1"/>
          </p:cNvSpPr>
          <p:nvPr>
            <p:ph type="title"/>
          </p:nvPr>
        </p:nvSpPr>
        <p:spPr>
          <a:xfrm>
            <a:off x="78739" y="187642"/>
            <a:ext cx="120345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2765" algn="l"/>
                <a:tab pos="2273300" algn="l"/>
                <a:tab pos="4082415" algn="l"/>
                <a:tab pos="4481195" algn="l"/>
                <a:tab pos="6701155" algn="l"/>
                <a:tab pos="8870950" algn="l"/>
                <a:tab pos="9272270" algn="l"/>
                <a:tab pos="10723245" algn="l"/>
              </a:tabLst>
            </a:pPr>
            <a:r>
              <a:rPr spc="-5" dirty="0"/>
              <a:t>2.	</a:t>
            </a:r>
            <a:r>
              <a:rPr dirty="0"/>
              <a:t>Aspectos	</a:t>
            </a:r>
            <a:r>
              <a:rPr spc="-5" dirty="0"/>
              <a:t>materiais	</a:t>
            </a:r>
            <a:r>
              <a:rPr dirty="0"/>
              <a:t>e	</a:t>
            </a:r>
            <a:r>
              <a:rPr spc="-5" dirty="0"/>
              <a:t>processuais	envolvendo	</a:t>
            </a:r>
            <a:r>
              <a:rPr dirty="0"/>
              <a:t>a	relação	</a:t>
            </a:r>
            <a:r>
              <a:rPr spc="-5" dirty="0"/>
              <a:t>jurídica</a:t>
            </a:r>
          </a:p>
        </p:txBody>
      </p:sp>
      <p:sp>
        <p:nvSpPr>
          <p:cNvPr id="73" name="object 73"/>
          <p:cNvSpPr txBox="1"/>
          <p:nvPr/>
        </p:nvSpPr>
        <p:spPr>
          <a:xfrm>
            <a:off x="78739" y="553719"/>
            <a:ext cx="76930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entre </a:t>
            </a:r>
            <a:r>
              <a:rPr sz="2400" b="1" dirty="0">
                <a:solidFill>
                  <a:srgbClr val="FFFFFF"/>
                </a:solidFill>
                <a:latin typeface="Verdana"/>
                <a:cs typeface="Verdana"/>
              </a:rPr>
              <a:t>o </a:t>
            </a: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concessionário </a:t>
            </a:r>
            <a:r>
              <a:rPr sz="2400" b="1" dirty="0">
                <a:solidFill>
                  <a:srgbClr val="FFFFFF"/>
                </a:solidFill>
                <a:latin typeface="Verdana"/>
                <a:cs typeface="Verdana"/>
              </a:rPr>
              <a:t>e o </a:t>
            </a: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poder</a:t>
            </a:r>
            <a:r>
              <a:rPr sz="2400" b="1" spc="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concedente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93662" y="1233487"/>
            <a:ext cx="3425825" cy="354330"/>
          </a:xfrm>
          <a:custGeom>
            <a:avLst/>
            <a:gdLst/>
            <a:ahLst/>
            <a:cxnLst/>
            <a:rect l="l" t="t" r="r" b="b"/>
            <a:pathLst>
              <a:path w="3425825" h="354330">
                <a:moveTo>
                  <a:pt x="0" y="354012"/>
                </a:moveTo>
                <a:lnTo>
                  <a:pt x="3425825" y="354012"/>
                </a:lnTo>
                <a:lnTo>
                  <a:pt x="3425825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solidFill>
            <a:srgbClr val="9262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3662" y="1233487"/>
            <a:ext cx="3425825" cy="354330"/>
          </a:xfrm>
          <a:custGeom>
            <a:avLst/>
            <a:gdLst/>
            <a:ahLst/>
            <a:cxnLst/>
            <a:rect l="l" t="t" r="r" b="b"/>
            <a:pathLst>
              <a:path w="3425825" h="354330">
                <a:moveTo>
                  <a:pt x="0" y="354012"/>
                </a:moveTo>
                <a:lnTo>
                  <a:pt x="3425825" y="354012"/>
                </a:lnTo>
                <a:lnTo>
                  <a:pt x="3425825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206057" y="1264666"/>
            <a:ext cx="3197860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5" dirty="0">
                <a:solidFill>
                  <a:srgbClr val="FFFFFF"/>
                </a:solidFill>
                <a:latin typeface="Verdana"/>
                <a:cs typeface="Verdana"/>
              </a:rPr>
              <a:t>Concessão de serviço</a:t>
            </a:r>
            <a:r>
              <a:rPr sz="17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Verdana"/>
                <a:cs typeface="Verdana"/>
              </a:rPr>
              <a:t>público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657600" y="1325625"/>
            <a:ext cx="552450" cy="217804"/>
          </a:xfrm>
          <a:custGeom>
            <a:avLst/>
            <a:gdLst/>
            <a:ahLst/>
            <a:cxnLst/>
            <a:rect l="l" t="t" r="r" b="b"/>
            <a:pathLst>
              <a:path w="552450" h="217805">
                <a:moveTo>
                  <a:pt x="443738" y="0"/>
                </a:moveTo>
                <a:lnTo>
                  <a:pt x="443738" y="54356"/>
                </a:lnTo>
                <a:lnTo>
                  <a:pt x="0" y="54356"/>
                </a:lnTo>
                <a:lnTo>
                  <a:pt x="0" y="163068"/>
                </a:lnTo>
                <a:lnTo>
                  <a:pt x="443738" y="163068"/>
                </a:lnTo>
                <a:lnTo>
                  <a:pt x="443738" y="217424"/>
                </a:lnTo>
                <a:lnTo>
                  <a:pt x="552450" y="108712"/>
                </a:lnTo>
                <a:lnTo>
                  <a:pt x="443738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657600" y="1325625"/>
            <a:ext cx="552450" cy="217804"/>
          </a:xfrm>
          <a:custGeom>
            <a:avLst/>
            <a:gdLst/>
            <a:ahLst/>
            <a:cxnLst/>
            <a:rect l="l" t="t" r="r" b="b"/>
            <a:pathLst>
              <a:path w="552450" h="217805">
                <a:moveTo>
                  <a:pt x="0" y="54356"/>
                </a:moveTo>
                <a:lnTo>
                  <a:pt x="443738" y="54356"/>
                </a:lnTo>
                <a:lnTo>
                  <a:pt x="443738" y="0"/>
                </a:lnTo>
                <a:lnTo>
                  <a:pt x="552450" y="108712"/>
                </a:lnTo>
                <a:lnTo>
                  <a:pt x="443738" y="217424"/>
                </a:lnTo>
                <a:lnTo>
                  <a:pt x="443738" y="163068"/>
                </a:lnTo>
                <a:lnTo>
                  <a:pt x="0" y="163068"/>
                </a:lnTo>
                <a:lnTo>
                  <a:pt x="0" y="54356"/>
                </a:lnTo>
                <a:close/>
              </a:path>
            </a:pathLst>
          </a:custGeom>
          <a:ln w="12700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284726" y="1249362"/>
            <a:ext cx="2533650" cy="3698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284726" y="1249362"/>
            <a:ext cx="2533650" cy="370205"/>
          </a:xfrm>
          <a:custGeom>
            <a:avLst/>
            <a:gdLst/>
            <a:ahLst/>
            <a:cxnLst/>
            <a:rect l="l" t="t" r="r" b="b"/>
            <a:pathLst>
              <a:path w="2533650" h="370205">
                <a:moveTo>
                  <a:pt x="0" y="369887"/>
                </a:moveTo>
                <a:lnTo>
                  <a:pt x="2533650" y="369887"/>
                </a:lnTo>
                <a:lnTo>
                  <a:pt x="2533650" y="0"/>
                </a:lnTo>
                <a:lnTo>
                  <a:pt x="0" y="0"/>
                </a:lnTo>
                <a:lnTo>
                  <a:pt x="0" y="369887"/>
                </a:lnTo>
                <a:close/>
              </a:path>
            </a:pathLst>
          </a:custGeom>
          <a:ln w="6350">
            <a:solidFill>
              <a:srgbClr val="926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4479290" y="1280541"/>
            <a:ext cx="2145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Relação</a:t>
            </a:r>
            <a:r>
              <a:rPr sz="1800" spc="-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contratual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93662" y="1760601"/>
            <a:ext cx="3425825" cy="584200"/>
          </a:xfrm>
          <a:custGeom>
            <a:avLst/>
            <a:gdLst/>
            <a:ahLst/>
            <a:cxnLst/>
            <a:rect l="l" t="t" r="r" b="b"/>
            <a:pathLst>
              <a:path w="3425825" h="584200">
                <a:moveTo>
                  <a:pt x="0" y="584200"/>
                </a:moveTo>
                <a:lnTo>
                  <a:pt x="3425825" y="584200"/>
                </a:lnTo>
                <a:lnTo>
                  <a:pt x="3425825" y="0"/>
                </a:lnTo>
                <a:lnTo>
                  <a:pt x="0" y="0"/>
                </a:lnTo>
                <a:lnTo>
                  <a:pt x="0" y="58420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3662" y="1760601"/>
            <a:ext cx="3425825" cy="584200"/>
          </a:xfrm>
          <a:custGeom>
            <a:avLst/>
            <a:gdLst/>
            <a:ahLst/>
            <a:cxnLst/>
            <a:rect l="l" t="t" r="r" b="b"/>
            <a:pathLst>
              <a:path w="3425825" h="584200">
                <a:moveTo>
                  <a:pt x="0" y="584200"/>
                </a:moveTo>
                <a:lnTo>
                  <a:pt x="3425825" y="584200"/>
                </a:lnTo>
                <a:lnTo>
                  <a:pt x="3425825" y="0"/>
                </a:lnTo>
                <a:lnTo>
                  <a:pt x="0" y="0"/>
                </a:lnTo>
                <a:lnTo>
                  <a:pt x="0" y="584200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518477" y="1791716"/>
            <a:ext cx="257175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FFFFFF"/>
                </a:solidFill>
                <a:latin typeface="Verdana"/>
                <a:cs typeface="Verdana"/>
              </a:rPr>
              <a:t>Responsabilidade civil</a:t>
            </a:r>
            <a:r>
              <a:rPr sz="1600" spc="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do</a:t>
            </a:r>
            <a:endParaRPr sz="16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concessionário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4281551" y="1866963"/>
            <a:ext cx="2651125" cy="3698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281551" y="1866963"/>
            <a:ext cx="2651125" cy="370205"/>
          </a:xfrm>
          <a:custGeom>
            <a:avLst/>
            <a:gdLst/>
            <a:ahLst/>
            <a:cxnLst/>
            <a:rect l="l" t="t" r="r" b="b"/>
            <a:pathLst>
              <a:path w="2651125" h="370205">
                <a:moveTo>
                  <a:pt x="0" y="369887"/>
                </a:moveTo>
                <a:lnTo>
                  <a:pt x="2651125" y="369887"/>
                </a:lnTo>
                <a:lnTo>
                  <a:pt x="2651125" y="0"/>
                </a:lnTo>
                <a:lnTo>
                  <a:pt x="0" y="0"/>
                </a:lnTo>
                <a:lnTo>
                  <a:pt x="0" y="369887"/>
                </a:lnTo>
                <a:close/>
              </a:path>
            </a:pathLst>
          </a:custGeom>
          <a:ln w="6350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4387215" y="1895411"/>
            <a:ext cx="24390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Relação</a:t>
            </a:r>
            <a:r>
              <a:rPr sz="1800" spc="-2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extracontratual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6932676" y="1376425"/>
            <a:ext cx="517525" cy="567055"/>
          </a:xfrm>
          <a:custGeom>
            <a:avLst/>
            <a:gdLst/>
            <a:ahLst/>
            <a:cxnLst/>
            <a:rect l="l" t="t" r="r" b="b"/>
            <a:pathLst>
              <a:path w="517525" h="567055">
                <a:moveTo>
                  <a:pt x="258699" y="0"/>
                </a:moveTo>
                <a:lnTo>
                  <a:pt x="258699" y="141604"/>
                </a:lnTo>
                <a:lnTo>
                  <a:pt x="0" y="141604"/>
                </a:lnTo>
                <a:lnTo>
                  <a:pt x="0" y="424941"/>
                </a:lnTo>
                <a:lnTo>
                  <a:pt x="258699" y="424941"/>
                </a:lnTo>
                <a:lnTo>
                  <a:pt x="258699" y="566674"/>
                </a:lnTo>
                <a:lnTo>
                  <a:pt x="517525" y="283337"/>
                </a:lnTo>
                <a:lnTo>
                  <a:pt x="25869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932676" y="1376425"/>
            <a:ext cx="517525" cy="567055"/>
          </a:xfrm>
          <a:custGeom>
            <a:avLst/>
            <a:gdLst/>
            <a:ahLst/>
            <a:cxnLst/>
            <a:rect l="l" t="t" r="r" b="b"/>
            <a:pathLst>
              <a:path w="517525" h="567055">
                <a:moveTo>
                  <a:pt x="0" y="141604"/>
                </a:moveTo>
                <a:lnTo>
                  <a:pt x="258699" y="141604"/>
                </a:lnTo>
                <a:lnTo>
                  <a:pt x="258699" y="0"/>
                </a:lnTo>
                <a:lnTo>
                  <a:pt x="517525" y="283337"/>
                </a:lnTo>
                <a:lnTo>
                  <a:pt x="258699" y="566674"/>
                </a:lnTo>
                <a:lnTo>
                  <a:pt x="258699" y="424941"/>
                </a:lnTo>
                <a:lnTo>
                  <a:pt x="0" y="424941"/>
                </a:lnTo>
                <a:lnTo>
                  <a:pt x="0" y="141604"/>
                </a:lnTo>
                <a:close/>
              </a:path>
            </a:pathLst>
          </a:custGeom>
          <a:ln w="12700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527925" y="1123950"/>
            <a:ext cx="4572000" cy="15701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527925" y="1123950"/>
            <a:ext cx="4572000" cy="1570355"/>
          </a:xfrm>
          <a:custGeom>
            <a:avLst/>
            <a:gdLst/>
            <a:ahLst/>
            <a:cxnLst/>
            <a:rect l="l" t="t" r="r" b="b"/>
            <a:pathLst>
              <a:path w="4572000" h="1570355">
                <a:moveTo>
                  <a:pt x="0" y="1570101"/>
                </a:moveTo>
                <a:lnTo>
                  <a:pt x="4572000" y="1570101"/>
                </a:lnTo>
                <a:lnTo>
                  <a:pt x="4572000" y="0"/>
                </a:lnTo>
                <a:lnTo>
                  <a:pt x="0" y="0"/>
                </a:lnTo>
                <a:lnTo>
                  <a:pt x="0" y="1570101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8198231" y="1154747"/>
            <a:ext cx="323215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Embora todas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obrigações</a:t>
            </a:r>
            <a:r>
              <a:rPr sz="1600" spc="-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7794243" y="1398905"/>
            <a:ext cx="404114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concessionário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estejam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delimitadas</a:t>
            </a:r>
            <a:r>
              <a:rPr sz="16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em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7647051" y="1642745"/>
            <a:ext cx="43345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contrato,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delegação de serviço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público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8218551" y="1886648"/>
            <a:ext cx="319405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torna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responsável por todas</a:t>
            </a:r>
            <a:r>
              <a:rPr sz="1600" spc="-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7634351" y="2130679"/>
            <a:ext cx="436118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marR="5080" indent="-22606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obrigações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 Estado,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mas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detentor  de todas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prerrogativas</a:t>
            </a:r>
            <a:r>
              <a:rPr sz="1600" b="1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públicas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7102475" y="2943225"/>
            <a:ext cx="3681476" cy="8318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102475" y="2943225"/>
            <a:ext cx="3681729" cy="831850"/>
          </a:xfrm>
          <a:custGeom>
            <a:avLst/>
            <a:gdLst/>
            <a:ahLst/>
            <a:cxnLst/>
            <a:rect l="l" t="t" r="r" b="b"/>
            <a:pathLst>
              <a:path w="3681729" h="831850">
                <a:moveTo>
                  <a:pt x="0" y="831850"/>
                </a:moveTo>
                <a:lnTo>
                  <a:pt x="3681476" y="831850"/>
                </a:lnTo>
                <a:lnTo>
                  <a:pt x="3681476" y="0"/>
                </a:lnTo>
                <a:lnTo>
                  <a:pt x="0" y="0"/>
                </a:lnTo>
                <a:lnTo>
                  <a:pt x="0" y="831850"/>
                </a:lnTo>
                <a:close/>
              </a:path>
            </a:pathLst>
          </a:custGeom>
          <a:ln w="6350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7388859" y="2974975"/>
            <a:ext cx="310832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9539" marR="5080" indent="-116839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Concessionário: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garantidor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universal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r>
              <a:rPr sz="1600" b="1" spc="-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responsável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8148701" y="3462654"/>
            <a:ext cx="159385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proporcional?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6096000" y="4062476"/>
            <a:ext cx="5720080" cy="2554605"/>
          </a:xfrm>
          <a:custGeom>
            <a:avLst/>
            <a:gdLst/>
            <a:ahLst/>
            <a:cxnLst/>
            <a:rect l="l" t="t" r="r" b="b"/>
            <a:pathLst>
              <a:path w="5720080" h="2554604">
                <a:moveTo>
                  <a:pt x="0" y="2554224"/>
                </a:moveTo>
                <a:lnTo>
                  <a:pt x="5719826" y="2554224"/>
                </a:lnTo>
                <a:lnTo>
                  <a:pt x="5719826" y="0"/>
                </a:lnTo>
                <a:lnTo>
                  <a:pt x="0" y="0"/>
                </a:lnTo>
                <a:lnTo>
                  <a:pt x="0" y="25542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096000" y="4062476"/>
            <a:ext cx="5720080" cy="2554605"/>
          </a:xfrm>
          <a:custGeom>
            <a:avLst/>
            <a:gdLst/>
            <a:ahLst/>
            <a:cxnLst/>
            <a:rect l="l" t="t" r="r" b="b"/>
            <a:pathLst>
              <a:path w="5720080" h="2554604">
                <a:moveTo>
                  <a:pt x="0" y="2554224"/>
                </a:moveTo>
                <a:lnTo>
                  <a:pt x="5719826" y="2554224"/>
                </a:lnTo>
                <a:lnTo>
                  <a:pt x="5719826" y="0"/>
                </a:lnTo>
                <a:lnTo>
                  <a:pt x="0" y="0"/>
                </a:lnTo>
                <a:lnTo>
                  <a:pt x="0" y="2554224"/>
                </a:lnTo>
                <a:close/>
              </a:path>
            </a:pathLst>
          </a:custGeom>
          <a:ln w="12700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6176009" y="4094479"/>
            <a:ext cx="39243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264920" algn="l"/>
                <a:tab pos="1854200" algn="l"/>
                <a:tab pos="2214880" algn="l"/>
                <a:tab pos="3205480" algn="l"/>
                <a:tab pos="3406140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“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Sendo	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a	outorga	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para  nec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b="1" spc="-1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b="1" spc="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b="1" spc="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spc="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en</a:t>
            </a:r>
            <a:r>
              <a:rPr sz="1600" b="1" spc="-1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li</a:t>
            </a:r>
            <a:r>
              <a:rPr sz="1600" b="1" spc="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spc="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spc="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a		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00" spc="2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0337418" y="4094479"/>
            <a:ext cx="14008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particulares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563880" algn="l"/>
              </a:tabLst>
            </a:pPr>
            <a:r>
              <a:rPr sz="1600" spc="1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z	re</a:t>
            </a:r>
            <a:r>
              <a:rPr sz="1600" spc="2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6176009" y="4582540"/>
            <a:ext cx="55613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71219" algn="l"/>
                <a:tab pos="1247140" algn="l"/>
                <a:tab pos="2717800" algn="l"/>
                <a:tab pos="3205480" algn="l"/>
                <a:tab pos="4161154" algn="l"/>
                <a:tab pos="4412615" algn="l"/>
                <a:tab pos="5426075" algn="l"/>
              </a:tabLst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ap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en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as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	for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	s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ç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	e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spc="-55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	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6176009" y="4826253"/>
            <a:ext cx="5561965" cy="1733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sua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titularidade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as decisões fundamentais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órbita  estatal),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segue daí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impossibilidade </a:t>
            </a:r>
            <a:r>
              <a:rPr sz="1600" b="1" spc="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atribuir 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particular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plena e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absoluta pelos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diversos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aspectos </a:t>
            </a:r>
            <a:r>
              <a:rPr sz="1600" b="1" spc="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prestação 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serviço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sob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pena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afronta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princípios  republicano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 da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moralidade 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administrativa.”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(REISDORFER,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p.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157).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1008062" y="2944812"/>
            <a:ext cx="3552825" cy="83026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008062" y="2944812"/>
            <a:ext cx="3552825" cy="830580"/>
          </a:xfrm>
          <a:custGeom>
            <a:avLst/>
            <a:gdLst/>
            <a:ahLst/>
            <a:cxnLst/>
            <a:rect l="l" t="t" r="r" b="b"/>
            <a:pathLst>
              <a:path w="3552825" h="830579">
                <a:moveTo>
                  <a:pt x="0" y="830262"/>
                </a:moveTo>
                <a:lnTo>
                  <a:pt x="3552825" y="830262"/>
                </a:lnTo>
                <a:lnTo>
                  <a:pt x="3552825" y="0"/>
                </a:lnTo>
                <a:lnTo>
                  <a:pt x="0" y="0"/>
                </a:lnTo>
                <a:lnTo>
                  <a:pt x="0" y="830262"/>
                </a:lnTo>
                <a:close/>
              </a:path>
            </a:pathLst>
          </a:custGeom>
          <a:ln w="6350">
            <a:solidFill>
              <a:srgbClr val="EFB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1438275" y="2976498"/>
            <a:ext cx="269176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574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Limites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ao poder de 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concessão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=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Limites</a:t>
            </a:r>
            <a:r>
              <a:rPr sz="1600" b="1" spc="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1158875" y="3464178"/>
            <a:ext cx="32486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dever de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responsabilização?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201612" y="4073461"/>
            <a:ext cx="5686425" cy="2554605"/>
          </a:xfrm>
          <a:custGeom>
            <a:avLst/>
            <a:gdLst/>
            <a:ahLst/>
            <a:cxnLst/>
            <a:rect l="l" t="t" r="r" b="b"/>
            <a:pathLst>
              <a:path w="5686425" h="2554604">
                <a:moveTo>
                  <a:pt x="0" y="2554351"/>
                </a:moveTo>
                <a:lnTo>
                  <a:pt x="5686425" y="2554351"/>
                </a:lnTo>
                <a:lnTo>
                  <a:pt x="5686425" y="0"/>
                </a:lnTo>
                <a:lnTo>
                  <a:pt x="0" y="0"/>
                </a:lnTo>
                <a:lnTo>
                  <a:pt x="0" y="25543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01612" y="4073461"/>
            <a:ext cx="5686425" cy="2554605"/>
          </a:xfrm>
          <a:custGeom>
            <a:avLst/>
            <a:gdLst/>
            <a:ahLst/>
            <a:cxnLst/>
            <a:rect l="l" t="t" r="r" b="b"/>
            <a:pathLst>
              <a:path w="5686425" h="2554604">
                <a:moveTo>
                  <a:pt x="0" y="2554351"/>
                </a:moveTo>
                <a:lnTo>
                  <a:pt x="5686425" y="2554351"/>
                </a:lnTo>
                <a:lnTo>
                  <a:pt x="5686425" y="0"/>
                </a:lnTo>
                <a:lnTo>
                  <a:pt x="0" y="0"/>
                </a:lnTo>
                <a:lnTo>
                  <a:pt x="0" y="2554351"/>
                </a:lnTo>
                <a:close/>
              </a:path>
            </a:pathLst>
          </a:custGeom>
          <a:ln w="12700">
            <a:solidFill>
              <a:srgbClr val="EFB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280352" y="4105528"/>
            <a:ext cx="5530215" cy="2465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“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(...)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concessionário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serviço público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não pode,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600" u="sng" spc="-10" dirty="0">
                <a:solidFill>
                  <a:srgbClr val="2C2D2C"/>
                </a:solidFill>
                <a:latin typeface="Verdana"/>
                <a:cs typeface="Verdana"/>
              </a:rPr>
              <a:t>si,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determinar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a construção </a:t>
            </a:r>
            <a:r>
              <a:rPr sz="1600" u="sng" spc="-1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muros </a:t>
            </a:r>
            <a:r>
              <a:rPr sz="1600" u="sng" spc="-1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entorno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das estradas pedagiadas,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de modo a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evitar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acesso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pessoas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animais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uma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porque,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via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regra,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o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poder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concedente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não o obriga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neste sentido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 duas porque tal conduta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está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limitada pela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competência estatal </a:t>
            </a:r>
            <a:r>
              <a:rPr sz="1600" u="sng" spc="-10" dirty="0">
                <a:solidFill>
                  <a:srgbClr val="2C2D2C"/>
                </a:solidFill>
                <a:latin typeface="Verdana"/>
                <a:cs typeface="Verdana"/>
              </a:rPr>
              <a:t>indelegável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poder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polícia: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agente </a:t>
            </a:r>
            <a:r>
              <a:rPr sz="1600" u="sng" spc="-10" dirty="0">
                <a:solidFill>
                  <a:srgbClr val="2C2D2C"/>
                </a:solidFill>
                <a:latin typeface="Verdana"/>
                <a:cs typeface="Verdana"/>
              </a:rPr>
              <a:t>privado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pode apenas </a:t>
            </a:r>
            <a:r>
              <a:rPr sz="1600" u="sng" spc="-10" dirty="0">
                <a:solidFill>
                  <a:srgbClr val="2C2D2C"/>
                </a:solidFill>
                <a:latin typeface="Verdana"/>
                <a:cs typeface="Verdana"/>
              </a:rPr>
              <a:t>executar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atos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materiais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limitação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propriedade impostos pela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u="sng" spc="-20" dirty="0">
                <a:solidFill>
                  <a:srgbClr val="2C2D2C"/>
                </a:solidFill>
                <a:latin typeface="Verdana"/>
                <a:cs typeface="Verdana"/>
              </a:rPr>
              <a:t>Administração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.”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(BARROS FILHO,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p.</a:t>
            </a:r>
            <a:r>
              <a:rPr sz="16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72).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4957826" y="3157601"/>
            <a:ext cx="1860550" cy="403225"/>
          </a:xfrm>
          <a:custGeom>
            <a:avLst/>
            <a:gdLst/>
            <a:ahLst/>
            <a:cxnLst/>
            <a:rect l="l" t="t" r="r" b="b"/>
            <a:pathLst>
              <a:path w="1860550" h="403225">
                <a:moveTo>
                  <a:pt x="201549" y="0"/>
                </a:moveTo>
                <a:lnTo>
                  <a:pt x="0" y="201549"/>
                </a:lnTo>
                <a:lnTo>
                  <a:pt x="201549" y="403225"/>
                </a:lnTo>
                <a:lnTo>
                  <a:pt x="201549" y="302387"/>
                </a:lnTo>
                <a:lnTo>
                  <a:pt x="1759712" y="302387"/>
                </a:lnTo>
                <a:lnTo>
                  <a:pt x="1860550" y="201549"/>
                </a:lnTo>
                <a:lnTo>
                  <a:pt x="1759648" y="100711"/>
                </a:lnTo>
                <a:lnTo>
                  <a:pt x="201549" y="100711"/>
                </a:lnTo>
                <a:lnTo>
                  <a:pt x="201549" y="0"/>
                </a:lnTo>
                <a:close/>
              </a:path>
              <a:path w="1860550" h="403225">
                <a:moveTo>
                  <a:pt x="1759712" y="302387"/>
                </a:moveTo>
                <a:lnTo>
                  <a:pt x="1658874" y="302387"/>
                </a:lnTo>
                <a:lnTo>
                  <a:pt x="1658874" y="403225"/>
                </a:lnTo>
                <a:lnTo>
                  <a:pt x="1759712" y="302387"/>
                </a:lnTo>
                <a:close/>
              </a:path>
              <a:path w="1860550" h="403225">
                <a:moveTo>
                  <a:pt x="1658874" y="0"/>
                </a:moveTo>
                <a:lnTo>
                  <a:pt x="1658874" y="100711"/>
                </a:lnTo>
                <a:lnTo>
                  <a:pt x="1759648" y="100711"/>
                </a:lnTo>
                <a:lnTo>
                  <a:pt x="16588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957826" y="3157601"/>
            <a:ext cx="1860550" cy="403225"/>
          </a:xfrm>
          <a:custGeom>
            <a:avLst/>
            <a:gdLst/>
            <a:ahLst/>
            <a:cxnLst/>
            <a:rect l="l" t="t" r="r" b="b"/>
            <a:pathLst>
              <a:path w="1860550" h="403225">
                <a:moveTo>
                  <a:pt x="0" y="201549"/>
                </a:moveTo>
                <a:lnTo>
                  <a:pt x="201549" y="0"/>
                </a:lnTo>
                <a:lnTo>
                  <a:pt x="201549" y="100711"/>
                </a:lnTo>
                <a:lnTo>
                  <a:pt x="1658874" y="100711"/>
                </a:lnTo>
                <a:lnTo>
                  <a:pt x="1658874" y="0"/>
                </a:lnTo>
                <a:lnTo>
                  <a:pt x="1860550" y="201549"/>
                </a:lnTo>
                <a:lnTo>
                  <a:pt x="1658874" y="403225"/>
                </a:lnTo>
                <a:lnTo>
                  <a:pt x="1658874" y="302387"/>
                </a:lnTo>
                <a:lnTo>
                  <a:pt x="201549" y="302387"/>
                </a:lnTo>
                <a:lnTo>
                  <a:pt x="201549" y="403225"/>
                </a:lnTo>
                <a:lnTo>
                  <a:pt x="0" y="201549"/>
                </a:lnTo>
                <a:close/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657600" y="1943100"/>
            <a:ext cx="552450" cy="217804"/>
          </a:xfrm>
          <a:custGeom>
            <a:avLst/>
            <a:gdLst/>
            <a:ahLst/>
            <a:cxnLst/>
            <a:rect l="l" t="t" r="r" b="b"/>
            <a:pathLst>
              <a:path w="552450" h="217805">
                <a:moveTo>
                  <a:pt x="443738" y="0"/>
                </a:moveTo>
                <a:lnTo>
                  <a:pt x="443738" y="54355"/>
                </a:lnTo>
                <a:lnTo>
                  <a:pt x="0" y="54355"/>
                </a:lnTo>
                <a:lnTo>
                  <a:pt x="0" y="163067"/>
                </a:lnTo>
                <a:lnTo>
                  <a:pt x="443738" y="163067"/>
                </a:lnTo>
                <a:lnTo>
                  <a:pt x="443738" y="217550"/>
                </a:lnTo>
                <a:lnTo>
                  <a:pt x="552450" y="108712"/>
                </a:lnTo>
                <a:lnTo>
                  <a:pt x="443738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657600" y="1943100"/>
            <a:ext cx="552450" cy="217804"/>
          </a:xfrm>
          <a:custGeom>
            <a:avLst/>
            <a:gdLst/>
            <a:ahLst/>
            <a:cxnLst/>
            <a:rect l="l" t="t" r="r" b="b"/>
            <a:pathLst>
              <a:path w="552450" h="217805">
                <a:moveTo>
                  <a:pt x="0" y="54355"/>
                </a:moveTo>
                <a:lnTo>
                  <a:pt x="443738" y="54355"/>
                </a:lnTo>
                <a:lnTo>
                  <a:pt x="443738" y="0"/>
                </a:lnTo>
                <a:lnTo>
                  <a:pt x="552450" y="108712"/>
                </a:lnTo>
                <a:lnTo>
                  <a:pt x="443738" y="217550"/>
                </a:lnTo>
                <a:lnTo>
                  <a:pt x="443738" y="163067"/>
                </a:lnTo>
                <a:lnTo>
                  <a:pt x="0" y="163067"/>
                </a:lnTo>
                <a:lnTo>
                  <a:pt x="0" y="54355"/>
                </a:lnTo>
                <a:close/>
              </a:path>
            </a:pathLst>
          </a:custGeom>
          <a:ln w="12700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06274" y="3275584"/>
            <a:ext cx="454025" cy="605155"/>
          </a:xfrm>
          <a:custGeom>
            <a:avLst/>
            <a:gdLst/>
            <a:ahLst/>
            <a:cxnLst/>
            <a:rect l="l" t="t" r="r" b="b"/>
            <a:pathLst>
              <a:path w="454025" h="605154">
                <a:moveTo>
                  <a:pt x="79259" y="0"/>
                </a:moveTo>
                <a:lnTo>
                  <a:pt x="11552" y="129967"/>
                </a:lnTo>
                <a:lnTo>
                  <a:pt x="1800" y="158181"/>
                </a:lnTo>
                <a:lnTo>
                  <a:pt x="0" y="189541"/>
                </a:lnTo>
                <a:lnTo>
                  <a:pt x="5870" y="223569"/>
                </a:lnTo>
                <a:lnTo>
                  <a:pt x="19114" y="259831"/>
                </a:lnTo>
                <a:lnTo>
                  <a:pt x="39434" y="297895"/>
                </a:lnTo>
                <a:lnTo>
                  <a:pt x="66535" y="337328"/>
                </a:lnTo>
                <a:lnTo>
                  <a:pt x="100117" y="377697"/>
                </a:lnTo>
                <a:lnTo>
                  <a:pt x="139885" y="418569"/>
                </a:lnTo>
                <a:lnTo>
                  <a:pt x="185541" y="459512"/>
                </a:lnTo>
                <a:lnTo>
                  <a:pt x="236789" y="500092"/>
                </a:lnTo>
                <a:lnTo>
                  <a:pt x="293330" y="539876"/>
                </a:lnTo>
                <a:lnTo>
                  <a:pt x="259497" y="604773"/>
                </a:lnTo>
                <a:lnTo>
                  <a:pt x="453503" y="549401"/>
                </a:lnTo>
                <a:lnTo>
                  <a:pt x="413480" y="409955"/>
                </a:lnTo>
                <a:lnTo>
                  <a:pt x="361021" y="409955"/>
                </a:lnTo>
                <a:lnTo>
                  <a:pt x="304480" y="370173"/>
                </a:lnTo>
                <a:lnTo>
                  <a:pt x="253232" y="329601"/>
                </a:lnTo>
                <a:lnTo>
                  <a:pt x="207576" y="288669"/>
                </a:lnTo>
                <a:lnTo>
                  <a:pt x="167808" y="247808"/>
                </a:lnTo>
                <a:lnTo>
                  <a:pt x="134226" y="207450"/>
                </a:lnTo>
                <a:lnTo>
                  <a:pt x="107125" y="168026"/>
                </a:lnTo>
                <a:lnTo>
                  <a:pt x="86788" y="129920"/>
                </a:lnTo>
                <a:lnTo>
                  <a:pt x="73561" y="93703"/>
                </a:lnTo>
                <a:lnTo>
                  <a:pt x="67690" y="59667"/>
                </a:lnTo>
                <a:lnTo>
                  <a:pt x="69491" y="28289"/>
                </a:lnTo>
                <a:lnTo>
                  <a:pt x="79259" y="0"/>
                </a:lnTo>
                <a:close/>
              </a:path>
              <a:path w="454025" h="605154">
                <a:moveTo>
                  <a:pt x="394854" y="345058"/>
                </a:moveTo>
                <a:lnTo>
                  <a:pt x="361021" y="409955"/>
                </a:lnTo>
                <a:lnTo>
                  <a:pt x="413480" y="409955"/>
                </a:lnTo>
                <a:lnTo>
                  <a:pt x="394854" y="345058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73776" y="3201524"/>
            <a:ext cx="642620" cy="261620"/>
          </a:xfrm>
          <a:custGeom>
            <a:avLst/>
            <a:gdLst/>
            <a:ahLst/>
            <a:cxnLst/>
            <a:rect l="l" t="t" r="r" b="b"/>
            <a:pathLst>
              <a:path w="642619" h="261620">
                <a:moveTo>
                  <a:pt x="640419" y="129986"/>
                </a:moveTo>
                <a:lnTo>
                  <a:pt x="108586" y="129986"/>
                </a:lnTo>
                <a:lnTo>
                  <a:pt x="151697" y="130428"/>
                </a:lnTo>
                <a:lnTo>
                  <a:pt x="197973" y="134588"/>
                </a:lnTo>
                <a:lnTo>
                  <a:pt x="246990" y="142385"/>
                </a:lnTo>
                <a:lnTo>
                  <a:pt x="298324" y="153738"/>
                </a:lnTo>
                <a:lnTo>
                  <a:pt x="351551" y="168566"/>
                </a:lnTo>
                <a:lnTo>
                  <a:pt x="406249" y="186787"/>
                </a:lnTo>
                <a:lnTo>
                  <a:pt x="461993" y="208321"/>
                </a:lnTo>
                <a:lnTo>
                  <a:pt x="518360" y="233087"/>
                </a:lnTo>
                <a:lnTo>
                  <a:pt x="574926" y="261003"/>
                </a:lnTo>
                <a:lnTo>
                  <a:pt x="642604" y="131082"/>
                </a:lnTo>
                <a:lnTo>
                  <a:pt x="640419" y="129986"/>
                </a:lnTo>
                <a:close/>
              </a:path>
              <a:path w="642619" h="261620">
                <a:moveTo>
                  <a:pt x="204103" y="0"/>
                </a:moveTo>
                <a:lnTo>
                  <a:pt x="160163" y="1046"/>
                </a:lnTo>
                <a:lnTo>
                  <a:pt x="120772" y="6209"/>
                </a:lnTo>
                <a:lnTo>
                  <a:pt x="57069" y="28607"/>
                </a:lnTo>
                <a:lnTo>
                  <a:pt x="15857" y="66638"/>
                </a:lnTo>
                <a:lnTo>
                  <a:pt x="0" y="119748"/>
                </a:lnTo>
                <a:lnTo>
                  <a:pt x="2473" y="151783"/>
                </a:lnTo>
                <a:lnTo>
                  <a:pt x="33550" y="140583"/>
                </a:lnTo>
                <a:lnTo>
                  <a:pt x="69062" y="133344"/>
                </a:lnTo>
                <a:lnTo>
                  <a:pt x="108586" y="129986"/>
                </a:lnTo>
                <a:lnTo>
                  <a:pt x="640419" y="129986"/>
                </a:lnTo>
                <a:lnTo>
                  <a:pt x="602194" y="110827"/>
                </a:lnTo>
                <a:lnTo>
                  <a:pt x="561419" y="92013"/>
                </a:lnTo>
                <a:lnTo>
                  <a:pt x="520464" y="74700"/>
                </a:lnTo>
                <a:lnTo>
                  <a:pt x="479511" y="58946"/>
                </a:lnTo>
                <a:lnTo>
                  <a:pt x="418195" y="38368"/>
                </a:lnTo>
                <a:lnTo>
                  <a:pt x="359638" y="22254"/>
                </a:lnTo>
                <a:lnTo>
                  <a:pt x="304199" y="10534"/>
                </a:lnTo>
                <a:lnTo>
                  <a:pt x="252234" y="3139"/>
                </a:lnTo>
                <a:lnTo>
                  <a:pt x="204103" y="0"/>
                </a:lnTo>
                <a:close/>
              </a:path>
            </a:pathLst>
          </a:custGeom>
          <a:solidFill>
            <a:srgbClr val="A847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06274" y="3201637"/>
            <a:ext cx="710565" cy="678815"/>
          </a:xfrm>
          <a:custGeom>
            <a:avLst/>
            <a:gdLst/>
            <a:ahLst/>
            <a:cxnLst/>
            <a:rect l="l" t="t" r="r" b="b"/>
            <a:pathLst>
              <a:path w="710565" h="678814">
                <a:moveTo>
                  <a:pt x="79259" y="73946"/>
                </a:moveTo>
                <a:lnTo>
                  <a:pt x="69491" y="102235"/>
                </a:lnTo>
                <a:lnTo>
                  <a:pt x="67690" y="133613"/>
                </a:lnTo>
                <a:lnTo>
                  <a:pt x="73561" y="167650"/>
                </a:lnTo>
                <a:lnTo>
                  <a:pt x="86805" y="203913"/>
                </a:lnTo>
                <a:lnTo>
                  <a:pt x="107125" y="241972"/>
                </a:lnTo>
                <a:lnTo>
                  <a:pt x="134226" y="281397"/>
                </a:lnTo>
                <a:lnTo>
                  <a:pt x="167808" y="321755"/>
                </a:lnTo>
                <a:lnTo>
                  <a:pt x="207576" y="362615"/>
                </a:lnTo>
                <a:lnTo>
                  <a:pt x="253232" y="403547"/>
                </a:lnTo>
                <a:lnTo>
                  <a:pt x="304480" y="444120"/>
                </a:lnTo>
                <a:lnTo>
                  <a:pt x="361021" y="483902"/>
                </a:lnTo>
                <a:lnTo>
                  <a:pt x="394854" y="419005"/>
                </a:lnTo>
                <a:lnTo>
                  <a:pt x="453503" y="623348"/>
                </a:lnTo>
                <a:lnTo>
                  <a:pt x="259497" y="678720"/>
                </a:lnTo>
                <a:lnTo>
                  <a:pt x="293330" y="613823"/>
                </a:lnTo>
                <a:lnTo>
                  <a:pt x="236789" y="574038"/>
                </a:lnTo>
                <a:lnTo>
                  <a:pt x="185541" y="533458"/>
                </a:lnTo>
                <a:lnTo>
                  <a:pt x="139885" y="492516"/>
                </a:lnTo>
                <a:lnTo>
                  <a:pt x="100117" y="451644"/>
                </a:lnTo>
                <a:lnTo>
                  <a:pt x="66535" y="411275"/>
                </a:lnTo>
                <a:lnTo>
                  <a:pt x="39434" y="371842"/>
                </a:lnTo>
                <a:lnTo>
                  <a:pt x="19114" y="333778"/>
                </a:lnTo>
                <a:lnTo>
                  <a:pt x="5870" y="297516"/>
                </a:lnTo>
                <a:lnTo>
                  <a:pt x="0" y="263488"/>
                </a:lnTo>
                <a:lnTo>
                  <a:pt x="1800" y="232127"/>
                </a:lnTo>
                <a:lnTo>
                  <a:pt x="79259" y="73946"/>
                </a:lnTo>
                <a:lnTo>
                  <a:pt x="115132" y="34360"/>
                </a:lnTo>
                <a:lnTo>
                  <a:pt x="171493" y="9804"/>
                </a:lnTo>
                <a:lnTo>
                  <a:pt x="245263" y="0"/>
                </a:lnTo>
                <a:lnTo>
                  <a:pt x="287714" y="542"/>
                </a:lnTo>
                <a:lnTo>
                  <a:pt x="333362" y="4668"/>
                </a:lnTo>
                <a:lnTo>
                  <a:pt x="381824" y="12343"/>
                </a:lnTo>
                <a:lnTo>
                  <a:pt x="432713" y="23532"/>
                </a:lnTo>
                <a:lnTo>
                  <a:pt x="485645" y="38200"/>
                </a:lnTo>
                <a:lnTo>
                  <a:pt x="540236" y="56312"/>
                </a:lnTo>
                <a:lnTo>
                  <a:pt x="596099" y="77835"/>
                </a:lnTo>
                <a:lnTo>
                  <a:pt x="652851" y="102732"/>
                </a:lnTo>
                <a:lnTo>
                  <a:pt x="710106" y="130969"/>
                </a:lnTo>
                <a:lnTo>
                  <a:pt x="642428" y="260890"/>
                </a:lnTo>
                <a:lnTo>
                  <a:pt x="585862" y="232974"/>
                </a:lnTo>
                <a:lnTo>
                  <a:pt x="529495" y="208209"/>
                </a:lnTo>
                <a:lnTo>
                  <a:pt x="473751" y="186674"/>
                </a:lnTo>
                <a:lnTo>
                  <a:pt x="419053" y="168453"/>
                </a:lnTo>
                <a:lnTo>
                  <a:pt x="365826" y="153625"/>
                </a:lnTo>
                <a:lnTo>
                  <a:pt x="314492" y="142272"/>
                </a:lnTo>
                <a:lnTo>
                  <a:pt x="265475" y="134475"/>
                </a:lnTo>
                <a:lnTo>
                  <a:pt x="219199" y="130315"/>
                </a:lnTo>
                <a:lnTo>
                  <a:pt x="176087" y="129874"/>
                </a:lnTo>
                <a:lnTo>
                  <a:pt x="136564" y="133231"/>
                </a:lnTo>
                <a:lnTo>
                  <a:pt x="101052" y="140470"/>
                </a:lnTo>
                <a:lnTo>
                  <a:pt x="69975" y="151670"/>
                </a:lnTo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1319891" y="3281045"/>
            <a:ext cx="455930" cy="657225"/>
          </a:xfrm>
          <a:custGeom>
            <a:avLst/>
            <a:gdLst/>
            <a:ahLst/>
            <a:cxnLst/>
            <a:rect l="l" t="t" r="r" b="b"/>
            <a:pathLst>
              <a:path w="455929" h="657225">
                <a:moveTo>
                  <a:pt x="40639" y="378713"/>
                </a:moveTo>
                <a:lnTo>
                  <a:pt x="0" y="619378"/>
                </a:lnTo>
                <a:lnTo>
                  <a:pt x="226822" y="657224"/>
                </a:lnTo>
                <a:lnTo>
                  <a:pt x="180339" y="587628"/>
                </a:lnTo>
                <a:lnTo>
                  <a:pt x="189102" y="580008"/>
                </a:lnTo>
                <a:lnTo>
                  <a:pt x="237570" y="535403"/>
                </a:lnTo>
                <a:lnTo>
                  <a:pt x="281427" y="490552"/>
                </a:lnTo>
                <a:lnTo>
                  <a:pt x="318346" y="448309"/>
                </a:lnTo>
                <a:lnTo>
                  <a:pt x="87122" y="448309"/>
                </a:lnTo>
                <a:lnTo>
                  <a:pt x="40639" y="378713"/>
                </a:lnTo>
                <a:close/>
              </a:path>
              <a:path w="455929" h="657225">
                <a:moveTo>
                  <a:pt x="362457" y="0"/>
                </a:moveTo>
                <a:lnTo>
                  <a:pt x="355341" y="72495"/>
                </a:lnTo>
                <a:lnTo>
                  <a:pt x="343908" y="111402"/>
                </a:lnTo>
                <a:lnTo>
                  <a:pt x="327465" y="151696"/>
                </a:lnTo>
                <a:lnTo>
                  <a:pt x="306191" y="193088"/>
                </a:lnTo>
                <a:lnTo>
                  <a:pt x="280265" y="235289"/>
                </a:lnTo>
                <a:lnTo>
                  <a:pt x="249865" y="278010"/>
                </a:lnTo>
                <a:lnTo>
                  <a:pt x="215172" y="320962"/>
                </a:lnTo>
                <a:lnTo>
                  <a:pt x="176364" y="363855"/>
                </a:lnTo>
                <a:lnTo>
                  <a:pt x="133621" y="406400"/>
                </a:lnTo>
                <a:lnTo>
                  <a:pt x="87122" y="448309"/>
                </a:lnTo>
                <a:lnTo>
                  <a:pt x="318346" y="448309"/>
                </a:lnTo>
                <a:lnTo>
                  <a:pt x="354957" y="401282"/>
                </a:lnTo>
                <a:lnTo>
                  <a:pt x="384456" y="357444"/>
                </a:lnTo>
                <a:lnTo>
                  <a:pt x="408996" y="314527"/>
                </a:lnTo>
                <a:lnTo>
                  <a:pt x="428489" y="272820"/>
                </a:lnTo>
                <a:lnTo>
                  <a:pt x="442849" y="232616"/>
                </a:lnTo>
                <a:lnTo>
                  <a:pt x="451987" y="194205"/>
                </a:lnTo>
                <a:lnTo>
                  <a:pt x="455817" y="157879"/>
                </a:lnTo>
                <a:lnTo>
                  <a:pt x="454253" y="123928"/>
                </a:lnTo>
                <a:lnTo>
                  <a:pt x="447206" y="92644"/>
                </a:lnTo>
                <a:lnTo>
                  <a:pt x="434590" y="64318"/>
                </a:lnTo>
                <a:lnTo>
                  <a:pt x="416318" y="39241"/>
                </a:lnTo>
                <a:lnTo>
                  <a:pt x="392303" y="17705"/>
                </a:lnTo>
                <a:lnTo>
                  <a:pt x="362457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0925047" y="3116186"/>
            <a:ext cx="824230" cy="333375"/>
          </a:xfrm>
          <a:custGeom>
            <a:avLst/>
            <a:gdLst/>
            <a:ahLst/>
            <a:cxnLst/>
            <a:rect l="l" t="t" r="r" b="b"/>
            <a:pathLst>
              <a:path w="824229" h="333375">
                <a:moveTo>
                  <a:pt x="512155" y="0"/>
                </a:moveTo>
                <a:lnTo>
                  <a:pt x="467820" y="3496"/>
                </a:lnTo>
                <a:lnTo>
                  <a:pt x="421138" y="10643"/>
                </a:lnTo>
                <a:lnTo>
                  <a:pt x="372416" y="21395"/>
                </a:lnTo>
                <a:lnTo>
                  <a:pt x="321960" y="35706"/>
                </a:lnTo>
                <a:lnTo>
                  <a:pt x="270077" y="53528"/>
                </a:lnTo>
                <a:lnTo>
                  <a:pt x="217074" y="74815"/>
                </a:lnTo>
                <a:lnTo>
                  <a:pt x="163258" y="99522"/>
                </a:lnTo>
                <a:lnTo>
                  <a:pt x="108936" y="127600"/>
                </a:lnTo>
                <a:lnTo>
                  <a:pt x="54414" y="159004"/>
                </a:lnTo>
                <a:lnTo>
                  <a:pt x="0" y="193687"/>
                </a:lnTo>
                <a:lnTo>
                  <a:pt x="93091" y="332879"/>
                </a:lnTo>
                <a:lnTo>
                  <a:pt x="147505" y="298216"/>
                </a:lnTo>
                <a:lnTo>
                  <a:pt x="202027" y="266827"/>
                </a:lnTo>
                <a:lnTo>
                  <a:pt x="256349" y="238760"/>
                </a:lnTo>
                <a:lnTo>
                  <a:pt x="310165" y="214061"/>
                </a:lnTo>
                <a:lnTo>
                  <a:pt x="363168" y="192779"/>
                </a:lnTo>
                <a:lnTo>
                  <a:pt x="415051" y="174960"/>
                </a:lnTo>
                <a:lnTo>
                  <a:pt x="465507" y="160650"/>
                </a:lnTo>
                <a:lnTo>
                  <a:pt x="514229" y="149898"/>
                </a:lnTo>
                <a:lnTo>
                  <a:pt x="560911" y="142751"/>
                </a:lnTo>
                <a:lnTo>
                  <a:pt x="605246" y="139255"/>
                </a:lnTo>
                <a:lnTo>
                  <a:pt x="769487" y="139255"/>
                </a:lnTo>
                <a:lnTo>
                  <a:pt x="731011" y="81673"/>
                </a:lnTo>
                <a:lnTo>
                  <a:pt x="687886" y="38918"/>
                </a:lnTo>
                <a:lnTo>
                  <a:pt x="628010" y="11885"/>
                </a:lnTo>
                <a:lnTo>
                  <a:pt x="553836" y="201"/>
                </a:lnTo>
                <a:lnTo>
                  <a:pt x="512155" y="0"/>
                </a:lnTo>
                <a:close/>
              </a:path>
              <a:path w="824229" h="333375">
                <a:moveTo>
                  <a:pt x="769487" y="139255"/>
                </a:moveTo>
                <a:lnTo>
                  <a:pt x="605246" y="139255"/>
                </a:lnTo>
                <a:lnTo>
                  <a:pt x="646927" y="139458"/>
                </a:lnTo>
                <a:lnTo>
                  <a:pt x="685648" y="143407"/>
                </a:lnTo>
                <a:lnTo>
                  <a:pt x="752980" y="162732"/>
                </a:lnTo>
                <a:lnTo>
                  <a:pt x="804787" y="197606"/>
                </a:lnTo>
                <a:lnTo>
                  <a:pt x="824102" y="220992"/>
                </a:lnTo>
                <a:lnTo>
                  <a:pt x="769487" y="139255"/>
                </a:lnTo>
                <a:close/>
              </a:path>
            </a:pathLst>
          </a:custGeom>
          <a:solidFill>
            <a:srgbClr val="A847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0925047" y="3116186"/>
            <a:ext cx="850900" cy="822325"/>
          </a:xfrm>
          <a:custGeom>
            <a:avLst/>
            <a:gdLst/>
            <a:ahLst/>
            <a:cxnLst/>
            <a:rect l="l" t="t" r="r" b="b"/>
            <a:pathLst>
              <a:path w="850900" h="822325">
                <a:moveTo>
                  <a:pt x="824102" y="220992"/>
                </a:moveTo>
                <a:lnTo>
                  <a:pt x="780977" y="178202"/>
                </a:lnTo>
                <a:lnTo>
                  <a:pt x="721101" y="151149"/>
                </a:lnTo>
                <a:lnTo>
                  <a:pt x="646927" y="139458"/>
                </a:lnTo>
                <a:lnTo>
                  <a:pt x="605246" y="139255"/>
                </a:lnTo>
                <a:lnTo>
                  <a:pt x="560911" y="142751"/>
                </a:lnTo>
                <a:lnTo>
                  <a:pt x="514229" y="149898"/>
                </a:lnTo>
                <a:lnTo>
                  <a:pt x="465507" y="160650"/>
                </a:lnTo>
                <a:lnTo>
                  <a:pt x="415051" y="174960"/>
                </a:lnTo>
                <a:lnTo>
                  <a:pt x="363168" y="192779"/>
                </a:lnTo>
                <a:lnTo>
                  <a:pt x="310165" y="214061"/>
                </a:lnTo>
                <a:lnTo>
                  <a:pt x="256349" y="238760"/>
                </a:lnTo>
                <a:lnTo>
                  <a:pt x="202027" y="266827"/>
                </a:lnTo>
                <a:lnTo>
                  <a:pt x="147505" y="298216"/>
                </a:lnTo>
                <a:lnTo>
                  <a:pt x="93091" y="332879"/>
                </a:lnTo>
                <a:lnTo>
                  <a:pt x="0" y="193687"/>
                </a:lnTo>
                <a:lnTo>
                  <a:pt x="54414" y="159004"/>
                </a:lnTo>
                <a:lnTo>
                  <a:pt x="108936" y="127600"/>
                </a:lnTo>
                <a:lnTo>
                  <a:pt x="163258" y="99522"/>
                </a:lnTo>
                <a:lnTo>
                  <a:pt x="217074" y="74815"/>
                </a:lnTo>
                <a:lnTo>
                  <a:pt x="270077" y="53528"/>
                </a:lnTo>
                <a:lnTo>
                  <a:pt x="321960" y="35706"/>
                </a:lnTo>
                <a:lnTo>
                  <a:pt x="372416" y="21395"/>
                </a:lnTo>
                <a:lnTo>
                  <a:pt x="421138" y="10643"/>
                </a:lnTo>
                <a:lnTo>
                  <a:pt x="467820" y="3496"/>
                </a:lnTo>
                <a:lnTo>
                  <a:pt x="512155" y="0"/>
                </a:lnTo>
                <a:lnTo>
                  <a:pt x="553836" y="201"/>
                </a:lnTo>
                <a:lnTo>
                  <a:pt x="592557" y="4147"/>
                </a:lnTo>
                <a:lnTo>
                  <a:pt x="659889" y="23459"/>
                </a:lnTo>
                <a:lnTo>
                  <a:pt x="711696" y="58307"/>
                </a:lnTo>
                <a:lnTo>
                  <a:pt x="824102" y="220992"/>
                </a:lnTo>
                <a:lnTo>
                  <a:pt x="848086" y="282433"/>
                </a:lnTo>
                <a:lnTo>
                  <a:pt x="850786" y="317621"/>
                </a:lnTo>
                <a:lnTo>
                  <a:pt x="847505" y="355336"/>
                </a:lnTo>
                <a:lnTo>
                  <a:pt x="838401" y="395238"/>
                </a:lnTo>
                <a:lnTo>
                  <a:pt x="823636" y="436988"/>
                </a:lnTo>
                <a:lnTo>
                  <a:pt x="803369" y="480247"/>
                </a:lnTo>
                <a:lnTo>
                  <a:pt x="777761" y="524675"/>
                </a:lnTo>
                <a:lnTo>
                  <a:pt x="746970" y="569933"/>
                </a:lnTo>
                <a:lnTo>
                  <a:pt x="711156" y="615683"/>
                </a:lnTo>
                <a:lnTo>
                  <a:pt x="670481" y="661585"/>
                </a:lnTo>
                <a:lnTo>
                  <a:pt x="625103" y="707299"/>
                </a:lnTo>
                <a:lnTo>
                  <a:pt x="575182" y="752487"/>
                </a:lnTo>
                <a:lnTo>
                  <a:pt x="621665" y="822083"/>
                </a:lnTo>
                <a:lnTo>
                  <a:pt x="394843" y="784237"/>
                </a:lnTo>
                <a:lnTo>
                  <a:pt x="435482" y="543572"/>
                </a:lnTo>
                <a:lnTo>
                  <a:pt x="481965" y="613168"/>
                </a:lnTo>
                <a:lnTo>
                  <a:pt x="528464" y="571259"/>
                </a:lnTo>
                <a:lnTo>
                  <a:pt x="571207" y="528713"/>
                </a:lnTo>
                <a:lnTo>
                  <a:pt x="610015" y="485820"/>
                </a:lnTo>
                <a:lnTo>
                  <a:pt x="644708" y="442868"/>
                </a:lnTo>
                <a:lnTo>
                  <a:pt x="675108" y="400147"/>
                </a:lnTo>
                <a:lnTo>
                  <a:pt x="701034" y="357946"/>
                </a:lnTo>
                <a:lnTo>
                  <a:pt x="722308" y="316554"/>
                </a:lnTo>
                <a:lnTo>
                  <a:pt x="738751" y="276260"/>
                </a:lnTo>
                <a:lnTo>
                  <a:pt x="750184" y="237354"/>
                </a:lnTo>
                <a:lnTo>
                  <a:pt x="756427" y="200123"/>
                </a:lnTo>
                <a:lnTo>
                  <a:pt x="757301" y="164858"/>
                </a:lnTo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1233805"/>
          </a:xfrm>
          <a:custGeom>
            <a:avLst/>
            <a:gdLst/>
            <a:ahLst/>
            <a:cxnLst/>
            <a:rect l="l" t="t" r="r" b="b"/>
            <a:pathLst>
              <a:path h="1233805">
                <a:moveTo>
                  <a:pt x="0" y="0"/>
                </a:moveTo>
                <a:lnTo>
                  <a:pt x="0" y="12334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6627812"/>
            <a:ext cx="0" cy="230504"/>
          </a:xfrm>
          <a:custGeom>
            <a:avLst/>
            <a:gdLst/>
            <a:ahLst/>
            <a:cxnLst/>
            <a:rect l="l" t="t" r="r" b="b"/>
            <a:pathLst>
              <a:path h="230504">
                <a:moveTo>
                  <a:pt x="0" y="0"/>
                </a:moveTo>
                <a:lnTo>
                  <a:pt x="0" y="2301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0"/>
            <a:ext cx="0" cy="1233805"/>
          </a:xfrm>
          <a:custGeom>
            <a:avLst/>
            <a:gdLst/>
            <a:ahLst/>
            <a:cxnLst/>
            <a:rect l="l" t="t" r="r" b="b"/>
            <a:pathLst>
              <a:path h="1233805">
                <a:moveTo>
                  <a:pt x="0" y="0"/>
                </a:moveTo>
                <a:lnTo>
                  <a:pt x="0" y="12334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28800" y="6627812"/>
            <a:ext cx="0" cy="230504"/>
          </a:xfrm>
          <a:custGeom>
            <a:avLst/>
            <a:gdLst/>
            <a:ahLst/>
            <a:cxnLst/>
            <a:rect l="l" t="t" r="r" b="b"/>
            <a:pathLst>
              <a:path h="230504">
                <a:moveTo>
                  <a:pt x="0" y="0"/>
                </a:moveTo>
                <a:lnTo>
                  <a:pt x="0" y="2301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0"/>
            <a:ext cx="0" cy="1233805"/>
          </a:xfrm>
          <a:custGeom>
            <a:avLst/>
            <a:gdLst/>
            <a:ahLst/>
            <a:cxnLst/>
            <a:rect l="l" t="t" r="r" b="b"/>
            <a:pathLst>
              <a:path h="1233805">
                <a:moveTo>
                  <a:pt x="0" y="0"/>
                </a:moveTo>
                <a:lnTo>
                  <a:pt x="0" y="12334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8000" y="6627812"/>
            <a:ext cx="0" cy="230504"/>
          </a:xfrm>
          <a:custGeom>
            <a:avLst/>
            <a:gdLst/>
            <a:ahLst/>
            <a:cxnLst/>
            <a:rect l="l" t="t" r="r" b="b"/>
            <a:pathLst>
              <a:path h="230504">
                <a:moveTo>
                  <a:pt x="0" y="0"/>
                </a:moveTo>
                <a:lnTo>
                  <a:pt x="0" y="2301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67200" y="0"/>
            <a:ext cx="0" cy="4073525"/>
          </a:xfrm>
          <a:custGeom>
            <a:avLst/>
            <a:gdLst/>
            <a:ahLst/>
            <a:cxnLst/>
            <a:rect l="l" t="t" r="r" b="b"/>
            <a:pathLst>
              <a:path h="4073525">
                <a:moveTo>
                  <a:pt x="0" y="0"/>
                </a:moveTo>
                <a:lnTo>
                  <a:pt x="0" y="40734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67200" y="6627812"/>
            <a:ext cx="0" cy="230504"/>
          </a:xfrm>
          <a:custGeom>
            <a:avLst/>
            <a:gdLst/>
            <a:ahLst/>
            <a:cxnLst/>
            <a:rect l="l" t="t" r="r" b="b"/>
            <a:pathLst>
              <a:path h="230504">
                <a:moveTo>
                  <a:pt x="0" y="0"/>
                </a:moveTo>
                <a:lnTo>
                  <a:pt x="0" y="2301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86400" y="0"/>
            <a:ext cx="0" cy="4073525"/>
          </a:xfrm>
          <a:custGeom>
            <a:avLst/>
            <a:gdLst/>
            <a:ahLst/>
            <a:cxnLst/>
            <a:rect l="l" t="t" r="r" b="b"/>
            <a:pathLst>
              <a:path h="4073525">
                <a:moveTo>
                  <a:pt x="0" y="0"/>
                </a:moveTo>
                <a:lnTo>
                  <a:pt x="0" y="40734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86400" y="6627812"/>
            <a:ext cx="0" cy="230504"/>
          </a:xfrm>
          <a:custGeom>
            <a:avLst/>
            <a:gdLst/>
            <a:ahLst/>
            <a:cxnLst/>
            <a:rect l="l" t="t" r="r" b="b"/>
            <a:pathLst>
              <a:path h="230504">
                <a:moveTo>
                  <a:pt x="0" y="0"/>
                </a:moveTo>
                <a:lnTo>
                  <a:pt x="0" y="2301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05600" y="0"/>
            <a:ext cx="0" cy="4062729"/>
          </a:xfrm>
          <a:custGeom>
            <a:avLst/>
            <a:gdLst/>
            <a:ahLst/>
            <a:cxnLst/>
            <a:rect l="l" t="t" r="r" b="b"/>
            <a:pathLst>
              <a:path h="4062729">
                <a:moveTo>
                  <a:pt x="0" y="0"/>
                </a:moveTo>
                <a:lnTo>
                  <a:pt x="0" y="406247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05600" y="6616700"/>
            <a:ext cx="0" cy="241300"/>
          </a:xfrm>
          <a:custGeom>
            <a:avLst/>
            <a:gdLst/>
            <a:ahLst/>
            <a:cxnLst/>
            <a:rect l="l" t="t" r="r" b="b"/>
            <a:pathLst>
              <a:path h="241300">
                <a:moveTo>
                  <a:pt x="0" y="0"/>
                </a:moveTo>
                <a:lnTo>
                  <a:pt x="0" y="2412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24800" y="0"/>
            <a:ext cx="0" cy="4062729"/>
          </a:xfrm>
          <a:custGeom>
            <a:avLst/>
            <a:gdLst/>
            <a:ahLst/>
            <a:cxnLst/>
            <a:rect l="l" t="t" r="r" b="b"/>
            <a:pathLst>
              <a:path h="4062729">
                <a:moveTo>
                  <a:pt x="0" y="0"/>
                </a:moveTo>
                <a:lnTo>
                  <a:pt x="0" y="406247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24800" y="6616700"/>
            <a:ext cx="0" cy="241300"/>
          </a:xfrm>
          <a:custGeom>
            <a:avLst/>
            <a:gdLst/>
            <a:ahLst/>
            <a:cxnLst/>
            <a:rect l="l" t="t" r="r" b="b"/>
            <a:pathLst>
              <a:path h="241300">
                <a:moveTo>
                  <a:pt x="0" y="0"/>
                </a:moveTo>
                <a:lnTo>
                  <a:pt x="0" y="2412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44000" y="0"/>
            <a:ext cx="0" cy="4062729"/>
          </a:xfrm>
          <a:custGeom>
            <a:avLst/>
            <a:gdLst/>
            <a:ahLst/>
            <a:cxnLst/>
            <a:rect l="l" t="t" r="r" b="b"/>
            <a:pathLst>
              <a:path h="4062729">
                <a:moveTo>
                  <a:pt x="0" y="0"/>
                </a:moveTo>
                <a:lnTo>
                  <a:pt x="0" y="406247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144000" y="6616700"/>
            <a:ext cx="0" cy="241300"/>
          </a:xfrm>
          <a:custGeom>
            <a:avLst/>
            <a:gdLst/>
            <a:ahLst/>
            <a:cxnLst/>
            <a:rect l="l" t="t" r="r" b="b"/>
            <a:pathLst>
              <a:path h="241300">
                <a:moveTo>
                  <a:pt x="0" y="0"/>
                </a:moveTo>
                <a:lnTo>
                  <a:pt x="0" y="2412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363200" y="0"/>
            <a:ext cx="0" cy="4062729"/>
          </a:xfrm>
          <a:custGeom>
            <a:avLst/>
            <a:gdLst/>
            <a:ahLst/>
            <a:cxnLst/>
            <a:rect l="l" t="t" r="r" b="b"/>
            <a:pathLst>
              <a:path h="4062729">
                <a:moveTo>
                  <a:pt x="0" y="0"/>
                </a:moveTo>
                <a:lnTo>
                  <a:pt x="0" y="406247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363200" y="6616700"/>
            <a:ext cx="0" cy="241300"/>
          </a:xfrm>
          <a:custGeom>
            <a:avLst/>
            <a:gdLst/>
            <a:ahLst/>
            <a:cxnLst/>
            <a:rect l="l" t="t" r="r" b="b"/>
            <a:pathLst>
              <a:path h="241300">
                <a:moveTo>
                  <a:pt x="0" y="0"/>
                </a:moveTo>
                <a:lnTo>
                  <a:pt x="0" y="2412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582400" y="0"/>
            <a:ext cx="0" cy="4062729"/>
          </a:xfrm>
          <a:custGeom>
            <a:avLst/>
            <a:gdLst/>
            <a:ahLst/>
            <a:cxnLst/>
            <a:rect l="l" t="t" r="r" b="b"/>
            <a:pathLst>
              <a:path h="4062729">
                <a:moveTo>
                  <a:pt x="0" y="0"/>
                </a:moveTo>
                <a:lnTo>
                  <a:pt x="0" y="406247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582400" y="6616700"/>
            <a:ext cx="0" cy="241300"/>
          </a:xfrm>
          <a:custGeom>
            <a:avLst/>
            <a:gdLst/>
            <a:ahLst/>
            <a:cxnLst/>
            <a:rect l="l" t="t" r="r" b="b"/>
            <a:pathLst>
              <a:path h="241300">
                <a:moveTo>
                  <a:pt x="0" y="0"/>
                </a:moveTo>
                <a:lnTo>
                  <a:pt x="0" y="2412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815826" y="5284851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4">
                <a:moveTo>
                  <a:pt x="0" y="0"/>
                </a:moveTo>
                <a:lnTo>
                  <a:pt x="3761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815826" y="6510337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4">
                <a:moveTo>
                  <a:pt x="0" y="0"/>
                </a:moveTo>
                <a:lnTo>
                  <a:pt x="3761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157162"/>
            <a:ext cx="12192000" cy="8302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157162"/>
            <a:ext cx="12192000" cy="830580"/>
          </a:xfrm>
          <a:custGeom>
            <a:avLst/>
            <a:gdLst/>
            <a:ahLst/>
            <a:cxnLst/>
            <a:rect l="l" t="t" r="r" b="b"/>
            <a:pathLst>
              <a:path w="12192000" h="830580">
                <a:moveTo>
                  <a:pt x="0" y="830262"/>
                </a:moveTo>
                <a:lnTo>
                  <a:pt x="12192000" y="830262"/>
                </a:lnTo>
                <a:lnTo>
                  <a:pt x="12192000" y="0"/>
                </a:lnTo>
                <a:lnTo>
                  <a:pt x="0" y="0"/>
                </a:lnTo>
                <a:lnTo>
                  <a:pt x="0" y="8302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>
            <a:spLocks noGrp="1"/>
          </p:cNvSpPr>
          <p:nvPr>
            <p:ph type="title"/>
          </p:nvPr>
        </p:nvSpPr>
        <p:spPr>
          <a:xfrm>
            <a:off x="78739" y="187642"/>
            <a:ext cx="1203452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2765" algn="l"/>
                <a:tab pos="2273300" algn="l"/>
                <a:tab pos="4082415" algn="l"/>
                <a:tab pos="4481195" algn="l"/>
                <a:tab pos="6701155" algn="l"/>
                <a:tab pos="8870950" algn="l"/>
                <a:tab pos="9272270" algn="l"/>
                <a:tab pos="10723245" algn="l"/>
              </a:tabLst>
            </a:pPr>
            <a:r>
              <a:rPr lang="pt-BR" spc="-5" dirty="0" smtClean="0"/>
              <a:t>3. Responsabilidade da Concessionária perante terceiros usuários e não usuários do serviço público</a:t>
            </a:r>
            <a:endParaRPr spc="-5" dirty="0"/>
          </a:p>
        </p:txBody>
      </p:sp>
      <p:sp>
        <p:nvSpPr>
          <p:cNvPr id="90" name="object 90"/>
          <p:cNvSpPr/>
          <p:nvPr/>
        </p:nvSpPr>
        <p:spPr>
          <a:xfrm>
            <a:off x="152400" y="1566208"/>
            <a:ext cx="11811000" cy="15701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CaixaDeTexto 123"/>
          <p:cNvSpPr txBox="1"/>
          <p:nvPr/>
        </p:nvSpPr>
        <p:spPr>
          <a:xfrm>
            <a:off x="152400" y="1490008"/>
            <a:ext cx="118110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1º Momento </a:t>
            </a:r>
            <a:r>
              <a:rPr lang="pt-BR" sz="15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Conforme MARQUES NETO (2013), a Constituição de 1988 (art. 37,§6º) representou novos termos ao tema da responsabilidade objetiva, estendendo a responsabilidade objetiva para as pessoas jurídicas de Direito Privado prestadoras de serviço público. A jurisprudência do período não fazia distinção entre terceiros usuários e não usuários do serviço público.</a:t>
            </a:r>
          </a:p>
          <a:p>
            <a:pPr algn="just"/>
            <a:r>
              <a:rPr lang="pt-BR" sz="15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</a:t>
            </a:r>
            <a:r>
              <a:rPr lang="pt-BR" sz="1500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(...) somente as pessoas jurídicas de Direito Público, ou as pessoas jurídicas de Direito Privado que prestem serviços públicos , é que poderão responder, objetivamente, pela reparação de danos a terceiros” </a:t>
            </a:r>
            <a:r>
              <a:rPr lang="pt-BR" sz="15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(RE 327.904, STF, Rel. Min. Carlos Britto, j. 15/08/2006)</a:t>
            </a:r>
          </a:p>
        </p:txBody>
      </p:sp>
      <p:sp>
        <p:nvSpPr>
          <p:cNvPr id="125" name="object 90"/>
          <p:cNvSpPr/>
          <p:nvPr/>
        </p:nvSpPr>
        <p:spPr>
          <a:xfrm>
            <a:off x="152400" y="1066800"/>
            <a:ext cx="11734800" cy="381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CaixaDeTexto 125"/>
          <p:cNvSpPr txBox="1"/>
          <p:nvPr/>
        </p:nvSpPr>
        <p:spPr>
          <a:xfrm>
            <a:off x="152400" y="1066800"/>
            <a:ext cx="117348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Evolução Jurisprudencial</a:t>
            </a:r>
            <a:endParaRPr lang="pt-BR" sz="13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7" name="object 90"/>
          <p:cNvSpPr/>
          <p:nvPr/>
        </p:nvSpPr>
        <p:spPr>
          <a:xfrm>
            <a:off x="152400" y="3210848"/>
            <a:ext cx="11811000" cy="18945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CaixaDeTexto 127"/>
          <p:cNvSpPr txBox="1"/>
          <p:nvPr/>
        </p:nvSpPr>
        <p:spPr>
          <a:xfrm>
            <a:off x="152400" y="3166408"/>
            <a:ext cx="1181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2º Momento </a:t>
            </a:r>
            <a:r>
              <a:rPr lang="pt-BR" sz="15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a responsabilidade objetiva dos concessionários de serviço público aplica-se tão somente aos usuários do serviço público (RE 262.651, STF, Rel. Min. Carlos Velloso, j. 16/11/2005).</a:t>
            </a:r>
          </a:p>
          <a:p>
            <a:pPr algn="just"/>
            <a:r>
              <a:rPr lang="pt-BR" sz="15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Min. Carlos Velloso (entendimento vencedor)– a responsabilidade objetiva das concessionárias em relação ao usuário fundamenta-se na relação instaurada, isto é, o usuário é detentor de Direito subjetivo de receber um serviço público adequado. </a:t>
            </a:r>
          </a:p>
          <a:p>
            <a:pPr algn="just"/>
            <a:r>
              <a:rPr lang="pt-BR" sz="15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Min. Joaquim Barbosa (entendimento vencido) – </a:t>
            </a:r>
            <a:r>
              <a:rPr lang="pt-BR" sz="1500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“introduzir uma distinção adicional entre usuários e não usuários do serviço significa um enfraquecimento do princípio da responsabilidade objetiva, cujo alcance o constituinte de 1988 quis o mais amplo possível”.</a:t>
            </a:r>
            <a:endParaRPr lang="pt-BR" sz="15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9" name="object 90"/>
          <p:cNvSpPr/>
          <p:nvPr/>
        </p:nvSpPr>
        <p:spPr>
          <a:xfrm>
            <a:off x="152400" y="5181601"/>
            <a:ext cx="11811000" cy="1447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CaixaDeTexto 129"/>
          <p:cNvSpPr txBox="1"/>
          <p:nvPr/>
        </p:nvSpPr>
        <p:spPr>
          <a:xfrm>
            <a:off x="152400" y="5181600"/>
            <a:ext cx="1181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3º Momento </a:t>
            </a:r>
            <a:r>
              <a:rPr lang="pt-BR" sz="15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a responsabilidade objetiva das concessionárias de serviço público aplica-se aos usuários e não usuários do serviço público (RE 591.874, STF, Rel. Min. Ricardo </a:t>
            </a:r>
            <a:r>
              <a:rPr lang="pt-BR" sz="15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Lewandovski</a:t>
            </a:r>
            <a:r>
              <a:rPr lang="pt-BR" sz="15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j. 26/08/2009). </a:t>
            </a:r>
          </a:p>
          <a:p>
            <a:pPr algn="just"/>
            <a:r>
              <a:rPr lang="pt-BR" sz="15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Face o princípio da isonomia, não se pode interpretar restritivamente o alcance do referido art. 37,§6º. Isto é, onde a Constituição Federal não diferenciou, não cabe ao intérprete diferenciar.</a:t>
            </a:r>
          </a:p>
          <a:p>
            <a:pPr algn="just"/>
            <a:r>
              <a:rPr lang="pt-BR" sz="15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Crítica da doutrina (MARQUES NETO, 2013) – não há liame jurídico: não usuários não estão abrangidos na responsabilidade objetiva porque lhe falta o elemento liame do serviço público.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353059" y="1348105"/>
            <a:ext cx="11586845" cy="3684270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355600" marR="5080" indent="-342900" algn="just">
              <a:lnSpc>
                <a:spcPts val="2480"/>
              </a:lnSpc>
              <a:spcBef>
                <a:spcPts val="415"/>
              </a:spcBef>
              <a:buClr>
                <a:srgbClr val="D15A3D"/>
              </a:buClr>
              <a:buAutoNum type="arabicPeriod"/>
              <a:tabLst>
                <a:tab pos="355600" algn="l"/>
              </a:tabLst>
            </a:pPr>
            <a:r>
              <a:rPr sz="2300" spc="-5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2300" dirty="0">
                <a:solidFill>
                  <a:srgbClr val="2C2D2C"/>
                </a:solidFill>
                <a:latin typeface="Verdana"/>
                <a:cs typeface="Verdana"/>
              </a:rPr>
              <a:t>sua </a:t>
            </a:r>
            <a:r>
              <a:rPr sz="2300" spc="-10" dirty="0">
                <a:solidFill>
                  <a:srgbClr val="2C2D2C"/>
                </a:solidFill>
                <a:latin typeface="Verdana"/>
                <a:cs typeface="Verdana"/>
              </a:rPr>
              <a:t>opinião, </a:t>
            </a:r>
            <a:r>
              <a:rPr sz="2300" spc="-5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2300" dirty="0">
                <a:solidFill>
                  <a:srgbClr val="2C2D2C"/>
                </a:solidFill>
                <a:latin typeface="Verdana"/>
                <a:cs typeface="Verdana"/>
              </a:rPr>
              <a:t>responsabilidades do concessionário de </a:t>
            </a:r>
            <a:r>
              <a:rPr sz="2300" spc="-5" dirty="0">
                <a:solidFill>
                  <a:srgbClr val="2C2D2C"/>
                </a:solidFill>
                <a:latin typeface="Verdana"/>
                <a:cs typeface="Verdana"/>
              </a:rPr>
              <a:t>serviço público  </a:t>
            </a:r>
            <a:r>
              <a:rPr sz="2300" dirty="0">
                <a:solidFill>
                  <a:srgbClr val="2C2D2C"/>
                </a:solidFill>
                <a:latin typeface="Verdana"/>
                <a:cs typeface="Verdana"/>
              </a:rPr>
              <a:t>estão </a:t>
            </a:r>
            <a:r>
              <a:rPr sz="2300" spc="-5" dirty="0">
                <a:solidFill>
                  <a:srgbClr val="2C2D2C"/>
                </a:solidFill>
                <a:latin typeface="Verdana"/>
                <a:cs typeface="Verdana"/>
              </a:rPr>
              <a:t>delimitadas </a:t>
            </a:r>
            <a:r>
              <a:rPr sz="23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2300" spc="-10" dirty="0">
                <a:solidFill>
                  <a:srgbClr val="2C2D2C"/>
                </a:solidFill>
                <a:latin typeface="Verdana"/>
                <a:cs typeface="Verdana"/>
              </a:rPr>
              <a:t>contrato </a:t>
            </a:r>
            <a:r>
              <a:rPr sz="2300" dirty="0">
                <a:solidFill>
                  <a:srgbClr val="2C2D2C"/>
                </a:solidFill>
                <a:latin typeface="Verdana"/>
                <a:cs typeface="Verdana"/>
              </a:rPr>
              <a:t>de concessão ou o agente </a:t>
            </a:r>
            <a:r>
              <a:rPr sz="2300" spc="-5" dirty="0">
                <a:solidFill>
                  <a:srgbClr val="2C2D2C"/>
                </a:solidFill>
                <a:latin typeface="Verdana"/>
                <a:cs typeface="Verdana"/>
              </a:rPr>
              <a:t>delegado substitui  </a:t>
            </a:r>
            <a:r>
              <a:rPr sz="2300" spc="-10" dirty="0">
                <a:solidFill>
                  <a:srgbClr val="2C2D2C"/>
                </a:solidFill>
                <a:latin typeface="Verdana"/>
                <a:cs typeface="Verdana"/>
              </a:rPr>
              <a:t>integralmente </a:t>
            </a:r>
            <a:r>
              <a:rPr sz="23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300" spc="-15" dirty="0">
                <a:solidFill>
                  <a:srgbClr val="2C2D2C"/>
                </a:solidFill>
                <a:latin typeface="Verdana"/>
                <a:cs typeface="Verdana"/>
              </a:rPr>
              <a:t>Poder </a:t>
            </a:r>
            <a:r>
              <a:rPr sz="2300" spc="-5" dirty="0">
                <a:solidFill>
                  <a:srgbClr val="2C2D2C"/>
                </a:solidFill>
                <a:latin typeface="Verdana"/>
                <a:cs typeface="Verdana"/>
              </a:rPr>
              <a:t>Público </a:t>
            </a:r>
            <a:r>
              <a:rPr sz="2300" spc="5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2300" spc="-5" dirty="0">
                <a:solidFill>
                  <a:srgbClr val="2C2D2C"/>
                </a:solidFill>
                <a:latin typeface="Verdana"/>
                <a:cs typeface="Verdana"/>
              </a:rPr>
              <a:t>todas as </a:t>
            </a:r>
            <a:r>
              <a:rPr sz="2300" dirty="0">
                <a:solidFill>
                  <a:srgbClr val="2C2D2C"/>
                </a:solidFill>
                <a:latin typeface="Verdana"/>
                <a:cs typeface="Verdana"/>
              </a:rPr>
              <a:t>suas </a:t>
            </a:r>
            <a:r>
              <a:rPr sz="2300" spc="-5" dirty="0">
                <a:solidFill>
                  <a:srgbClr val="2C2D2C"/>
                </a:solidFill>
                <a:latin typeface="Verdana"/>
                <a:cs typeface="Verdana"/>
              </a:rPr>
              <a:t>obrigações, </a:t>
            </a:r>
            <a:r>
              <a:rPr sz="2300" dirty="0">
                <a:solidFill>
                  <a:srgbClr val="2C2D2C"/>
                </a:solidFill>
                <a:latin typeface="Verdana"/>
                <a:cs typeface="Verdana"/>
              </a:rPr>
              <a:t>assumindo  </a:t>
            </a:r>
            <a:r>
              <a:rPr sz="2300" spc="-5" dirty="0">
                <a:solidFill>
                  <a:srgbClr val="2C2D2C"/>
                </a:solidFill>
                <a:latin typeface="Verdana"/>
                <a:cs typeface="Verdana"/>
              </a:rPr>
              <a:t>todos </a:t>
            </a:r>
            <a:r>
              <a:rPr sz="230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2300" spc="-5" dirty="0">
                <a:solidFill>
                  <a:srgbClr val="2C2D2C"/>
                </a:solidFill>
                <a:latin typeface="Verdana"/>
                <a:cs typeface="Verdana"/>
              </a:rPr>
              <a:t>riscos </a:t>
            </a:r>
            <a:r>
              <a:rPr sz="23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300" spc="-5" dirty="0">
                <a:solidFill>
                  <a:srgbClr val="2C2D2C"/>
                </a:solidFill>
                <a:latin typeface="Verdana"/>
                <a:cs typeface="Verdana"/>
              </a:rPr>
              <a:t>serviço</a:t>
            </a:r>
            <a:r>
              <a:rPr sz="23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300" spc="-5" dirty="0">
                <a:solidFill>
                  <a:srgbClr val="2C2D2C"/>
                </a:solidFill>
                <a:latin typeface="Verdana"/>
                <a:cs typeface="Verdana"/>
              </a:rPr>
              <a:t>delegado?</a:t>
            </a:r>
            <a:endParaRPr sz="2300">
              <a:latin typeface="Verdana"/>
              <a:cs typeface="Verdana"/>
            </a:endParaRPr>
          </a:p>
          <a:p>
            <a:pPr marL="355600" marR="6985" indent="-342900" algn="just">
              <a:lnSpc>
                <a:spcPct val="90100"/>
              </a:lnSpc>
              <a:spcBef>
                <a:spcPts val="1155"/>
              </a:spcBef>
              <a:buClr>
                <a:srgbClr val="D15A3D"/>
              </a:buClr>
              <a:buAutoNum type="arabicPeriod"/>
              <a:tabLst>
                <a:tab pos="355600" algn="l"/>
              </a:tabLst>
            </a:pPr>
            <a:r>
              <a:rPr sz="2300" spc="-5" dirty="0">
                <a:solidFill>
                  <a:srgbClr val="2C2D2C"/>
                </a:solidFill>
                <a:latin typeface="Verdana"/>
                <a:cs typeface="Verdana"/>
              </a:rPr>
              <a:t>Caso </a:t>
            </a:r>
            <a:r>
              <a:rPr sz="2300" dirty="0">
                <a:solidFill>
                  <a:srgbClr val="2C2D2C"/>
                </a:solidFill>
                <a:latin typeface="Verdana"/>
                <a:cs typeface="Verdana"/>
              </a:rPr>
              <a:t>se admita a </a:t>
            </a:r>
            <a:r>
              <a:rPr sz="2300" spc="-5" dirty="0">
                <a:solidFill>
                  <a:srgbClr val="2C2D2C"/>
                </a:solidFill>
                <a:latin typeface="Verdana"/>
                <a:cs typeface="Verdana"/>
              </a:rPr>
              <a:t>plena responsabilização </a:t>
            </a:r>
            <a:r>
              <a:rPr sz="2300" dirty="0">
                <a:solidFill>
                  <a:srgbClr val="2C2D2C"/>
                </a:solidFill>
                <a:latin typeface="Verdana"/>
                <a:cs typeface="Verdana"/>
              </a:rPr>
              <a:t>do agente </a:t>
            </a:r>
            <a:r>
              <a:rPr sz="2300" spc="-5" dirty="0">
                <a:solidFill>
                  <a:srgbClr val="2C2D2C"/>
                </a:solidFill>
                <a:latin typeface="Verdana"/>
                <a:cs typeface="Verdana"/>
              </a:rPr>
              <a:t>público </a:t>
            </a:r>
            <a:r>
              <a:rPr sz="2300" spc="-10" dirty="0">
                <a:solidFill>
                  <a:srgbClr val="2C2D2C"/>
                </a:solidFill>
                <a:latin typeface="Verdana"/>
                <a:cs typeface="Verdana"/>
              </a:rPr>
              <a:t>delegado,  </a:t>
            </a:r>
            <a:r>
              <a:rPr sz="2300" dirty="0">
                <a:solidFill>
                  <a:srgbClr val="2C2D2C"/>
                </a:solidFill>
                <a:latin typeface="Verdana"/>
                <a:cs typeface="Verdana"/>
              </a:rPr>
              <a:t>como se </a:t>
            </a:r>
            <a:r>
              <a:rPr sz="2300" spc="-5" dirty="0">
                <a:solidFill>
                  <a:srgbClr val="2C2D2C"/>
                </a:solidFill>
                <a:latin typeface="Verdana"/>
                <a:cs typeface="Verdana"/>
              </a:rPr>
              <a:t>Estado fosse, ainda </a:t>
            </a:r>
            <a:r>
              <a:rPr sz="2300" dirty="0">
                <a:solidFill>
                  <a:srgbClr val="2C2D2C"/>
                </a:solidFill>
                <a:latin typeface="Verdana"/>
                <a:cs typeface="Verdana"/>
              </a:rPr>
              <a:t>assim, </a:t>
            </a:r>
            <a:r>
              <a:rPr sz="2300" spc="-5" dirty="0">
                <a:solidFill>
                  <a:srgbClr val="2C2D2C"/>
                </a:solidFill>
                <a:latin typeface="Verdana"/>
                <a:cs typeface="Verdana"/>
              </a:rPr>
              <a:t>diante </a:t>
            </a:r>
            <a:r>
              <a:rPr sz="2300" dirty="0">
                <a:solidFill>
                  <a:srgbClr val="2C2D2C"/>
                </a:solidFill>
                <a:latin typeface="Verdana"/>
                <a:cs typeface="Verdana"/>
              </a:rPr>
              <a:t>das peculiaridades </a:t>
            </a:r>
            <a:r>
              <a:rPr sz="2300" spc="-5" dirty="0">
                <a:solidFill>
                  <a:srgbClr val="2C2D2C"/>
                </a:solidFill>
                <a:latin typeface="Verdana"/>
                <a:cs typeface="Verdana"/>
              </a:rPr>
              <a:t>inerentes </a:t>
            </a:r>
            <a:r>
              <a:rPr sz="2300" dirty="0">
                <a:solidFill>
                  <a:srgbClr val="2C2D2C"/>
                </a:solidFill>
                <a:latin typeface="Verdana"/>
                <a:cs typeface="Verdana"/>
              </a:rPr>
              <a:t>à  </a:t>
            </a:r>
            <a:r>
              <a:rPr sz="2300" spc="-5" dirty="0">
                <a:solidFill>
                  <a:srgbClr val="2C2D2C"/>
                </a:solidFill>
                <a:latin typeface="Verdana"/>
                <a:cs typeface="Verdana"/>
              </a:rPr>
              <a:t>relação contratual </a:t>
            </a:r>
            <a:r>
              <a:rPr sz="2300" dirty="0">
                <a:solidFill>
                  <a:srgbClr val="2C2D2C"/>
                </a:solidFill>
                <a:latin typeface="Verdana"/>
                <a:cs typeface="Verdana"/>
              </a:rPr>
              <a:t>entre concessionário e poder </a:t>
            </a:r>
            <a:r>
              <a:rPr sz="2300" spc="-5" dirty="0">
                <a:solidFill>
                  <a:srgbClr val="2C2D2C"/>
                </a:solidFill>
                <a:latin typeface="Verdana"/>
                <a:cs typeface="Verdana"/>
              </a:rPr>
              <a:t>concedente, poderia </a:t>
            </a:r>
            <a:r>
              <a:rPr sz="2300" dirty="0">
                <a:solidFill>
                  <a:srgbClr val="2C2D2C"/>
                </a:solidFill>
                <a:latin typeface="Verdana"/>
                <a:cs typeface="Verdana"/>
              </a:rPr>
              <a:t>se  pensar em maior força </a:t>
            </a:r>
            <a:r>
              <a:rPr sz="2300" spc="-5" dirty="0">
                <a:solidFill>
                  <a:srgbClr val="2C2D2C"/>
                </a:solidFill>
                <a:latin typeface="Verdana"/>
                <a:cs typeface="Verdana"/>
              </a:rPr>
              <a:t>normativa </a:t>
            </a:r>
            <a:r>
              <a:rPr sz="23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300" spc="-10" dirty="0">
                <a:solidFill>
                  <a:srgbClr val="2C2D2C"/>
                </a:solidFill>
                <a:latin typeface="Verdana"/>
                <a:cs typeface="Verdana"/>
              </a:rPr>
              <a:t>princípio </a:t>
            </a:r>
            <a:r>
              <a:rPr sz="2300" spc="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2300" dirty="0">
                <a:solidFill>
                  <a:srgbClr val="2C2D2C"/>
                </a:solidFill>
                <a:latin typeface="Verdana"/>
                <a:cs typeface="Verdana"/>
              </a:rPr>
              <a:t>proporcionalidade </a:t>
            </a:r>
            <a:r>
              <a:rPr sz="2300" spc="-10" dirty="0">
                <a:solidFill>
                  <a:srgbClr val="2C2D2C"/>
                </a:solidFill>
                <a:latin typeface="Verdana"/>
                <a:cs typeface="Verdana"/>
              </a:rPr>
              <a:t>para  </a:t>
            </a:r>
            <a:r>
              <a:rPr sz="2300" spc="-45" dirty="0">
                <a:solidFill>
                  <a:srgbClr val="2C2D2C"/>
                </a:solidFill>
                <a:latin typeface="Verdana"/>
                <a:cs typeface="Verdana"/>
              </a:rPr>
              <a:t>afastar, </a:t>
            </a:r>
            <a:r>
              <a:rPr sz="2300" dirty="0">
                <a:solidFill>
                  <a:srgbClr val="2C2D2C"/>
                </a:solidFill>
                <a:latin typeface="Verdana"/>
                <a:cs typeface="Verdana"/>
              </a:rPr>
              <a:t>em certas </a:t>
            </a:r>
            <a:r>
              <a:rPr sz="2300" spc="-5" dirty="0">
                <a:solidFill>
                  <a:srgbClr val="2C2D2C"/>
                </a:solidFill>
                <a:latin typeface="Verdana"/>
                <a:cs typeface="Verdana"/>
              </a:rPr>
              <a:t>situações, </a:t>
            </a:r>
            <a:r>
              <a:rPr sz="23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300" spc="-5" dirty="0">
                <a:solidFill>
                  <a:srgbClr val="2C2D2C"/>
                </a:solidFill>
                <a:latin typeface="Verdana"/>
                <a:cs typeface="Verdana"/>
              </a:rPr>
              <a:t>dever </a:t>
            </a:r>
            <a:r>
              <a:rPr sz="23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300" spc="-5" dirty="0">
                <a:solidFill>
                  <a:srgbClr val="2C2D2C"/>
                </a:solidFill>
                <a:latin typeface="Verdana"/>
                <a:cs typeface="Verdana"/>
              </a:rPr>
              <a:t>indenizar </a:t>
            </a:r>
            <a:r>
              <a:rPr sz="2300" dirty="0">
                <a:solidFill>
                  <a:srgbClr val="2C2D2C"/>
                </a:solidFill>
                <a:latin typeface="Verdana"/>
                <a:cs typeface="Verdana"/>
              </a:rPr>
              <a:t>do parceiro </a:t>
            </a:r>
            <a:r>
              <a:rPr sz="2300" spc="-10" dirty="0">
                <a:solidFill>
                  <a:srgbClr val="2C2D2C"/>
                </a:solidFill>
                <a:latin typeface="Verdana"/>
                <a:cs typeface="Verdana"/>
              </a:rPr>
              <a:t>privado  </a:t>
            </a:r>
            <a:r>
              <a:rPr sz="2300" dirty="0">
                <a:solidFill>
                  <a:srgbClr val="2C2D2C"/>
                </a:solidFill>
                <a:latin typeface="Verdana"/>
                <a:cs typeface="Verdana"/>
              </a:rPr>
              <a:t>quando este não </a:t>
            </a:r>
            <a:r>
              <a:rPr sz="2300" spc="-5" dirty="0">
                <a:solidFill>
                  <a:srgbClr val="2C2D2C"/>
                </a:solidFill>
                <a:latin typeface="Verdana"/>
                <a:cs typeface="Verdana"/>
              </a:rPr>
              <a:t>tenha podido </a:t>
            </a:r>
            <a:r>
              <a:rPr sz="2300" dirty="0">
                <a:solidFill>
                  <a:srgbClr val="2C2D2C"/>
                </a:solidFill>
                <a:latin typeface="Verdana"/>
                <a:cs typeface="Verdana"/>
              </a:rPr>
              <a:t>agir </a:t>
            </a:r>
            <a:r>
              <a:rPr sz="2300" spc="0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2300" dirty="0">
                <a:solidFill>
                  <a:srgbClr val="2C2D2C"/>
                </a:solidFill>
                <a:latin typeface="Verdana"/>
                <a:cs typeface="Verdana"/>
              </a:rPr>
              <a:t>conta de poderes </a:t>
            </a:r>
            <a:r>
              <a:rPr sz="2300" spc="-5" dirty="0">
                <a:solidFill>
                  <a:srgbClr val="2C2D2C"/>
                </a:solidFill>
                <a:latin typeface="Verdana"/>
                <a:cs typeface="Verdana"/>
              </a:rPr>
              <a:t>limitados  contratualmente?</a:t>
            </a:r>
            <a:endParaRPr sz="2300">
              <a:latin typeface="Verdana"/>
              <a:cs typeface="Verdana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0" y="369887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369887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962"/>
                </a:moveTo>
                <a:lnTo>
                  <a:pt x="12192000" y="461962"/>
                </a:lnTo>
                <a:lnTo>
                  <a:pt x="12192000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>
            <a:spLocks noGrp="1"/>
          </p:cNvSpPr>
          <p:nvPr>
            <p:ph type="title"/>
          </p:nvPr>
        </p:nvSpPr>
        <p:spPr>
          <a:xfrm>
            <a:off x="78739" y="400684"/>
            <a:ext cx="36703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dirty="0" smtClean="0"/>
              <a:t>4</a:t>
            </a:r>
            <a:r>
              <a:rPr dirty="0" smtClean="0"/>
              <a:t>. </a:t>
            </a:r>
            <a:r>
              <a:rPr spc="-5" dirty="0"/>
              <a:t>Pontos de</a:t>
            </a:r>
            <a:r>
              <a:rPr spc="-20" dirty="0"/>
              <a:t> </a:t>
            </a:r>
            <a:r>
              <a:rPr spc="-5" dirty="0"/>
              <a:t>reflexão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76517" y="578484"/>
            <a:ext cx="12040870" cy="618998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6985" algn="just">
              <a:lnSpc>
                <a:spcPts val="1939"/>
              </a:lnSpc>
              <a:spcBef>
                <a:spcPts val="345"/>
              </a:spcBef>
            </a:pP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Mévio,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viajando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rumo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Paulo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pela BR116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(rodovia administrada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pela Concessionária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NBB),  próximo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perímetro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urbano da cidade 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Registro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colidiu brutalmente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contra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animal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equino </a:t>
            </a:r>
            <a:r>
              <a:rPr sz="1800" spc="-25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propriedade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Fazenda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Instância</a:t>
            </a:r>
            <a:r>
              <a:rPr sz="18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Campestre.</a:t>
            </a:r>
            <a:endParaRPr sz="1800">
              <a:latin typeface="Verdana"/>
              <a:cs typeface="Verdana"/>
            </a:endParaRPr>
          </a:p>
          <a:p>
            <a:pPr marL="12700" marR="5080" algn="just">
              <a:lnSpc>
                <a:spcPct val="90000"/>
              </a:lnSpc>
              <a:spcBef>
                <a:spcPts val="1165"/>
              </a:spcBef>
            </a:pP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Passados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alguns dias 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susto causado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pelo acidente, Mévio ingressou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Justiça pleiteando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reparação </a:t>
            </a:r>
            <a:r>
              <a:rPr sz="1800" spc="6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civil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contra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concessionária de serviço público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sob 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seguintes argumentos: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a)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obrigação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800" spc="-30" dirty="0">
                <a:solidFill>
                  <a:srgbClr val="2C2D2C"/>
                </a:solidFill>
                <a:latin typeface="Verdana"/>
                <a:cs typeface="Verdana"/>
              </a:rPr>
              <a:t>ré 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garantir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adequação do serviço público prestado, impedindo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ingresso de pessoas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animais na 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rodovia;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b)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houve, por isso, omissão do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dever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agir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diligência 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evitar 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dano;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c)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atropelamento do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equino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causou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ao autor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prejuízos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materiais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comprovados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R$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25.000,00;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d)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nos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termos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800" spc="-5" dirty="0">
                <a:solidFill>
                  <a:srgbClr val="2C2D2C"/>
                </a:solidFill>
                <a:latin typeface="MS PGothic"/>
                <a:cs typeface="MS PGothic"/>
              </a:rPr>
              <a:t>§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6º do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37 da </a:t>
            </a:r>
            <a:r>
              <a:rPr sz="1800" spc="-90" dirty="0">
                <a:solidFill>
                  <a:srgbClr val="2C2D2C"/>
                </a:solidFill>
                <a:latin typeface="Verdana"/>
                <a:cs typeface="Verdana"/>
              </a:rPr>
              <a:t>CF,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concessionário responde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objetivamente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pelos danos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comissivos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ou 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omissivos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causados 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terceiros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exercício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prestação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serviço</a:t>
            </a:r>
            <a:r>
              <a:rPr sz="1800" spc="1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público.</a:t>
            </a:r>
            <a:endParaRPr sz="1800">
              <a:latin typeface="Verdana"/>
              <a:cs typeface="Verdana"/>
            </a:endParaRPr>
          </a:p>
          <a:p>
            <a:pPr marL="12700" marR="5080" algn="just">
              <a:lnSpc>
                <a:spcPct val="90000"/>
              </a:lnSpc>
              <a:spcBef>
                <a:spcPts val="1210"/>
              </a:spcBef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Concessionária NBB, por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sua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vez,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alegou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contestação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seguinte: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i)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condição 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prestadora  privada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serviço público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não 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torna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seguradora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universal da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via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pedagiada;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ii)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as obrigações </a:t>
            </a:r>
            <a:r>
              <a:rPr sz="1800" spc="-25" dirty="0">
                <a:solidFill>
                  <a:srgbClr val="2C2D2C"/>
                </a:solidFill>
                <a:latin typeface="Verdana"/>
                <a:cs typeface="Verdana"/>
              </a:rPr>
              <a:t>do 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parceiro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privado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estão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previstas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delimitadas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contrato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concessão assinado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com 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poder  concedente;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iii)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além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não ser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própria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sua, o agente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delegado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possui poder de  polícia 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evitar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dano,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desapropriando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áreas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impondo aos moradores próximos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rodovia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guarda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própria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seus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animais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ou 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cercamento adequado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suas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propriedades; </a:t>
            </a:r>
            <a:r>
              <a:rPr sz="1800" b="1" spc="-15" dirty="0">
                <a:solidFill>
                  <a:srgbClr val="2C2D2C"/>
                </a:solidFill>
                <a:latin typeface="Verdana"/>
                <a:cs typeface="Verdana"/>
              </a:rPr>
              <a:t>iv)</a:t>
            </a:r>
            <a:r>
              <a:rPr sz="1800" b="1" spc="5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ademais,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civil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objetiva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prevista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800" spc="-5" dirty="0">
                <a:solidFill>
                  <a:srgbClr val="2C2D2C"/>
                </a:solidFill>
                <a:latin typeface="MS PGothic"/>
                <a:cs typeface="MS PGothic"/>
              </a:rPr>
              <a:t>§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6º do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37 da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CF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admite excludentes do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nexo </a:t>
            </a:r>
            <a:r>
              <a:rPr sz="1800" spc="-25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causalidade,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havendo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presente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caso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ausência de reponsabilidade da ré por ato 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terceiro  (proprietário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 animal), nos termos do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art. 936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CC; 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v)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mesmo que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assim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fosse,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subsidiariamente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houve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ocorrência de caso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fortuito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por ter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sido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impossível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ré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prever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prevenir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 acesso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 animal equino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pista,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termos do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princípio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reserva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800" spc="1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possível.</a:t>
            </a:r>
            <a:endParaRPr sz="1800">
              <a:latin typeface="Verdana"/>
              <a:cs typeface="Verdana"/>
            </a:endParaRPr>
          </a:p>
          <a:p>
            <a:pPr marL="12700" algn="just">
              <a:lnSpc>
                <a:spcPts val="2050"/>
              </a:lnSpc>
              <a:spcBef>
                <a:spcPts val="975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REFLITA: Na qualidade de Juiz sentenciante, quais seriam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argumentos eleitos por</a:t>
            </a:r>
            <a:r>
              <a:rPr sz="1800" b="1" spc="11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você</a:t>
            </a:r>
            <a:endParaRPr sz="1800">
              <a:latin typeface="Verdana"/>
              <a:cs typeface="Verdana"/>
            </a:endParaRPr>
          </a:p>
          <a:p>
            <a:pPr marL="12700" algn="just">
              <a:lnSpc>
                <a:spcPts val="2050"/>
              </a:lnSpc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para julgar procedente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improcedente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pedido indenizatório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do autor</a:t>
            </a:r>
            <a:r>
              <a:rPr sz="1800" b="1" spc="1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(Mévio)?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0" y="0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962"/>
                </a:moveTo>
                <a:lnTo>
                  <a:pt x="12192000" y="461962"/>
                </a:lnTo>
                <a:lnTo>
                  <a:pt x="12192000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>
            <a:spLocks noGrp="1"/>
          </p:cNvSpPr>
          <p:nvPr>
            <p:ph type="title"/>
          </p:nvPr>
        </p:nvSpPr>
        <p:spPr>
          <a:xfrm>
            <a:off x="78739" y="30480"/>
            <a:ext cx="25787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dirty="0" smtClean="0"/>
              <a:t>5</a:t>
            </a:r>
            <a:r>
              <a:rPr dirty="0" smtClean="0"/>
              <a:t>. </a:t>
            </a:r>
            <a:r>
              <a:rPr dirty="0"/>
              <a:t>Caso</a:t>
            </a:r>
            <a:r>
              <a:rPr spc="-50" dirty="0"/>
              <a:t> </a:t>
            </a:r>
            <a:r>
              <a:rPr spc="-5" dirty="0"/>
              <a:t>prático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369950"/>
            <a:ext cx="12192000" cy="403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369950"/>
            <a:ext cx="12192000" cy="403225"/>
          </a:xfrm>
          <a:custGeom>
            <a:avLst/>
            <a:gdLst/>
            <a:ahLst/>
            <a:cxnLst/>
            <a:rect l="l" t="t" r="r" b="b"/>
            <a:pathLst>
              <a:path w="12192000" h="403225">
                <a:moveTo>
                  <a:pt x="0" y="403225"/>
                </a:moveTo>
                <a:lnTo>
                  <a:pt x="12192000" y="403225"/>
                </a:lnTo>
                <a:lnTo>
                  <a:pt x="12192000" y="0"/>
                </a:lnTo>
                <a:lnTo>
                  <a:pt x="0" y="0"/>
                </a:lnTo>
                <a:lnTo>
                  <a:pt x="0" y="403225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>
            <a:spLocks noGrp="1"/>
          </p:cNvSpPr>
          <p:nvPr>
            <p:ph type="title"/>
          </p:nvPr>
        </p:nvSpPr>
        <p:spPr>
          <a:xfrm>
            <a:off x="78739" y="400684"/>
            <a:ext cx="16967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/>
              <a:t>Referências</a:t>
            </a:r>
            <a:endParaRPr sz="2000"/>
          </a:p>
        </p:txBody>
      </p:sp>
      <p:sp>
        <p:nvSpPr>
          <p:cNvPr id="51" name="object 51"/>
          <p:cNvSpPr/>
          <p:nvPr/>
        </p:nvSpPr>
        <p:spPr>
          <a:xfrm>
            <a:off x="91439" y="698880"/>
            <a:ext cx="1671320" cy="0"/>
          </a:xfrm>
          <a:custGeom>
            <a:avLst/>
            <a:gdLst/>
            <a:ahLst/>
            <a:cxnLst/>
            <a:rect l="l" t="t" r="r" b="b"/>
            <a:pathLst>
              <a:path w="1671320">
                <a:moveTo>
                  <a:pt x="0" y="0"/>
                </a:moveTo>
                <a:lnTo>
                  <a:pt x="167132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153352" y="914400"/>
            <a:ext cx="11830050" cy="6071534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11430" algn="just">
              <a:lnSpc>
                <a:spcPts val="1939"/>
              </a:lnSpc>
              <a:spcBef>
                <a:spcPts val="345"/>
              </a:spcBef>
              <a:buClr>
                <a:srgbClr val="D15A3D"/>
              </a:buClr>
              <a:buSzPct val="94444"/>
              <a:buFont typeface="Arial"/>
              <a:buChar char="▪"/>
              <a:tabLst>
                <a:tab pos="94615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BARROS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FILHO,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Wilson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Accioli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de.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(ir)responsabilidade civil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concessionário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serviço  público por animal na pista.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Fórum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Administrativo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600" spc="-30" dirty="0">
                <a:solidFill>
                  <a:srgbClr val="2C2D2C"/>
                </a:solidFill>
                <a:latin typeface="Verdana"/>
                <a:cs typeface="Verdana"/>
              </a:rPr>
              <a:t>FA,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Belo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Horizonte,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ano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17,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191,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p.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66-77,  jan.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2017.</a:t>
            </a:r>
            <a:endParaRPr sz="1600" dirty="0">
              <a:latin typeface="Verdana"/>
              <a:cs typeface="Verdana"/>
            </a:endParaRPr>
          </a:p>
          <a:p>
            <a:pPr marL="12700" marR="6985" algn="just">
              <a:lnSpc>
                <a:spcPts val="1939"/>
              </a:lnSpc>
              <a:spcBef>
                <a:spcPts val="1800"/>
              </a:spcBef>
              <a:buClr>
                <a:srgbClr val="D15A3D"/>
              </a:buClr>
              <a:buSzPct val="94444"/>
              <a:buFont typeface="Arial"/>
              <a:buChar char="▪"/>
              <a:tabLst>
                <a:tab pos="94615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CAHALI, 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Yussef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Said.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Responsabilidade Civil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Estado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. 5ed.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Paulo: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Revista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600" spc="-25" dirty="0">
                <a:solidFill>
                  <a:srgbClr val="2C2D2C"/>
                </a:solidFill>
                <a:latin typeface="Verdana"/>
                <a:cs typeface="Verdana"/>
              </a:rPr>
              <a:t>Tribunais,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2014.</a:t>
            </a:r>
            <a:endParaRPr sz="1600" dirty="0">
              <a:latin typeface="Verdana"/>
              <a:cs typeface="Verdana"/>
            </a:endParaRPr>
          </a:p>
          <a:p>
            <a:pPr marL="93980" indent="-81280" algn="just">
              <a:lnSpc>
                <a:spcPts val="2050"/>
              </a:lnSpc>
              <a:spcBef>
                <a:spcPts val="1575"/>
              </a:spcBef>
              <a:buClr>
                <a:srgbClr val="D15A3D"/>
              </a:buClr>
              <a:buSzPct val="94444"/>
              <a:buFont typeface="Arial"/>
              <a:buChar char="▪"/>
              <a:tabLst>
                <a:tab pos="94615" algn="l"/>
              </a:tabLst>
            </a:pP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CARVALHO</a:t>
            </a:r>
            <a:r>
              <a:rPr sz="1600" spc="3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FILHO,</a:t>
            </a:r>
            <a:r>
              <a:rPr sz="1600" spc="3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José</a:t>
            </a:r>
            <a:r>
              <a:rPr sz="1600" spc="3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dos</a:t>
            </a:r>
            <a:r>
              <a:rPr sz="1600" spc="3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Santos.</a:t>
            </a:r>
            <a:r>
              <a:rPr sz="1600" spc="3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Manual</a:t>
            </a:r>
            <a:r>
              <a:rPr sz="1600" b="1" spc="3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b="1" spc="3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direito</a:t>
            </a:r>
            <a:r>
              <a:rPr sz="1600" b="1" spc="3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administrativo.</a:t>
            </a:r>
            <a:r>
              <a:rPr sz="1600" b="1" spc="3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13.</a:t>
            </a:r>
            <a:r>
              <a:rPr sz="1600" spc="3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ed.</a:t>
            </a:r>
            <a:r>
              <a:rPr sz="1600" spc="3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Rio</a:t>
            </a:r>
            <a:r>
              <a:rPr sz="1600" spc="3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3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Janeiro:</a:t>
            </a:r>
            <a:endParaRPr sz="1600" dirty="0">
              <a:latin typeface="Verdana"/>
              <a:cs typeface="Verdana"/>
            </a:endParaRPr>
          </a:p>
          <a:p>
            <a:pPr marL="12700" algn="just">
              <a:lnSpc>
                <a:spcPts val="2050"/>
              </a:lnSpc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Lumen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Juris, 2005.</a:t>
            </a:r>
            <a:endParaRPr sz="1600" dirty="0">
              <a:latin typeface="Verdana"/>
              <a:cs typeface="Verdana"/>
            </a:endParaRPr>
          </a:p>
          <a:p>
            <a:pPr marL="93980" indent="-81280" algn="just">
              <a:lnSpc>
                <a:spcPts val="2050"/>
              </a:lnSpc>
              <a:spcBef>
                <a:spcPts val="1580"/>
              </a:spcBef>
              <a:buClr>
                <a:srgbClr val="D15A3D"/>
              </a:buClr>
              <a:buSzPct val="94444"/>
              <a:buFont typeface="Arial"/>
              <a:buChar char="▪"/>
              <a:tabLst>
                <a:tab pos="94615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FRANÇA,</a:t>
            </a:r>
            <a:r>
              <a:rPr sz="1600" spc="459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Maria</a:t>
            </a:r>
            <a:r>
              <a:rPr sz="1600" spc="4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Adelaide</a:t>
            </a:r>
            <a:r>
              <a:rPr sz="1600" spc="4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4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Campos.</a:t>
            </a:r>
            <a:r>
              <a:rPr sz="1600" spc="4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5" dirty="0">
                <a:solidFill>
                  <a:srgbClr val="2C2D2C"/>
                </a:solidFill>
                <a:latin typeface="Verdana"/>
                <a:cs typeface="Verdana"/>
              </a:rPr>
              <a:t>Tese</a:t>
            </a:r>
            <a:r>
              <a:rPr sz="1600" spc="459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4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Doutorado.</a:t>
            </a:r>
            <a:r>
              <a:rPr sz="1600" spc="4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Universidade</a:t>
            </a:r>
            <a:r>
              <a:rPr sz="1600" spc="4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4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São</a:t>
            </a:r>
            <a:r>
              <a:rPr sz="1600" spc="4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Paulo.</a:t>
            </a:r>
            <a:r>
              <a:rPr sz="1600" spc="4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Parcerias</a:t>
            </a:r>
            <a:endParaRPr sz="1600" dirty="0">
              <a:latin typeface="Verdana"/>
              <a:cs typeface="Verdana"/>
            </a:endParaRPr>
          </a:p>
          <a:p>
            <a:pPr marL="12700" algn="just">
              <a:lnSpc>
                <a:spcPts val="2050"/>
              </a:lnSpc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Público-Privadas: repartição objetiva dos riscos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Paulo. p.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170.</a:t>
            </a:r>
            <a:r>
              <a:rPr sz="1600" spc="11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2011</a:t>
            </a:r>
            <a:r>
              <a:rPr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lang="pt-BR" sz="1600" spc="-5" dirty="0" smtClean="0">
              <a:solidFill>
                <a:srgbClr val="2C2D2C"/>
              </a:solidFill>
              <a:latin typeface="Verdana"/>
              <a:cs typeface="Verdana"/>
            </a:endParaRPr>
          </a:p>
          <a:p>
            <a:pPr marL="12700" algn="just">
              <a:lnSpc>
                <a:spcPts val="2050"/>
              </a:lnSpc>
            </a:pPr>
            <a:endParaRPr lang="pt-BR" sz="1600" spc="-5" dirty="0" smtClean="0">
              <a:solidFill>
                <a:srgbClr val="2C2D2C"/>
              </a:solidFill>
              <a:latin typeface="Verdana"/>
              <a:cs typeface="Verdana"/>
            </a:endParaRPr>
          </a:p>
          <a:p>
            <a:pPr marL="12700" algn="just">
              <a:lnSpc>
                <a:spcPts val="2050"/>
              </a:lnSpc>
            </a:pPr>
            <a:r>
              <a:rPr lang="pt-BR"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MARINELA, Fernanda. Direito Administrativo, 11ed. São Paulo: Saraiva, 2017.</a:t>
            </a:r>
          </a:p>
          <a:p>
            <a:pPr marL="12700" algn="just">
              <a:lnSpc>
                <a:spcPts val="2050"/>
              </a:lnSpc>
            </a:pPr>
            <a:endParaRPr lang="pt-BR" sz="1600" spc="-5" dirty="0" smtClean="0">
              <a:solidFill>
                <a:srgbClr val="2C2D2C"/>
              </a:solidFill>
              <a:latin typeface="Verdana"/>
              <a:cs typeface="Verdana"/>
            </a:endParaRPr>
          </a:p>
          <a:p>
            <a:pPr marL="12700" algn="just">
              <a:lnSpc>
                <a:spcPts val="2050"/>
              </a:lnSpc>
            </a:pPr>
            <a:r>
              <a:rPr lang="pt-BR"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MARQUES NETO, Floriano Peixoto de Azevedo. </a:t>
            </a:r>
            <a:r>
              <a:rPr lang="pt-BR" sz="1600" b="1" spc="-5" dirty="0" smtClean="0">
                <a:solidFill>
                  <a:srgbClr val="2C2D2C"/>
                </a:solidFill>
                <a:latin typeface="Verdana"/>
                <a:cs typeface="Verdana"/>
              </a:rPr>
              <a:t>A responsabilidade objetiva das concessionárias de serviço público. A Jurisprudência do STF e o papel da doutrina. Revista de Direito Administrativo Contemporâneo</a:t>
            </a:r>
            <a:r>
              <a:rPr lang="pt-BR"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. Ano 1, maio-junho 2013, p. 15-30. </a:t>
            </a:r>
          </a:p>
          <a:p>
            <a:pPr marL="12700" algn="just">
              <a:lnSpc>
                <a:spcPts val="2050"/>
              </a:lnSpc>
            </a:pPr>
            <a:endParaRPr lang="pt-BR" sz="1600" spc="-5" dirty="0" smtClean="0">
              <a:solidFill>
                <a:srgbClr val="2C2D2C"/>
              </a:solidFill>
              <a:latin typeface="Verdana"/>
              <a:cs typeface="Verdana"/>
            </a:endParaRPr>
          </a:p>
          <a:p>
            <a:pPr marL="12700" algn="just">
              <a:lnSpc>
                <a:spcPts val="2050"/>
              </a:lnSpc>
            </a:pPr>
            <a:r>
              <a:rPr lang="pt-BR"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(_________). </a:t>
            </a:r>
            <a:r>
              <a:rPr lang="pt-BR" sz="1600" b="1" spc="-5" dirty="0" smtClean="0">
                <a:solidFill>
                  <a:srgbClr val="2C2D2C"/>
                </a:solidFill>
                <a:latin typeface="Verdana"/>
                <a:cs typeface="Verdana"/>
              </a:rPr>
              <a:t>A Concessão como Instituto do Direito Administrativo. </a:t>
            </a:r>
            <a:r>
              <a:rPr lang="pt-BR"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Tese apresentada ao Concurso para provimento de cargo de Professor Titular da Universidade de São Paulo. 2013.</a:t>
            </a:r>
            <a:endParaRPr sz="1600" dirty="0">
              <a:latin typeface="Verdana"/>
              <a:cs typeface="Verdana"/>
            </a:endParaRPr>
          </a:p>
          <a:p>
            <a:pPr marL="12700" marR="6350" algn="just">
              <a:lnSpc>
                <a:spcPct val="90300"/>
              </a:lnSpc>
              <a:spcBef>
                <a:spcPts val="1795"/>
              </a:spcBef>
              <a:buClr>
                <a:srgbClr val="D15A3D"/>
              </a:buClr>
              <a:buSzPct val="94444"/>
              <a:buFont typeface="Arial"/>
              <a:buChar char="▪"/>
              <a:tabLst>
                <a:tab pos="94615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REISDOFER, Guilherme Fredherico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Dias.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Apontamentos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sobre 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responsabilidade civil dos  concessionários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serviços públicos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. Interesse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Público, Belo Horizonte: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Fórum,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ano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13,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n.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68,  jul./ago.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2011</a:t>
            </a:r>
            <a:r>
              <a:rPr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lang="pt-BR" sz="1600" spc="-5" dirty="0" smtClean="0">
              <a:solidFill>
                <a:srgbClr val="2C2D2C"/>
              </a:solidFill>
              <a:latin typeface="Verdana"/>
              <a:cs typeface="Verdana"/>
            </a:endParaRPr>
          </a:p>
          <a:p>
            <a:pPr marL="12700" marR="6350" algn="just">
              <a:lnSpc>
                <a:spcPct val="90300"/>
              </a:lnSpc>
              <a:spcBef>
                <a:spcPts val="1795"/>
              </a:spcBef>
              <a:buClr>
                <a:srgbClr val="D15A3D"/>
              </a:buClr>
              <a:buSzPct val="94444"/>
              <a:buFont typeface="Arial"/>
              <a:buChar char="▪"/>
              <a:tabLst>
                <a:tab pos="94615" algn="l"/>
              </a:tabLst>
            </a:pP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>
            <a:spLocks noGrp="1"/>
          </p:cNvSpPr>
          <p:nvPr>
            <p:ph type="title"/>
          </p:nvPr>
        </p:nvSpPr>
        <p:spPr>
          <a:xfrm>
            <a:off x="4084701" y="704850"/>
            <a:ext cx="372999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D15A3D"/>
                </a:solidFill>
              </a:rPr>
              <a:t>Sumário de</a:t>
            </a:r>
            <a:r>
              <a:rPr sz="3200" spc="-80" dirty="0">
                <a:solidFill>
                  <a:srgbClr val="D15A3D"/>
                </a:solidFill>
              </a:rPr>
              <a:t> </a:t>
            </a:r>
            <a:r>
              <a:rPr sz="3200" dirty="0">
                <a:solidFill>
                  <a:srgbClr val="D15A3D"/>
                </a:solidFill>
              </a:rPr>
              <a:t>aula</a:t>
            </a:r>
            <a:endParaRPr sz="3200"/>
          </a:p>
        </p:txBody>
      </p:sp>
      <p:sp>
        <p:nvSpPr>
          <p:cNvPr id="50" name="object 50"/>
          <p:cNvSpPr txBox="1"/>
          <p:nvPr/>
        </p:nvSpPr>
        <p:spPr>
          <a:xfrm>
            <a:off x="1219200" y="1497965"/>
            <a:ext cx="10095865" cy="309059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651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300"/>
              </a:spcBef>
              <a:buClr>
                <a:srgbClr val="D15A3D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000" b="1" spc="-5" dirty="0">
                <a:latin typeface="Verdana"/>
                <a:cs typeface="Verdana"/>
              </a:rPr>
              <a:t>Algumas premissas</a:t>
            </a:r>
            <a:r>
              <a:rPr sz="2000" b="1" spc="25" dirty="0">
                <a:latin typeface="Verdana"/>
                <a:cs typeface="Verdana"/>
              </a:rPr>
              <a:t> </a:t>
            </a:r>
            <a:r>
              <a:rPr sz="2000" b="1" spc="-10" dirty="0">
                <a:latin typeface="Verdana"/>
                <a:cs typeface="Verdana"/>
              </a:rPr>
              <a:t>necessárias;</a:t>
            </a:r>
            <a:endParaRPr sz="2000" dirty="0">
              <a:latin typeface="Verdana"/>
              <a:cs typeface="Verdana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Clr>
                <a:srgbClr val="D15A3D"/>
              </a:buClr>
              <a:buAutoNum type="arabicPeriod"/>
              <a:tabLst>
                <a:tab pos="469900" algn="l"/>
                <a:tab pos="470534" algn="l"/>
                <a:tab pos="1922780" algn="l"/>
                <a:tab pos="3437254" algn="l"/>
                <a:tab pos="3771900" algn="l"/>
                <a:tab pos="5631815" algn="l"/>
                <a:tab pos="7443470" algn="l"/>
                <a:tab pos="7783830" algn="l"/>
                <a:tab pos="9000490" algn="l"/>
              </a:tabLst>
            </a:pPr>
            <a:r>
              <a:rPr sz="2000" b="1" spc="-5" dirty="0">
                <a:latin typeface="Verdana"/>
                <a:cs typeface="Verdana"/>
              </a:rPr>
              <a:t>Aspectos	materiais	</a:t>
            </a:r>
            <a:r>
              <a:rPr sz="2000" b="1" dirty="0">
                <a:latin typeface="Verdana"/>
                <a:cs typeface="Verdana"/>
              </a:rPr>
              <a:t>e	</a:t>
            </a:r>
            <a:r>
              <a:rPr sz="2000" b="1" spc="-5" dirty="0">
                <a:latin typeface="Verdana"/>
                <a:cs typeface="Verdana"/>
              </a:rPr>
              <a:t>processuais	envolvendo	</a:t>
            </a:r>
            <a:r>
              <a:rPr sz="2000" b="1" dirty="0">
                <a:latin typeface="Verdana"/>
                <a:cs typeface="Verdana"/>
              </a:rPr>
              <a:t>a	relação	</a:t>
            </a:r>
            <a:r>
              <a:rPr sz="2000" b="1" spc="-5" dirty="0">
                <a:latin typeface="Verdana"/>
                <a:cs typeface="Verdana"/>
              </a:rPr>
              <a:t>jurídica</a:t>
            </a:r>
            <a:endParaRPr sz="2000" dirty="0">
              <a:latin typeface="Verdana"/>
              <a:cs typeface="Verdana"/>
            </a:endParaRPr>
          </a:p>
          <a:p>
            <a:pPr marL="469900">
              <a:lnSpc>
                <a:spcPct val="100000"/>
              </a:lnSpc>
              <a:spcBef>
                <a:spcPts val="1195"/>
              </a:spcBef>
            </a:pPr>
            <a:r>
              <a:rPr sz="2000" b="1" spc="-5" dirty="0">
                <a:latin typeface="Verdana"/>
                <a:cs typeface="Verdana"/>
              </a:rPr>
              <a:t>entre </a:t>
            </a:r>
            <a:r>
              <a:rPr sz="2000" b="1" dirty="0">
                <a:latin typeface="Verdana"/>
                <a:cs typeface="Verdana"/>
              </a:rPr>
              <a:t>o </a:t>
            </a:r>
            <a:r>
              <a:rPr sz="2000" b="1" spc="-5" dirty="0">
                <a:latin typeface="Verdana"/>
                <a:cs typeface="Verdana"/>
              </a:rPr>
              <a:t>concessionário </a:t>
            </a:r>
            <a:r>
              <a:rPr sz="2000" b="1" dirty="0">
                <a:latin typeface="Verdana"/>
                <a:cs typeface="Verdana"/>
              </a:rPr>
              <a:t>e o </a:t>
            </a:r>
            <a:r>
              <a:rPr sz="2000" b="1" spc="-5" dirty="0">
                <a:latin typeface="Verdana"/>
                <a:cs typeface="Verdana"/>
              </a:rPr>
              <a:t>poder</a:t>
            </a:r>
            <a:r>
              <a:rPr sz="2000" b="1" spc="50" dirty="0">
                <a:latin typeface="Verdana"/>
                <a:cs typeface="Verdana"/>
              </a:rPr>
              <a:t> </a:t>
            </a:r>
            <a:r>
              <a:rPr sz="2000" b="1" spc="-5" dirty="0" err="1">
                <a:latin typeface="Verdana"/>
                <a:cs typeface="Verdana"/>
              </a:rPr>
              <a:t>concedente</a:t>
            </a:r>
            <a:r>
              <a:rPr sz="2000" b="1" spc="-5" dirty="0" smtClean="0">
                <a:latin typeface="Verdana"/>
                <a:cs typeface="Verdana"/>
              </a:rPr>
              <a:t>;</a:t>
            </a:r>
            <a:endParaRPr sz="2000" dirty="0">
              <a:latin typeface="Verdana"/>
              <a:cs typeface="Verdana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Clr>
                <a:srgbClr val="D15A3D"/>
              </a:buClr>
              <a:buAutoNum type="arabicPeriod" startAt="3"/>
              <a:tabLst>
                <a:tab pos="469900" algn="l"/>
                <a:tab pos="470534" algn="l"/>
              </a:tabLst>
            </a:pPr>
            <a:r>
              <a:rPr lang="pt-BR" sz="2000" b="1" dirty="0" smtClean="0">
                <a:latin typeface="Verdana"/>
                <a:cs typeface="Verdana"/>
              </a:rPr>
              <a:t>Responsabilidade da Concessionária perante terceiros usuários e não usuários do serviço público;</a:t>
            </a: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Clr>
                <a:srgbClr val="D15A3D"/>
              </a:buClr>
              <a:buAutoNum type="arabicPeriod" startAt="3"/>
              <a:tabLst>
                <a:tab pos="469900" algn="l"/>
                <a:tab pos="470534" algn="l"/>
              </a:tabLst>
            </a:pPr>
            <a:r>
              <a:rPr sz="2000" b="1" dirty="0" err="1" smtClean="0">
                <a:latin typeface="Verdana"/>
                <a:cs typeface="Verdana"/>
              </a:rPr>
              <a:t>Pontos</a:t>
            </a:r>
            <a:r>
              <a:rPr sz="2000" b="1" dirty="0" smtClean="0">
                <a:latin typeface="Verdana"/>
                <a:cs typeface="Verdana"/>
              </a:rPr>
              <a:t> </a:t>
            </a:r>
            <a:r>
              <a:rPr sz="2000" b="1" dirty="0">
                <a:latin typeface="Verdana"/>
                <a:cs typeface="Verdana"/>
              </a:rPr>
              <a:t>de</a:t>
            </a:r>
            <a:r>
              <a:rPr sz="2000" b="1" spc="-5" dirty="0">
                <a:latin typeface="Verdana"/>
                <a:cs typeface="Verdana"/>
              </a:rPr>
              <a:t> reflexão;</a:t>
            </a:r>
            <a:endParaRPr sz="2000" dirty="0">
              <a:latin typeface="Verdana"/>
              <a:cs typeface="Verdana"/>
            </a:endParaRPr>
          </a:p>
          <a:p>
            <a:pPr marL="469900" indent="-457200">
              <a:lnSpc>
                <a:spcPct val="100000"/>
              </a:lnSpc>
              <a:spcBef>
                <a:spcPts val="1195"/>
              </a:spcBef>
              <a:buClr>
                <a:srgbClr val="D15A3D"/>
              </a:buClr>
              <a:buAutoNum type="arabicPeriod" startAt="3"/>
              <a:tabLst>
                <a:tab pos="469900" algn="l"/>
                <a:tab pos="470534" algn="l"/>
              </a:tabLst>
            </a:pPr>
            <a:r>
              <a:rPr sz="2000" b="1" spc="-5" dirty="0">
                <a:latin typeface="Verdana"/>
                <a:cs typeface="Verdana"/>
              </a:rPr>
              <a:t>Caso</a:t>
            </a:r>
            <a:r>
              <a:rPr sz="2000" b="1" spc="10" dirty="0">
                <a:latin typeface="Verdana"/>
                <a:cs typeface="Verdana"/>
              </a:rPr>
              <a:t> </a:t>
            </a:r>
            <a:r>
              <a:rPr sz="2000" b="1" dirty="0">
                <a:latin typeface="Verdana"/>
                <a:cs typeface="Verdana"/>
              </a:rPr>
              <a:t>prático.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465137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465137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962"/>
                </a:moveTo>
                <a:lnTo>
                  <a:pt x="12192000" y="461962"/>
                </a:lnTo>
                <a:lnTo>
                  <a:pt x="12192000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>
            <a:spLocks noGrp="1"/>
          </p:cNvSpPr>
          <p:nvPr>
            <p:ph type="title"/>
          </p:nvPr>
        </p:nvSpPr>
        <p:spPr>
          <a:xfrm>
            <a:off x="78739" y="495934"/>
            <a:ext cx="58896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1. </a:t>
            </a:r>
            <a:r>
              <a:rPr spc="-10" dirty="0"/>
              <a:t>Algumas </a:t>
            </a:r>
            <a:r>
              <a:rPr spc="-5" dirty="0"/>
              <a:t>premissas</a:t>
            </a:r>
            <a:r>
              <a:rPr spc="40" dirty="0"/>
              <a:t> </a:t>
            </a:r>
            <a:r>
              <a:rPr spc="-10" dirty="0"/>
              <a:t>necessárias</a:t>
            </a:r>
          </a:p>
        </p:txBody>
      </p:sp>
      <p:sp>
        <p:nvSpPr>
          <p:cNvPr id="52" name="object 52"/>
          <p:cNvSpPr/>
          <p:nvPr/>
        </p:nvSpPr>
        <p:spPr>
          <a:xfrm>
            <a:off x="534987" y="1196975"/>
            <a:ext cx="11122025" cy="368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34987" y="1196975"/>
            <a:ext cx="11122025" cy="368300"/>
          </a:xfrm>
          <a:custGeom>
            <a:avLst/>
            <a:gdLst/>
            <a:ahLst/>
            <a:cxnLst/>
            <a:rect l="l" t="t" r="r" b="b"/>
            <a:pathLst>
              <a:path w="11122025" h="368300">
                <a:moveTo>
                  <a:pt x="0" y="368300"/>
                </a:moveTo>
                <a:lnTo>
                  <a:pt x="11122025" y="368300"/>
                </a:lnTo>
                <a:lnTo>
                  <a:pt x="11122025" y="0"/>
                </a:lnTo>
                <a:lnTo>
                  <a:pt x="0" y="0"/>
                </a:lnTo>
                <a:lnTo>
                  <a:pt x="0" y="36830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1680526" y="1228089"/>
            <a:ext cx="913987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chemeClr val="bg1"/>
                </a:solidFill>
                <a:latin typeface="Verdana"/>
                <a:cs typeface="Verdana"/>
              </a:rPr>
              <a:t>Premissas necessárias: </a:t>
            </a:r>
            <a:r>
              <a:rPr sz="1800" spc="-5" dirty="0">
                <a:solidFill>
                  <a:schemeClr val="bg1"/>
                </a:solidFill>
                <a:latin typeface="Verdana"/>
                <a:cs typeface="Verdana"/>
              </a:rPr>
              <a:t>situando </a:t>
            </a:r>
            <a:r>
              <a:rPr sz="1800" dirty="0">
                <a:solidFill>
                  <a:schemeClr val="bg1"/>
                </a:solidFill>
                <a:latin typeface="Verdana"/>
                <a:cs typeface="Verdana"/>
              </a:rPr>
              <a:t>as </a:t>
            </a:r>
            <a:r>
              <a:rPr sz="1800" dirty="0" err="1">
                <a:solidFill>
                  <a:schemeClr val="bg1"/>
                </a:solidFill>
                <a:latin typeface="Verdana"/>
                <a:cs typeface="Verdana"/>
              </a:rPr>
              <a:t>concessões</a:t>
            </a:r>
            <a:r>
              <a:rPr sz="18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800" dirty="0" smtClean="0">
                <a:solidFill>
                  <a:schemeClr val="bg1"/>
                </a:solidFill>
                <a:latin typeface="Verdana"/>
                <a:cs typeface="Verdana"/>
              </a:rPr>
              <a:t>no </a:t>
            </a:r>
            <a:r>
              <a:rPr sz="1800" spc="-5" dirty="0" err="1" smtClean="0">
                <a:solidFill>
                  <a:schemeClr val="bg1"/>
                </a:solidFill>
                <a:latin typeface="Verdana"/>
                <a:cs typeface="Verdana"/>
              </a:rPr>
              <a:t>âmbito</a:t>
            </a:r>
            <a:r>
              <a:rPr sz="1800" spc="-5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800" spc="-10" dirty="0" err="1" smtClean="0">
                <a:solidFill>
                  <a:schemeClr val="bg1"/>
                </a:solidFill>
                <a:latin typeface="Verdana"/>
                <a:cs typeface="Verdana"/>
              </a:rPr>
              <a:t>legislativo</a:t>
            </a:r>
            <a:r>
              <a:rPr lang="pt-BR" spc="-10" dirty="0" smtClean="0">
                <a:solidFill>
                  <a:schemeClr val="bg1"/>
                </a:solidFill>
                <a:latin typeface="Verdana"/>
                <a:cs typeface="Verdana"/>
              </a:rPr>
              <a:t>.</a:t>
            </a:r>
            <a:endParaRPr sz="18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95250" y="1765300"/>
            <a:ext cx="4168775" cy="4800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5250" y="1765300"/>
            <a:ext cx="4168775" cy="4800600"/>
          </a:xfrm>
          <a:custGeom>
            <a:avLst/>
            <a:gdLst/>
            <a:ahLst/>
            <a:cxnLst/>
            <a:rect l="l" t="t" r="r" b="b"/>
            <a:pathLst>
              <a:path w="4168775" h="4800600">
                <a:moveTo>
                  <a:pt x="0" y="4800600"/>
                </a:moveTo>
                <a:lnTo>
                  <a:pt x="4168775" y="4800600"/>
                </a:lnTo>
                <a:lnTo>
                  <a:pt x="4168775" y="0"/>
                </a:lnTo>
                <a:lnTo>
                  <a:pt x="0" y="0"/>
                </a:lnTo>
                <a:lnTo>
                  <a:pt x="0" y="4800600"/>
                </a:lnTo>
                <a:close/>
              </a:path>
            </a:pathLst>
          </a:custGeom>
          <a:ln w="6350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1274063" y="1796414"/>
            <a:ext cx="18078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CONSTITUIÇÃO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73989" y="2040508"/>
            <a:ext cx="4008754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33600" algn="l"/>
              </a:tabLst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Art.</a:t>
            </a:r>
            <a:r>
              <a:rPr sz="1600" spc="4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175.</a:t>
            </a:r>
            <a:r>
              <a:rPr sz="1600" spc="4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Incumbe	ao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Poder</a:t>
            </a:r>
            <a:r>
              <a:rPr sz="1600" spc="2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Público,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283969" y="2279650"/>
            <a:ext cx="2887980" cy="0"/>
          </a:xfrm>
          <a:custGeom>
            <a:avLst/>
            <a:gdLst/>
            <a:ahLst/>
            <a:cxnLst/>
            <a:rect l="l" t="t" r="r" b="b"/>
            <a:pathLst>
              <a:path w="2887979">
                <a:moveTo>
                  <a:pt x="0" y="0"/>
                </a:moveTo>
                <a:lnTo>
                  <a:pt x="288798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173989" y="2284348"/>
            <a:ext cx="4008754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na forma 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lei,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diretamente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r>
              <a:rPr sz="1600" spc="2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sob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86689" y="2523489"/>
            <a:ext cx="3215640" cy="0"/>
          </a:xfrm>
          <a:custGeom>
            <a:avLst/>
            <a:gdLst/>
            <a:ahLst/>
            <a:cxnLst/>
            <a:rect l="l" t="t" r="r" b="b"/>
            <a:pathLst>
              <a:path w="3215640">
                <a:moveTo>
                  <a:pt x="0" y="0"/>
                </a:moveTo>
                <a:lnTo>
                  <a:pt x="321564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173989" y="2528316"/>
            <a:ext cx="401192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regime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concessão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r>
              <a:rPr sz="1600" spc="1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permissão,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86689" y="2766060"/>
            <a:ext cx="2430780" cy="0"/>
          </a:xfrm>
          <a:custGeom>
            <a:avLst/>
            <a:gdLst/>
            <a:ahLst/>
            <a:cxnLst/>
            <a:rect l="l" t="t" r="r" b="b"/>
            <a:pathLst>
              <a:path w="2430780">
                <a:moveTo>
                  <a:pt x="0" y="0"/>
                </a:moveTo>
                <a:lnTo>
                  <a:pt x="2430780" y="0"/>
                </a:lnTo>
              </a:path>
            </a:pathLst>
          </a:custGeom>
          <a:ln w="2032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173989" y="2772092"/>
            <a:ext cx="400812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1880" algn="l"/>
                <a:tab pos="2123440" algn="l"/>
                <a:tab pos="2664460" algn="l"/>
                <a:tab pos="3858895" algn="l"/>
              </a:tabLst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sempre	at</a:t>
            </a:r>
            <a:r>
              <a:rPr sz="1600" spc="-25" dirty="0">
                <a:solidFill>
                  <a:srgbClr val="2C2D2C"/>
                </a:solidFill>
                <a:latin typeface="Verdana"/>
                <a:cs typeface="Verdana"/>
              </a:rPr>
              <a:t>ra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és	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açã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,	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endParaRPr sz="1600">
              <a:latin typeface="Verdana"/>
              <a:cs typeface="Verdana"/>
            </a:endParaRPr>
          </a:p>
          <a:p>
            <a:pPr marL="12700" marR="25400">
              <a:lnSpc>
                <a:spcPct val="100000"/>
              </a:lnSpc>
            </a:pP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prestação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serviços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públicos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.  Parágrafo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único.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lei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disporá</a:t>
            </a:r>
            <a:r>
              <a:rPr sz="1600" b="1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sobre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: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73989" y="3503929"/>
            <a:ext cx="40106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3545" algn="l"/>
                <a:tab pos="840740" algn="l"/>
                <a:tab pos="1290320" algn="l"/>
                <a:tab pos="2324100" algn="l"/>
                <a:tab pos="3007360" algn="l"/>
              </a:tabLst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I	-	o	re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me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re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73989" y="3748023"/>
            <a:ext cx="401129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985519" algn="l"/>
                <a:tab pos="1747520" algn="l"/>
                <a:tab pos="2006600" algn="l"/>
                <a:tab pos="2037080" algn="l"/>
                <a:tab pos="2308860" algn="l"/>
                <a:tab pos="3185160" algn="l"/>
                <a:tab pos="3749675" algn="l"/>
              </a:tabLst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on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on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ár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as	e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spc="1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on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árias	de  s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ç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ú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s,		o	c</a:t>
            </a:r>
            <a:r>
              <a:rPr sz="1600" spc="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rát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	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al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73989" y="4235703"/>
            <a:ext cx="4008754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seu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contrato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 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sua</a:t>
            </a:r>
            <a:r>
              <a:rPr sz="1600" spc="5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prorrogação,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73989" y="4479607"/>
            <a:ext cx="40138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38200" algn="l"/>
                <a:tab pos="1770380" algn="l"/>
                <a:tab pos="2374900" algn="l"/>
                <a:tab pos="3752215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em	c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mo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	c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ç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õ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es	de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caducidade, fiscalização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rescisão </a:t>
            </a:r>
            <a:r>
              <a:rPr sz="1600" spc="4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73989" y="4967604"/>
            <a:ext cx="26054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concessão ou</a:t>
            </a:r>
            <a:r>
              <a:rPr sz="1600" spc="-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permissão;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73989" y="5211508"/>
            <a:ext cx="324294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II -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os direitos dos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usuários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73989" y="5455602"/>
            <a:ext cx="22059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III -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política</a:t>
            </a:r>
            <a:r>
              <a:rPr sz="1600" spc="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tarifária;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73989" y="5699442"/>
            <a:ext cx="4008754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IV -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obrigação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manter</a:t>
            </a:r>
            <a:r>
              <a:rPr sz="1600" b="1" spc="4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serviço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73989" y="5943282"/>
            <a:ext cx="121475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dequ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4510151" y="2519362"/>
            <a:ext cx="3462274" cy="32924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510151" y="2519362"/>
            <a:ext cx="3462654" cy="3292475"/>
          </a:xfrm>
          <a:custGeom>
            <a:avLst/>
            <a:gdLst/>
            <a:ahLst/>
            <a:cxnLst/>
            <a:rect l="l" t="t" r="r" b="b"/>
            <a:pathLst>
              <a:path w="3462654" h="3292475">
                <a:moveTo>
                  <a:pt x="0" y="3292475"/>
                </a:moveTo>
                <a:lnTo>
                  <a:pt x="3462274" y="3292475"/>
                </a:lnTo>
                <a:lnTo>
                  <a:pt x="3462274" y="0"/>
                </a:lnTo>
                <a:lnTo>
                  <a:pt x="0" y="0"/>
                </a:lnTo>
                <a:lnTo>
                  <a:pt x="0" y="3292475"/>
                </a:lnTo>
                <a:close/>
              </a:path>
            </a:pathLst>
          </a:custGeom>
          <a:ln w="635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5052059" y="2550795"/>
            <a:ext cx="23755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LEI DE</a:t>
            </a:r>
            <a:r>
              <a:rPr sz="1600" b="1" spc="-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CONCESSÕES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589779" y="2794698"/>
            <a:ext cx="330644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Art. 2º 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fins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600" spc="1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disposto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nesta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Lei, considera-se:</a:t>
            </a:r>
            <a:r>
              <a:rPr sz="1600" spc="-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16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tabLst>
                <a:tab pos="370205" algn="l"/>
                <a:tab pos="647065" algn="l"/>
                <a:tab pos="1082040" algn="l"/>
                <a:tab pos="1356360" algn="l"/>
                <a:tab pos="2006600" algn="l"/>
                <a:tab pos="2471420" algn="l"/>
                <a:tab pos="2534920" algn="l"/>
                <a:tab pos="2933700" algn="l"/>
              </a:tabLst>
            </a:pP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I	-	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conce</a:t>
            </a:r>
            <a:r>
              <a:rPr sz="1600" b="1" spc="-1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b="1" spc="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ã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600" b="1" spc="1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600" b="1" spc="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erviç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o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públ</a:t>
            </a:r>
            <a:r>
              <a:rPr sz="1600" b="1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b="1" spc="1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:	a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ga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ç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ão		de	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sua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5670930" y="3765296"/>
            <a:ext cx="2209800" cy="0"/>
          </a:xfrm>
          <a:custGeom>
            <a:avLst/>
            <a:gdLst/>
            <a:ahLst/>
            <a:cxnLst/>
            <a:rect l="l" t="t" r="r" b="b"/>
            <a:pathLst>
              <a:path w="2209800">
                <a:moveTo>
                  <a:pt x="0" y="0"/>
                </a:moveTo>
                <a:lnTo>
                  <a:pt x="220980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4589779" y="3770629"/>
            <a:ext cx="330517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30960" algn="l"/>
                <a:tab pos="2029460" algn="l"/>
                <a:tab pos="2705100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prestação,	feita	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pelo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poder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4601590" y="4009135"/>
            <a:ext cx="3279140" cy="0"/>
          </a:xfrm>
          <a:custGeom>
            <a:avLst/>
            <a:gdLst/>
            <a:ahLst/>
            <a:cxnLst/>
            <a:rect l="l" t="t" r="r" b="b"/>
            <a:pathLst>
              <a:path w="3279140">
                <a:moveTo>
                  <a:pt x="0" y="0"/>
                </a:moveTo>
                <a:lnTo>
                  <a:pt x="327914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4589779" y="4014470"/>
            <a:ext cx="330454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concedente, mediante</a:t>
            </a:r>
            <a:r>
              <a:rPr sz="1600" spc="-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licitação,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601590" y="4252976"/>
            <a:ext cx="3279140" cy="0"/>
          </a:xfrm>
          <a:custGeom>
            <a:avLst/>
            <a:gdLst/>
            <a:ahLst/>
            <a:cxnLst/>
            <a:rect l="l" t="t" r="r" b="b"/>
            <a:pathLst>
              <a:path w="3279140">
                <a:moveTo>
                  <a:pt x="0" y="0"/>
                </a:moveTo>
                <a:lnTo>
                  <a:pt x="327914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4589779" y="4258309"/>
            <a:ext cx="330200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modalidade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concorrência,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601590" y="4496815"/>
            <a:ext cx="3279140" cy="0"/>
          </a:xfrm>
          <a:custGeom>
            <a:avLst/>
            <a:gdLst/>
            <a:ahLst/>
            <a:cxnLst/>
            <a:rect l="l" t="t" r="r" b="b"/>
            <a:pathLst>
              <a:path w="3279140">
                <a:moveTo>
                  <a:pt x="0" y="0"/>
                </a:moveTo>
                <a:lnTo>
                  <a:pt x="327914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4589779" y="4502086"/>
            <a:ext cx="3303904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à pessoa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jurídica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r>
              <a:rPr sz="1600" spc="-1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consórcio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601590" y="4740655"/>
            <a:ext cx="3279140" cy="0"/>
          </a:xfrm>
          <a:custGeom>
            <a:avLst/>
            <a:gdLst/>
            <a:ahLst/>
            <a:cxnLst/>
            <a:rect l="l" t="t" r="r" b="b"/>
            <a:pathLst>
              <a:path w="3279140">
                <a:moveTo>
                  <a:pt x="0" y="0"/>
                </a:moveTo>
                <a:lnTo>
                  <a:pt x="327914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601590" y="4984496"/>
            <a:ext cx="3279140" cy="0"/>
          </a:xfrm>
          <a:custGeom>
            <a:avLst/>
            <a:gdLst/>
            <a:ahLst/>
            <a:cxnLst/>
            <a:rect l="l" t="t" r="r" b="b"/>
            <a:pathLst>
              <a:path w="3279140">
                <a:moveTo>
                  <a:pt x="0" y="0"/>
                </a:moveTo>
                <a:lnTo>
                  <a:pt x="327914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4589779" y="4746371"/>
            <a:ext cx="330771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451484" algn="l"/>
                <a:tab pos="1633220" algn="l"/>
                <a:tab pos="1813560" algn="l"/>
                <a:tab pos="2202180" algn="l"/>
                <a:tab pos="2936240" algn="l"/>
              </a:tabLst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	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re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as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q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re  capa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	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pa</a:t>
            </a:r>
            <a:r>
              <a:rPr sz="1600" spc="-2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seu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601590" y="5228335"/>
            <a:ext cx="3279140" cy="0"/>
          </a:xfrm>
          <a:custGeom>
            <a:avLst/>
            <a:gdLst/>
            <a:ahLst/>
            <a:cxnLst/>
            <a:rect l="l" t="t" r="r" b="b"/>
            <a:pathLst>
              <a:path w="3279140">
                <a:moveTo>
                  <a:pt x="0" y="0"/>
                </a:moveTo>
                <a:lnTo>
                  <a:pt x="327914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4589779" y="5233987"/>
            <a:ext cx="330454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18920" algn="l"/>
                <a:tab pos="1988820" algn="l"/>
                <a:tab pos="2479040" algn="l"/>
                <a:tab pos="3169920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esemp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ho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,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	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su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ont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	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601590" y="5472176"/>
            <a:ext cx="3279140" cy="0"/>
          </a:xfrm>
          <a:custGeom>
            <a:avLst/>
            <a:gdLst/>
            <a:ahLst/>
            <a:cxnLst/>
            <a:rect l="l" t="t" r="r" b="b"/>
            <a:pathLst>
              <a:path w="3279140">
                <a:moveTo>
                  <a:pt x="0" y="0"/>
                </a:moveTo>
                <a:lnTo>
                  <a:pt x="327914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4589779" y="5475604"/>
            <a:ext cx="319722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risco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por prazo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determinado;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4601590" y="5713412"/>
            <a:ext cx="3078480" cy="0"/>
          </a:xfrm>
          <a:custGeom>
            <a:avLst/>
            <a:gdLst/>
            <a:ahLst/>
            <a:cxnLst/>
            <a:rect l="l" t="t" r="r" b="b"/>
            <a:pathLst>
              <a:path w="3078479">
                <a:moveTo>
                  <a:pt x="0" y="0"/>
                </a:moveTo>
                <a:lnTo>
                  <a:pt x="307848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143875" y="1704975"/>
            <a:ext cx="3967226" cy="5016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143875" y="1704975"/>
            <a:ext cx="3967479" cy="5016500"/>
          </a:xfrm>
          <a:custGeom>
            <a:avLst/>
            <a:gdLst/>
            <a:ahLst/>
            <a:cxnLst/>
            <a:rect l="l" t="t" r="r" b="b"/>
            <a:pathLst>
              <a:path w="3967479" h="5016500">
                <a:moveTo>
                  <a:pt x="0" y="5016500"/>
                </a:moveTo>
                <a:lnTo>
                  <a:pt x="3967226" y="5016500"/>
                </a:lnTo>
                <a:lnTo>
                  <a:pt x="3967226" y="0"/>
                </a:lnTo>
                <a:lnTo>
                  <a:pt x="0" y="0"/>
                </a:lnTo>
                <a:lnTo>
                  <a:pt x="0" y="5016500"/>
                </a:lnTo>
                <a:close/>
              </a:path>
            </a:pathLst>
          </a:custGeom>
          <a:ln w="6350">
            <a:solidFill>
              <a:srgbClr val="EFB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9479280" y="1736089"/>
            <a:ext cx="129857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LEI DE</a:t>
            </a:r>
            <a:r>
              <a:rPr sz="1600" b="1" spc="-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PPP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8224266" y="1979866"/>
            <a:ext cx="380682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Art. 2º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Parceria público-privada</a:t>
            </a:r>
            <a:r>
              <a:rPr sz="1600" b="1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é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8224266" y="2224023"/>
            <a:ext cx="38093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6240" algn="l"/>
                <a:tab pos="1610360" algn="l"/>
                <a:tab pos="3518535" algn="l"/>
              </a:tabLst>
            </a:pP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con</a:t>
            </a:r>
            <a:r>
              <a:rPr sz="1600" b="1" spc="-1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b="1" spc="1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at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b="1" spc="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b="1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spc="-1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b="1" spc="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ra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vo	de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8224266" y="2467991"/>
            <a:ext cx="380809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719580" algn="l"/>
                <a:tab pos="2466340" algn="l"/>
              </a:tabLst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conce</a:t>
            </a:r>
            <a:r>
              <a:rPr sz="1600" b="1" spc="-1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b="1" spc="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ã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o,	</a:t>
            </a:r>
            <a:r>
              <a:rPr sz="1600" b="1" spc="1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600" b="1" spc="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od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al</a:t>
            </a:r>
            <a:r>
              <a:rPr sz="1600" b="1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b="1" spc="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patrocinada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r>
              <a:rPr sz="1600" b="1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administrativa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8224266" y="2958464"/>
            <a:ext cx="3810635" cy="9988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99700"/>
              </a:lnSpc>
              <a:spcBef>
                <a:spcPts val="105"/>
              </a:spcBef>
            </a:pPr>
            <a:r>
              <a:rPr sz="1600" dirty="0">
                <a:solidFill>
                  <a:srgbClr val="2C2D2C"/>
                </a:solidFill>
                <a:latin typeface="MS PGothic"/>
                <a:cs typeface="MS PGothic"/>
              </a:rPr>
              <a:t>§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1º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Concessão patrocinada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é a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concessão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serviços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públicos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ou  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obras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públicas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trata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Lei 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no</a:t>
            </a:r>
            <a:r>
              <a:rPr sz="1600" spc="1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8.987,</a:t>
            </a:r>
            <a:r>
              <a:rPr sz="1600" spc="1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1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13</a:t>
            </a:r>
            <a:r>
              <a:rPr sz="1600" spc="1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1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fevereiro</a:t>
            </a:r>
            <a:r>
              <a:rPr sz="1600" spc="1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8224266" y="3931665"/>
            <a:ext cx="3807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63980" algn="l"/>
                <a:tab pos="2877820" algn="l"/>
              </a:tabLst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1995,	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quando	</a:t>
            </a:r>
            <a:r>
              <a:rPr sz="1600" spc="-35" dirty="0">
                <a:solidFill>
                  <a:srgbClr val="2C2D2C"/>
                </a:solidFill>
                <a:latin typeface="Verdana"/>
                <a:cs typeface="Verdana"/>
              </a:rPr>
              <a:t>envolver,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8224266" y="4175378"/>
            <a:ext cx="381000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adicionalmente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tarifa cobrada</a:t>
            </a:r>
            <a:r>
              <a:rPr sz="1600" spc="-1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7662291" y="4406900"/>
            <a:ext cx="4368800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550" b="1" spc="-419" baseline="1470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pt-BR"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       usuários c</a:t>
            </a:r>
            <a:r>
              <a:rPr sz="1600" spc="-5" dirty="0" err="1" smtClean="0">
                <a:solidFill>
                  <a:srgbClr val="2C2D2C"/>
                </a:solidFill>
                <a:latin typeface="Verdana"/>
                <a:cs typeface="Verdana"/>
              </a:rPr>
              <a:t>ontraprestação</a:t>
            </a:r>
            <a:r>
              <a:rPr sz="1600" spc="45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pecuniária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8224266" y="4663440"/>
            <a:ext cx="380682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0220" algn="l"/>
                <a:tab pos="1544320" algn="l"/>
                <a:tab pos="2494280" algn="l"/>
                <a:tab pos="2966720" algn="l"/>
              </a:tabLst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par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ro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ú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co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par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8224266" y="4907279"/>
            <a:ext cx="8515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privado.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8224266" y="5153659"/>
            <a:ext cx="380809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2C2D2C"/>
                </a:solidFill>
                <a:latin typeface="MS PGothic"/>
                <a:cs typeface="MS PGothic"/>
              </a:rPr>
              <a:t>§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2º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Concessão administrativa</a:t>
            </a:r>
            <a:r>
              <a:rPr sz="1600" b="1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é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8224266" y="5395277"/>
            <a:ext cx="381127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contrato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prestação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serviços 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Administração Pública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seja  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usuária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direta ou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indireta,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ainda  que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envolva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execução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obra</a:t>
            </a:r>
            <a:r>
              <a:rPr sz="16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8224266" y="6368415"/>
            <a:ext cx="360552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fornecimento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instalação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bens.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300038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465137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962"/>
                </a:moveTo>
                <a:lnTo>
                  <a:pt x="12192000" y="461962"/>
                </a:lnTo>
                <a:lnTo>
                  <a:pt x="12192000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>
            <a:spLocks noGrp="1"/>
          </p:cNvSpPr>
          <p:nvPr>
            <p:ph type="title"/>
          </p:nvPr>
        </p:nvSpPr>
        <p:spPr>
          <a:xfrm>
            <a:off x="78739" y="294640"/>
            <a:ext cx="58896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1. </a:t>
            </a:r>
            <a:r>
              <a:rPr spc="-10" dirty="0"/>
              <a:t>Algumas </a:t>
            </a:r>
            <a:r>
              <a:rPr spc="-5" dirty="0"/>
              <a:t>premissas</a:t>
            </a:r>
            <a:r>
              <a:rPr spc="40" dirty="0"/>
              <a:t> </a:t>
            </a:r>
            <a:r>
              <a:rPr spc="-10" dirty="0"/>
              <a:t>necessárias</a:t>
            </a:r>
          </a:p>
        </p:txBody>
      </p:sp>
      <p:sp>
        <p:nvSpPr>
          <p:cNvPr id="52" name="object 52"/>
          <p:cNvSpPr/>
          <p:nvPr/>
        </p:nvSpPr>
        <p:spPr>
          <a:xfrm>
            <a:off x="534987" y="990600"/>
            <a:ext cx="11122025" cy="368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34987" y="990600"/>
            <a:ext cx="11122025" cy="368300"/>
          </a:xfrm>
          <a:custGeom>
            <a:avLst/>
            <a:gdLst/>
            <a:ahLst/>
            <a:cxnLst/>
            <a:rect l="l" t="t" r="r" b="b"/>
            <a:pathLst>
              <a:path w="11122025" h="368300">
                <a:moveTo>
                  <a:pt x="0" y="368300"/>
                </a:moveTo>
                <a:lnTo>
                  <a:pt x="11122025" y="368300"/>
                </a:lnTo>
                <a:lnTo>
                  <a:pt x="11122025" y="0"/>
                </a:lnTo>
                <a:lnTo>
                  <a:pt x="0" y="0"/>
                </a:lnTo>
                <a:lnTo>
                  <a:pt x="0" y="36830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1680526" y="1021714"/>
            <a:ext cx="913987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 err="1" smtClean="0">
                <a:solidFill>
                  <a:schemeClr val="bg1"/>
                </a:solidFill>
                <a:latin typeface="Verdana"/>
                <a:cs typeface="Verdana"/>
              </a:rPr>
              <a:t>Premissas</a:t>
            </a:r>
            <a:r>
              <a:rPr sz="1800" b="1" spc="-5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800" b="1" spc="-5" dirty="0" err="1" smtClean="0">
                <a:solidFill>
                  <a:schemeClr val="bg1"/>
                </a:solidFill>
                <a:latin typeface="Verdana"/>
                <a:cs typeface="Verdana"/>
              </a:rPr>
              <a:t>necessárias</a:t>
            </a:r>
            <a:r>
              <a:rPr sz="1800" b="1" spc="-5" dirty="0" smtClean="0">
                <a:solidFill>
                  <a:schemeClr val="bg1"/>
                </a:solidFill>
                <a:latin typeface="Verdana"/>
                <a:cs typeface="Verdana"/>
              </a:rPr>
              <a:t>: </a:t>
            </a:r>
            <a:r>
              <a:rPr sz="1800" spc="-5" dirty="0" err="1" smtClean="0">
                <a:solidFill>
                  <a:schemeClr val="bg1"/>
                </a:solidFill>
                <a:latin typeface="Verdana"/>
                <a:cs typeface="Verdana"/>
              </a:rPr>
              <a:t>situando</a:t>
            </a:r>
            <a:r>
              <a:rPr sz="1800" spc="-5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800" dirty="0" smtClean="0">
                <a:solidFill>
                  <a:schemeClr val="bg1"/>
                </a:solidFill>
                <a:latin typeface="Verdana"/>
                <a:cs typeface="Verdana"/>
              </a:rPr>
              <a:t>as </a:t>
            </a:r>
            <a:r>
              <a:rPr sz="1800" dirty="0" err="1" smtClean="0">
                <a:solidFill>
                  <a:schemeClr val="bg1"/>
                </a:solidFill>
                <a:latin typeface="Verdana"/>
                <a:cs typeface="Verdana"/>
              </a:rPr>
              <a:t>concessões</a:t>
            </a:r>
            <a:r>
              <a:rPr sz="1800" dirty="0" smtClean="0">
                <a:solidFill>
                  <a:schemeClr val="bg1"/>
                </a:solidFill>
                <a:latin typeface="Verdana"/>
                <a:cs typeface="Verdana"/>
              </a:rPr>
              <a:t> no</a:t>
            </a:r>
            <a:r>
              <a:rPr lang="pt-BR" dirty="0" smtClean="0">
                <a:solidFill>
                  <a:schemeClr val="bg1"/>
                </a:solidFill>
                <a:latin typeface="Verdana"/>
                <a:cs typeface="Verdana"/>
              </a:rPr>
              <a:t> âmbito doutrinário.</a:t>
            </a:r>
            <a:endParaRPr sz="18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109" name="object 52"/>
          <p:cNvSpPr/>
          <p:nvPr/>
        </p:nvSpPr>
        <p:spPr>
          <a:xfrm>
            <a:off x="533400" y="1447800"/>
            <a:ext cx="11122025" cy="175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52"/>
          <p:cNvSpPr/>
          <p:nvPr/>
        </p:nvSpPr>
        <p:spPr>
          <a:xfrm>
            <a:off x="533400" y="3276600"/>
            <a:ext cx="11122025" cy="2514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CaixaDeTexto 112"/>
          <p:cNvSpPr txBox="1"/>
          <p:nvPr/>
        </p:nvSpPr>
        <p:spPr>
          <a:xfrm>
            <a:off x="762000" y="1447800"/>
            <a:ext cx="1066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Elementos comuns das Concessões (MARQUES NETO, 2013)</a:t>
            </a:r>
          </a:p>
          <a:p>
            <a:pPr marL="342900" indent="-342900">
              <a:buAutoNum type="arabicPeriod"/>
            </a:pPr>
            <a:r>
              <a:rPr lang="pt-BR" dirty="0" smtClean="0">
                <a:solidFill>
                  <a:schemeClr val="bg1"/>
                </a:solidFill>
              </a:rPr>
              <a:t>Delegação do Exercício de Prerrogativas ao Particular – transferência de um plexo de atribuições do Poder Público</a:t>
            </a:r>
          </a:p>
          <a:p>
            <a:pPr marL="342900" indent="-342900">
              <a:buAutoNum type="arabicPeriod"/>
            </a:pPr>
            <a:r>
              <a:rPr lang="pt-BR" dirty="0" smtClean="0">
                <a:solidFill>
                  <a:schemeClr val="bg1"/>
                </a:solidFill>
              </a:rPr>
              <a:t>Existência de um objetivo de interesse geral;</a:t>
            </a:r>
          </a:p>
          <a:p>
            <a:pPr marL="342900" indent="-342900">
              <a:buAutoNum type="arabicPeriod"/>
            </a:pPr>
            <a:r>
              <a:rPr lang="pt-BR" dirty="0" smtClean="0">
                <a:solidFill>
                  <a:schemeClr val="bg1"/>
                </a:solidFill>
              </a:rPr>
              <a:t>Convergência e composição de interesses – diferença dos contratos administrativos típicos (interesses contrapostos) e dos contratos administrativos de cooperação (interesses são comuns e equivalentes).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14" name="CaixaDeTexto 113"/>
          <p:cNvSpPr txBox="1"/>
          <p:nvPr/>
        </p:nvSpPr>
        <p:spPr>
          <a:xfrm>
            <a:off x="685800" y="3352800"/>
            <a:ext cx="1066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solidFill>
                  <a:schemeClr val="bg1"/>
                </a:solidFill>
              </a:rPr>
              <a:t>Concessão Comum (Lei 8.987/95) </a:t>
            </a:r>
            <a:r>
              <a:rPr lang="pt-BR" dirty="0" smtClean="0">
                <a:solidFill>
                  <a:schemeClr val="bg1"/>
                </a:solidFill>
              </a:rPr>
              <a:t>– “Forma de delegação do serviço público, o que significa dizer que o poder concedente transfere para o particular somente a possibilidade de execução do serviço, retendo em suas mãos a titularidade do serviço (MARINELA, 2017)</a:t>
            </a:r>
          </a:p>
          <a:p>
            <a:pPr algn="just"/>
            <a:endParaRPr lang="pt-BR" dirty="0" smtClean="0">
              <a:solidFill>
                <a:schemeClr val="bg1"/>
              </a:solidFill>
            </a:endParaRPr>
          </a:p>
          <a:p>
            <a:pPr algn="just"/>
            <a:r>
              <a:rPr lang="pt-BR" b="1" dirty="0" smtClean="0">
                <a:solidFill>
                  <a:schemeClr val="bg1"/>
                </a:solidFill>
              </a:rPr>
              <a:t>PPP (lei 11.079/04) </a:t>
            </a:r>
            <a:r>
              <a:rPr lang="pt-BR" dirty="0" smtClean="0">
                <a:solidFill>
                  <a:schemeClr val="bg1"/>
                </a:solidFill>
              </a:rPr>
              <a:t>– “acordo firmado entre a Administração Pública e a pessoa do setor privado, com o objetivo de implantação e gestão de serviços público, com eventual execução de obras ou fornecimento de bens, mediante financiamento do contratado, contraprestação pecuniária do Poder Público e compartilhamento de riscos e dos ganhos entre os pactuantes” (MARINELA, 2017)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5096510"/>
          </a:xfrm>
          <a:custGeom>
            <a:avLst/>
            <a:gdLst/>
            <a:ahLst/>
            <a:cxnLst/>
            <a:rect l="l" t="t" r="r" b="b"/>
            <a:pathLst>
              <a:path h="5096510">
                <a:moveTo>
                  <a:pt x="0" y="0"/>
                </a:moveTo>
                <a:lnTo>
                  <a:pt x="0" y="509593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6665912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0" y="0"/>
            <a:ext cx="0" cy="5096510"/>
          </a:xfrm>
          <a:custGeom>
            <a:avLst/>
            <a:gdLst/>
            <a:ahLst/>
            <a:cxnLst/>
            <a:rect l="l" t="t" r="r" b="b"/>
            <a:pathLst>
              <a:path h="5096510">
                <a:moveTo>
                  <a:pt x="0" y="0"/>
                </a:moveTo>
                <a:lnTo>
                  <a:pt x="0" y="509593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6665912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67200" y="0"/>
            <a:ext cx="0" cy="5096510"/>
          </a:xfrm>
          <a:custGeom>
            <a:avLst/>
            <a:gdLst/>
            <a:ahLst/>
            <a:cxnLst/>
            <a:rect l="l" t="t" r="r" b="b"/>
            <a:pathLst>
              <a:path h="5096510">
                <a:moveTo>
                  <a:pt x="0" y="0"/>
                </a:moveTo>
                <a:lnTo>
                  <a:pt x="0" y="509593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6665912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5096510"/>
          </a:xfrm>
          <a:custGeom>
            <a:avLst/>
            <a:gdLst/>
            <a:ahLst/>
            <a:cxnLst/>
            <a:rect l="l" t="t" r="r" b="b"/>
            <a:pathLst>
              <a:path h="5096510">
                <a:moveTo>
                  <a:pt x="0" y="0"/>
                </a:moveTo>
                <a:lnTo>
                  <a:pt x="0" y="509593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6665912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05600" y="0"/>
            <a:ext cx="0" cy="5096510"/>
          </a:xfrm>
          <a:custGeom>
            <a:avLst/>
            <a:gdLst/>
            <a:ahLst/>
            <a:cxnLst/>
            <a:rect l="l" t="t" r="r" b="b"/>
            <a:pathLst>
              <a:path h="5096510">
                <a:moveTo>
                  <a:pt x="0" y="0"/>
                </a:moveTo>
                <a:lnTo>
                  <a:pt x="0" y="509593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6665912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24800" y="0"/>
            <a:ext cx="0" cy="5096510"/>
          </a:xfrm>
          <a:custGeom>
            <a:avLst/>
            <a:gdLst/>
            <a:ahLst/>
            <a:cxnLst/>
            <a:rect l="l" t="t" r="r" b="b"/>
            <a:pathLst>
              <a:path h="5096510">
                <a:moveTo>
                  <a:pt x="0" y="0"/>
                </a:moveTo>
                <a:lnTo>
                  <a:pt x="0" y="509593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6665912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44000" y="0"/>
            <a:ext cx="0" cy="5096510"/>
          </a:xfrm>
          <a:custGeom>
            <a:avLst/>
            <a:gdLst/>
            <a:ahLst/>
            <a:cxnLst/>
            <a:rect l="l" t="t" r="r" b="b"/>
            <a:pathLst>
              <a:path h="5096510">
                <a:moveTo>
                  <a:pt x="0" y="0"/>
                </a:moveTo>
                <a:lnTo>
                  <a:pt x="0" y="509593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0" y="6665912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363200" y="0"/>
            <a:ext cx="0" cy="5096510"/>
          </a:xfrm>
          <a:custGeom>
            <a:avLst/>
            <a:gdLst/>
            <a:ahLst/>
            <a:cxnLst/>
            <a:rect l="l" t="t" r="r" b="b"/>
            <a:pathLst>
              <a:path h="5096510">
                <a:moveTo>
                  <a:pt x="0" y="0"/>
                </a:moveTo>
                <a:lnTo>
                  <a:pt x="0" y="509593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63200" y="6665912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582400" y="0"/>
            <a:ext cx="0" cy="5096510"/>
          </a:xfrm>
          <a:custGeom>
            <a:avLst/>
            <a:gdLst/>
            <a:ahLst/>
            <a:cxnLst/>
            <a:rect l="l" t="t" r="r" b="b"/>
            <a:pathLst>
              <a:path h="5096510">
                <a:moveTo>
                  <a:pt x="0" y="0"/>
                </a:moveTo>
                <a:lnTo>
                  <a:pt x="0" y="509593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582400" y="6665912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933301" y="5284851"/>
            <a:ext cx="259079" cy="0"/>
          </a:xfrm>
          <a:custGeom>
            <a:avLst/>
            <a:gdLst/>
            <a:ahLst/>
            <a:cxnLst/>
            <a:rect l="l" t="t" r="r" b="b"/>
            <a:pathLst>
              <a:path w="259079">
                <a:moveTo>
                  <a:pt x="0" y="0"/>
                </a:moveTo>
                <a:lnTo>
                  <a:pt x="2586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75" y="5257800"/>
            <a:ext cx="1530350" cy="0"/>
          </a:xfrm>
          <a:custGeom>
            <a:avLst/>
            <a:gdLst/>
            <a:ahLst/>
            <a:cxnLst/>
            <a:rect l="l" t="t" r="r" b="b"/>
            <a:pathLst>
              <a:path w="1530350">
                <a:moveTo>
                  <a:pt x="0" y="0"/>
                </a:moveTo>
                <a:lnTo>
                  <a:pt x="153035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933301" y="6510337"/>
            <a:ext cx="259079" cy="0"/>
          </a:xfrm>
          <a:custGeom>
            <a:avLst/>
            <a:gdLst/>
            <a:ahLst/>
            <a:cxnLst/>
            <a:rect l="l" t="t" r="r" b="b"/>
            <a:pathLst>
              <a:path w="259079">
                <a:moveTo>
                  <a:pt x="0" y="0"/>
                </a:moveTo>
                <a:lnTo>
                  <a:pt x="2586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5" y="6483286"/>
            <a:ext cx="1530350" cy="0"/>
          </a:xfrm>
          <a:custGeom>
            <a:avLst/>
            <a:gdLst/>
            <a:ahLst/>
            <a:cxnLst/>
            <a:rect l="l" t="t" r="r" b="b"/>
            <a:pathLst>
              <a:path w="1530350">
                <a:moveTo>
                  <a:pt x="0" y="0"/>
                </a:moveTo>
                <a:lnTo>
                  <a:pt x="153035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09600" y="6145149"/>
            <a:ext cx="923925" cy="0"/>
          </a:xfrm>
          <a:custGeom>
            <a:avLst/>
            <a:gdLst/>
            <a:ahLst/>
            <a:cxnLst/>
            <a:rect l="l" t="t" r="r" b="b"/>
            <a:pathLst>
              <a:path w="923925">
                <a:moveTo>
                  <a:pt x="0" y="0"/>
                </a:moveTo>
                <a:lnTo>
                  <a:pt x="923925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93662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93662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962"/>
                </a:moveTo>
                <a:lnTo>
                  <a:pt x="12192000" y="461962"/>
                </a:lnTo>
                <a:lnTo>
                  <a:pt x="12192000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>
            <a:spLocks noGrp="1"/>
          </p:cNvSpPr>
          <p:nvPr>
            <p:ph type="title"/>
          </p:nvPr>
        </p:nvSpPr>
        <p:spPr>
          <a:xfrm>
            <a:off x="78739" y="124142"/>
            <a:ext cx="58902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1. Algumas premissas</a:t>
            </a:r>
            <a:r>
              <a:rPr spc="-45" dirty="0"/>
              <a:t> </a:t>
            </a:r>
            <a:r>
              <a:rPr spc="-5" dirty="0"/>
              <a:t>necessárias</a:t>
            </a:r>
          </a:p>
        </p:txBody>
      </p:sp>
      <p:sp>
        <p:nvSpPr>
          <p:cNvPr id="63" name="object 63"/>
          <p:cNvSpPr/>
          <p:nvPr/>
        </p:nvSpPr>
        <p:spPr>
          <a:xfrm>
            <a:off x="196850" y="669988"/>
            <a:ext cx="11812524" cy="10779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96850" y="669988"/>
            <a:ext cx="11812905" cy="1078230"/>
          </a:xfrm>
          <a:custGeom>
            <a:avLst/>
            <a:gdLst/>
            <a:ahLst/>
            <a:cxnLst/>
            <a:rect l="l" t="t" r="r" b="b"/>
            <a:pathLst>
              <a:path w="11812905" h="1078230">
                <a:moveTo>
                  <a:pt x="0" y="1077912"/>
                </a:moveTo>
                <a:lnTo>
                  <a:pt x="11812524" y="1077912"/>
                </a:lnTo>
                <a:lnTo>
                  <a:pt x="11812524" y="0"/>
                </a:lnTo>
                <a:lnTo>
                  <a:pt x="0" y="0"/>
                </a:lnTo>
                <a:lnTo>
                  <a:pt x="0" y="1077912"/>
                </a:lnTo>
                <a:close/>
              </a:path>
            </a:pathLst>
          </a:custGeom>
          <a:ln w="6350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311390" y="1188085"/>
            <a:ext cx="4605020" cy="0"/>
          </a:xfrm>
          <a:custGeom>
            <a:avLst/>
            <a:gdLst/>
            <a:ahLst/>
            <a:cxnLst/>
            <a:rect l="l" t="t" r="r" b="b"/>
            <a:pathLst>
              <a:path w="4605020">
                <a:moveTo>
                  <a:pt x="0" y="0"/>
                </a:moveTo>
                <a:lnTo>
                  <a:pt x="4605019" y="0"/>
                </a:lnTo>
              </a:path>
            </a:pathLst>
          </a:custGeom>
          <a:ln w="1016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88290" y="1429385"/>
            <a:ext cx="947419" cy="0"/>
          </a:xfrm>
          <a:custGeom>
            <a:avLst/>
            <a:gdLst/>
            <a:ahLst/>
            <a:cxnLst/>
            <a:rect l="l" t="t" r="r" b="b"/>
            <a:pathLst>
              <a:path w="947419">
                <a:moveTo>
                  <a:pt x="0" y="0"/>
                </a:moveTo>
                <a:lnTo>
                  <a:pt x="947419" y="0"/>
                </a:lnTo>
              </a:path>
            </a:pathLst>
          </a:custGeom>
          <a:ln w="1016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275590" y="700658"/>
            <a:ext cx="11656695" cy="998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25115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CIVIL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DOS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CONCESSIONÁRIOS</a:t>
            </a:r>
            <a:endParaRPr sz="1600">
              <a:latin typeface="Verdana"/>
              <a:cs typeface="Verdana"/>
            </a:endParaRPr>
          </a:p>
          <a:p>
            <a:pPr marL="12700" marR="5080" algn="just">
              <a:lnSpc>
                <a:spcPct val="99000"/>
              </a:lnSpc>
              <a:spcBef>
                <a:spcPts val="40"/>
              </a:spcBef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Art. 37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(...) </a:t>
            </a:r>
            <a:r>
              <a:rPr sz="1600" dirty="0">
                <a:solidFill>
                  <a:srgbClr val="2C2D2C"/>
                </a:solidFill>
                <a:latin typeface="MS PGothic"/>
                <a:cs typeface="MS PGothic"/>
              </a:rPr>
              <a:t>§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6º As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pessoas jurídicas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direito público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direito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privado prestadoras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serviços  públicos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responderão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pelos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danos que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seus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agentes, nessa qualidade,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causarem 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terceiros, assegurado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direito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regresso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contra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responsável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nos casos 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dolo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culpa.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111125" y="2120963"/>
            <a:ext cx="1839976" cy="646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11125" y="2120963"/>
            <a:ext cx="1840230" cy="646430"/>
          </a:xfrm>
          <a:custGeom>
            <a:avLst/>
            <a:gdLst/>
            <a:ahLst/>
            <a:cxnLst/>
            <a:rect l="l" t="t" r="r" b="b"/>
            <a:pathLst>
              <a:path w="1840230" h="646430">
                <a:moveTo>
                  <a:pt x="0" y="646112"/>
                </a:moveTo>
                <a:lnTo>
                  <a:pt x="1839976" y="646112"/>
                </a:lnTo>
                <a:lnTo>
                  <a:pt x="1839976" y="0"/>
                </a:lnTo>
                <a:lnTo>
                  <a:pt x="0" y="0"/>
                </a:lnTo>
                <a:lnTo>
                  <a:pt x="0" y="64611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238759" y="2152395"/>
            <a:ext cx="15855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PL412-2011</a:t>
            </a:r>
            <a:endParaRPr sz="1800">
              <a:latin typeface="Verdana"/>
              <a:cs typeface="Verdana"/>
            </a:endParaRPr>
          </a:p>
          <a:p>
            <a:pPr marL="70485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(Lei de</a:t>
            </a:r>
            <a:r>
              <a:rPr sz="1800" spc="-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RCE)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457575" y="1920303"/>
            <a:ext cx="622681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8480" algn="l"/>
                <a:tab pos="2590800" algn="l"/>
                <a:tab pos="4349115" algn="l"/>
                <a:tab pos="4628515" algn="l"/>
                <a:tab pos="5964555" algn="l"/>
              </a:tabLst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“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con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b="1" spc="-1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b="1" spc="1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b="1" spc="-15" dirty="0">
                <a:solidFill>
                  <a:srgbClr val="2C2D2C"/>
                </a:solidFill>
                <a:latin typeface="Verdana"/>
                <a:cs typeface="Verdana"/>
              </a:rPr>
              <a:t>á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b="1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spc="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,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erm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spc="1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on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á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as	e	au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-2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zad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	de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9816465" y="1920303"/>
            <a:ext cx="211836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5680" algn="l"/>
                <a:tab pos="1983739" algn="l"/>
              </a:tabLst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ser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ç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ú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	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457575" y="2164333"/>
            <a:ext cx="847407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66140" algn="l"/>
                <a:tab pos="1884680" algn="l"/>
                <a:tab pos="2951480" algn="l"/>
                <a:tab pos="3653154" algn="l"/>
                <a:tab pos="4262755" algn="l"/>
                <a:tab pos="5487035" algn="l"/>
                <a:tab pos="6373495" algn="l"/>
                <a:tab pos="7522209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outras	pessoas	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privadas	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que,	sob	qualquer	título,	prestem	serviços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457575" y="2408173"/>
            <a:ext cx="847598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65860" algn="l"/>
                <a:tab pos="2273300" algn="l"/>
                <a:tab pos="2938780" algn="l"/>
                <a:tab pos="3998595" algn="l"/>
                <a:tab pos="4684395" algn="l"/>
                <a:tab pos="5177155" algn="l"/>
                <a:tab pos="6066155" algn="l"/>
                <a:tab pos="6429375" algn="l"/>
                <a:tab pos="7062470" algn="l"/>
                <a:tab pos="8213090" algn="l"/>
              </a:tabLst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públ</a:t>
            </a:r>
            <a:r>
              <a:rPr sz="1600" b="1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b="1" spc="1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,	re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gem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-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ec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,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q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an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	f</a:t>
            </a:r>
            <a:r>
              <a:rPr sz="1600" spc="-2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to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2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res	da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4622800" y="2648585"/>
            <a:ext cx="7294880" cy="0"/>
          </a:xfrm>
          <a:custGeom>
            <a:avLst/>
            <a:gdLst/>
            <a:ahLst/>
            <a:cxnLst/>
            <a:rect l="l" t="t" r="r" b="b"/>
            <a:pathLst>
              <a:path w="7294880">
                <a:moveTo>
                  <a:pt x="0" y="0"/>
                </a:moveTo>
                <a:lnTo>
                  <a:pt x="7294880" y="0"/>
                </a:lnTo>
              </a:path>
            </a:pathLst>
          </a:custGeom>
          <a:ln w="1016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469640" y="2892425"/>
            <a:ext cx="8448040" cy="0"/>
          </a:xfrm>
          <a:custGeom>
            <a:avLst/>
            <a:gdLst/>
            <a:ahLst/>
            <a:cxnLst/>
            <a:rect l="l" t="t" r="r" b="b"/>
            <a:pathLst>
              <a:path w="8448040">
                <a:moveTo>
                  <a:pt x="0" y="0"/>
                </a:moveTo>
                <a:lnTo>
                  <a:pt x="8448040" y="0"/>
                </a:lnTo>
              </a:path>
            </a:pathLst>
          </a:custGeom>
          <a:ln w="10159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469640" y="3138805"/>
            <a:ext cx="1663700" cy="0"/>
          </a:xfrm>
          <a:custGeom>
            <a:avLst/>
            <a:gdLst/>
            <a:ahLst/>
            <a:cxnLst/>
            <a:rect l="l" t="t" r="r" b="b"/>
            <a:pathLst>
              <a:path w="1663700">
                <a:moveTo>
                  <a:pt x="0" y="0"/>
                </a:moveTo>
                <a:lnTo>
                  <a:pt x="1663700" y="0"/>
                </a:lnTo>
              </a:path>
            </a:pathLst>
          </a:custGeom>
          <a:ln w="10159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165350" y="1747901"/>
            <a:ext cx="1084326" cy="13921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165350" y="1747901"/>
            <a:ext cx="1084580" cy="1392555"/>
          </a:xfrm>
          <a:custGeom>
            <a:avLst/>
            <a:gdLst/>
            <a:ahLst/>
            <a:cxnLst/>
            <a:rect l="l" t="t" r="r" b="b"/>
            <a:pathLst>
              <a:path w="1084580" h="1392555">
                <a:moveTo>
                  <a:pt x="0" y="347979"/>
                </a:moveTo>
                <a:lnTo>
                  <a:pt x="542163" y="347979"/>
                </a:lnTo>
                <a:lnTo>
                  <a:pt x="542163" y="0"/>
                </a:lnTo>
                <a:lnTo>
                  <a:pt x="1084326" y="696087"/>
                </a:lnTo>
                <a:lnTo>
                  <a:pt x="542163" y="1392174"/>
                </a:lnTo>
                <a:lnTo>
                  <a:pt x="542163" y="1044066"/>
                </a:lnTo>
                <a:lnTo>
                  <a:pt x="0" y="1044066"/>
                </a:lnTo>
                <a:lnTo>
                  <a:pt x="0" y="347979"/>
                </a:lnTo>
                <a:close/>
              </a:path>
            </a:pathLst>
          </a:custGeom>
          <a:ln w="6349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0" y="5422836"/>
            <a:ext cx="1377950" cy="10541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329179" y="3256279"/>
            <a:ext cx="7152640" cy="4902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479039" y="3233420"/>
            <a:ext cx="6934200" cy="6019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389251" y="3297237"/>
            <a:ext cx="7030974" cy="36988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547225" y="2924175"/>
            <a:ext cx="838200" cy="8382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50837" y="3792601"/>
            <a:ext cx="11658600" cy="107632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50837" y="3792601"/>
            <a:ext cx="11658600" cy="1076325"/>
          </a:xfrm>
          <a:custGeom>
            <a:avLst/>
            <a:gdLst/>
            <a:ahLst/>
            <a:cxnLst/>
            <a:rect l="l" t="t" r="r" b="b"/>
            <a:pathLst>
              <a:path w="11658600" h="1076325">
                <a:moveTo>
                  <a:pt x="0" y="1076325"/>
                </a:moveTo>
                <a:lnTo>
                  <a:pt x="11658600" y="1076325"/>
                </a:lnTo>
                <a:lnTo>
                  <a:pt x="11658600" y="0"/>
                </a:lnTo>
                <a:lnTo>
                  <a:pt x="0" y="0"/>
                </a:lnTo>
                <a:lnTo>
                  <a:pt x="0" y="1076325"/>
                </a:lnTo>
                <a:close/>
              </a:path>
            </a:pathLst>
          </a:custGeom>
          <a:ln w="6350">
            <a:solidFill>
              <a:srgbClr val="926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736460" y="4306951"/>
            <a:ext cx="5181600" cy="0"/>
          </a:xfrm>
          <a:custGeom>
            <a:avLst/>
            <a:gdLst/>
            <a:ahLst/>
            <a:cxnLst/>
            <a:rect l="l" t="t" r="r" b="b"/>
            <a:pathLst>
              <a:path w="5181600">
                <a:moveTo>
                  <a:pt x="0" y="0"/>
                </a:moveTo>
                <a:lnTo>
                  <a:pt x="518160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42277" y="4550790"/>
            <a:ext cx="11476355" cy="0"/>
          </a:xfrm>
          <a:custGeom>
            <a:avLst/>
            <a:gdLst/>
            <a:ahLst/>
            <a:cxnLst/>
            <a:rect l="l" t="t" r="r" b="b"/>
            <a:pathLst>
              <a:path w="11476355">
                <a:moveTo>
                  <a:pt x="0" y="0"/>
                </a:moveTo>
                <a:lnTo>
                  <a:pt x="11475783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42277" y="4794630"/>
            <a:ext cx="10993755" cy="0"/>
          </a:xfrm>
          <a:custGeom>
            <a:avLst/>
            <a:gdLst/>
            <a:ahLst/>
            <a:cxnLst/>
            <a:rect l="l" t="t" r="r" b="b"/>
            <a:pathLst>
              <a:path w="10993755">
                <a:moveTo>
                  <a:pt x="0" y="0"/>
                </a:moveTo>
                <a:lnTo>
                  <a:pt x="10993183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406525" y="2943288"/>
            <a:ext cx="838200" cy="83661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533525" y="5095938"/>
            <a:ext cx="10400030" cy="1570355"/>
          </a:xfrm>
          <a:custGeom>
            <a:avLst/>
            <a:gdLst/>
            <a:ahLst/>
            <a:cxnLst/>
            <a:rect l="l" t="t" r="r" b="b"/>
            <a:pathLst>
              <a:path w="10400030" h="1570354">
                <a:moveTo>
                  <a:pt x="0" y="1569974"/>
                </a:moveTo>
                <a:lnTo>
                  <a:pt x="10399776" y="1569974"/>
                </a:lnTo>
                <a:lnTo>
                  <a:pt x="10399776" y="0"/>
                </a:lnTo>
                <a:lnTo>
                  <a:pt x="0" y="0"/>
                </a:lnTo>
                <a:lnTo>
                  <a:pt x="0" y="15699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533525" y="5306949"/>
            <a:ext cx="10400030" cy="1143000"/>
          </a:xfrm>
          <a:custGeom>
            <a:avLst/>
            <a:gdLst/>
            <a:ahLst/>
            <a:cxnLst/>
            <a:rect l="l" t="t" r="r" b="b"/>
            <a:pathLst>
              <a:path w="10400030" h="1570354">
                <a:moveTo>
                  <a:pt x="0" y="1569974"/>
                </a:moveTo>
                <a:lnTo>
                  <a:pt x="10399776" y="1569974"/>
                </a:lnTo>
                <a:lnTo>
                  <a:pt x="10399776" y="0"/>
                </a:lnTo>
                <a:lnTo>
                  <a:pt x="0" y="0"/>
                </a:lnTo>
                <a:lnTo>
                  <a:pt x="0" y="1569974"/>
                </a:lnTo>
                <a:close/>
              </a:path>
            </a:pathLst>
          </a:custGeom>
          <a:ln w="12700">
            <a:solidFill>
              <a:srgbClr val="926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429577" y="2652141"/>
            <a:ext cx="11504930" cy="375237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040380" marR="11430">
              <a:lnSpc>
                <a:spcPct val="101099"/>
              </a:lnSpc>
              <a:spcBef>
                <a:spcPts val="75"/>
              </a:spcBef>
              <a:tabLst>
                <a:tab pos="5029835" algn="l"/>
                <a:tab pos="5560695" algn="l"/>
                <a:tab pos="7338695" algn="l"/>
                <a:tab pos="8088630" algn="l"/>
                <a:tab pos="8624570" algn="l"/>
                <a:tab pos="9836785" algn="l"/>
                <a:tab pos="11061065" algn="l"/>
              </a:tabLst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re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on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sab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	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rel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spc="1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on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spc="1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m	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m	os	</a:t>
            </a:r>
            <a:r>
              <a:rPr sz="1600" b="1" spc="-1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erviç</a:t>
            </a:r>
            <a:r>
              <a:rPr sz="1600" b="1" spc="1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00" b="1" spc="15" dirty="0">
                <a:solidFill>
                  <a:srgbClr val="2C2D2C"/>
                </a:solidFill>
                <a:latin typeface="Verdana"/>
                <a:cs typeface="Verdana"/>
              </a:rPr>
              <a:t>ú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600" b="1" spc="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q</a:t>
            </a:r>
            <a:r>
              <a:rPr sz="1600" b="1" spc="15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600" b="1" spc="-20" dirty="0">
                <a:solidFill>
                  <a:srgbClr val="2C2D2C"/>
                </a:solidFill>
                <a:latin typeface="Verdana"/>
                <a:cs typeface="Verdana"/>
              </a:rPr>
              <a:t>desempenham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.”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(</a:t>
            </a:r>
            <a:r>
              <a:rPr sz="1600" spc="-5" dirty="0">
                <a:solidFill>
                  <a:srgbClr val="2C2D2C"/>
                </a:solidFill>
                <a:latin typeface="MS PGothic"/>
                <a:cs typeface="MS PGothic"/>
              </a:rPr>
              <a:t>§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2º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 art. 1º 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PL</a:t>
            </a:r>
            <a:r>
              <a:rPr sz="1600" spc="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412-2011).</a:t>
            </a:r>
            <a:endParaRPr sz="1600" dirty="0">
              <a:latin typeface="Verdana"/>
              <a:cs typeface="Verdana"/>
            </a:endParaRPr>
          </a:p>
          <a:p>
            <a:pPr marL="2247265">
              <a:lnSpc>
                <a:spcPct val="100000"/>
              </a:lnSpc>
              <a:spcBef>
                <a:spcPts val="1460"/>
              </a:spcBef>
            </a:pP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Concessionário não </a:t>
            </a:r>
            <a:r>
              <a:rPr sz="1800" b="1" dirty="0">
                <a:solidFill>
                  <a:srgbClr val="FFFFFF"/>
                </a:solidFill>
                <a:latin typeface="Verdana"/>
                <a:cs typeface="Verdana"/>
              </a:rPr>
              <a:t>é </a:t>
            </a: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empreiteiro de obra</a:t>
            </a:r>
            <a:r>
              <a:rPr sz="1800" b="1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pública!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740"/>
              </a:spcBef>
            </a:pP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Obra pública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por empreitada: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Art. 10, II, Lei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8.666/1993.</a:t>
            </a:r>
            <a:endParaRPr sz="1600" dirty="0">
              <a:latin typeface="Verdana"/>
              <a:cs typeface="Verdana"/>
            </a:endParaRPr>
          </a:p>
          <a:p>
            <a:pPr marL="12700" marR="5080" algn="just">
              <a:lnSpc>
                <a:spcPct val="97000"/>
              </a:lnSpc>
              <a:spcBef>
                <a:spcPts val="55"/>
              </a:spcBef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Responsabilidade subjetiva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: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Art. 70 da Lei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8.666/1993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- 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contratado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responsável pelos danos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causados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diretamente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Administração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ou 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terceiros, decorrentes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dirty="0" err="1" smtClean="0">
                <a:solidFill>
                  <a:srgbClr val="2C2D2C"/>
                </a:solidFill>
                <a:latin typeface="Verdana"/>
                <a:cs typeface="Verdana"/>
              </a:rPr>
              <a:t>sua</a:t>
            </a:r>
            <a:r>
              <a:rPr lang="pt-BR" sz="1600" dirty="0" smtClean="0">
                <a:solidFill>
                  <a:srgbClr val="2C2D2C"/>
                </a:solidFill>
                <a:latin typeface="Verdana"/>
                <a:cs typeface="Verdana"/>
              </a:rPr>
              <a:t> culpa ou dolo na </a:t>
            </a:r>
            <a:r>
              <a:rPr sz="1600" spc="-5" dirty="0" err="1" smtClean="0">
                <a:solidFill>
                  <a:srgbClr val="2C2D2C"/>
                </a:solidFill>
                <a:latin typeface="Verdana"/>
                <a:cs typeface="Verdana"/>
              </a:rPr>
              <a:t>execução</a:t>
            </a:r>
            <a:r>
              <a:rPr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contrato,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não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excluindo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reduzindo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essa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fiscalização </a:t>
            </a:r>
            <a:r>
              <a:rPr sz="1600" dirty="0" err="1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z="1600" dirty="0" smtClean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dirty="0" smtClean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acompanhamento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pelo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órgão</a:t>
            </a:r>
            <a:r>
              <a:rPr sz="1600" spc="2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interessado.</a:t>
            </a:r>
            <a:endParaRPr sz="16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00" dirty="0" smtClean="0">
              <a:latin typeface="Times New Roman"/>
              <a:cs typeface="Times New Roman"/>
            </a:endParaRPr>
          </a:p>
          <a:p>
            <a:pPr marL="1195070" marR="80645" algn="just">
              <a:lnSpc>
                <a:spcPct val="100000"/>
              </a:lnSpc>
            </a:pPr>
            <a:endParaRPr lang="pt-BR" sz="1600" spc="-5" dirty="0" smtClean="0">
              <a:solidFill>
                <a:srgbClr val="2C2D2C"/>
              </a:solidFill>
              <a:latin typeface="Verdana"/>
              <a:cs typeface="Verdana"/>
            </a:endParaRPr>
          </a:p>
          <a:p>
            <a:pPr marL="1195070" marR="80645" algn="just">
              <a:lnSpc>
                <a:spcPct val="100000"/>
              </a:lnSpc>
            </a:pPr>
            <a:r>
              <a:rPr lang="pt-BR"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Empreiteiro como mera </a:t>
            </a:r>
            <a:r>
              <a:rPr lang="pt-BR" sz="1600" b="1" i="1" spc="-5" dirty="0" smtClean="0">
                <a:solidFill>
                  <a:srgbClr val="2C2D2C"/>
                </a:solidFill>
                <a:latin typeface="Verdana"/>
                <a:cs typeface="Verdana"/>
              </a:rPr>
              <a:t>longa </a:t>
            </a:r>
            <a:r>
              <a:rPr lang="pt-BR" sz="1600" b="1" i="1" spc="-5" dirty="0" err="1" smtClean="0">
                <a:solidFill>
                  <a:srgbClr val="2C2D2C"/>
                </a:solidFill>
                <a:latin typeface="Verdana"/>
                <a:cs typeface="Verdana"/>
              </a:rPr>
              <a:t>manus</a:t>
            </a:r>
            <a:r>
              <a:rPr lang="pt-BR" sz="1600" b="1" i="1" spc="-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do Estado - </a:t>
            </a:r>
            <a:r>
              <a:rPr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“</a:t>
            </a:r>
            <a:r>
              <a:rPr lang="pt-BR"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(...) nos contratos administrativos de empreitada , celebrados entre particular e Administração Pública, é o Estado, na condição de gestor, o primeiro responsável pelos danos suportados por terceiros, exercendo a atividade por meio da chamada execução indireta prevista no art. 6º, VIII c/c art. 10 da Lei 8.666/93 (FRANÇA, 2011).</a:t>
            </a:r>
            <a:endParaRPr sz="16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2299335"/>
          </a:xfrm>
          <a:custGeom>
            <a:avLst/>
            <a:gdLst/>
            <a:ahLst/>
            <a:cxnLst/>
            <a:rect l="l" t="t" r="r" b="b"/>
            <a:pathLst>
              <a:path h="2299335">
                <a:moveTo>
                  <a:pt x="0" y="0"/>
                </a:moveTo>
                <a:lnTo>
                  <a:pt x="0" y="22987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2668651"/>
            <a:ext cx="0" cy="189230"/>
          </a:xfrm>
          <a:custGeom>
            <a:avLst/>
            <a:gdLst/>
            <a:ahLst/>
            <a:cxnLst/>
            <a:rect l="l" t="t" r="r" b="b"/>
            <a:pathLst>
              <a:path h="189230">
                <a:moveTo>
                  <a:pt x="0" y="0"/>
                </a:moveTo>
                <a:lnTo>
                  <a:pt x="0" y="18891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3687826"/>
            <a:ext cx="0" cy="196850"/>
          </a:xfrm>
          <a:custGeom>
            <a:avLst/>
            <a:gdLst/>
            <a:ahLst/>
            <a:cxnLst/>
            <a:rect l="l" t="t" r="r" b="b"/>
            <a:pathLst>
              <a:path h="196850">
                <a:moveTo>
                  <a:pt x="0" y="0"/>
                </a:moveTo>
                <a:lnTo>
                  <a:pt x="0" y="1968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6438900"/>
            <a:ext cx="0" cy="419100"/>
          </a:xfrm>
          <a:custGeom>
            <a:avLst/>
            <a:gdLst/>
            <a:ahLst/>
            <a:cxnLst/>
            <a:rect l="l" t="t" r="r" b="b"/>
            <a:pathLst>
              <a:path h="419100">
                <a:moveTo>
                  <a:pt x="0" y="0"/>
                </a:moveTo>
                <a:lnTo>
                  <a:pt x="0" y="4190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0"/>
            <a:ext cx="0" cy="2299335"/>
          </a:xfrm>
          <a:custGeom>
            <a:avLst/>
            <a:gdLst/>
            <a:ahLst/>
            <a:cxnLst/>
            <a:rect l="l" t="t" r="r" b="b"/>
            <a:pathLst>
              <a:path h="2299335">
                <a:moveTo>
                  <a:pt x="0" y="0"/>
                </a:moveTo>
                <a:lnTo>
                  <a:pt x="0" y="22987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2668651"/>
            <a:ext cx="0" cy="189230"/>
          </a:xfrm>
          <a:custGeom>
            <a:avLst/>
            <a:gdLst/>
            <a:ahLst/>
            <a:cxnLst/>
            <a:rect l="l" t="t" r="r" b="b"/>
            <a:pathLst>
              <a:path h="189230">
                <a:moveTo>
                  <a:pt x="0" y="0"/>
                </a:moveTo>
                <a:lnTo>
                  <a:pt x="0" y="18891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0" y="3687826"/>
            <a:ext cx="0" cy="196850"/>
          </a:xfrm>
          <a:custGeom>
            <a:avLst/>
            <a:gdLst/>
            <a:ahLst/>
            <a:cxnLst/>
            <a:rect l="l" t="t" r="r" b="b"/>
            <a:pathLst>
              <a:path h="196850">
                <a:moveTo>
                  <a:pt x="0" y="0"/>
                </a:moveTo>
                <a:lnTo>
                  <a:pt x="0" y="1968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6438900"/>
            <a:ext cx="0" cy="419100"/>
          </a:xfrm>
          <a:custGeom>
            <a:avLst/>
            <a:gdLst/>
            <a:ahLst/>
            <a:cxnLst/>
            <a:rect l="l" t="t" r="r" b="b"/>
            <a:pathLst>
              <a:path h="419100">
                <a:moveTo>
                  <a:pt x="0" y="0"/>
                </a:moveTo>
                <a:lnTo>
                  <a:pt x="0" y="4190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67200" y="0"/>
            <a:ext cx="0" cy="2299335"/>
          </a:xfrm>
          <a:custGeom>
            <a:avLst/>
            <a:gdLst/>
            <a:ahLst/>
            <a:cxnLst/>
            <a:rect l="l" t="t" r="r" b="b"/>
            <a:pathLst>
              <a:path h="2299335">
                <a:moveTo>
                  <a:pt x="0" y="0"/>
                </a:moveTo>
                <a:lnTo>
                  <a:pt x="0" y="22987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67200" y="2668651"/>
            <a:ext cx="0" cy="189230"/>
          </a:xfrm>
          <a:custGeom>
            <a:avLst/>
            <a:gdLst/>
            <a:ahLst/>
            <a:cxnLst/>
            <a:rect l="l" t="t" r="r" b="b"/>
            <a:pathLst>
              <a:path h="189230">
                <a:moveTo>
                  <a:pt x="0" y="0"/>
                </a:moveTo>
                <a:lnTo>
                  <a:pt x="0" y="18891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67200" y="3687826"/>
            <a:ext cx="0" cy="196850"/>
          </a:xfrm>
          <a:custGeom>
            <a:avLst/>
            <a:gdLst/>
            <a:ahLst/>
            <a:cxnLst/>
            <a:rect l="l" t="t" r="r" b="b"/>
            <a:pathLst>
              <a:path h="196850">
                <a:moveTo>
                  <a:pt x="0" y="0"/>
                </a:moveTo>
                <a:lnTo>
                  <a:pt x="0" y="1968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67200" y="6438900"/>
            <a:ext cx="0" cy="419100"/>
          </a:xfrm>
          <a:custGeom>
            <a:avLst/>
            <a:gdLst/>
            <a:ahLst/>
            <a:cxnLst/>
            <a:rect l="l" t="t" r="r" b="b"/>
            <a:pathLst>
              <a:path h="419100">
                <a:moveTo>
                  <a:pt x="0" y="0"/>
                </a:moveTo>
                <a:lnTo>
                  <a:pt x="0" y="4190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86400" y="0"/>
            <a:ext cx="0" cy="2299335"/>
          </a:xfrm>
          <a:custGeom>
            <a:avLst/>
            <a:gdLst/>
            <a:ahLst/>
            <a:cxnLst/>
            <a:rect l="l" t="t" r="r" b="b"/>
            <a:pathLst>
              <a:path h="2299335">
                <a:moveTo>
                  <a:pt x="0" y="0"/>
                </a:moveTo>
                <a:lnTo>
                  <a:pt x="0" y="22987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86400" y="2668651"/>
            <a:ext cx="0" cy="189230"/>
          </a:xfrm>
          <a:custGeom>
            <a:avLst/>
            <a:gdLst/>
            <a:ahLst/>
            <a:cxnLst/>
            <a:rect l="l" t="t" r="r" b="b"/>
            <a:pathLst>
              <a:path h="189230">
                <a:moveTo>
                  <a:pt x="0" y="0"/>
                </a:moveTo>
                <a:lnTo>
                  <a:pt x="0" y="18891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86400" y="3687826"/>
            <a:ext cx="0" cy="196850"/>
          </a:xfrm>
          <a:custGeom>
            <a:avLst/>
            <a:gdLst/>
            <a:ahLst/>
            <a:cxnLst/>
            <a:rect l="l" t="t" r="r" b="b"/>
            <a:pathLst>
              <a:path h="196850">
                <a:moveTo>
                  <a:pt x="0" y="0"/>
                </a:moveTo>
                <a:lnTo>
                  <a:pt x="0" y="1968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86400" y="6438900"/>
            <a:ext cx="0" cy="419100"/>
          </a:xfrm>
          <a:custGeom>
            <a:avLst/>
            <a:gdLst/>
            <a:ahLst/>
            <a:cxnLst/>
            <a:rect l="l" t="t" r="r" b="b"/>
            <a:pathLst>
              <a:path h="419100">
                <a:moveTo>
                  <a:pt x="0" y="0"/>
                </a:moveTo>
                <a:lnTo>
                  <a:pt x="0" y="4190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05600" y="0"/>
            <a:ext cx="0" cy="2299335"/>
          </a:xfrm>
          <a:custGeom>
            <a:avLst/>
            <a:gdLst/>
            <a:ahLst/>
            <a:cxnLst/>
            <a:rect l="l" t="t" r="r" b="b"/>
            <a:pathLst>
              <a:path h="2299335">
                <a:moveTo>
                  <a:pt x="0" y="0"/>
                </a:moveTo>
                <a:lnTo>
                  <a:pt x="0" y="22987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705600" y="2668651"/>
            <a:ext cx="0" cy="189230"/>
          </a:xfrm>
          <a:custGeom>
            <a:avLst/>
            <a:gdLst/>
            <a:ahLst/>
            <a:cxnLst/>
            <a:rect l="l" t="t" r="r" b="b"/>
            <a:pathLst>
              <a:path h="189230">
                <a:moveTo>
                  <a:pt x="0" y="0"/>
                </a:moveTo>
                <a:lnTo>
                  <a:pt x="0" y="18891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705600" y="3687826"/>
            <a:ext cx="0" cy="196850"/>
          </a:xfrm>
          <a:custGeom>
            <a:avLst/>
            <a:gdLst/>
            <a:ahLst/>
            <a:cxnLst/>
            <a:rect l="l" t="t" r="r" b="b"/>
            <a:pathLst>
              <a:path h="196850">
                <a:moveTo>
                  <a:pt x="0" y="0"/>
                </a:moveTo>
                <a:lnTo>
                  <a:pt x="0" y="1968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05600" y="6438900"/>
            <a:ext cx="0" cy="419100"/>
          </a:xfrm>
          <a:custGeom>
            <a:avLst/>
            <a:gdLst/>
            <a:ahLst/>
            <a:cxnLst/>
            <a:rect l="l" t="t" r="r" b="b"/>
            <a:pathLst>
              <a:path h="419100">
                <a:moveTo>
                  <a:pt x="0" y="0"/>
                </a:moveTo>
                <a:lnTo>
                  <a:pt x="0" y="4190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24800" y="0"/>
            <a:ext cx="0" cy="2299335"/>
          </a:xfrm>
          <a:custGeom>
            <a:avLst/>
            <a:gdLst/>
            <a:ahLst/>
            <a:cxnLst/>
            <a:rect l="l" t="t" r="r" b="b"/>
            <a:pathLst>
              <a:path h="2299335">
                <a:moveTo>
                  <a:pt x="0" y="0"/>
                </a:moveTo>
                <a:lnTo>
                  <a:pt x="0" y="22987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924800" y="2668651"/>
            <a:ext cx="0" cy="189230"/>
          </a:xfrm>
          <a:custGeom>
            <a:avLst/>
            <a:gdLst/>
            <a:ahLst/>
            <a:cxnLst/>
            <a:rect l="l" t="t" r="r" b="b"/>
            <a:pathLst>
              <a:path h="189230">
                <a:moveTo>
                  <a:pt x="0" y="0"/>
                </a:moveTo>
                <a:lnTo>
                  <a:pt x="0" y="18891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924800" y="3687826"/>
            <a:ext cx="0" cy="196850"/>
          </a:xfrm>
          <a:custGeom>
            <a:avLst/>
            <a:gdLst/>
            <a:ahLst/>
            <a:cxnLst/>
            <a:rect l="l" t="t" r="r" b="b"/>
            <a:pathLst>
              <a:path h="196850">
                <a:moveTo>
                  <a:pt x="0" y="0"/>
                </a:moveTo>
                <a:lnTo>
                  <a:pt x="0" y="1968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924800" y="6438900"/>
            <a:ext cx="0" cy="419100"/>
          </a:xfrm>
          <a:custGeom>
            <a:avLst/>
            <a:gdLst/>
            <a:ahLst/>
            <a:cxnLst/>
            <a:rect l="l" t="t" r="r" b="b"/>
            <a:pathLst>
              <a:path h="419100">
                <a:moveTo>
                  <a:pt x="0" y="0"/>
                </a:moveTo>
                <a:lnTo>
                  <a:pt x="0" y="4190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144000" y="0"/>
            <a:ext cx="0" cy="2299335"/>
          </a:xfrm>
          <a:custGeom>
            <a:avLst/>
            <a:gdLst/>
            <a:ahLst/>
            <a:cxnLst/>
            <a:rect l="l" t="t" r="r" b="b"/>
            <a:pathLst>
              <a:path h="2299335">
                <a:moveTo>
                  <a:pt x="0" y="0"/>
                </a:moveTo>
                <a:lnTo>
                  <a:pt x="0" y="22987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144000" y="2668651"/>
            <a:ext cx="0" cy="189230"/>
          </a:xfrm>
          <a:custGeom>
            <a:avLst/>
            <a:gdLst/>
            <a:ahLst/>
            <a:cxnLst/>
            <a:rect l="l" t="t" r="r" b="b"/>
            <a:pathLst>
              <a:path h="189230">
                <a:moveTo>
                  <a:pt x="0" y="0"/>
                </a:moveTo>
                <a:lnTo>
                  <a:pt x="0" y="18891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144000" y="3687826"/>
            <a:ext cx="0" cy="196850"/>
          </a:xfrm>
          <a:custGeom>
            <a:avLst/>
            <a:gdLst/>
            <a:ahLst/>
            <a:cxnLst/>
            <a:rect l="l" t="t" r="r" b="b"/>
            <a:pathLst>
              <a:path h="196850">
                <a:moveTo>
                  <a:pt x="0" y="0"/>
                </a:moveTo>
                <a:lnTo>
                  <a:pt x="0" y="1968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144000" y="6438900"/>
            <a:ext cx="0" cy="419100"/>
          </a:xfrm>
          <a:custGeom>
            <a:avLst/>
            <a:gdLst/>
            <a:ahLst/>
            <a:cxnLst/>
            <a:rect l="l" t="t" r="r" b="b"/>
            <a:pathLst>
              <a:path h="419100">
                <a:moveTo>
                  <a:pt x="0" y="0"/>
                </a:moveTo>
                <a:lnTo>
                  <a:pt x="0" y="4190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363200" y="0"/>
            <a:ext cx="0" cy="2299335"/>
          </a:xfrm>
          <a:custGeom>
            <a:avLst/>
            <a:gdLst/>
            <a:ahLst/>
            <a:cxnLst/>
            <a:rect l="l" t="t" r="r" b="b"/>
            <a:pathLst>
              <a:path h="2299335">
                <a:moveTo>
                  <a:pt x="0" y="0"/>
                </a:moveTo>
                <a:lnTo>
                  <a:pt x="0" y="22987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363200" y="2668651"/>
            <a:ext cx="0" cy="189230"/>
          </a:xfrm>
          <a:custGeom>
            <a:avLst/>
            <a:gdLst/>
            <a:ahLst/>
            <a:cxnLst/>
            <a:rect l="l" t="t" r="r" b="b"/>
            <a:pathLst>
              <a:path h="189230">
                <a:moveTo>
                  <a:pt x="0" y="0"/>
                </a:moveTo>
                <a:lnTo>
                  <a:pt x="0" y="18891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363200" y="3687826"/>
            <a:ext cx="0" cy="196850"/>
          </a:xfrm>
          <a:custGeom>
            <a:avLst/>
            <a:gdLst/>
            <a:ahLst/>
            <a:cxnLst/>
            <a:rect l="l" t="t" r="r" b="b"/>
            <a:pathLst>
              <a:path h="196850">
                <a:moveTo>
                  <a:pt x="0" y="0"/>
                </a:moveTo>
                <a:lnTo>
                  <a:pt x="0" y="1968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363200" y="6438900"/>
            <a:ext cx="0" cy="419100"/>
          </a:xfrm>
          <a:custGeom>
            <a:avLst/>
            <a:gdLst/>
            <a:ahLst/>
            <a:cxnLst/>
            <a:rect l="l" t="t" r="r" b="b"/>
            <a:pathLst>
              <a:path h="419100">
                <a:moveTo>
                  <a:pt x="0" y="0"/>
                </a:moveTo>
                <a:lnTo>
                  <a:pt x="0" y="4190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582400" y="0"/>
            <a:ext cx="0" cy="2858135"/>
          </a:xfrm>
          <a:custGeom>
            <a:avLst/>
            <a:gdLst/>
            <a:ahLst/>
            <a:cxnLst/>
            <a:rect l="l" t="t" r="r" b="b"/>
            <a:pathLst>
              <a:path h="2858135">
                <a:moveTo>
                  <a:pt x="0" y="0"/>
                </a:moveTo>
                <a:lnTo>
                  <a:pt x="0" y="28575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582400" y="3687826"/>
            <a:ext cx="0" cy="196850"/>
          </a:xfrm>
          <a:custGeom>
            <a:avLst/>
            <a:gdLst/>
            <a:ahLst/>
            <a:cxnLst/>
            <a:rect l="l" t="t" r="r" b="b"/>
            <a:pathLst>
              <a:path h="196850">
                <a:moveTo>
                  <a:pt x="0" y="0"/>
                </a:moveTo>
                <a:lnTo>
                  <a:pt x="0" y="1968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582400" y="6438900"/>
            <a:ext cx="0" cy="419100"/>
          </a:xfrm>
          <a:custGeom>
            <a:avLst/>
            <a:gdLst/>
            <a:ahLst/>
            <a:cxnLst/>
            <a:rect l="l" t="t" r="r" b="b"/>
            <a:pathLst>
              <a:path h="419100">
                <a:moveTo>
                  <a:pt x="0" y="0"/>
                </a:moveTo>
                <a:lnTo>
                  <a:pt x="0" y="4190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685587" y="4060825"/>
            <a:ext cx="506730" cy="0"/>
          </a:xfrm>
          <a:custGeom>
            <a:avLst/>
            <a:gdLst/>
            <a:ahLst/>
            <a:cxnLst/>
            <a:rect l="l" t="t" r="r" b="b"/>
            <a:pathLst>
              <a:path w="506729">
                <a:moveTo>
                  <a:pt x="0" y="0"/>
                </a:moveTo>
                <a:lnTo>
                  <a:pt x="50641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175" y="4060825"/>
            <a:ext cx="1198880" cy="0"/>
          </a:xfrm>
          <a:custGeom>
            <a:avLst/>
            <a:gdLst/>
            <a:ahLst/>
            <a:cxnLst/>
            <a:rect l="l" t="t" r="r" b="b"/>
            <a:pathLst>
              <a:path w="1198880">
                <a:moveTo>
                  <a:pt x="0" y="0"/>
                </a:moveTo>
                <a:lnTo>
                  <a:pt x="11985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1685587" y="5284851"/>
            <a:ext cx="506730" cy="0"/>
          </a:xfrm>
          <a:custGeom>
            <a:avLst/>
            <a:gdLst/>
            <a:ahLst/>
            <a:cxnLst/>
            <a:rect l="l" t="t" r="r" b="b"/>
            <a:pathLst>
              <a:path w="506729">
                <a:moveTo>
                  <a:pt x="0" y="0"/>
                </a:moveTo>
                <a:lnTo>
                  <a:pt x="50641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175" y="5284851"/>
            <a:ext cx="1198880" cy="0"/>
          </a:xfrm>
          <a:custGeom>
            <a:avLst/>
            <a:gdLst/>
            <a:ahLst/>
            <a:cxnLst/>
            <a:rect l="l" t="t" r="r" b="b"/>
            <a:pathLst>
              <a:path w="1198880">
                <a:moveTo>
                  <a:pt x="0" y="0"/>
                </a:moveTo>
                <a:lnTo>
                  <a:pt x="11985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09600" y="6172200"/>
            <a:ext cx="592455" cy="0"/>
          </a:xfrm>
          <a:custGeom>
            <a:avLst/>
            <a:gdLst/>
            <a:ahLst/>
            <a:cxnLst/>
            <a:rect l="l" t="t" r="r" b="b"/>
            <a:pathLst>
              <a:path w="592455">
                <a:moveTo>
                  <a:pt x="0" y="0"/>
                </a:moveTo>
                <a:lnTo>
                  <a:pt x="592137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7674991" y="4359131"/>
            <a:ext cx="1111250" cy="26289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7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0" y="263588"/>
            <a:ext cx="12192000" cy="8302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0" y="263588"/>
            <a:ext cx="12192000" cy="830580"/>
          </a:xfrm>
          <a:custGeom>
            <a:avLst/>
            <a:gdLst/>
            <a:ahLst/>
            <a:cxnLst/>
            <a:rect l="l" t="t" r="r" b="b"/>
            <a:pathLst>
              <a:path w="12192000" h="830580">
                <a:moveTo>
                  <a:pt x="0" y="830262"/>
                </a:moveTo>
                <a:lnTo>
                  <a:pt x="12192000" y="830262"/>
                </a:lnTo>
                <a:lnTo>
                  <a:pt x="12192000" y="0"/>
                </a:lnTo>
                <a:lnTo>
                  <a:pt x="0" y="0"/>
                </a:lnTo>
                <a:lnTo>
                  <a:pt x="0" y="8302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2765" algn="l"/>
                <a:tab pos="2273300" algn="l"/>
                <a:tab pos="4082415" algn="l"/>
                <a:tab pos="4481195" algn="l"/>
                <a:tab pos="6701155" algn="l"/>
                <a:tab pos="8870950" algn="l"/>
                <a:tab pos="9272270" algn="l"/>
                <a:tab pos="10723245" algn="l"/>
              </a:tabLst>
            </a:pPr>
            <a:r>
              <a:rPr spc="-5" dirty="0"/>
              <a:t>2.	</a:t>
            </a:r>
            <a:r>
              <a:rPr dirty="0"/>
              <a:t>Aspectos	</a:t>
            </a:r>
            <a:r>
              <a:rPr spc="-5" dirty="0"/>
              <a:t>materiais	</a:t>
            </a:r>
            <a:r>
              <a:rPr dirty="0"/>
              <a:t>e	</a:t>
            </a:r>
            <a:r>
              <a:rPr spc="-5" dirty="0"/>
              <a:t>processuais	envolvendo	</a:t>
            </a:r>
            <a:r>
              <a:rPr dirty="0"/>
              <a:t>a	relação	</a:t>
            </a:r>
            <a:r>
              <a:rPr spc="-5" dirty="0"/>
              <a:t>jurídica</a:t>
            </a:r>
          </a:p>
        </p:txBody>
      </p:sp>
      <p:sp>
        <p:nvSpPr>
          <p:cNvPr id="81" name="object 81"/>
          <p:cNvSpPr txBox="1"/>
          <p:nvPr/>
        </p:nvSpPr>
        <p:spPr>
          <a:xfrm>
            <a:off x="78739" y="660145"/>
            <a:ext cx="76930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entre </a:t>
            </a:r>
            <a:r>
              <a:rPr sz="2400" b="1" dirty="0">
                <a:solidFill>
                  <a:srgbClr val="FFFFFF"/>
                </a:solidFill>
                <a:latin typeface="Verdana"/>
                <a:cs typeface="Verdana"/>
              </a:rPr>
              <a:t>o </a:t>
            </a: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concessionário </a:t>
            </a:r>
            <a:r>
              <a:rPr sz="2400" b="1" dirty="0">
                <a:solidFill>
                  <a:srgbClr val="FFFFFF"/>
                </a:solidFill>
                <a:latin typeface="Verdana"/>
                <a:cs typeface="Verdana"/>
              </a:rPr>
              <a:t>e o </a:t>
            </a: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poder</a:t>
            </a:r>
            <a:r>
              <a:rPr sz="2400" b="1" spc="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concedente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722312" y="1431988"/>
            <a:ext cx="11239500" cy="646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22312" y="1431988"/>
            <a:ext cx="11239500" cy="646430"/>
          </a:xfrm>
          <a:custGeom>
            <a:avLst/>
            <a:gdLst/>
            <a:ahLst/>
            <a:cxnLst/>
            <a:rect l="l" t="t" r="r" b="b"/>
            <a:pathLst>
              <a:path w="11239500" h="646430">
                <a:moveTo>
                  <a:pt x="0" y="646112"/>
                </a:moveTo>
                <a:lnTo>
                  <a:pt x="11239500" y="646112"/>
                </a:lnTo>
                <a:lnTo>
                  <a:pt x="11239500" y="0"/>
                </a:lnTo>
                <a:lnTo>
                  <a:pt x="0" y="0"/>
                </a:lnTo>
                <a:lnTo>
                  <a:pt x="0" y="64611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762125" y="2298763"/>
            <a:ext cx="9159875" cy="370205"/>
          </a:xfrm>
          <a:custGeom>
            <a:avLst/>
            <a:gdLst/>
            <a:ahLst/>
            <a:cxnLst/>
            <a:rect l="l" t="t" r="r" b="b"/>
            <a:pathLst>
              <a:path w="9159875" h="370205">
                <a:moveTo>
                  <a:pt x="0" y="369887"/>
                </a:moveTo>
                <a:lnTo>
                  <a:pt x="9159875" y="369887"/>
                </a:lnTo>
                <a:lnTo>
                  <a:pt x="9159875" y="0"/>
                </a:lnTo>
                <a:lnTo>
                  <a:pt x="0" y="0"/>
                </a:lnTo>
                <a:lnTo>
                  <a:pt x="0" y="369887"/>
                </a:lnTo>
                <a:close/>
              </a:path>
            </a:pathLst>
          </a:custGeom>
          <a:solidFill>
            <a:srgbClr val="EFB9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762125" y="2298763"/>
            <a:ext cx="9159875" cy="370205"/>
          </a:xfrm>
          <a:custGeom>
            <a:avLst/>
            <a:gdLst/>
            <a:ahLst/>
            <a:cxnLst/>
            <a:rect l="l" t="t" r="r" b="b"/>
            <a:pathLst>
              <a:path w="9159875" h="370205">
                <a:moveTo>
                  <a:pt x="0" y="369887"/>
                </a:moveTo>
                <a:lnTo>
                  <a:pt x="9159875" y="369887"/>
                </a:lnTo>
                <a:lnTo>
                  <a:pt x="9159875" y="0"/>
                </a:lnTo>
                <a:lnTo>
                  <a:pt x="0" y="0"/>
                </a:lnTo>
                <a:lnTo>
                  <a:pt x="0" y="369887"/>
                </a:lnTo>
                <a:close/>
              </a:path>
            </a:pathLst>
          </a:custGeom>
          <a:ln w="12700">
            <a:solidFill>
              <a:srgbClr val="AF87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449450" y="2857563"/>
            <a:ext cx="10398125" cy="830580"/>
          </a:xfrm>
          <a:custGeom>
            <a:avLst/>
            <a:gdLst/>
            <a:ahLst/>
            <a:cxnLst/>
            <a:rect l="l" t="t" r="r" b="b"/>
            <a:pathLst>
              <a:path w="10398125" h="830579">
                <a:moveTo>
                  <a:pt x="0" y="830262"/>
                </a:moveTo>
                <a:lnTo>
                  <a:pt x="10398125" y="830262"/>
                </a:lnTo>
                <a:lnTo>
                  <a:pt x="10398125" y="0"/>
                </a:lnTo>
                <a:lnTo>
                  <a:pt x="0" y="0"/>
                </a:lnTo>
                <a:lnTo>
                  <a:pt x="0" y="8302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449450" y="2857563"/>
            <a:ext cx="10398125" cy="830580"/>
          </a:xfrm>
          <a:custGeom>
            <a:avLst/>
            <a:gdLst/>
            <a:ahLst/>
            <a:cxnLst/>
            <a:rect l="l" t="t" r="r" b="b"/>
            <a:pathLst>
              <a:path w="10398125" h="830579">
                <a:moveTo>
                  <a:pt x="0" y="830262"/>
                </a:moveTo>
                <a:lnTo>
                  <a:pt x="10398125" y="830262"/>
                </a:lnTo>
                <a:lnTo>
                  <a:pt x="10398125" y="0"/>
                </a:lnTo>
                <a:lnTo>
                  <a:pt x="0" y="0"/>
                </a:lnTo>
                <a:lnTo>
                  <a:pt x="0" y="830262"/>
                </a:lnTo>
                <a:close/>
              </a:path>
            </a:pathLst>
          </a:custGeom>
          <a:ln w="12700">
            <a:solidFill>
              <a:srgbClr val="EFB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27000" y="2778188"/>
            <a:ext cx="1192212" cy="9096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201737" y="3884676"/>
            <a:ext cx="10483850" cy="2554605"/>
          </a:xfrm>
          <a:custGeom>
            <a:avLst/>
            <a:gdLst/>
            <a:ahLst/>
            <a:cxnLst/>
            <a:rect l="l" t="t" r="r" b="b"/>
            <a:pathLst>
              <a:path w="10483850" h="2554604">
                <a:moveTo>
                  <a:pt x="0" y="2554224"/>
                </a:moveTo>
                <a:lnTo>
                  <a:pt x="10483850" y="2554224"/>
                </a:lnTo>
                <a:lnTo>
                  <a:pt x="10483850" y="0"/>
                </a:lnTo>
                <a:lnTo>
                  <a:pt x="0" y="0"/>
                </a:lnTo>
                <a:lnTo>
                  <a:pt x="0" y="25542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201737" y="3884676"/>
            <a:ext cx="10483850" cy="2554605"/>
          </a:xfrm>
          <a:custGeom>
            <a:avLst/>
            <a:gdLst/>
            <a:ahLst/>
            <a:cxnLst/>
            <a:rect l="l" t="t" r="r" b="b"/>
            <a:pathLst>
              <a:path w="10483850" h="2554604">
                <a:moveTo>
                  <a:pt x="0" y="2554224"/>
                </a:moveTo>
                <a:lnTo>
                  <a:pt x="10483850" y="2554224"/>
                </a:lnTo>
                <a:lnTo>
                  <a:pt x="10483850" y="0"/>
                </a:lnTo>
                <a:lnTo>
                  <a:pt x="0" y="0"/>
                </a:lnTo>
                <a:lnTo>
                  <a:pt x="0" y="2554224"/>
                </a:lnTo>
                <a:close/>
              </a:path>
            </a:pathLst>
          </a:custGeom>
          <a:ln w="12700">
            <a:solidFill>
              <a:srgbClr val="EFB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1208405" y="1463039"/>
            <a:ext cx="10563225" cy="4918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301625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Aspectos processuais: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solidariedade,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subsidiariedade,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extracontratualidade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riscos da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concessão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Times New Roman"/>
              <a:cs typeface="Times New Roman"/>
            </a:endParaRPr>
          </a:p>
          <a:p>
            <a:pPr marL="663575">
              <a:lnSpc>
                <a:spcPct val="100000"/>
              </a:lnSpc>
            </a:pP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Responsabilidade solidária entre concessionário </a:t>
            </a:r>
            <a:r>
              <a:rPr sz="1800" b="1" dirty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poder</a:t>
            </a:r>
            <a:r>
              <a:rPr sz="1800" b="1" spc="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concedente?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900">
              <a:latin typeface="Times New Roman"/>
              <a:cs typeface="Times New Roman"/>
            </a:endParaRPr>
          </a:p>
          <a:p>
            <a:pPr marL="332105" marR="5080" algn="just">
              <a:lnSpc>
                <a:spcPct val="100000"/>
              </a:lnSpc>
            </a:pP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“Perante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terceiros, tratando-se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concessão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serviço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público,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 Estado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responde direta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solidariamente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desde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que a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causa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evento danoso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tenha decorrido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falha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escolha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ou na 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fiscalização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serviço prestado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pelo 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concessionário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”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(FRANÇA,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p.</a:t>
            </a:r>
            <a:r>
              <a:rPr sz="1600" spc="3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148).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00">
              <a:latin typeface="Times New Roman"/>
              <a:cs typeface="Times New Roman"/>
            </a:endParaRPr>
          </a:p>
          <a:p>
            <a:pPr marL="84455" marR="165735" algn="just">
              <a:lnSpc>
                <a:spcPct val="100000"/>
              </a:lnSpc>
            </a:pPr>
            <a:r>
              <a:rPr sz="1600" spc="-40" dirty="0">
                <a:solidFill>
                  <a:srgbClr val="2C2D2C"/>
                </a:solidFill>
                <a:latin typeface="Verdana"/>
                <a:cs typeface="Verdana"/>
              </a:rPr>
              <a:t>“A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concessão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é 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meio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pelo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qual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Administração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transfere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execução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alguns serviços que  seriam por ela prestados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empresas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públicas,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remanescendo ao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Poder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Público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concedente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a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obrigação </a:t>
            </a:r>
            <a:r>
              <a:rPr sz="1600" b="1" spc="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fiscalizar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concessionária.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Assim,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relação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concessionário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enquadra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teoria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objetiva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Estado,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pois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Poder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Público  responde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pelos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atos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danosos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cometidos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seus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concessionários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execução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um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serviço  delegado.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Outrossim, em se tratando </a:t>
            </a:r>
            <a:r>
              <a:rPr sz="1600" b="1" spc="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ação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voltada à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proteção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meio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ambiente,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a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poder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concedente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subsidiária,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sim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solidária com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o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concessionário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serviço público,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contra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quem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possui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direito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regresso, com fulcro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no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14 , </a:t>
            </a:r>
            <a:r>
              <a:rPr sz="1600" b="1" spc="-10" dirty="0">
                <a:solidFill>
                  <a:srgbClr val="2C2D2C"/>
                </a:solidFill>
                <a:latin typeface="MS PGothic"/>
                <a:cs typeface="MS PGothic"/>
              </a:rPr>
              <a:t>§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1º , </a:t>
            </a:r>
            <a:r>
              <a:rPr sz="1600" b="1" spc="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Lei nº 6.938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/81.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” </a:t>
            </a:r>
            <a:r>
              <a:rPr sz="1600" spc="-45" dirty="0">
                <a:solidFill>
                  <a:srgbClr val="2C2D2C"/>
                </a:solidFill>
                <a:latin typeface="Verdana"/>
                <a:cs typeface="Verdana"/>
              </a:rPr>
              <a:t>(TJSP.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AP n.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0007229-81.2011.8.26.0048.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Julg.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em  20.03.14. Dje</a:t>
            </a:r>
            <a:r>
              <a:rPr sz="1600" spc="-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26.03.2014).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430212" y="4056126"/>
            <a:ext cx="585787" cy="19668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30212" y="4056126"/>
            <a:ext cx="586105" cy="1967230"/>
          </a:xfrm>
          <a:custGeom>
            <a:avLst/>
            <a:gdLst/>
            <a:ahLst/>
            <a:cxnLst/>
            <a:rect l="l" t="t" r="r" b="b"/>
            <a:pathLst>
              <a:path w="586105" h="1967229">
                <a:moveTo>
                  <a:pt x="0" y="1966849"/>
                </a:moveTo>
                <a:lnTo>
                  <a:pt x="585787" y="1966849"/>
                </a:lnTo>
                <a:lnTo>
                  <a:pt x="585787" y="0"/>
                </a:lnTo>
                <a:lnTo>
                  <a:pt x="0" y="0"/>
                </a:lnTo>
                <a:lnTo>
                  <a:pt x="0" y="1966849"/>
                </a:lnTo>
                <a:close/>
              </a:path>
            </a:pathLst>
          </a:custGeom>
          <a:ln w="6350">
            <a:solidFill>
              <a:srgbClr val="EFB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99452" y="4704207"/>
            <a:ext cx="0" cy="670560"/>
          </a:xfrm>
          <a:custGeom>
            <a:avLst/>
            <a:gdLst/>
            <a:ahLst/>
            <a:cxnLst/>
            <a:rect l="l" t="t" r="r" b="b"/>
            <a:pathLst>
              <a:path h="670560">
                <a:moveTo>
                  <a:pt x="0" y="0"/>
                </a:moveTo>
                <a:lnTo>
                  <a:pt x="0" y="670560"/>
                </a:lnTo>
              </a:path>
            </a:pathLst>
          </a:custGeom>
          <a:ln w="2032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459601" y="4349171"/>
            <a:ext cx="516890" cy="1383665"/>
          </a:xfrm>
          <a:prstGeom prst="rect">
            <a:avLst/>
          </a:prstGeom>
        </p:spPr>
        <p:txBody>
          <a:bodyPr vert="vert270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600" b="1" spc="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endParaRPr sz="16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AMB</a:t>
            </a:r>
            <a:r>
              <a:rPr sz="1600" b="1" spc="0" dirty="0">
                <a:solidFill>
                  <a:srgbClr val="2C2D2C"/>
                </a:solidFill>
                <a:latin typeface="Verdana"/>
                <a:cs typeface="Verdana"/>
              </a:rPr>
              <a:t>IE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b="1" spc="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AL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943292" y="4361307"/>
            <a:ext cx="0" cy="1356360"/>
          </a:xfrm>
          <a:custGeom>
            <a:avLst/>
            <a:gdLst/>
            <a:ahLst/>
            <a:cxnLst/>
            <a:rect l="l" t="t" r="r" b="b"/>
            <a:pathLst>
              <a:path h="1356360">
                <a:moveTo>
                  <a:pt x="0" y="0"/>
                </a:moveTo>
                <a:lnTo>
                  <a:pt x="0" y="1356360"/>
                </a:lnTo>
              </a:path>
            </a:pathLst>
          </a:custGeom>
          <a:ln w="2032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4102100"/>
          </a:xfrm>
          <a:custGeom>
            <a:avLst/>
            <a:gdLst/>
            <a:ahLst/>
            <a:cxnLst/>
            <a:rect l="l" t="t" r="r" b="b"/>
            <a:pathLst>
              <a:path h="4102100">
                <a:moveTo>
                  <a:pt x="0" y="0"/>
                </a:moveTo>
                <a:lnTo>
                  <a:pt x="0" y="410203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069012"/>
            <a:ext cx="0" cy="789305"/>
          </a:xfrm>
          <a:custGeom>
            <a:avLst/>
            <a:gdLst/>
            <a:ahLst/>
            <a:cxnLst/>
            <a:rect l="l" t="t" r="r" b="b"/>
            <a:pathLst>
              <a:path h="789304">
                <a:moveTo>
                  <a:pt x="0" y="0"/>
                </a:moveTo>
                <a:lnTo>
                  <a:pt x="0" y="7889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1278255"/>
          </a:xfrm>
          <a:custGeom>
            <a:avLst/>
            <a:gdLst/>
            <a:ahLst/>
            <a:cxnLst/>
            <a:rect l="l" t="t" r="r" b="b"/>
            <a:pathLst>
              <a:path h="1278255">
                <a:moveTo>
                  <a:pt x="0" y="0"/>
                </a:moveTo>
                <a:lnTo>
                  <a:pt x="0" y="12779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2066544"/>
            <a:ext cx="0" cy="165100"/>
          </a:xfrm>
          <a:custGeom>
            <a:avLst/>
            <a:gdLst/>
            <a:ahLst/>
            <a:cxnLst/>
            <a:rect l="l" t="t" r="r" b="b"/>
            <a:pathLst>
              <a:path h="165100">
                <a:moveTo>
                  <a:pt x="0" y="0"/>
                </a:moveTo>
                <a:lnTo>
                  <a:pt x="0" y="1651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4047744"/>
            <a:ext cx="0" cy="179705"/>
          </a:xfrm>
          <a:custGeom>
            <a:avLst/>
            <a:gdLst/>
            <a:ahLst/>
            <a:cxnLst/>
            <a:rect l="l" t="t" r="r" b="b"/>
            <a:pathLst>
              <a:path h="179704">
                <a:moveTo>
                  <a:pt x="0" y="0"/>
                </a:moveTo>
                <a:lnTo>
                  <a:pt x="0" y="1794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28800" y="6362700"/>
            <a:ext cx="0" cy="495300"/>
          </a:xfrm>
          <a:custGeom>
            <a:avLst/>
            <a:gdLst/>
            <a:ahLst/>
            <a:cxnLst/>
            <a:rect l="l" t="t" r="r" b="b"/>
            <a:pathLst>
              <a:path h="495300">
                <a:moveTo>
                  <a:pt x="0" y="0"/>
                </a:moveTo>
                <a:lnTo>
                  <a:pt x="0" y="4952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0"/>
            <a:ext cx="0" cy="1278255"/>
          </a:xfrm>
          <a:custGeom>
            <a:avLst/>
            <a:gdLst/>
            <a:ahLst/>
            <a:cxnLst/>
            <a:rect l="l" t="t" r="r" b="b"/>
            <a:pathLst>
              <a:path h="1278255">
                <a:moveTo>
                  <a:pt x="0" y="0"/>
                </a:moveTo>
                <a:lnTo>
                  <a:pt x="0" y="12779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0" y="2066544"/>
            <a:ext cx="0" cy="165100"/>
          </a:xfrm>
          <a:custGeom>
            <a:avLst/>
            <a:gdLst/>
            <a:ahLst/>
            <a:cxnLst/>
            <a:rect l="l" t="t" r="r" b="b"/>
            <a:pathLst>
              <a:path h="165100">
                <a:moveTo>
                  <a:pt x="0" y="0"/>
                </a:moveTo>
                <a:lnTo>
                  <a:pt x="0" y="1651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4047744"/>
            <a:ext cx="0" cy="179705"/>
          </a:xfrm>
          <a:custGeom>
            <a:avLst/>
            <a:gdLst/>
            <a:ahLst/>
            <a:cxnLst/>
            <a:rect l="l" t="t" r="r" b="b"/>
            <a:pathLst>
              <a:path h="179704">
                <a:moveTo>
                  <a:pt x="0" y="0"/>
                </a:moveTo>
                <a:lnTo>
                  <a:pt x="0" y="1794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48000" y="6362700"/>
            <a:ext cx="0" cy="495300"/>
          </a:xfrm>
          <a:custGeom>
            <a:avLst/>
            <a:gdLst/>
            <a:ahLst/>
            <a:cxnLst/>
            <a:rect l="l" t="t" r="r" b="b"/>
            <a:pathLst>
              <a:path h="495300">
                <a:moveTo>
                  <a:pt x="0" y="0"/>
                </a:moveTo>
                <a:lnTo>
                  <a:pt x="0" y="4952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67200" y="0"/>
            <a:ext cx="0" cy="1278255"/>
          </a:xfrm>
          <a:custGeom>
            <a:avLst/>
            <a:gdLst/>
            <a:ahLst/>
            <a:cxnLst/>
            <a:rect l="l" t="t" r="r" b="b"/>
            <a:pathLst>
              <a:path h="1278255">
                <a:moveTo>
                  <a:pt x="0" y="0"/>
                </a:moveTo>
                <a:lnTo>
                  <a:pt x="0" y="12779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67200" y="2066544"/>
            <a:ext cx="0" cy="165100"/>
          </a:xfrm>
          <a:custGeom>
            <a:avLst/>
            <a:gdLst/>
            <a:ahLst/>
            <a:cxnLst/>
            <a:rect l="l" t="t" r="r" b="b"/>
            <a:pathLst>
              <a:path h="165100">
                <a:moveTo>
                  <a:pt x="0" y="0"/>
                </a:moveTo>
                <a:lnTo>
                  <a:pt x="0" y="1651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67200" y="4047744"/>
            <a:ext cx="0" cy="179705"/>
          </a:xfrm>
          <a:custGeom>
            <a:avLst/>
            <a:gdLst/>
            <a:ahLst/>
            <a:cxnLst/>
            <a:rect l="l" t="t" r="r" b="b"/>
            <a:pathLst>
              <a:path h="179704">
                <a:moveTo>
                  <a:pt x="0" y="0"/>
                </a:moveTo>
                <a:lnTo>
                  <a:pt x="0" y="1794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67200" y="6362700"/>
            <a:ext cx="0" cy="495300"/>
          </a:xfrm>
          <a:custGeom>
            <a:avLst/>
            <a:gdLst/>
            <a:ahLst/>
            <a:cxnLst/>
            <a:rect l="l" t="t" r="r" b="b"/>
            <a:pathLst>
              <a:path h="495300">
                <a:moveTo>
                  <a:pt x="0" y="0"/>
                </a:moveTo>
                <a:lnTo>
                  <a:pt x="0" y="4952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86400" y="0"/>
            <a:ext cx="0" cy="1278255"/>
          </a:xfrm>
          <a:custGeom>
            <a:avLst/>
            <a:gdLst/>
            <a:ahLst/>
            <a:cxnLst/>
            <a:rect l="l" t="t" r="r" b="b"/>
            <a:pathLst>
              <a:path h="1278255">
                <a:moveTo>
                  <a:pt x="0" y="0"/>
                </a:moveTo>
                <a:lnTo>
                  <a:pt x="0" y="12779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86400" y="2066544"/>
            <a:ext cx="0" cy="165100"/>
          </a:xfrm>
          <a:custGeom>
            <a:avLst/>
            <a:gdLst/>
            <a:ahLst/>
            <a:cxnLst/>
            <a:rect l="l" t="t" r="r" b="b"/>
            <a:pathLst>
              <a:path h="165100">
                <a:moveTo>
                  <a:pt x="0" y="0"/>
                </a:moveTo>
                <a:lnTo>
                  <a:pt x="0" y="1651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86400" y="4047744"/>
            <a:ext cx="0" cy="179705"/>
          </a:xfrm>
          <a:custGeom>
            <a:avLst/>
            <a:gdLst/>
            <a:ahLst/>
            <a:cxnLst/>
            <a:rect l="l" t="t" r="r" b="b"/>
            <a:pathLst>
              <a:path h="179704">
                <a:moveTo>
                  <a:pt x="0" y="0"/>
                </a:moveTo>
                <a:lnTo>
                  <a:pt x="0" y="1794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86400" y="6362700"/>
            <a:ext cx="0" cy="495300"/>
          </a:xfrm>
          <a:custGeom>
            <a:avLst/>
            <a:gdLst/>
            <a:ahLst/>
            <a:cxnLst/>
            <a:rect l="l" t="t" r="r" b="b"/>
            <a:pathLst>
              <a:path h="495300">
                <a:moveTo>
                  <a:pt x="0" y="0"/>
                </a:moveTo>
                <a:lnTo>
                  <a:pt x="0" y="4952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705600" y="0"/>
            <a:ext cx="0" cy="1278255"/>
          </a:xfrm>
          <a:custGeom>
            <a:avLst/>
            <a:gdLst/>
            <a:ahLst/>
            <a:cxnLst/>
            <a:rect l="l" t="t" r="r" b="b"/>
            <a:pathLst>
              <a:path h="1278255">
                <a:moveTo>
                  <a:pt x="0" y="0"/>
                </a:moveTo>
                <a:lnTo>
                  <a:pt x="0" y="12779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705600" y="2066544"/>
            <a:ext cx="0" cy="165100"/>
          </a:xfrm>
          <a:custGeom>
            <a:avLst/>
            <a:gdLst/>
            <a:ahLst/>
            <a:cxnLst/>
            <a:rect l="l" t="t" r="r" b="b"/>
            <a:pathLst>
              <a:path h="165100">
                <a:moveTo>
                  <a:pt x="0" y="0"/>
                </a:moveTo>
                <a:lnTo>
                  <a:pt x="0" y="1651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05600" y="4047744"/>
            <a:ext cx="0" cy="179705"/>
          </a:xfrm>
          <a:custGeom>
            <a:avLst/>
            <a:gdLst/>
            <a:ahLst/>
            <a:cxnLst/>
            <a:rect l="l" t="t" r="r" b="b"/>
            <a:pathLst>
              <a:path h="179704">
                <a:moveTo>
                  <a:pt x="0" y="0"/>
                </a:moveTo>
                <a:lnTo>
                  <a:pt x="0" y="1794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05600" y="6362700"/>
            <a:ext cx="0" cy="495300"/>
          </a:xfrm>
          <a:custGeom>
            <a:avLst/>
            <a:gdLst/>
            <a:ahLst/>
            <a:cxnLst/>
            <a:rect l="l" t="t" r="r" b="b"/>
            <a:pathLst>
              <a:path h="495300">
                <a:moveTo>
                  <a:pt x="0" y="0"/>
                </a:moveTo>
                <a:lnTo>
                  <a:pt x="0" y="4952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924800" y="0"/>
            <a:ext cx="0" cy="1278255"/>
          </a:xfrm>
          <a:custGeom>
            <a:avLst/>
            <a:gdLst/>
            <a:ahLst/>
            <a:cxnLst/>
            <a:rect l="l" t="t" r="r" b="b"/>
            <a:pathLst>
              <a:path h="1278255">
                <a:moveTo>
                  <a:pt x="0" y="0"/>
                </a:moveTo>
                <a:lnTo>
                  <a:pt x="0" y="12779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924800" y="2066544"/>
            <a:ext cx="0" cy="165100"/>
          </a:xfrm>
          <a:custGeom>
            <a:avLst/>
            <a:gdLst/>
            <a:ahLst/>
            <a:cxnLst/>
            <a:rect l="l" t="t" r="r" b="b"/>
            <a:pathLst>
              <a:path h="165100">
                <a:moveTo>
                  <a:pt x="0" y="0"/>
                </a:moveTo>
                <a:lnTo>
                  <a:pt x="0" y="1651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924800" y="4047744"/>
            <a:ext cx="0" cy="179705"/>
          </a:xfrm>
          <a:custGeom>
            <a:avLst/>
            <a:gdLst/>
            <a:ahLst/>
            <a:cxnLst/>
            <a:rect l="l" t="t" r="r" b="b"/>
            <a:pathLst>
              <a:path h="179704">
                <a:moveTo>
                  <a:pt x="0" y="0"/>
                </a:moveTo>
                <a:lnTo>
                  <a:pt x="0" y="1794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924800" y="6362700"/>
            <a:ext cx="0" cy="495300"/>
          </a:xfrm>
          <a:custGeom>
            <a:avLst/>
            <a:gdLst/>
            <a:ahLst/>
            <a:cxnLst/>
            <a:rect l="l" t="t" r="r" b="b"/>
            <a:pathLst>
              <a:path h="495300">
                <a:moveTo>
                  <a:pt x="0" y="0"/>
                </a:moveTo>
                <a:lnTo>
                  <a:pt x="0" y="4952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144000" y="0"/>
            <a:ext cx="0" cy="1278255"/>
          </a:xfrm>
          <a:custGeom>
            <a:avLst/>
            <a:gdLst/>
            <a:ahLst/>
            <a:cxnLst/>
            <a:rect l="l" t="t" r="r" b="b"/>
            <a:pathLst>
              <a:path h="1278255">
                <a:moveTo>
                  <a:pt x="0" y="0"/>
                </a:moveTo>
                <a:lnTo>
                  <a:pt x="0" y="12779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144000" y="2066544"/>
            <a:ext cx="0" cy="165100"/>
          </a:xfrm>
          <a:custGeom>
            <a:avLst/>
            <a:gdLst/>
            <a:ahLst/>
            <a:cxnLst/>
            <a:rect l="l" t="t" r="r" b="b"/>
            <a:pathLst>
              <a:path h="165100">
                <a:moveTo>
                  <a:pt x="0" y="0"/>
                </a:moveTo>
                <a:lnTo>
                  <a:pt x="0" y="1651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144000" y="4047744"/>
            <a:ext cx="0" cy="179705"/>
          </a:xfrm>
          <a:custGeom>
            <a:avLst/>
            <a:gdLst/>
            <a:ahLst/>
            <a:cxnLst/>
            <a:rect l="l" t="t" r="r" b="b"/>
            <a:pathLst>
              <a:path h="179704">
                <a:moveTo>
                  <a:pt x="0" y="0"/>
                </a:moveTo>
                <a:lnTo>
                  <a:pt x="0" y="1794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144000" y="6362700"/>
            <a:ext cx="0" cy="495300"/>
          </a:xfrm>
          <a:custGeom>
            <a:avLst/>
            <a:gdLst/>
            <a:ahLst/>
            <a:cxnLst/>
            <a:rect l="l" t="t" r="r" b="b"/>
            <a:pathLst>
              <a:path h="495300">
                <a:moveTo>
                  <a:pt x="0" y="0"/>
                </a:moveTo>
                <a:lnTo>
                  <a:pt x="0" y="4952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363200" y="0"/>
            <a:ext cx="0" cy="1278255"/>
          </a:xfrm>
          <a:custGeom>
            <a:avLst/>
            <a:gdLst/>
            <a:ahLst/>
            <a:cxnLst/>
            <a:rect l="l" t="t" r="r" b="b"/>
            <a:pathLst>
              <a:path h="1278255">
                <a:moveTo>
                  <a:pt x="0" y="0"/>
                </a:moveTo>
                <a:lnTo>
                  <a:pt x="0" y="12779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363200" y="2066544"/>
            <a:ext cx="0" cy="165100"/>
          </a:xfrm>
          <a:custGeom>
            <a:avLst/>
            <a:gdLst/>
            <a:ahLst/>
            <a:cxnLst/>
            <a:rect l="l" t="t" r="r" b="b"/>
            <a:pathLst>
              <a:path h="165100">
                <a:moveTo>
                  <a:pt x="0" y="0"/>
                </a:moveTo>
                <a:lnTo>
                  <a:pt x="0" y="1651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363200" y="4047744"/>
            <a:ext cx="0" cy="179705"/>
          </a:xfrm>
          <a:custGeom>
            <a:avLst/>
            <a:gdLst/>
            <a:ahLst/>
            <a:cxnLst/>
            <a:rect l="l" t="t" r="r" b="b"/>
            <a:pathLst>
              <a:path h="179704">
                <a:moveTo>
                  <a:pt x="0" y="0"/>
                </a:moveTo>
                <a:lnTo>
                  <a:pt x="0" y="1794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363200" y="6362700"/>
            <a:ext cx="0" cy="495300"/>
          </a:xfrm>
          <a:custGeom>
            <a:avLst/>
            <a:gdLst/>
            <a:ahLst/>
            <a:cxnLst/>
            <a:rect l="l" t="t" r="r" b="b"/>
            <a:pathLst>
              <a:path h="495300">
                <a:moveTo>
                  <a:pt x="0" y="0"/>
                </a:moveTo>
                <a:lnTo>
                  <a:pt x="0" y="4952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582400" y="0"/>
            <a:ext cx="0" cy="1812925"/>
          </a:xfrm>
          <a:custGeom>
            <a:avLst/>
            <a:gdLst/>
            <a:ahLst/>
            <a:cxnLst/>
            <a:rect l="l" t="t" r="r" b="b"/>
            <a:pathLst>
              <a:path h="1812925">
                <a:moveTo>
                  <a:pt x="0" y="0"/>
                </a:moveTo>
                <a:lnTo>
                  <a:pt x="0" y="18129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582400" y="4047744"/>
            <a:ext cx="0" cy="179705"/>
          </a:xfrm>
          <a:custGeom>
            <a:avLst/>
            <a:gdLst/>
            <a:ahLst/>
            <a:cxnLst/>
            <a:rect l="l" t="t" r="r" b="b"/>
            <a:pathLst>
              <a:path h="179704">
                <a:moveTo>
                  <a:pt x="0" y="0"/>
                </a:moveTo>
                <a:lnTo>
                  <a:pt x="0" y="1794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582400" y="6362700"/>
            <a:ext cx="0" cy="495300"/>
          </a:xfrm>
          <a:custGeom>
            <a:avLst/>
            <a:gdLst/>
            <a:ahLst/>
            <a:cxnLst/>
            <a:rect l="l" t="t" r="r" b="b"/>
            <a:pathLst>
              <a:path h="495300">
                <a:moveTo>
                  <a:pt x="0" y="0"/>
                </a:moveTo>
                <a:lnTo>
                  <a:pt x="0" y="4952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0890250" y="1611375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75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175" y="2030094"/>
            <a:ext cx="1725930" cy="0"/>
          </a:xfrm>
          <a:custGeom>
            <a:avLst/>
            <a:gdLst/>
            <a:ahLst/>
            <a:cxnLst/>
            <a:rect l="l" t="t" r="r" b="b"/>
            <a:pathLst>
              <a:path w="1725930">
                <a:moveTo>
                  <a:pt x="0" y="0"/>
                </a:moveTo>
                <a:lnTo>
                  <a:pt x="172567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847576" y="2835275"/>
            <a:ext cx="344805" cy="0"/>
          </a:xfrm>
          <a:custGeom>
            <a:avLst/>
            <a:gdLst/>
            <a:ahLst/>
            <a:cxnLst/>
            <a:rect l="l" t="t" r="r" b="b"/>
            <a:pathLst>
              <a:path w="344804">
                <a:moveTo>
                  <a:pt x="0" y="0"/>
                </a:moveTo>
                <a:lnTo>
                  <a:pt x="34442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175" y="3253994"/>
            <a:ext cx="1446530" cy="0"/>
          </a:xfrm>
          <a:custGeom>
            <a:avLst/>
            <a:gdLst/>
            <a:ahLst/>
            <a:cxnLst/>
            <a:rect l="l" t="t" r="r" b="b"/>
            <a:pathLst>
              <a:path w="1446530">
                <a:moveTo>
                  <a:pt x="0" y="0"/>
                </a:moveTo>
                <a:lnTo>
                  <a:pt x="144627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960161" y="406082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09">
                <a:moveTo>
                  <a:pt x="0" y="0"/>
                </a:moveTo>
                <a:lnTo>
                  <a:pt x="23183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75" y="4479544"/>
            <a:ext cx="954405" cy="0"/>
          </a:xfrm>
          <a:custGeom>
            <a:avLst/>
            <a:gdLst/>
            <a:ahLst/>
            <a:cxnLst/>
            <a:rect l="l" t="t" r="r" b="b"/>
            <a:pathLst>
              <a:path w="954405">
                <a:moveTo>
                  <a:pt x="0" y="0"/>
                </a:moveTo>
                <a:lnTo>
                  <a:pt x="95408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960161" y="5284851"/>
            <a:ext cx="232410" cy="0"/>
          </a:xfrm>
          <a:custGeom>
            <a:avLst/>
            <a:gdLst/>
            <a:ahLst/>
            <a:cxnLst/>
            <a:rect l="l" t="t" r="r" b="b"/>
            <a:pathLst>
              <a:path w="232409">
                <a:moveTo>
                  <a:pt x="0" y="0"/>
                </a:moveTo>
                <a:lnTo>
                  <a:pt x="23183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42950" y="570357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31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175" y="5703570"/>
            <a:ext cx="401955" cy="0"/>
          </a:xfrm>
          <a:custGeom>
            <a:avLst/>
            <a:gdLst/>
            <a:ahLst/>
            <a:cxnLst/>
            <a:rect l="l" t="t" r="r" b="b"/>
            <a:pathLst>
              <a:path w="401955">
                <a:moveTo>
                  <a:pt x="0" y="0"/>
                </a:moveTo>
                <a:lnTo>
                  <a:pt x="40163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09600" y="6590919"/>
            <a:ext cx="347980" cy="0"/>
          </a:xfrm>
          <a:custGeom>
            <a:avLst/>
            <a:gdLst/>
            <a:ahLst/>
            <a:cxnLst/>
            <a:rect l="l" t="t" r="r" b="b"/>
            <a:pathLst>
              <a:path w="347980">
                <a:moveTo>
                  <a:pt x="0" y="0"/>
                </a:moveTo>
                <a:lnTo>
                  <a:pt x="347662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7674991" y="4777850"/>
            <a:ext cx="1111250" cy="26289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7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0" y="263588"/>
            <a:ext cx="12192000" cy="8302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0" y="263588"/>
            <a:ext cx="12192000" cy="830580"/>
          </a:xfrm>
          <a:custGeom>
            <a:avLst/>
            <a:gdLst/>
            <a:ahLst/>
            <a:cxnLst/>
            <a:rect l="l" t="t" r="r" b="b"/>
            <a:pathLst>
              <a:path w="12192000" h="830580">
                <a:moveTo>
                  <a:pt x="0" y="830262"/>
                </a:moveTo>
                <a:lnTo>
                  <a:pt x="12192000" y="830262"/>
                </a:lnTo>
                <a:lnTo>
                  <a:pt x="12192000" y="0"/>
                </a:lnTo>
                <a:lnTo>
                  <a:pt x="0" y="0"/>
                </a:lnTo>
                <a:lnTo>
                  <a:pt x="0" y="8302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>
            <a:spLocks noGrp="1"/>
          </p:cNvSpPr>
          <p:nvPr>
            <p:ph type="title"/>
          </p:nvPr>
        </p:nvSpPr>
        <p:spPr>
          <a:xfrm>
            <a:off x="78739" y="293941"/>
            <a:ext cx="1203452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2765" algn="l"/>
                <a:tab pos="2273300" algn="l"/>
                <a:tab pos="4082415" algn="l"/>
                <a:tab pos="4481195" algn="l"/>
                <a:tab pos="6701155" algn="l"/>
                <a:tab pos="8870950" algn="l"/>
                <a:tab pos="9272270" algn="l"/>
                <a:tab pos="10723245" algn="l"/>
              </a:tabLst>
            </a:pPr>
            <a:r>
              <a:rPr spc="-5" dirty="0"/>
              <a:t>2.	</a:t>
            </a:r>
            <a:r>
              <a:rPr dirty="0"/>
              <a:t>Aspectos	</a:t>
            </a:r>
            <a:r>
              <a:rPr spc="-5" dirty="0"/>
              <a:t>materiais	</a:t>
            </a:r>
            <a:r>
              <a:rPr dirty="0"/>
              <a:t>e	</a:t>
            </a:r>
            <a:r>
              <a:rPr spc="-5" dirty="0"/>
              <a:t>processuais	envolvendo	</a:t>
            </a:r>
            <a:r>
              <a:rPr dirty="0"/>
              <a:t>a	relação	</a:t>
            </a:r>
            <a:r>
              <a:rPr spc="-5" dirty="0" err="1" smtClean="0"/>
              <a:t>jurídica</a:t>
            </a:r>
            <a:r>
              <a:rPr lang="pt-BR" spc="-5" dirty="0" smtClean="0"/>
              <a:t> entre o concessionário e o poder concedente</a:t>
            </a:r>
            <a:endParaRPr spc="-5" dirty="0"/>
          </a:p>
        </p:txBody>
      </p:sp>
      <p:sp>
        <p:nvSpPr>
          <p:cNvPr id="85" name="object 85"/>
          <p:cNvSpPr/>
          <p:nvPr/>
        </p:nvSpPr>
        <p:spPr>
          <a:xfrm>
            <a:off x="1600200" y="1143000"/>
            <a:ext cx="9161780" cy="370205"/>
          </a:xfrm>
          <a:custGeom>
            <a:avLst/>
            <a:gdLst/>
            <a:ahLst/>
            <a:cxnLst/>
            <a:rect l="l" t="t" r="r" b="b"/>
            <a:pathLst>
              <a:path w="9161780" h="370205">
                <a:moveTo>
                  <a:pt x="0" y="369887"/>
                </a:moveTo>
                <a:lnTo>
                  <a:pt x="9161399" y="369887"/>
                </a:lnTo>
                <a:lnTo>
                  <a:pt x="9161399" y="0"/>
                </a:lnTo>
                <a:lnTo>
                  <a:pt x="0" y="0"/>
                </a:lnTo>
                <a:lnTo>
                  <a:pt x="0" y="369887"/>
                </a:lnTo>
                <a:close/>
              </a:path>
            </a:pathLst>
          </a:custGeom>
          <a:solidFill>
            <a:srgbClr val="4F91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449450" y="1600200"/>
            <a:ext cx="10398125" cy="2438400"/>
          </a:xfrm>
          <a:custGeom>
            <a:avLst/>
            <a:gdLst/>
            <a:ahLst/>
            <a:cxnLst/>
            <a:rect l="l" t="t" r="r" b="b"/>
            <a:pathLst>
              <a:path w="10398125" h="1816100">
                <a:moveTo>
                  <a:pt x="0" y="1816100"/>
                </a:moveTo>
                <a:lnTo>
                  <a:pt x="10398125" y="1816100"/>
                </a:lnTo>
                <a:lnTo>
                  <a:pt x="10398125" y="0"/>
                </a:lnTo>
                <a:lnTo>
                  <a:pt x="0" y="0"/>
                </a:lnTo>
                <a:lnTo>
                  <a:pt x="0" y="1816100"/>
                </a:lnTo>
                <a:close/>
              </a:path>
            </a:pathLst>
          </a:custGeom>
          <a:ln w="1270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27000" y="2595181"/>
            <a:ext cx="1192212" cy="9096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57262" y="4227195"/>
            <a:ext cx="11003280" cy="2554605"/>
          </a:xfrm>
          <a:custGeom>
            <a:avLst/>
            <a:gdLst/>
            <a:ahLst/>
            <a:cxnLst/>
            <a:rect l="l" t="t" r="r" b="b"/>
            <a:pathLst>
              <a:path w="11003280" h="2554604">
                <a:moveTo>
                  <a:pt x="0" y="2554224"/>
                </a:moveTo>
                <a:lnTo>
                  <a:pt x="11002899" y="2554224"/>
                </a:lnTo>
                <a:lnTo>
                  <a:pt x="11002899" y="0"/>
                </a:lnTo>
                <a:lnTo>
                  <a:pt x="0" y="0"/>
                </a:lnTo>
                <a:lnTo>
                  <a:pt x="0" y="25542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57262" y="4227195"/>
            <a:ext cx="11003280" cy="2554605"/>
          </a:xfrm>
          <a:custGeom>
            <a:avLst/>
            <a:gdLst/>
            <a:ahLst/>
            <a:cxnLst/>
            <a:rect l="l" t="t" r="r" b="b"/>
            <a:pathLst>
              <a:path w="11003280" h="2554604">
                <a:moveTo>
                  <a:pt x="0" y="2554224"/>
                </a:moveTo>
                <a:lnTo>
                  <a:pt x="11002899" y="2554224"/>
                </a:lnTo>
                <a:lnTo>
                  <a:pt x="11002899" y="0"/>
                </a:lnTo>
                <a:lnTo>
                  <a:pt x="0" y="0"/>
                </a:lnTo>
                <a:lnTo>
                  <a:pt x="0" y="2554224"/>
                </a:lnTo>
                <a:close/>
              </a:path>
            </a:pathLst>
          </a:custGeom>
          <a:ln w="1270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152400" y="1524000"/>
            <a:ext cx="11805285" cy="39138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1770" marR="117475" algn="just">
              <a:lnSpc>
                <a:spcPct val="100000"/>
              </a:lnSpc>
              <a:spcBef>
                <a:spcPts val="5"/>
              </a:spcBef>
            </a:pPr>
            <a:endParaRPr lang="pt-BR" sz="1500" spc="-5" dirty="0" smtClean="0">
              <a:solidFill>
                <a:srgbClr val="2C2D2C"/>
              </a:solidFill>
              <a:latin typeface="Verdana"/>
              <a:cs typeface="Verdana"/>
            </a:endParaRPr>
          </a:p>
          <a:p>
            <a:pPr marL="1461770" marR="117475" algn="just">
              <a:lnSpc>
                <a:spcPct val="100000"/>
              </a:lnSpc>
              <a:spcBef>
                <a:spcPts val="5"/>
              </a:spcBef>
            </a:pPr>
            <a:r>
              <a:rPr lang="pt-BR" sz="1500" b="1" spc="-5" dirty="0" smtClean="0">
                <a:solidFill>
                  <a:srgbClr val="2C2D2C"/>
                </a:solidFill>
                <a:latin typeface="Verdana"/>
                <a:cs typeface="Verdana"/>
              </a:rPr>
              <a:t>Insolvabilidade</a:t>
            </a:r>
            <a:r>
              <a:rPr lang="pt-BR" sz="1500" spc="-5" dirty="0" smtClean="0">
                <a:solidFill>
                  <a:srgbClr val="2C2D2C"/>
                </a:solidFill>
                <a:latin typeface="Verdana"/>
                <a:cs typeface="Verdana"/>
              </a:rPr>
              <a:t> - </a:t>
            </a:r>
            <a:r>
              <a:rPr sz="1500" spc="-5" dirty="0" smtClean="0">
                <a:solidFill>
                  <a:srgbClr val="2C2D2C"/>
                </a:solidFill>
                <a:latin typeface="Verdana"/>
                <a:cs typeface="Verdana"/>
              </a:rPr>
              <a:t>“</a:t>
            </a:r>
            <a:r>
              <a:rPr sz="1500" spc="-5" dirty="0" err="1" smtClean="0">
                <a:solidFill>
                  <a:srgbClr val="2C2D2C"/>
                </a:solidFill>
                <a:latin typeface="Verdana"/>
                <a:cs typeface="Verdana"/>
              </a:rPr>
              <a:t>Não</a:t>
            </a:r>
            <a:r>
              <a:rPr sz="1500" spc="-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obstante, </a:t>
            </a:r>
            <a:r>
              <a:rPr sz="1500" b="1" u="heavy" spc="-5" dirty="0">
                <a:solidFill>
                  <a:srgbClr val="2C2D2C"/>
                </a:solidFill>
                <a:latin typeface="Verdana"/>
                <a:cs typeface="Verdana"/>
              </a:rPr>
              <a:t>se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apesar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disso, </a:t>
            </a:r>
            <a:r>
              <a:rPr sz="1500" b="1" u="heavy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500" b="1" u="heavy" spc="-5" dirty="0">
                <a:solidFill>
                  <a:srgbClr val="2C2D2C"/>
                </a:solidFill>
                <a:latin typeface="Verdana"/>
                <a:cs typeface="Verdana"/>
              </a:rPr>
              <a:t>concessionário </a:t>
            </a:r>
            <a:r>
              <a:rPr sz="1500" b="1" u="heavy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500" b="1" u="heavy" spc="-5" dirty="0">
                <a:solidFill>
                  <a:srgbClr val="2C2D2C"/>
                </a:solidFill>
                <a:latin typeface="Verdana"/>
                <a:cs typeface="Verdana"/>
              </a:rPr>
              <a:t>tiver meios efetivos </a:t>
            </a:r>
            <a:r>
              <a:rPr sz="1500" b="1" u="heavy" dirty="0">
                <a:solidFill>
                  <a:srgbClr val="2C2D2C"/>
                </a:solidFill>
                <a:latin typeface="Verdana"/>
                <a:cs typeface="Verdana"/>
              </a:rPr>
              <a:t>para reparar </a:t>
            </a:r>
            <a:r>
              <a:rPr sz="1500" b="1" u="heavy" spc="1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500" b="1" spc="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b="1" u="heavy" spc="-5" dirty="0">
                <a:solidFill>
                  <a:srgbClr val="2C2D2C"/>
                </a:solidFill>
                <a:latin typeface="Verdana"/>
                <a:cs typeface="Verdana"/>
              </a:rPr>
              <a:t>prejuízos causados, </a:t>
            </a:r>
            <a:r>
              <a:rPr sz="1500" b="1" u="heavy" dirty="0">
                <a:solidFill>
                  <a:srgbClr val="2C2D2C"/>
                </a:solidFill>
                <a:latin typeface="Verdana"/>
                <a:cs typeface="Verdana"/>
              </a:rPr>
              <a:t>pode o </a:t>
            </a:r>
            <a:r>
              <a:rPr sz="1500" b="1" u="heavy" spc="-5" dirty="0">
                <a:solidFill>
                  <a:srgbClr val="2C2D2C"/>
                </a:solidFill>
                <a:latin typeface="Verdana"/>
                <a:cs typeface="Verdana"/>
              </a:rPr>
              <a:t>lesado dirigir-se ao concedente, </a:t>
            </a:r>
            <a:r>
              <a:rPr sz="1500" b="1" u="heavy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500" b="1" u="heavy" spc="-5" dirty="0">
                <a:solidFill>
                  <a:srgbClr val="2C2D2C"/>
                </a:solidFill>
                <a:latin typeface="Verdana"/>
                <a:cs typeface="Verdana"/>
              </a:rPr>
              <a:t>sempre terá </a:t>
            </a:r>
            <a:r>
              <a:rPr sz="1500" b="1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b="1" u="heavy" spc="-5" dirty="0">
                <a:solidFill>
                  <a:srgbClr val="2C2D2C"/>
                </a:solidFill>
                <a:latin typeface="Verdana"/>
                <a:cs typeface="Verdana"/>
              </a:rPr>
              <a:t>responsabilidade subsidiária pelo fato </a:t>
            </a:r>
            <a:r>
              <a:rPr sz="1500" b="1" u="heavy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500" b="1" u="heavy" spc="-5" dirty="0">
                <a:solidFill>
                  <a:srgbClr val="2C2D2C"/>
                </a:solidFill>
                <a:latin typeface="Verdana"/>
                <a:cs typeface="Verdana"/>
              </a:rPr>
              <a:t>ser </a:t>
            </a:r>
            <a:r>
              <a:rPr sz="1500" b="1" u="heavy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500" b="1" u="heavy" spc="-5" dirty="0">
                <a:solidFill>
                  <a:srgbClr val="2C2D2C"/>
                </a:solidFill>
                <a:latin typeface="Verdana"/>
                <a:cs typeface="Verdana"/>
              </a:rPr>
              <a:t>concessionário </a:t>
            </a:r>
            <a:r>
              <a:rPr sz="1500" b="1" u="heavy" dirty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1500" b="1" u="heavy" spc="-5" dirty="0">
                <a:solidFill>
                  <a:srgbClr val="2C2D2C"/>
                </a:solidFill>
                <a:latin typeface="Verdana"/>
                <a:cs typeface="Verdana"/>
              </a:rPr>
              <a:t>agente </a:t>
            </a:r>
            <a:r>
              <a:rPr sz="1500" b="1" u="heavy" spc="-10" dirty="0">
                <a:solidFill>
                  <a:srgbClr val="2C2D2C"/>
                </a:solidFill>
                <a:latin typeface="Verdana"/>
                <a:cs typeface="Verdana"/>
              </a:rPr>
              <a:t>seu</a:t>
            </a:r>
            <a:r>
              <a:rPr sz="1500" spc="-1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Insolvente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u="sng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concessionário, passa </a:t>
            </a:r>
            <a:r>
              <a:rPr sz="1500" u="sng" dirty="0">
                <a:solidFill>
                  <a:srgbClr val="2C2D2C"/>
                </a:solidFill>
                <a:latin typeface="Verdana"/>
                <a:cs typeface="Verdana"/>
              </a:rPr>
              <a:t>a não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mais </a:t>
            </a:r>
            <a:r>
              <a:rPr sz="1500" u="sng" spc="-10" dirty="0">
                <a:solidFill>
                  <a:srgbClr val="2C2D2C"/>
                </a:solidFill>
                <a:latin typeface="Verdana"/>
                <a:cs typeface="Verdana"/>
              </a:rPr>
              <a:t>existir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aquele </a:t>
            </a:r>
            <a:r>
              <a:rPr sz="1500" u="sng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quem </a:t>
            </a:r>
            <a:r>
              <a:rPr sz="1500" u="sng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concedente atribuiu </a:t>
            </a:r>
            <a:r>
              <a:rPr sz="1500" u="sng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primária. </a:t>
            </a:r>
            <a:r>
              <a:rPr sz="1500" u="sng" dirty="0">
                <a:solidFill>
                  <a:srgbClr val="2C2D2C"/>
                </a:solidFill>
                <a:latin typeface="Verdana"/>
                <a:cs typeface="Verdana"/>
              </a:rPr>
              <a:t>Sendo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assim, </a:t>
            </a:r>
            <a:r>
              <a:rPr sz="1500" u="sng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relação jurídica indenizatória </a:t>
            </a:r>
            <a:r>
              <a:rPr sz="1500" u="sng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500" u="sng" spc="-10" dirty="0">
                <a:solidFill>
                  <a:srgbClr val="2C2D2C"/>
                </a:solidFill>
                <a:latin typeface="Verdana"/>
                <a:cs typeface="Verdana"/>
              </a:rPr>
              <a:t>fixará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diretamente entre </a:t>
            </a:r>
            <a:r>
              <a:rPr sz="1500" u="sng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lesado </a:t>
            </a:r>
            <a:r>
              <a:rPr sz="1500" u="sng" dirty="0">
                <a:solidFill>
                  <a:srgbClr val="2C2D2C"/>
                </a:solidFill>
                <a:latin typeface="Verdana"/>
                <a:cs typeface="Verdana"/>
              </a:rPr>
              <a:t>e o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u="sng" spc="-10" dirty="0">
                <a:solidFill>
                  <a:srgbClr val="2C2D2C"/>
                </a:solidFill>
                <a:latin typeface="Verdana"/>
                <a:cs typeface="Verdana"/>
              </a:rPr>
              <a:t>Poder Público, </a:t>
            </a:r>
            <a:r>
              <a:rPr sz="1500" u="sng" dirty="0">
                <a:solidFill>
                  <a:srgbClr val="2C2D2C"/>
                </a:solidFill>
                <a:latin typeface="Verdana"/>
                <a:cs typeface="Verdana"/>
              </a:rPr>
              <a:t>de modo a ser a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este </a:t>
            </a:r>
            <a:r>
              <a:rPr sz="1500" u="sng" spc="-10" dirty="0">
                <a:solidFill>
                  <a:srgbClr val="2C2D2C"/>
                </a:solidFill>
                <a:latin typeface="Verdana"/>
                <a:cs typeface="Verdana"/>
              </a:rPr>
              <a:t>atribuída </a:t>
            </a:r>
            <a:r>
              <a:rPr sz="1500" u="sng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responsabilidade civil </a:t>
            </a:r>
            <a:r>
              <a:rPr sz="1500" u="sng" spc="-20" dirty="0">
                <a:solidFill>
                  <a:srgbClr val="2C2D2C"/>
                </a:solidFill>
                <a:latin typeface="Verdana"/>
                <a:cs typeface="Verdana"/>
              </a:rPr>
              <a:t>subsidiária</a:t>
            </a:r>
            <a:r>
              <a:rPr sz="1500" spc="-20" dirty="0">
                <a:solidFill>
                  <a:srgbClr val="2C2D2C"/>
                </a:solidFill>
                <a:latin typeface="Verdana"/>
                <a:cs typeface="Verdana"/>
              </a:rPr>
              <a:t>”. </a:t>
            </a:r>
            <a:r>
              <a:rPr sz="1500" spc="-10" dirty="0">
                <a:solidFill>
                  <a:srgbClr val="2C2D2C"/>
                </a:solidFill>
                <a:latin typeface="Verdana"/>
                <a:cs typeface="Verdana"/>
              </a:rPr>
              <a:t>(CARVALHO 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FILHO, </a:t>
            </a:r>
            <a:r>
              <a:rPr sz="1500" spc="-10" dirty="0">
                <a:solidFill>
                  <a:srgbClr val="2C2D2C"/>
                </a:solidFill>
                <a:latin typeface="Verdana"/>
                <a:cs typeface="Verdana"/>
              </a:rPr>
              <a:t>p.</a:t>
            </a:r>
            <a:r>
              <a:rPr sz="1500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299</a:t>
            </a:r>
            <a:r>
              <a:rPr sz="1500" spc="-5" dirty="0" smtClean="0">
                <a:solidFill>
                  <a:srgbClr val="2C2D2C"/>
                </a:solidFill>
                <a:latin typeface="Verdana"/>
                <a:cs typeface="Verdana"/>
              </a:rPr>
              <a:t>).</a:t>
            </a:r>
            <a:endParaRPr lang="pt-BR" sz="1500" spc="-5" dirty="0" smtClean="0">
              <a:solidFill>
                <a:srgbClr val="2C2D2C"/>
              </a:solidFill>
              <a:latin typeface="Verdana"/>
              <a:cs typeface="Verdana"/>
            </a:endParaRPr>
          </a:p>
          <a:p>
            <a:pPr marL="1461770" marR="117475" algn="just">
              <a:lnSpc>
                <a:spcPct val="100000"/>
              </a:lnSpc>
              <a:spcBef>
                <a:spcPts val="5"/>
              </a:spcBef>
            </a:pPr>
            <a:endParaRPr lang="pt-BR" sz="1500" spc="-5" dirty="0" smtClean="0">
              <a:solidFill>
                <a:srgbClr val="2C2D2C"/>
              </a:solidFill>
              <a:latin typeface="Verdana"/>
              <a:cs typeface="Verdana"/>
            </a:endParaRPr>
          </a:p>
          <a:p>
            <a:pPr marL="1461770" marR="117475" algn="just">
              <a:lnSpc>
                <a:spcPct val="100000"/>
              </a:lnSpc>
              <a:spcBef>
                <a:spcPts val="5"/>
              </a:spcBef>
            </a:pPr>
            <a:r>
              <a:rPr lang="pt-BR" sz="1500" b="1" spc="-5" dirty="0" smtClean="0">
                <a:solidFill>
                  <a:srgbClr val="2C2D2C"/>
                </a:solidFill>
                <a:latin typeface="Verdana"/>
                <a:cs typeface="Verdana"/>
              </a:rPr>
              <a:t>Justificativa</a:t>
            </a:r>
            <a:r>
              <a:rPr lang="pt-BR" sz="1500" spc="-5" dirty="0" smtClean="0">
                <a:solidFill>
                  <a:srgbClr val="2C2D2C"/>
                </a:solidFill>
                <a:latin typeface="Verdana"/>
                <a:cs typeface="Verdana"/>
              </a:rPr>
              <a:t> – “a aplicação dessa teoria é justificável por tratar-se de serviço público em que a responsabilidade por sua prestação é do Poder Público, e , se ele decide transferi-la e escolhe quem vai fazê-lo, não pode, ao final, eximir-se de quaisquer danos causados (...) (MARINELA, 2017)</a:t>
            </a:r>
          </a:p>
          <a:p>
            <a:pPr marL="1461770" marR="117475" algn="just">
              <a:lnSpc>
                <a:spcPct val="100000"/>
              </a:lnSpc>
              <a:spcBef>
                <a:spcPts val="5"/>
              </a:spcBef>
            </a:pPr>
            <a:endParaRPr lang="pt-BR" sz="1500" spc="-5" dirty="0" smtClean="0">
              <a:solidFill>
                <a:srgbClr val="2C2D2C"/>
              </a:solidFill>
              <a:latin typeface="Verdana"/>
              <a:cs typeface="Verdana"/>
            </a:endParaRPr>
          </a:p>
          <a:p>
            <a:pPr marL="1461770" marR="117475" algn="just">
              <a:lnSpc>
                <a:spcPct val="100000"/>
              </a:lnSpc>
              <a:spcBef>
                <a:spcPts val="5"/>
              </a:spcBef>
            </a:pPr>
            <a:endParaRPr sz="15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pt-BR" sz="195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pt-BR" sz="195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 dirty="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404812" y="4520755"/>
            <a:ext cx="338455" cy="1967230"/>
          </a:xfrm>
          <a:custGeom>
            <a:avLst/>
            <a:gdLst/>
            <a:ahLst/>
            <a:cxnLst/>
            <a:rect l="l" t="t" r="r" b="b"/>
            <a:pathLst>
              <a:path w="338455" h="1967229">
                <a:moveTo>
                  <a:pt x="0" y="1966976"/>
                </a:moveTo>
                <a:lnTo>
                  <a:pt x="338137" y="1966976"/>
                </a:lnTo>
                <a:lnTo>
                  <a:pt x="338137" y="0"/>
                </a:lnTo>
                <a:lnTo>
                  <a:pt x="0" y="0"/>
                </a:lnTo>
                <a:lnTo>
                  <a:pt x="0" y="1966976"/>
                </a:lnTo>
                <a:close/>
              </a:path>
            </a:pathLst>
          </a:custGeom>
          <a:solidFill>
            <a:srgbClr val="4F91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04812" y="4520755"/>
            <a:ext cx="338455" cy="1967230"/>
          </a:xfrm>
          <a:custGeom>
            <a:avLst/>
            <a:gdLst/>
            <a:ahLst/>
            <a:cxnLst/>
            <a:rect l="l" t="t" r="r" b="b"/>
            <a:pathLst>
              <a:path w="338455" h="1967229">
                <a:moveTo>
                  <a:pt x="0" y="1966976"/>
                </a:moveTo>
                <a:lnTo>
                  <a:pt x="338137" y="1966976"/>
                </a:lnTo>
                <a:lnTo>
                  <a:pt x="338137" y="0"/>
                </a:lnTo>
                <a:lnTo>
                  <a:pt x="0" y="0"/>
                </a:lnTo>
                <a:lnTo>
                  <a:pt x="0" y="1966976"/>
                </a:lnTo>
              </a:path>
            </a:pathLst>
          </a:custGeom>
          <a:ln w="12700">
            <a:solidFill>
              <a:srgbClr val="3869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434201" y="4683762"/>
            <a:ext cx="272415" cy="1643380"/>
          </a:xfrm>
          <a:prstGeom prst="rect">
            <a:avLst/>
          </a:prstGeom>
        </p:spPr>
        <p:txBody>
          <a:bodyPr vert="vert270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spc="0" dirty="0">
                <a:solidFill>
                  <a:srgbClr val="FFFFFF"/>
                </a:solidFill>
                <a:latin typeface="Verdana"/>
                <a:cs typeface="Verdana"/>
              </a:rPr>
              <a:t>IN</a:t>
            </a:r>
            <a:r>
              <a:rPr sz="1600" b="1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600" b="1" spc="-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600" b="1" dirty="0">
                <a:solidFill>
                  <a:srgbClr val="FFFFFF"/>
                </a:solidFill>
                <a:latin typeface="Verdana"/>
                <a:cs typeface="Verdana"/>
              </a:rPr>
              <a:t>LV</a:t>
            </a:r>
            <a:r>
              <a:rPr sz="1600" b="1" spc="0" dirty="0">
                <a:solidFill>
                  <a:srgbClr val="FFFFFF"/>
                </a:solidFill>
                <a:latin typeface="Verdana"/>
                <a:cs typeface="Verdana"/>
              </a:rPr>
              <a:t>ÊN</a:t>
            </a:r>
            <a:r>
              <a:rPr sz="1600" b="1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600" b="1" spc="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674052" y="4696586"/>
            <a:ext cx="0" cy="1615440"/>
          </a:xfrm>
          <a:custGeom>
            <a:avLst/>
            <a:gdLst/>
            <a:ahLst/>
            <a:cxnLst/>
            <a:rect l="l" t="t" r="r" b="b"/>
            <a:pathLst>
              <a:path h="1615439">
                <a:moveTo>
                  <a:pt x="0" y="0"/>
                </a:moveTo>
                <a:lnTo>
                  <a:pt x="0" y="1615376"/>
                </a:lnTo>
              </a:path>
            </a:pathLst>
          </a:custGeom>
          <a:ln w="2032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CaixaDeTexto 97"/>
          <p:cNvSpPr txBox="1"/>
          <p:nvPr/>
        </p:nvSpPr>
        <p:spPr>
          <a:xfrm>
            <a:off x="2819400" y="11430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Responsabilidade subsidiária do Poder Concedente?</a:t>
            </a:r>
            <a:endParaRPr lang="pt-BR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9" name="CaixaDeTexto 98"/>
          <p:cNvSpPr txBox="1"/>
          <p:nvPr/>
        </p:nvSpPr>
        <p:spPr>
          <a:xfrm>
            <a:off x="990600" y="4191000"/>
            <a:ext cx="108966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spc="-25" dirty="0" smtClean="0">
                <a:solidFill>
                  <a:srgbClr val="2C2D2C"/>
                </a:solidFill>
                <a:latin typeface="Verdana"/>
                <a:cs typeface="Verdana"/>
              </a:rPr>
              <a:t>“Ao </a:t>
            </a:r>
            <a:r>
              <a:rPr lang="pt-BR"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contrário </a:t>
            </a:r>
            <a:r>
              <a:rPr lang="pt-BR" sz="1600" dirty="0" smtClean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lang="pt-BR"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lang="pt-BR" sz="1600" dirty="0" smtClean="0">
                <a:solidFill>
                  <a:srgbClr val="2C2D2C"/>
                </a:solidFill>
                <a:latin typeface="Verdana"/>
                <a:cs typeface="Verdana"/>
              </a:rPr>
              <a:t>aponta a </a:t>
            </a:r>
            <a:r>
              <a:rPr lang="pt-BR" sz="1600" spc="-10" dirty="0" smtClean="0">
                <a:solidFill>
                  <a:srgbClr val="2C2D2C"/>
                </a:solidFill>
                <a:latin typeface="Verdana"/>
                <a:cs typeface="Verdana"/>
              </a:rPr>
              <a:t>sentença recorrida, </a:t>
            </a:r>
            <a:r>
              <a:rPr lang="pt-BR" sz="1600" b="1" dirty="0" smtClean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lang="pt-BR" sz="1600" b="1" spc="-5" dirty="0" smtClean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lang="pt-BR" sz="1600" b="1" dirty="0" smtClean="0">
                <a:solidFill>
                  <a:srgbClr val="2C2D2C"/>
                </a:solidFill>
                <a:latin typeface="Verdana"/>
                <a:cs typeface="Verdana"/>
              </a:rPr>
              <a:t>do poder </a:t>
            </a:r>
            <a:r>
              <a:rPr lang="pt-BR" sz="1600" b="1" spc="-5" dirty="0" smtClean="0">
                <a:solidFill>
                  <a:srgbClr val="2C2D2C"/>
                </a:solidFill>
                <a:latin typeface="Verdana"/>
                <a:cs typeface="Verdana"/>
              </a:rPr>
              <a:t>concedente </a:t>
            </a:r>
            <a:r>
              <a:rPr lang="pt-BR"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(no </a:t>
            </a:r>
            <a:r>
              <a:rPr lang="pt-BR" sz="1600" spc="55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caso, </a:t>
            </a:r>
            <a:r>
              <a:rPr lang="pt-BR" sz="1600" dirty="0" smtClean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lang="pt-BR"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DER/MG) </a:t>
            </a:r>
            <a:r>
              <a:rPr lang="pt-BR" sz="1600" dirty="0" smtClean="0">
                <a:solidFill>
                  <a:srgbClr val="2C2D2C"/>
                </a:solidFill>
                <a:latin typeface="Verdana"/>
                <a:cs typeface="Verdana"/>
              </a:rPr>
              <a:t>não é </a:t>
            </a:r>
            <a:r>
              <a:rPr lang="pt-BR"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solidária, </a:t>
            </a:r>
            <a:r>
              <a:rPr lang="pt-BR" sz="1600" dirty="0" smtClean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lang="pt-BR"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sim, </a:t>
            </a:r>
            <a:r>
              <a:rPr lang="pt-BR" sz="1600" b="1" spc="-5" dirty="0" smtClean="0">
                <a:solidFill>
                  <a:srgbClr val="2C2D2C"/>
                </a:solidFill>
                <a:latin typeface="Verdana"/>
                <a:cs typeface="Verdana"/>
              </a:rPr>
              <a:t>subsidiária </a:t>
            </a:r>
            <a:r>
              <a:rPr lang="pt-BR" sz="1600" b="1" dirty="0" smtClean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lang="pt-BR" sz="1600" b="1" spc="-5" dirty="0" smtClean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lang="pt-BR" sz="1600" b="1" dirty="0" smtClean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lang="pt-BR" sz="1600" b="1" spc="-5" dirty="0" smtClean="0">
                <a:solidFill>
                  <a:srgbClr val="2C2D2C"/>
                </a:solidFill>
                <a:latin typeface="Verdana"/>
                <a:cs typeface="Verdana"/>
              </a:rPr>
              <a:t>sociedade empresária  </a:t>
            </a:r>
            <a:r>
              <a:rPr lang="pt-BR" sz="1600" b="1" dirty="0" smtClean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lang="pt-BR" sz="1600" b="1" spc="-5" dirty="0" smtClean="0">
                <a:solidFill>
                  <a:srgbClr val="2C2D2C"/>
                </a:solidFill>
                <a:latin typeface="Verdana"/>
                <a:cs typeface="Verdana"/>
              </a:rPr>
              <a:t>recebeu </a:t>
            </a:r>
            <a:r>
              <a:rPr lang="pt-BR" sz="1600" b="1" dirty="0" smtClean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lang="pt-BR" sz="1600" b="1" spc="-10" dirty="0" smtClean="0">
                <a:solidFill>
                  <a:srgbClr val="2C2D2C"/>
                </a:solidFill>
                <a:latin typeface="Verdana"/>
                <a:cs typeface="Verdana"/>
              </a:rPr>
              <a:t>concessão </a:t>
            </a:r>
            <a:r>
              <a:rPr lang="pt-BR" sz="1600" b="1" dirty="0" smtClean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lang="pt-BR" sz="1600" b="1" spc="-10" dirty="0" smtClean="0">
                <a:solidFill>
                  <a:srgbClr val="2C2D2C"/>
                </a:solidFill>
                <a:latin typeface="Verdana"/>
                <a:cs typeface="Verdana"/>
              </a:rPr>
              <a:t>serviço </a:t>
            </a:r>
            <a:r>
              <a:rPr lang="pt-BR" sz="1600" b="1" spc="-5" dirty="0" smtClean="0">
                <a:solidFill>
                  <a:srgbClr val="2C2D2C"/>
                </a:solidFill>
                <a:latin typeface="Verdana"/>
                <a:cs typeface="Verdana"/>
              </a:rPr>
              <a:t>público</a:t>
            </a:r>
            <a:r>
              <a:rPr lang="pt-BR"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lang="pt-BR" sz="1600" u="sng" dirty="0" smtClean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lang="pt-BR" sz="1600" u="sng" spc="-5" dirty="0" smtClean="0">
                <a:solidFill>
                  <a:srgbClr val="2C2D2C"/>
                </a:solidFill>
                <a:latin typeface="Verdana"/>
                <a:cs typeface="Verdana"/>
              </a:rPr>
              <a:t>fato, </a:t>
            </a:r>
            <a:r>
              <a:rPr lang="pt-BR" sz="1600" u="sng" dirty="0" smtClean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lang="pt-BR" sz="1600" u="sng" spc="-5" dirty="0" smtClean="0">
                <a:solidFill>
                  <a:srgbClr val="2C2D2C"/>
                </a:solidFill>
                <a:latin typeface="Verdana"/>
                <a:cs typeface="Verdana"/>
              </a:rPr>
              <a:t>concessionária atribui-se </a:t>
            </a:r>
            <a:r>
              <a:rPr lang="pt-BR" sz="1600" u="sng" dirty="0" smtClean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lang="pt-BR" sz="1600" u="sng" spc="-5" dirty="0" smtClean="0">
                <a:solidFill>
                  <a:srgbClr val="2C2D2C"/>
                </a:solidFill>
                <a:latin typeface="Verdana"/>
                <a:cs typeface="Verdana"/>
              </a:rPr>
              <a:t>dever </a:t>
            </a:r>
            <a:r>
              <a:rPr lang="pt-BR" sz="1600" u="sng" dirty="0" smtClean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lang="pt-BR" sz="160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z="1600" u="sng" spc="-5" dirty="0" smtClean="0">
                <a:solidFill>
                  <a:srgbClr val="2C2D2C"/>
                </a:solidFill>
                <a:latin typeface="Verdana"/>
                <a:cs typeface="Verdana"/>
              </a:rPr>
              <a:t>responder </a:t>
            </a:r>
            <a:r>
              <a:rPr lang="pt-BR" sz="1600" u="sng" dirty="0" smtClean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lang="pt-BR" sz="1600" u="sng" spc="-10" dirty="0" smtClean="0">
                <a:solidFill>
                  <a:srgbClr val="2C2D2C"/>
                </a:solidFill>
                <a:latin typeface="Verdana"/>
                <a:cs typeface="Verdana"/>
              </a:rPr>
              <a:t>maneira integral </a:t>
            </a:r>
            <a:r>
              <a:rPr lang="pt-BR" sz="1600" u="sng" dirty="0" smtClean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lang="pt-BR" sz="1600" u="sng" spc="-5" dirty="0" smtClean="0">
                <a:solidFill>
                  <a:srgbClr val="2C2D2C"/>
                </a:solidFill>
                <a:latin typeface="Verdana"/>
                <a:cs typeface="Verdana"/>
              </a:rPr>
              <a:t>isolada pelos danos que causou, sem que </a:t>
            </a:r>
            <a:r>
              <a:rPr lang="pt-BR" sz="1600" u="sng" dirty="0" smtClean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lang="pt-BR" sz="1600" u="sng" spc="-5" dirty="0" smtClean="0">
                <a:solidFill>
                  <a:srgbClr val="2C2D2C"/>
                </a:solidFill>
                <a:latin typeface="Verdana"/>
                <a:cs typeface="Verdana"/>
              </a:rPr>
              <a:t>concedente, </a:t>
            </a:r>
            <a:r>
              <a:rPr lang="pt-BR" sz="1600" u="sng" spc="-10" dirty="0" smtClean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lang="pt-BR" sz="1600" u="sng" dirty="0" smtClean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lang="pt-BR" sz="160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z="1600" u="sng" spc="-5" dirty="0" smtClean="0">
                <a:solidFill>
                  <a:srgbClr val="2C2D2C"/>
                </a:solidFill>
                <a:latin typeface="Verdana"/>
                <a:cs typeface="Verdana"/>
              </a:rPr>
              <a:t>primeiro momento, possuísse qualquer </a:t>
            </a:r>
            <a:r>
              <a:rPr lang="pt-BR" sz="1600" u="sng" dirty="0" smtClean="0">
                <a:solidFill>
                  <a:srgbClr val="2C2D2C"/>
                </a:solidFill>
                <a:latin typeface="Verdana"/>
                <a:cs typeface="Verdana"/>
              </a:rPr>
              <a:t>obrigação nesse </a:t>
            </a:r>
            <a:r>
              <a:rPr lang="pt-BR" sz="1600" u="sng" spc="-10" dirty="0" smtClean="0">
                <a:solidFill>
                  <a:srgbClr val="2C2D2C"/>
                </a:solidFill>
                <a:latin typeface="Verdana"/>
                <a:cs typeface="Verdana"/>
              </a:rPr>
              <a:t>sentido, </a:t>
            </a:r>
            <a:r>
              <a:rPr lang="pt-BR" sz="1600" u="sng" dirty="0" smtClean="0">
                <a:solidFill>
                  <a:srgbClr val="2C2D2C"/>
                </a:solidFill>
                <a:latin typeface="Verdana"/>
                <a:cs typeface="Verdana"/>
              </a:rPr>
              <a:t>já </a:t>
            </a:r>
            <a:r>
              <a:rPr lang="pt-BR" sz="1600" u="sng" spc="-5" dirty="0" smtClean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lang="pt-BR" sz="1600" u="sng" dirty="0" smtClean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lang="pt-BR" sz="1600" u="sng" spc="-10" dirty="0" smtClean="0">
                <a:solidFill>
                  <a:srgbClr val="2C2D2C"/>
                </a:solidFill>
                <a:latin typeface="Verdana"/>
                <a:cs typeface="Verdana"/>
              </a:rPr>
              <a:t>contrato </a:t>
            </a:r>
            <a:r>
              <a:rPr lang="pt-BR" sz="1600" u="sng" dirty="0" smtClean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lang="pt-BR" sz="1600" u="sng" spc="-5" dirty="0" smtClean="0">
                <a:solidFill>
                  <a:srgbClr val="2C2D2C"/>
                </a:solidFill>
                <a:latin typeface="Verdana"/>
                <a:cs typeface="Verdana"/>
              </a:rPr>
              <a:t>concessão </a:t>
            </a:r>
            <a:r>
              <a:rPr lang="pt-BR" sz="1600" u="sng" dirty="0" smtClean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lang="pt-BR" sz="160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z="1600" u="sng" spc="-5" dirty="0" smtClean="0">
                <a:solidFill>
                  <a:srgbClr val="2C2D2C"/>
                </a:solidFill>
                <a:latin typeface="Verdana"/>
                <a:cs typeface="Verdana"/>
              </a:rPr>
              <a:t>serviço público </a:t>
            </a:r>
            <a:r>
              <a:rPr lang="pt-BR" sz="1600" u="sng" dirty="0" smtClean="0">
                <a:solidFill>
                  <a:srgbClr val="2C2D2C"/>
                </a:solidFill>
                <a:latin typeface="Verdana"/>
                <a:cs typeface="Verdana"/>
              </a:rPr>
              <a:t>pressupõe, de </a:t>
            </a:r>
            <a:r>
              <a:rPr lang="pt-BR" sz="1600" u="sng" spc="-5" dirty="0" smtClean="0">
                <a:solidFill>
                  <a:srgbClr val="2C2D2C"/>
                </a:solidFill>
                <a:latin typeface="Verdana"/>
                <a:cs typeface="Verdana"/>
              </a:rPr>
              <a:t>ordinário, </a:t>
            </a:r>
            <a:r>
              <a:rPr lang="pt-BR" sz="1600" u="sng" dirty="0" smtClean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lang="pt-BR" sz="1600" u="sng" spc="-5" dirty="0" smtClean="0">
                <a:solidFill>
                  <a:srgbClr val="2C2D2C"/>
                </a:solidFill>
                <a:latin typeface="Verdana"/>
                <a:cs typeface="Verdana"/>
              </a:rPr>
              <a:t>transferência dos riscos </a:t>
            </a:r>
            <a:r>
              <a:rPr lang="pt-BR" sz="1600" u="sng" dirty="0" smtClean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lang="pt-BR" sz="1600" u="sng" spc="-5" dirty="0" smtClean="0">
                <a:solidFill>
                  <a:srgbClr val="2C2D2C"/>
                </a:solidFill>
                <a:latin typeface="Verdana"/>
                <a:cs typeface="Verdana"/>
              </a:rPr>
              <a:t>empreendimento ao concessionário </a:t>
            </a:r>
            <a:r>
              <a:rPr lang="pt-BR"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z="1600" u="sng" dirty="0" smtClean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lang="pt-BR" sz="1600" u="sng" spc="-5" dirty="0" smtClean="0">
                <a:solidFill>
                  <a:srgbClr val="2C2D2C"/>
                </a:solidFill>
                <a:latin typeface="Verdana"/>
                <a:cs typeface="Verdana"/>
              </a:rPr>
              <a:t>serviço </a:t>
            </a:r>
            <a:r>
              <a:rPr lang="pt-BR" sz="1600" u="sng" dirty="0" smtClean="0">
                <a:solidFill>
                  <a:srgbClr val="2C2D2C"/>
                </a:solidFill>
                <a:latin typeface="Verdana"/>
                <a:cs typeface="Verdana"/>
              </a:rPr>
              <a:t>que, em </a:t>
            </a:r>
            <a:r>
              <a:rPr lang="pt-BR" sz="1600" u="sng" spc="-5" dirty="0" smtClean="0">
                <a:solidFill>
                  <a:srgbClr val="2C2D2C"/>
                </a:solidFill>
                <a:latin typeface="Verdana"/>
                <a:cs typeface="Verdana"/>
              </a:rPr>
              <a:t>contrapartida, </a:t>
            </a:r>
            <a:r>
              <a:rPr lang="pt-BR" sz="1600" u="sng" dirty="0" smtClean="0">
                <a:solidFill>
                  <a:srgbClr val="2C2D2C"/>
                </a:solidFill>
                <a:latin typeface="Verdana"/>
                <a:cs typeface="Verdana"/>
              </a:rPr>
              <a:t>aufere os </a:t>
            </a:r>
            <a:r>
              <a:rPr lang="pt-BR" sz="1600" u="sng" spc="-5" dirty="0" smtClean="0">
                <a:solidFill>
                  <a:srgbClr val="2C2D2C"/>
                </a:solidFill>
                <a:latin typeface="Verdana"/>
                <a:cs typeface="Verdana"/>
              </a:rPr>
              <a:t>benefícios econômicos </a:t>
            </a:r>
            <a:r>
              <a:rPr lang="pt-BR" sz="1600" u="sng" dirty="0" smtClean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lang="pt-BR" sz="1600" u="sng" spc="-5" dirty="0" smtClean="0">
                <a:solidFill>
                  <a:srgbClr val="2C2D2C"/>
                </a:solidFill>
                <a:latin typeface="Verdana"/>
                <a:cs typeface="Verdana"/>
              </a:rPr>
              <a:t>exploração </a:t>
            </a:r>
            <a:r>
              <a:rPr lang="pt-BR" sz="1600" u="sng" dirty="0" smtClean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lang="pt-BR" sz="1600" u="sng" spc="-5" dirty="0" smtClean="0">
                <a:solidFill>
                  <a:srgbClr val="2C2D2C"/>
                </a:solidFill>
                <a:latin typeface="Verdana"/>
                <a:cs typeface="Verdana"/>
              </a:rPr>
              <a:t>atividade </a:t>
            </a:r>
            <a:r>
              <a:rPr lang="pt-BR"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z="1600" u="sng" spc="-10" dirty="0" smtClean="0">
                <a:solidFill>
                  <a:srgbClr val="2C2D2C"/>
                </a:solidFill>
                <a:latin typeface="Verdana"/>
                <a:cs typeface="Verdana"/>
              </a:rPr>
              <a:t>transferida.</a:t>
            </a:r>
            <a:r>
              <a:rPr lang="pt-BR" sz="1600" spc="-1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z="1600" b="1" spc="-5" dirty="0" smtClean="0">
                <a:solidFill>
                  <a:srgbClr val="2C2D2C"/>
                </a:solidFill>
                <a:latin typeface="Verdana"/>
                <a:cs typeface="Verdana"/>
              </a:rPr>
              <a:t>Somente com </a:t>
            </a:r>
            <a:r>
              <a:rPr lang="pt-BR" sz="1600" b="1" dirty="0" smtClean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lang="pt-BR" sz="1600" b="1" spc="-5" dirty="0" smtClean="0">
                <a:solidFill>
                  <a:srgbClr val="2C2D2C"/>
                </a:solidFill>
                <a:latin typeface="Verdana"/>
                <a:cs typeface="Verdana"/>
              </a:rPr>
              <a:t>ocorrência </a:t>
            </a:r>
            <a:r>
              <a:rPr lang="pt-BR" sz="1600" b="1" dirty="0" smtClean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lang="pt-BR" sz="1600" b="1" spc="-5" dirty="0" smtClean="0">
                <a:solidFill>
                  <a:srgbClr val="2C2D2C"/>
                </a:solidFill>
                <a:latin typeface="Verdana"/>
                <a:cs typeface="Verdana"/>
              </a:rPr>
              <a:t>fatos </a:t>
            </a:r>
            <a:r>
              <a:rPr lang="pt-BR" sz="1600" b="1" dirty="0" smtClean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lang="pt-BR" sz="1600" b="1" spc="-5" dirty="0" smtClean="0">
                <a:solidFill>
                  <a:srgbClr val="2C2D2C"/>
                </a:solidFill>
                <a:latin typeface="Verdana"/>
                <a:cs typeface="Verdana"/>
              </a:rPr>
              <a:t>determinem </a:t>
            </a:r>
            <a:r>
              <a:rPr lang="pt-BR" sz="1600" b="1" dirty="0" smtClean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lang="pt-BR" sz="1600" b="1" u="heavy" spc="-5" dirty="0" smtClean="0">
                <a:solidFill>
                  <a:srgbClr val="2C2D2C"/>
                </a:solidFill>
                <a:latin typeface="Verdana"/>
                <a:cs typeface="Verdana"/>
              </a:rPr>
              <a:t>insolvabilidade</a:t>
            </a:r>
            <a:r>
              <a:rPr lang="pt-BR" sz="1600" b="1" spc="-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z="1600" b="1" dirty="0" smtClean="0">
                <a:solidFill>
                  <a:srgbClr val="2C2D2C"/>
                </a:solidFill>
                <a:latin typeface="Verdana"/>
                <a:cs typeface="Verdana"/>
              </a:rPr>
              <a:t>do  </a:t>
            </a:r>
            <a:r>
              <a:rPr lang="pt-BR" sz="1600" b="1" spc="-5" dirty="0" smtClean="0">
                <a:solidFill>
                  <a:srgbClr val="2C2D2C"/>
                </a:solidFill>
                <a:latin typeface="Verdana"/>
                <a:cs typeface="Verdana"/>
              </a:rPr>
              <a:t>concessionário </a:t>
            </a:r>
            <a:r>
              <a:rPr lang="pt-BR" sz="1600" b="1" dirty="0" smtClean="0">
                <a:solidFill>
                  <a:srgbClr val="2C2D2C"/>
                </a:solidFill>
                <a:latin typeface="Verdana"/>
                <a:cs typeface="Verdana"/>
              </a:rPr>
              <a:t>é que </a:t>
            </a:r>
            <a:r>
              <a:rPr lang="pt-BR" sz="1600" b="1" spc="-5" dirty="0" smtClean="0">
                <a:solidFill>
                  <a:srgbClr val="2C2D2C"/>
                </a:solidFill>
                <a:latin typeface="Verdana"/>
                <a:cs typeface="Verdana"/>
              </a:rPr>
              <a:t>passa </a:t>
            </a:r>
            <a:r>
              <a:rPr lang="pt-BR" sz="1600" b="1" dirty="0" smtClean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lang="pt-BR" sz="1600" b="1" spc="-10" dirty="0" smtClean="0">
                <a:solidFill>
                  <a:srgbClr val="2C2D2C"/>
                </a:solidFill>
                <a:latin typeface="Verdana"/>
                <a:cs typeface="Verdana"/>
              </a:rPr>
              <a:t>ser </a:t>
            </a:r>
            <a:r>
              <a:rPr lang="pt-BR" sz="1600" b="1" spc="-5" dirty="0" smtClean="0">
                <a:solidFill>
                  <a:srgbClr val="2C2D2C"/>
                </a:solidFill>
                <a:latin typeface="Verdana"/>
                <a:cs typeface="Verdana"/>
              </a:rPr>
              <a:t>exigida </a:t>
            </a:r>
            <a:r>
              <a:rPr lang="pt-BR" sz="1600" b="1" dirty="0" smtClean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lang="pt-BR" sz="1600" b="1" spc="-5" dirty="0" smtClean="0">
                <a:solidFill>
                  <a:srgbClr val="2C2D2C"/>
                </a:solidFill>
                <a:latin typeface="Verdana"/>
                <a:cs typeface="Verdana"/>
              </a:rPr>
              <a:t>responsabilização </a:t>
            </a:r>
            <a:r>
              <a:rPr lang="pt-BR" sz="1600" b="1" dirty="0" smtClean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lang="pt-BR" sz="1600" b="1" spc="-5" dirty="0" smtClean="0">
                <a:solidFill>
                  <a:srgbClr val="2C2D2C"/>
                </a:solidFill>
                <a:latin typeface="Verdana"/>
                <a:cs typeface="Verdana"/>
              </a:rPr>
              <a:t>poder </a:t>
            </a:r>
            <a:r>
              <a:rPr lang="pt-BR" sz="1600" b="1" spc="-20" dirty="0" smtClean="0">
                <a:solidFill>
                  <a:srgbClr val="2C2D2C"/>
                </a:solidFill>
                <a:latin typeface="Verdana"/>
                <a:cs typeface="Verdana"/>
              </a:rPr>
              <a:t>concedente</a:t>
            </a:r>
            <a:r>
              <a:rPr lang="pt-BR" sz="1600" spc="-20" dirty="0" smtClean="0">
                <a:solidFill>
                  <a:srgbClr val="2C2D2C"/>
                </a:solidFill>
                <a:latin typeface="Verdana"/>
                <a:cs typeface="Verdana"/>
              </a:rPr>
              <a:t>.” </a:t>
            </a:r>
            <a:r>
              <a:rPr lang="pt-BR"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(STJ.  </a:t>
            </a:r>
            <a:r>
              <a:rPr lang="pt-BR" sz="1600" spc="-5" dirty="0" err="1" smtClean="0">
                <a:solidFill>
                  <a:srgbClr val="2C2D2C"/>
                </a:solidFill>
                <a:latin typeface="Verdana"/>
                <a:cs typeface="Verdana"/>
              </a:rPr>
              <a:t>REsp</a:t>
            </a:r>
            <a:r>
              <a:rPr lang="pt-BR"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lang="pt-BR" sz="1600" dirty="0" smtClean="0">
                <a:solidFill>
                  <a:srgbClr val="2C2D2C"/>
                </a:solidFill>
                <a:latin typeface="Verdana"/>
                <a:cs typeface="Verdana"/>
              </a:rPr>
              <a:t>n. </a:t>
            </a:r>
            <a:r>
              <a:rPr lang="pt-BR"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1.135.927. </a:t>
            </a:r>
            <a:r>
              <a:rPr lang="pt-BR" sz="1600" spc="-10" dirty="0" err="1" smtClean="0">
                <a:solidFill>
                  <a:srgbClr val="2C2D2C"/>
                </a:solidFill>
                <a:latin typeface="Verdana"/>
                <a:cs typeface="Verdana"/>
              </a:rPr>
              <a:t>Julg</a:t>
            </a:r>
            <a:r>
              <a:rPr lang="pt-BR" sz="1600" spc="-10" dirty="0" smtClean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lang="pt-BR" sz="1600" dirty="0" smtClean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lang="pt-BR"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10.08.2010. </a:t>
            </a:r>
            <a:r>
              <a:rPr lang="pt-BR" sz="1600" dirty="0" err="1" smtClean="0">
                <a:solidFill>
                  <a:srgbClr val="2C2D2C"/>
                </a:solidFill>
                <a:latin typeface="Verdana"/>
                <a:cs typeface="Verdana"/>
              </a:rPr>
              <a:t>Dje</a:t>
            </a:r>
            <a:r>
              <a:rPr lang="pt-BR" sz="1600" dirty="0" smtClean="0">
                <a:solidFill>
                  <a:srgbClr val="2C2D2C"/>
                </a:solidFill>
                <a:latin typeface="Verdana"/>
                <a:cs typeface="Verdana"/>
              </a:rPr>
              <a:t> em</a:t>
            </a:r>
            <a:r>
              <a:rPr lang="pt-BR" sz="1600" spc="-4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19.08.2010).</a:t>
            </a:r>
            <a:endParaRPr lang="pt-BR" sz="1600" dirty="0" smtClean="0">
              <a:latin typeface="Verdana"/>
              <a:cs typeface="Verdana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1290955"/>
          </a:xfrm>
          <a:custGeom>
            <a:avLst/>
            <a:gdLst/>
            <a:ahLst/>
            <a:cxnLst/>
            <a:rect l="l" t="t" r="r" b="b"/>
            <a:pathLst>
              <a:path h="1290955">
                <a:moveTo>
                  <a:pt x="0" y="0"/>
                </a:moveTo>
                <a:lnTo>
                  <a:pt x="0" y="12907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674876"/>
            <a:ext cx="0" cy="284480"/>
          </a:xfrm>
          <a:custGeom>
            <a:avLst/>
            <a:gdLst/>
            <a:ahLst/>
            <a:cxnLst/>
            <a:rect l="l" t="t" r="r" b="b"/>
            <a:pathLst>
              <a:path h="284480">
                <a:moveTo>
                  <a:pt x="0" y="0"/>
                </a:moveTo>
                <a:lnTo>
                  <a:pt x="0" y="2840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3713226"/>
            <a:ext cx="0" cy="3145155"/>
          </a:xfrm>
          <a:custGeom>
            <a:avLst/>
            <a:gdLst/>
            <a:ahLst/>
            <a:cxnLst/>
            <a:rect l="l" t="t" r="r" b="b"/>
            <a:pathLst>
              <a:path h="3145154">
                <a:moveTo>
                  <a:pt x="0" y="0"/>
                </a:moveTo>
                <a:lnTo>
                  <a:pt x="0" y="314477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0"/>
            <a:ext cx="0" cy="1290955"/>
          </a:xfrm>
          <a:custGeom>
            <a:avLst/>
            <a:gdLst/>
            <a:ahLst/>
            <a:cxnLst/>
            <a:rect l="l" t="t" r="r" b="b"/>
            <a:pathLst>
              <a:path h="1290955">
                <a:moveTo>
                  <a:pt x="0" y="0"/>
                </a:moveTo>
                <a:lnTo>
                  <a:pt x="0" y="12907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1674876"/>
            <a:ext cx="0" cy="284480"/>
          </a:xfrm>
          <a:custGeom>
            <a:avLst/>
            <a:gdLst/>
            <a:ahLst/>
            <a:cxnLst/>
            <a:rect l="l" t="t" r="r" b="b"/>
            <a:pathLst>
              <a:path h="284480">
                <a:moveTo>
                  <a:pt x="0" y="0"/>
                </a:moveTo>
                <a:lnTo>
                  <a:pt x="0" y="2840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28800" y="3713226"/>
            <a:ext cx="0" cy="250825"/>
          </a:xfrm>
          <a:custGeom>
            <a:avLst/>
            <a:gdLst/>
            <a:ahLst/>
            <a:cxnLst/>
            <a:rect l="l" t="t" r="r" b="b"/>
            <a:pathLst>
              <a:path h="250825">
                <a:moveTo>
                  <a:pt x="0" y="0"/>
                </a:moveTo>
                <a:lnTo>
                  <a:pt x="0" y="2508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28800" y="5441950"/>
            <a:ext cx="0" cy="1416050"/>
          </a:xfrm>
          <a:custGeom>
            <a:avLst/>
            <a:gdLst/>
            <a:ahLst/>
            <a:cxnLst/>
            <a:rect l="l" t="t" r="r" b="b"/>
            <a:pathLst>
              <a:path h="1416050">
                <a:moveTo>
                  <a:pt x="0" y="0"/>
                </a:moveTo>
                <a:lnTo>
                  <a:pt x="0" y="14160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0" y="0"/>
            <a:ext cx="0" cy="1290955"/>
          </a:xfrm>
          <a:custGeom>
            <a:avLst/>
            <a:gdLst/>
            <a:ahLst/>
            <a:cxnLst/>
            <a:rect l="l" t="t" r="r" b="b"/>
            <a:pathLst>
              <a:path h="1290955">
                <a:moveTo>
                  <a:pt x="0" y="0"/>
                </a:moveTo>
                <a:lnTo>
                  <a:pt x="0" y="12907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1674876"/>
            <a:ext cx="0" cy="284480"/>
          </a:xfrm>
          <a:custGeom>
            <a:avLst/>
            <a:gdLst/>
            <a:ahLst/>
            <a:cxnLst/>
            <a:rect l="l" t="t" r="r" b="b"/>
            <a:pathLst>
              <a:path h="284480">
                <a:moveTo>
                  <a:pt x="0" y="0"/>
                </a:moveTo>
                <a:lnTo>
                  <a:pt x="0" y="2840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48000" y="3713226"/>
            <a:ext cx="0" cy="250825"/>
          </a:xfrm>
          <a:custGeom>
            <a:avLst/>
            <a:gdLst/>
            <a:ahLst/>
            <a:cxnLst/>
            <a:rect l="l" t="t" r="r" b="b"/>
            <a:pathLst>
              <a:path h="250825">
                <a:moveTo>
                  <a:pt x="0" y="0"/>
                </a:moveTo>
                <a:lnTo>
                  <a:pt x="0" y="2508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48000" y="5441950"/>
            <a:ext cx="0" cy="1416050"/>
          </a:xfrm>
          <a:custGeom>
            <a:avLst/>
            <a:gdLst/>
            <a:ahLst/>
            <a:cxnLst/>
            <a:rect l="l" t="t" r="r" b="b"/>
            <a:pathLst>
              <a:path h="1416050">
                <a:moveTo>
                  <a:pt x="0" y="0"/>
                </a:moveTo>
                <a:lnTo>
                  <a:pt x="0" y="14160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67200" y="0"/>
            <a:ext cx="0" cy="1290955"/>
          </a:xfrm>
          <a:custGeom>
            <a:avLst/>
            <a:gdLst/>
            <a:ahLst/>
            <a:cxnLst/>
            <a:rect l="l" t="t" r="r" b="b"/>
            <a:pathLst>
              <a:path h="1290955">
                <a:moveTo>
                  <a:pt x="0" y="0"/>
                </a:moveTo>
                <a:lnTo>
                  <a:pt x="0" y="12907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67200" y="1674876"/>
            <a:ext cx="0" cy="284480"/>
          </a:xfrm>
          <a:custGeom>
            <a:avLst/>
            <a:gdLst/>
            <a:ahLst/>
            <a:cxnLst/>
            <a:rect l="l" t="t" r="r" b="b"/>
            <a:pathLst>
              <a:path h="284480">
                <a:moveTo>
                  <a:pt x="0" y="0"/>
                </a:moveTo>
                <a:lnTo>
                  <a:pt x="0" y="2840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67200" y="3713226"/>
            <a:ext cx="0" cy="250825"/>
          </a:xfrm>
          <a:custGeom>
            <a:avLst/>
            <a:gdLst/>
            <a:ahLst/>
            <a:cxnLst/>
            <a:rect l="l" t="t" r="r" b="b"/>
            <a:pathLst>
              <a:path h="250825">
                <a:moveTo>
                  <a:pt x="0" y="0"/>
                </a:moveTo>
                <a:lnTo>
                  <a:pt x="0" y="2508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67200" y="5441950"/>
            <a:ext cx="0" cy="1416050"/>
          </a:xfrm>
          <a:custGeom>
            <a:avLst/>
            <a:gdLst/>
            <a:ahLst/>
            <a:cxnLst/>
            <a:rect l="l" t="t" r="r" b="b"/>
            <a:pathLst>
              <a:path h="1416050">
                <a:moveTo>
                  <a:pt x="0" y="0"/>
                </a:moveTo>
                <a:lnTo>
                  <a:pt x="0" y="14160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86400" y="0"/>
            <a:ext cx="0" cy="1290955"/>
          </a:xfrm>
          <a:custGeom>
            <a:avLst/>
            <a:gdLst/>
            <a:ahLst/>
            <a:cxnLst/>
            <a:rect l="l" t="t" r="r" b="b"/>
            <a:pathLst>
              <a:path h="1290955">
                <a:moveTo>
                  <a:pt x="0" y="0"/>
                </a:moveTo>
                <a:lnTo>
                  <a:pt x="0" y="12907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86400" y="1674876"/>
            <a:ext cx="0" cy="284480"/>
          </a:xfrm>
          <a:custGeom>
            <a:avLst/>
            <a:gdLst/>
            <a:ahLst/>
            <a:cxnLst/>
            <a:rect l="l" t="t" r="r" b="b"/>
            <a:pathLst>
              <a:path h="284480">
                <a:moveTo>
                  <a:pt x="0" y="0"/>
                </a:moveTo>
                <a:lnTo>
                  <a:pt x="0" y="2840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86400" y="3713226"/>
            <a:ext cx="0" cy="250825"/>
          </a:xfrm>
          <a:custGeom>
            <a:avLst/>
            <a:gdLst/>
            <a:ahLst/>
            <a:cxnLst/>
            <a:rect l="l" t="t" r="r" b="b"/>
            <a:pathLst>
              <a:path h="250825">
                <a:moveTo>
                  <a:pt x="0" y="0"/>
                </a:moveTo>
                <a:lnTo>
                  <a:pt x="0" y="2508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86400" y="5441950"/>
            <a:ext cx="0" cy="1416050"/>
          </a:xfrm>
          <a:custGeom>
            <a:avLst/>
            <a:gdLst/>
            <a:ahLst/>
            <a:cxnLst/>
            <a:rect l="l" t="t" r="r" b="b"/>
            <a:pathLst>
              <a:path h="1416050">
                <a:moveTo>
                  <a:pt x="0" y="0"/>
                </a:moveTo>
                <a:lnTo>
                  <a:pt x="0" y="14160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705600" y="0"/>
            <a:ext cx="0" cy="1290955"/>
          </a:xfrm>
          <a:custGeom>
            <a:avLst/>
            <a:gdLst/>
            <a:ahLst/>
            <a:cxnLst/>
            <a:rect l="l" t="t" r="r" b="b"/>
            <a:pathLst>
              <a:path h="1290955">
                <a:moveTo>
                  <a:pt x="0" y="0"/>
                </a:moveTo>
                <a:lnTo>
                  <a:pt x="0" y="12907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05600" y="1674876"/>
            <a:ext cx="0" cy="284480"/>
          </a:xfrm>
          <a:custGeom>
            <a:avLst/>
            <a:gdLst/>
            <a:ahLst/>
            <a:cxnLst/>
            <a:rect l="l" t="t" r="r" b="b"/>
            <a:pathLst>
              <a:path h="284480">
                <a:moveTo>
                  <a:pt x="0" y="0"/>
                </a:moveTo>
                <a:lnTo>
                  <a:pt x="0" y="2840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05600" y="3713226"/>
            <a:ext cx="0" cy="250825"/>
          </a:xfrm>
          <a:custGeom>
            <a:avLst/>
            <a:gdLst/>
            <a:ahLst/>
            <a:cxnLst/>
            <a:rect l="l" t="t" r="r" b="b"/>
            <a:pathLst>
              <a:path h="250825">
                <a:moveTo>
                  <a:pt x="0" y="0"/>
                </a:moveTo>
                <a:lnTo>
                  <a:pt x="0" y="2508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05600" y="5441950"/>
            <a:ext cx="0" cy="1416050"/>
          </a:xfrm>
          <a:custGeom>
            <a:avLst/>
            <a:gdLst/>
            <a:ahLst/>
            <a:cxnLst/>
            <a:rect l="l" t="t" r="r" b="b"/>
            <a:pathLst>
              <a:path h="1416050">
                <a:moveTo>
                  <a:pt x="0" y="0"/>
                </a:moveTo>
                <a:lnTo>
                  <a:pt x="0" y="14160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924800" y="0"/>
            <a:ext cx="0" cy="1290955"/>
          </a:xfrm>
          <a:custGeom>
            <a:avLst/>
            <a:gdLst/>
            <a:ahLst/>
            <a:cxnLst/>
            <a:rect l="l" t="t" r="r" b="b"/>
            <a:pathLst>
              <a:path h="1290955">
                <a:moveTo>
                  <a:pt x="0" y="0"/>
                </a:moveTo>
                <a:lnTo>
                  <a:pt x="0" y="12907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924800" y="1674876"/>
            <a:ext cx="0" cy="284480"/>
          </a:xfrm>
          <a:custGeom>
            <a:avLst/>
            <a:gdLst/>
            <a:ahLst/>
            <a:cxnLst/>
            <a:rect l="l" t="t" r="r" b="b"/>
            <a:pathLst>
              <a:path h="284480">
                <a:moveTo>
                  <a:pt x="0" y="0"/>
                </a:moveTo>
                <a:lnTo>
                  <a:pt x="0" y="2840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924800" y="3713226"/>
            <a:ext cx="0" cy="250825"/>
          </a:xfrm>
          <a:custGeom>
            <a:avLst/>
            <a:gdLst/>
            <a:ahLst/>
            <a:cxnLst/>
            <a:rect l="l" t="t" r="r" b="b"/>
            <a:pathLst>
              <a:path h="250825">
                <a:moveTo>
                  <a:pt x="0" y="0"/>
                </a:moveTo>
                <a:lnTo>
                  <a:pt x="0" y="2508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924800" y="5441950"/>
            <a:ext cx="0" cy="1416050"/>
          </a:xfrm>
          <a:custGeom>
            <a:avLst/>
            <a:gdLst/>
            <a:ahLst/>
            <a:cxnLst/>
            <a:rect l="l" t="t" r="r" b="b"/>
            <a:pathLst>
              <a:path h="1416050">
                <a:moveTo>
                  <a:pt x="0" y="0"/>
                </a:moveTo>
                <a:lnTo>
                  <a:pt x="0" y="14160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144000" y="0"/>
            <a:ext cx="0" cy="1290955"/>
          </a:xfrm>
          <a:custGeom>
            <a:avLst/>
            <a:gdLst/>
            <a:ahLst/>
            <a:cxnLst/>
            <a:rect l="l" t="t" r="r" b="b"/>
            <a:pathLst>
              <a:path h="1290955">
                <a:moveTo>
                  <a:pt x="0" y="0"/>
                </a:moveTo>
                <a:lnTo>
                  <a:pt x="0" y="12907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144000" y="1674876"/>
            <a:ext cx="0" cy="284480"/>
          </a:xfrm>
          <a:custGeom>
            <a:avLst/>
            <a:gdLst/>
            <a:ahLst/>
            <a:cxnLst/>
            <a:rect l="l" t="t" r="r" b="b"/>
            <a:pathLst>
              <a:path h="284480">
                <a:moveTo>
                  <a:pt x="0" y="0"/>
                </a:moveTo>
                <a:lnTo>
                  <a:pt x="0" y="2840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144000" y="3713226"/>
            <a:ext cx="0" cy="250825"/>
          </a:xfrm>
          <a:custGeom>
            <a:avLst/>
            <a:gdLst/>
            <a:ahLst/>
            <a:cxnLst/>
            <a:rect l="l" t="t" r="r" b="b"/>
            <a:pathLst>
              <a:path h="250825">
                <a:moveTo>
                  <a:pt x="0" y="0"/>
                </a:moveTo>
                <a:lnTo>
                  <a:pt x="0" y="2508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144000" y="5441950"/>
            <a:ext cx="0" cy="1416050"/>
          </a:xfrm>
          <a:custGeom>
            <a:avLst/>
            <a:gdLst/>
            <a:ahLst/>
            <a:cxnLst/>
            <a:rect l="l" t="t" r="r" b="b"/>
            <a:pathLst>
              <a:path h="1416050">
                <a:moveTo>
                  <a:pt x="0" y="0"/>
                </a:moveTo>
                <a:lnTo>
                  <a:pt x="0" y="14160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363200" y="0"/>
            <a:ext cx="0" cy="1290955"/>
          </a:xfrm>
          <a:custGeom>
            <a:avLst/>
            <a:gdLst/>
            <a:ahLst/>
            <a:cxnLst/>
            <a:rect l="l" t="t" r="r" b="b"/>
            <a:pathLst>
              <a:path h="1290955">
                <a:moveTo>
                  <a:pt x="0" y="0"/>
                </a:moveTo>
                <a:lnTo>
                  <a:pt x="0" y="12907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363200" y="1674876"/>
            <a:ext cx="0" cy="284480"/>
          </a:xfrm>
          <a:custGeom>
            <a:avLst/>
            <a:gdLst/>
            <a:ahLst/>
            <a:cxnLst/>
            <a:rect l="l" t="t" r="r" b="b"/>
            <a:pathLst>
              <a:path h="284480">
                <a:moveTo>
                  <a:pt x="0" y="0"/>
                </a:moveTo>
                <a:lnTo>
                  <a:pt x="0" y="2840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363200" y="3713226"/>
            <a:ext cx="0" cy="250825"/>
          </a:xfrm>
          <a:custGeom>
            <a:avLst/>
            <a:gdLst/>
            <a:ahLst/>
            <a:cxnLst/>
            <a:rect l="l" t="t" r="r" b="b"/>
            <a:pathLst>
              <a:path h="250825">
                <a:moveTo>
                  <a:pt x="0" y="0"/>
                </a:moveTo>
                <a:lnTo>
                  <a:pt x="0" y="2508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363200" y="5441950"/>
            <a:ext cx="0" cy="1416050"/>
          </a:xfrm>
          <a:custGeom>
            <a:avLst/>
            <a:gdLst/>
            <a:ahLst/>
            <a:cxnLst/>
            <a:rect l="l" t="t" r="r" b="b"/>
            <a:pathLst>
              <a:path h="1416050">
                <a:moveTo>
                  <a:pt x="0" y="0"/>
                </a:moveTo>
                <a:lnTo>
                  <a:pt x="0" y="14160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582400" y="0"/>
            <a:ext cx="0" cy="1290955"/>
          </a:xfrm>
          <a:custGeom>
            <a:avLst/>
            <a:gdLst/>
            <a:ahLst/>
            <a:cxnLst/>
            <a:rect l="l" t="t" r="r" b="b"/>
            <a:pathLst>
              <a:path h="1290955">
                <a:moveTo>
                  <a:pt x="0" y="0"/>
                </a:moveTo>
                <a:lnTo>
                  <a:pt x="0" y="12907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582400" y="1674876"/>
            <a:ext cx="0" cy="284480"/>
          </a:xfrm>
          <a:custGeom>
            <a:avLst/>
            <a:gdLst/>
            <a:ahLst/>
            <a:cxnLst/>
            <a:rect l="l" t="t" r="r" b="b"/>
            <a:pathLst>
              <a:path h="284480">
                <a:moveTo>
                  <a:pt x="0" y="0"/>
                </a:moveTo>
                <a:lnTo>
                  <a:pt x="0" y="2840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582400" y="3713226"/>
            <a:ext cx="0" cy="250825"/>
          </a:xfrm>
          <a:custGeom>
            <a:avLst/>
            <a:gdLst/>
            <a:ahLst/>
            <a:cxnLst/>
            <a:rect l="l" t="t" r="r" b="b"/>
            <a:pathLst>
              <a:path h="250825">
                <a:moveTo>
                  <a:pt x="0" y="0"/>
                </a:moveTo>
                <a:lnTo>
                  <a:pt x="0" y="2508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582400" y="5441950"/>
            <a:ext cx="0" cy="1416050"/>
          </a:xfrm>
          <a:custGeom>
            <a:avLst/>
            <a:gdLst/>
            <a:ahLst/>
            <a:cxnLst/>
            <a:rect l="l" t="t" r="r" b="b"/>
            <a:pathLst>
              <a:path h="1416050">
                <a:moveTo>
                  <a:pt x="0" y="0"/>
                </a:moveTo>
                <a:lnTo>
                  <a:pt x="0" y="14160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2064936" y="1611375"/>
            <a:ext cx="127635" cy="0"/>
          </a:xfrm>
          <a:custGeom>
            <a:avLst/>
            <a:gdLst/>
            <a:ahLst/>
            <a:cxnLst/>
            <a:rect l="l" t="t" r="r" b="b"/>
            <a:pathLst>
              <a:path w="127634">
                <a:moveTo>
                  <a:pt x="0" y="0"/>
                </a:moveTo>
                <a:lnTo>
                  <a:pt x="12706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175" y="1611375"/>
            <a:ext cx="176530" cy="0"/>
          </a:xfrm>
          <a:custGeom>
            <a:avLst/>
            <a:gdLst/>
            <a:ahLst/>
            <a:cxnLst/>
            <a:rect l="l" t="t" r="r" b="b"/>
            <a:pathLst>
              <a:path w="176530">
                <a:moveTo>
                  <a:pt x="0" y="0"/>
                </a:moveTo>
                <a:lnTo>
                  <a:pt x="17621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745912" y="2835275"/>
            <a:ext cx="446405" cy="0"/>
          </a:xfrm>
          <a:custGeom>
            <a:avLst/>
            <a:gdLst/>
            <a:ahLst/>
            <a:cxnLst/>
            <a:rect l="l" t="t" r="r" b="b"/>
            <a:pathLst>
              <a:path w="446404">
                <a:moveTo>
                  <a:pt x="0" y="0"/>
                </a:moveTo>
                <a:lnTo>
                  <a:pt x="44608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75" y="2835275"/>
            <a:ext cx="592455" cy="0"/>
          </a:xfrm>
          <a:custGeom>
            <a:avLst/>
            <a:gdLst/>
            <a:ahLst/>
            <a:cxnLst/>
            <a:rect l="l" t="t" r="r" b="b"/>
            <a:pathLst>
              <a:path w="592455">
                <a:moveTo>
                  <a:pt x="0" y="0"/>
                </a:moveTo>
                <a:lnTo>
                  <a:pt x="59213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926951" y="4060825"/>
            <a:ext cx="265430" cy="0"/>
          </a:xfrm>
          <a:custGeom>
            <a:avLst/>
            <a:gdLst/>
            <a:ahLst/>
            <a:cxnLst/>
            <a:rect l="l" t="t" r="r" b="b"/>
            <a:pathLst>
              <a:path w="265429">
                <a:moveTo>
                  <a:pt x="0" y="0"/>
                </a:moveTo>
                <a:lnTo>
                  <a:pt x="26504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175" y="4060825"/>
            <a:ext cx="1524000" cy="0"/>
          </a:xfrm>
          <a:custGeom>
            <a:avLst/>
            <a:gdLst/>
            <a:ahLst/>
            <a:cxnLst/>
            <a:rect l="l" t="t" r="r" b="b"/>
            <a:pathLst>
              <a:path w="1524000">
                <a:moveTo>
                  <a:pt x="0" y="0"/>
                </a:moveTo>
                <a:lnTo>
                  <a:pt x="15240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1926951" y="5284851"/>
            <a:ext cx="265430" cy="0"/>
          </a:xfrm>
          <a:custGeom>
            <a:avLst/>
            <a:gdLst/>
            <a:ahLst/>
            <a:cxnLst/>
            <a:rect l="l" t="t" r="r" b="b"/>
            <a:pathLst>
              <a:path w="265429">
                <a:moveTo>
                  <a:pt x="0" y="0"/>
                </a:moveTo>
                <a:lnTo>
                  <a:pt x="26504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175" y="5284851"/>
            <a:ext cx="1524000" cy="0"/>
          </a:xfrm>
          <a:custGeom>
            <a:avLst/>
            <a:gdLst/>
            <a:ahLst/>
            <a:cxnLst/>
            <a:rect l="l" t="t" r="r" b="b"/>
            <a:pathLst>
              <a:path w="1524000">
                <a:moveTo>
                  <a:pt x="0" y="0"/>
                </a:moveTo>
                <a:lnTo>
                  <a:pt x="15240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7674991" y="4359131"/>
            <a:ext cx="1111250" cy="26289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7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0" y="263588"/>
            <a:ext cx="12192000" cy="8302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0" y="263588"/>
            <a:ext cx="12192000" cy="830580"/>
          </a:xfrm>
          <a:custGeom>
            <a:avLst/>
            <a:gdLst/>
            <a:ahLst/>
            <a:cxnLst/>
            <a:rect l="l" t="t" r="r" b="b"/>
            <a:pathLst>
              <a:path w="12192000" h="830580">
                <a:moveTo>
                  <a:pt x="0" y="830262"/>
                </a:moveTo>
                <a:lnTo>
                  <a:pt x="12192000" y="830262"/>
                </a:lnTo>
                <a:lnTo>
                  <a:pt x="12192000" y="0"/>
                </a:lnTo>
                <a:lnTo>
                  <a:pt x="0" y="0"/>
                </a:lnTo>
                <a:lnTo>
                  <a:pt x="0" y="8302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2765" algn="l"/>
                <a:tab pos="2273300" algn="l"/>
                <a:tab pos="4082415" algn="l"/>
                <a:tab pos="4481195" algn="l"/>
                <a:tab pos="6701155" algn="l"/>
                <a:tab pos="8870950" algn="l"/>
                <a:tab pos="9272270" algn="l"/>
                <a:tab pos="10723245" algn="l"/>
              </a:tabLst>
            </a:pPr>
            <a:r>
              <a:rPr spc="-5" dirty="0"/>
              <a:t>2.	</a:t>
            </a:r>
            <a:r>
              <a:rPr dirty="0"/>
              <a:t>Aspectos	</a:t>
            </a:r>
            <a:r>
              <a:rPr spc="-5" dirty="0"/>
              <a:t>materiais	</a:t>
            </a:r>
            <a:r>
              <a:rPr dirty="0"/>
              <a:t>e	</a:t>
            </a:r>
            <a:r>
              <a:rPr spc="-5" dirty="0"/>
              <a:t>processuais	envolvendo	</a:t>
            </a:r>
            <a:r>
              <a:rPr dirty="0"/>
              <a:t>a	relação	</a:t>
            </a:r>
            <a:r>
              <a:rPr spc="-5" dirty="0"/>
              <a:t>jurídica</a:t>
            </a:r>
          </a:p>
        </p:txBody>
      </p:sp>
      <p:sp>
        <p:nvSpPr>
          <p:cNvPr id="86" name="object 86"/>
          <p:cNvSpPr/>
          <p:nvPr/>
        </p:nvSpPr>
        <p:spPr>
          <a:xfrm>
            <a:off x="179387" y="1290700"/>
            <a:ext cx="11885930" cy="384175"/>
          </a:xfrm>
          <a:custGeom>
            <a:avLst/>
            <a:gdLst/>
            <a:ahLst/>
            <a:cxnLst/>
            <a:rect l="l" t="t" r="r" b="b"/>
            <a:pathLst>
              <a:path w="11885930" h="384175">
                <a:moveTo>
                  <a:pt x="0" y="384175"/>
                </a:moveTo>
                <a:lnTo>
                  <a:pt x="11885549" y="384175"/>
                </a:lnTo>
                <a:lnTo>
                  <a:pt x="11885549" y="0"/>
                </a:lnTo>
                <a:lnTo>
                  <a:pt x="0" y="0"/>
                </a:lnTo>
                <a:lnTo>
                  <a:pt x="0" y="384175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79387" y="1290700"/>
            <a:ext cx="11885930" cy="384175"/>
          </a:xfrm>
          <a:custGeom>
            <a:avLst/>
            <a:gdLst/>
            <a:ahLst/>
            <a:cxnLst/>
            <a:rect l="l" t="t" r="r" b="b"/>
            <a:pathLst>
              <a:path w="11885930" h="384175">
                <a:moveTo>
                  <a:pt x="0" y="384175"/>
                </a:moveTo>
                <a:lnTo>
                  <a:pt x="11885549" y="384175"/>
                </a:lnTo>
                <a:lnTo>
                  <a:pt x="11885549" y="0"/>
                </a:lnTo>
                <a:lnTo>
                  <a:pt x="0" y="0"/>
                </a:lnTo>
                <a:lnTo>
                  <a:pt x="0" y="384175"/>
                </a:lnTo>
                <a:close/>
              </a:path>
            </a:pathLst>
          </a:custGeom>
          <a:ln w="12700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78739" y="660145"/>
            <a:ext cx="11694160" cy="976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entre </a:t>
            </a:r>
            <a:r>
              <a:rPr sz="2400" b="1" dirty="0">
                <a:solidFill>
                  <a:srgbClr val="FFFFFF"/>
                </a:solidFill>
                <a:latin typeface="Verdana"/>
                <a:cs typeface="Verdana"/>
              </a:rPr>
              <a:t>o </a:t>
            </a: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concessionário </a:t>
            </a:r>
            <a:r>
              <a:rPr sz="2400" b="1" dirty="0">
                <a:solidFill>
                  <a:srgbClr val="FFFFFF"/>
                </a:solidFill>
                <a:latin typeface="Verdana"/>
                <a:cs typeface="Verdana"/>
              </a:rPr>
              <a:t>e o </a:t>
            </a: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poder</a:t>
            </a:r>
            <a:r>
              <a:rPr sz="2400" b="1" spc="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concedente</a:t>
            </a:r>
            <a:endParaRPr sz="2400">
              <a:latin typeface="Verdana"/>
              <a:cs typeface="Verdana"/>
            </a:endParaRPr>
          </a:p>
          <a:p>
            <a:pPr marL="403225">
              <a:lnSpc>
                <a:spcPct val="100000"/>
              </a:lnSpc>
              <a:spcBef>
                <a:spcPts val="2330"/>
              </a:spcBef>
            </a:pP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Responsabilidade 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do concessionário por ato 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praticado 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por 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empresa</a:t>
            </a:r>
            <a:r>
              <a:rPr sz="1900" b="1" spc="3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subcontratada?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1527175" y="3964051"/>
            <a:ext cx="10400030" cy="1478280"/>
          </a:xfrm>
          <a:custGeom>
            <a:avLst/>
            <a:gdLst/>
            <a:ahLst/>
            <a:cxnLst/>
            <a:rect l="l" t="t" r="r" b="b"/>
            <a:pathLst>
              <a:path w="10400030" h="1478279">
                <a:moveTo>
                  <a:pt x="0" y="1477899"/>
                </a:moveTo>
                <a:lnTo>
                  <a:pt x="10399776" y="1477899"/>
                </a:lnTo>
                <a:lnTo>
                  <a:pt x="10399776" y="0"/>
                </a:lnTo>
                <a:lnTo>
                  <a:pt x="0" y="0"/>
                </a:lnTo>
                <a:lnTo>
                  <a:pt x="0" y="14778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527175" y="3964051"/>
            <a:ext cx="10400030" cy="1478280"/>
          </a:xfrm>
          <a:custGeom>
            <a:avLst/>
            <a:gdLst/>
            <a:ahLst/>
            <a:cxnLst/>
            <a:rect l="l" t="t" r="r" b="b"/>
            <a:pathLst>
              <a:path w="10400030" h="1478279">
                <a:moveTo>
                  <a:pt x="0" y="1477899"/>
                </a:moveTo>
                <a:lnTo>
                  <a:pt x="10399776" y="1477899"/>
                </a:lnTo>
                <a:lnTo>
                  <a:pt x="10399776" y="0"/>
                </a:lnTo>
                <a:lnTo>
                  <a:pt x="0" y="0"/>
                </a:lnTo>
                <a:lnTo>
                  <a:pt x="0" y="1477899"/>
                </a:lnTo>
                <a:close/>
              </a:path>
            </a:pathLst>
          </a:custGeom>
          <a:ln w="12700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79387" y="4213288"/>
            <a:ext cx="1190625" cy="9096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95312" y="1958975"/>
            <a:ext cx="11150600" cy="1754505"/>
          </a:xfrm>
          <a:custGeom>
            <a:avLst/>
            <a:gdLst/>
            <a:ahLst/>
            <a:cxnLst/>
            <a:rect l="l" t="t" r="r" b="b"/>
            <a:pathLst>
              <a:path w="11150600" h="1754504">
                <a:moveTo>
                  <a:pt x="0" y="1754251"/>
                </a:moveTo>
                <a:lnTo>
                  <a:pt x="11150600" y="1754251"/>
                </a:lnTo>
                <a:lnTo>
                  <a:pt x="11150600" y="0"/>
                </a:lnTo>
                <a:lnTo>
                  <a:pt x="0" y="0"/>
                </a:lnTo>
                <a:lnTo>
                  <a:pt x="0" y="17542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95312" y="1958975"/>
            <a:ext cx="11150600" cy="1754505"/>
          </a:xfrm>
          <a:custGeom>
            <a:avLst/>
            <a:gdLst/>
            <a:ahLst/>
            <a:cxnLst/>
            <a:rect l="l" t="t" r="r" b="b"/>
            <a:pathLst>
              <a:path w="11150600" h="1754504">
                <a:moveTo>
                  <a:pt x="0" y="1754251"/>
                </a:moveTo>
                <a:lnTo>
                  <a:pt x="11150600" y="1754251"/>
                </a:lnTo>
                <a:lnTo>
                  <a:pt x="11150600" y="0"/>
                </a:lnTo>
                <a:lnTo>
                  <a:pt x="0" y="0"/>
                </a:lnTo>
                <a:lnTo>
                  <a:pt x="0" y="1754251"/>
                </a:lnTo>
                <a:close/>
              </a:path>
            </a:pathLst>
          </a:custGeom>
          <a:ln w="1270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86690" algn="just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Art. 25. </a:t>
            </a:r>
            <a:r>
              <a:rPr dirty="0"/>
              <a:t>Incumbe à </a:t>
            </a:r>
            <a:r>
              <a:rPr spc="-5" dirty="0"/>
              <a:t>concessionária </a:t>
            </a:r>
            <a:r>
              <a:rPr dirty="0"/>
              <a:t>a </a:t>
            </a:r>
            <a:r>
              <a:rPr spc="-5" dirty="0"/>
              <a:t>execução </a:t>
            </a:r>
            <a:r>
              <a:rPr spc="-15" dirty="0"/>
              <a:t>do </a:t>
            </a:r>
            <a:r>
              <a:rPr spc="-10" dirty="0"/>
              <a:t>serviço </a:t>
            </a:r>
            <a:r>
              <a:rPr spc="-5" dirty="0"/>
              <a:t>concedido, cabendo-lhe responder  por todos </a:t>
            </a:r>
            <a:r>
              <a:rPr dirty="0"/>
              <a:t>os </a:t>
            </a:r>
            <a:r>
              <a:rPr spc="-10" dirty="0"/>
              <a:t>prejuízos </a:t>
            </a:r>
            <a:r>
              <a:rPr spc="-5" dirty="0"/>
              <a:t>causados </a:t>
            </a:r>
            <a:r>
              <a:rPr dirty="0"/>
              <a:t>ao </a:t>
            </a:r>
            <a:r>
              <a:rPr spc="-5" dirty="0"/>
              <a:t>poder concedente, </a:t>
            </a:r>
            <a:r>
              <a:rPr spc="-10" dirty="0"/>
              <a:t>aos usuários </a:t>
            </a:r>
            <a:r>
              <a:rPr dirty="0"/>
              <a:t>ou a </a:t>
            </a:r>
            <a:r>
              <a:rPr spc="-5" dirty="0"/>
              <a:t>terceiros, sem que </a:t>
            </a:r>
            <a:r>
              <a:rPr dirty="0"/>
              <a:t>a  </a:t>
            </a:r>
            <a:r>
              <a:rPr spc="-5" dirty="0"/>
              <a:t>fiscalização exercida pelo órgão competente exclua </a:t>
            </a:r>
            <a:r>
              <a:rPr dirty="0"/>
              <a:t>ou </a:t>
            </a:r>
            <a:r>
              <a:rPr spc="-5" dirty="0"/>
              <a:t>atenue </a:t>
            </a:r>
            <a:r>
              <a:rPr dirty="0"/>
              <a:t>essa</a:t>
            </a:r>
            <a:r>
              <a:rPr spc="30" dirty="0"/>
              <a:t> </a:t>
            </a:r>
            <a:r>
              <a:rPr spc="-5" dirty="0"/>
              <a:t>responsabilidade.</a:t>
            </a:r>
          </a:p>
          <a:p>
            <a:pPr marL="12700" marR="184150" algn="just">
              <a:lnSpc>
                <a:spcPct val="99500"/>
              </a:lnSpc>
              <a:spcBef>
                <a:spcPts val="30"/>
              </a:spcBef>
            </a:pPr>
            <a:r>
              <a:rPr dirty="0">
                <a:latin typeface="MS PGothic"/>
                <a:cs typeface="MS PGothic"/>
              </a:rPr>
              <a:t>§ </a:t>
            </a:r>
            <a:r>
              <a:rPr spc="-5" dirty="0"/>
              <a:t>1o </a:t>
            </a:r>
            <a:r>
              <a:rPr b="1" u="sng" dirty="0">
                <a:latin typeface="Verdana"/>
                <a:cs typeface="Verdana"/>
              </a:rPr>
              <a:t>Sem </a:t>
            </a:r>
            <a:r>
              <a:rPr b="1" u="sng" spc="-5" dirty="0">
                <a:latin typeface="Verdana"/>
                <a:cs typeface="Verdana"/>
              </a:rPr>
              <a:t>prejuízo </a:t>
            </a:r>
            <a:r>
              <a:rPr b="1" u="sng" dirty="0">
                <a:latin typeface="Verdana"/>
                <a:cs typeface="Verdana"/>
              </a:rPr>
              <a:t>da </a:t>
            </a:r>
            <a:r>
              <a:rPr b="1" u="sng" spc="-5" dirty="0">
                <a:latin typeface="Verdana"/>
                <a:cs typeface="Verdana"/>
              </a:rPr>
              <a:t>responsabilidade </a:t>
            </a:r>
            <a:r>
              <a:rPr b="1" u="sng" dirty="0">
                <a:latin typeface="Verdana"/>
                <a:cs typeface="Verdana"/>
              </a:rPr>
              <a:t>a </a:t>
            </a:r>
            <a:r>
              <a:rPr b="1" u="sng" spc="-5" dirty="0">
                <a:latin typeface="Verdana"/>
                <a:cs typeface="Verdana"/>
              </a:rPr>
              <a:t>que se refere este </a:t>
            </a:r>
            <a:r>
              <a:rPr b="1" u="sng" dirty="0">
                <a:latin typeface="Verdana"/>
                <a:cs typeface="Verdana"/>
              </a:rPr>
              <a:t>artigo</a:t>
            </a:r>
            <a:r>
              <a:rPr dirty="0"/>
              <a:t>, </a:t>
            </a:r>
            <a:r>
              <a:rPr u="sng" dirty="0"/>
              <a:t>a </a:t>
            </a:r>
            <a:r>
              <a:rPr u="sng" spc="-5" dirty="0"/>
              <a:t>concessionária </a:t>
            </a:r>
            <a:r>
              <a:rPr spc="-5" dirty="0"/>
              <a:t> </a:t>
            </a:r>
            <a:r>
              <a:rPr u="sng" spc="-5" dirty="0"/>
              <a:t>poderá </a:t>
            </a:r>
            <a:r>
              <a:rPr u="sng" spc="-10" dirty="0"/>
              <a:t>contratar </a:t>
            </a:r>
            <a:r>
              <a:rPr u="sng" dirty="0"/>
              <a:t>com </a:t>
            </a:r>
            <a:r>
              <a:rPr u="sng" spc="-5" dirty="0"/>
              <a:t>terceiros </a:t>
            </a:r>
            <a:r>
              <a:rPr u="sng" dirty="0"/>
              <a:t>o </a:t>
            </a:r>
            <a:r>
              <a:rPr u="sng" spc="-10" dirty="0"/>
              <a:t>desenvolvimento </a:t>
            </a:r>
            <a:r>
              <a:rPr u="sng" dirty="0"/>
              <a:t>de </a:t>
            </a:r>
            <a:r>
              <a:rPr u="sng" spc="-5" dirty="0"/>
              <a:t>atividades inerentes, acessórias </a:t>
            </a:r>
            <a:r>
              <a:rPr u="sng" spc="0" dirty="0"/>
              <a:t>ou </a:t>
            </a:r>
            <a:r>
              <a:rPr spc="0" dirty="0"/>
              <a:t> </a:t>
            </a:r>
            <a:r>
              <a:rPr u="sng" spc="-5" dirty="0"/>
              <a:t>complementares </a:t>
            </a:r>
            <a:r>
              <a:rPr u="sng" dirty="0"/>
              <a:t>ao </a:t>
            </a:r>
            <a:r>
              <a:rPr u="sng" spc="-5" dirty="0"/>
              <a:t>serviço concedido, bem </a:t>
            </a:r>
            <a:r>
              <a:rPr u="sng" dirty="0"/>
              <a:t>como a </a:t>
            </a:r>
            <a:r>
              <a:rPr u="sng" spc="-5" dirty="0"/>
              <a:t>implementação </a:t>
            </a:r>
            <a:r>
              <a:rPr u="sng" dirty="0"/>
              <a:t>de </a:t>
            </a:r>
            <a:r>
              <a:rPr u="sng" spc="-5" dirty="0"/>
              <a:t>projetos</a:t>
            </a:r>
            <a:r>
              <a:rPr u="sng" spc="55" dirty="0"/>
              <a:t> </a:t>
            </a:r>
            <a:r>
              <a:rPr u="sng" spc="-5" dirty="0"/>
              <a:t>associados.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50">
              <a:latin typeface="Times New Roman"/>
              <a:cs typeface="Times New Roman"/>
            </a:endParaRPr>
          </a:p>
          <a:p>
            <a:pPr marL="944244" marR="5080" algn="just">
              <a:lnSpc>
                <a:spcPct val="100000"/>
              </a:lnSpc>
            </a:pPr>
            <a:r>
              <a:rPr spc="-10" dirty="0"/>
              <a:t>“Na </a:t>
            </a:r>
            <a:r>
              <a:rPr spc="-5" dirty="0"/>
              <a:t>hipótese de </a:t>
            </a:r>
            <a:r>
              <a:rPr dirty="0"/>
              <a:t>um </a:t>
            </a:r>
            <a:r>
              <a:rPr spc="-5" dirty="0"/>
              <a:t>empreiteiro, </a:t>
            </a:r>
            <a:r>
              <a:rPr spc="-10" dirty="0"/>
              <a:t>contratado </a:t>
            </a:r>
            <a:r>
              <a:rPr spc="-5" dirty="0"/>
              <a:t>pelo </a:t>
            </a:r>
            <a:r>
              <a:rPr spc="-10" dirty="0"/>
              <a:t>parceiro </a:t>
            </a:r>
            <a:r>
              <a:rPr spc="-15" dirty="0"/>
              <a:t>privado, </a:t>
            </a:r>
            <a:r>
              <a:rPr dirty="0"/>
              <a:t>ser o agente  causador </a:t>
            </a:r>
            <a:r>
              <a:rPr spc="-5" dirty="0"/>
              <a:t>do </a:t>
            </a:r>
            <a:r>
              <a:rPr spc="-10" dirty="0"/>
              <a:t>dano </a:t>
            </a:r>
            <a:r>
              <a:rPr dirty="0"/>
              <a:t>a </a:t>
            </a:r>
            <a:r>
              <a:rPr spc="-10" dirty="0"/>
              <a:t>terceiro, </a:t>
            </a:r>
            <a:r>
              <a:rPr b="1" u="heavy" dirty="0">
                <a:latin typeface="Verdana"/>
                <a:cs typeface="Verdana"/>
              </a:rPr>
              <a:t>o </a:t>
            </a:r>
            <a:r>
              <a:rPr b="1" u="heavy" spc="-5" dirty="0">
                <a:latin typeface="Verdana"/>
                <a:cs typeface="Verdana"/>
              </a:rPr>
              <a:t>parceiro privado responderá </a:t>
            </a:r>
            <a:r>
              <a:rPr b="1" u="heavy" dirty="0">
                <a:latin typeface="Verdana"/>
                <a:cs typeface="Verdana"/>
              </a:rPr>
              <a:t>de </a:t>
            </a:r>
            <a:r>
              <a:rPr b="1" u="heavy" spc="-5" dirty="0">
                <a:latin typeface="Verdana"/>
                <a:cs typeface="Verdana"/>
              </a:rPr>
              <a:t>forma direta </a:t>
            </a:r>
            <a:r>
              <a:rPr b="1" u="heavy" dirty="0">
                <a:latin typeface="Verdana"/>
                <a:cs typeface="Verdana"/>
              </a:rPr>
              <a:t>e </a:t>
            </a:r>
            <a:r>
              <a:rPr b="1" dirty="0">
                <a:latin typeface="Verdana"/>
                <a:cs typeface="Verdana"/>
              </a:rPr>
              <a:t> </a:t>
            </a:r>
            <a:r>
              <a:rPr b="1" u="heavy" spc="-5" dirty="0">
                <a:latin typeface="Verdana"/>
                <a:cs typeface="Verdana"/>
              </a:rPr>
              <a:t>objetiva perante </a:t>
            </a:r>
            <a:r>
              <a:rPr b="1" u="heavy" dirty="0">
                <a:latin typeface="Verdana"/>
                <a:cs typeface="Verdana"/>
              </a:rPr>
              <a:t>o </a:t>
            </a:r>
            <a:r>
              <a:rPr b="1" u="heavy" spc="-5" dirty="0">
                <a:latin typeface="Verdana"/>
                <a:cs typeface="Verdana"/>
              </a:rPr>
              <a:t>terceiro </a:t>
            </a:r>
            <a:r>
              <a:rPr b="1" u="heavy" spc="-10" dirty="0">
                <a:latin typeface="Verdana"/>
                <a:cs typeface="Verdana"/>
              </a:rPr>
              <a:t>prejudicado </a:t>
            </a:r>
            <a:r>
              <a:rPr b="1" u="heavy" dirty="0">
                <a:latin typeface="Verdana"/>
                <a:cs typeface="Verdana"/>
              </a:rPr>
              <a:t>e, em ação de </a:t>
            </a:r>
            <a:r>
              <a:rPr b="1" u="heavy" spc="-5" dirty="0">
                <a:latin typeface="Verdana"/>
                <a:cs typeface="Verdana"/>
              </a:rPr>
              <a:t>regresso, mediante </a:t>
            </a:r>
            <a:r>
              <a:rPr b="1" spc="-5" dirty="0">
                <a:latin typeface="Verdana"/>
                <a:cs typeface="Verdana"/>
              </a:rPr>
              <a:t> </a:t>
            </a:r>
            <a:r>
              <a:rPr b="1" u="heavy" spc="-5" dirty="0">
                <a:latin typeface="Verdana"/>
                <a:cs typeface="Verdana"/>
              </a:rPr>
              <a:t>comprovação </a:t>
            </a:r>
            <a:r>
              <a:rPr b="1" u="heavy" dirty="0">
                <a:latin typeface="Verdana"/>
                <a:cs typeface="Verdana"/>
              </a:rPr>
              <a:t>de </a:t>
            </a:r>
            <a:r>
              <a:rPr b="1" u="heavy" spc="-5" dirty="0">
                <a:latin typeface="Verdana"/>
                <a:cs typeface="Verdana"/>
              </a:rPr>
              <a:t>comportamento doloso </a:t>
            </a:r>
            <a:r>
              <a:rPr b="1" u="heavy" dirty="0">
                <a:latin typeface="Verdana"/>
                <a:cs typeface="Verdana"/>
              </a:rPr>
              <a:t>ou </a:t>
            </a:r>
            <a:r>
              <a:rPr b="1" u="heavy" spc="-5" dirty="0">
                <a:latin typeface="Verdana"/>
                <a:cs typeface="Verdana"/>
              </a:rPr>
              <a:t>culposo daquele, buscará </a:t>
            </a:r>
            <a:r>
              <a:rPr b="1" u="heavy" dirty="0">
                <a:latin typeface="Verdana"/>
                <a:cs typeface="Verdana"/>
              </a:rPr>
              <a:t>o </a:t>
            </a:r>
            <a:r>
              <a:rPr b="1" dirty="0">
                <a:latin typeface="Verdana"/>
                <a:cs typeface="Verdana"/>
              </a:rPr>
              <a:t> </a:t>
            </a:r>
            <a:r>
              <a:rPr b="1" u="heavy" spc="-5" dirty="0">
                <a:latin typeface="Verdana"/>
                <a:cs typeface="Verdana"/>
              </a:rPr>
              <a:t>respectivo </a:t>
            </a:r>
            <a:r>
              <a:rPr b="1" u="heavy" spc="-20" dirty="0">
                <a:latin typeface="Verdana"/>
                <a:cs typeface="Verdana"/>
              </a:rPr>
              <a:t>ressarcimento</a:t>
            </a:r>
            <a:r>
              <a:rPr spc="-20" dirty="0"/>
              <a:t>”. </a:t>
            </a:r>
            <a:r>
              <a:rPr spc="-5" dirty="0"/>
              <a:t>(FRANÇA, </a:t>
            </a:r>
            <a:r>
              <a:rPr spc="-15" dirty="0"/>
              <a:t>p.</a:t>
            </a:r>
            <a:r>
              <a:rPr spc="35" dirty="0"/>
              <a:t> </a:t>
            </a:r>
            <a:r>
              <a:rPr spc="-5" dirty="0"/>
              <a:t>151).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2219325"/>
          </a:xfrm>
          <a:custGeom>
            <a:avLst/>
            <a:gdLst/>
            <a:ahLst/>
            <a:cxnLst/>
            <a:rect l="l" t="t" r="r" b="b"/>
            <a:pathLst>
              <a:path h="2219325">
                <a:moveTo>
                  <a:pt x="0" y="0"/>
                </a:moveTo>
                <a:lnTo>
                  <a:pt x="0" y="2219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5357876"/>
            <a:ext cx="0" cy="1500505"/>
          </a:xfrm>
          <a:custGeom>
            <a:avLst/>
            <a:gdLst/>
            <a:ahLst/>
            <a:cxnLst/>
            <a:rect l="l" t="t" r="r" b="b"/>
            <a:pathLst>
              <a:path h="1500504">
                <a:moveTo>
                  <a:pt x="0" y="0"/>
                </a:moveTo>
                <a:lnTo>
                  <a:pt x="0" y="15001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2219325"/>
          </a:xfrm>
          <a:custGeom>
            <a:avLst/>
            <a:gdLst/>
            <a:ahLst/>
            <a:cxnLst/>
            <a:rect l="l" t="t" r="r" b="b"/>
            <a:pathLst>
              <a:path h="2219325">
                <a:moveTo>
                  <a:pt x="0" y="0"/>
                </a:moveTo>
                <a:lnTo>
                  <a:pt x="0" y="2219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5357876"/>
            <a:ext cx="0" cy="1500505"/>
          </a:xfrm>
          <a:custGeom>
            <a:avLst/>
            <a:gdLst/>
            <a:ahLst/>
            <a:cxnLst/>
            <a:rect l="l" t="t" r="r" b="b"/>
            <a:pathLst>
              <a:path h="1500504">
                <a:moveTo>
                  <a:pt x="0" y="0"/>
                </a:moveTo>
                <a:lnTo>
                  <a:pt x="0" y="15001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2219325"/>
          </a:xfrm>
          <a:custGeom>
            <a:avLst/>
            <a:gdLst/>
            <a:ahLst/>
            <a:cxnLst/>
            <a:rect l="l" t="t" r="r" b="b"/>
            <a:pathLst>
              <a:path h="2219325">
                <a:moveTo>
                  <a:pt x="0" y="0"/>
                </a:moveTo>
                <a:lnTo>
                  <a:pt x="0" y="2219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5357876"/>
            <a:ext cx="0" cy="1500505"/>
          </a:xfrm>
          <a:custGeom>
            <a:avLst/>
            <a:gdLst/>
            <a:ahLst/>
            <a:cxnLst/>
            <a:rect l="l" t="t" r="r" b="b"/>
            <a:pathLst>
              <a:path h="1500504">
                <a:moveTo>
                  <a:pt x="0" y="0"/>
                </a:moveTo>
                <a:lnTo>
                  <a:pt x="0" y="15001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2219325"/>
          </a:xfrm>
          <a:custGeom>
            <a:avLst/>
            <a:gdLst/>
            <a:ahLst/>
            <a:cxnLst/>
            <a:rect l="l" t="t" r="r" b="b"/>
            <a:pathLst>
              <a:path h="2219325">
                <a:moveTo>
                  <a:pt x="0" y="0"/>
                </a:moveTo>
                <a:lnTo>
                  <a:pt x="0" y="2219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5357876"/>
            <a:ext cx="0" cy="1500505"/>
          </a:xfrm>
          <a:custGeom>
            <a:avLst/>
            <a:gdLst/>
            <a:ahLst/>
            <a:cxnLst/>
            <a:rect l="l" t="t" r="r" b="b"/>
            <a:pathLst>
              <a:path h="1500504">
                <a:moveTo>
                  <a:pt x="0" y="0"/>
                </a:moveTo>
                <a:lnTo>
                  <a:pt x="0" y="15001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0"/>
            <a:ext cx="0" cy="2219325"/>
          </a:xfrm>
          <a:custGeom>
            <a:avLst/>
            <a:gdLst/>
            <a:ahLst/>
            <a:cxnLst/>
            <a:rect l="l" t="t" r="r" b="b"/>
            <a:pathLst>
              <a:path h="2219325">
                <a:moveTo>
                  <a:pt x="0" y="0"/>
                </a:moveTo>
                <a:lnTo>
                  <a:pt x="0" y="2219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5357876"/>
            <a:ext cx="0" cy="1500505"/>
          </a:xfrm>
          <a:custGeom>
            <a:avLst/>
            <a:gdLst/>
            <a:ahLst/>
            <a:cxnLst/>
            <a:rect l="l" t="t" r="r" b="b"/>
            <a:pathLst>
              <a:path h="1500504">
                <a:moveTo>
                  <a:pt x="0" y="0"/>
                </a:moveTo>
                <a:lnTo>
                  <a:pt x="0" y="15001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24800" y="0"/>
            <a:ext cx="0" cy="2219325"/>
          </a:xfrm>
          <a:custGeom>
            <a:avLst/>
            <a:gdLst/>
            <a:ahLst/>
            <a:cxnLst/>
            <a:rect l="l" t="t" r="r" b="b"/>
            <a:pathLst>
              <a:path h="2219325">
                <a:moveTo>
                  <a:pt x="0" y="0"/>
                </a:moveTo>
                <a:lnTo>
                  <a:pt x="0" y="2219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5357876"/>
            <a:ext cx="0" cy="1500505"/>
          </a:xfrm>
          <a:custGeom>
            <a:avLst/>
            <a:gdLst/>
            <a:ahLst/>
            <a:cxnLst/>
            <a:rect l="l" t="t" r="r" b="b"/>
            <a:pathLst>
              <a:path h="1500504">
                <a:moveTo>
                  <a:pt x="0" y="0"/>
                </a:moveTo>
                <a:lnTo>
                  <a:pt x="0" y="15001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44000" y="0"/>
            <a:ext cx="0" cy="2219325"/>
          </a:xfrm>
          <a:custGeom>
            <a:avLst/>
            <a:gdLst/>
            <a:ahLst/>
            <a:cxnLst/>
            <a:rect l="l" t="t" r="r" b="b"/>
            <a:pathLst>
              <a:path h="2219325">
                <a:moveTo>
                  <a:pt x="0" y="0"/>
                </a:moveTo>
                <a:lnTo>
                  <a:pt x="0" y="2219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0" y="5357876"/>
            <a:ext cx="0" cy="1500505"/>
          </a:xfrm>
          <a:custGeom>
            <a:avLst/>
            <a:gdLst/>
            <a:ahLst/>
            <a:cxnLst/>
            <a:rect l="l" t="t" r="r" b="b"/>
            <a:pathLst>
              <a:path h="1500504">
                <a:moveTo>
                  <a:pt x="0" y="0"/>
                </a:moveTo>
                <a:lnTo>
                  <a:pt x="0" y="15001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363200" y="0"/>
            <a:ext cx="0" cy="2219325"/>
          </a:xfrm>
          <a:custGeom>
            <a:avLst/>
            <a:gdLst/>
            <a:ahLst/>
            <a:cxnLst/>
            <a:rect l="l" t="t" r="r" b="b"/>
            <a:pathLst>
              <a:path h="2219325">
                <a:moveTo>
                  <a:pt x="0" y="0"/>
                </a:moveTo>
                <a:lnTo>
                  <a:pt x="0" y="2219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63200" y="5357876"/>
            <a:ext cx="0" cy="1500505"/>
          </a:xfrm>
          <a:custGeom>
            <a:avLst/>
            <a:gdLst/>
            <a:ahLst/>
            <a:cxnLst/>
            <a:rect l="l" t="t" r="r" b="b"/>
            <a:pathLst>
              <a:path h="1500504">
                <a:moveTo>
                  <a:pt x="0" y="0"/>
                </a:moveTo>
                <a:lnTo>
                  <a:pt x="0" y="15001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582400" y="0"/>
            <a:ext cx="0" cy="2219325"/>
          </a:xfrm>
          <a:custGeom>
            <a:avLst/>
            <a:gdLst/>
            <a:ahLst/>
            <a:cxnLst/>
            <a:rect l="l" t="t" r="r" b="b"/>
            <a:pathLst>
              <a:path h="2219325">
                <a:moveTo>
                  <a:pt x="0" y="0"/>
                </a:moveTo>
                <a:lnTo>
                  <a:pt x="0" y="2219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582400" y="5357876"/>
            <a:ext cx="0" cy="1500505"/>
          </a:xfrm>
          <a:custGeom>
            <a:avLst/>
            <a:gdLst/>
            <a:ahLst/>
            <a:cxnLst/>
            <a:rect l="l" t="t" r="r" b="b"/>
            <a:pathLst>
              <a:path h="1500504">
                <a:moveTo>
                  <a:pt x="0" y="0"/>
                </a:moveTo>
                <a:lnTo>
                  <a:pt x="0" y="150012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968226" y="2835275"/>
            <a:ext cx="224154" cy="0"/>
          </a:xfrm>
          <a:custGeom>
            <a:avLst/>
            <a:gdLst/>
            <a:ahLst/>
            <a:cxnLst/>
            <a:rect l="l" t="t" r="r" b="b"/>
            <a:pathLst>
              <a:path w="224154">
                <a:moveTo>
                  <a:pt x="0" y="0"/>
                </a:moveTo>
                <a:lnTo>
                  <a:pt x="223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611937" y="283527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31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175" y="2835275"/>
            <a:ext cx="176530" cy="0"/>
          </a:xfrm>
          <a:custGeom>
            <a:avLst/>
            <a:gdLst/>
            <a:ahLst/>
            <a:cxnLst/>
            <a:rect l="l" t="t" r="r" b="b"/>
            <a:pathLst>
              <a:path w="176530">
                <a:moveTo>
                  <a:pt x="0" y="0"/>
                </a:moveTo>
                <a:lnTo>
                  <a:pt x="17621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968226" y="4060825"/>
            <a:ext cx="224154" cy="0"/>
          </a:xfrm>
          <a:custGeom>
            <a:avLst/>
            <a:gdLst/>
            <a:ahLst/>
            <a:cxnLst/>
            <a:rect l="l" t="t" r="r" b="b"/>
            <a:pathLst>
              <a:path w="224154">
                <a:moveTo>
                  <a:pt x="0" y="0"/>
                </a:moveTo>
                <a:lnTo>
                  <a:pt x="223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611937" y="406082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31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5" y="4060825"/>
            <a:ext cx="176530" cy="0"/>
          </a:xfrm>
          <a:custGeom>
            <a:avLst/>
            <a:gdLst/>
            <a:ahLst/>
            <a:cxnLst/>
            <a:rect l="l" t="t" r="r" b="b"/>
            <a:pathLst>
              <a:path w="176530">
                <a:moveTo>
                  <a:pt x="0" y="0"/>
                </a:moveTo>
                <a:lnTo>
                  <a:pt x="17621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968226" y="5284851"/>
            <a:ext cx="224154" cy="0"/>
          </a:xfrm>
          <a:custGeom>
            <a:avLst/>
            <a:gdLst/>
            <a:ahLst/>
            <a:cxnLst/>
            <a:rect l="l" t="t" r="r" b="b"/>
            <a:pathLst>
              <a:path w="224154">
                <a:moveTo>
                  <a:pt x="0" y="0"/>
                </a:moveTo>
                <a:lnTo>
                  <a:pt x="223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611937" y="5284851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31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75" y="5284851"/>
            <a:ext cx="176530" cy="0"/>
          </a:xfrm>
          <a:custGeom>
            <a:avLst/>
            <a:gdLst/>
            <a:ahLst/>
            <a:cxnLst/>
            <a:rect l="l" t="t" r="r" b="b"/>
            <a:pathLst>
              <a:path w="176530">
                <a:moveTo>
                  <a:pt x="0" y="0"/>
                </a:moveTo>
                <a:lnTo>
                  <a:pt x="17621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674991" y="4359131"/>
            <a:ext cx="1111250" cy="26289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7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0" y="430276"/>
            <a:ext cx="12192000" cy="831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430276"/>
            <a:ext cx="12192000" cy="831850"/>
          </a:xfrm>
          <a:custGeom>
            <a:avLst/>
            <a:gdLst/>
            <a:ahLst/>
            <a:cxnLst/>
            <a:rect l="l" t="t" r="r" b="b"/>
            <a:pathLst>
              <a:path w="12192000" h="831850">
                <a:moveTo>
                  <a:pt x="0" y="831850"/>
                </a:moveTo>
                <a:lnTo>
                  <a:pt x="12192000" y="831850"/>
                </a:lnTo>
                <a:lnTo>
                  <a:pt x="12192000" y="0"/>
                </a:lnTo>
                <a:lnTo>
                  <a:pt x="0" y="0"/>
                </a:lnTo>
                <a:lnTo>
                  <a:pt x="0" y="83185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>
            <a:spLocks noGrp="1"/>
          </p:cNvSpPr>
          <p:nvPr>
            <p:ph type="title"/>
          </p:nvPr>
        </p:nvSpPr>
        <p:spPr>
          <a:xfrm>
            <a:off x="78739" y="461009"/>
            <a:ext cx="120338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2765" algn="l"/>
                <a:tab pos="2273300" algn="l"/>
                <a:tab pos="4082415" algn="l"/>
                <a:tab pos="4481195" algn="l"/>
                <a:tab pos="6701155" algn="l"/>
                <a:tab pos="8870950" algn="l"/>
                <a:tab pos="9272270" algn="l"/>
                <a:tab pos="10723245" algn="l"/>
              </a:tabLst>
            </a:pPr>
            <a:r>
              <a:rPr spc="-5" dirty="0"/>
              <a:t>2.	Aspectos	materiais	</a:t>
            </a:r>
            <a:r>
              <a:rPr dirty="0"/>
              <a:t>e	</a:t>
            </a:r>
            <a:r>
              <a:rPr spc="-5" dirty="0"/>
              <a:t>processuais	envolvendo	</a:t>
            </a:r>
            <a:r>
              <a:rPr dirty="0"/>
              <a:t>a	relação	</a:t>
            </a:r>
            <a:r>
              <a:rPr spc="-5" dirty="0"/>
              <a:t>jurídica</a:t>
            </a:r>
          </a:p>
        </p:txBody>
      </p:sp>
      <p:sp>
        <p:nvSpPr>
          <p:cNvPr id="68" name="object 68"/>
          <p:cNvSpPr/>
          <p:nvPr/>
        </p:nvSpPr>
        <p:spPr>
          <a:xfrm>
            <a:off x="2074926" y="1476375"/>
            <a:ext cx="8042275" cy="3841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074926" y="1476375"/>
            <a:ext cx="8042275" cy="384175"/>
          </a:xfrm>
          <a:custGeom>
            <a:avLst/>
            <a:gdLst/>
            <a:ahLst/>
            <a:cxnLst/>
            <a:rect l="l" t="t" r="r" b="b"/>
            <a:pathLst>
              <a:path w="8042275" h="384175">
                <a:moveTo>
                  <a:pt x="0" y="384175"/>
                </a:moveTo>
                <a:lnTo>
                  <a:pt x="8042275" y="384175"/>
                </a:lnTo>
                <a:lnTo>
                  <a:pt x="8042275" y="0"/>
                </a:lnTo>
                <a:lnTo>
                  <a:pt x="0" y="0"/>
                </a:lnTo>
                <a:lnTo>
                  <a:pt x="0" y="384175"/>
                </a:lnTo>
                <a:close/>
              </a:path>
            </a:pathLst>
          </a:custGeom>
          <a:ln w="635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78739" y="826769"/>
            <a:ext cx="9929495" cy="995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entre </a:t>
            </a:r>
            <a:r>
              <a:rPr sz="2400" b="1" dirty="0">
                <a:solidFill>
                  <a:srgbClr val="FFFFFF"/>
                </a:solidFill>
                <a:latin typeface="Verdana"/>
                <a:cs typeface="Verdana"/>
              </a:rPr>
              <a:t>o </a:t>
            </a: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concessionário </a:t>
            </a:r>
            <a:r>
              <a:rPr sz="2400" b="1" dirty="0">
                <a:solidFill>
                  <a:srgbClr val="FFFFFF"/>
                </a:solidFill>
                <a:latin typeface="Verdana"/>
                <a:cs typeface="Verdana"/>
              </a:rPr>
              <a:t>e o </a:t>
            </a: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poder</a:t>
            </a:r>
            <a:r>
              <a:rPr sz="2400" b="1" spc="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concedente</a:t>
            </a:r>
            <a:endParaRPr sz="2400">
              <a:latin typeface="Verdana"/>
              <a:cs typeface="Verdana"/>
            </a:endParaRPr>
          </a:p>
          <a:p>
            <a:pPr marL="2116455">
              <a:lnSpc>
                <a:spcPct val="100000"/>
              </a:lnSpc>
              <a:spcBef>
                <a:spcPts val="2480"/>
              </a:spcBef>
            </a:pPr>
            <a:r>
              <a:rPr sz="1900" b="1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900" b="1" spc="-10" dirty="0">
                <a:solidFill>
                  <a:srgbClr val="2C2D2C"/>
                </a:solidFill>
                <a:latin typeface="Verdana"/>
                <a:cs typeface="Verdana"/>
              </a:rPr>
              <a:t>riscos </a:t>
            </a:r>
            <a:r>
              <a:rPr sz="1900" b="1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900" b="1" spc="-10" dirty="0">
                <a:solidFill>
                  <a:srgbClr val="2C2D2C"/>
                </a:solidFill>
                <a:latin typeface="Verdana"/>
                <a:cs typeface="Verdana"/>
              </a:rPr>
              <a:t>concessão </a:t>
            </a:r>
            <a:r>
              <a:rPr sz="1900" b="1" dirty="0">
                <a:solidFill>
                  <a:srgbClr val="2C2D2C"/>
                </a:solidFill>
                <a:latin typeface="Verdana"/>
                <a:cs typeface="Verdana"/>
              </a:rPr>
              <a:t>e a </a:t>
            </a:r>
            <a:r>
              <a:rPr sz="1900" b="1" spc="-10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900" b="1" spc="-5" dirty="0">
                <a:solidFill>
                  <a:srgbClr val="2C2D2C"/>
                </a:solidFill>
                <a:latin typeface="Verdana"/>
                <a:cs typeface="Verdana"/>
              </a:rPr>
              <a:t>civil</a:t>
            </a:r>
            <a:r>
              <a:rPr sz="1900" b="1" spc="1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b="1" spc="-5" dirty="0">
                <a:solidFill>
                  <a:srgbClr val="2C2D2C"/>
                </a:solidFill>
                <a:latin typeface="Verdana"/>
                <a:cs typeface="Verdana"/>
              </a:rPr>
              <a:t>objetiva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79387" y="2219325"/>
            <a:ext cx="6432550" cy="3138805"/>
          </a:xfrm>
          <a:custGeom>
            <a:avLst/>
            <a:gdLst/>
            <a:ahLst/>
            <a:cxnLst/>
            <a:rect l="l" t="t" r="r" b="b"/>
            <a:pathLst>
              <a:path w="6432550" h="3138804">
                <a:moveTo>
                  <a:pt x="0" y="3138551"/>
                </a:moveTo>
                <a:lnTo>
                  <a:pt x="6432550" y="3138551"/>
                </a:lnTo>
                <a:lnTo>
                  <a:pt x="6432550" y="0"/>
                </a:lnTo>
                <a:lnTo>
                  <a:pt x="0" y="0"/>
                </a:lnTo>
                <a:lnTo>
                  <a:pt x="0" y="31385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79387" y="2219325"/>
            <a:ext cx="6432550" cy="3138805"/>
          </a:xfrm>
          <a:custGeom>
            <a:avLst/>
            <a:gdLst/>
            <a:ahLst/>
            <a:cxnLst/>
            <a:rect l="l" t="t" r="r" b="b"/>
            <a:pathLst>
              <a:path w="6432550" h="3138804">
                <a:moveTo>
                  <a:pt x="0" y="3138551"/>
                </a:moveTo>
                <a:lnTo>
                  <a:pt x="6432550" y="3138551"/>
                </a:lnTo>
                <a:lnTo>
                  <a:pt x="6432550" y="0"/>
                </a:lnTo>
                <a:lnTo>
                  <a:pt x="0" y="0"/>
                </a:lnTo>
                <a:lnTo>
                  <a:pt x="0" y="3138551"/>
                </a:lnTo>
                <a:close/>
              </a:path>
            </a:pathLst>
          </a:custGeom>
          <a:ln w="12699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1279525" y="2250820"/>
            <a:ext cx="422846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spc="-5" dirty="0">
                <a:solidFill>
                  <a:srgbClr val="2C2D2C"/>
                </a:solidFill>
                <a:latin typeface="Verdana"/>
                <a:cs typeface="Verdana"/>
              </a:rPr>
              <a:t>Lei de Concessões? </a:t>
            </a:r>
            <a:r>
              <a:rPr sz="1900" b="1" spc="-10" dirty="0">
                <a:solidFill>
                  <a:srgbClr val="2C2D2C"/>
                </a:solidFill>
                <a:latin typeface="Verdana"/>
                <a:cs typeface="Verdana"/>
              </a:rPr>
              <a:t>Risco</a:t>
            </a:r>
            <a:r>
              <a:rPr sz="1900" b="1" spc="-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b="1" spc="-10" dirty="0">
                <a:solidFill>
                  <a:srgbClr val="2C2D2C"/>
                </a:solidFill>
                <a:latin typeface="Verdana"/>
                <a:cs typeface="Verdana"/>
              </a:rPr>
              <a:t>total.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58127" y="2799397"/>
            <a:ext cx="583184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4520" algn="l"/>
                <a:tab pos="1143000" algn="l"/>
                <a:tab pos="2314575" algn="l"/>
                <a:tab pos="2614295" algn="l"/>
                <a:tab pos="4453255" algn="l"/>
                <a:tab pos="4755515" algn="l"/>
              </a:tabLst>
            </a:pP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rt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.	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25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.	Incum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	à	c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ess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oná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	a	e</a:t>
            </a:r>
            <a:r>
              <a:rPr sz="1800" spc="-50" dirty="0">
                <a:solidFill>
                  <a:srgbClr val="2C2D2C"/>
                </a:solidFill>
                <a:latin typeface="Verdana"/>
                <a:cs typeface="Verdana"/>
              </a:rPr>
              <a:t>x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ecução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58127" y="3074035"/>
            <a:ext cx="6273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43940" algn="l"/>
                <a:tab pos="2489835" algn="l"/>
                <a:tab pos="4295775" algn="l"/>
                <a:tab pos="5829935" algn="l"/>
              </a:tabLst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rv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ço	c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nc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,	</a:t>
            </a:r>
            <a:r>
              <a:rPr sz="1800" b="1" u="heavy" spc="-5" dirty="0">
                <a:solidFill>
                  <a:srgbClr val="2C2D2C"/>
                </a:solidFill>
                <a:latin typeface="Verdana"/>
                <a:cs typeface="Verdana"/>
              </a:rPr>
              <a:t>cab</a:t>
            </a:r>
            <a:r>
              <a:rPr sz="1800" b="1" u="heavy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b="1" u="heavy" spc="-5" dirty="0">
                <a:solidFill>
                  <a:srgbClr val="2C2D2C"/>
                </a:solidFill>
                <a:latin typeface="Verdana"/>
                <a:cs typeface="Verdana"/>
              </a:rPr>
              <a:t>nd</a:t>
            </a:r>
            <a:r>
              <a:rPr sz="1800" b="1" u="heavy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800" b="1" u="heavy" spc="-5" dirty="0">
                <a:solidFill>
                  <a:srgbClr val="2C2D2C"/>
                </a:solidFill>
                <a:latin typeface="Verdana"/>
                <a:cs typeface="Verdana"/>
              </a:rPr>
              <a:t>-</a:t>
            </a:r>
            <a:r>
              <a:rPr sz="1800" b="1" u="heavy" dirty="0">
                <a:solidFill>
                  <a:srgbClr val="2C2D2C"/>
                </a:solidFill>
                <a:latin typeface="Verdana"/>
                <a:cs typeface="Verdana"/>
              </a:rPr>
              <a:t>lhe	</a:t>
            </a:r>
            <a:r>
              <a:rPr sz="1800" b="1" u="heavy" spc="-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b="1" u="heavy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b="1" u="heavy" spc="-1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800" b="1" u="heavy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800" b="1" u="heavy" spc="1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800" b="1" u="heavy" spc="-5" dirty="0">
                <a:solidFill>
                  <a:srgbClr val="2C2D2C"/>
                </a:solidFill>
                <a:latin typeface="Verdana"/>
                <a:cs typeface="Verdana"/>
              </a:rPr>
              <a:t>nde</a:t>
            </a:r>
            <a:r>
              <a:rPr sz="1800" b="1" u="heavy" dirty="0">
                <a:solidFill>
                  <a:srgbClr val="2C2D2C"/>
                </a:solidFill>
                <a:latin typeface="Verdana"/>
                <a:cs typeface="Verdana"/>
              </a:rPr>
              <a:t>r	</a:t>
            </a:r>
            <a:r>
              <a:rPr sz="1800" b="1" u="heavy" spc="-5" dirty="0">
                <a:solidFill>
                  <a:srgbClr val="2C2D2C"/>
                </a:solidFill>
                <a:latin typeface="Verdana"/>
                <a:cs typeface="Verdana"/>
              </a:rPr>
              <a:t>por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270827" y="3615054"/>
            <a:ext cx="6249035" cy="0"/>
          </a:xfrm>
          <a:custGeom>
            <a:avLst/>
            <a:gdLst/>
            <a:ahLst/>
            <a:cxnLst/>
            <a:rect l="l" t="t" r="r" b="b"/>
            <a:pathLst>
              <a:path w="6249034">
                <a:moveTo>
                  <a:pt x="0" y="0"/>
                </a:moveTo>
                <a:lnTo>
                  <a:pt x="6248463" y="0"/>
                </a:lnTo>
              </a:path>
            </a:pathLst>
          </a:custGeom>
          <a:ln w="2286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258127" y="3348354"/>
            <a:ext cx="627634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todos os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prejuízos causados </a:t>
            </a:r>
            <a:r>
              <a:rPr sz="1800" b="1" spc="-15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poder  </a:t>
            </a:r>
            <a:r>
              <a:rPr sz="1800" b="1" u="heavy" spc="-5" dirty="0">
                <a:solidFill>
                  <a:srgbClr val="2C2D2C"/>
                </a:solidFill>
                <a:latin typeface="Verdana"/>
                <a:cs typeface="Verdana"/>
              </a:rPr>
              <a:t>concedente, </a:t>
            </a:r>
            <a:r>
              <a:rPr sz="1800" b="1" u="heavy" dirty="0">
                <a:solidFill>
                  <a:srgbClr val="2C2D2C"/>
                </a:solidFill>
                <a:latin typeface="Verdana"/>
                <a:cs typeface="Verdana"/>
              </a:rPr>
              <a:t>aos </a:t>
            </a:r>
            <a:r>
              <a:rPr sz="1800" b="1" u="heavy" spc="-5" dirty="0">
                <a:solidFill>
                  <a:srgbClr val="2C2D2C"/>
                </a:solidFill>
                <a:latin typeface="Verdana"/>
                <a:cs typeface="Verdana"/>
              </a:rPr>
              <a:t>usuários </a:t>
            </a:r>
            <a:r>
              <a:rPr sz="1800" b="1" u="heavy" dirty="0">
                <a:solidFill>
                  <a:srgbClr val="2C2D2C"/>
                </a:solidFill>
                <a:latin typeface="Verdana"/>
                <a:cs typeface="Verdana"/>
              </a:rPr>
              <a:t>ou a </a:t>
            </a:r>
            <a:r>
              <a:rPr sz="1800" b="1" u="heavy" spc="-5" dirty="0">
                <a:solidFill>
                  <a:srgbClr val="2C2D2C"/>
                </a:solidFill>
                <a:latin typeface="Verdana"/>
                <a:cs typeface="Verdana"/>
              </a:rPr>
              <a:t>terceiros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sem  que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fiscalização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exercida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pelo órgão competente 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exclua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atenue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essa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responsabilidade.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58127" y="4720590"/>
            <a:ext cx="62750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u="sng" spc="-5" dirty="0">
                <a:solidFill>
                  <a:srgbClr val="2C2D2C"/>
                </a:solidFill>
                <a:latin typeface="Verdana"/>
                <a:cs typeface="Verdana"/>
              </a:rPr>
              <a:t>Consequência: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aumento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tarifas 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usuários  e/ou dos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custos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contrato.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826250" y="2219325"/>
            <a:ext cx="5142230" cy="3138805"/>
          </a:xfrm>
          <a:custGeom>
            <a:avLst/>
            <a:gdLst/>
            <a:ahLst/>
            <a:cxnLst/>
            <a:rect l="l" t="t" r="r" b="b"/>
            <a:pathLst>
              <a:path w="5142230" h="3138804">
                <a:moveTo>
                  <a:pt x="0" y="3138551"/>
                </a:moveTo>
                <a:lnTo>
                  <a:pt x="5141976" y="3138551"/>
                </a:lnTo>
                <a:lnTo>
                  <a:pt x="5141976" y="0"/>
                </a:lnTo>
                <a:lnTo>
                  <a:pt x="0" y="0"/>
                </a:lnTo>
                <a:lnTo>
                  <a:pt x="0" y="31385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826250" y="2219325"/>
            <a:ext cx="5142230" cy="3138805"/>
          </a:xfrm>
          <a:custGeom>
            <a:avLst/>
            <a:gdLst/>
            <a:ahLst/>
            <a:cxnLst/>
            <a:rect l="l" t="t" r="r" b="b"/>
            <a:pathLst>
              <a:path w="5142230" h="3138804">
                <a:moveTo>
                  <a:pt x="0" y="3138551"/>
                </a:moveTo>
                <a:lnTo>
                  <a:pt x="5141976" y="3138551"/>
                </a:lnTo>
                <a:lnTo>
                  <a:pt x="5141976" y="0"/>
                </a:lnTo>
                <a:lnTo>
                  <a:pt x="0" y="0"/>
                </a:lnTo>
                <a:lnTo>
                  <a:pt x="0" y="3138551"/>
                </a:lnTo>
                <a:close/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7140193" y="2250820"/>
            <a:ext cx="451802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spc="-5" dirty="0">
                <a:solidFill>
                  <a:srgbClr val="2C2D2C"/>
                </a:solidFill>
                <a:latin typeface="Verdana"/>
                <a:cs typeface="Verdana"/>
              </a:rPr>
              <a:t>Lei de </a:t>
            </a:r>
            <a:r>
              <a:rPr sz="1900" b="1" dirty="0">
                <a:solidFill>
                  <a:srgbClr val="2C2D2C"/>
                </a:solidFill>
                <a:latin typeface="Verdana"/>
                <a:cs typeface="Verdana"/>
              </a:rPr>
              <a:t>PPP? </a:t>
            </a:r>
            <a:r>
              <a:rPr sz="1900" b="1" spc="-10" dirty="0">
                <a:solidFill>
                  <a:srgbClr val="2C2D2C"/>
                </a:solidFill>
                <a:latin typeface="Verdana"/>
                <a:cs typeface="Verdana"/>
              </a:rPr>
              <a:t>Risco</a:t>
            </a:r>
            <a:r>
              <a:rPr sz="1900" b="1" spc="-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b="1" spc="-10" dirty="0">
                <a:solidFill>
                  <a:srgbClr val="2C2D2C"/>
                </a:solidFill>
                <a:latin typeface="Verdana"/>
                <a:cs typeface="Verdana"/>
              </a:rPr>
              <a:t>compartilhado.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228334" y="2799397"/>
            <a:ext cx="11303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90245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rt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615301" y="2799397"/>
            <a:ext cx="25088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3245" algn="l"/>
                <a:tab pos="1153160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4º	Na	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contratação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0379456" y="2799397"/>
            <a:ext cx="15125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70865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	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parceria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906259" y="3074035"/>
            <a:ext cx="2759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15820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púb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co-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spc="-45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ada	s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ão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9975215" y="3074035"/>
            <a:ext cx="1918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48460" algn="l"/>
              </a:tabLst>
            </a:pP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spc="-45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adas	as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6906259" y="3348354"/>
            <a:ext cx="23653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seguintes</a:t>
            </a:r>
            <a:r>
              <a:rPr sz="1800" spc="-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diretrizes: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1110976" y="3622611"/>
            <a:ext cx="78232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iscos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6906259" y="3622611"/>
            <a:ext cx="40043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2759" algn="l"/>
                <a:tab pos="863600" algn="l"/>
                <a:tab pos="2410460" algn="l"/>
                <a:tab pos="3678554" algn="l"/>
              </a:tabLst>
            </a:pP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I	–	</a:t>
            </a:r>
            <a:r>
              <a:rPr sz="1800" b="1" spc="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pa</a:t>
            </a:r>
            <a:r>
              <a:rPr sz="1800" b="1" spc="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ti</a:t>
            </a:r>
            <a:r>
              <a:rPr sz="1800" b="1" spc="0" dirty="0">
                <a:solidFill>
                  <a:srgbClr val="2C2D2C"/>
                </a:solidFill>
                <a:latin typeface="Verdana"/>
                <a:cs typeface="Verdana"/>
              </a:rPr>
              <a:t>ç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ão	</a:t>
            </a:r>
            <a:r>
              <a:rPr sz="1800" b="1" spc="-2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bjet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	de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entre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as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 partes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0460608" y="4720590"/>
            <a:ext cx="14281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90880" algn="l"/>
              </a:tabLst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das	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f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6906259" y="4720590"/>
            <a:ext cx="33153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983739" algn="l"/>
              </a:tabLst>
            </a:pPr>
            <a:r>
              <a:rPr sz="1800" u="sng" spc="-5" dirty="0">
                <a:solidFill>
                  <a:srgbClr val="2C2D2C"/>
                </a:solidFill>
                <a:latin typeface="Verdana"/>
                <a:cs typeface="Verdana"/>
              </a:rPr>
              <a:t>Consequência: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	modicidade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e/ou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custos do</a:t>
            </a:r>
            <a:r>
              <a:rPr sz="1800" spc="-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contrato.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2661</Words>
  <Application>Microsoft Office PowerPoint</Application>
  <PresentationFormat>Personalizar</PresentationFormat>
  <Paragraphs>189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Office Theme</vt:lpstr>
      <vt:lpstr>Responsabilidade Civil do Estado:</vt:lpstr>
      <vt:lpstr>Sumário de aula</vt:lpstr>
      <vt:lpstr>1. Algumas premissas necessárias</vt:lpstr>
      <vt:lpstr>1. Algumas premissas necessárias</vt:lpstr>
      <vt:lpstr>1. Algumas premissas necessárias</vt:lpstr>
      <vt:lpstr>2. Aspectos materiais e processuais envolvendo a relação jurídica</vt:lpstr>
      <vt:lpstr>2. Aspectos materiais e processuais envolvendo a relação jurídica entre o concessionário e o poder concedente</vt:lpstr>
      <vt:lpstr>2. Aspectos materiais e processuais envolvendo a relação jurídica</vt:lpstr>
      <vt:lpstr>2. Aspectos materiais e processuais envolvendo a relação jurídica</vt:lpstr>
      <vt:lpstr>2. Aspectos materiais e processuais envolvendo a relação jurídica</vt:lpstr>
      <vt:lpstr>3. Responsabilidade da Concessionária perante terceiros usuários e não usuários do serviço público</vt:lpstr>
      <vt:lpstr>4. Pontos de reflexão</vt:lpstr>
      <vt:lpstr>5. Caso prático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Administrativo II:    Ponto: Responsabilidade do Estado</dc:title>
  <dc:creator>Wilson Accioli Filho</dc:creator>
  <cp:lastModifiedBy>FFLibonati</cp:lastModifiedBy>
  <cp:revision>31</cp:revision>
  <dcterms:created xsi:type="dcterms:W3CDTF">2018-02-27T16:53:55Z</dcterms:created>
  <dcterms:modified xsi:type="dcterms:W3CDTF">2018-02-28T14:09:14Z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2017-05-05T00:00:00Z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2018-02-27T00:00:00Z</vt:filetime>
  </property>
</Properties>
</file>