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FLibonati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19T15:53:22.100" idx="1">
    <p:pos x="2849" y="3909"/>
    <p:text>Professor, o artigo anterio estava desatualizado. Esse é o artigo do novo código de processo civil que trata sobre o reexame necessário.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2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28800" y="1106550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448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48000" y="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2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048000" y="1106550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448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24800" y="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2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24800" y="1106550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448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4000" y="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2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144000" y="1106550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448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363200" y="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2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363200" y="1106550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448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059" y="877824"/>
            <a:ext cx="11579860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82358" y="2587625"/>
            <a:ext cx="5207000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lhas.com.br/dePeso/16,MI235769,31047Reexame+necessario+hipoteses+de+cabimento+no+CPC1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0"/>
            <a:ext cx="0" cy="3526154"/>
          </a:xfrm>
          <a:custGeom>
            <a:avLst/>
            <a:gdLst/>
            <a:ahLst/>
            <a:cxnLst/>
            <a:rect l="l" t="t" r="r" b="b"/>
            <a:pathLst>
              <a:path h="3526154">
                <a:moveTo>
                  <a:pt x="0" y="0"/>
                </a:moveTo>
                <a:lnTo>
                  <a:pt x="0" y="352590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55181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0"/>
            <a:ext cx="0" cy="3526154"/>
          </a:xfrm>
          <a:custGeom>
            <a:avLst/>
            <a:gdLst/>
            <a:ahLst/>
            <a:cxnLst/>
            <a:rect l="l" t="t" r="r" b="b"/>
            <a:pathLst>
              <a:path h="3526154">
                <a:moveTo>
                  <a:pt x="0" y="0"/>
                </a:moveTo>
                <a:lnTo>
                  <a:pt x="0" y="352590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55181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8136" y="4060825"/>
            <a:ext cx="10084435" cy="0"/>
          </a:xfrm>
          <a:custGeom>
            <a:avLst/>
            <a:gdLst/>
            <a:ahLst/>
            <a:cxnLst/>
            <a:rect l="l" t="t" r="r" b="b"/>
            <a:pathLst>
              <a:path w="10084435">
                <a:moveTo>
                  <a:pt x="0" y="0"/>
                </a:moveTo>
                <a:lnTo>
                  <a:pt x="10083863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5" y="406082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76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8136" y="5284851"/>
            <a:ext cx="10084435" cy="0"/>
          </a:xfrm>
          <a:custGeom>
            <a:avLst/>
            <a:gdLst/>
            <a:ahLst/>
            <a:cxnLst/>
            <a:rect l="l" t="t" r="r" b="b"/>
            <a:pathLst>
              <a:path w="10084435">
                <a:moveTo>
                  <a:pt x="0" y="0"/>
                </a:moveTo>
                <a:lnTo>
                  <a:pt x="10083863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5" y="5284851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76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42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8136" y="5294376"/>
            <a:ext cx="8789035" cy="0"/>
          </a:xfrm>
          <a:custGeom>
            <a:avLst/>
            <a:gdLst/>
            <a:ahLst/>
            <a:cxnLst/>
            <a:rect l="l" t="t" r="r" b="b"/>
            <a:pathLst>
              <a:path w="8789035">
                <a:moveTo>
                  <a:pt x="0" y="0"/>
                </a:moveTo>
                <a:lnTo>
                  <a:pt x="8788463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134744" y="189166"/>
            <a:ext cx="1053465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" dirty="0"/>
              <a:t>Responsabilidade </a:t>
            </a:r>
            <a:r>
              <a:rPr sz="4900" spc="-10" dirty="0"/>
              <a:t>Civil </a:t>
            </a:r>
            <a:r>
              <a:rPr sz="4900" spc="-5" dirty="0"/>
              <a:t>do</a:t>
            </a:r>
            <a:r>
              <a:rPr sz="4900" spc="10" dirty="0"/>
              <a:t> </a:t>
            </a:r>
            <a:r>
              <a:rPr sz="4900" dirty="0"/>
              <a:t>Estado:</a:t>
            </a:r>
            <a:endParaRPr sz="4900"/>
          </a:p>
        </p:txBody>
      </p:sp>
      <p:sp>
        <p:nvSpPr>
          <p:cNvPr id="55" name="object 55"/>
          <p:cNvSpPr txBox="1"/>
          <p:nvPr/>
        </p:nvSpPr>
        <p:spPr>
          <a:xfrm>
            <a:off x="1099185" y="1337881"/>
            <a:ext cx="10610850" cy="256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830"/>
              </a:lnSpc>
              <a:spcBef>
                <a:spcPts val="100"/>
              </a:spcBef>
            </a:pPr>
            <a:r>
              <a:rPr sz="4500" b="1" spc="-10" dirty="0">
                <a:solidFill>
                  <a:srgbClr val="2C2D2C"/>
                </a:solidFill>
                <a:latin typeface="Verdana"/>
                <a:cs typeface="Verdana"/>
              </a:rPr>
              <a:t>Tema: </a:t>
            </a:r>
            <a:r>
              <a:rPr sz="4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processo </a:t>
            </a:r>
            <a:r>
              <a:rPr sz="4000" spc="-10" dirty="0">
                <a:solidFill>
                  <a:srgbClr val="2C2D2C"/>
                </a:solidFill>
                <a:latin typeface="Verdana"/>
                <a:cs typeface="Verdana"/>
              </a:rPr>
              <a:t>judicial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sz="4000" spc="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2C2D2C"/>
                </a:solidFill>
                <a:latin typeface="Verdana"/>
                <a:cs typeface="Verdana"/>
              </a:rPr>
              <a:t>reparação</a:t>
            </a:r>
            <a:endParaRPr sz="4000">
              <a:latin typeface="Verdana"/>
              <a:cs typeface="Verdana"/>
            </a:endParaRPr>
          </a:p>
          <a:p>
            <a:pPr marL="1905" algn="ctr">
              <a:lnSpc>
                <a:spcPts val="3650"/>
              </a:lnSpc>
            </a:pP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de danos </a:t>
            </a:r>
            <a:r>
              <a:rPr sz="40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RCE: </a:t>
            </a:r>
            <a:r>
              <a:rPr sz="40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relevância</a:t>
            </a:r>
            <a:r>
              <a:rPr sz="4000" spc="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dos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ts val="3650"/>
              </a:lnSpc>
            </a:pP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aspectos processuais. </a:t>
            </a:r>
            <a:r>
              <a:rPr sz="4000" spc="-10" dirty="0">
                <a:solidFill>
                  <a:srgbClr val="2C2D2C"/>
                </a:solidFill>
                <a:latin typeface="Verdana"/>
                <a:cs typeface="Verdana"/>
              </a:rPr>
              <a:t>Dilação</a:t>
            </a:r>
            <a:r>
              <a:rPr sz="4000" spc="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2C2D2C"/>
                </a:solidFill>
                <a:latin typeface="Verdana"/>
                <a:cs typeface="Verdana"/>
              </a:rPr>
              <a:t>probatória,</a:t>
            </a:r>
            <a:endParaRPr sz="4000">
              <a:latin typeface="Verdana"/>
              <a:cs typeface="Verdana"/>
            </a:endParaRPr>
          </a:p>
          <a:p>
            <a:pPr marR="1270" algn="ctr">
              <a:lnSpc>
                <a:spcPts val="3650"/>
              </a:lnSpc>
            </a:pP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denunciação da </a:t>
            </a:r>
            <a:r>
              <a:rPr sz="4000" spc="-20" dirty="0">
                <a:solidFill>
                  <a:srgbClr val="2C2D2C"/>
                </a:solidFill>
                <a:latin typeface="Verdana"/>
                <a:cs typeface="Verdana"/>
              </a:rPr>
              <a:t>lide, </a:t>
            </a:r>
            <a:r>
              <a:rPr sz="4000" spc="-10" dirty="0">
                <a:solidFill>
                  <a:srgbClr val="2C2D2C"/>
                </a:solidFill>
                <a:latin typeface="Verdana"/>
                <a:cs typeface="Verdana"/>
              </a:rPr>
              <a:t>prescrição </a:t>
            </a:r>
            <a:r>
              <a:rPr sz="40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40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outros</a:t>
            </a:r>
            <a:endParaRPr sz="4000">
              <a:latin typeface="Verdana"/>
              <a:cs typeface="Verdana"/>
            </a:endParaRPr>
          </a:p>
          <a:p>
            <a:pPr marL="2540" algn="ctr">
              <a:lnSpc>
                <a:spcPts val="4220"/>
              </a:lnSpc>
            </a:pP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aspectos face </a:t>
            </a:r>
            <a:r>
              <a:rPr sz="4000" dirty="0">
                <a:solidFill>
                  <a:srgbClr val="2C2D2C"/>
                </a:solidFill>
                <a:latin typeface="Verdana"/>
                <a:cs typeface="Verdana"/>
              </a:rPr>
              <a:t>ao</a:t>
            </a:r>
            <a:r>
              <a:rPr sz="4000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2C2D2C"/>
                </a:solidFill>
                <a:latin typeface="Verdana"/>
                <a:cs typeface="Verdana"/>
              </a:rPr>
              <a:t>NCPC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53000" y="5562600"/>
            <a:ext cx="6635750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Faculdade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de Direito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Universidade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São Paulo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(USP)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060"/>
              </a:lnSpc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São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Paulo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(SP),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primeiro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semestre de</a:t>
            </a:r>
            <a:r>
              <a:rPr sz="1800" spc="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5" dirty="0" smtClean="0">
                <a:solidFill>
                  <a:srgbClr val="FF0000"/>
                </a:solidFill>
                <a:latin typeface="Verdana"/>
                <a:cs typeface="Verdana"/>
              </a:rPr>
              <a:t>201</a:t>
            </a:r>
            <a:r>
              <a:rPr lang="pt-BR" sz="1800" spc="-5" dirty="0" smtClean="0">
                <a:solidFill>
                  <a:srgbClr val="FF0000"/>
                </a:solidFill>
                <a:latin typeface="Verdana"/>
                <a:cs typeface="Verdana"/>
              </a:rPr>
              <a:t>8</a:t>
            </a:r>
            <a:r>
              <a:rPr sz="1800" spc="-5" dirty="0" smtClean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75684" y="4475416"/>
            <a:ext cx="74618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2200" b="1" spc="10" dirty="0">
                <a:solidFill>
                  <a:srgbClr val="2C2D2C"/>
                </a:solidFill>
                <a:latin typeface="Verdana"/>
                <a:cs typeface="Verdana"/>
              </a:rPr>
              <a:t>ROF</a:t>
            </a:r>
            <a:r>
              <a:rPr sz="2800" b="1" spc="10" dirty="0">
                <a:solidFill>
                  <a:srgbClr val="2C2D2C"/>
                </a:solidFill>
                <a:latin typeface="Verdana"/>
                <a:cs typeface="Verdana"/>
              </a:rPr>
              <a:t>. </a:t>
            </a:r>
            <a:r>
              <a:rPr sz="2800" b="1" spc="0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2200" b="1" spc="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2800" b="1" spc="0" dirty="0">
                <a:solidFill>
                  <a:srgbClr val="2C2D2C"/>
                </a:solidFill>
                <a:latin typeface="Verdana"/>
                <a:cs typeface="Verdana"/>
              </a:rPr>
              <a:t>. </a:t>
            </a:r>
            <a:r>
              <a:rPr sz="2800" b="1" spc="25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2200" b="1" spc="25" dirty="0">
                <a:solidFill>
                  <a:srgbClr val="2C2D2C"/>
                </a:solidFill>
                <a:latin typeface="Verdana"/>
                <a:cs typeface="Verdana"/>
              </a:rPr>
              <a:t>USTAVO </a:t>
            </a:r>
            <a:r>
              <a:rPr sz="2800" b="1" spc="15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2200" b="1" spc="15" dirty="0">
                <a:solidFill>
                  <a:srgbClr val="2C2D2C"/>
                </a:solidFill>
                <a:latin typeface="Verdana"/>
                <a:cs typeface="Verdana"/>
              </a:rPr>
              <a:t>USTINO </a:t>
            </a:r>
            <a:r>
              <a:rPr sz="2200" b="1" spc="2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2200" b="1" spc="509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800" b="1" spc="1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2200" b="1" spc="15" dirty="0">
                <a:solidFill>
                  <a:srgbClr val="2C2D2C"/>
                </a:solidFill>
                <a:latin typeface="Verdana"/>
                <a:cs typeface="Verdana"/>
              </a:rPr>
              <a:t>LIVEIRA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9600" y="4343400"/>
            <a:ext cx="1973199" cy="19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30">
                <a:moveTo>
                  <a:pt x="0" y="0"/>
                </a:moveTo>
                <a:lnTo>
                  <a:pt x="0" y="192887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227324"/>
            <a:ext cx="0" cy="3606800"/>
          </a:xfrm>
          <a:custGeom>
            <a:avLst/>
            <a:gdLst/>
            <a:ahLst/>
            <a:cxnLst/>
            <a:rect l="l" t="t" r="r" b="b"/>
            <a:pathLst>
              <a:path h="3606800">
                <a:moveTo>
                  <a:pt x="0" y="0"/>
                </a:moveTo>
                <a:lnTo>
                  <a:pt x="0" y="36067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30">
                <a:moveTo>
                  <a:pt x="0" y="0"/>
                </a:moveTo>
                <a:lnTo>
                  <a:pt x="0" y="192887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3227324"/>
            <a:ext cx="0" cy="3606800"/>
          </a:xfrm>
          <a:custGeom>
            <a:avLst/>
            <a:gdLst/>
            <a:ahLst/>
            <a:cxnLst/>
            <a:rect l="l" t="t" r="r" b="b"/>
            <a:pathLst>
              <a:path h="3606800">
                <a:moveTo>
                  <a:pt x="0" y="0"/>
                </a:moveTo>
                <a:lnTo>
                  <a:pt x="0" y="36067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30">
                <a:moveTo>
                  <a:pt x="0" y="0"/>
                </a:moveTo>
                <a:lnTo>
                  <a:pt x="0" y="192887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3227324"/>
            <a:ext cx="0" cy="3606800"/>
          </a:xfrm>
          <a:custGeom>
            <a:avLst/>
            <a:gdLst/>
            <a:ahLst/>
            <a:cxnLst/>
            <a:rect l="l" t="t" r="r" b="b"/>
            <a:pathLst>
              <a:path h="3606800">
                <a:moveTo>
                  <a:pt x="0" y="0"/>
                </a:moveTo>
                <a:lnTo>
                  <a:pt x="0" y="36067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30">
                <a:moveTo>
                  <a:pt x="0" y="0"/>
                </a:moveTo>
                <a:lnTo>
                  <a:pt x="0" y="192887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3227324"/>
            <a:ext cx="0" cy="3606800"/>
          </a:xfrm>
          <a:custGeom>
            <a:avLst/>
            <a:gdLst/>
            <a:ahLst/>
            <a:cxnLst/>
            <a:rect l="l" t="t" r="r" b="b"/>
            <a:pathLst>
              <a:path h="3606800">
                <a:moveTo>
                  <a:pt x="0" y="0"/>
                </a:moveTo>
                <a:lnTo>
                  <a:pt x="0" y="36067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0"/>
            <a:ext cx="0" cy="2068830"/>
          </a:xfrm>
          <a:custGeom>
            <a:avLst/>
            <a:gdLst/>
            <a:ahLst/>
            <a:cxnLst/>
            <a:rect l="l" t="t" r="r" b="b"/>
            <a:pathLst>
              <a:path h="2068830">
                <a:moveTo>
                  <a:pt x="0" y="0"/>
                </a:moveTo>
                <a:lnTo>
                  <a:pt x="0" y="2068574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6324" y="66861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4800" y="0"/>
            <a:ext cx="0" cy="2068830"/>
          </a:xfrm>
          <a:custGeom>
            <a:avLst/>
            <a:gdLst/>
            <a:ahLst/>
            <a:cxnLst/>
            <a:rect l="l" t="t" r="r" b="b"/>
            <a:pathLst>
              <a:path h="2068830">
                <a:moveTo>
                  <a:pt x="0" y="0"/>
                </a:moveTo>
                <a:lnTo>
                  <a:pt x="0" y="2068574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5524" y="66861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0" y="0"/>
            <a:ext cx="0" cy="2068830"/>
          </a:xfrm>
          <a:custGeom>
            <a:avLst/>
            <a:gdLst/>
            <a:ahLst/>
            <a:cxnLst/>
            <a:rect l="l" t="t" r="r" b="b"/>
            <a:pathLst>
              <a:path h="2068830">
                <a:moveTo>
                  <a:pt x="0" y="0"/>
                </a:moveTo>
                <a:lnTo>
                  <a:pt x="0" y="2068574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4724" y="66861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0"/>
            <a:ext cx="0" cy="2068830"/>
          </a:xfrm>
          <a:custGeom>
            <a:avLst/>
            <a:gdLst/>
            <a:ahLst/>
            <a:cxnLst/>
            <a:rect l="l" t="t" r="r" b="b"/>
            <a:pathLst>
              <a:path h="2068830">
                <a:moveTo>
                  <a:pt x="0" y="0"/>
                </a:moveTo>
                <a:lnTo>
                  <a:pt x="0" y="2068574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3924" y="66861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2400" y="0"/>
            <a:ext cx="0" cy="2068830"/>
          </a:xfrm>
          <a:custGeom>
            <a:avLst/>
            <a:gdLst/>
            <a:ahLst/>
            <a:cxnLst/>
            <a:rect l="l" t="t" r="r" b="b"/>
            <a:pathLst>
              <a:path h="2068830">
                <a:moveTo>
                  <a:pt x="0" y="0"/>
                </a:moveTo>
                <a:lnTo>
                  <a:pt x="0" y="2068574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3124" y="66861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14124" y="268249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7650" y="2835275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826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25" y="275907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7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14124" y="390804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5" y="4060825"/>
            <a:ext cx="6599555" cy="0"/>
          </a:xfrm>
          <a:custGeom>
            <a:avLst/>
            <a:gdLst/>
            <a:ahLst/>
            <a:cxnLst/>
            <a:rect l="l" t="t" r="r" b="b"/>
            <a:pathLst>
              <a:path w="6599555">
                <a:moveTo>
                  <a:pt x="0" y="0"/>
                </a:moveTo>
                <a:lnTo>
                  <a:pt x="65993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14124" y="5132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5" y="5284851"/>
            <a:ext cx="6599555" cy="0"/>
          </a:xfrm>
          <a:custGeom>
            <a:avLst/>
            <a:gdLst/>
            <a:ahLst/>
            <a:cxnLst/>
            <a:rect l="l" t="t" r="r" b="b"/>
            <a:pathLst>
              <a:path w="6599555">
                <a:moveTo>
                  <a:pt x="0" y="0"/>
                </a:moveTo>
                <a:lnTo>
                  <a:pt x="65993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914124" y="635755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5" y="6510337"/>
            <a:ext cx="6599555" cy="0"/>
          </a:xfrm>
          <a:custGeom>
            <a:avLst/>
            <a:gdLst/>
            <a:ahLst/>
            <a:cxnLst/>
            <a:rect l="l" t="t" r="r" b="b"/>
            <a:pathLst>
              <a:path w="6599555">
                <a:moveTo>
                  <a:pt x="0" y="0"/>
                </a:moveTo>
                <a:lnTo>
                  <a:pt x="65993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27925" y="2074545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43950" y="3279394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45624" y="4498594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55299" y="5711444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625715" y="4206350"/>
            <a:ext cx="1111250" cy="26289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700" b="1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7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36182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5. Dilação</a:t>
            </a:r>
            <a:r>
              <a:rPr sz="2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probatória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7500" y="1828800"/>
            <a:ext cx="5092700" cy="1322705"/>
          </a:xfrm>
          <a:custGeom>
            <a:avLst/>
            <a:gdLst/>
            <a:ahLst/>
            <a:cxnLst/>
            <a:rect l="l" t="t" r="r" b="b"/>
            <a:pathLst>
              <a:path w="5092700" h="1322704">
                <a:moveTo>
                  <a:pt x="0" y="1322324"/>
                </a:moveTo>
                <a:lnTo>
                  <a:pt x="5092700" y="1322324"/>
                </a:lnTo>
                <a:lnTo>
                  <a:pt x="5092700" y="0"/>
                </a:lnTo>
                <a:lnTo>
                  <a:pt x="0" y="0"/>
                </a:lnTo>
                <a:lnTo>
                  <a:pt x="0" y="1322324"/>
                </a:lnTo>
                <a:close/>
              </a:path>
            </a:pathLst>
          </a:custGeom>
          <a:solidFill>
            <a:srgbClr val="EFB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7500" y="1828800"/>
            <a:ext cx="5092700" cy="1322705"/>
          </a:xfrm>
          <a:custGeom>
            <a:avLst/>
            <a:gdLst/>
            <a:ahLst/>
            <a:cxnLst/>
            <a:rect l="l" t="t" r="r" b="b"/>
            <a:pathLst>
              <a:path w="5092700" h="1322704">
                <a:moveTo>
                  <a:pt x="0" y="1322324"/>
                </a:moveTo>
                <a:lnTo>
                  <a:pt x="5092700" y="1322324"/>
                </a:lnTo>
                <a:lnTo>
                  <a:pt x="5092700" y="0"/>
                </a:lnTo>
                <a:lnTo>
                  <a:pt x="0" y="0"/>
                </a:lnTo>
                <a:lnTo>
                  <a:pt x="0" y="1322324"/>
                </a:lnTo>
                <a:close/>
              </a:path>
            </a:pathLst>
          </a:custGeom>
          <a:ln w="12700">
            <a:solidFill>
              <a:srgbClr val="AF8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96240" y="1859851"/>
            <a:ext cx="4936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Art.</a:t>
            </a:r>
            <a:r>
              <a:rPr sz="1600" b="1" spc="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373.	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ônus</a:t>
            </a:r>
            <a:r>
              <a:rPr sz="1600" spc="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prova</a:t>
            </a:r>
            <a:r>
              <a:rPr sz="1600" spc="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incumbe: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797560" algn="l"/>
                <a:tab pos="1704339" algn="l"/>
                <a:tab pos="2146300" algn="l"/>
                <a:tab pos="2738120" algn="l"/>
                <a:tab pos="4120515" algn="l"/>
                <a:tab pos="4565015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au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	fato	c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	de	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seu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6240" y="2347849"/>
            <a:ext cx="4937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direito;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II -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réu,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quanto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existência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de fato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impeditivo,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modificativo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ou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extintivo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direito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autor.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104551" y="1388744"/>
            <a:ext cx="303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07659" y="1632585"/>
            <a:ext cx="2474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  <a:tab pos="2278380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b="1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E	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52850" y="770762"/>
            <a:ext cx="623570" cy="924560"/>
          </a:xfrm>
          <a:custGeom>
            <a:avLst/>
            <a:gdLst/>
            <a:ahLst/>
            <a:cxnLst/>
            <a:rect l="l" t="t" r="r" b="b"/>
            <a:pathLst>
              <a:path w="623570" h="924560">
                <a:moveTo>
                  <a:pt x="623188" y="0"/>
                </a:moveTo>
                <a:lnTo>
                  <a:pt x="453644" y="63119"/>
                </a:lnTo>
                <a:lnTo>
                  <a:pt x="410873" y="81231"/>
                </a:lnTo>
                <a:lnTo>
                  <a:pt x="370252" y="102814"/>
                </a:lnTo>
                <a:lnTo>
                  <a:pt x="331868" y="127696"/>
                </a:lnTo>
                <a:lnTo>
                  <a:pt x="295810" y="155705"/>
                </a:lnTo>
                <a:lnTo>
                  <a:pt x="262167" y="186669"/>
                </a:lnTo>
                <a:lnTo>
                  <a:pt x="231027" y="220415"/>
                </a:lnTo>
                <a:lnTo>
                  <a:pt x="202478" y="256772"/>
                </a:lnTo>
                <a:lnTo>
                  <a:pt x="176610" y="295567"/>
                </a:lnTo>
                <a:lnTo>
                  <a:pt x="153511" y="336629"/>
                </a:lnTo>
                <a:lnTo>
                  <a:pt x="133269" y="379785"/>
                </a:lnTo>
                <a:lnTo>
                  <a:pt x="115973" y="424863"/>
                </a:lnTo>
                <a:lnTo>
                  <a:pt x="101712" y="471692"/>
                </a:lnTo>
                <a:lnTo>
                  <a:pt x="90575" y="520098"/>
                </a:lnTo>
                <a:lnTo>
                  <a:pt x="82649" y="569911"/>
                </a:lnTo>
                <a:lnTo>
                  <a:pt x="78023" y="620957"/>
                </a:lnTo>
                <a:lnTo>
                  <a:pt x="76787" y="673066"/>
                </a:lnTo>
                <a:lnTo>
                  <a:pt x="79028" y="726064"/>
                </a:lnTo>
                <a:lnTo>
                  <a:pt x="84836" y="779779"/>
                </a:lnTo>
                <a:lnTo>
                  <a:pt x="0" y="811276"/>
                </a:lnTo>
                <a:lnTo>
                  <a:pt x="214502" y="924560"/>
                </a:lnTo>
                <a:lnTo>
                  <a:pt x="322817" y="716534"/>
                </a:lnTo>
                <a:lnTo>
                  <a:pt x="254508" y="716534"/>
                </a:lnTo>
                <a:lnTo>
                  <a:pt x="248680" y="662837"/>
                </a:lnTo>
                <a:lnTo>
                  <a:pt x="246421" y="609853"/>
                </a:lnTo>
                <a:lnTo>
                  <a:pt x="247642" y="557756"/>
                </a:lnTo>
                <a:lnTo>
                  <a:pt x="252254" y="506717"/>
                </a:lnTo>
                <a:lnTo>
                  <a:pt x="260168" y="456910"/>
                </a:lnTo>
                <a:lnTo>
                  <a:pt x="271295" y="408507"/>
                </a:lnTo>
                <a:lnTo>
                  <a:pt x="285547" y="361680"/>
                </a:lnTo>
                <a:lnTo>
                  <a:pt x="302836" y="316602"/>
                </a:lnTo>
                <a:lnTo>
                  <a:pt x="323072" y="273446"/>
                </a:lnTo>
                <a:lnTo>
                  <a:pt x="346166" y="232385"/>
                </a:lnTo>
                <a:lnTo>
                  <a:pt x="372031" y="193590"/>
                </a:lnTo>
                <a:lnTo>
                  <a:pt x="400576" y="157235"/>
                </a:lnTo>
                <a:lnTo>
                  <a:pt x="431715" y="123492"/>
                </a:lnTo>
                <a:lnTo>
                  <a:pt x="465357" y="92534"/>
                </a:lnTo>
                <a:lnTo>
                  <a:pt x="501414" y="64533"/>
                </a:lnTo>
                <a:lnTo>
                  <a:pt x="539797" y="39661"/>
                </a:lnTo>
                <a:lnTo>
                  <a:pt x="580418" y="18093"/>
                </a:lnTo>
                <a:lnTo>
                  <a:pt x="623188" y="0"/>
                </a:lnTo>
                <a:close/>
              </a:path>
              <a:path w="623570" h="924560">
                <a:moveTo>
                  <a:pt x="339216" y="685038"/>
                </a:moveTo>
                <a:lnTo>
                  <a:pt x="254508" y="716534"/>
                </a:lnTo>
                <a:lnTo>
                  <a:pt x="322817" y="716534"/>
                </a:lnTo>
                <a:lnTo>
                  <a:pt x="339216" y="685038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93996" y="737723"/>
            <a:ext cx="911225" cy="560070"/>
          </a:xfrm>
          <a:custGeom>
            <a:avLst/>
            <a:gdLst/>
            <a:ahLst/>
            <a:cxnLst/>
            <a:rect l="l" t="t" r="r" b="b"/>
            <a:pathLst>
              <a:path w="911225" h="560069">
                <a:moveTo>
                  <a:pt x="531187" y="63023"/>
                </a:moveTo>
                <a:lnTo>
                  <a:pt x="86214" y="63023"/>
                </a:lnTo>
                <a:lnTo>
                  <a:pt x="129284" y="63741"/>
                </a:lnTo>
                <a:lnTo>
                  <a:pt x="172154" y="67780"/>
                </a:lnTo>
                <a:lnTo>
                  <a:pt x="214690" y="75053"/>
                </a:lnTo>
                <a:lnTo>
                  <a:pt x="256759" y="85473"/>
                </a:lnTo>
                <a:lnTo>
                  <a:pt x="298228" y="98952"/>
                </a:lnTo>
                <a:lnTo>
                  <a:pt x="338966" y="115404"/>
                </a:lnTo>
                <a:lnTo>
                  <a:pt x="378839" y="134740"/>
                </a:lnTo>
                <a:lnTo>
                  <a:pt x="417714" y="156873"/>
                </a:lnTo>
                <a:lnTo>
                  <a:pt x="455460" y="181716"/>
                </a:lnTo>
                <a:lnTo>
                  <a:pt x="491942" y="209181"/>
                </a:lnTo>
                <a:lnTo>
                  <a:pt x="527029" y="239182"/>
                </a:lnTo>
                <a:lnTo>
                  <a:pt x="560587" y="271630"/>
                </a:lnTo>
                <a:lnTo>
                  <a:pt x="592484" y="306439"/>
                </a:lnTo>
                <a:lnTo>
                  <a:pt x="622588" y="343520"/>
                </a:lnTo>
                <a:lnTo>
                  <a:pt x="650764" y="382787"/>
                </a:lnTo>
                <a:lnTo>
                  <a:pt x="676882" y="424152"/>
                </a:lnTo>
                <a:lnTo>
                  <a:pt x="700808" y="467528"/>
                </a:lnTo>
                <a:lnTo>
                  <a:pt x="722409" y="512827"/>
                </a:lnTo>
                <a:lnTo>
                  <a:pt x="741552" y="559962"/>
                </a:lnTo>
                <a:lnTo>
                  <a:pt x="911098" y="496843"/>
                </a:lnTo>
                <a:lnTo>
                  <a:pt x="890904" y="447361"/>
                </a:lnTo>
                <a:lnTo>
                  <a:pt x="867663" y="399307"/>
                </a:lnTo>
                <a:lnTo>
                  <a:pt x="842430" y="354421"/>
                </a:lnTo>
                <a:lnTo>
                  <a:pt x="815034" y="311933"/>
                </a:lnTo>
                <a:lnTo>
                  <a:pt x="785620" y="271899"/>
                </a:lnTo>
                <a:lnTo>
                  <a:pt x="754337" y="234375"/>
                </a:lnTo>
                <a:lnTo>
                  <a:pt x="721330" y="199417"/>
                </a:lnTo>
                <a:lnTo>
                  <a:pt x="686747" y="167078"/>
                </a:lnTo>
                <a:lnTo>
                  <a:pt x="650736" y="137416"/>
                </a:lnTo>
                <a:lnTo>
                  <a:pt x="613441" y="110485"/>
                </a:lnTo>
                <a:lnTo>
                  <a:pt x="575011" y="86340"/>
                </a:lnTo>
                <a:lnTo>
                  <a:pt x="535592" y="65037"/>
                </a:lnTo>
                <a:lnTo>
                  <a:pt x="531187" y="63023"/>
                </a:lnTo>
                <a:close/>
              </a:path>
              <a:path w="911225" h="560069">
                <a:moveTo>
                  <a:pt x="286542" y="0"/>
                </a:moveTo>
                <a:lnTo>
                  <a:pt x="244314" y="140"/>
                </a:lnTo>
                <a:lnTo>
                  <a:pt x="202273" y="3565"/>
                </a:lnTo>
                <a:lnTo>
                  <a:pt x="160565" y="10331"/>
                </a:lnTo>
                <a:lnTo>
                  <a:pt x="119336" y="20492"/>
                </a:lnTo>
                <a:lnTo>
                  <a:pt x="78735" y="34104"/>
                </a:lnTo>
                <a:lnTo>
                  <a:pt x="38907" y="51222"/>
                </a:lnTo>
                <a:lnTo>
                  <a:pt x="0" y="71901"/>
                </a:lnTo>
                <a:lnTo>
                  <a:pt x="43074" y="65714"/>
                </a:lnTo>
                <a:lnTo>
                  <a:pt x="86214" y="63023"/>
                </a:lnTo>
                <a:lnTo>
                  <a:pt x="531187" y="63023"/>
                </a:lnTo>
                <a:lnTo>
                  <a:pt x="495332" y="46631"/>
                </a:lnTo>
                <a:lnTo>
                  <a:pt x="454376" y="31178"/>
                </a:lnTo>
                <a:lnTo>
                  <a:pt x="412873" y="18733"/>
                </a:lnTo>
                <a:lnTo>
                  <a:pt x="370968" y="9351"/>
                </a:lnTo>
                <a:lnTo>
                  <a:pt x="328809" y="3088"/>
                </a:lnTo>
                <a:lnTo>
                  <a:pt x="286542" y="0"/>
                </a:lnTo>
                <a:close/>
              </a:path>
            </a:pathLst>
          </a:custGeom>
          <a:solidFill>
            <a:srgbClr val="A84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52850" y="737642"/>
            <a:ext cx="1452245" cy="958215"/>
          </a:xfrm>
          <a:custGeom>
            <a:avLst/>
            <a:gdLst/>
            <a:ahLst/>
            <a:cxnLst/>
            <a:rect l="l" t="t" r="r" b="b"/>
            <a:pathLst>
              <a:path w="1452245" h="958214">
                <a:moveTo>
                  <a:pt x="623188" y="33120"/>
                </a:moveTo>
                <a:lnTo>
                  <a:pt x="580418" y="51213"/>
                </a:lnTo>
                <a:lnTo>
                  <a:pt x="539797" y="72782"/>
                </a:lnTo>
                <a:lnTo>
                  <a:pt x="501414" y="97653"/>
                </a:lnTo>
                <a:lnTo>
                  <a:pt x="465357" y="125654"/>
                </a:lnTo>
                <a:lnTo>
                  <a:pt x="431715" y="156612"/>
                </a:lnTo>
                <a:lnTo>
                  <a:pt x="400576" y="190355"/>
                </a:lnTo>
                <a:lnTo>
                  <a:pt x="372031" y="226711"/>
                </a:lnTo>
                <a:lnTo>
                  <a:pt x="346166" y="265505"/>
                </a:lnTo>
                <a:lnTo>
                  <a:pt x="323072" y="306567"/>
                </a:lnTo>
                <a:lnTo>
                  <a:pt x="302836" y="349723"/>
                </a:lnTo>
                <a:lnTo>
                  <a:pt x="285547" y="394800"/>
                </a:lnTo>
                <a:lnTo>
                  <a:pt x="271295" y="441627"/>
                </a:lnTo>
                <a:lnTo>
                  <a:pt x="260168" y="490031"/>
                </a:lnTo>
                <a:lnTo>
                  <a:pt x="252254" y="539838"/>
                </a:lnTo>
                <a:lnTo>
                  <a:pt x="247642" y="590876"/>
                </a:lnTo>
                <a:lnTo>
                  <a:pt x="246421" y="642974"/>
                </a:lnTo>
                <a:lnTo>
                  <a:pt x="248680" y="695957"/>
                </a:lnTo>
                <a:lnTo>
                  <a:pt x="254508" y="749654"/>
                </a:lnTo>
                <a:lnTo>
                  <a:pt x="339216" y="718158"/>
                </a:lnTo>
                <a:lnTo>
                  <a:pt x="214502" y="957680"/>
                </a:lnTo>
                <a:lnTo>
                  <a:pt x="0" y="844396"/>
                </a:lnTo>
                <a:lnTo>
                  <a:pt x="84836" y="812900"/>
                </a:lnTo>
                <a:lnTo>
                  <a:pt x="79028" y="759184"/>
                </a:lnTo>
                <a:lnTo>
                  <a:pt x="76787" y="706186"/>
                </a:lnTo>
                <a:lnTo>
                  <a:pt x="78023" y="654078"/>
                </a:lnTo>
                <a:lnTo>
                  <a:pt x="82649" y="603031"/>
                </a:lnTo>
                <a:lnTo>
                  <a:pt x="90575" y="553219"/>
                </a:lnTo>
                <a:lnTo>
                  <a:pt x="101712" y="504812"/>
                </a:lnTo>
                <a:lnTo>
                  <a:pt x="115973" y="457984"/>
                </a:lnTo>
                <a:lnTo>
                  <a:pt x="133269" y="412905"/>
                </a:lnTo>
                <a:lnTo>
                  <a:pt x="153511" y="369749"/>
                </a:lnTo>
                <a:lnTo>
                  <a:pt x="176610" y="328688"/>
                </a:lnTo>
                <a:lnTo>
                  <a:pt x="202478" y="289892"/>
                </a:lnTo>
                <a:lnTo>
                  <a:pt x="231027" y="253536"/>
                </a:lnTo>
                <a:lnTo>
                  <a:pt x="262167" y="219789"/>
                </a:lnTo>
                <a:lnTo>
                  <a:pt x="295810" y="188826"/>
                </a:lnTo>
                <a:lnTo>
                  <a:pt x="331868" y="160817"/>
                </a:lnTo>
                <a:lnTo>
                  <a:pt x="370252" y="135935"/>
                </a:lnTo>
                <a:lnTo>
                  <a:pt x="410873" y="114351"/>
                </a:lnTo>
                <a:lnTo>
                  <a:pt x="453644" y="96239"/>
                </a:lnTo>
                <a:lnTo>
                  <a:pt x="623188" y="33120"/>
                </a:lnTo>
                <a:lnTo>
                  <a:pt x="664994" y="19485"/>
                </a:lnTo>
                <a:lnTo>
                  <a:pt x="707258" y="9473"/>
                </a:lnTo>
                <a:lnTo>
                  <a:pt x="749840" y="3003"/>
                </a:lnTo>
                <a:lnTo>
                  <a:pt x="792601" y="0"/>
                </a:lnTo>
                <a:lnTo>
                  <a:pt x="835400" y="382"/>
                </a:lnTo>
                <a:lnTo>
                  <a:pt x="878096" y="4073"/>
                </a:lnTo>
                <a:lnTo>
                  <a:pt x="920549" y="10993"/>
                </a:lnTo>
                <a:lnTo>
                  <a:pt x="962619" y="21065"/>
                </a:lnTo>
                <a:lnTo>
                  <a:pt x="1004166" y="34210"/>
                </a:lnTo>
                <a:lnTo>
                  <a:pt x="1045048" y="50348"/>
                </a:lnTo>
                <a:lnTo>
                  <a:pt x="1085126" y="69403"/>
                </a:lnTo>
                <a:lnTo>
                  <a:pt x="1124260" y="91295"/>
                </a:lnTo>
                <a:lnTo>
                  <a:pt x="1162309" y="115945"/>
                </a:lnTo>
                <a:lnTo>
                  <a:pt x="1199132" y="143276"/>
                </a:lnTo>
                <a:lnTo>
                  <a:pt x="1234590" y="173209"/>
                </a:lnTo>
                <a:lnTo>
                  <a:pt x="1268541" y="205665"/>
                </a:lnTo>
                <a:lnTo>
                  <a:pt x="1300847" y="240567"/>
                </a:lnTo>
                <a:lnTo>
                  <a:pt x="1331365" y="277835"/>
                </a:lnTo>
                <a:lnTo>
                  <a:pt x="1359957" y="317390"/>
                </a:lnTo>
                <a:lnTo>
                  <a:pt x="1386481" y="359156"/>
                </a:lnTo>
                <a:lnTo>
                  <a:pt x="1410797" y="403052"/>
                </a:lnTo>
                <a:lnTo>
                  <a:pt x="1432765" y="449001"/>
                </a:lnTo>
                <a:lnTo>
                  <a:pt x="1452245" y="496924"/>
                </a:lnTo>
                <a:lnTo>
                  <a:pt x="1282700" y="560043"/>
                </a:lnTo>
                <a:lnTo>
                  <a:pt x="1263556" y="512908"/>
                </a:lnTo>
                <a:lnTo>
                  <a:pt x="1241955" y="467608"/>
                </a:lnTo>
                <a:lnTo>
                  <a:pt x="1218029" y="424233"/>
                </a:lnTo>
                <a:lnTo>
                  <a:pt x="1191911" y="382868"/>
                </a:lnTo>
                <a:lnTo>
                  <a:pt x="1163735" y="343601"/>
                </a:lnTo>
                <a:lnTo>
                  <a:pt x="1133631" y="306519"/>
                </a:lnTo>
                <a:lnTo>
                  <a:pt x="1101734" y="271711"/>
                </a:lnTo>
                <a:lnTo>
                  <a:pt x="1068176" y="239262"/>
                </a:lnTo>
                <a:lnTo>
                  <a:pt x="1033089" y="209262"/>
                </a:lnTo>
                <a:lnTo>
                  <a:pt x="996607" y="181797"/>
                </a:lnTo>
                <a:lnTo>
                  <a:pt x="958861" y="156954"/>
                </a:lnTo>
                <a:lnTo>
                  <a:pt x="919986" y="134820"/>
                </a:lnTo>
                <a:lnTo>
                  <a:pt x="880113" y="115484"/>
                </a:lnTo>
                <a:lnTo>
                  <a:pt x="839375" y="99033"/>
                </a:lnTo>
                <a:lnTo>
                  <a:pt x="797906" y="85554"/>
                </a:lnTo>
                <a:lnTo>
                  <a:pt x="755837" y="75134"/>
                </a:lnTo>
                <a:lnTo>
                  <a:pt x="713301" y="67860"/>
                </a:lnTo>
                <a:lnTo>
                  <a:pt x="670431" y="63821"/>
                </a:lnTo>
                <a:lnTo>
                  <a:pt x="627361" y="63103"/>
                </a:lnTo>
                <a:lnTo>
                  <a:pt x="584221" y="65795"/>
                </a:lnTo>
                <a:lnTo>
                  <a:pt x="541147" y="71982"/>
                </a:lnTo>
              </a:path>
            </a:pathLst>
          </a:custGeom>
          <a:ln w="12700">
            <a:solidFill>
              <a:srgbClr val="994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1925" y="3581400"/>
            <a:ext cx="5324475" cy="132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52194" y="3589527"/>
            <a:ext cx="2370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INVERSÃO DO</a:t>
            </a:r>
            <a:r>
              <a:rPr sz="1600" b="1" spc="-7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ÔNUS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64639" y="3826763"/>
            <a:ext cx="2346960" cy="0"/>
          </a:xfrm>
          <a:custGeom>
            <a:avLst/>
            <a:gdLst/>
            <a:ahLst/>
            <a:cxnLst/>
            <a:rect l="l" t="t" r="r" b="b"/>
            <a:pathLst>
              <a:path w="2346960">
                <a:moveTo>
                  <a:pt x="0" y="0"/>
                </a:moveTo>
                <a:lnTo>
                  <a:pt x="2346960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54939" y="3857244"/>
            <a:ext cx="5163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“Presumida</a:t>
            </a:r>
            <a:r>
              <a:rPr sz="16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culpa</a:t>
            </a:r>
            <a:r>
              <a:rPr sz="16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r>
              <a:rPr sz="1600" spc="2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agente</a:t>
            </a:r>
            <a:r>
              <a:rPr sz="1600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ou</a:t>
            </a:r>
            <a:r>
              <a:rPr sz="1600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falha</a:t>
            </a:r>
            <a:r>
              <a:rPr sz="16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anônima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4939" y="4101083"/>
            <a:ext cx="51631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máquina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administrativa,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opera-se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-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inversão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4939" y="4344860"/>
            <a:ext cx="51669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1196340" algn="l"/>
                <a:tab pos="2471420" algn="l"/>
                <a:tab pos="3121660" algn="l"/>
                <a:tab pos="3932554" algn="l"/>
                <a:tab pos="4275455" algn="l"/>
              </a:tabLst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do	ônus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probatório	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com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vistas	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à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eventual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54939" y="4589145"/>
            <a:ext cx="5013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exclusão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responsabilidade” (CAHALI,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192).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553200" y="1915793"/>
            <a:ext cx="5361305" cy="4770755"/>
          </a:xfrm>
          <a:custGeom>
            <a:avLst/>
            <a:gdLst/>
            <a:ahLst/>
            <a:cxnLst/>
            <a:rect l="l" t="t" r="r" b="b"/>
            <a:pathLst>
              <a:path w="5361305" h="4770755">
                <a:moveTo>
                  <a:pt x="0" y="4770374"/>
                </a:moveTo>
                <a:lnTo>
                  <a:pt x="5360924" y="4770374"/>
                </a:lnTo>
                <a:lnTo>
                  <a:pt x="5360924" y="0"/>
                </a:lnTo>
                <a:lnTo>
                  <a:pt x="0" y="0"/>
                </a:lnTo>
                <a:lnTo>
                  <a:pt x="0" y="4770374"/>
                </a:lnTo>
                <a:close/>
              </a:path>
            </a:pathLst>
          </a:custGeom>
          <a:solidFill>
            <a:srgbClr val="926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53200" y="1915793"/>
            <a:ext cx="5361305" cy="4770755"/>
          </a:xfrm>
          <a:custGeom>
            <a:avLst/>
            <a:gdLst/>
            <a:ahLst/>
            <a:cxnLst/>
            <a:rect l="l" t="t" r="r" b="b"/>
            <a:pathLst>
              <a:path w="5361305" h="4770755">
                <a:moveTo>
                  <a:pt x="0" y="4770374"/>
                </a:moveTo>
                <a:lnTo>
                  <a:pt x="5360924" y="4770374"/>
                </a:lnTo>
                <a:lnTo>
                  <a:pt x="5360924" y="0"/>
                </a:lnTo>
                <a:lnTo>
                  <a:pt x="0" y="0"/>
                </a:lnTo>
                <a:lnTo>
                  <a:pt x="0" y="4770374"/>
                </a:lnTo>
                <a:close/>
              </a:path>
            </a:pathLst>
          </a:custGeom>
          <a:ln w="12700">
            <a:solidFill>
              <a:srgbClr val="6A4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633082" y="1947164"/>
            <a:ext cx="5202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1700" algn="l"/>
                <a:tab pos="1785620" algn="l"/>
                <a:tab pos="2136140" algn="l"/>
                <a:tab pos="2895600" algn="l"/>
                <a:tab pos="4765675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	forma,	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u="sng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u="sng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b="1" u="sng" spc="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u="sng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u="sng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u="sng" spc="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u="sng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u="sng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vo	</a:t>
            </a:r>
            <a:r>
              <a:rPr sz="1600" b="1" u="sng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u="sng" spc="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significa 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que a 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Administração </a:t>
            </a:r>
            <a:r>
              <a:rPr sz="1600" b="1" u="sng" dirty="0">
                <a:solidFill>
                  <a:srgbClr val="FFFFFF"/>
                </a:solidFill>
                <a:latin typeface="Verdana"/>
                <a:cs typeface="Verdana"/>
              </a:rPr>
              <a:t>deva</a:t>
            </a:r>
            <a:r>
              <a:rPr sz="1600" b="1" u="sng" spc="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latin typeface="Verdana"/>
                <a:cs typeface="Verdana"/>
              </a:rPr>
              <a:t>indenizar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body" idx="1"/>
          </p:nvPr>
        </p:nvSpPr>
        <p:spPr>
          <a:xfrm>
            <a:off x="6633082" y="2434844"/>
            <a:ext cx="5207000" cy="1491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pc="-5" dirty="0"/>
              <a:t>sempre </a:t>
            </a:r>
            <a:r>
              <a:rPr dirty="0"/>
              <a:t>e </a:t>
            </a:r>
            <a:r>
              <a:rPr spc="-5" dirty="0"/>
              <a:t>em </a:t>
            </a:r>
            <a:r>
              <a:rPr dirty="0"/>
              <a:t>qualquer </a:t>
            </a:r>
            <a:r>
              <a:rPr spc="-5" dirty="0"/>
              <a:t>caso </a:t>
            </a:r>
            <a:r>
              <a:rPr dirty="0"/>
              <a:t>o </a:t>
            </a:r>
            <a:r>
              <a:rPr spc="-5" dirty="0"/>
              <a:t>dano sofrido </a:t>
            </a:r>
            <a:r>
              <a:rPr u="none" spc="-5" dirty="0"/>
              <a:t> </a:t>
            </a:r>
            <a:r>
              <a:rPr spc="-5" dirty="0"/>
              <a:t>pelo particular, significa que </a:t>
            </a:r>
            <a:r>
              <a:rPr dirty="0"/>
              <a:t>a </a:t>
            </a:r>
            <a:r>
              <a:rPr spc="-5" dirty="0"/>
              <a:t>vítima </a:t>
            </a:r>
            <a:r>
              <a:rPr dirty="0"/>
              <a:t>fica </a:t>
            </a:r>
            <a:r>
              <a:rPr u="none" dirty="0"/>
              <a:t> </a:t>
            </a:r>
            <a:r>
              <a:rPr spc="-5" dirty="0"/>
              <a:t>dispensada </a:t>
            </a:r>
            <a:r>
              <a:rPr dirty="0"/>
              <a:t>de provar a </a:t>
            </a:r>
            <a:r>
              <a:rPr spc="-5" dirty="0"/>
              <a:t>culpa </a:t>
            </a:r>
            <a:r>
              <a:rPr spc="10" dirty="0"/>
              <a:t>da </a:t>
            </a:r>
            <a:r>
              <a:rPr u="none" spc="10" dirty="0"/>
              <a:t> </a:t>
            </a:r>
            <a:r>
              <a:rPr spc="-5" dirty="0"/>
              <a:t>Administração.</a:t>
            </a:r>
            <a:r>
              <a:rPr u="none" spc="-5" dirty="0"/>
              <a:t> </a:t>
            </a:r>
            <a:r>
              <a:rPr b="0" u="none" spc="-10" dirty="0">
                <a:latin typeface="Verdana"/>
                <a:cs typeface="Verdana"/>
              </a:rPr>
              <a:t>Ora, </a:t>
            </a:r>
            <a:r>
              <a:rPr b="0" u="none" dirty="0">
                <a:latin typeface="Verdana"/>
                <a:cs typeface="Verdana"/>
              </a:rPr>
              <a:t>na ação de </a:t>
            </a:r>
            <a:r>
              <a:rPr b="0" u="none" spc="-5" dirty="0">
                <a:latin typeface="Verdana"/>
                <a:cs typeface="Verdana"/>
              </a:rPr>
              <a:t>ressarcimento  </a:t>
            </a:r>
            <a:r>
              <a:rPr b="0" u="none" dirty="0">
                <a:latin typeface="Verdana"/>
                <a:cs typeface="Verdana"/>
              </a:rPr>
              <a:t>com </a:t>
            </a:r>
            <a:r>
              <a:rPr b="0" u="none" dirty="0" err="1" smtClean="0">
                <a:latin typeface="Verdana"/>
                <a:cs typeface="Verdana"/>
              </a:rPr>
              <a:t>funda</a:t>
            </a:r>
            <a:r>
              <a:rPr b="0" u="none" spc="-5" dirty="0" err="1" smtClean="0">
                <a:latin typeface="Verdana"/>
                <a:cs typeface="Verdana"/>
              </a:rPr>
              <a:t>mento</a:t>
            </a:r>
            <a:r>
              <a:rPr b="0" u="none" spc="-5" dirty="0" smtClean="0">
                <a:latin typeface="Verdana"/>
                <a:cs typeface="Verdana"/>
              </a:rPr>
              <a:t> </a:t>
            </a:r>
            <a:r>
              <a:rPr b="0" u="none" dirty="0">
                <a:latin typeface="Verdana"/>
                <a:cs typeface="Verdana"/>
              </a:rPr>
              <a:t>na </a:t>
            </a:r>
            <a:r>
              <a:rPr b="0" u="none" spc="-5" dirty="0">
                <a:latin typeface="Verdana"/>
                <a:cs typeface="Verdana"/>
              </a:rPr>
              <a:t>responsabilidade </a:t>
            </a:r>
            <a:r>
              <a:rPr b="0" u="none" spc="-10" dirty="0">
                <a:latin typeface="Verdana"/>
                <a:cs typeface="Verdana"/>
              </a:rPr>
              <a:t>objetiva  </a:t>
            </a:r>
            <a:r>
              <a:rPr b="0" u="none" spc="-5" dirty="0">
                <a:latin typeface="Verdana"/>
                <a:cs typeface="Verdana"/>
              </a:rPr>
              <a:t>prevista </a:t>
            </a:r>
            <a:r>
              <a:rPr b="0" u="none" dirty="0">
                <a:latin typeface="Verdana"/>
                <a:cs typeface="Verdana"/>
              </a:rPr>
              <a:t>no art. 37, </a:t>
            </a:r>
            <a:r>
              <a:rPr b="0" u="none" dirty="0">
                <a:latin typeface="MS PGothic"/>
                <a:cs typeface="MS PGothic"/>
              </a:rPr>
              <a:t>§ </a:t>
            </a:r>
            <a:r>
              <a:rPr b="0" u="none" spc="0" dirty="0">
                <a:latin typeface="Verdana"/>
                <a:cs typeface="Verdana"/>
              </a:rPr>
              <a:t>6º, </a:t>
            </a:r>
            <a:r>
              <a:rPr b="0" u="none" dirty="0">
                <a:latin typeface="Verdana"/>
                <a:cs typeface="Verdana"/>
              </a:rPr>
              <a:t>da </a:t>
            </a:r>
            <a:r>
              <a:rPr b="0" u="none" spc="-5" dirty="0">
                <a:latin typeface="Verdana"/>
                <a:cs typeface="Verdana"/>
              </a:rPr>
              <a:t>Constituição</a:t>
            </a:r>
            <a:r>
              <a:rPr b="0" u="none" spc="75" dirty="0">
                <a:latin typeface="Verdana"/>
                <a:cs typeface="Verdana"/>
              </a:rPr>
              <a:t> </a:t>
            </a:r>
            <a:r>
              <a:rPr b="0" u="none" spc="-15" dirty="0">
                <a:latin typeface="Verdana"/>
                <a:cs typeface="Verdana"/>
              </a:rPr>
              <a:t>Federal,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6633082" y="3898519"/>
            <a:ext cx="520636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basta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autor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demonstração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nexo </a:t>
            </a:r>
            <a:r>
              <a:rPr sz="1600" b="1" spc="1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etiológico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entre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o fato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lesivo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(comissivo </a:t>
            </a:r>
            <a:r>
              <a:rPr sz="1600" b="1" spc="10" dirty="0">
                <a:solidFill>
                  <a:srgbClr val="FFFFFF"/>
                </a:solidFill>
                <a:latin typeface="Verdana"/>
                <a:cs typeface="Verdana"/>
              </a:rPr>
              <a:t>ou 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omissivo) imputável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Administração Pública 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e o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dano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de que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se queixa.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Presumida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culpa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agente, opera-se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u="sng" spc="-10" dirty="0">
                <a:solidFill>
                  <a:srgbClr val="FFFFFF"/>
                </a:solidFill>
                <a:latin typeface="Verdana"/>
                <a:cs typeface="Verdana"/>
              </a:rPr>
              <a:t>inversão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ônus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probatório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vistas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eventual exclusão </a:t>
            </a:r>
            <a:r>
              <a:rPr sz="1600" u="sng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u="sng" spc="-5" dirty="0">
                <a:solidFill>
                  <a:srgbClr val="FFFFFF"/>
                </a:solidFill>
                <a:latin typeface="Verdana"/>
                <a:cs typeface="Verdana"/>
              </a:rPr>
              <a:t>responsabilidade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, cabendo, por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isso,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entidade  pública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provar</a:t>
            </a:r>
            <a:r>
              <a:rPr sz="1600" spc="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600" spc="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evento</a:t>
            </a:r>
            <a:r>
              <a:rPr sz="1600" spc="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danoso</a:t>
            </a:r>
            <a:r>
              <a:rPr sz="1600" spc="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ocorreu</a:t>
            </a:r>
            <a:r>
              <a:rPr sz="1600" spc="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33082" y="5849873"/>
            <a:ext cx="5204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culpa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exclusiva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vítima.”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(TJ-SP.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Apelação  994093806146.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Relator: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José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Habice.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Julg.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em 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26.07.2010.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DJe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29.07.2010).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09800" y="3200399"/>
            <a:ext cx="1346200" cy="381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13350" y="606425"/>
            <a:ext cx="6164326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13350" y="606425"/>
            <a:ext cx="6164580" cy="1200150"/>
          </a:xfrm>
          <a:custGeom>
            <a:avLst/>
            <a:gdLst/>
            <a:ahLst/>
            <a:cxnLst/>
            <a:rect l="l" t="t" r="r" b="b"/>
            <a:pathLst>
              <a:path w="6164580" h="1200150">
                <a:moveTo>
                  <a:pt x="0" y="1200150"/>
                </a:moveTo>
                <a:lnTo>
                  <a:pt x="6164326" y="1200150"/>
                </a:lnTo>
                <a:lnTo>
                  <a:pt x="6164326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6350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292978" y="637158"/>
            <a:ext cx="60096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41300" y="5334000"/>
            <a:ext cx="5092700" cy="132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89890" y="5399722"/>
            <a:ext cx="4888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Autor: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ônus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provar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nexo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causalidade</a:t>
            </a:r>
            <a:r>
              <a:rPr sz="1600" spc="6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02590" y="5636260"/>
            <a:ext cx="716280" cy="0"/>
          </a:xfrm>
          <a:custGeom>
            <a:avLst/>
            <a:gdLst/>
            <a:ahLst/>
            <a:cxnLst/>
            <a:rect l="l" t="t" r="r" b="b"/>
            <a:pathLst>
              <a:path w="716280">
                <a:moveTo>
                  <a:pt x="0" y="0"/>
                </a:moveTo>
                <a:lnTo>
                  <a:pt x="716279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89890" y="5643562"/>
            <a:ext cx="4836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existência de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um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dano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anormal e</a:t>
            </a:r>
            <a:r>
              <a:rPr sz="1600" spc="-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específico;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Estado: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ônus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provar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inexistência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r>
              <a:rPr sz="1600" spc="15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nexo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02590" y="6123940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360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89890" y="6131560"/>
            <a:ext cx="4467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causalidade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através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algumas de</a:t>
            </a:r>
            <a:r>
              <a:rPr sz="1600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suas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9890" y="6360160"/>
            <a:ext cx="1314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excludentes.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235200" y="4953000"/>
            <a:ext cx="13462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34000" y="5422900"/>
            <a:ext cx="1219200" cy="946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CaixaDeTexto 107"/>
          <p:cNvSpPr txBox="1"/>
          <p:nvPr/>
        </p:nvSpPr>
        <p:spPr>
          <a:xfrm>
            <a:off x="5257800" y="60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“Por ser objetiva a responsabilidade civil na espécie, não quer dizer que o autor da ação indenizatória esteja desonerado de toda prova” (Theodoro, p. 121).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7258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6. Reexame necessário (recurso de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ofício)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39217" y="1632585"/>
            <a:ext cx="1242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6480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644905"/>
            <a:ext cx="12192000" cy="132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0" y="644905"/>
            <a:ext cx="12192000" cy="1322705"/>
          </a:xfrm>
          <a:custGeom>
            <a:avLst/>
            <a:gdLst/>
            <a:ahLst/>
            <a:cxnLst/>
            <a:rect l="l" t="t" r="r" b="b"/>
            <a:pathLst>
              <a:path w="12192000" h="1322705">
                <a:moveTo>
                  <a:pt x="0" y="1322324"/>
                </a:moveTo>
                <a:lnTo>
                  <a:pt x="12192000" y="1322324"/>
                </a:lnTo>
                <a:lnTo>
                  <a:pt x="12192000" y="0"/>
                </a:lnTo>
                <a:lnTo>
                  <a:pt x="0" y="0"/>
                </a:lnTo>
                <a:lnTo>
                  <a:pt x="0" y="1322324"/>
                </a:lnTo>
                <a:close/>
              </a:path>
            </a:pathLst>
          </a:custGeom>
          <a:ln w="6350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098419"/>
            <a:ext cx="12192000" cy="4759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2098419"/>
            <a:ext cx="12192000" cy="4759960"/>
          </a:xfrm>
          <a:custGeom>
            <a:avLst/>
            <a:gdLst/>
            <a:ahLst/>
            <a:cxnLst/>
            <a:rect l="l" t="t" r="r" b="b"/>
            <a:pathLst>
              <a:path w="12192000" h="4759959">
                <a:moveTo>
                  <a:pt x="12192000" y="4759577"/>
                </a:moveTo>
                <a:lnTo>
                  <a:pt x="12192000" y="0"/>
                </a:lnTo>
                <a:lnTo>
                  <a:pt x="0" y="0"/>
                </a:lnTo>
                <a:lnTo>
                  <a:pt x="0" y="4759577"/>
                </a:lnTo>
              </a:path>
            </a:pathLst>
          </a:custGeom>
          <a:ln w="63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CaixaDeTexto 66"/>
          <p:cNvSpPr txBox="1"/>
          <p:nvPr/>
        </p:nvSpPr>
        <p:spPr>
          <a:xfrm>
            <a:off x="0" y="685800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304800" y="685800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Reexame necessário, recurso de ofício ou remessa necessária é a consumação dos princípios do duplo grau de jurisdição e da indisponibilidade do interesse público, adstrita às pessoas jurídicas de direito público, verificada através de automático encaminhamento dos autos em seu efeito devolutivo à Instância Judicial superior para que reanalise integralmente a subsunção dos pedidos e da causa de pedir às provas produzidas ao longo do processo.</a:t>
            </a:r>
          </a:p>
          <a:p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152400" y="2286001"/>
            <a:ext cx="11963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Art. 496.  Está sujeita ao duplo grau de jurisdição, não produzindo efeito senão depois de confirmada pelo tribunal, a sentença:</a:t>
            </a:r>
          </a:p>
          <a:p>
            <a:r>
              <a:rPr lang="pt-BR" sz="1700" dirty="0" smtClean="0"/>
              <a:t>I - proferida contra a União, os Estados, o Distrito Federal, os Municípios e suas respectivas autarquias e fundações de direito público;</a:t>
            </a:r>
          </a:p>
          <a:p>
            <a:r>
              <a:rPr lang="pt-BR" sz="1700" dirty="0" smtClean="0"/>
              <a:t>II - que julgar procedentes, no todo ou em parte, os embargos à execução fiscal.</a:t>
            </a:r>
          </a:p>
          <a:p>
            <a:r>
              <a:rPr lang="pt-BR" sz="1700" dirty="0" smtClean="0"/>
              <a:t>(...)</a:t>
            </a:r>
          </a:p>
          <a:p>
            <a:r>
              <a:rPr lang="pt-BR" sz="1700" dirty="0" smtClean="0"/>
              <a:t>§ 3</a:t>
            </a:r>
            <a:r>
              <a:rPr lang="pt-BR" sz="1700" u="sng" baseline="30000" dirty="0" smtClean="0"/>
              <a:t>o</a:t>
            </a:r>
            <a:r>
              <a:rPr lang="pt-BR" sz="1700" dirty="0" smtClean="0"/>
              <a:t> Não se aplica o disposto neste artigo quando a condenação ou o proveito econômico obtido na causa for de valor certo e líquido inferior a:</a:t>
            </a:r>
          </a:p>
          <a:p>
            <a:r>
              <a:rPr lang="pt-BR" sz="1700" dirty="0" smtClean="0"/>
              <a:t>I - 1.000 (mil) salários-mínimos para a União e as respectivas autarquias e fundações de direito público;</a:t>
            </a:r>
          </a:p>
          <a:p>
            <a:r>
              <a:rPr lang="pt-BR" sz="1700" dirty="0" smtClean="0"/>
              <a:t>II - 500 (quinhentos) salários-mínimos para os Estados, o Distrito Federal, as respectivas autarquias e fundações de direito público e os Municípios que constituam capitais dos Estados;</a:t>
            </a:r>
          </a:p>
          <a:p>
            <a:r>
              <a:rPr lang="pt-BR" sz="1700" dirty="0" smtClean="0"/>
              <a:t>III - 100 (cem) salários-mínimos para todos os demais Municípios e respectivas autarquias e fundações de direito público.</a:t>
            </a:r>
          </a:p>
          <a:p>
            <a:r>
              <a:rPr lang="pt-BR" sz="1700" dirty="0" smtClean="0"/>
              <a:t>§ 4</a:t>
            </a:r>
            <a:r>
              <a:rPr lang="pt-BR" sz="1700" u="sng" baseline="30000" dirty="0" smtClean="0"/>
              <a:t>o</a:t>
            </a:r>
            <a:r>
              <a:rPr lang="pt-BR" sz="1700" dirty="0" smtClean="0"/>
              <a:t> Também não se aplica o disposto neste artigo quando a sentença estiver fundada em:</a:t>
            </a:r>
          </a:p>
          <a:p>
            <a:r>
              <a:rPr lang="pt-BR" sz="1700" dirty="0" smtClean="0"/>
              <a:t>I - súmula de tribunal superior;</a:t>
            </a:r>
          </a:p>
          <a:p>
            <a:r>
              <a:rPr lang="pt-BR" sz="1700" dirty="0" smtClean="0"/>
              <a:t>II - acórdão proferido pelo Supremo Tribunal Federal ou pelo Superior Tribunal de Justiça em julgamento de recursos repetitivos;</a:t>
            </a:r>
          </a:p>
          <a:p>
            <a:r>
              <a:rPr lang="pt-BR" sz="1700" dirty="0" smtClean="0"/>
              <a:t>III - entendimento firmado em incidente de resolução de demandas repetitivas ou de assunção de competência;</a:t>
            </a:r>
          </a:p>
          <a:p>
            <a:r>
              <a:rPr lang="pt-BR" sz="1700" dirty="0" smtClean="0"/>
              <a:t>IV - entendimento coincidente com orientação vinculante firmada no âmbito administrativo do próprio ente público, consolidada em manifestação, parecer ou súmula administrativa.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0"/>
            <a:ext cx="0" cy="3813175"/>
          </a:xfrm>
          <a:custGeom>
            <a:avLst/>
            <a:gdLst/>
            <a:ahLst/>
            <a:cxnLst/>
            <a:rect l="l" t="t" r="r" b="b"/>
            <a:pathLst>
              <a:path h="3813175">
                <a:moveTo>
                  <a:pt x="0" y="0"/>
                </a:moveTo>
                <a:lnTo>
                  <a:pt x="0" y="38131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4213225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2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2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0" y="0"/>
            <a:ext cx="0" cy="3813175"/>
          </a:xfrm>
          <a:custGeom>
            <a:avLst/>
            <a:gdLst/>
            <a:ahLst/>
            <a:cxnLst/>
            <a:rect l="l" t="t" r="r" b="b"/>
            <a:pathLst>
              <a:path h="3813175">
                <a:moveTo>
                  <a:pt x="0" y="0"/>
                </a:moveTo>
                <a:lnTo>
                  <a:pt x="0" y="38131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0" y="4213225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2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4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0"/>
            <a:ext cx="0" cy="3813175"/>
          </a:xfrm>
          <a:custGeom>
            <a:avLst/>
            <a:gdLst/>
            <a:ahLst/>
            <a:cxnLst/>
            <a:rect l="l" t="t" r="r" b="b"/>
            <a:pathLst>
              <a:path h="3813175">
                <a:moveTo>
                  <a:pt x="0" y="0"/>
                </a:moveTo>
                <a:lnTo>
                  <a:pt x="0" y="38131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600" y="4213225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2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6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4800" y="0"/>
            <a:ext cx="0" cy="3813175"/>
          </a:xfrm>
          <a:custGeom>
            <a:avLst/>
            <a:gdLst/>
            <a:ahLst/>
            <a:cxnLst/>
            <a:rect l="l" t="t" r="r" b="b"/>
            <a:pathLst>
              <a:path h="3813175">
                <a:moveTo>
                  <a:pt x="0" y="0"/>
                </a:moveTo>
                <a:lnTo>
                  <a:pt x="0" y="38131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4800" y="4213225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2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48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8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40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0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440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632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632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32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82400" y="0"/>
            <a:ext cx="0" cy="4476750"/>
          </a:xfrm>
          <a:custGeom>
            <a:avLst/>
            <a:gdLst/>
            <a:ahLst/>
            <a:cxnLst/>
            <a:rect l="l" t="t" r="r" b="b"/>
            <a:pathLst>
              <a:path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82400" y="535305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82400" y="668813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6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0775" y="4060825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12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75" y="4060825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5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88748" y="528485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5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5" y="5284851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60136" y="651033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63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5" y="651033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87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725" y="4476750"/>
            <a:ext cx="12003405" cy="876300"/>
          </a:xfrm>
          <a:custGeom>
            <a:avLst/>
            <a:gdLst/>
            <a:ahLst/>
            <a:cxnLst/>
            <a:rect l="l" t="t" r="r" b="b"/>
            <a:pathLst>
              <a:path w="12003405" h="876300">
                <a:moveTo>
                  <a:pt x="0" y="876300"/>
                </a:moveTo>
                <a:lnTo>
                  <a:pt x="12003024" y="876300"/>
                </a:lnTo>
                <a:lnTo>
                  <a:pt x="12003024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ADB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25" y="4476750"/>
            <a:ext cx="12003405" cy="876300"/>
          </a:xfrm>
          <a:custGeom>
            <a:avLst/>
            <a:gdLst/>
            <a:ahLst/>
            <a:cxnLst/>
            <a:rect l="l" t="t" r="r" b="b"/>
            <a:pathLst>
              <a:path w="12003405" h="876300">
                <a:moveTo>
                  <a:pt x="0" y="876300"/>
                </a:moveTo>
                <a:lnTo>
                  <a:pt x="12003024" y="876300"/>
                </a:lnTo>
                <a:lnTo>
                  <a:pt x="12003024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7258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6. Reexame necessário (recurso de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ofício)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433951" y="669925"/>
            <a:ext cx="2689225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33951" y="669925"/>
            <a:ext cx="2689225" cy="400050"/>
          </a:xfrm>
          <a:custGeom>
            <a:avLst/>
            <a:gdLst/>
            <a:ahLst/>
            <a:cxnLst/>
            <a:rect l="l" t="t" r="r" b="b"/>
            <a:pathLst>
              <a:path w="2689225" h="400050">
                <a:moveTo>
                  <a:pt x="0" y="400050"/>
                </a:moveTo>
                <a:lnTo>
                  <a:pt x="2689225" y="400050"/>
                </a:lnTo>
                <a:lnTo>
                  <a:pt x="26892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6350">
            <a:solidFill>
              <a:srgbClr val="EFB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725" y="1174750"/>
            <a:ext cx="12003024" cy="2554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725" y="1174750"/>
            <a:ext cx="12003405" cy="2554605"/>
          </a:xfrm>
          <a:custGeom>
            <a:avLst/>
            <a:gdLst/>
            <a:ahLst/>
            <a:cxnLst/>
            <a:rect l="l" t="t" r="r" b="b"/>
            <a:pathLst>
              <a:path w="12003405" h="2554604">
                <a:moveTo>
                  <a:pt x="0" y="2554351"/>
                </a:moveTo>
                <a:lnTo>
                  <a:pt x="12003024" y="2554351"/>
                </a:lnTo>
                <a:lnTo>
                  <a:pt x="12003024" y="0"/>
                </a:lnTo>
                <a:lnTo>
                  <a:pt x="0" y="0"/>
                </a:lnTo>
                <a:lnTo>
                  <a:pt x="0" y="2554351"/>
                </a:lnTo>
                <a:close/>
              </a:path>
            </a:pathLst>
          </a:custGeom>
          <a:ln w="63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17084" y="1443989"/>
            <a:ext cx="2936240" cy="0"/>
          </a:xfrm>
          <a:custGeom>
            <a:avLst/>
            <a:gdLst/>
            <a:ahLst/>
            <a:cxnLst/>
            <a:rect l="l" t="t" r="r" b="b"/>
            <a:pathLst>
              <a:path w="2936240">
                <a:moveTo>
                  <a:pt x="0" y="0"/>
                </a:moveTo>
                <a:lnTo>
                  <a:pt x="2936240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80425" y="2419350"/>
            <a:ext cx="3515360" cy="0"/>
          </a:xfrm>
          <a:custGeom>
            <a:avLst/>
            <a:gdLst/>
            <a:ahLst/>
            <a:cxnLst/>
            <a:rect l="l" t="t" r="r" b="b"/>
            <a:pathLst>
              <a:path w="3515359">
                <a:moveTo>
                  <a:pt x="0" y="0"/>
                </a:moveTo>
                <a:lnTo>
                  <a:pt x="3515359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164" y="2663189"/>
            <a:ext cx="11818620" cy="0"/>
          </a:xfrm>
          <a:custGeom>
            <a:avLst/>
            <a:gdLst/>
            <a:ahLst/>
            <a:cxnLst/>
            <a:rect l="l" t="t" r="r" b="b"/>
            <a:pathLst>
              <a:path w="11818620">
                <a:moveTo>
                  <a:pt x="0" y="0"/>
                </a:moveTo>
                <a:lnTo>
                  <a:pt x="11818619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7164" y="2907029"/>
            <a:ext cx="11818620" cy="0"/>
          </a:xfrm>
          <a:custGeom>
            <a:avLst/>
            <a:gdLst/>
            <a:ahLst/>
            <a:cxnLst/>
            <a:rect l="l" t="t" r="r" b="b"/>
            <a:pathLst>
              <a:path w="11818620">
                <a:moveTo>
                  <a:pt x="0" y="0"/>
                </a:moveTo>
                <a:lnTo>
                  <a:pt x="11818619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164" y="3150870"/>
            <a:ext cx="11818620" cy="0"/>
          </a:xfrm>
          <a:custGeom>
            <a:avLst/>
            <a:gdLst/>
            <a:ahLst/>
            <a:cxnLst/>
            <a:rect l="l" t="t" r="r" b="b"/>
            <a:pathLst>
              <a:path w="11818620">
                <a:moveTo>
                  <a:pt x="0" y="0"/>
                </a:moveTo>
                <a:lnTo>
                  <a:pt x="11818619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164" y="3394709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33826" y="3813175"/>
            <a:ext cx="5307330" cy="400050"/>
          </a:xfrm>
          <a:custGeom>
            <a:avLst/>
            <a:gdLst/>
            <a:ahLst/>
            <a:cxnLst/>
            <a:rect l="l" t="t" r="r" b="b"/>
            <a:pathLst>
              <a:path w="5307330" h="400050">
                <a:moveTo>
                  <a:pt x="0" y="400050"/>
                </a:moveTo>
                <a:lnTo>
                  <a:pt x="5306949" y="400050"/>
                </a:lnTo>
                <a:lnTo>
                  <a:pt x="5306949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ADB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33826" y="3813175"/>
            <a:ext cx="5307330" cy="400050"/>
          </a:xfrm>
          <a:custGeom>
            <a:avLst/>
            <a:gdLst/>
            <a:ahLst/>
            <a:cxnLst/>
            <a:rect l="l" t="t" r="r" b="b"/>
            <a:pathLst>
              <a:path w="5307330" h="400050">
                <a:moveTo>
                  <a:pt x="0" y="400050"/>
                </a:moveTo>
                <a:lnTo>
                  <a:pt x="5306949" y="400050"/>
                </a:lnTo>
                <a:lnTo>
                  <a:pt x="5306949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98750" y="3610038"/>
            <a:ext cx="979487" cy="979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59800" y="3611562"/>
            <a:ext cx="979487" cy="979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89476" y="5432425"/>
            <a:ext cx="3179699" cy="40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89476" y="5432425"/>
            <a:ext cx="3180080" cy="400050"/>
          </a:xfrm>
          <a:custGeom>
            <a:avLst/>
            <a:gdLst/>
            <a:ahLst/>
            <a:cxnLst/>
            <a:rect l="l" t="t" r="r" b="b"/>
            <a:pathLst>
              <a:path w="3180079" h="400050">
                <a:moveTo>
                  <a:pt x="0" y="400050"/>
                </a:moveTo>
                <a:lnTo>
                  <a:pt x="3179699" y="400050"/>
                </a:lnTo>
                <a:lnTo>
                  <a:pt x="3179699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5725" y="700658"/>
            <a:ext cx="12003405" cy="509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055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CONSEQUÊNCIAS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Inexistência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600" b="1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preclusão</a:t>
            </a:r>
            <a:endParaRPr sz="1600">
              <a:latin typeface="Verdana"/>
              <a:cs typeface="Verdana"/>
            </a:endParaRPr>
          </a:p>
          <a:p>
            <a:pPr marL="90805" marR="81280" algn="just">
              <a:lnSpc>
                <a:spcPct val="100000"/>
              </a:lnSpc>
            </a:pP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“Prevaleceu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âmbito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da Primeira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Seção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desta Corte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entendimento pelo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conhecimento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recurso especial 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pela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ocorrência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preclusão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lógica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relação ao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recurso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especial quando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não há 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interposição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apelação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cível  contra</a:t>
            </a:r>
            <a:r>
              <a:rPr sz="1600" spc="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sentença</a:t>
            </a:r>
            <a:r>
              <a:rPr sz="1600" spc="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submetida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reexame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necessário.</a:t>
            </a:r>
            <a:r>
              <a:rPr sz="1600" spc="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D2C"/>
                </a:solidFill>
                <a:latin typeface="Verdana"/>
                <a:cs typeface="Verdana"/>
              </a:rPr>
              <a:t>Tal</a:t>
            </a:r>
            <a:r>
              <a:rPr sz="1600" spc="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orientação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foi</a:t>
            </a:r>
            <a:r>
              <a:rPr sz="1600" spc="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firmada</a:t>
            </a:r>
            <a:r>
              <a:rPr sz="1600" spc="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no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julgamento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Recurso</a:t>
            </a:r>
            <a:r>
              <a:rPr sz="16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Especial</a:t>
            </a:r>
            <a:endParaRPr sz="1600">
              <a:latin typeface="Verdana"/>
              <a:cs typeface="Verdana"/>
            </a:endParaRPr>
          </a:p>
          <a:p>
            <a:pPr marL="90805" marR="81280" algn="just">
              <a:lnSpc>
                <a:spcPct val="100000"/>
              </a:lnSpc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n. </a:t>
            </a:r>
            <a:r>
              <a:rPr sz="1600" spc="-25" dirty="0">
                <a:solidFill>
                  <a:srgbClr val="2C2D2C"/>
                </a:solidFill>
                <a:latin typeface="Verdana"/>
                <a:cs typeface="Verdana"/>
              </a:rPr>
              <a:t>1.052.615/SP,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relatoria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Ministra Eliana Calmon (DJe 18/12/2009).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Todavia,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a Corte 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Especial, 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na 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assentada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 29 de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junho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 2010, por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ocasião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julgamento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RESP 905.771/CE, 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relatoria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do 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Ministro Teori Albino Zavascki, modificou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posicionamento em referência, decidindo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que o 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comportamento omissivo 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Fazenda em interpor recurso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apelação não configura preclusão</a:t>
            </a:r>
            <a:r>
              <a:rPr sz="1600" b="1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lógica</a:t>
            </a:r>
            <a:endParaRPr sz="1600">
              <a:latin typeface="Verdana"/>
              <a:cs typeface="Verdana"/>
            </a:endParaRPr>
          </a:p>
          <a:p>
            <a:pPr marL="90805" marR="85090" algn="just">
              <a:lnSpc>
                <a:spcPts val="1639"/>
              </a:lnSpc>
              <a:spcBef>
                <a:spcPts val="285"/>
              </a:spcBef>
            </a:pP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para um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futuro recurso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as instâncias extraordinárias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. (...)”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(STJ. Resp. 897.265. </a:t>
            </a:r>
            <a:r>
              <a:rPr sz="1300" spc="-15" dirty="0">
                <a:solidFill>
                  <a:srgbClr val="2C2D2C"/>
                </a:solidFill>
                <a:latin typeface="Verdana"/>
                <a:cs typeface="Verdana"/>
              </a:rPr>
              <a:t>Rel. </a:t>
            </a:r>
            <a:r>
              <a:rPr sz="1300" spc="-5" dirty="0">
                <a:solidFill>
                  <a:srgbClr val="2C2D2C"/>
                </a:solidFill>
                <a:latin typeface="Verdana"/>
                <a:cs typeface="Verdana"/>
              </a:rPr>
              <a:t>Min. Mauro CAMPBELL 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MARQUES. 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Julg. em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21.06.2010. </a:t>
            </a:r>
            <a:r>
              <a:rPr sz="1300" spc="-5" dirty="0">
                <a:solidFill>
                  <a:srgbClr val="2C2D2C"/>
                </a:solidFill>
                <a:latin typeface="Verdana"/>
                <a:cs typeface="Verdana"/>
              </a:rPr>
              <a:t>Dje</a:t>
            </a:r>
            <a:r>
              <a:rPr sz="1300" spc="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30.09.2010).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3439795">
              <a:lnSpc>
                <a:spcPct val="100000"/>
              </a:lnSpc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Pessoas jurídicas </a:t>
            </a: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direito</a:t>
            </a:r>
            <a:r>
              <a:rPr sz="2000" b="1" spc="5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privado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90805" marR="81280" algn="just">
              <a:lnSpc>
                <a:spcPct val="100000"/>
              </a:lnSpc>
            </a:pP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“Portanto, em regra,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remessa necessária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não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se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aplica a pessoas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jurídicas de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direito </a:t>
            </a:r>
            <a:r>
              <a:rPr sz="1700" u="sng" spc="-10" dirty="0">
                <a:solidFill>
                  <a:srgbClr val="2C2D2C"/>
                </a:solidFill>
                <a:latin typeface="Verdana"/>
                <a:cs typeface="Verdana"/>
              </a:rPr>
              <a:t>privado,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nem </a:t>
            </a:r>
            <a:r>
              <a:rPr sz="1700" u="sng" spc="-10" dirty="0">
                <a:solidFill>
                  <a:srgbClr val="2C2D2C"/>
                </a:solidFill>
                <a:latin typeface="Verdana"/>
                <a:cs typeface="Verdana"/>
              </a:rPr>
              <a:t>mesmo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àquelas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1700" u="sng" spc="-10" dirty="0">
                <a:solidFill>
                  <a:srgbClr val="2C2D2C"/>
                </a:solidFill>
                <a:latin typeface="Verdana"/>
                <a:cs typeface="Verdana"/>
              </a:rPr>
              <a:t>integram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Administração Pública indireta, </a:t>
            </a:r>
            <a:r>
              <a:rPr sz="1700" u="sng" spc="-10" dirty="0">
                <a:solidFill>
                  <a:srgbClr val="2C2D2C"/>
                </a:solidFill>
                <a:latin typeface="Verdana"/>
                <a:cs typeface="Verdana"/>
              </a:rPr>
              <a:t>como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é o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caso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empresas públicas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e </a:t>
            </a:r>
            <a:r>
              <a:rPr sz="1700" u="sng" spc="-5" dirty="0">
                <a:solidFill>
                  <a:srgbClr val="2C2D2C"/>
                </a:solidFill>
                <a:latin typeface="Verdana"/>
                <a:cs typeface="Verdana"/>
              </a:rPr>
              <a:t>sociedades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u="sng" dirty="0">
                <a:solidFill>
                  <a:srgbClr val="2C2D2C"/>
                </a:solidFill>
                <a:latin typeface="Verdana"/>
                <a:cs typeface="Verdana"/>
              </a:rPr>
              <a:t>de economia </a:t>
            </a:r>
            <a:r>
              <a:rPr sz="1700" u="sng" spc="-50" dirty="0">
                <a:solidFill>
                  <a:srgbClr val="2C2D2C"/>
                </a:solidFill>
                <a:latin typeface="Verdana"/>
                <a:cs typeface="Verdana"/>
              </a:rPr>
              <a:t>mista</a:t>
            </a:r>
            <a:r>
              <a:rPr sz="1700" spc="-50" dirty="0">
                <a:solidFill>
                  <a:srgbClr val="2C2D2C"/>
                </a:solidFill>
                <a:latin typeface="Verdana"/>
                <a:cs typeface="Verdana"/>
              </a:rPr>
              <a:t>.”.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(TALAMINI).</a:t>
            </a:r>
            <a:endParaRPr sz="1700">
              <a:latin typeface="Verdana"/>
              <a:cs typeface="Verdana"/>
            </a:endParaRPr>
          </a:p>
          <a:p>
            <a:pPr marR="789940" algn="ctr">
              <a:lnSpc>
                <a:spcPct val="100000"/>
              </a:lnSpc>
              <a:spcBef>
                <a:spcPts val="1405"/>
              </a:spcBef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Reformatio in</a:t>
            </a:r>
            <a:r>
              <a:rPr sz="2000" b="1" spc="1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2C2D2C"/>
                </a:solidFill>
                <a:latin typeface="Verdana"/>
                <a:cs typeface="Verdana"/>
              </a:rPr>
              <a:t>pejus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09562" y="6026150"/>
            <a:ext cx="11450955" cy="662305"/>
          </a:xfrm>
          <a:custGeom>
            <a:avLst/>
            <a:gdLst/>
            <a:ahLst/>
            <a:cxnLst/>
            <a:rect l="l" t="t" r="r" b="b"/>
            <a:pathLst>
              <a:path w="11450955" h="662304">
                <a:moveTo>
                  <a:pt x="0" y="661987"/>
                </a:moveTo>
                <a:lnTo>
                  <a:pt x="11450574" y="661987"/>
                </a:lnTo>
                <a:lnTo>
                  <a:pt x="11450574" y="0"/>
                </a:lnTo>
                <a:lnTo>
                  <a:pt x="0" y="0"/>
                </a:lnTo>
                <a:lnTo>
                  <a:pt x="0" y="661987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09562" y="6026150"/>
            <a:ext cx="11450955" cy="662305"/>
          </a:xfrm>
          <a:prstGeom prst="rect">
            <a:avLst/>
          </a:prstGeom>
          <a:ln w="12700">
            <a:solidFill>
              <a:srgbClr val="99402B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  <a:tabLst>
                <a:tab pos="1155700" algn="l"/>
                <a:tab pos="1615440" algn="l"/>
                <a:tab pos="2068195" algn="l"/>
                <a:tab pos="2733675" algn="l"/>
                <a:tab pos="3254375" algn="l"/>
                <a:tab pos="4557395" algn="l"/>
                <a:tab pos="6369050" algn="l"/>
                <a:tab pos="6670675" algn="l"/>
                <a:tab pos="7857490" algn="l"/>
                <a:tab pos="8362950" algn="l"/>
                <a:tab pos="9857105" algn="l"/>
                <a:tab pos="11190605" algn="l"/>
              </a:tabLst>
            </a:pP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Súmula	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45	do	</a:t>
            </a:r>
            <a:r>
              <a:rPr sz="1700" b="1" dirty="0">
                <a:solidFill>
                  <a:srgbClr val="FFFFFF"/>
                </a:solidFill>
                <a:latin typeface="Verdana"/>
                <a:cs typeface="Verdana"/>
              </a:rPr>
              <a:t>STJ:	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NO	REEXAME	NECESSÁRIO,	</a:t>
            </a:r>
            <a:r>
              <a:rPr sz="1700" b="1" dirty="0">
                <a:solidFill>
                  <a:srgbClr val="FFFFFF"/>
                </a:solidFill>
                <a:latin typeface="Verdana"/>
                <a:cs typeface="Verdana"/>
              </a:rPr>
              <a:t>É	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DEFESO,	AO	TRIBUNAL,	AGRAVAR	</a:t>
            </a:r>
            <a:r>
              <a:rPr sz="17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7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CONDENAÇÃO </a:t>
            </a:r>
            <a:r>
              <a:rPr sz="1700" b="1" spc="-10" dirty="0">
                <a:solidFill>
                  <a:srgbClr val="FFFFFF"/>
                </a:solidFill>
                <a:latin typeface="Verdana"/>
                <a:cs typeface="Verdana"/>
              </a:rPr>
              <a:t>IMPOSTA </a:t>
            </a:r>
            <a:r>
              <a:rPr sz="1700" b="1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FAZENDA</a:t>
            </a:r>
            <a:r>
              <a:rPr sz="17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PUBLICA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D15A3D"/>
                </a:solidFill>
              </a:rPr>
              <a:t>1.</a:t>
            </a:r>
            <a:r>
              <a:rPr spc="-409" dirty="0">
                <a:solidFill>
                  <a:srgbClr val="D15A3D"/>
                </a:solidFill>
              </a:rPr>
              <a:t> </a:t>
            </a:r>
            <a:r>
              <a:rPr dirty="0"/>
              <a:t>Sobre</a:t>
            </a:r>
            <a:r>
              <a:rPr spc="325" dirty="0"/>
              <a:t> </a:t>
            </a:r>
            <a:r>
              <a:rPr dirty="0"/>
              <a:t>o</a:t>
            </a:r>
            <a:r>
              <a:rPr spc="305" dirty="0"/>
              <a:t> </a:t>
            </a:r>
            <a:r>
              <a:rPr dirty="0"/>
              <a:t>processo</a:t>
            </a:r>
            <a:r>
              <a:rPr spc="315" dirty="0"/>
              <a:t> </a:t>
            </a:r>
            <a:r>
              <a:rPr dirty="0"/>
              <a:t>de</a:t>
            </a:r>
            <a:r>
              <a:rPr spc="315" dirty="0"/>
              <a:t> </a:t>
            </a:r>
            <a:r>
              <a:rPr spc="-5" dirty="0"/>
              <a:t>execução</a:t>
            </a:r>
            <a:r>
              <a:rPr spc="315" dirty="0"/>
              <a:t> </a:t>
            </a:r>
            <a:r>
              <a:rPr spc="-10" dirty="0"/>
              <a:t>contra</a:t>
            </a:r>
            <a:r>
              <a:rPr spc="325" dirty="0"/>
              <a:t> </a:t>
            </a:r>
            <a:r>
              <a:rPr dirty="0"/>
              <a:t>a</a:t>
            </a:r>
            <a:r>
              <a:rPr spc="305" dirty="0"/>
              <a:t> </a:t>
            </a:r>
            <a:r>
              <a:rPr dirty="0"/>
              <a:t>pessoa</a:t>
            </a:r>
            <a:r>
              <a:rPr spc="335" dirty="0"/>
              <a:t> </a:t>
            </a:r>
            <a:r>
              <a:rPr dirty="0"/>
              <a:t>jurídica</a:t>
            </a:r>
            <a:r>
              <a:rPr spc="300" dirty="0"/>
              <a:t> </a:t>
            </a:r>
            <a:r>
              <a:rPr dirty="0"/>
              <a:t>de</a:t>
            </a:r>
            <a:r>
              <a:rPr spc="315" dirty="0"/>
              <a:t> </a:t>
            </a:r>
            <a:r>
              <a:rPr spc="-5" dirty="0"/>
              <a:t>direito</a:t>
            </a:r>
            <a:r>
              <a:rPr spc="350" dirty="0"/>
              <a:t> </a:t>
            </a:r>
            <a:r>
              <a:rPr spc="-10" dirty="0"/>
              <a:t>privado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53059" y="1195705"/>
            <a:ext cx="11584940" cy="49574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4965" marR="14604">
              <a:lnSpc>
                <a:spcPts val="2480"/>
              </a:lnSpc>
              <a:spcBef>
                <a:spcPts val="415"/>
              </a:spcBef>
            </a:pP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prestadora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de serviço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público,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em decorrência de ação de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responsabilidade  civil,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reflita:</a:t>
            </a:r>
            <a:endParaRPr sz="2300" dirty="0">
              <a:latin typeface="Verdana"/>
              <a:cs typeface="Verdana"/>
            </a:endParaRPr>
          </a:p>
          <a:p>
            <a:pPr marL="584200" indent="-342900">
              <a:lnSpc>
                <a:spcPts val="2050"/>
              </a:lnSpc>
              <a:spcBef>
                <a:spcPts val="545"/>
              </a:spcBef>
              <a:buClr>
                <a:srgbClr val="D15A3D"/>
              </a:buClr>
              <a:buAutoNum type="arabicPeriod"/>
              <a:tabLst>
                <a:tab pos="58483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Como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se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dão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os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pagamentos de condenações judiciais por pessoas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jurídicas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 direito</a:t>
            </a:r>
            <a:r>
              <a:rPr sz="1800" spc="30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privado?</a:t>
            </a:r>
            <a:endParaRPr sz="1800" dirty="0">
              <a:latin typeface="Verdana"/>
              <a:cs typeface="Verdana"/>
            </a:endParaRPr>
          </a:p>
          <a:p>
            <a:pPr marL="584200">
              <a:lnSpc>
                <a:spcPts val="2050"/>
              </a:lnSpc>
            </a:pP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Sob a mesma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sistemática disciplinada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art.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535 do NCPC,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através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800" spc="1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precatório?</a:t>
            </a:r>
            <a:endParaRPr sz="1800" dirty="0">
              <a:latin typeface="Verdana"/>
              <a:cs typeface="Verdana"/>
            </a:endParaRPr>
          </a:p>
          <a:p>
            <a:pPr marL="584200" marR="5715" indent="-342900" algn="just">
              <a:lnSpc>
                <a:spcPct val="89900"/>
              </a:lnSpc>
              <a:spcBef>
                <a:spcPts val="815"/>
              </a:spcBef>
              <a:buClr>
                <a:srgbClr val="D15A3D"/>
              </a:buClr>
              <a:buAutoNum type="arabicPeriod" startAt="2"/>
              <a:tabLst>
                <a:tab pos="584835" algn="l"/>
              </a:tabLst>
            </a:pP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 fundo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garantidor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contrato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 concessão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aproveita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terceiro usuário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enquanto exequente 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ação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reparatória contra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concessionária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por responsabilidade civil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com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base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1800" spc="-5" dirty="0">
                <a:solidFill>
                  <a:srgbClr val="2C2D2C"/>
                </a:solidFill>
                <a:latin typeface="MS PGothic"/>
                <a:cs typeface="MS PGothic"/>
              </a:rPr>
              <a:t>§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6º do 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art.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37 da</a:t>
            </a:r>
            <a:r>
              <a:rPr sz="1800" spc="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2C2D2C"/>
                </a:solidFill>
                <a:latin typeface="Verdana"/>
                <a:cs typeface="Verdana"/>
              </a:rPr>
              <a:t>CF?</a:t>
            </a:r>
            <a:endParaRPr sz="180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90200"/>
              </a:lnSpc>
              <a:spcBef>
                <a:spcPts val="1185"/>
              </a:spcBef>
              <a:buClr>
                <a:srgbClr val="D15A3D"/>
              </a:buClr>
              <a:buAutoNum type="arabicPeriod" startAt="2"/>
              <a:tabLst>
                <a:tab pos="355600" algn="l"/>
              </a:tabLst>
            </a:pP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Sobre a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contradição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verificada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tópico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relativo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à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prescrição, </a:t>
            </a:r>
            <a:r>
              <a:rPr sz="2300" spc="5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sua 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opinião,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não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haveria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quebra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isonomia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em se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admitir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prazo </a:t>
            </a:r>
            <a:r>
              <a:rPr sz="2300" spc="-55" dirty="0">
                <a:solidFill>
                  <a:srgbClr val="2C2D2C"/>
                </a:solidFill>
                <a:latin typeface="Verdana"/>
                <a:cs typeface="Verdana"/>
              </a:rPr>
              <a:t>menor,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de 3  anos, </a:t>
            </a:r>
            <a:r>
              <a:rPr sz="2300" spc="-15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ações de responsabilidade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contra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a pessoa jurídica de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direito 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privado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e </a:t>
            </a:r>
            <a:r>
              <a:rPr sz="2300" spc="-55" dirty="0">
                <a:solidFill>
                  <a:srgbClr val="2C2D2C"/>
                </a:solidFill>
                <a:latin typeface="Verdana"/>
                <a:cs typeface="Verdana"/>
              </a:rPr>
              <a:t>maior,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de 5 anos, </a:t>
            </a:r>
            <a:r>
              <a:rPr sz="2300" spc="-15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a pessoa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jurídica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direito</a:t>
            </a:r>
            <a:r>
              <a:rPr sz="2300" spc="1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público?</a:t>
            </a:r>
            <a:endParaRPr sz="2300" dirty="0">
              <a:latin typeface="Verdana"/>
              <a:cs typeface="Verdana"/>
            </a:endParaRPr>
          </a:p>
          <a:p>
            <a:pPr marL="355600" marR="5715" indent="-342900" algn="just">
              <a:lnSpc>
                <a:spcPct val="89900"/>
              </a:lnSpc>
              <a:spcBef>
                <a:spcPts val="1195"/>
              </a:spcBef>
              <a:buClr>
                <a:srgbClr val="D15A3D"/>
              </a:buClr>
              <a:buAutoNum type="arabicPeriod" startAt="2"/>
              <a:tabLst>
                <a:tab pos="355600" algn="l"/>
              </a:tabLst>
            </a:pPr>
            <a:r>
              <a:rPr sz="2300" spc="-25" dirty="0">
                <a:solidFill>
                  <a:srgbClr val="2C2D2C"/>
                </a:solidFill>
                <a:latin typeface="Verdana"/>
                <a:cs typeface="Verdana"/>
              </a:rPr>
              <a:t>Por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fim,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admitir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eventual denunciação à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lide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pelo Estado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em face do agente 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público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causador do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dano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não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subverteria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completamente a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lógica 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processual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estabelecida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2300" spc="-5" dirty="0">
                <a:solidFill>
                  <a:srgbClr val="2C2D2C"/>
                </a:solidFill>
                <a:latin typeface="MS PGothic"/>
                <a:cs typeface="MS PGothic"/>
              </a:rPr>
              <a:t>§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6º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do art.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37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300" spc="-110" dirty="0">
                <a:solidFill>
                  <a:srgbClr val="2C2D2C"/>
                </a:solidFill>
                <a:latin typeface="Verdana"/>
                <a:cs typeface="Verdana"/>
              </a:rPr>
              <a:t>CF,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insculpida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com base na 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teoria </a:t>
            </a:r>
            <a:r>
              <a:rPr sz="23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300" spc="-5" dirty="0">
                <a:solidFill>
                  <a:srgbClr val="2C2D2C"/>
                </a:solidFill>
                <a:latin typeface="Verdana"/>
                <a:cs typeface="Verdana"/>
              </a:rPr>
              <a:t>dupla</a:t>
            </a:r>
            <a:r>
              <a:rPr sz="2300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C2D2C"/>
                </a:solidFill>
                <a:latin typeface="Verdana"/>
                <a:cs typeface="Verdana"/>
              </a:rPr>
              <a:t>garantia?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69950"/>
            <a:ext cx="1219200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369950"/>
            <a:ext cx="12192000" cy="400050"/>
          </a:xfrm>
          <a:custGeom>
            <a:avLst/>
            <a:gdLst/>
            <a:ahLst/>
            <a:cxnLst/>
            <a:rect l="l" t="t" r="r" b="b"/>
            <a:pathLst>
              <a:path w="12192000" h="400050">
                <a:moveTo>
                  <a:pt x="0" y="400050"/>
                </a:moveTo>
                <a:lnTo>
                  <a:pt x="12192000" y="400050"/>
                </a:lnTo>
                <a:lnTo>
                  <a:pt x="12192000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739" y="400684"/>
            <a:ext cx="3058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7. Pontos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reflexão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9950"/>
            <a:ext cx="12192000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369950"/>
            <a:ext cx="12192000" cy="403225"/>
          </a:xfrm>
          <a:custGeom>
            <a:avLst/>
            <a:gdLst/>
            <a:ahLst/>
            <a:cxnLst/>
            <a:rect l="l" t="t" r="r" b="b"/>
            <a:pathLst>
              <a:path w="12192000" h="403225">
                <a:moveTo>
                  <a:pt x="0" y="403225"/>
                </a:moveTo>
                <a:lnTo>
                  <a:pt x="12192000" y="403225"/>
                </a:lnTo>
                <a:lnTo>
                  <a:pt x="12192000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78739" y="400684"/>
            <a:ext cx="1696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Referências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1439" y="698880"/>
            <a:ext cx="1671320" cy="0"/>
          </a:xfrm>
          <a:custGeom>
            <a:avLst/>
            <a:gdLst/>
            <a:ahLst/>
            <a:cxnLst/>
            <a:rect l="l" t="t" r="r" b="b"/>
            <a:pathLst>
              <a:path w="1671320">
                <a:moveTo>
                  <a:pt x="0" y="0"/>
                </a:moveTo>
                <a:lnTo>
                  <a:pt x="16713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6052" y="3062985"/>
            <a:ext cx="11760835" cy="0"/>
          </a:xfrm>
          <a:custGeom>
            <a:avLst/>
            <a:gdLst/>
            <a:ahLst/>
            <a:cxnLst/>
            <a:rect l="l" t="t" r="r" b="b"/>
            <a:pathLst>
              <a:path w="11760835">
                <a:moveTo>
                  <a:pt x="0" y="0"/>
                </a:moveTo>
                <a:lnTo>
                  <a:pt x="11760263" y="0"/>
                </a:lnTo>
              </a:path>
            </a:pathLst>
          </a:custGeom>
          <a:ln w="12700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6052" y="3311905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700" y="0"/>
                </a:lnTo>
              </a:path>
            </a:pathLst>
          </a:custGeom>
          <a:ln w="12700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53352" y="1350391"/>
            <a:ext cx="11827510" cy="27139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  <a:buClr>
                <a:srgbClr val="D15A3D"/>
              </a:buClr>
              <a:buSzPct val="94444"/>
              <a:buFont typeface="Arial"/>
              <a:buChar char="▪"/>
              <a:tabLst>
                <a:tab pos="9461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CAHALI, 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Yussef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Said.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Responsabilidade Civil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Estado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. 5ed.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São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Paulo: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Revista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dos </a:t>
            </a:r>
            <a:r>
              <a:rPr sz="1800" spc="-25" dirty="0">
                <a:solidFill>
                  <a:srgbClr val="2C2D2C"/>
                </a:solidFill>
                <a:latin typeface="Verdana"/>
                <a:cs typeface="Verdana"/>
              </a:rPr>
              <a:t>Tribunais, 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2014.</a:t>
            </a:r>
            <a:endParaRPr sz="1800" dirty="0">
              <a:latin typeface="Verdana"/>
              <a:cs typeface="Verdana"/>
            </a:endParaRPr>
          </a:p>
          <a:p>
            <a:pPr marL="93980" indent="-81280">
              <a:lnSpc>
                <a:spcPct val="100000"/>
              </a:lnSpc>
              <a:spcBef>
                <a:spcPts val="1550"/>
              </a:spcBef>
              <a:buClr>
                <a:srgbClr val="D15A3D"/>
              </a:buClr>
              <a:buSzPct val="94444"/>
              <a:buFont typeface="Arial"/>
              <a:buChar char="▪"/>
              <a:tabLst>
                <a:tab pos="9461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DI PIETRO,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Maria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Sylvia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Zanella.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Direito Administrativo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. 26 ed.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São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Paulo: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Editora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Atlas,</a:t>
            </a:r>
            <a:r>
              <a:rPr sz="1800" spc="2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2013.</a:t>
            </a:r>
            <a:endParaRPr sz="1800" dirty="0">
              <a:latin typeface="Verdana"/>
              <a:cs typeface="Verdana"/>
            </a:endParaRPr>
          </a:p>
          <a:p>
            <a:pPr marL="12700" marR="6350" algn="just">
              <a:lnSpc>
                <a:spcPct val="90300"/>
              </a:lnSpc>
              <a:spcBef>
                <a:spcPts val="1785"/>
              </a:spcBef>
              <a:buClr>
                <a:srgbClr val="D15A3D"/>
              </a:buClr>
              <a:buSzPct val="94444"/>
              <a:buFont typeface="Arial"/>
              <a:buChar char="▪"/>
              <a:tabLst>
                <a:tab pos="94615" algn="l"/>
              </a:tabLst>
            </a:pP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TALAMINI,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Eduardo.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Reexame necessário: hipóteses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de cabimento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no CPC/15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. Disponível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800" dirty="0">
                <a:solidFill>
                  <a:srgbClr val="4F91A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F91A0"/>
                </a:solidFill>
                <a:latin typeface="Verdana"/>
                <a:cs typeface="Verdana"/>
                <a:hlinkClick r:id="rId3"/>
              </a:rPr>
              <a:t>http://www.migalhas.com.br/dePeso/16,MI235769,31047Reexame+necessario+hipoteses+de+cabim  ento+no+CPC15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.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Acesso em</a:t>
            </a:r>
            <a:r>
              <a:rPr sz="1800" spc="-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13.04.17.</a:t>
            </a:r>
            <a:endParaRPr sz="1800" dirty="0">
              <a:latin typeface="Verdana"/>
              <a:cs typeface="Verdana"/>
            </a:endParaRPr>
          </a:p>
          <a:p>
            <a:pPr marL="12700" marR="6985" algn="just">
              <a:lnSpc>
                <a:spcPts val="1939"/>
              </a:lnSpc>
              <a:spcBef>
                <a:spcPts val="1825"/>
              </a:spcBef>
              <a:buClr>
                <a:srgbClr val="D15A3D"/>
              </a:buClr>
              <a:buSzPct val="94444"/>
              <a:buFont typeface="Arial"/>
              <a:buChar char="▪"/>
              <a:tabLst>
                <a:tab pos="94615" algn="l"/>
              </a:tabLst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THEODORO,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Humberto.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Responsabilidade Civil: doutrina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e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jurisprudência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. Rio de Janeiro: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Aide  </a:t>
            </a:r>
            <a:r>
              <a:rPr sz="1800" spc="-30" dirty="0">
                <a:solidFill>
                  <a:srgbClr val="2C2D2C"/>
                </a:solidFill>
                <a:latin typeface="Verdana"/>
                <a:cs typeface="Verdana"/>
              </a:rPr>
              <a:t>Ed.,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1993.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4084701" y="704850"/>
            <a:ext cx="3729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D15A3D"/>
                </a:solidFill>
                <a:latin typeface="Verdana"/>
                <a:cs typeface="Verdana"/>
              </a:rPr>
              <a:t>Sumário de</a:t>
            </a:r>
            <a:r>
              <a:rPr sz="3200" b="1" spc="-80" dirty="0">
                <a:solidFill>
                  <a:srgbClr val="D15A3D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D15A3D"/>
                </a:solidFill>
                <a:latin typeface="Verdana"/>
                <a:cs typeface="Verdana"/>
              </a:rPr>
              <a:t>aula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38120" y="1608201"/>
            <a:ext cx="6057265" cy="32277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D15A3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Juízo competente</a:t>
            </a:r>
            <a:endParaRPr sz="2000" dirty="0">
              <a:latin typeface="Verdana"/>
              <a:cs typeface="Verdana"/>
            </a:endParaRPr>
          </a:p>
          <a:p>
            <a:pPr marL="375920" indent="-363220">
              <a:lnSpc>
                <a:spcPct val="100000"/>
              </a:lnSpc>
              <a:spcBef>
                <a:spcPts val="1200"/>
              </a:spcBef>
              <a:buClr>
                <a:srgbClr val="D15A3D"/>
              </a:buClr>
              <a:buAutoNum type="arabicPeriod"/>
              <a:tabLst>
                <a:tab pos="376555" algn="l"/>
              </a:tabLst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Legitimidade</a:t>
            </a:r>
            <a:r>
              <a:rPr sz="2000" b="1" spc="-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passiva</a:t>
            </a:r>
            <a:endParaRPr sz="2000" dirty="0">
              <a:latin typeface="Verdana"/>
              <a:cs typeface="Verdana"/>
            </a:endParaRPr>
          </a:p>
          <a:p>
            <a:pPr marL="373380" indent="-360680">
              <a:lnSpc>
                <a:spcPct val="100000"/>
              </a:lnSpc>
              <a:spcBef>
                <a:spcPts val="1200"/>
              </a:spcBef>
              <a:buClr>
                <a:srgbClr val="D15A3D"/>
              </a:buClr>
              <a:buAutoNum type="arabicPeriod"/>
              <a:tabLst>
                <a:tab pos="374015" algn="l"/>
              </a:tabLst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Denunciação </a:t>
            </a: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lide</a:t>
            </a:r>
            <a:endParaRPr sz="2000" dirty="0">
              <a:latin typeface="Verdana"/>
              <a:cs typeface="Verdana"/>
            </a:endParaRPr>
          </a:p>
          <a:p>
            <a:pPr marL="375920" indent="-363220">
              <a:lnSpc>
                <a:spcPct val="100000"/>
              </a:lnSpc>
              <a:spcBef>
                <a:spcPts val="1195"/>
              </a:spcBef>
              <a:buClr>
                <a:srgbClr val="D15A3D"/>
              </a:buClr>
              <a:buAutoNum type="arabicPeriod"/>
              <a:tabLst>
                <a:tab pos="376555" algn="l"/>
              </a:tabLst>
            </a:pP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Prescrição</a:t>
            </a:r>
            <a:endParaRPr sz="2000" dirty="0">
              <a:latin typeface="Verdana"/>
              <a:cs typeface="Verdana"/>
            </a:endParaRPr>
          </a:p>
          <a:p>
            <a:pPr marL="375920" indent="-363220">
              <a:lnSpc>
                <a:spcPct val="100000"/>
              </a:lnSpc>
              <a:spcBef>
                <a:spcPts val="1200"/>
              </a:spcBef>
              <a:buClr>
                <a:srgbClr val="D15A3D"/>
              </a:buClr>
              <a:buAutoNum type="arabicPeriod"/>
              <a:tabLst>
                <a:tab pos="376555" algn="l"/>
              </a:tabLst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Dilação</a:t>
            </a:r>
            <a:r>
              <a:rPr sz="2000" b="1" spc="-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probatória</a:t>
            </a:r>
            <a:endParaRPr sz="2000" dirty="0">
              <a:latin typeface="Verdana"/>
              <a:cs typeface="Verdana"/>
            </a:endParaRPr>
          </a:p>
          <a:p>
            <a:pPr marL="375920" indent="-363220">
              <a:lnSpc>
                <a:spcPct val="100000"/>
              </a:lnSpc>
              <a:spcBef>
                <a:spcPts val="1200"/>
              </a:spcBef>
              <a:buClr>
                <a:srgbClr val="D15A3D"/>
              </a:buClr>
              <a:buAutoNum type="arabicPeriod"/>
              <a:tabLst>
                <a:tab pos="376555" algn="l"/>
              </a:tabLst>
            </a:pP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Reexame necessário (recurso </a:t>
            </a: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2000" b="1" spc="-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ofício)</a:t>
            </a:r>
            <a:endParaRPr sz="2000" dirty="0">
              <a:latin typeface="Verdana"/>
              <a:cs typeface="Verdana"/>
            </a:endParaRPr>
          </a:p>
          <a:p>
            <a:pPr marL="375920" indent="-363220">
              <a:lnSpc>
                <a:spcPct val="100000"/>
              </a:lnSpc>
              <a:spcBef>
                <a:spcPts val="1200"/>
              </a:spcBef>
              <a:buClr>
                <a:srgbClr val="D15A3D"/>
              </a:buClr>
              <a:buAutoNum type="arabicPeriod"/>
              <a:tabLst>
                <a:tab pos="376555" algn="l"/>
              </a:tabLst>
            </a:pPr>
            <a:r>
              <a:rPr sz="2000" b="1" dirty="0">
                <a:solidFill>
                  <a:srgbClr val="2C2D2C"/>
                </a:solidFill>
                <a:latin typeface="Verdana"/>
                <a:cs typeface="Verdana"/>
              </a:rPr>
              <a:t>Pontos de</a:t>
            </a:r>
            <a:r>
              <a:rPr sz="2000" b="1" spc="-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C2D2C"/>
                </a:solidFill>
                <a:latin typeface="Verdana"/>
                <a:cs typeface="Verdana"/>
              </a:rPr>
              <a:t>reflexão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6513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6513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739" y="495934"/>
            <a:ext cx="3472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1. Juízo</a:t>
            </a: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competente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81578" y="1066800"/>
            <a:ext cx="8612505" cy="2268220"/>
          </a:xfrm>
          <a:custGeom>
            <a:avLst/>
            <a:gdLst/>
            <a:ahLst/>
            <a:cxnLst/>
            <a:rect l="l" t="t" r="r" b="b"/>
            <a:pathLst>
              <a:path w="8612505" h="2268220">
                <a:moveTo>
                  <a:pt x="7478522" y="0"/>
                </a:moveTo>
                <a:lnTo>
                  <a:pt x="7478522" y="283590"/>
                </a:lnTo>
                <a:lnTo>
                  <a:pt x="0" y="283590"/>
                </a:lnTo>
                <a:lnTo>
                  <a:pt x="0" y="1984628"/>
                </a:lnTo>
                <a:lnTo>
                  <a:pt x="7478522" y="1984628"/>
                </a:lnTo>
                <a:lnTo>
                  <a:pt x="7478522" y="2268092"/>
                </a:lnTo>
                <a:lnTo>
                  <a:pt x="8612505" y="1134110"/>
                </a:lnTo>
                <a:lnTo>
                  <a:pt x="7478522" y="0"/>
                </a:lnTo>
                <a:close/>
              </a:path>
            </a:pathLst>
          </a:custGeom>
          <a:solidFill>
            <a:srgbClr val="EDD1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81578" y="1155572"/>
            <a:ext cx="8612505" cy="2268220"/>
          </a:xfrm>
          <a:custGeom>
            <a:avLst/>
            <a:gdLst/>
            <a:ahLst/>
            <a:cxnLst/>
            <a:rect l="l" t="t" r="r" b="b"/>
            <a:pathLst>
              <a:path w="8612505" h="2268220">
                <a:moveTo>
                  <a:pt x="0" y="283590"/>
                </a:moveTo>
                <a:lnTo>
                  <a:pt x="7478522" y="283590"/>
                </a:lnTo>
                <a:lnTo>
                  <a:pt x="7478522" y="0"/>
                </a:lnTo>
                <a:lnTo>
                  <a:pt x="8612505" y="1134110"/>
                </a:lnTo>
                <a:lnTo>
                  <a:pt x="7478522" y="2268092"/>
                </a:lnTo>
                <a:lnTo>
                  <a:pt x="7478522" y="1984628"/>
                </a:lnTo>
                <a:lnTo>
                  <a:pt x="0" y="1984628"/>
                </a:lnTo>
                <a:lnTo>
                  <a:pt x="0" y="283590"/>
                </a:lnTo>
                <a:close/>
              </a:path>
            </a:pathLst>
          </a:custGeom>
          <a:ln w="12700">
            <a:solidFill>
              <a:srgbClr val="ED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482975" y="1409636"/>
            <a:ext cx="66973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100" spc="-55" dirty="0">
                <a:solidFill>
                  <a:srgbClr val="2C2D2C"/>
                </a:solidFill>
                <a:latin typeface="Verdana"/>
                <a:cs typeface="Verdana"/>
              </a:rPr>
              <a:t>“A </a:t>
            </a:r>
            <a:r>
              <a:rPr sz="2100" spc="-25" dirty="0">
                <a:solidFill>
                  <a:srgbClr val="2C2D2C"/>
                </a:solidFill>
                <a:latin typeface="Verdana"/>
                <a:cs typeface="Verdana"/>
              </a:rPr>
              <a:t>Fazenda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Estado não tem </a:t>
            </a: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foro</a:t>
            </a:r>
            <a:r>
              <a:rPr sz="21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spc="-15" dirty="0">
                <a:solidFill>
                  <a:srgbClr val="2C2D2C"/>
                </a:solidFill>
                <a:latin typeface="Verdana"/>
                <a:cs typeface="Verdana"/>
              </a:rPr>
              <a:t>privilegiado,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11575" y="1702054"/>
            <a:ext cx="749045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aplicando-se-lhe </a:t>
            </a: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as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regras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sobre competência</a:t>
            </a:r>
            <a:r>
              <a:rPr sz="21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previstas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11575" y="1994154"/>
            <a:ext cx="6410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CPC;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apenas tem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direito </a:t>
            </a: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a foro </a:t>
            </a:r>
            <a:r>
              <a:rPr sz="2100" spc="-15" dirty="0">
                <a:solidFill>
                  <a:srgbClr val="2C2D2C"/>
                </a:solidFill>
                <a:latin typeface="Verdana"/>
                <a:cs typeface="Verdana"/>
              </a:rPr>
              <a:t>privativo</a:t>
            </a:r>
            <a:r>
              <a:rPr sz="21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nas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11575" y="2283777"/>
            <a:ext cx="6831330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100"/>
              </a:spcBef>
            </a:pP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comarcas,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que, pela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Lei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Organização</a:t>
            </a:r>
            <a:r>
              <a:rPr sz="2100" spc="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Judiciária,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ts val="2410"/>
              </a:lnSpc>
            </a:pP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contem </a:t>
            </a: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com </a:t>
            </a:r>
            <a:r>
              <a:rPr sz="2100" spc="-25" dirty="0">
                <a:solidFill>
                  <a:srgbClr val="2C2D2C"/>
                </a:solidFill>
                <a:latin typeface="Verdana"/>
                <a:cs typeface="Verdana"/>
              </a:rPr>
              <a:t>vara </a:t>
            </a:r>
            <a:r>
              <a:rPr sz="2100" spc="-10" dirty="0">
                <a:solidFill>
                  <a:srgbClr val="2C2D2C"/>
                </a:solidFill>
                <a:latin typeface="Verdana"/>
                <a:cs typeface="Verdana"/>
              </a:rPr>
              <a:t>especializada” </a:t>
            </a:r>
            <a:r>
              <a:rPr sz="2100" spc="-5" dirty="0">
                <a:solidFill>
                  <a:srgbClr val="2C2D2C"/>
                </a:solidFill>
                <a:latin typeface="Verdana"/>
                <a:cs typeface="Verdana"/>
              </a:rPr>
              <a:t>(CAHALI, </a:t>
            </a:r>
            <a:r>
              <a:rPr sz="2100" spc="-2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2100" spc="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C2D2C"/>
                </a:solidFill>
                <a:latin typeface="Verdana"/>
                <a:cs typeface="Verdana"/>
              </a:rPr>
              <a:t>137).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1986" y="1155572"/>
            <a:ext cx="3389629" cy="2268220"/>
          </a:xfrm>
          <a:custGeom>
            <a:avLst/>
            <a:gdLst/>
            <a:ahLst/>
            <a:cxnLst/>
            <a:rect l="l" t="t" r="r" b="b"/>
            <a:pathLst>
              <a:path w="3389629" h="2268220">
                <a:moveTo>
                  <a:pt x="3011512" y="0"/>
                </a:moveTo>
                <a:lnTo>
                  <a:pt x="378015" y="0"/>
                </a:lnTo>
                <a:lnTo>
                  <a:pt x="330597" y="2946"/>
                </a:lnTo>
                <a:lnTo>
                  <a:pt x="284937" y="11548"/>
                </a:lnTo>
                <a:lnTo>
                  <a:pt x="241389" y="25451"/>
                </a:lnTo>
                <a:lnTo>
                  <a:pt x="200307" y="44301"/>
                </a:lnTo>
                <a:lnTo>
                  <a:pt x="162045" y="67744"/>
                </a:lnTo>
                <a:lnTo>
                  <a:pt x="126959" y="95425"/>
                </a:lnTo>
                <a:lnTo>
                  <a:pt x="95401" y="126989"/>
                </a:lnTo>
                <a:lnTo>
                  <a:pt x="67726" y="162082"/>
                </a:lnTo>
                <a:lnTo>
                  <a:pt x="44289" y="200350"/>
                </a:lnTo>
                <a:lnTo>
                  <a:pt x="25444" y="241438"/>
                </a:lnTo>
                <a:lnTo>
                  <a:pt x="11544" y="284992"/>
                </a:lnTo>
                <a:lnTo>
                  <a:pt x="2945" y="330657"/>
                </a:lnTo>
                <a:lnTo>
                  <a:pt x="0" y="378078"/>
                </a:lnTo>
                <a:lnTo>
                  <a:pt x="0" y="1890140"/>
                </a:lnTo>
                <a:lnTo>
                  <a:pt x="2945" y="1937535"/>
                </a:lnTo>
                <a:lnTo>
                  <a:pt x="11544" y="1983177"/>
                </a:lnTo>
                <a:lnTo>
                  <a:pt x="25444" y="2026712"/>
                </a:lnTo>
                <a:lnTo>
                  <a:pt x="44289" y="2067784"/>
                </a:lnTo>
                <a:lnTo>
                  <a:pt x="67726" y="2106039"/>
                </a:lnTo>
                <a:lnTo>
                  <a:pt x="95401" y="2141123"/>
                </a:lnTo>
                <a:lnTo>
                  <a:pt x="126959" y="2172680"/>
                </a:lnTo>
                <a:lnTo>
                  <a:pt x="162045" y="2200355"/>
                </a:lnTo>
                <a:lnTo>
                  <a:pt x="200307" y="2223795"/>
                </a:lnTo>
                <a:lnTo>
                  <a:pt x="241389" y="2242643"/>
                </a:lnTo>
                <a:lnTo>
                  <a:pt x="284937" y="2256545"/>
                </a:lnTo>
                <a:lnTo>
                  <a:pt x="330597" y="2265146"/>
                </a:lnTo>
                <a:lnTo>
                  <a:pt x="378015" y="2268092"/>
                </a:lnTo>
                <a:lnTo>
                  <a:pt x="3011512" y="2268092"/>
                </a:lnTo>
                <a:lnTo>
                  <a:pt x="3058934" y="2265146"/>
                </a:lnTo>
                <a:lnTo>
                  <a:pt x="3104599" y="2256545"/>
                </a:lnTo>
                <a:lnTo>
                  <a:pt x="3148153" y="2242643"/>
                </a:lnTo>
                <a:lnTo>
                  <a:pt x="3189241" y="2223795"/>
                </a:lnTo>
                <a:lnTo>
                  <a:pt x="3227509" y="2200355"/>
                </a:lnTo>
                <a:lnTo>
                  <a:pt x="3262602" y="2172680"/>
                </a:lnTo>
                <a:lnTo>
                  <a:pt x="3294166" y="2141123"/>
                </a:lnTo>
                <a:lnTo>
                  <a:pt x="3321847" y="2106039"/>
                </a:lnTo>
                <a:lnTo>
                  <a:pt x="3345290" y="2067784"/>
                </a:lnTo>
                <a:lnTo>
                  <a:pt x="3364140" y="2026712"/>
                </a:lnTo>
                <a:lnTo>
                  <a:pt x="3378043" y="1983177"/>
                </a:lnTo>
                <a:lnTo>
                  <a:pt x="3386645" y="1937535"/>
                </a:lnTo>
                <a:lnTo>
                  <a:pt x="3389591" y="1890140"/>
                </a:lnTo>
                <a:lnTo>
                  <a:pt x="3389591" y="378078"/>
                </a:lnTo>
                <a:lnTo>
                  <a:pt x="3386645" y="330657"/>
                </a:lnTo>
                <a:lnTo>
                  <a:pt x="3378043" y="284992"/>
                </a:lnTo>
                <a:lnTo>
                  <a:pt x="3364140" y="241438"/>
                </a:lnTo>
                <a:lnTo>
                  <a:pt x="3345290" y="200350"/>
                </a:lnTo>
                <a:lnTo>
                  <a:pt x="3321847" y="162082"/>
                </a:lnTo>
                <a:lnTo>
                  <a:pt x="3294166" y="126989"/>
                </a:lnTo>
                <a:lnTo>
                  <a:pt x="3262602" y="95425"/>
                </a:lnTo>
                <a:lnTo>
                  <a:pt x="3227509" y="67744"/>
                </a:lnTo>
                <a:lnTo>
                  <a:pt x="3189241" y="44301"/>
                </a:lnTo>
                <a:lnTo>
                  <a:pt x="3148153" y="25451"/>
                </a:lnTo>
                <a:lnTo>
                  <a:pt x="3104599" y="11548"/>
                </a:lnTo>
                <a:lnTo>
                  <a:pt x="3058934" y="2946"/>
                </a:lnTo>
                <a:lnTo>
                  <a:pt x="3011512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986" y="1155572"/>
            <a:ext cx="3389629" cy="2268220"/>
          </a:xfrm>
          <a:custGeom>
            <a:avLst/>
            <a:gdLst/>
            <a:ahLst/>
            <a:cxnLst/>
            <a:rect l="l" t="t" r="r" b="b"/>
            <a:pathLst>
              <a:path w="3389629" h="2268220">
                <a:moveTo>
                  <a:pt x="0" y="378078"/>
                </a:moveTo>
                <a:lnTo>
                  <a:pt x="2945" y="330657"/>
                </a:lnTo>
                <a:lnTo>
                  <a:pt x="11544" y="284992"/>
                </a:lnTo>
                <a:lnTo>
                  <a:pt x="25444" y="241438"/>
                </a:lnTo>
                <a:lnTo>
                  <a:pt x="44289" y="200350"/>
                </a:lnTo>
                <a:lnTo>
                  <a:pt x="67726" y="162082"/>
                </a:lnTo>
                <a:lnTo>
                  <a:pt x="95401" y="126989"/>
                </a:lnTo>
                <a:lnTo>
                  <a:pt x="126959" y="95425"/>
                </a:lnTo>
                <a:lnTo>
                  <a:pt x="162045" y="67744"/>
                </a:lnTo>
                <a:lnTo>
                  <a:pt x="200307" y="44301"/>
                </a:lnTo>
                <a:lnTo>
                  <a:pt x="241389" y="25451"/>
                </a:lnTo>
                <a:lnTo>
                  <a:pt x="284937" y="11548"/>
                </a:lnTo>
                <a:lnTo>
                  <a:pt x="330597" y="2946"/>
                </a:lnTo>
                <a:lnTo>
                  <a:pt x="378015" y="0"/>
                </a:lnTo>
                <a:lnTo>
                  <a:pt x="3011512" y="0"/>
                </a:lnTo>
                <a:lnTo>
                  <a:pt x="3058934" y="2946"/>
                </a:lnTo>
                <a:lnTo>
                  <a:pt x="3104599" y="11548"/>
                </a:lnTo>
                <a:lnTo>
                  <a:pt x="3148153" y="25451"/>
                </a:lnTo>
                <a:lnTo>
                  <a:pt x="3189241" y="44301"/>
                </a:lnTo>
                <a:lnTo>
                  <a:pt x="3227509" y="67744"/>
                </a:lnTo>
                <a:lnTo>
                  <a:pt x="3262602" y="95425"/>
                </a:lnTo>
                <a:lnTo>
                  <a:pt x="3294166" y="126989"/>
                </a:lnTo>
                <a:lnTo>
                  <a:pt x="3321847" y="162082"/>
                </a:lnTo>
                <a:lnTo>
                  <a:pt x="3345290" y="200350"/>
                </a:lnTo>
                <a:lnTo>
                  <a:pt x="3364140" y="241438"/>
                </a:lnTo>
                <a:lnTo>
                  <a:pt x="3378043" y="284992"/>
                </a:lnTo>
                <a:lnTo>
                  <a:pt x="3386645" y="330657"/>
                </a:lnTo>
                <a:lnTo>
                  <a:pt x="3389591" y="378078"/>
                </a:lnTo>
                <a:lnTo>
                  <a:pt x="3389591" y="1890140"/>
                </a:lnTo>
                <a:lnTo>
                  <a:pt x="3386645" y="1937535"/>
                </a:lnTo>
                <a:lnTo>
                  <a:pt x="3378043" y="1983177"/>
                </a:lnTo>
                <a:lnTo>
                  <a:pt x="3364140" y="2026712"/>
                </a:lnTo>
                <a:lnTo>
                  <a:pt x="3345290" y="2067784"/>
                </a:lnTo>
                <a:lnTo>
                  <a:pt x="3321847" y="2106039"/>
                </a:lnTo>
                <a:lnTo>
                  <a:pt x="3294166" y="2141123"/>
                </a:lnTo>
                <a:lnTo>
                  <a:pt x="3262602" y="2172680"/>
                </a:lnTo>
                <a:lnTo>
                  <a:pt x="3227509" y="2200355"/>
                </a:lnTo>
                <a:lnTo>
                  <a:pt x="3189241" y="2223795"/>
                </a:lnTo>
                <a:lnTo>
                  <a:pt x="3148153" y="2242643"/>
                </a:lnTo>
                <a:lnTo>
                  <a:pt x="3104599" y="2256545"/>
                </a:lnTo>
                <a:lnTo>
                  <a:pt x="3058934" y="2265146"/>
                </a:lnTo>
                <a:lnTo>
                  <a:pt x="3011512" y="2268092"/>
                </a:lnTo>
                <a:lnTo>
                  <a:pt x="378015" y="2268092"/>
                </a:lnTo>
                <a:lnTo>
                  <a:pt x="330597" y="2265146"/>
                </a:lnTo>
                <a:lnTo>
                  <a:pt x="284937" y="2256545"/>
                </a:lnTo>
                <a:lnTo>
                  <a:pt x="241389" y="2242643"/>
                </a:lnTo>
                <a:lnTo>
                  <a:pt x="200307" y="2223795"/>
                </a:lnTo>
                <a:lnTo>
                  <a:pt x="162045" y="2200355"/>
                </a:lnTo>
                <a:lnTo>
                  <a:pt x="126959" y="2172680"/>
                </a:lnTo>
                <a:lnTo>
                  <a:pt x="95401" y="2141123"/>
                </a:lnTo>
                <a:lnTo>
                  <a:pt x="67726" y="2106039"/>
                </a:lnTo>
                <a:lnTo>
                  <a:pt x="44289" y="2067784"/>
                </a:lnTo>
                <a:lnTo>
                  <a:pt x="25444" y="2026712"/>
                </a:lnTo>
                <a:lnTo>
                  <a:pt x="11544" y="1983177"/>
                </a:lnTo>
                <a:lnTo>
                  <a:pt x="2945" y="1937535"/>
                </a:lnTo>
                <a:lnTo>
                  <a:pt x="0" y="1890140"/>
                </a:lnTo>
                <a:lnTo>
                  <a:pt x="0" y="37807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1300480" y="1282064"/>
            <a:ext cx="97281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75" dirty="0">
                <a:solidFill>
                  <a:srgbClr val="FFFFFF"/>
                </a:solidFill>
              </a:rPr>
              <a:t>F</a:t>
            </a:r>
            <a:r>
              <a:rPr sz="3400" dirty="0">
                <a:solidFill>
                  <a:srgbClr val="FFFFFF"/>
                </a:solidFill>
              </a:rPr>
              <a:t>oro</a:t>
            </a:r>
            <a:endParaRPr sz="3400"/>
          </a:p>
        </p:txBody>
      </p:sp>
      <p:sp>
        <p:nvSpPr>
          <p:cNvPr id="61" name="object 61"/>
          <p:cNvSpPr txBox="1"/>
          <p:nvPr/>
        </p:nvSpPr>
        <p:spPr>
          <a:xfrm>
            <a:off x="530542" y="1754441"/>
            <a:ext cx="251460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solidFill>
                  <a:srgbClr val="FFFFFF"/>
                </a:solidFill>
                <a:latin typeface="Verdana"/>
                <a:cs typeface="Verdana"/>
              </a:rPr>
              <a:t>Privilegiado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7882" y="2227198"/>
            <a:ext cx="1898014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</a:pP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Foro</a:t>
            </a:r>
            <a:endParaRPr sz="3400" dirty="0">
              <a:latin typeface="Verdana"/>
              <a:cs typeface="Verdana"/>
            </a:endParaRPr>
          </a:p>
          <a:p>
            <a:pPr algn="ctr">
              <a:lnSpc>
                <a:spcPts val="3900"/>
              </a:lnSpc>
            </a:pPr>
            <a:r>
              <a:rPr sz="3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3400" dirty="0">
              <a:latin typeface="Verdana"/>
              <a:cs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8112" y="3692562"/>
            <a:ext cx="11918886" cy="3047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4613" y="3686175"/>
            <a:ext cx="0" cy="3060700"/>
          </a:xfrm>
          <a:custGeom>
            <a:avLst/>
            <a:gdLst/>
            <a:ahLst/>
            <a:cxnLst/>
            <a:rect l="l" t="t" r="r" b="b"/>
            <a:pathLst>
              <a:path h="3060700">
                <a:moveTo>
                  <a:pt x="0" y="0"/>
                </a:moveTo>
                <a:lnTo>
                  <a:pt x="0" y="3060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762" y="4163059"/>
            <a:ext cx="11931650" cy="0"/>
          </a:xfrm>
          <a:custGeom>
            <a:avLst/>
            <a:gdLst/>
            <a:ahLst/>
            <a:cxnLst/>
            <a:rect l="l" t="t" r="r" b="b"/>
            <a:pathLst>
              <a:path w="11931650">
                <a:moveTo>
                  <a:pt x="0" y="0"/>
                </a:moveTo>
                <a:lnTo>
                  <a:pt x="119315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8112" y="3686175"/>
            <a:ext cx="0" cy="3060700"/>
          </a:xfrm>
          <a:custGeom>
            <a:avLst/>
            <a:gdLst/>
            <a:ahLst/>
            <a:cxnLst/>
            <a:rect l="l" t="t" r="r" b="b"/>
            <a:pathLst>
              <a:path h="3060700">
                <a:moveTo>
                  <a:pt x="0" y="0"/>
                </a:moveTo>
                <a:lnTo>
                  <a:pt x="0" y="3060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56998" y="3686175"/>
            <a:ext cx="0" cy="3060700"/>
          </a:xfrm>
          <a:custGeom>
            <a:avLst/>
            <a:gdLst/>
            <a:ahLst/>
            <a:cxnLst/>
            <a:rect l="l" t="t" r="r" b="b"/>
            <a:pathLst>
              <a:path h="3060700">
                <a:moveTo>
                  <a:pt x="0" y="0"/>
                </a:moveTo>
                <a:lnTo>
                  <a:pt x="0" y="3060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1762" y="3692525"/>
            <a:ext cx="11931650" cy="0"/>
          </a:xfrm>
          <a:custGeom>
            <a:avLst/>
            <a:gdLst/>
            <a:ahLst/>
            <a:cxnLst/>
            <a:rect l="l" t="t" r="r" b="b"/>
            <a:pathLst>
              <a:path w="11931650">
                <a:moveTo>
                  <a:pt x="0" y="0"/>
                </a:moveTo>
                <a:lnTo>
                  <a:pt x="119315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762" y="6740525"/>
            <a:ext cx="11931650" cy="0"/>
          </a:xfrm>
          <a:custGeom>
            <a:avLst/>
            <a:gdLst/>
            <a:ahLst/>
            <a:cxnLst/>
            <a:rect l="l" t="t" r="r" b="b"/>
            <a:pathLst>
              <a:path w="11931650">
                <a:moveTo>
                  <a:pt x="0" y="0"/>
                </a:moveTo>
                <a:lnTo>
                  <a:pt x="119315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656460" y="3691191"/>
            <a:ext cx="29997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2C2D2C"/>
                </a:solidFill>
                <a:latin typeface="Verdana"/>
                <a:cs typeface="Verdana"/>
              </a:rPr>
              <a:t>JUSTIÇA</a:t>
            </a:r>
            <a:r>
              <a:rPr sz="2300" b="1" spc="-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C2D2C"/>
                </a:solidFill>
                <a:latin typeface="Verdana"/>
                <a:cs typeface="Verdana"/>
              </a:rPr>
              <a:t>FEDERAL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668907" y="4037965"/>
            <a:ext cx="2974340" cy="0"/>
          </a:xfrm>
          <a:custGeom>
            <a:avLst/>
            <a:gdLst/>
            <a:ahLst/>
            <a:cxnLst/>
            <a:rect l="l" t="t" r="r" b="b"/>
            <a:pathLst>
              <a:path w="2974340">
                <a:moveTo>
                  <a:pt x="0" y="0"/>
                </a:moveTo>
                <a:lnTo>
                  <a:pt x="2974340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493381" y="3691191"/>
            <a:ext cx="32537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2C2D2C"/>
                </a:solidFill>
                <a:latin typeface="Verdana"/>
                <a:cs typeface="Verdana"/>
              </a:rPr>
              <a:t>JUSTIÇA</a:t>
            </a:r>
            <a:r>
              <a:rPr sz="2300" b="1" spc="-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C2D2C"/>
                </a:solidFill>
                <a:latin typeface="Verdana"/>
                <a:cs typeface="Verdana"/>
              </a:rPr>
              <a:t>ESTADUAL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504556" y="4037965"/>
            <a:ext cx="3223260" cy="0"/>
          </a:xfrm>
          <a:custGeom>
            <a:avLst/>
            <a:gdLst/>
            <a:ahLst/>
            <a:cxnLst/>
            <a:rect l="l" t="t" r="r" b="b"/>
            <a:pathLst>
              <a:path w="3223259">
                <a:moveTo>
                  <a:pt x="0" y="0"/>
                </a:moveTo>
                <a:lnTo>
                  <a:pt x="3223260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9862" y="4196080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  <a:tab pos="1348740" algn="l"/>
              </a:tabLst>
            </a:pP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109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,	</a:t>
            </a:r>
            <a:r>
              <a:rPr sz="1800" spc="15" dirty="0">
                <a:solidFill>
                  <a:srgbClr val="2C2D2C"/>
                </a:solidFill>
                <a:latin typeface="Verdana"/>
                <a:cs typeface="Verdana"/>
              </a:rPr>
              <a:t>I,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84679" y="4196080"/>
            <a:ext cx="111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900" algn="l"/>
              </a:tabLst>
            </a:pP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spc="-55" dirty="0">
                <a:solidFill>
                  <a:srgbClr val="2C2D2C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:	</a:t>
            </a:r>
            <a:r>
              <a:rPr sz="1800" spc="-110" dirty="0">
                <a:solidFill>
                  <a:srgbClr val="2C2D2C"/>
                </a:solidFill>
                <a:latin typeface="Verdana"/>
                <a:cs typeface="Verdana"/>
              </a:rPr>
              <a:t>“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9862" y="6052502"/>
            <a:ext cx="382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Eleitoral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 à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Justiça do</a:t>
            </a:r>
            <a:r>
              <a:rPr sz="1800" spc="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C2D2C"/>
                </a:solidFill>
                <a:latin typeface="Verdana"/>
                <a:cs typeface="Verdana"/>
              </a:rPr>
              <a:t>Trabalho”.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70301" y="4191000"/>
            <a:ext cx="753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6140" algn="l"/>
                <a:tab pos="1971039" algn="l"/>
                <a:tab pos="4921885" algn="l"/>
                <a:tab pos="6309360" algn="l"/>
                <a:tab pos="6939280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ju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í</a:t>
            </a:r>
            <a:r>
              <a:rPr sz="1800" spc="-30" dirty="0">
                <a:solidFill>
                  <a:srgbClr val="2C2D2C"/>
                </a:solidFill>
                <a:latin typeface="Verdana"/>
                <a:cs typeface="Verdana"/>
              </a:rPr>
              <a:t>z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fe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1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800" spc="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om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om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ê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nc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spc="1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: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“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É	c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016868" y="4144645"/>
            <a:ext cx="1011555" cy="6559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420"/>
              </a:spcBef>
              <a:tabLst>
                <a:tab pos="861060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qu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a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residual,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9862" y="4792345"/>
            <a:ext cx="997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8560" algn="l"/>
                <a:tab pos="2566035" algn="l"/>
                <a:tab pos="3023235" algn="l"/>
                <a:tab pos="4186554" algn="l"/>
                <a:tab pos="5172075" algn="l"/>
                <a:tab pos="7680959" algn="l"/>
                <a:tab pos="8042275" algn="l"/>
                <a:tab pos="9561195" algn="l"/>
              </a:tabLst>
            </a:pP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au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á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q</a:t>
            </a:r>
            <a:r>
              <a:rPr sz="1800" spc="1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ca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u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em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púb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ca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fe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al</a:t>
            </a:r>
            <a:r>
              <a:rPr sz="1800" spc="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cabend</a:t>
            </a:r>
            <a:r>
              <a:rPr sz="1800" spc="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-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he	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ju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ga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338434" y="4792345"/>
            <a:ext cx="1691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300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qu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õ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	não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9862" y="5066721"/>
            <a:ext cx="11858625" cy="6559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838200" algn="l"/>
                <a:tab pos="2428875" algn="l"/>
                <a:tab pos="2858135" algn="l"/>
                <a:tab pos="4008754" algn="l"/>
                <a:tab pos="4438015" algn="l"/>
                <a:tab pos="5527675" algn="l"/>
                <a:tab pos="7205980" algn="l"/>
                <a:tab pos="7613015" algn="l"/>
                <a:tab pos="9332595" algn="l"/>
                <a:tab pos="9881235" algn="l"/>
                <a:tab pos="1092517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forem	interessadas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na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condição	de	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autoras,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rés,</a:t>
            </a:r>
            <a:r>
              <a:rPr sz="1800" spc="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sujeitas	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à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competência	da	Justiça	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Federal,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7117080" algn="l"/>
                <a:tab pos="7393940" algn="l"/>
                <a:tab pos="7818755" algn="l"/>
                <a:tab pos="9096375" algn="l"/>
                <a:tab pos="1015301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assistentes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ou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oponentes,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exceto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as de falência,</a:t>
            </a:r>
            <a:r>
              <a:rPr sz="1800" spc="48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as</a:t>
            </a:r>
            <a:r>
              <a:rPr sz="1800" spc="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Eleitoral	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do	</a:t>
            </a:r>
            <a:r>
              <a:rPr sz="1800" spc="-45" dirty="0">
                <a:solidFill>
                  <a:srgbClr val="2C2D2C"/>
                </a:solidFill>
                <a:latin typeface="Verdana"/>
                <a:cs typeface="Verdana"/>
              </a:rPr>
              <a:t>Trabalho.”	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(STJ.</a:t>
            </a:r>
            <a:r>
              <a:rPr sz="1600" spc="4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CC	n.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104001.</a:t>
            </a:r>
            <a:r>
              <a:rPr sz="1600" spc="2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Rel.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9862" y="5737542"/>
            <a:ext cx="649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  <a:tab pos="1668780" algn="l"/>
                <a:tab pos="2095500" algn="l"/>
                <a:tab pos="3185795" algn="l"/>
                <a:tab pos="3467100" algn="l"/>
                <a:tab pos="3869054" algn="l"/>
                <a:tab pos="4900295" algn="l"/>
                <a:tab pos="518223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	acidentes	de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trabalho	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as	sujeitas	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à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Justiça</a:t>
            </a:r>
            <a:r>
              <a:rPr sz="1800" spc="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400" spc="-15" baseline="6944" dirty="0">
                <a:solidFill>
                  <a:srgbClr val="2C2D2C"/>
                </a:solidFill>
                <a:latin typeface="Verdana"/>
                <a:cs typeface="Verdana"/>
              </a:rPr>
              <a:t>Min.</a:t>
            </a:r>
            <a:endParaRPr sz="2400" baseline="6944" dirty="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80859" y="5737542"/>
            <a:ext cx="5147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5180" algn="l"/>
                <a:tab pos="1927860" algn="l"/>
                <a:tab pos="2646680" algn="l"/>
                <a:tab pos="3210560" algn="l"/>
                <a:tab pos="4709795" algn="l"/>
              </a:tabLst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so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600" spc="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m	16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09.2009.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Dj</a:t>
            </a:r>
            <a:r>
              <a:rPr sz="1600" spc="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207759" y="6016942"/>
            <a:ext cx="1374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23.09.2009).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6" name="object 77"/>
          <p:cNvSpPr txBox="1"/>
          <p:nvPr/>
        </p:nvSpPr>
        <p:spPr>
          <a:xfrm>
            <a:off x="228600" y="4495800"/>
            <a:ext cx="10896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6140" algn="l"/>
                <a:tab pos="1971039" algn="l"/>
                <a:tab pos="4921885" algn="l"/>
                <a:tab pos="6309360" algn="l"/>
                <a:tab pos="6939280" algn="l"/>
              </a:tabLst>
            </a:pPr>
            <a:r>
              <a:rPr lang="pt-BR" sz="1800" dirty="0" smtClean="0">
                <a:latin typeface="Verdana"/>
                <a:cs typeface="Verdana"/>
              </a:rPr>
              <a:t>processar  e  julgar:  as  causas  em  que a União,   competência   da   Justiça   Estadual   é 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6513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6513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62" y="1019112"/>
            <a:ext cx="12004738" cy="561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78739" y="495934"/>
            <a:ext cx="3472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1. Juízo</a:t>
            </a: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competente</a:t>
            </a:r>
            <a:endParaRPr sz="2400" dirty="0">
              <a:latin typeface="Verdana"/>
              <a:cs typeface="Verdana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100012" y="1024000"/>
          <a:ext cx="12005309" cy="560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0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5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52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763270" algn="l"/>
                          <a:tab pos="1927225" algn="l"/>
                          <a:tab pos="3522345" algn="l"/>
                          <a:tab pos="4897120" algn="l"/>
                        </a:tabLst>
                      </a:pPr>
                      <a:r>
                        <a:rPr sz="2000" spc="-2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JF:	</a:t>
                      </a:r>
                      <a:r>
                        <a:rPr sz="20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União,	</a:t>
                      </a:r>
                      <a:r>
                        <a:rPr sz="20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Empresas	</a:t>
                      </a:r>
                      <a:r>
                        <a:rPr sz="20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Públicas	</a:t>
                      </a:r>
                      <a:r>
                        <a:rPr sz="20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Federais,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Fundações </a:t>
                      </a:r>
                      <a:r>
                        <a:rPr sz="20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Federais </a:t>
                      </a:r>
                      <a:r>
                        <a:rPr sz="20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 </a:t>
                      </a:r>
                      <a:r>
                        <a:rPr sz="20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Autarquias</a:t>
                      </a:r>
                      <a:r>
                        <a:rPr sz="2000" spc="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Federais.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538480" algn="l"/>
                          <a:tab pos="1648460" algn="l"/>
                          <a:tab pos="3060700" algn="l"/>
                          <a:tab pos="4371975" algn="l"/>
                          <a:tab pos="4788535" algn="l"/>
                        </a:tabLst>
                      </a:pP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JE:	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Estados,	Municípios,	Sociedade	de	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Economia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5720" marR="20320">
                        <a:lnSpc>
                          <a:spcPts val="2500"/>
                        </a:lnSpc>
                        <a:spcBef>
                          <a:spcPts val="114"/>
                        </a:spcBef>
                        <a:tabLst>
                          <a:tab pos="1048385" algn="l"/>
                          <a:tab pos="1460500" algn="l"/>
                          <a:tab pos="2600960" algn="l"/>
                          <a:tab pos="2753360" algn="l"/>
                          <a:tab pos="3235960" algn="l"/>
                          <a:tab pos="4016375" algn="l"/>
                          <a:tab pos="4620895" algn="l"/>
                          <a:tab pos="4973955" algn="l"/>
                        </a:tabLst>
                      </a:pP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a,	</a:t>
                      </a:r>
                      <a:r>
                        <a:rPr sz="1800" spc="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qu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as	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Est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dua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	</a:t>
                      </a:r>
                      <a:r>
                        <a:rPr sz="1800" spc="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u	Mun</a:t>
                      </a:r>
                      <a:r>
                        <a:rPr sz="1800" spc="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800" spc="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s,  Fundaç</a:t>
                      </a:r>
                      <a:r>
                        <a:rPr sz="1800" spc="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õe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	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Est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dua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		</a:t>
                      </a:r>
                      <a:r>
                        <a:rPr sz="1800" spc="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u	Mun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800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800" spc="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	</a:t>
                      </a:r>
                      <a:r>
                        <a:rPr sz="1800" b="1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	</a:t>
                      </a:r>
                      <a:r>
                        <a:rPr sz="1800" b="1" spc="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emais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468120" algn="l"/>
                          <a:tab pos="2971800" algn="l"/>
                          <a:tab pos="3680460" algn="l"/>
                          <a:tab pos="4923155" algn="l"/>
                        </a:tabLst>
                      </a:pP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pessoas	jurídicas	de	direito	privado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ts val="1905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prestadoras </a:t>
                      </a:r>
                      <a:r>
                        <a:rPr sz="1800" b="1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serviço</a:t>
                      </a:r>
                      <a:r>
                        <a:rPr sz="1800" b="1" spc="1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público.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2C2D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C2D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5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Súmula </a:t>
                      </a:r>
                      <a:r>
                        <a:rPr sz="1800" b="1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150</a:t>
                      </a:r>
                      <a:r>
                        <a:rPr sz="1800" b="1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STJ: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4450" marR="22225" algn="just">
                        <a:lnSpc>
                          <a:spcPct val="115100"/>
                        </a:lnSpc>
                        <a:spcBef>
                          <a:spcPts val="994"/>
                        </a:spcBef>
                      </a:pPr>
                      <a:r>
                        <a:rPr lang="pt-BR" sz="1800" spc="-5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Compete à</a:t>
                      </a:r>
                      <a:r>
                        <a:rPr lang="pt-BR" sz="1800" spc="-5" baseline="0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Justiça Federal decidir sobre a existência de interesse jurídico que justifique a presença, no processo, da União, suas autarquias, ou empresas públicas.</a:t>
                      </a:r>
                      <a:endParaRPr lang="pt-BR" sz="1800" spc="-5" dirty="0" smtClean="0">
                        <a:solidFill>
                          <a:srgbClr val="2C2D2C"/>
                        </a:solidFill>
                        <a:latin typeface="Verdana"/>
                        <a:cs typeface="Verdana"/>
                      </a:endParaRPr>
                    </a:p>
                    <a:p>
                      <a:pPr marL="44450" marR="22225" algn="just">
                        <a:lnSpc>
                          <a:spcPct val="115100"/>
                        </a:lnSpc>
                        <a:spcBef>
                          <a:spcPts val="994"/>
                        </a:spcBef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Súmula </a:t>
                      </a:r>
                      <a:r>
                        <a:rPr sz="1800" b="1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42</a:t>
                      </a:r>
                      <a:r>
                        <a:rPr sz="1800" b="1" spc="-10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STJ: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5720" marR="20955" algn="just">
                        <a:lnSpc>
                          <a:spcPct val="115199"/>
                        </a:lnSpc>
                        <a:spcBef>
                          <a:spcPts val="990"/>
                        </a:spcBef>
                      </a:pPr>
                      <a:r>
                        <a:rPr lang="pt-BR" sz="1800" spc="-5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Compete à Justiça</a:t>
                      </a:r>
                      <a:r>
                        <a:rPr lang="pt-BR" sz="1800" spc="-5" baseline="0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comum estadual processar e julgar as causas cíveis em que é parte sociedade de economia mista e os crimes praticados em seu detrimento.</a:t>
                      </a:r>
                      <a:endParaRPr lang="pt-BR" sz="1800" spc="-5" dirty="0" smtClean="0">
                        <a:solidFill>
                          <a:srgbClr val="2C2D2C"/>
                        </a:solidFill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ts val="1660"/>
                        </a:lnSpc>
                        <a:spcBef>
                          <a:spcPts val="160"/>
                        </a:spcBef>
                        <a:tabLst>
                          <a:tab pos="1494790" algn="l"/>
                        </a:tabLst>
                      </a:pPr>
                      <a:r>
                        <a:rPr sz="2700" b="1" spc="-7" baseline="-35493" dirty="0" err="1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Súmula</a:t>
                      </a:r>
                      <a:r>
                        <a:rPr lang="pt-BR" sz="2700" b="1" spc="-7" baseline="-35493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183 do STJ</a:t>
                      </a:r>
                      <a:r>
                        <a:rPr lang="pt-BR" sz="2700" b="1" spc="-7" baseline="0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700" b="1" spc="-7" baseline="-35493" dirty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	</a:t>
                      </a:r>
                      <a:endParaRPr sz="1700" dirty="0">
                        <a:latin typeface="Verdana"/>
                        <a:cs typeface="Verdana"/>
                      </a:endParaRPr>
                    </a:p>
                    <a:p>
                      <a:pPr marL="1084580">
                        <a:lnSpc>
                          <a:spcPts val="1660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45720" marR="21590" algn="just">
                        <a:lnSpc>
                          <a:spcPct val="115100"/>
                        </a:lnSpc>
                        <a:spcBef>
                          <a:spcPts val="994"/>
                        </a:spcBef>
                      </a:pPr>
                      <a:r>
                        <a:rPr lang="pt-BR" sz="1800" spc="-5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Compete ao Juiz Estadual, nas</a:t>
                      </a:r>
                      <a:r>
                        <a:rPr lang="pt-BR" sz="1800" spc="-5" baseline="0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comarcas que não sejam sede de Vara da Justiça Federal, processar e julgar ação civil pública, ainda que a União figura no processo.</a:t>
                      </a:r>
                      <a:endParaRPr lang="pt-BR" sz="1800" spc="-5" dirty="0" smtClean="0">
                        <a:solidFill>
                          <a:srgbClr val="2C2D2C"/>
                        </a:solidFill>
                        <a:latin typeface="Verdana"/>
                        <a:cs typeface="Verdana"/>
                      </a:endParaRPr>
                    </a:p>
                    <a:p>
                      <a:pPr marL="45720" marR="21590" algn="just">
                        <a:lnSpc>
                          <a:spcPct val="115100"/>
                        </a:lnSpc>
                        <a:spcBef>
                          <a:spcPts val="994"/>
                        </a:spcBef>
                      </a:pPr>
                      <a:r>
                        <a:rPr sz="1800" dirty="0" smtClean="0">
                          <a:solidFill>
                            <a:srgbClr val="2C2D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100012" y="2654045"/>
            <a:ext cx="12017375" cy="0"/>
          </a:xfrm>
          <a:custGeom>
            <a:avLst/>
            <a:gdLst/>
            <a:ahLst/>
            <a:cxnLst/>
            <a:rect l="l" t="t" r="r" b="b"/>
            <a:pathLst>
              <a:path w="12017375">
                <a:moveTo>
                  <a:pt x="0" y="0"/>
                </a:moveTo>
                <a:lnTo>
                  <a:pt x="120173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012" y="6634162"/>
            <a:ext cx="12017375" cy="0"/>
          </a:xfrm>
          <a:custGeom>
            <a:avLst/>
            <a:gdLst/>
            <a:ahLst/>
            <a:cxnLst/>
            <a:rect l="l" t="t" r="r" b="b"/>
            <a:pathLst>
              <a:path w="12017375">
                <a:moveTo>
                  <a:pt x="0" y="0"/>
                </a:moveTo>
                <a:lnTo>
                  <a:pt x="120173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012" y="1024000"/>
            <a:ext cx="12017375" cy="0"/>
          </a:xfrm>
          <a:custGeom>
            <a:avLst/>
            <a:gdLst/>
            <a:ahLst/>
            <a:cxnLst/>
            <a:rect l="l" t="t" r="r" b="b"/>
            <a:pathLst>
              <a:path w="12017375">
                <a:moveTo>
                  <a:pt x="0" y="0"/>
                </a:moveTo>
                <a:lnTo>
                  <a:pt x="120173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32321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32321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62864"/>
            <a:ext cx="406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2. Legitimidade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passiva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2583738"/>
            <a:ext cx="12078589" cy="427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583738"/>
            <a:ext cx="12078970" cy="427990"/>
          </a:xfrm>
          <a:custGeom>
            <a:avLst/>
            <a:gdLst/>
            <a:ahLst/>
            <a:cxnLst/>
            <a:rect l="l" t="t" r="r" b="b"/>
            <a:pathLst>
              <a:path w="12078970" h="427989">
                <a:moveTo>
                  <a:pt x="0" y="427685"/>
                </a:moveTo>
                <a:lnTo>
                  <a:pt x="12078589" y="427685"/>
                </a:lnTo>
                <a:lnTo>
                  <a:pt x="12078589" y="0"/>
                </a:lnTo>
                <a:lnTo>
                  <a:pt x="0" y="0"/>
                </a:lnTo>
                <a:lnTo>
                  <a:pt x="0" y="427685"/>
                </a:lnTo>
                <a:close/>
              </a:path>
            </a:pathLst>
          </a:custGeom>
          <a:ln w="635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22928" y="2550795"/>
            <a:ext cx="4837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Quando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dano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causado: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05124"/>
            <a:ext cx="6039231" cy="3663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3105124"/>
            <a:ext cx="6039485" cy="3663950"/>
          </a:xfrm>
          <a:custGeom>
            <a:avLst/>
            <a:gdLst/>
            <a:ahLst/>
            <a:cxnLst/>
            <a:rect l="l" t="t" r="r" b="b"/>
            <a:pathLst>
              <a:path w="6039485" h="3663950">
                <a:moveTo>
                  <a:pt x="0" y="3663696"/>
                </a:moveTo>
                <a:lnTo>
                  <a:pt x="6039231" y="3663696"/>
                </a:lnTo>
                <a:lnTo>
                  <a:pt x="6039231" y="0"/>
                </a:lnTo>
                <a:lnTo>
                  <a:pt x="0" y="0"/>
                </a:lnTo>
                <a:lnTo>
                  <a:pt x="0" y="3663696"/>
                </a:lnTo>
                <a:close/>
              </a:path>
            </a:pathLst>
          </a:custGeom>
          <a:ln w="63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5880" y="3124454"/>
            <a:ext cx="423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125" algn="l"/>
                <a:tab pos="1381760" algn="l"/>
                <a:tab pos="2115820" algn="l"/>
                <a:tab pos="3695700" algn="l"/>
              </a:tabLst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)	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po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r	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m	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pa</a:t>
            </a:r>
            <a:r>
              <a:rPr sz="1800" b="1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ticu</a:t>
            </a:r>
            <a:r>
              <a:rPr sz="1800" b="1" spc="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ar	</a:t>
            </a: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880" y="3373373"/>
            <a:ext cx="537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2514600" algn="l"/>
                <a:tab pos="3065780" algn="l"/>
                <a:tab pos="3965575" algn="l"/>
              </a:tabLst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estatutária,	mas	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de	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mera	</a:t>
            </a: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preposição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880" y="3874134"/>
            <a:ext cx="3107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obra ou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serviço</a:t>
            </a:r>
            <a:r>
              <a:rPr sz="1800" b="1" spc="-6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público: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880" y="5167058"/>
            <a:ext cx="33254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é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do Estado (CAHALI, 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145).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880" y="5495290"/>
            <a:ext cx="5932170" cy="12299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ct val="91200"/>
              </a:lnSpc>
              <a:spcBef>
                <a:spcPts val="280"/>
              </a:spcBef>
            </a:pPr>
            <a:r>
              <a:rPr sz="1700" dirty="0">
                <a:solidFill>
                  <a:srgbClr val="2C2D2C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2C2D2C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2C2D2C"/>
                </a:solidFill>
                <a:latin typeface="Verdana"/>
                <a:cs typeface="Verdana"/>
              </a:rPr>
              <a:t>Tratando-se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serviço ou 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obra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conveniada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entre 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entidades pertencentes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esferas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jurídicas diferentes,  entende-se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responsabilidade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civil pelos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danos  causados ao particular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na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execução dos mesmos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deve 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ser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atribuída à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entidade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delegante.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(CAHALI,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700" spc="-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145).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39230" y="3108044"/>
            <a:ext cx="6039231" cy="3657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39230" y="3108044"/>
            <a:ext cx="6039485" cy="3658235"/>
          </a:xfrm>
          <a:custGeom>
            <a:avLst/>
            <a:gdLst/>
            <a:ahLst/>
            <a:cxnLst/>
            <a:rect l="l" t="t" r="r" b="b"/>
            <a:pathLst>
              <a:path w="6039484" h="3658234">
                <a:moveTo>
                  <a:pt x="0" y="3657854"/>
                </a:moveTo>
                <a:lnTo>
                  <a:pt x="6039231" y="3657854"/>
                </a:lnTo>
                <a:lnTo>
                  <a:pt x="6039231" y="0"/>
                </a:lnTo>
                <a:lnTo>
                  <a:pt x="0" y="0"/>
                </a:lnTo>
                <a:lnTo>
                  <a:pt x="0" y="3657854"/>
                </a:lnTo>
                <a:close/>
              </a:path>
            </a:pathLst>
          </a:custGeom>
          <a:ln w="63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598415" y="3110547"/>
            <a:ext cx="74269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0030" algn="l"/>
              </a:tabLst>
            </a:pPr>
            <a:r>
              <a:rPr sz="2700" b="1" spc="-7" baseline="-3086" dirty="0">
                <a:solidFill>
                  <a:srgbClr val="2C2D2C"/>
                </a:solidFill>
                <a:latin typeface="Verdana"/>
                <a:cs typeface="Verdana"/>
              </a:rPr>
              <a:t>vinculação	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b)</a:t>
            </a:r>
            <a:r>
              <a:rPr sz="1800" b="1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pelo</a:t>
            </a:r>
            <a:r>
              <a:rPr sz="1800" b="1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interventor</a:t>
            </a:r>
            <a:r>
              <a:rPr sz="1800" b="1" spc="2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em</a:t>
            </a:r>
            <a:r>
              <a:rPr sz="1800" b="1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entidade</a:t>
            </a:r>
            <a:r>
              <a:rPr sz="1800" b="1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pertencente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45150" y="3359784"/>
            <a:ext cx="638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2700" b="1" baseline="-3086" dirty="0">
                <a:solidFill>
                  <a:srgbClr val="2C2D2C"/>
                </a:solidFill>
                <a:latin typeface="Verdana"/>
                <a:cs typeface="Verdana"/>
              </a:rPr>
              <a:t>do	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b="1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uma</a:t>
            </a:r>
            <a:r>
              <a:rPr sz="1800" b="1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esfera</a:t>
            </a:r>
            <a:r>
              <a:rPr sz="1800" b="1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administrativa</a:t>
            </a:r>
            <a:r>
              <a:rPr sz="1800" b="1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diversa</a:t>
            </a:r>
            <a:r>
              <a:rPr sz="1800" b="1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daquela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880" y="3622357"/>
            <a:ext cx="1074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2820" algn="l"/>
              </a:tabLst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órgão público;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ou </a:t>
            </a: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pelo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empreiteiro</a:t>
            </a:r>
            <a:r>
              <a:rPr sz="1800" b="1" spc="20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privado</a:t>
            </a:r>
            <a:r>
              <a:rPr sz="1800" b="1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de	</a:t>
            </a:r>
            <a:r>
              <a:rPr sz="2700" b="1" spc="-7" baseline="3086" dirty="0">
                <a:solidFill>
                  <a:srgbClr val="2C2D2C"/>
                </a:solidFill>
                <a:latin typeface="Verdana"/>
                <a:cs typeface="Verdana"/>
              </a:rPr>
              <a:t>integrada pelo Poder que </a:t>
            </a:r>
            <a:r>
              <a:rPr sz="2700" b="1" baseline="3086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2700" b="1" spc="-7" baseline="3086" dirty="0">
                <a:solidFill>
                  <a:srgbClr val="2C2D2C"/>
                </a:solidFill>
                <a:latin typeface="Verdana"/>
                <a:cs typeface="Verdana"/>
              </a:rPr>
              <a:t> nomeou:</a:t>
            </a:r>
            <a:endParaRPr sz="2700" baseline="3086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96253" y="3959161"/>
            <a:ext cx="59296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640" algn="l"/>
                <a:tab pos="789940" algn="l"/>
                <a:tab pos="2240280" algn="l"/>
                <a:tab pos="2913380" algn="l"/>
                <a:tab pos="3480435" algn="l"/>
                <a:tab pos="4653915" algn="l"/>
                <a:tab pos="5116195" algn="l"/>
              </a:tabLst>
            </a:pPr>
            <a:r>
              <a:rPr sz="1700" dirty="0">
                <a:solidFill>
                  <a:srgbClr val="2C2D2C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2C2D2C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spc="-3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en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spc="-25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,	u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700" spc="-3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ez	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700" spc="-3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na	fun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ç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ã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,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880" y="4222115"/>
            <a:ext cx="119716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2820" algn="l"/>
              </a:tabLst>
            </a:pPr>
            <a:r>
              <a:rPr sz="1700" dirty="0">
                <a:solidFill>
                  <a:srgbClr val="2C2D2C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2C2D2C"/>
                </a:solidFill>
                <a:latin typeface="Times New Roman"/>
                <a:cs typeface="Times New Roman"/>
              </a:rPr>
              <a:t>  </a:t>
            </a:r>
            <a:r>
              <a:rPr sz="1700" spc="-25" dirty="0">
                <a:solidFill>
                  <a:srgbClr val="2C2D2C"/>
                </a:solidFill>
                <a:latin typeface="Verdana"/>
                <a:cs typeface="Verdana"/>
              </a:rPr>
              <a:t>Tratando-se 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funcionário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público</a:t>
            </a:r>
            <a:r>
              <a:rPr sz="1700" spc="3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pertencente</a:t>
            </a:r>
            <a:r>
              <a:rPr sz="1700" spc="229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ao	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assume 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condição 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de agente </a:t>
            </a:r>
            <a:r>
              <a:rPr sz="2550" spc="-15" baseline="6535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órgão </a:t>
            </a:r>
            <a:r>
              <a:rPr sz="2550" spc="-22" baseline="6535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qual</a:t>
            </a:r>
            <a:r>
              <a:rPr sz="2550" spc="150" baseline="65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foi</a:t>
            </a:r>
            <a:endParaRPr sz="2550" baseline="6535" dirty="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880" y="4458398"/>
            <a:ext cx="72440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2820" algn="l"/>
              </a:tabLst>
            </a:pP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quadro</a:t>
            </a:r>
            <a:r>
              <a:rPr sz="17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civil</a:t>
            </a:r>
            <a:r>
              <a:rPr sz="17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r>
              <a:rPr sz="17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Estado,</a:t>
            </a:r>
            <a:r>
              <a:rPr sz="17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ainda</a:t>
            </a:r>
            <a:r>
              <a:rPr sz="1700" spc="20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que</a:t>
            </a:r>
            <a:r>
              <a:rPr sz="17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exercendo</a:t>
            </a:r>
            <a:r>
              <a:rPr sz="17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funções	</a:t>
            </a:r>
            <a:r>
              <a:rPr sz="2550" spc="-15" baseline="6535" dirty="0">
                <a:solidFill>
                  <a:srgbClr val="2C2D2C"/>
                </a:solidFill>
                <a:latin typeface="Verdana"/>
                <a:cs typeface="Verdana"/>
              </a:rPr>
              <a:t>designado,</a:t>
            </a:r>
            <a:endParaRPr sz="2550" baseline="6535" dirty="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880" y="4694491"/>
            <a:ext cx="70612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1343660" algn="l"/>
                <a:tab pos="1826260" algn="l"/>
                <a:tab pos="2562860" algn="l"/>
                <a:tab pos="3825875" algn="l"/>
                <a:tab pos="4100195" algn="l"/>
                <a:tab pos="6052820" algn="l"/>
              </a:tabLst>
            </a:pP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de	m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é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m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mu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3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pal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,	a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ns</a:t>
            </a:r>
            <a:r>
              <a:rPr sz="1700" spc="-2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b</a:t>
            </a:r>
            <a:r>
              <a:rPr sz="1700" spc="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dad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(</a:t>
            </a:r>
            <a:r>
              <a:rPr sz="2550" spc="-15" baseline="653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AH</a:t>
            </a:r>
            <a:r>
              <a:rPr sz="2550" spc="-15" baseline="6535" dirty="0">
                <a:solidFill>
                  <a:srgbClr val="2C2D2C"/>
                </a:solidFill>
                <a:latin typeface="Verdana"/>
                <a:cs typeface="Verdana"/>
              </a:rPr>
              <a:t>AL</a:t>
            </a:r>
            <a:r>
              <a:rPr sz="2550" baseline="6535" dirty="0">
                <a:solidFill>
                  <a:srgbClr val="2C2D2C"/>
                </a:solidFill>
                <a:latin typeface="Verdana"/>
                <a:cs typeface="Verdana"/>
              </a:rPr>
              <a:t>I,</a:t>
            </a:r>
            <a:endParaRPr sz="2550" baseline="6535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62494" y="4667948"/>
            <a:ext cx="29883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1150620" algn="l"/>
                <a:tab pos="2494280" algn="l"/>
              </a:tabLst>
            </a:pPr>
            <a:r>
              <a:rPr sz="1700" spc="-2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14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7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)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,	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spc="-5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an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f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pa</a:t>
            </a:r>
            <a:r>
              <a:rPr sz="1700" spc="-5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880" y="4931028"/>
            <a:ext cx="788415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2820" algn="l"/>
              </a:tabLst>
            </a:pP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civil por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ato por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ele 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praticado,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exercício </a:t>
            </a:r>
            <a:r>
              <a:rPr sz="1700" spc="1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sz="1700" spc="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função,	</a:t>
            </a:r>
            <a:r>
              <a:rPr sz="2550" spc="-7" baseline="6535" dirty="0">
                <a:solidFill>
                  <a:srgbClr val="2C2D2C"/>
                </a:solidFill>
                <a:latin typeface="Verdana"/>
                <a:cs typeface="Verdana"/>
              </a:rPr>
              <a:t>responsabilidade</a:t>
            </a:r>
            <a:endParaRPr sz="2550" baseline="6535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70468" y="4904740"/>
            <a:ext cx="22161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097280" algn="l"/>
                <a:tab pos="1742439" algn="l"/>
              </a:tabLst>
            </a:pP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3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l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r	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us	a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to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394950" y="4667948"/>
            <a:ext cx="163448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0"/>
              </a:lnSpc>
              <a:spcBef>
                <a:spcPts val="100"/>
              </a:spcBef>
              <a:tabLst>
                <a:tab pos="636905" algn="l"/>
                <a:tab pos="1488440" algn="l"/>
              </a:tabLst>
            </a:pP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ú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2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	a</a:t>
            </a:r>
            <a:endParaRPr sz="1700">
              <a:latin typeface="Verdana"/>
              <a:cs typeface="Verdana"/>
            </a:endParaRPr>
          </a:p>
          <a:p>
            <a:pPr marL="33020">
              <a:lnSpc>
                <a:spcPts val="1950"/>
              </a:lnSpc>
              <a:tabLst>
                <a:tab pos="1351280" algn="l"/>
              </a:tabLst>
            </a:pP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ss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700" spc="-35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700" spc="0" dirty="0">
                <a:solidFill>
                  <a:srgbClr val="2C2D2C"/>
                </a:solidFill>
                <a:latin typeface="Verdana"/>
                <a:cs typeface="Verdana"/>
              </a:rPr>
              <a:t>ou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96253" y="5140959"/>
            <a:ext cx="1161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omissivos.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658484" y="6787170"/>
            <a:ext cx="642937" cy="68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58484" y="6787170"/>
            <a:ext cx="643255" cy="68580"/>
          </a:xfrm>
          <a:custGeom>
            <a:avLst/>
            <a:gdLst/>
            <a:ahLst/>
            <a:cxnLst/>
            <a:rect l="l" t="t" r="r" b="b"/>
            <a:pathLst>
              <a:path w="643254" h="68579">
                <a:moveTo>
                  <a:pt x="0" y="68564"/>
                </a:moveTo>
                <a:lnTo>
                  <a:pt x="642937" y="68564"/>
                </a:lnTo>
                <a:lnTo>
                  <a:pt x="642937" y="0"/>
                </a:lnTo>
                <a:lnTo>
                  <a:pt x="0" y="0"/>
                </a:lnTo>
                <a:lnTo>
                  <a:pt x="0" y="68564"/>
                </a:lnTo>
                <a:close/>
              </a:path>
            </a:pathLst>
          </a:custGeom>
          <a:ln w="634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592455"/>
            <a:ext cx="12089257" cy="1923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592455"/>
            <a:ext cx="12089765" cy="1924050"/>
          </a:xfrm>
          <a:custGeom>
            <a:avLst/>
            <a:gdLst/>
            <a:ahLst/>
            <a:cxnLst/>
            <a:rect l="l" t="t" r="r" b="b"/>
            <a:pathLst>
              <a:path w="12089765" h="1924050">
                <a:moveTo>
                  <a:pt x="0" y="1923542"/>
                </a:moveTo>
                <a:lnTo>
                  <a:pt x="12089257" y="1923542"/>
                </a:lnTo>
                <a:lnTo>
                  <a:pt x="12089257" y="0"/>
                </a:lnTo>
                <a:lnTo>
                  <a:pt x="0" y="0"/>
                </a:lnTo>
                <a:lnTo>
                  <a:pt x="0" y="192354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8739" y="623316"/>
            <a:ext cx="94170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100" algn="l"/>
                <a:tab pos="2009139" algn="l"/>
                <a:tab pos="3505200" algn="l"/>
                <a:tab pos="4478655" algn="l"/>
                <a:tab pos="5845175" algn="l"/>
                <a:tab pos="6332855" algn="l"/>
                <a:tab pos="6767195" algn="l"/>
                <a:tab pos="7588250" algn="l"/>
                <a:tab pos="7890509" algn="l"/>
              </a:tabLst>
            </a:pPr>
            <a:r>
              <a:rPr sz="1700" b="1" spc="-5" dirty="0">
                <a:solidFill>
                  <a:srgbClr val="2C2D2C"/>
                </a:solidFill>
                <a:latin typeface="Verdana"/>
                <a:cs typeface="Verdana"/>
              </a:rPr>
              <a:t>Observação:	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legitimidade	</a:t>
            </a:r>
            <a:r>
              <a:rPr sz="1700" spc="-15" dirty="0">
                <a:solidFill>
                  <a:srgbClr val="2C2D2C"/>
                </a:solidFill>
                <a:latin typeface="Verdana"/>
                <a:cs typeface="Verdana"/>
              </a:rPr>
              <a:t>passiva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pressupõe,	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via	de	regra,	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personalidade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643744" y="623316"/>
            <a:ext cx="8197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jurídica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11866" y="623316"/>
            <a:ext cx="14027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945" algn="l"/>
              </a:tabLst>
            </a:pP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da	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entidade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1439" y="878205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80">
                <a:moveTo>
                  <a:pt x="0" y="0"/>
                </a:moveTo>
                <a:lnTo>
                  <a:pt x="1503680" y="0"/>
                </a:lnTo>
              </a:path>
            </a:pathLst>
          </a:custGeom>
          <a:ln w="2286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8739" y="882396"/>
            <a:ext cx="11935460" cy="184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demandada.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076960" algn="l"/>
              </a:tabLst>
            </a:pPr>
            <a:r>
              <a:rPr sz="1700" b="1" spc="-5" dirty="0">
                <a:solidFill>
                  <a:srgbClr val="2C2D2C"/>
                </a:solidFill>
                <a:latin typeface="Verdana"/>
                <a:cs typeface="Verdana"/>
              </a:rPr>
              <a:t>Art.</a:t>
            </a:r>
            <a:r>
              <a:rPr sz="1700" b="1" spc="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b="1" spc="-10" dirty="0" smtClean="0">
                <a:solidFill>
                  <a:srgbClr val="2C2D2C"/>
                </a:solidFill>
                <a:latin typeface="Verdana"/>
                <a:cs typeface="Verdana"/>
              </a:rPr>
              <a:t>17</a:t>
            </a:r>
            <a:r>
              <a:rPr lang="pt-BR" sz="1700" b="1" spc="-10" dirty="0" smtClean="0">
                <a:solidFill>
                  <a:srgbClr val="2C2D2C"/>
                </a:solidFill>
                <a:latin typeface="Verdana"/>
                <a:cs typeface="Verdana"/>
              </a:rPr>
              <a:t> (NCPC)</a:t>
            </a:r>
            <a:r>
              <a:rPr sz="1700" b="1" spc="-10" dirty="0">
                <a:solidFill>
                  <a:srgbClr val="2C2D2C"/>
                </a:solidFill>
                <a:latin typeface="Verdana"/>
                <a:cs typeface="Verdana"/>
              </a:rPr>
              <a:t>	</a:t>
            </a:r>
            <a:r>
              <a:rPr sz="1700" spc="-25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postular em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juízo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é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necessário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ter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interesse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700" spc="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legitimidade.</a:t>
            </a:r>
            <a:endParaRPr sz="17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1247140" algn="l"/>
              </a:tabLst>
            </a:pPr>
            <a:r>
              <a:rPr sz="1700" b="1" spc="-5" dirty="0">
                <a:solidFill>
                  <a:srgbClr val="2C2D2C"/>
                </a:solidFill>
                <a:latin typeface="Verdana"/>
                <a:cs typeface="Verdana"/>
              </a:rPr>
              <a:t>Art.</a:t>
            </a:r>
            <a:r>
              <a:rPr sz="1700" b="1" spc="6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b="1" spc="-5" dirty="0" smtClean="0">
                <a:solidFill>
                  <a:srgbClr val="2C2D2C"/>
                </a:solidFill>
                <a:latin typeface="Verdana"/>
                <a:cs typeface="Verdana"/>
              </a:rPr>
              <a:t>337</a:t>
            </a:r>
            <a:r>
              <a:rPr lang="pt-BR" sz="1700" b="1" spc="-5" dirty="0" smtClean="0">
                <a:solidFill>
                  <a:srgbClr val="2C2D2C"/>
                </a:solidFill>
                <a:latin typeface="Verdana"/>
                <a:cs typeface="Verdana"/>
              </a:rPr>
              <a:t> (NCPC) </a:t>
            </a:r>
            <a:r>
              <a:rPr sz="1700" spc="-5" dirty="0" err="1" smtClean="0">
                <a:solidFill>
                  <a:srgbClr val="2C2D2C"/>
                </a:solidFill>
                <a:latin typeface="Verdana"/>
                <a:cs typeface="Verdana"/>
              </a:rPr>
              <a:t>Incumbe</a:t>
            </a:r>
            <a:r>
              <a:rPr sz="1700" spc="-5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ao réu,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antes de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discutir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mérito,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alegar: XI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-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ausência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legitimidade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ou de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interesse  processual;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330960" algn="l"/>
              </a:tabLst>
            </a:pPr>
            <a:r>
              <a:rPr sz="1700" b="1" spc="-5" dirty="0">
                <a:solidFill>
                  <a:srgbClr val="2C2D2C"/>
                </a:solidFill>
                <a:latin typeface="Verdana"/>
                <a:cs typeface="Verdana"/>
              </a:rPr>
              <a:t>Art.</a:t>
            </a:r>
            <a:r>
              <a:rPr sz="1700" b="1" spc="2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b="1" spc="-5" dirty="0" smtClean="0">
                <a:solidFill>
                  <a:srgbClr val="2C2D2C"/>
                </a:solidFill>
                <a:latin typeface="Verdana"/>
                <a:cs typeface="Verdana"/>
              </a:rPr>
              <a:t>485</a:t>
            </a:r>
            <a:r>
              <a:rPr lang="pt-BR" sz="1700" b="1" spc="-5" dirty="0" smtClean="0">
                <a:solidFill>
                  <a:srgbClr val="2C2D2C"/>
                </a:solidFill>
                <a:latin typeface="Verdana"/>
                <a:cs typeface="Verdana"/>
              </a:rPr>
              <a:t> (NCPC) </a:t>
            </a:r>
            <a:r>
              <a:rPr sz="1700" dirty="0" smtClean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spc="260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juiz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não</a:t>
            </a:r>
            <a:r>
              <a:rPr sz="17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resolverá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7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mérito</a:t>
            </a:r>
            <a:r>
              <a:rPr sz="17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quando: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VI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-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/>
                <a:cs typeface="Verdana"/>
              </a:rPr>
              <a:t>verificar</a:t>
            </a:r>
            <a:r>
              <a:rPr sz="1700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ausência</a:t>
            </a:r>
            <a:r>
              <a:rPr sz="1700" spc="25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7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legitimidade</a:t>
            </a:r>
            <a:r>
              <a:rPr sz="17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/>
                <a:cs typeface="Verdana"/>
              </a:rPr>
              <a:t>ou</a:t>
            </a:r>
            <a:r>
              <a:rPr sz="1700" spc="26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7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interesse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2C2D2C"/>
                </a:solidFill>
                <a:latin typeface="Verdana"/>
                <a:cs typeface="Verdana"/>
              </a:rPr>
              <a:t>processual.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86" name="object 67"/>
          <p:cNvSpPr txBox="1"/>
          <p:nvPr/>
        </p:nvSpPr>
        <p:spPr>
          <a:xfrm>
            <a:off x="7467600" y="4419600"/>
            <a:ext cx="4648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640" algn="l"/>
                <a:tab pos="789940" algn="l"/>
                <a:tab pos="2240280" algn="l"/>
                <a:tab pos="2913380" algn="l"/>
                <a:tab pos="3480435" algn="l"/>
                <a:tab pos="4653915" algn="l"/>
                <a:tab pos="5116195" algn="l"/>
              </a:tabLst>
            </a:pPr>
            <a:r>
              <a:rPr lang="pt-BR" sz="1700" dirty="0" smtClean="0">
                <a:latin typeface="Verdana"/>
                <a:cs typeface="Verdana"/>
              </a:rPr>
              <a:t> desvinculando-se   do   órgão  </a:t>
            </a:r>
            <a:r>
              <a:rPr lang="pt-BR" sz="1700" dirty="0" err="1" smtClean="0">
                <a:latin typeface="Verdana"/>
                <a:cs typeface="Verdana"/>
              </a:rPr>
              <a:t>delegante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3895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3. Denunciação da lide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4787" y="682688"/>
            <a:ext cx="11780774" cy="900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787" y="682688"/>
            <a:ext cx="11781155" cy="900430"/>
          </a:xfrm>
          <a:custGeom>
            <a:avLst/>
            <a:gdLst/>
            <a:ahLst/>
            <a:cxnLst/>
            <a:rect l="l" t="t" r="r" b="b"/>
            <a:pathLst>
              <a:path w="11781155" h="900430">
                <a:moveTo>
                  <a:pt x="0" y="900112"/>
                </a:moveTo>
                <a:lnTo>
                  <a:pt x="11780774" y="900112"/>
                </a:lnTo>
                <a:lnTo>
                  <a:pt x="11780774" y="0"/>
                </a:lnTo>
                <a:lnTo>
                  <a:pt x="0" y="0"/>
                </a:lnTo>
                <a:lnTo>
                  <a:pt x="0" y="90011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7762" y="1689163"/>
            <a:ext cx="10080625" cy="64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7762" y="1689163"/>
            <a:ext cx="10080625" cy="646430"/>
          </a:xfrm>
          <a:custGeom>
            <a:avLst/>
            <a:gdLst/>
            <a:ahLst/>
            <a:cxnLst/>
            <a:rect l="l" t="t" r="r" b="b"/>
            <a:pathLst>
              <a:path w="10080625" h="646430">
                <a:moveTo>
                  <a:pt x="0" y="646112"/>
                </a:moveTo>
                <a:lnTo>
                  <a:pt x="10080625" y="646112"/>
                </a:lnTo>
                <a:lnTo>
                  <a:pt x="10080625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6350">
            <a:solidFill>
              <a:srgbClr val="ADB7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025" y="2613037"/>
            <a:ext cx="11912600" cy="397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4861" y="2606675"/>
            <a:ext cx="0" cy="3986529"/>
          </a:xfrm>
          <a:custGeom>
            <a:avLst/>
            <a:gdLst/>
            <a:ahLst/>
            <a:cxnLst/>
            <a:rect l="l" t="t" r="r" b="b"/>
            <a:pathLst>
              <a:path h="3986529">
                <a:moveTo>
                  <a:pt x="0" y="0"/>
                </a:moveTo>
                <a:lnTo>
                  <a:pt x="0" y="39862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675" y="2980944"/>
            <a:ext cx="11925300" cy="0"/>
          </a:xfrm>
          <a:custGeom>
            <a:avLst/>
            <a:gdLst/>
            <a:ahLst/>
            <a:cxnLst/>
            <a:rect l="l" t="t" r="r" b="b"/>
            <a:pathLst>
              <a:path w="11925300">
                <a:moveTo>
                  <a:pt x="0" y="0"/>
                </a:moveTo>
                <a:lnTo>
                  <a:pt x="11925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025" y="2606675"/>
            <a:ext cx="0" cy="3986529"/>
          </a:xfrm>
          <a:custGeom>
            <a:avLst/>
            <a:gdLst/>
            <a:ahLst/>
            <a:cxnLst/>
            <a:rect l="l" t="t" r="r" b="b"/>
            <a:pathLst>
              <a:path h="3986529">
                <a:moveTo>
                  <a:pt x="0" y="0"/>
                </a:moveTo>
                <a:lnTo>
                  <a:pt x="0" y="39862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85625" y="2606675"/>
            <a:ext cx="0" cy="3986529"/>
          </a:xfrm>
          <a:custGeom>
            <a:avLst/>
            <a:gdLst/>
            <a:ahLst/>
            <a:cxnLst/>
            <a:rect l="l" t="t" r="r" b="b"/>
            <a:pathLst>
              <a:path h="3986529">
                <a:moveTo>
                  <a:pt x="0" y="0"/>
                </a:moveTo>
                <a:lnTo>
                  <a:pt x="0" y="39862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675" y="2613025"/>
            <a:ext cx="11925300" cy="0"/>
          </a:xfrm>
          <a:custGeom>
            <a:avLst/>
            <a:gdLst/>
            <a:ahLst/>
            <a:cxnLst/>
            <a:rect l="l" t="t" r="r" b="b"/>
            <a:pathLst>
              <a:path w="11925300">
                <a:moveTo>
                  <a:pt x="0" y="0"/>
                </a:moveTo>
                <a:lnTo>
                  <a:pt x="11925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675" y="6586537"/>
            <a:ext cx="11925300" cy="0"/>
          </a:xfrm>
          <a:custGeom>
            <a:avLst/>
            <a:gdLst/>
            <a:ahLst/>
            <a:cxnLst/>
            <a:rect l="l" t="t" r="r" b="b"/>
            <a:pathLst>
              <a:path w="11925300">
                <a:moveTo>
                  <a:pt x="0" y="0"/>
                </a:moveTo>
                <a:lnTo>
                  <a:pt x="11925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9871" y="2921635"/>
            <a:ext cx="4208780" cy="0"/>
          </a:xfrm>
          <a:custGeom>
            <a:avLst/>
            <a:gdLst/>
            <a:ahLst/>
            <a:cxnLst/>
            <a:rect l="l" t="t" r="r" b="b"/>
            <a:pathLst>
              <a:path w="4208780">
                <a:moveTo>
                  <a:pt x="0" y="0"/>
                </a:moveTo>
                <a:lnTo>
                  <a:pt x="4208780" y="0"/>
                </a:lnTo>
              </a:path>
            </a:pathLst>
          </a:custGeom>
          <a:ln w="2793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83527" y="713358"/>
            <a:ext cx="11623675" cy="2243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68400" algn="l"/>
              </a:tabLst>
            </a:pP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Art.</a:t>
            </a:r>
            <a:r>
              <a:rPr sz="1750" spc="-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125.	É </a:t>
            </a:r>
            <a:r>
              <a:rPr sz="1750" spc="-5" dirty="0">
                <a:solidFill>
                  <a:srgbClr val="2C2D2C"/>
                </a:solidFill>
                <a:latin typeface="Verdana"/>
                <a:cs typeface="Verdana"/>
              </a:rPr>
              <a:t>admissível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denunciação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1750" spc="-5" dirty="0">
                <a:solidFill>
                  <a:srgbClr val="2C2D2C"/>
                </a:solidFill>
                <a:latin typeface="Verdana"/>
                <a:cs typeface="Verdana"/>
              </a:rPr>
              <a:t>lide,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promovida por qualquer das partes:</a:t>
            </a:r>
            <a:r>
              <a:rPr sz="1750" spc="-38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(...)</a:t>
            </a:r>
            <a:endParaRPr sz="175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II - </a:t>
            </a:r>
            <a:r>
              <a:rPr sz="1750" spc="-5" dirty="0">
                <a:solidFill>
                  <a:srgbClr val="2C2D2C"/>
                </a:solidFill>
                <a:latin typeface="Verdana"/>
                <a:cs typeface="Verdana"/>
              </a:rPr>
              <a:t>àquele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estiver obrigado,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por </a:t>
            </a:r>
            <a:r>
              <a:rPr sz="1750" spc="-5" dirty="0">
                <a:solidFill>
                  <a:srgbClr val="2C2D2C"/>
                </a:solidFill>
                <a:latin typeface="Verdana"/>
                <a:cs typeface="Verdana"/>
              </a:rPr>
              <a:t>lei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ou </a:t>
            </a:r>
            <a:r>
              <a:rPr sz="1750" spc="-5" dirty="0">
                <a:solidFill>
                  <a:srgbClr val="2C2D2C"/>
                </a:solidFill>
                <a:latin typeface="Verdana"/>
                <a:cs typeface="Verdana"/>
              </a:rPr>
              <a:t>pelo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contrato,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750" spc="-30" dirty="0">
                <a:solidFill>
                  <a:srgbClr val="2C2D2C"/>
                </a:solidFill>
                <a:latin typeface="Verdana"/>
                <a:cs typeface="Verdana"/>
              </a:rPr>
              <a:t>indenizar,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ação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regressiva,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750" spc="-10" dirty="0">
                <a:solidFill>
                  <a:srgbClr val="2C2D2C"/>
                </a:solidFill>
                <a:latin typeface="Verdana"/>
                <a:cs typeface="Verdana"/>
              </a:rPr>
              <a:t>prejuízo 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quem for vencido </a:t>
            </a:r>
            <a:r>
              <a:rPr sz="1750" spc="0" dirty="0">
                <a:solidFill>
                  <a:srgbClr val="2C2D2C"/>
                </a:solidFill>
                <a:latin typeface="Verdana"/>
                <a:cs typeface="Verdana"/>
              </a:rPr>
              <a:t>no</a:t>
            </a:r>
            <a:r>
              <a:rPr sz="1750" spc="-1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2C2D2C"/>
                </a:solidFill>
                <a:latin typeface="Verdana"/>
                <a:cs typeface="Verdana"/>
              </a:rPr>
              <a:t>processo.</a:t>
            </a:r>
            <a:endParaRPr sz="175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spcBef>
                <a:spcPts val="1614"/>
              </a:spcBef>
            </a:pP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b="1" spc="1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Estado</a:t>
            </a:r>
            <a:r>
              <a:rPr sz="1800" b="1" spc="1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poderá,</a:t>
            </a:r>
            <a:r>
              <a:rPr sz="1800" b="1" spc="1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logo</a:t>
            </a:r>
            <a:r>
              <a:rPr sz="1800" b="1" spc="1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que</a:t>
            </a:r>
            <a:r>
              <a:rPr sz="1800" b="1" spc="14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acionado</a:t>
            </a:r>
            <a:r>
              <a:rPr sz="1800" b="1" spc="1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pelo</a:t>
            </a:r>
            <a:r>
              <a:rPr sz="1800" b="1" spc="1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terceiro</a:t>
            </a:r>
            <a:r>
              <a:rPr sz="1800" b="1" spc="1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lesado,</a:t>
            </a:r>
            <a:r>
              <a:rPr sz="1800" b="1" spc="1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denunciar</a:t>
            </a:r>
            <a:r>
              <a:rPr sz="1800" b="1" spc="1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à</a:t>
            </a:r>
            <a:r>
              <a:rPr sz="1800" b="1" spc="1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lide</a:t>
            </a:r>
            <a:r>
              <a:rPr sz="1800" b="1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endParaRPr sz="18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agente público, criando demanda paralela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ser julgada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sentença</a:t>
            </a:r>
            <a:r>
              <a:rPr sz="1800" b="1" spc="6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única?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  <a:tabLst>
                <a:tab pos="5988685" algn="l"/>
              </a:tabLst>
            </a:pPr>
            <a:r>
              <a:rPr sz="2100" b="1" spc="-5" dirty="0">
                <a:solidFill>
                  <a:srgbClr val="2C2D2C"/>
                </a:solidFill>
                <a:latin typeface="Verdana"/>
                <a:cs typeface="Verdana"/>
              </a:rPr>
              <a:t>ARGUMENTOS</a:t>
            </a:r>
            <a:r>
              <a:rPr sz="2100" b="1" spc="-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C2D2C"/>
                </a:solidFill>
                <a:latin typeface="Verdana"/>
                <a:cs typeface="Verdana"/>
              </a:rPr>
              <a:t>CONTRÁRIOS	ARGUMENTOS</a:t>
            </a:r>
            <a:r>
              <a:rPr sz="2100" b="1" spc="-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C2D2C"/>
                </a:solidFill>
                <a:latin typeface="Verdana"/>
                <a:cs typeface="Verdana"/>
              </a:rPr>
              <a:t>FAVORÁVEIS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831711" y="3017520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739" y="0"/>
                </a:lnTo>
              </a:path>
            </a:pathLst>
          </a:custGeom>
          <a:ln w="2793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52400" y="5559213"/>
            <a:ext cx="5805170" cy="6129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342265" algn="l"/>
                <a:tab pos="355600" algn="l"/>
                <a:tab pos="2063114" algn="l"/>
                <a:tab pos="3335654" algn="l"/>
                <a:tab pos="3848735" algn="l"/>
              </a:tabLst>
            </a:pPr>
            <a:r>
              <a:rPr spc="-5" dirty="0" err="1" smtClean="0">
                <a:solidFill>
                  <a:srgbClr val="2C2D2C"/>
                </a:solidFill>
                <a:latin typeface="Verdana"/>
                <a:cs typeface="Verdana"/>
              </a:rPr>
              <a:t>Intromissão</a:t>
            </a: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	indevida	de	</a:t>
            </a:r>
            <a:r>
              <a:rPr spc="-10" dirty="0" smtClean="0">
                <a:solidFill>
                  <a:srgbClr val="2C2D2C"/>
                </a:solidFill>
                <a:latin typeface="Verdana"/>
                <a:cs typeface="Verdana"/>
              </a:rPr>
              <a:t>um</a:t>
            </a:r>
            <a:r>
              <a:rPr lang="pt-BR" spc="-10" dirty="0" smtClean="0">
                <a:solidFill>
                  <a:srgbClr val="2C2D2C"/>
                </a:solidFill>
                <a:latin typeface="Verdana"/>
                <a:cs typeface="Verdana"/>
              </a:rPr>
              <a:t> fundamento  </a:t>
            </a:r>
            <a:r>
              <a:rPr spc="-15" dirty="0" smtClean="0">
                <a:solidFill>
                  <a:srgbClr val="2C2D2C"/>
                </a:solidFill>
                <a:latin typeface="Verdana"/>
                <a:cs typeface="Verdana"/>
              </a:rPr>
              <a:t>novo </a:t>
            </a: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na </a:t>
            </a:r>
            <a:r>
              <a:rPr spc="-10" dirty="0">
                <a:solidFill>
                  <a:srgbClr val="2C2D2C"/>
                </a:solidFill>
                <a:latin typeface="Verdana"/>
                <a:cs typeface="Verdana"/>
              </a:rPr>
              <a:t>demanda</a:t>
            </a:r>
            <a:r>
              <a:rPr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D2C"/>
                </a:solidFill>
                <a:latin typeface="Verdana"/>
                <a:cs typeface="Verdana"/>
              </a:rPr>
              <a:t>principal;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2400" y="3185027"/>
            <a:ext cx="5867400" cy="237757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59"/>
              </a:spcBef>
              <a:buFont typeface="Symbol"/>
              <a:buChar char=""/>
              <a:tabLst>
                <a:tab pos="354965" algn="l"/>
                <a:tab pos="355600" algn="l"/>
                <a:tab pos="736600" algn="l"/>
                <a:tab pos="2527300" algn="l"/>
                <a:tab pos="3203575" algn="l"/>
                <a:tab pos="3564254" algn="l"/>
                <a:tab pos="5248275" algn="l"/>
              </a:tabLst>
            </a:pPr>
            <a:r>
              <a:rPr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denunciação	não	</a:t>
            </a:r>
            <a:r>
              <a:rPr dirty="0">
                <a:solidFill>
                  <a:srgbClr val="2C2D2C"/>
                </a:solidFill>
                <a:latin typeface="Verdana"/>
                <a:cs typeface="Verdana"/>
              </a:rPr>
              <a:t>é	</a:t>
            </a:r>
            <a:r>
              <a:rPr spc="-5" dirty="0" err="1" smtClean="0">
                <a:solidFill>
                  <a:srgbClr val="2C2D2C"/>
                </a:solidFill>
                <a:latin typeface="Verdana"/>
                <a:cs typeface="Verdana"/>
              </a:rPr>
              <a:t>obrigatória</a:t>
            </a:r>
            <a:r>
              <a:rPr spc="-5" dirty="0" smtClean="0">
                <a:solidFill>
                  <a:srgbClr val="2C2D2C"/>
                </a:solidFill>
                <a:latin typeface="Verdana"/>
                <a:cs typeface="Verdana"/>
              </a:rPr>
              <a:t>,</a:t>
            </a:r>
            <a:r>
              <a:rPr lang="pt-BR" spc="-5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5" dirty="0" err="1" smtClean="0">
                <a:solidFill>
                  <a:srgbClr val="2C2D2C"/>
                </a:solidFill>
                <a:latin typeface="Verdana"/>
                <a:cs typeface="Verdana"/>
              </a:rPr>
              <a:t>sendo</a:t>
            </a:r>
            <a:r>
              <a:rPr lang="pt-BR" spc="-220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10" dirty="0" err="1" smtClean="0">
                <a:solidFill>
                  <a:srgbClr val="2C2D2C"/>
                </a:solidFill>
                <a:latin typeface="Verdana"/>
                <a:cs typeface="Verdana"/>
              </a:rPr>
              <a:t>faculdade</a:t>
            </a:r>
            <a:r>
              <a:rPr spc="-10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pc="-10" dirty="0">
                <a:solidFill>
                  <a:srgbClr val="2C2D2C"/>
                </a:solidFill>
                <a:latin typeface="Verdana"/>
                <a:cs typeface="Verdana"/>
              </a:rPr>
              <a:t>Juiz acatá-la </a:t>
            </a:r>
            <a:r>
              <a:rPr dirty="0" err="1">
                <a:solidFill>
                  <a:srgbClr val="2C2D2C"/>
                </a:solidFill>
                <a:latin typeface="Verdana"/>
                <a:cs typeface="Verdana"/>
              </a:rPr>
              <a:t>ou</a:t>
            </a:r>
            <a:r>
              <a:rPr spc="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5" dirty="0" err="1" smtClean="0">
                <a:solidFill>
                  <a:srgbClr val="2C2D2C"/>
                </a:solidFill>
                <a:latin typeface="Verdana"/>
                <a:cs typeface="Verdana"/>
              </a:rPr>
              <a:t>não</a:t>
            </a:r>
            <a:r>
              <a:rPr lang="pt-BR" spc="-5" dirty="0" smtClean="0">
                <a:solidFill>
                  <a:srgbClr val="2C2D2C"/>
                </a:solidFill>
                <a:latin typeface="Verdana"/>
                <a:cs typeface="Verdana"/>
              </a:rPr>
              <a:t>. Sem prejuízo, o Estado pode futuramente ajuizar ação de regresso contra (STJ, </a:t>
            </a:r>
            <a:r>
              <a:rPr lang="pt-BR" spc="-5" dirty="0" err="1" smtClean="0">
                <a:solidFill>
                  <a:srgbClr val="2C2D2C"/>
                </a:solidFill>
                <a:latin typeface="Verdana"/>
                <a:cs typeface="Verdana"/>
              </a:rPr>
              <a:t>Resp</a:t>
            </a:r>
            <a:r>
              <a:rPr lang="pt-BR" spc="-5" dirty="0" smtClean="0">
                <a:solidFill>
                  <a:srgbClr val="2C2D2C"/>
                </a:solidFill>
                <a:latin typeface="Verdana"/>
                <a:cs typeface="Verdana"/>
              </a:rPr>
              <a:t> 136.614-SP, Rel. Min. Castro Meira, </a:t>
            </a:r>
            <a:r>
              <a:rPr lang="pt-BR" spc="-5" dirty="0" err="1" smtClean="0">
                <a:solidFill>
                  <a:srgbClr val="2C2D2C"/>
                </a:solidFill>
                <a:latin typeface="Verdana"/>
                <a:cs typeface="Verdana"/>
              </a:rPr>
              <a:t>DJe</a:t>
            </a:r>
            <a:r>
              <a:rPr lang="pt-BR" spc="-5" dirty="0" smtClean="0">
                <a:solidFill>
                  <a:srgbClr val="2C2D2C"/>
                </a:solidFill>
                <a:latin typeface="Verdana"/>
                <a:cs typeface="Verdana"/>
              </a:rPr>
              <a:t> 09.08/2004)</a:t>
            </a:r>
            <a:r>
              <a:rPr spc="-5" dirty="0" smtClean="0">
                <a:solidFill>
                  <a:srgbClr val="2C2D2C"/>
                </a:solidFill>
                <a:latin typeface="Verdana"/>
                <a:cs typeface="Verdana"/>
              </a:rPr>
              <a:t>;</a:t>
            </a:r>
            <a:endParaRPr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Celeridade da ação</a:t>
            </a:r>
            <a:r>
              <a:rPr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D2C"/>
                </a:solidFill>
                <a:latin typeface="Verdana"/>
                <a:cs typeface="Verdana"/>
              </a:rPr>
              <a:t>principal;</a:t>
            </a:r>
            <a:endParaRPr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354965" algn="l"/>
                <a:tab pos="355600" algn="l"/>
                <a:tab pos="1821180" algn="l"/>
                <a:tab pos="2469515" algn="l"/>
                <a:tab pos="3658235" algn="l"/>
                <a:tab pos="4305935" algn="l"/>
                <a:tab pos="5692775" algn="l"/>
              </a:tabLst>
            </a:pPr>
            <a:r>
              <a:rPr spc="-10" dirty="0">
                <a:solidFill>
                  <a:srgbClr val="2C2D2C"/>
                </a:solidFill>
                <a:latin typeface="Verdana"/>
                <a:cs typeface="Verdana"/>
              </a:rPr>
              <a:t>Ausência	</a:t>
            </a:r>
            <a:r>
              <a:rPr spc="-5" dirty="0">
                <a:solidFill>
                  <a:srgbClr val="2C2D2C"/>
                </a:solidFill>
                <a:latin typeface="Verdana"/>
                <a:cs typeface="Verdana"/>
              </a:rPr>
              <a:t>da	função	de	</a:t>
            </a:r>
            <a:r>
              <a:rPr spc="-10" dirty="0" err="1" smtClean="0">
                <a:solidFill>
                  <a:srgbClr val="2C2D2C"/>
                </a:solidFill>
                <a:latin typeface="Verdana"/>
                <a:cs typeface="Verdana"/>
              </a:rPr>
              <a:t>garantia</a:t>
            </a:r>
            <a:r>
              <a:rPr lang="pt-BR" spc="-10" dirty="0" smtClean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pc="-10" dirty="0" err="1" smtClean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lang="pt-BR" spc="-10" dirty="0" smtClean="0">
                <a:solidFill>
                  <a:srgbClr val="2C2D2C"/>
                </a:solidFill>
                <a:latin typeface="Verdana"/>
                <a:cs typeface="Verdana"/>
              </a:rPr>
              <a:t> denunciação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44920" y="3072701"/>
            <a:ext cx="5464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É</a:t>
            </a:r>
            <a:r>
              <a:rPr sz="18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possível</a:t>
            </a:r>
            <a:r>
              <a:rPr sz="18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denunciar</a:t>
            </a:r>
            <a:r>
              <a:rPr sz="18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à</a:t>
            </a:r>
            <a:r>
              <a:rPr sz="1800" spc="1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lide</a:t>
            </a:r>
            <a:r>
              <a:rPr sz="1800" spc="20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agente</a:t>
            </a:r>
            <a:r>
              <a:rPr sz="18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causador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44920" y="3344926"/>
            <a:ext cx="5466080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641985" algn="l"/>
                <a:tab pos="1554480" algn="l"/>
                <a:tab pos="2029460" algn="l"/>
                <a:tab pos="2415540" algn="l"/>
                <a:tab pos="2860040" algn="l"/>
                <a:tab pos="3317240" algn="l"/>
                <a:tab pos="3459479" algn="l"/>
                <a:tab pos="4074160" algn="l"/>
                <a:tab pos="4531995" algn="l"/>
                <a:tab pos="4831715" algn="l"/>
                <a:tab pos="531431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dan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ca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x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ssa		c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om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  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unda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me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49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au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r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au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r	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44920" y="4020819"/>
            <a:ext cx="546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conduta</a:t>
            </a:r>
            <a:r>
              <a:rPr sz="1800" spc="2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culposa,</a:t>
            </a:r>
            <a:r>
              <a:rPr sz="18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isto</a:t>
            </a:r>
            <a:r>
              <a:rPr sz="1800" spc="3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é,</a:t>
            </a:r>
            <a:r>
              <a:rPr sz="1800" spc="2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elemento</a:t>
            </a:r>
            <a:r>
              <a:rPr sz="18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subjetivo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44920" y="5506085"/>
            <a:ext cx="546544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799"/>
              </a:lnSpc>
              <a:spcBef>
                <a:spcPts val="100"/>
              </a:spcBef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denunciado, de modo que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execução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se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fará 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nos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mesmos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autos,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sem a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necessidade de  ajuizamento de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ação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800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regresso).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6" name="object 72"/>
          <p:cNvSpPr txBox="1"/>
          <p:nvPr/>
        </p:nvSpPr>
        <p:spPr>
          <a:xfrm>
            <a:off x="6341111" y="4286885"/>
            <a:ext cx="5466080" cy="121315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lang="pt-BR" spc="-5" dirty="0" smtClean="0">
                <a:solidFill>
                  <a:srgbClr val="2C2D2C"/>
                </a:solidFill>
                <a:latin typeface="Verdana"/>
                <a:cs typeface="Verdana"/>
              </a:rPr>
              <a:t>da ação ou omissão lesiva do agente público (DI PIETRO, p. 727).</a:t>
            </a: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lang="pt-BR" sz="1800" spc="-5" dirty="0" smtClean="0">
                <a:solidFill>
                  <a:srgbClr val="2C2D2C"/>
                </a:solidFill>
                <a:latin typeface="Verdana"/>
                <a:cs typeface="Verdana"/>
              </a:rPr>
              <a:t>Economia Processual (a sentença da ação principal  vale  como título executivo  contra  o 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3895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3. Denunciação da lide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9225" y="685801"/>
            <a:ext cx="11833225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0676" y="652526"/>
            <a:ext cx="0" cy="6205855"/>
          </a:xfrm>
          <a:custGeom>
            <a:avLst/>
            <a:gdLst/>
            <a:ahLst/>
            <a:cxnLst/>
            <a:rect l="l" t="t" r="r" b="b"/>
            <a:pathLst>
              <a:path h="6205855">
                <a:moveTo>
                  <a:pt x="0" y="0"/>
                </a:moveTo>
                <a:lnTo>
                  <a:pt x="0" y="62054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875" y="974344"/>
            <a:ext cx="11845925" cy="0"/>
          </a:xfrm>
          <a:custGeom>
            <a:avLst/>
            <a:gdLst/>
            <a:ahLst/>
            <a:cxnLst/>
            <a:rect l="l" t="t" r="r" b="b"/>
            <a:pathLst>
              <a:path w="11845925">
                <a:moveTo>
                  <a:pt x="0" y="0"/>
                </a:moveTo>
                <a:lnTo>
                  <a:pt x="11845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875" y="3293617"/>
            <a:ext cx="11845925" cy="0"/>
          </a:xfrm>
          <a:custGeom>
            <a:avLst/>
            <a:gdLst/>
            <a:ahLst/>
            <a:cxnLst/>
            <a:rect l="l" t="t" r="r" b="b"/>
            <a:pathLst>
              <a:path w="11845925">
                <a:moveTo>
                  <a:pt x="0" y="0"/>
                </a:moveTo>
                <a:lnTo>
                  <a:pt x="11845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225" y="652526"/>
            <a:ext cx="0" cy="6205855"/>
          </a:xfrm>
          <a:custGeom>
            <a:avLst/>
            <a:gdLst/>
            <a:ahLst/>
            <a:cxnLst/>
            <a:rect l="l" t="t" r="r" b="b"/>
            <a:pathLst>
              <a:path h="6205855">
                <a:moveTo>
                  <a:pt x="0" y="0"/>
                </a:moveTo>
                <a:lnTo>
                  <a:pt x="0" y="62054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982450" y="652526"/>
            <a:ext cx="0" cy="6205855"/>
          </a:xfrm>
          <a:custGeom>
            <a:avLst/>
            <a:gdLst/>
            <a:ahLst/>
            <a:cxnLst/>
            <a:rect l="l" t="t" r="r" b="b"/>
            <a:pathLst>
              <a:path h="6205855">
                <a:moveTo>
                  <a:pt x="0" y="0"/>
                </a:moveTo>
                <a:lnTo>
                  <a:pt x="0" y="62054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875" y="658876"/>
            <a:ext cx="11845925" cy="0"/>
          </a:xfrm>
          <a:custGeom>
            <a:avLst/>
            <a:gdLst/>
            <a:ahLst/>
            <a:cxnLst/>
            <a:rect l="l" t="t" r="r" b="b"/>
            <a:pathLst>
              <a:path w="11845925">
                <a:moveTo>
                  <a:pt x="0" y="0"/>
                </a:moveTo>
                <a:lnTo>
                  <a:pt x="11845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5344" y="928116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800" y="0"/>
                </a:lnTo>
              </a:path>
            </a:pathLst>
          </a:custGeom>
          <a:ln w="1523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289165" y="654050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ARGUMENTOS</a:t>
            </a:r>
            <a:r>
              <a:rPr sz="1800" b="1" spc="-2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FAVORÁVEIS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300468" y="928116"/>
            <a:ext cx="3553460" cy="0"/>
          </a:xfrm>
          <a:custGeom>
            <a:avLst/>
            <a:gdLst/>
            <a:ahLst/>
            <a:cxnLst/>
            <a:rect l="l" t="t" r="r" b="b"/>
            <a:pathLst>
              <a:path w="3553459">
                <a:moveTo>
                  <a:pt x="0" y="0"/>
                </a:moveTo>
                <a:lnTo>
                  <a:pt x="3553459" y="0"/>
                </a:lnTo>
              </a:path>
            </a:pathLst>
          </a:custGeom>
          <a:ln w="1523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53670" y="612775"/>
            <a:ext cx="5842635" cy="9624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1420">
              <a:lnSpc>
                <a:spcPct val="100000"/>
              </a:lnSpc>
              <a:spcBef>
                <a:spcPts val="425"/>
              </a:spcBef>
            </a:pP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ARGUMENTOS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CONTRÁRIOS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Respeito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à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dupla</a:t>
            </a:r>
            <a:r>
              <a:rPr sz="1800" spc="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garantia;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  <a:tab pos="2067560" algn="l"/>
                <a:tab pos="2852420" algn="l"/>
                <a:tab pos="436689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Subversão	da	natureza	</a:t>
            </a:r>
            <a:r>
              <a:rPr sz="1800" spc="-5" dirty="0" err="1" smtClean="0">
                <a:solidFill>
                  <a:srgbClr val="2C2D2C"/>
                </a:solidFill>
                <a:latin typeface="Verdana"/>
                <a:cs typeface="Verdana"/>
              </a:rPr>
              <a:t>jurídica</a:t>
            </a:r>
            <a:r>
              <a:rPr lang="pt-BR" sz="1800" spc="-5" dirty="0" smtClean="0">
                <a:solidFill>
                  <a:srgbClr val="2C2D2C"/>
                </a:solidFill>
                <a:latin typeface="Verdana"/>
                <a:cs typeface="Verdana"/>
              </a:rPr>
              <a:t>    da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6569" y="1602358"/>
            <a:ext cx="5671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7560" algn="l"/>
                <a:tab pos="3116580" algn="l"/>
                <a:tab pos="3530600" algn="l"/>
                <a:tab pos="4511675" algn="l"/>
              </a:tabLst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responsabilidade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objetiva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do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Estado,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obrigando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3670" y="1876925"/>
            <a:ext cx="6014085" cy="123880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20"/>
              </a:spcBef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abs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ç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ã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eo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subj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45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	na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em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anda</a:t>
            </a:r>
            <a:endParaRPr sz="1800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principal;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Instauração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uma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lide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paralela</a:t>
            </a:r>
            <a:r>
              <a:rPr sz="1800" spc="11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entre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spc="1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 smtClean="0">
                <a:solidFill>
                  <a:srgbClr val="2C2D2C"/>
                </a:solidFill>
                <a:latin typeface="Verdana"/>
                <a:cs typeface="Verdana"/>
              </a:rPr>
              <a:t>Estado</a:t>
            </a:r>
            <a:r>
              <a:rPr lang="pt-BR" sz="1800" spc="-10" dirty="0" smtClean="0">
                <a:solidFill>
                  <a:srgbClr val="2C2D2C"/>
                </a:solidFill>
                <a:latin typeface="Verdana"/>
                <a:cs typeface="Verdana"/>
              </a:rPr>
              <a:t> e o servidor público.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38800" y="1166412"/>
            <a:ext cx="6119495" cy="9671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3690" algn="r">
              <a:lnSpc>
                <a:spcPct val="115300"/>
              </a:lnSpc>
              <a:spcBef>
                <a:spcPts val="90"/>
              </a:spcBef>
              <a:tabLst>
                <a:tab pos="669290" algn="l"/>
                <a:tab pos="669925" algn="l"/>
                <a:tab pos="1786889" algn="l"/>
                <a:tab pos="2056130" algn="l"/>
                <a:tab pos="2233930" algn="l"/>
                <a:tab pos="3179445" algn="l"/>
                <a:tab pos="4675505" algn="l"/>
                <a:tab pos="4736465" algn="l"/>
                <a:tab pos="4954905" algn="l"/>
                <a:tab pos="5003165" algn="l"/>
                <a:tab pos="5826125" algn="l"/>
              </a:tabLst>
            </a:pPr>
            <a:r>
              <a:rPr lang="pt-BR" sz="1800" spc="-90" dirty="0" smtClean="0">
                <a:solidFill>
                  <a:srgbClr val="2C2D2C"/>
                </a:solidFill>
                <a:latin typeface="Verdana"/>
                <a:cs typeface="Verdana"/>
              </a:rPr>
              <a:t>      </a:t>
            </a:r>
            <a:r>
              <a:rPr sz="1800" spc="-90" dirty="0" smtClean="0">
                <a:solidFill>
                  <a:srgbClr val="2C2D2C"/>
                </a:solidFill>
                <a:latin typeface="Verdana"/>
                <a:cs typeface="Verdana"/>
              </a:rPr>
              <a:t>“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ss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gu</a:t>
            </a:r>
            <a:r>
              <a:rPr sz="1800" spc="-5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ado	</a:t>
            </a:r>
            <a:r>
              <a:rPr sz="1800" spc="-2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ns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800" spc="1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na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me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2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 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sso	à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anda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a,		é		</a:t>
            </a:r>
            <a:r>
              <a:rPr sz="1800" spc="0" dirty="0">
                <a:solidFill>
                  <a:srgbClr val="2C2D2C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acu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dade  desta</a:t>
            </a:r>
            <a:r>
              <a:rPr sz="1800" spc="2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pedir</a:t>
            </a:r>
            <a:r>
              <a:rPr sz="18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800" spc="229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denunciação</a:t>
            </a:r>
            <a:r>
              <a:rPr sz="1800" spc="2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sz="1800" spc="229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lide</a:t>
            </a:r>
            <a:r>
              <a:rPr sz="1800" spc="2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ao</a:t>
            </a:r>
            <a:r>
              <a:rPr sz="1800" spc="2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servidor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50000" y="2138680"/>
            <a:ext cx="363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faltoso </a:t>
            </a:r>
            <a:r>
              <a:rPr sz="1800" spc="-25" dirty="0">
                <a:solidFill>
                  <a:srgbClr val="2C2D2C"/>
                </a:solidFill>
                <a:latin typeface="Verdana"/>
                <a:cs typeface="Verdana"/>
              </a:rPr>
              <a:t>(...).”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(CAHALI, </a:t>
            </a:r>
            <a:r>
              <a:rPr sz="1800" spc="-15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800" spc="-8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157).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8" name="object 64"/>
          <p:cNvSpPr txBox="1"/>
          <p:nvPr/>
        </p:nvSpPr>
        <p:spPr>
          <a:xfrm>
            <a:off x="0" y="3352800"/>
            <a:ext cx="6014085" cy="382925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algn="just"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denunciação à lide do servidor público nos casos de indenização fundada na responsabilidade objetiva do Estado não deve ser considerada como obrigatória, pois impõe ao autor manifesto prejuízo à celeridade na prestação jurisdicional. Haveria em um mesmo processo, além da discussão sobre a responsabilidade objetiva referente à lide originária, 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necessidade da verificação da responsabilidade subjetiva entre o ente público e o agente causador do dano, a qual é desnecessária e irrelevante para o eventual ressarcimento do particular.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Ademais, o direito de regresso do ente público em relação ao servidor, nos casos de dolo ou culpa, é assegurado no art. 37, §6º, da Constituição Federal, o qual permanece inalterado ainda que inadmitida a denunciação da lide (STJ,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1.089.955, Rel. Min. Denise Arruda, J. em 13.09.09,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DJe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24.11.09).</a:t>
            </a:r>
          </a:p>
          <a:p>
            <a:pPr marL="355600">
              <a:lnSpc>
                <a:spcPct val="100000"/>
              </a:lnSpc>
              <a:spcBef>
                <a:spcPts val="420"/>
              </a:spcBef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89" name="object 64"/>
          <p:cNvSpPr txBox="1"/>
          <p:nvPr/>
        </p:nvSpPr>
        <p:spPr>
          <a:xfrm>
            <a:off x="5943600" y="3429000"/>
            <a:ext cx="5937885" cy="320344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algn="just">
              <a:spcBef>
                <a:spcPts val="420"/>
              </a:spcBef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virtude do direito de regresso existente entre o Estado e o funcionário de seus quadros, é admissível a denunciação da lide, com arrimo no art. 70, III, do CPC, para que o servidor causador do dano integre a relação processual na condição de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litisdenunciado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3. Recurso especial conhecido e provido. Decisão unânime (STJ,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156289, Rel. Min. Demócrito Reinaldo, j. em 15.02.1999,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DJe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29.04.1999).</a:t>
            </a:r>
          </a:p>
          <a:p>
            <a:pPr marL="355600" algn="just">
              <a:spcBef>
                <a:spcPts val="420"/>
              </a:spcBef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>
              <a:lnSpc>
                <a:spcPct val="100000"/>
              </a:lnSpc>
              <a:spcBef>
                <a:spcPts val="420"/>
              </a:spcBef>
              <a:tabLst>
                <a:tab pos="1643380" algn="l"/>
                <a:tab pos="2179320" algn="l"/>
                <a:tab pos="3098800" algn="l"/>
                <a:tab pos="4399915" algn="l"/>
                <a:tab pos="4940935" algn="l"/>
              </a:tabLst>
            </a:pP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2246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4.</a:t>
            </a:r>
            <a:r>
              <a:rPr sz="2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Prescrição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562" y="738251"/>
            <a:ext cx="3222625" cy="368300"/>
          </a:xfrm>
          <a:custGeom>
            <a:avLst/>
            <a:gdLst/>
            <a:ahLst/>
            <a:cxnLst/>
            <a:rect l="l" t="t" r="r" b="b"/>
            <a:pathLst>
              <a:path w="3222625" h="368300">
                <a:moveTo>
                  <a:pt x="0" y="368300"/>
                </a:moveTo>
                <a:lnTo>
                  <a:pt x="3222625" y="368300"/>
                </a:lnTo>
                <a:lnTo>
                  <a:pt x="322262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ADB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0562" y="738251"/>
            <a:ext cx="3222625" cy="368300"/>
          </a:xfrm>
          <a:custGeom>
            <a:avLst/>
            <a:gdLst/>
            <a:ahLst/>
            <a:cxnLst/>
            <a:rect l="l" t="t" r="r" b="b"/>
            <a:pathLst>
              <a:path w="3222625" h="368300">
                <a:moveTo>
                  <a:pt x="0" y="368300"/>
                </a:moveTo>
                <a:lnTo>
                  <a:pt x="3222625" y="368300"/>
                </a:lnTo>
                <a:lnTo>
                  <a:pt x="322262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12700">
            <a:solidFill>
              <a:srgbClr val="7E8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176" y="738251"/>
            <a:ext cx="3746500" cy="368300"/>
          </a:xfrm>
          <a:custGeom>
            <a:avLst/>
            <a:gdLst/>
            <a:ahLst/>
            <a:cxnLst/>
            <a:rect l="l" t="t" r="r" b="b"/>
            <a:pathLst>
              <a:path w="3746500" h="368300">
                <a:moveTo>
                  <a:pt x="0" y="368300"/>
                </a:moveTo>
                <a:lnTo>
                  <a:pt x="3746500" y="368300"/>
                </a:lnTo>
                <a:lnTo>
                  <a:pt x="37465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EFB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176" y="738251"/>
            <a:ext cx="3746500" cy="368300"/>
          </a:xfrm>
          <a:custGeom>
            <a:avLst/>
            <a:gdLst/>
            <a:ahLst/>
            <a:cxnLst/>
            <a:rect l="l" t="t" r="r" b="b"/>
            <a:pathLst>
              <a:path w="3746500" h="368300">
                <a:moveTo>
                  <a:pt x="0" y="368300"/>
                </a:moveTo>
                <a:lnTo>
                  <a:pt x="3746500" y="368300"/>
                </a:lnTo>
                <a:lnTo>
                  <a:pt x="37465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12700">
            <a:solidFill>
              <a:srgbClr val="AF8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" y="1312925"/>
            <a:ext cx="5348351" cy="175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0" y="1312925"/>
            <a:ext cx="5348605" cy="1754505"/>
          </a:xfrm>
          <a:custGeom>
            <a:avLst/>
            <a:gdLst/>
            <a:ahLst/>
            <a:cxnLst/>
            <a:rect l="l" t="t" r="r" b="b"/>
            <a:pathLst>
              <a:path w="5348605" h="1754505">
                <a:moveTo>
                  <a:pt x="0" y="1754124"/>
                </a:moveTo>
                <a:lnTo>
                  <a:pt x="5348351" y="1754124"/>
                </a:lnTo>
                <a:lnTo>
                  <a:pt x="5348351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6349">
            <a:solidFill>
              <a:srgbClr val="ADB7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176" y="1312862"/>
            <a:ext cx="3746500" cy="922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1176" y="1312862"/>
            <a:ext cx="3746500" cy="922655"/>
          </a:xfrm>
          <a:custGeom>
            <a:avLst/>
            <a:gdLst/>
            <a:ahLst/>
            <a:cxnLst/>
            <a:rect l="l" t="t" r="r" b="b"/>
            <a:pathLst>
              <a:path w="3746500" h="922655">
                <a:moveTo>
                  <a:pt x="0" y="922337"/>
                </a:moveTo>
                <a:lnTo>
                  <a:pt x="3746500" y="922337"/>
                </a:lnTo>
                <a:lnTo>
                  <a:pt x="374650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ln w="6350">
            <a:solidFill>
              <a:srgbClr val="EFB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59" y="3162300"/>
            <a:ext cx="5468620" cy="350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147060"/>
            <a:ext cx="5615940" cy="3566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250" y="3205226"/>
            <a:ext cx="5348351" cy="3386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3989" y="768984"/>
            <a:ext cx="5193665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3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anos: Dec.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20.910/32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Art. 1º As dívidas passivas da União, dos Estados  e dos Municípios, bem assim todo e qualquer  direito ou ação contra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Fazenda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federal,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estadual  ou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municipal,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seja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qual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a sua</a:t>
            </a:r>
            <a:r>
              <a:rPr sz="1800" spc="4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natureza,  prescrevem </a:t>
            </a:r>
            <a:r>
              <a:rPr sz="1800" spc="-15" dirty="0">
                <a:solidFill>
                  <a:schemeClr val="bg1"/>
                </a:solidFill>
                <a:latin typeface="Arial"/>
                <a:cs typeface="Arial"/>
              </a:rPr>
              <a:t>em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cinco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anos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contados da data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do 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ato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fato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do qual se</a:t>
            </a:r>
            <a:r>
              <a:rPr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originarem.</a:t>
            </a: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Natureza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especial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600" b="1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previsão:</a:t>
            </a: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Primeira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Seção desta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Corte,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em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Sessão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13.12.2010,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julgamento dos EREsp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1.081.885/RR,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relatoria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Min. </a:t>
            </a:r>
            <a:r>
              <a:rPr sz="1700" spc="-30" dirty="0">
                <a:solidFill>
                  <a:srgbClr val="FFFFFF"/>
                </a:solidFill>
                <a:latin typeface="Verdana"/>
                <a:cs typeface="Verdana"/>
              </a:rPr>
              <a:t>HAMILTON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CARVALHIDO,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consolidou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entendimento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art.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1o.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do Decreto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20.910/32 deve ser 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aplicado a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todo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qualquer direito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ou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ação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contra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Fazenda</a:t>
            </a:r>
            <a:r>
              <a:rPr sz="1700" spc="5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Pública, seja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ela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federal, 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estadual ou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municipal, independentemente</a:t>
            </a:r>
            <a:r>
              <a:rPr sz="1700" spc="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989" y="5567045"/>
            <a:ext cx="354202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5540" algn="l"/>
                <a:tab pos="1587500" algn="l"/>
                <a:tab pos="2550160" algn="l"/>
              </a:tabLst>
            </a:pP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natureza	da	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relação	jurídica."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5659" y="5605145"/>
            <a:ext cx="1483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256665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(ST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.	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gR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	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989" y="5828665"/>
            <a:ext cx="5191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120" algn="l"/>
                <a:tab pos="1531620" algn="l"/>
                <a:tab pos="2001520" algn="l"/>
                <a:tab pos="2506980" algn="l"/>
                <a:tab pos="3464560" algn="l"/>
                <a:tab pos="4153535" algn="l"/>
                <a:tab pos="4697095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	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.	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.	Mi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.	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ão	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es	Maia	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400" spc="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Julg.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em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12.04.2012.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DJe de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21.5.2012)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66179" y="2336800"/>
            <a:ext cx="5895339" cy="436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0459" y="2321558"/>
            <a:ext cx="5971540" cy="4434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6251" y="2379726"/>
            <a:ext cx="5773674" cy="4246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6134" y="771525"/>
            <a:ext cx="561975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3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anos: Art.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206, </a:t>
            </a:r>
            <a:r>
              <a:rPr sz="1800" b="1" dirty="0">
                <a:solidFill>
                  <a:srgbClr val="FFFFFF"/>
                </a:solidFill>
                <a:latin typeface="MS PGothic"/>
                <a:cs typeface="MS PGothic"/>
              </a:rPr>
              <a:t>§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3º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17625" marR="730250" algn="just">
              <a:lnSpc>
                <a:spcPct val="99600"/>
              </a:lnSpc>
            </a:pP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Art. 206. Prescreve: </a:t>
            </a:r>
            <a:r>
              <a:rPr sz="1800" dirty="0">
                <a:solidFill>
                  <a:srgbClr val="2C2D2C"/>
                </a:solidFill>
                <a:latin typeface="MS PGothic"/>
                <a:cs typeface="MS PGothic"/>
              </a:rPr>
              <a:t>§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3o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Em 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três anos: </a:t>
            </a:r>
            <a:r>
              <a:rPr sz="1800" dirty="0">
                <a:solidFill>
                  <a:srgbClr val="2C2D2C"/>
                </a:solidFill>
                <a:latin typeface="Verdana"/>
                <a:cs typeface="Verdana"/>
              </a:rPr>
              <a:t>V - a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pretensão </a:t>
            </a:r>
            <a:r>
              <a:rPr sz="1800" spc="-5" dirty="0">
                <a:solidFill>
                  <a:srgbClr val="2C2D2C"/>
                </a:solidFill>
                <a:latin typeface="Verdana"/>
                <a:cs typeface="Verdana"/>
              </a:rPr>
              <a:t>de  </a:t>
            </a:r>
            <a:r>
              <a:rPr sz="1800" spc="-10" dirty="0">
                <a:solidFill>
                  <a:srgbClr val="2C2D2C"/>
                </a:solidFill>
                <a:latin typeface="Verdana"/>
                <a:cs typeface="Verdana"/>
              </a:rPr>
              <a:t>reparação civil</a:t>
            </a:r>
            <a:r>
              <a:rPr sz="1800" spc="-10" dirty="0" smtClean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00800" y="2542257"/>
            <a:ext cx="55626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pt-BR" sz="1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10 do Dec. 20.910/1932 </a:t>
            </a:r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“Art. 10. O disposto nos artigos anteriores não altera as prescrições de menor prazo, constantes das leis e regulamentos, as quais ficam subordinadas às mesmas regras”.</a:t>
            </a:r>
          </a:p>
          <a:p>
            <a:pPr algn="just"/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“O legislador estatuiu a prescrição de cinco anos em benefício do Fisco e, com o manifesto objeto de favorecer ainda mais os entes públicos, estipulou que, </a:t>
            </a:r>
            <a:r>
              <a:rPr lang="pt-BR" sz="1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caso da eventual existência de prazo prescricional menor a incidir em situações específicas, o prazo quinquenal seria afastado nesse particular. </a:t>
            </a:r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Inteligência do art. 10 do Decreto n. 20.910./32. 2. O prazo prescricional de três anos relativo à pretensão de reparação civil art. 206, §3º, V, do Código Civil de 2002 prevalece sobre o quinquênio previsto no art. 1º do Decreto n. 20.910/32 (STJ </a:t>
            </a:r>
            <a:r>
              <a:rPr lang="pt-BR" sz="15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1137354, Rel. Ministro Castro Meira, J. em 09.09.2009, </a:t>
            </a:r>
            <a:r>
              <a:rPr lang="pt-BR" sz="15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DJe</a:t>
            </a:r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18.09.2009</a:t>
            </a:r>
            <a:r>
              <a:rPr lang="pt-BR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5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14491" y="1020952"/>
            <a:ext cx="712470" cy="1080770"/>
          </a:xfrm>
          <a:custGeom>
            <a:avLst/>
            <a:gdLst/>
            <a:ahLst/>
            <a:cxnLst/>
            <a:rect l="l" t="t" r="r" b="b"/>
            <a:pathLst>
              <a:path w="712470" h="1080770">
                <a:moveTo>
                  <a:pt x="203962" y="0"/>
                </a:moveTo>
                <a:lnTo>
                  <a:pt x="0" y="106425"/>
                </a:lnTo>
                <a:lnTo>
                  <a:pt x="226441" y="540385"/>
                </a:lnTo>
                <a:lnTo>
                  <a:pt x="0" y="974344"/>
                </a:lnTo>
                <a:lnTo>
                  <a:pt x="203962" y="1080643"/>
                </a:lnTo>
                <a:lnTo>
                  <a:pt x="356108" y="789051"/>
                </a:lnTo>
                <a:lnTo>
                  <a:pt x="615529" y="789051"/>
                </a:lnTo>
                <a:lnTo>
                  <a:pt x="485775" y="540385"/>
                </a:lnTo>
                <a:lnTo>
                  <a:pt x="615529" y="291719"/>
                </a:lnTo>
                <a:lnTo>
                  <a:pt x="356108" y="291719"/>
                </a:lnTo>
                <a:lnTo>
                  <a:pt x="203962" y="0"/>
                </a:lnTo>
                <a:close/>
              </a:path>
              <a:path w="712470" h="1080770">
                <a:moveTo>
                  <a:pt x="615529" y="789051"/>
                </a:moveTo>
                <a:lnTo>
                  <a:pt x="356108" y="789051"/>
                </a:lnTo>
                <a:lnTo>
                  <a:pt x="508254" y="1080643"/>
                </a:lnTo>
                <a:lnTo>
                  <a:pt x="712216" y="974344"/>
                </a:lnTo>
                <a:lnTo>
                  <a:pt x="615529" y="789051"/>
                </a:lnTo>
                <a:close/>
              </a:path>
              <a:path w="712470" h="1080770">
                <a:moveTo>
                  <a:pt x="508254" y="0"/>
                </a:moveTo>
                <a:lnTo>
                  <a:pt x="356108" y="291719"/>
                </a:lnTo>
                <a:lnTo>
                  <a:pt x="615529" y="291719"/>
                </a:lnTo>
                <a:lnTo>
                  <a:pt x="712216" y="106425"/>
                </a:lnTo>
                <a:lnTo>
                  <a:pt x="508254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4491" y="1020952"/>
            <a:ext cx="712470" cy="1080770"/>
          </a:xfrm>
          <a:custGeom>
            <a:avLst/>
            <a:gdLst/>
            <a:ahLst/>
            <a:cxnLst/>
            <a:rect l="l" t="t" r="r" b="b"/>
            <a:pathLst>
              <a:path w="712470" h="1080770">
                <a:moveTo>
                  <a:pt x="0" y="106425"/>
                </a:moveTo>
                <a:lnTo>
                  <a:pt x="203962" y="0"/>
                </a:lnTo>
                <a:lnTo>
                  <a:pt x="356108" y="291719"/>
                </a:lnTo>
                <a:lnTo>
                  <a:pt x="508254" y="0"/>
                </a:lnTo>
                <a:lnTo>
                  <a:pt x="712216" y="106425"/>
                </a:lnTo>
                <a:lnTo>
                  <a:pt x="485775" y="540385"/>
                </a:lnTo>
                <a:lnTo>
                  <a:pt x="712216" y="974344"/>
                </a:lnTo>
                <a:lnTo>
                  <a:pt x="508254" y="1080643"/>
                </a:lnTo>
                <a:lnTo>
                  <a:pt x="356108" y="789051"/>
                </a:lnTo>
                <a:lnTo>
                  <a:pt x="203962" y="1080643"/>
                </a:lnTo>
                <a:lnTo>
                  <a:pt x="0" y="974344"/>
                </a:lnTo>
                <a:lnTo>
                  <a:pt x="226441" y="540385"/>
                </a:lnTo>
                <a:lnTo>
                  <a:pt x="0" y="106425"/>
                </a:lnTo>
                <a:close/>
              </a:path>
            </a:pathLst>
          </a:custGeom>
          <a:ln w="12700">
            <a:solidFill>
              <a:srgbClr val="994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8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6069012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0"/>
                </a:moveTo>
                <a:lnTo>
                  <a:pt x="0" y="788987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0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8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6069012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0"/>
                </a:moveTo>
                <a:lnTo>
                  <a:pt x="0" y="788987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82400" y="0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8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400" y="6069012"/>
            <a:ext cx="0" cy="789305"/>
          </a:xfrm>
          <a:custGeom>
            <a:avLst/>
            <a:gdLst/>
            <a:ahLst/>
            <a:cxnLst/>
            <a:rect l="l" t="t" r="r" b="b"/>
            <a:pathLst>
              <a:path h="789304">
                <a:moveTo>
                  <a:pt x="0" y="0"/>
                </a:moveTo>
                <a:lnTo>
                  <a:pt x="0" y="788987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88876" y="283527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5" y="2835275"/>
            <a:ext cx="8910955" cy="0"/>
          </a:xfrm>
          <a:custGeom>
            <a:avLst/>
            <a:gdLst/>
            <a:ahLst/>
            <a:cxnLst/>
            <a:rect l="l" t="t" r="r" b="b"/>
            <a:pathLst>
              <a:path w="8910955">
                <a:moveTo>
                  <a:pt x="0" y="0"/>
                </a:moveTo>
                <a:lnTo>
                  <a:pt x="89107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8876" y="406082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5" y="4060825"/>
            <a:ext cx="8910955" cy="0"/>
          </a:xfrm>
          <a:custGeom>
            <a:avLst/>
            <a:gdLst/>
            <a:ahLst/>
            <a:cxnLst/>
            <a:rect l="l" t="t" r="r" b="b"/>
            <a:pathLst>
              <a:path w="8910955">
                <a:moveTo>
                  <a:pt x="0" y="0"/>
                </a:moveTo>
                <a:lnTo>
                  <a:pt x="89107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88876" y="528485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5" y="5284851"/>
            <a:ext cx="8910955" cy="0"/>
          </a:xfrm>
          <a:custGeom>
            <a:avLst/>
            <a:gdLst/>
            <a:ahLst/>
            <a:cxnLst/>
            <a:rect l="l" t="t" r="r" b="b"/>
            <a:pathLst>
              <a:path w="8910955">
                <a:moveTo>
                  <a:pt x="0" y="0"/>
                </a:moveTo>
                <a:lnTo>
                  <a:pt x="89107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6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77201" y="2227326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674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774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03187"/>
            <a:ext cx="12192000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03187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80">
                <a:moveTo>
                  <a:pt x="0" y="461962"/>
                </a:moveTo>
                <a:lnTo>
                  <a:pt x="12192000" y="461962"/>
                </a:lnTo>
                <a:lnTo>
                  <a:pt x="121920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8739" y="133667"/>
            <a:ext cx="2246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4.</a:t>
            </a:r>
            <a:r>
              <a:rPr sz="2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Prescrição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92300" y="838200"/>
            <a:ext cx="5965825" cy="36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92300" y="838200"/>
            <a:ext cx="5965825" cy="368300"/>
          </a:xfrm>
          <a:custGeom>
            <a:avLst/>
            <a:gdLst/>
            <a:ahLst/>
            <a:cxnLst/>
            <a:rect l="l" t="t" r="r" b="b"/>
            <a:pathLst>
              <a:path w="5965825" h="368300">
                <a:moveTo>
                  <a:pt x="0" y="368300"/>
                </a:moveTo>
                <a:lnTo>
                  <a:pt x="5965825" y="368300"/>
                </a:lnTo>
                <a:lnTo>
                  <a:pt x="596582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471294" y="868933"/>
            <a:ext cx="563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PESSOAS JURÍDICAS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800" b="1" spc="-10" dirty="0">
                <a:solidFill>
                  <a:srgbClr val="2C2D2C"/>
                </a:solidFill>
                <a:latin typeface="Verdana"/>
                <a:cs typeface="Verdana"/>
              </a:rPr>
              <a:t>DIREITO</a:t>
            </a:r>
            <a:r>
              <a:rPr sz="1800" b="1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PRIVADO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9712" y="896937"/>
            <a:ext cx="979487" cy="979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85101" y="681037"/>
            <a:ext cx="979487" cy="979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21100" y="1387475"/>
            <a:ext cx="1000125" cy="817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21100" y="1387475"/>
            <a:ext cx="1000125" cy="817880"/>
          </a:xfrm>
          <a:custGeom>
            <a:avLst/>
            <a:gdLst/>
            <a:ahLst/>
            <a:cxnLst/>
            <a:rect l="l" t="t" r="r" b="b"/>
            <a:pathLst>
              <a:path w="1000125" h="817880">
                <a:moveTo>
                  <a:pt x="0" y="408813"/>
                </a:moveTo>
                <a:lnTo>
                  <a:pt x="250062" y="408813"/>
                </a:lnTo>
                <a:lnTo>
                  <a:pt x="250062" y="0"/>
                </a:lnTo>
                <a:lnTo>
                  <a:pt x="750062" y="0"/>
                </a:lnTo>
                <a:lnTo>
                  <a:pt x="750062" y="408813"/>
                </a:lnTo>
                <a:lnTo>
                  <a:pt x="1000125" y="408813"/>
                </a:lnTo>
                <a:lnTo>
                  <a:pt x="500125" y="817626"/>
                </a:lnTo>
                <a:lnTo>
                  <a:pt x="0" y="408813"/>
                </a:lnTo>
                <a:close/>
              </a:path>
            </a:pathLst>
          </a:custGeom>
          <a:ln w="635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2300" y="2341562"/>
            <a:ext cx="5965825" cy="64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92300" y="2341562"/>
            <a:ext cx="5965825" cy="646430"/>
          </a:xfrm>
          <a:custGeom>
            <a:avLst/>
            <a:gdLst/>
            <a:ahLst/>
            <a:cxnLst/>
            <a:rect l="l" t="t" r="r" b="b"/>
            <a:pathLst>
              <a:path w="5965825" h="646430">
                <a:moveTo>
                  <a:pt x="0" y="646112"/>
                </a:moveTo>
                <a:lnTo>
                  <a:pt x="5965825" y="646112"/>
                </a:lnTo>
                <a:lnTo>
                  <a:pt x="5965825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6350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751329" y="2372995"/>
            <a:ext cx="524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Não se submetem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à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previsão especial</a:t>
            </a:r>
            <a:r>
              <a:rPr sz="1800" b="1" spc="-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54451" y="2647314"/>
            <a:ext cx="204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C2D2C"/>
                </a:solidFill>
                <a:latin typeface="Verdana"/>
                <a:cs typeface="Verdana"/>
              </a:rPr>
              <a:t>Dec.</a:t>
            </a:r>
            <a:r>
              <a:rPr sz="1800" b="1" spc="-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C2D2C"/>
                </a:solidFill>
                <a:latin typeface="Verdana"/>
                <a:cs typeface="Verdana"/>
              </a:rPr>
              <a:t>20.910/32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8724" y="2962401"/>
            <a:ext cx="508634" cy="921385"/>
          </a:xfrm>
          <a:custGeom>
            <a:avLst/>
            <a:gdLst/>
            <a:ahLst/>
            <a:cxnLst/>
            <a:rect l="l" t="t" r="r" b="b"/>
            <a:pathLst>
              <a:path w="508634" h="921385">
                <a:moveTo>
                  <a:pt x="114391" y="0"/>
                </a:moveTo>
                <a:lnTo>
                  <a:pt x="35905" y="163068"/>
                </a:lnTo>
                <a:lnTo>
                  <a:pt x="20465" y="200433"/>
                </a:lnTo>
                <a:lnTo>
                  <a:pt x="9387" y="239068"/>
                </a:lnTo>
                <a:lnTo>
                  <a:pt x="2592" y="278780"/>
                </a:lnTo>
                <a:lnTo>
                  <a:pt x="0" y="319376"/>
                </a:lnTo>
                <a:lnTo>
                  <a:pt x="1531" y="360662"/>
                </a:lnTo>
                <a:lnTo>
                  <a:pt x="7108" y="402445"/>
                </a:lnTo>
                <a:lnTo>
                  <a:pt x="16650" y="444532"/>
                </a:lnTo>
                <a:lnTo>
                  <a:pt x="30080" y="486729"/>
                </a:lnTo>
                <a:lnTo>
                  <a:pt x="47316" y="528844"/>
                </a:lnTo>
                <a:lnTo>
                  <a:pt x="68282" y="570683"/>
                </a:lnTo>
                <a:lnTo>
                  <a:pt x="92896" y="612053"/>
                </a:lnTo>
                <a:lnTo>
                  <a:pt x="121081" y="652760"/>
                </a:lnTo>
                <a:lnTo>
                  <a:pt x="152757" y="692612"/>
                </a:lnTo>
                <a:lnTo>
                  <a:pt x="187845" y="731414"/>
                </a:lnTo>
                <a:lnTo>
                  <a:pt x="226266" y="768975"/>
                </a:lnTo>
                <a:lnTo>
                  <a:pt x="267941" y="805100"/>
                </a:lnTo>
                <a:lnTo>
                  <a:pt x="312790" y="839597"/>
                </a:lnTo>
                <a:lnTo>
                  <a:pt x="273547" y="921131"/>
                </a:lnTo>
                <a:lnTo>
                  <a:pt x="508141" y="851027"/>
                </a:lnTo>
                <a:lnTo>
                  <a:pt x="455238" y="676529"/>
                </a:lnTo>
                <a:lnTo>
                  <a:pt x="391276" y="676529"/>
                </a:lnTo>
                <a:lnTo>
                  <a:pt x="346427" y="642032"/>
                </a:lnTo>
                <a:lnTo>
                  <a:pt x="304752" y="605907"/>
                </a:lnTo>
                <a:lnTo>
                  <a:pt x="266331" y="568346"/>
                </a:lnTo>
                <a:lnTo>
                  <a:pt x="231243" y="529544"/>
                </a:lnTo>
                <a:lnTo>
                  <a:pt x="199566" y="489692"/>
                </a:lnTo>
                <a:lnTo>
                  <a:pt x="171381" y="448985"/>
                </a:lnTo>
                <a:lnTo>
                  <a:pt x="146766" y="407615"/>
                </a:lnTo>
                <a:lnTo>
                  <a:pt x="125801" y="365776"/>
                </a:lnTo>
                <a:lnTo>
                  <a:pt x="108564" y="323661"/>
                </a:lnTo>
                <a:lnTo>
                  <a:pt x="95135" y="281464"/>
                </a:lnTo>
                <a:lnTo>
                  <a:pt x="85592" y="239377"/>
                </a:lnTo>
                <a:lnTo>
                  <a:pt x="80016" y="197594"/>
                </a:lnTo>
                <a:lnTo>
                  <a:pt x="78484" y="156308"/>
                </a:lnTo>
                <a:lnTo>
                  <a:pt x="81077" y="115712"/>
                </a:lnTo>
                <a:lnTo>
                  <a:pt x="87872" y="76000"/>
                </a:lnTo>
                <a:lnTo>
                  <a:pt x="98951" y="37365"/>
                </a:lnTo>
                <a:lnTo>
                  <a:pt x="114391" y="0"/>
                </a:lnTo>
                <a:close/>
              </a:path>
              <a:path w="508634" h="921385">
                <a:moveTo>
                  <a:pt x="430519" y="594995"/>
                </a:moveTo>
                <a:lnTo>
                  <a:pt x="391276" y="676529"/>
                </a:lnTo>
                <a:lnTo>
                  <a:pt x="455238" y="676529"/>
                </a:lnTo>
                <a:lnTo>
                  <a:pt x="430519" y="59499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4401" y="2723225"/>
            <a:ext cx="900430" cy="326390"/>
          </a:xfrm>
          <a:custGeom>
            <a:avLst/>
            <a:gdLst/>
            <a:ahLst/>
            <a:cxnLst/>
            <a:rect l="l" t="t" r="r" b="b"/>
            <a:pathLst>
              <a:path w="900430" h="326389">
                <a:moveTo>
                  <a:pt x="470452" y="0"/>
                </a:moveTo>
                <a:lnTo>
                  <a:pt x="422772" y="2833"/>
                </a:lnTo>
                <a:lnTo>
                  <a:pt x="376671" y="8631"/>
                </a:lnTo>
                <a:lnTo>
                  <a:pt x="332324" y="17331"/>
                </a:lnTo>
                <a:lnTo>
                  <a:pt x="289902" y="28873"/>
                </a:lnTo>
                <a:lnTo>
                  <a:pt x="249581" y="43194"/>
                </a:lnTo>
                <a:lnTo>
                  <a:pt x="211532" y="60234"/>
                </a:lnTo>
                <a:lnTo>
                  <a:pt x="175930" y="79930"/>
                </a:lnTo>
                <a:lnTo>
                  <a:pt x="142948" y="102223"/>
                </a:lnTo>
                <a:lnTo>
                  <a:pt x="112760" y="127049"/>
                </a:lnTo>
                <a:lnTo>
                  <a:pt x="85538" y="154348"/>
                </a:lnTo>
                <a:lnTo>
                  <a:pt x="61456" y="184059"/>
                </a:lnTo>
                <a:lnTo>
                  <a:pt x="40688" y="216120"/>
                </a:lnTo>
                <a:lnTo>
                  <a:pt x="23407" y="250470"/>
                </a:lnTo>
                <a:lnTo>
                  <a:pt x="9786" y="287047"/>
                </a:lnTo>
                <a:lnTo>
                  <a:pt x="0" y="325790"/>
                </a:lnTo>
                <a:lnTo>
                  <a:pt x="26876" y="297220"/>
                </a:lnTo>
                <a:lnTo>
                  <a:pt x="56642" y="271359"/>
                </a:lnTo>
                <a:lnTo>
                  <a:pt x="89109" y="248222"/>
                </a:lnTo>
                <a:lnTo>
                  <a:pt x="124088" y="227823"/>
                </a:lnTo>
                <a:lnTo>
                  <a:pt x="161390" y="210177"/>
                </a:lnTo>
                <a:lnTo>
                  <a:pt x="200827" y="195299"/>
                </a:lnTo>
                <a:lnTo>
                  <a:pt x="242209" y="183205"/>
                </a:lnTo>
                <a:lnTo>
                  <a:pt x="285347" y="173910"/>
                </a:lnTo>
                <a:lnTo>
                  <a:pt x="330054" y="167427"/>
                </a:lnTo>
                <a:lnTo>
                  <a:pt x="376139" y="163773"/>
                </a:lnTo>
                <a:lnTo>
                  <a:pt x="423414" y="162963"/>
                </a:lnTo>
                <a:lnTo>
                  <a:pt x="868803" y="162963"/>
                </a:lnTo>
                <a:lnTo>
                  <a:pt x="900277" y="97571"/>
                </a:lnTo>
                <a:lnTo>
                  <a:pt x="840784" y="71171"/>
                </a:lnTo>
                <a:lnTo>
                  <a:pt x="779995" y="48676"/>
                </a:lnTo>
                <a:lnTo>
                  <a:pt x="726479" y="32437"/>
                </a:lnTo>
                <a:lnTo>
                  <a:pt x="673502" y="19531"/>
                </a:lnTo>
                <a:lnTo>
                  <a:pt x="621237" y="9895"/>
                </a:lnTo>
                <a:lnTo>
                  <a:pt x="569858" y="3469"/>
                </a:lnTo>
                <a:lnTo>
                  <a:pt x="519539" y="191"/>
                </a:lnTo>
                <a:lnTo>
                  <a:pt x="470452" y="0"/>
                </a:lnTo>
                <a:close/>
              </a:path>
              <a:path w="900430" h="326389">
                <a:moveTo>
                  <a:pt x="868803" y="162963"/>
                </a:moveTo>
                <a:lnTo>
                  <a:pt x="423414" y="162963"/>
                </a:lnTo>
                <a:lnTo>
                  <a:pt x="471690" y="165010"/>
                </a:lnTo>
                <a:lnTo>
                  <a:pt x="520779" y="169932"/>
                </a:lnTo>
                <a:lnTo>
                  <a:pt x="570491" y="177741"/>
                </a:lnTo>
                <a:lnTo>
                  <a:pt x="620637" y="188454"/>
                </a:lnTo>
                <a:lnTo>
                  <a:pt x="671029" y="202085"/>
                </a:lnTo>
                <a:lnTo>
                  <a:pt x="721478" y="218650"/>
                </a:lnTo>
                <a:lnTo>
                  <a:pt x="771795" y="238162"/>
                </a:lnTo>
                <a:lnTo>
                  <a:pt x="821791" y="260639"/>
                </a:lnTo>
                <a:lnTo>
                  <a:pt x="868803" y="162963"/>
                </a:lnTo>
                <a:close/>
              </a:path>
            </a:pathLst>
          </a:custGeom>
          <a:solidFill>
            <a:srgbClr val="A84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8724" y="2723004"/>
            <a:ext cx="986155" cy="1160780"/>
          </a:xfrm>
          <a:custGeom>
            <a:avLst/>
            <a:gdLst/>
            <a:ahLst/>
            <a:cxnLst/>
            <a:rect l="l" t="t" r="r" b="b"/>
            <a:pathLst>
              <a:path w="986155" h="1160779">
                <a:moveTo>
                  <a:pt x="114391" y="239397"/>
                </a:moveTo>
                <a:lnTo>
                  <a:pt x="98951" y="276762"/>
                </a:lnTo>
                <a:lnTo>
                  <a:pt x="87872" y="315397"/>
                </a:lnTo>
                <a:lnTo>
                  <a:pt x="81077" y="355109"/>
                </a:lnTo>
                <a:lnTo>
                  <a:pt x="78484" y="395705"/>
                </a:lnTo>
                <a:lnTo>
                  <a:pt x="80016" y="436991"/>
                </a:lnTo>
                <a:lnTo>
                  <a:pt x="85592" y="478774"/>
                </a:lnTo>
                <a:lnTo>
                  <a:pt x="95135" y="520861"/>
                </a:lnTo>
                <a:lnTo>
                  <a:pt x="108564" y="563059"/>
                </a:lnTo>
                <a:lnTo>
                  <a:pt x="125801" y="605174"/>
                </a:lnTo>
                <a:lnTo>
                  <a:pt x="146766" y="647012"/>
                </a:lnTo>
                <a:lnTo>
                  <a:pt x="171381" y="688382"/>
                </a:lnTo>
                <a:lnTo>
                  <a:pt x="199566" y="729090"/>
                </a:lnTo>
                <a:lnTo>
                  <a:pt x="231243" y="768941"/>
                </a:lnTo>
                <a:lnTo>
                  <a:pt x="266331" y="807744"/>
                </a:lnTo>
                <a:lnTo>
                  <a:pt x="304752" y="845304"/>
                </a:lnTo>
                <a:lnTo>
                  <a:pt x="346427" y="881430"/>
                </a:lnTo>
                <a:lnTo>
                  <a:pt x="391276" y="915926"/>
                </a:lnTo>
                <a:lnTo>
                  <a:pt x="430519" y="834392"/>
                </a:lnTo>
                <a:lnTo>
                  <a:pt x="508141" y="1090424"/>
                </a:lnTo>
                <a:lnTo>
                  <a:pt x="273547" y="1160528"/>
                </a:lnTo>
                <a:lnTo>
                  <a:pt x="312790" y="1078994"/>
                </a:lnTo>
                <a:lnTo>
                  <a:pt x="267941" y="1044498"/>
                </a:lnTo>
                <a:lnTo>
                  <a:pt x="226266" y="1008372"/>
                </a:lnTo>
                <a:lnTo>
                  <a:pt x="187845" y="970812"/>
                </a:lnTo>
                <a:lnTo>
                  <a:pt x="152757" y="932009"/>
                </a:lnTo>
                <a:lnTo>
                  <a:pt x="121081" y="892158"/>
                </a:lnTo>
                <a:lnTo>
                  <a:pt x="92896" y="851450"/>
                </a:lnTo>
                <a:lnTo>
                  <a:pt x="68282" y="810080"/>
                </a:lnTo>
                <a:lnTo>
                  <a:pt x="47316" y="768242"/>
                </a:lnTo>
                <a:lnTo>
                  <a:pt x="30080" y="726127"/>
                </a:lnTo>
                <a:lnTo>
                  <a:pt x="16650" y="683929"/>
                </a:lnTo>
                <a:lnTo>
                  <a:pt x="7108" y="641842"/>
                </a:lnTo>
                <a:lnTo>
                  <a:pt x="1531" y="600059"/>
                </a:lnTo>
                <a:lnTo>
                  <a:pt x="0" y="558773"/>
                </a:lnTo>
                <a:lnTo>
                  <a:pt x="2592" y="518177"/>
                </a:lnTo>
                <a:lnTo>
                  <a:pt x="9387" y="478465"/>
                </a:lnTo>
                <a:lnTo>
                  <a:pt x="20465" y="439830"/>
                </a:lnTo>
                <a:lnTo>
                  <a:pt x="35905" y="402465"/>
                </a:lnTo>
                <a:lnTo>
                  <a:pt x="114391" y="239397"/>
                </a:lnTo>
                <a:lnTo>
                  <a:pt x="133490" y="204741"/>
                </a:lnTo>
                <a:lnTo>
                  <a:pt x="156057" y="172675"/>
                </a:lnTo>
                <a:lnTo>
                  <a:pt x="181897" y="143232"/>
                </a:lnTo>
                <a:lnTo>
                  <a:pt x="210818" y="116443"/>
                </a:lnTo>
                <a:lnTo>
                  <a:pt x="242624" y="92340"/>
                </a:lnTo>
                <a:lnTo>
                  <a:pt x="277124" y="70954"/>
                </a:lnTo>
                <a:lnTo>
                  <a:pt x="314122" y="52317"/>
                </a:lnTo>
                <a:lnTo>
                  <a:pt x="353424" y="36460"/>
                </a:lnTo>
                <a:lnTo>
                  <a:pt x="394838" y="23417"/>
                </a:lnTo>
                <a:lnTo>
                  <a:pt x="438170" y="13217"/>
                </a:lnTo>
                <a:lnTo>
                  <a:pt x="483225" y="5893"/>
                </a:lnTo>
                <a:lnTo>
                  <a:pt x="529810" y="1477"/>
                </a:lnTo>
                <a:lnTo>
                  <a:pt x="577731" y="0"/>
                </a:lnTo>
                <a:lnTo>
                  <a:pt x="626795" y="1493"/>
                </a:lnTo>
                <a:lnTo>
                  <a:pt x="676807" y="5989"/>
                </a:lnTo>
                <a:lnTo>
                  <a:pt x="727575" y="13519"/>
                </a:lnTo>
                <a:lnTo>
                  <a:pt x="778903" y="24115"/>
                </a:lnTo>
                <a:lnTo>
                  <a:pt x="830599" y="37809"/>
                </a:lnTo>
                <a:lnTo>
                  <a:pt x="882469" y="54632"/>
                </a:lnTo>
                <a:lnTo>
                  <a:pt x="934318" y="74616"/>
                </a:lnTo>
                <a:lnTo>
                  <a:pt x="985953" y="97792"/>
                </a:lnTo>
                <a:lnTo>
                  <a:pt x="907467" y="260860"/>
                </a:lnTo>
                <a:lnTo>
                  <a:pt x="857471" y="238384"/>
                </a:lnTo>
                <a:lnTo>
                  <a:pt x="807154" y="218871"/>
                </a:lnTo>
                <a:lnTo>
                  <a:pt x="756705" y="202306"/>
                </a:lnTo>
                <a:lnTo>
                  <a:pt x="706313" y="188675"/>
                </a:lnTo>
                <a:lnTo>
                  <a:pt x="656167" y="177962"/>
                </a:lnTo>
                <a:lnTo>
                  <a:pt x="606455" y="170153"/>
                </a:lnTo>
                <a:lnTo>
                  <a:pt x="557366" y="165232"/>
                </a:lnTo>
                <a:lnTo>
                  <a:pt x="509090" y="163184"/>
                </a:lnTo>
                <a:lnTo>
                  <a:pt x="461815" y="163995"/>
                </a:lnTo>
                <a:lnTo>
                  <a:pt x="415730" y="167649"/>
                </a:lnTo>
                <a:lnTo>
                  <a:pt x="371024" y="174131"/>
                </a:lnTo>
                <a:lnTo>
                  <a:pt x="327885" y="183427"/>
                </a:lnTo>
                <a:lnTo>
                  <a:pt x="286503" y="195521"/>
                </a:lnTo>
                <a:lnTo>
                  <a:pt x="247067" y="210398"/>
                </a:lnTo>
                <a:lnTo>
                  <a:pt x="209765" y="228044"/>
                </a:lnTo>
                <a:lnTo>
                  <a:pt x="174785" y="248443"/>
                </a:lnTo>
                <a:lnTo>
                  <a:pt x="142318" y="271581"/>
                </a:lnTo>
                <a:lnTo>
                  <a:pt x="112552" y="297442"/>
                </a:lnTo>
                <a:lnTo>
                  <a:pt x="85676" y="326011"/>
                </a:lnTo>
              </a:path>
            </a:pathLst>
          </a:custGeom>
          <a:ln w="12700">
            <a:solidFill>
              <a:srgbClr val="994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1537" y="3262312"/>
            <a:ext cx="7392924" cy="3000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1537" y="3262312"/>
            <a:ext cx="7393305" cy="3000375"/>
          </a:xfrm>
          <a:custGeom>
            <a:avLst/>
            <a:gdLst/>
            <a:ahLst/>
            <a:cxnLst/>
            <a:rect l="l" t="t" r="r" b="b"/>
            <a:pathLst>
              <a:path w="7393305" h="3000375">
                <a:moveTo>
                  <a:pt x="0" y="3000375"/>
                </a:moveTo>
                <a:lnTo>
                  <a:pt x="7392924" y="3000375"/>
                </a:lnTo>
                <a:lnTo>
                  <a:pt x="7392924" y="0"/>
                </a:lnTo>
                <a:lnTo>
                  <a:pt x="0" y="0"/>
                </a:lnTo>
                <a:lnTo>
                  <a:pt x="0" y="3000375"/>
                </a:lnTo>
                <a:close/>
              </a:path>
            </a:pathLst>
          </a:custGeom>
          <a:ln w="6350">
            <a:solidFill>
              <a:srgbClr val="ADB7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50594" y="3293998"/>
            <a:ext cx="723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27480" algn="l"/>
                <a:tab pos="2529840" algn="l"/>
                <a:tab pos="4699635" algn="l"/>
                <a:tab pos="6078855" algn="l"/>
              </a:tabLst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PROCESSUAL CIVIL. AÇÃO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COBRANÇA. FUNDAÇÃO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DIREITO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spc="-35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Z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ON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1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RE</a:t>
            </a:r>
            <a:r>
              <a:rPr sz="1600" spc="-5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O	20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910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/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3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2.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50594" y="3782059"/>
            <a:ext cx="7232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INAPLICABILIDADE. INCIDÊNCIA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CÓDIGO CIVIL.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1.</a:t>
            </a:r>
            <a:r>
              <a:rPr sz="1600" spc="5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Superior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916801" y="4019296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759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50594" y="4025900"/>
            <a:ext cx="7230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Tribunal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Justiça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firmou o 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entendimento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 que o prazo</a:t>
            </a:r>
            <a:r>
              <a:rPr sz="1600" b="1" spc="31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62977" y="4263135"/>
            <a:ext cx="7209155" cy="0"/>
          </a:xfrm>
          <a:custGeom>
            <a:avLst/>
            <a:gdLst/>
            <a:ahLst/>
            <a:cxnLst/>
            <a:rect l="l" t="t" r="r" b="b"/>
            <a:pathLst>
              <a:path w="7209155">
                <a:moveTo>
                  <a:pt x="0" y="0"/>
                </a:moveTo>
                <a:lnTo>
                  <a:pt x="7208583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50594" y="4257039"/>
            <a:ext cx="78479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prescrição quinquenal previsto 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1600" b="1" spc="-10" dirty="0" err="1">
                <a:solidFill>
                  <a:srgbClr val="2C2D2C"/>
                </a:solidFill>
                <a:latin typeface="Verdana"/>
                <a:cs typeface="Verdana"/>
              </a:rPr>
              <a:t>Decreto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b="1" spc="-5" dirty="0" smtClean="0">
                <a:solidFill>
                  <a:srgbClr val="2C2D2C"/>
                </a:solidFill>
                <a:latin typeface="Verdana"/>
                <a:cs typeface="Verdana"/>
              </a:rPr>
              <a:t>20.910/193</a:t>
            </a:r>
            <a:r>
              <a:rPr lang="pt-BR" sz="1600" b="1" spc="-5" dirty="0" smtClean="0">
                <a:solidFill>
                  <a:srgbClr val="2C2D2C"/>
                </a:solidFill>
                <a:latin typeface="Verdana"/>
                <a:cs typeface="Verdana"/>
              </a:rPr>
              <a:t>2   não</a:t>
            </a:r>
            <a:endParaRPr sz="2550" baseline="-22875" dirty="0">
              <a:latin typeface="Verdana"/>
              <a:cs typeface="Verdan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62977" y="4506976"/>
            <a:ext cx="7209155" cy="0"/>
          </a:xfrm>
          <a:custGeom>
            <a:avLst/>
            <a:gdLst/>
            <a:ahLst/>
            <a:cxnLst/>
            <a:rect l="l" t="t" r="r" b="b"/>
            <a:pathLst>
              <a:path w="7209155">
                <a:moveTo>
                  <a:pt x="0" y="0"/>
                </a:moveTo>
                <a:lnTo>
                  <a:pt x="7208583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50594" y="4513516"/>
            <a:ext cx="72326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233805" algn="l"/>
                <a:tab pos="1635760" algn="l"/>
                <a:tab pos="2697480" algn="l"/>
                <a:tab pos="3830320" algn="l"/>
                <a:tab pos="4254500" algn="l"/>
                <a:tab pos="5151755" algn="l"/>
                <a:tab pos="6233795" algn="l"/>
                <a:tab pos="6851015" algn="l"/>
              </a:tabLst>
            </a:pP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li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a	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à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ss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ur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í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pri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do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,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ã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62977" y="4750815"/>
            <a:ext cx="7209155" cy="0"/>
          </a:xfrm>
          <a:custGeom>
            <a:avLst/>
            <a:gdLst/>
            <a:ahLst/>
            <a:cxnLst/>
            <a:rect l="l" t="t" r="r" b="b"/>
            <a:pathLst>
              <a:path w="7209155">
                <a:moveTo>
                  <a:pt x="0" y="0"/>
                </a:moveTo>
                <a:lnTo>
                  <a:pt x="7208583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50594" y="4757673"/>
            <a:ext cx="7234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145" algn="l"/>
                <a:tab pos="2214880" algn="l"/>
                <a:tab pos="2661920" algn="l"/>
                <a:tab pos="3578860" algn="l"/>
                <a:tab pos="4648835" algn="l"/>
                <a:tab pos="5022215" algn="l"/>
                <a:tab pos="5329555" algn="l"/>
                <a:tab pos="6475095" algn="l"/>
                <a:tab pos="7097395" algn="l"/>
              </a:tabLst>
            </a:pP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en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à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qu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de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b="1" spc="1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it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pú</a:t>
            </a:r>
            <a:r>
              <a:rPr sz="1600" b="1" spc="15" dirty="0">
                <a:solidFill>
                  <a:srgbClr val="2C2D2C"/>
                </a:solidFill>
                <a:latin typeface="Verdana"/>
                <a:cs typeface="Verdana"/>
              </a:rPr>
              <a:t>b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li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o.	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2.	A	F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un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ç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ão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pa</a:t>
            </a:r>
            <a:r>
              <a:rPr sz="1600" spc="-2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	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62977" y="4994655"/>
            <a:ext cx="4468495" cy="0"/>
          </a:xfrm>
          <a:custGeom>
            <a:avLst/>
            <a:gdLst/>
            <a:ahLst/>
            <a:cxnLst/>
            <a:rect l="l" t="t" r="r" b="b"/>
            <a:pathLst>
              <a:path w="4468495">
                <a:moveTo>
                  <a:pt x="0" y="0"/>
                </a:moveTo>
                <a:lnTo>
                  <a:pt x="4467923" y="0"/>
                </a:lnTo>
              </a:path>
            </a:pathLst>
          </a:custGeom>
          <a:ln w="2032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950594" y="5001640"/>
            <a:ext cx="7237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  <a:tab pos="2334260" algn="l"/>
                <a:tab pos="3406140" algn="l"/>
                <a:tab pos="4524375" algn="l"/>
                <a:tab pos="4773295" algn="l"/>
                <a:tab pos="5497195" algn="l"/>
                <a:tab pos="5776595" algn="l"/>
                <a:tab pos="6975475" algn="l"/>
              </a:tabLst>
            </a:pP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m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ent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o	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600" spc="-5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rs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H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uma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	-	F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H	é	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tu</a:t>
            </a:r>
            <a:r>
              <a:rPr sz="1600" spc="-2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ção	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50594" y="5245417"/>
            <a:ext cx="7234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direito</a:t>
            </a:r>
            <a:r>
              <a:rPr sz="1600" spc="20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privado,</a:t>
            </a:r>
            <a:r>
              <a:rPr sz="1600" spc="1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nos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termos</a:t>
            </a:r>
            <a:r>
              <a:rPr sz="1600" spc="2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da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lei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que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autorizou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sua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criação</a:t>
            </a:r>
            <a:r>
              <a:rPr sz="1600" spc="20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(art.</a:t>
            </a:r>
            <a:r>
              <a:rPr sz="1600" spc="1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1º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50594" y="5489575"/>
            <a:ext cx="7235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" algn="l"/>
                <a:tab pos="875665" algn="l"/>
                <a:tab pos="1907539" algn="l"/>
                <a:tab pos="3429000" algn="l"/>
                <a:tab pos="4600575" algn="l"/>
                <a:tab pos="5045075" algn="l"/>
                <a:tab pos="6210935" algn="l"/>
                <a:tab pos="6962775" algn="l"/>
              </a:tabLst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da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Le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i	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ad</a:t>
            </a:r>
            <a:r>
              <a:rPr sz="1600" spc="0" dirty="0">
                <a:solidFill>
                  <a:srgbClr val="2C2D2C"/>
                </a:solidFill>
                <a:latin typeface="Verdana"/>
                <a:cs typeface="Verdana"/>
              </a:rPr>
              <a:t>u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al	6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4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6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4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/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1972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)</a:t>
            </a: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nc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m,	no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en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e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c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o,	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379340" y="5726112"/>
            <a:ext cx="3792220" cy="0"/>
          </a:xfrm>
          <a:custGeom>
            <a:avLst/>
            <a:gdLst/>
            <a:ahLst/>
            <a:cxnLst/>
            <a:rect l="l" t="t" r="r" b="b"/>
            <a:pathLst>
              <a:path w="3792220">
                <a:moveTo>
                  <a:pt x="0" y="0"/>
                </a:moveTo>
                <a:lnTo>
                  <a:pt x="3792219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950594" y="5733415"/>
            <a:ext cx="6036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1705" algn="l"/>
                <a:tab pos="2727960" algn="l"/>
                <a:tab pos="4005579" algn="l"/>
                <a:tab pos="4483735" algn="l"/>
                <a:tab pos="5461635" algn="l"/>
              </a:tabLst>
            </a:pP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reg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ra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cric</a:t>
            </a:r>
            <a:r>
              <a:rPr sz="1600" b="1" spc="-1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600" b="1" spc="15" dirty="0">
                <a:solidFill>
                  <a:srgbClr val="2C2D2C"/>
                </a:solidFill>
                <a:latin typeface="Verdana"/>
                <a:cs typeface="Verdana"/>
              </a:rPr>
              <a:t>n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po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600" b="1" spc="0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s	no	Có</a:t>
            </a:r>
            <a:r>
              <a:rPr sz="1600" b="1" spc="15" dirty="0">
                <a:solidFill>
                  <a:srgbClr val="2C2D2C"/>
                </a:solidFill>
                <a:latin typeface="Verdana"/>
                <a:cs typeface="Verdana"/>
              </a:rPr>
              <a:t>d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10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o	C</a:t>
            </a:r>
            <a:r>
              <a:rPr sz="1600" b="1" spc="-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v</a:t>
            </a:r>
            <a:r>
              <a:rPr sz="1600" b="1" spc="5" dirty="0">
                <a:solidFill>
                  <a:srgbClr val="2C2D2C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2C2D2C"/>
                </a:solidFill>
                <a:latin typeface="Verdana"/>
                <a:cs typeface="Verdana"/>
              </a:rPr>
              <a:t>l</a:t>
            </a:r>
            <a:r>
              <a:rPr sz="1600" b="1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54544" y="5771515"/>
            <a:ext cx="10325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505" algn="l"/>
              </a:tabLst>
            </a:pPr>
            <a:r>
              <a:rPr sz="1300" spc="0" dirty="0">
                <a:solidFill>
                  <a:srgbClr val="2C2D2C"/>
                </a:solidFill>
                <a:latin typeface="Verdana"/>
                <a:cs typeface="Verdana"/>
              </a:rPr>
              <a:t>(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S</a:t>
            </a:r>
            <a:r>
              <a:rPr sz="1300" spc="-5" dirty="0">
                <a:solidFill>
                  <a:srgbClr val="2C2D2C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.	</a:t>
            </a:r>
            <a:r>
              <a:rPr sz="1300" spc="-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sp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62977" y="5969952"/>
            <a:ext cx="5936615" cy="0"/>
          </a:xfrm>
          <a:custGeom>
            <a:avLst/>
            <a:gdLst/>
            <a:ahLst/>
            <a:cxnLst/>
            <a:rect l="l" t="t" r="r" b="b"/>
            <a:pathLst>
              <a:path w="5936615">
                <a:moveTo>
                  <a:pt x="0" y="0"/>
                </a:moveTo>
                <a:lnTo>
                  <a:pt x="5936043" y="0"/>
                </a:lnTo>
              </a:path>
            </a:pathLst>
          </a:custGeom>
          <a:ln w="20319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950594" y="5979795"/>
            <a:ext cx="68281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1.507.727. </a:t>
            </a:r>
            <a:r>
              <a:rPr sz="1300" spc="-15" dirty="0">
                <a:solidFill>
                  <a:srgbClr val="2C2D2C"/>
                </a:solidFill>
                <a:latin typeface="Verdana"/>
                <a:cs typeface="Verdana"/>
              </a:rPr>
              <a:t>Rel. 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Ministro </a:t>
            </a:r>
            <a:r>
              <a:rPr sz="1300" spc="-5" dirty="0">
                <a:solidFill>
                  <a:srgbClr val="2C2D2C"/>
                </a:solidFill>
                <a:latin typeface="Verdana"/>
                <a:cs typeface="Verdana"/>
              </a:rPr>
              <a:t>HERMAN 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BENJAMIN, Julg. em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23.05.15. </a:t>
            </a:r>
            <a:r>
              <a:rPr sz="1300" dirty="0">
                <a:solidFill>
                  <a:srgbClr val="2C2D2C"/>
                </a:solidFill>
                <a:latin typeface="Verdana"/>
                <a:cs typeface="Verdana"/>
              </a:rPr>
              <a:t>DJe</a:t>
            </a:r>
            <a:r>
              <a:rPr sz="1300" spc="1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2C2D2C"/>
                </a:solidFill>
                <a:latin typeface="Verdana"/>
                <a:cs typeface="Verdana"/>
              </a:rPr>
              <a:t>30.6.2015).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995919" y="2165300"/>
            <a:ext cx="863600" cy="631825"/>
          </a:xfrm>
          <a:custGeom>
            <a:avLst/>
            <a:gdLst/>
            <a:ahLst/>
            <a:cxnLst/>
            <a:rect l="l" t="t" r="r" b="b"/>
            <a:pathLst>
              <a:path w="863600" h="631825">
                <a:moveTo>
                  <a:pt x="425690" y="39628"/>
                </a:moveTo>
                <a:lnTo>
                  <a:pt x="79870" y="39628"/>
                </a:lnTo>
                <a:lnTo>
                  <a:pt x="120018" y="42156"/>
                </a:lnTo>
                <a:lnTo>
                  <a:pt x="160080" y="49014"/>
                </a:lnTo>
                <a:lnTo>
                  <a:pt x="199888" y="60080"/>
                </a:lnTo>
                <a:lnTo>
                  <a:pt x="239271" y="75231"/>
                </a:lnTo>
                <a:lnTo>
                  <a:pt x="278059" y="94345"/>
                </a:lnTo>
                <a:lnTo>
                  <a:pt x="316083" y="117298"/>
                </a:lnTo>
                <a:lnTo>
                  <a:pt x="353173" y="143969"/>
                </a:lnTo>
                <a:lnTo>
                  <a:pt x="389159" y="174234"/>
                </a:lnTo>
                <a:lnTo>
                  <a:pt x="423871" y="207970"/>
                </a:lnTo>
                <a:lnTo>
                  <a:pt x="457140" y="245056"/>
                </a:lnTo>
                <a:lnTo>
                  <a:pt x="488795" y="285368"/>
                </a:lnTo>
                <a:lnTo>
                  <a:pt x="518667" y="328784"/>
                </a:lnTo>
                <a:lnTo>
                  <a:pt x="546585" y="375181"/>
                </a:lnTo>
                <a:lnTo>
                  <a:pt x="572381" y="424436"/>
                </a:lnTo>
                <a:lnTo>
                  <a:pt x="595883" y="476426"/>
                </a:lnTo>
                <a:lnTo>
                  <a:pt x="506729" y="496238"/>
                </a:lnTo>
                <a:lnTo>
                  <a:pt x="740282" y="631239"/>
                </a:lnTo>
                <a:lnTo>
                  <a:pt x="851742" y="436675"/>
                </a:lnTo>
                <a:lnTo>
                  <a:pt x="774064" y="436675"/>
                </a:lnTo>
                <a:lnTo>
                  <a:pt x="750562" y="384686"/>
                </a:lnTo>
                <a:lnTo>
                  <a:pt x="724766" y="335434"/>
                </a:lnTo>
                <a:lnTo>
                  <a:pt x="696848" y="289043"/>
                </a:lnTo>
                <a:lnTo>
                  <a:pt x="666976" y="245635"/>
                </a:lnTo>
                <a:lnTo>
                  <a:pt x="635321" y="205332"/>
                </a:lnTo>
                <a:lnTo>
                  <a:pt x="602052" y="168256"/>
                </a:lnTo>
                <a:lnTo>
                  <a:pt x="567340" y="134530"/>
                </a:lnTo>
                <a:lnTo>
                  <a:pt x="531354" y="104276"/>
                </a:lnTo>
                <a:lnTo>
                  <a:pt x="494264" y="77616"/>
                </a:lnTo>
                <a:lnTo>
                  <a:pt x="456240" y="54674"/>
                </a:lnTo>
                <a:lnTo>
                  <a:pt x="425690" y="39628"/>
                </a:lnTo>
                <a:close/>
              </a:path>
              <a:path w="863600" h="631825">
                <a:moveTo>
                  <a:pt x="863091" y="416863"/>
                </a:moveTo>
                <a:lnTo>
                  <a:pt x="774064" y="436675"/>
                </a:lnTo>
                <a:lnTo>
                  <a:pt x="851742" y="436675"/>
                </a:lnTo>
                <a:lnTo>
                  <a:pt x="863091" y="416863"/>
                </a:lnTo>
                <a:close/>
              </a:path>
              <a:path w="863600" h="631825">
                <a:moveTo>
                  <a:pt x="258051" y="0"/>
                </a:moveTo>
                <a:lnTo>
                  <a:pt x="217988" y="1929"/>
                </a:lnTo>
                <a:lnTo>
                  <a:pt x="178180" y="8431"/>
                </a:lnTo>
                <a:lnTo>
                  <a:pt x="0" y="48055"/>
                </a:lnTo>
                <a:lnTo>
                  <a:pt x="39807" y="41554"/>
                </a:lnTo>
                <a:lnTo>
                  <a:pt x="79870" y="39628"/>
                </a:lnTo>
                <a:lnTo>
                  <a:pt x="425690" y="39628"/>
                </a:lnTo>
                <a:lnTo>
                  <a:pt x="417452" y="35571"/>
                </a:lnTo>
                <a:lnTo>
                  <a:pt x="378069" y="20430"/>
                </a:lnTo>
                <a:lnTo>
                  <a:pt x="338261" y="9372"/>
                </a:lnTo>
                <a:lnTo>
                  <a:pt x="298199" y="2522"/>
                </a:lnTo>
                <a:lnTo>
                  <a:pt x="258051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37554" y="2205354"/>
            <a:ext cx="450215" cy="830580"/>
          </a:xfrm>
          <a:custGeom>
            <a:avLst/>
            <a:gdLst/>
            <a:ahLst/>
            <a:cxnLst/>
            <a:rect l="l" t="t" r="r" b="b"/>
            <a:pathLst>
              <a:path w="450215" h="830580">
                <a:moveTo>
                  <a:pt x="450059" y="0"/>
                </a:moveTo>
                <a:lnTo>
                  <a:pt x="410169" y="515"/>
                </a:lnTo>
                <a:lnTo>
                  <a:pt x="371518" y="5297"/>
                </a:lnTo>
                <a:lnTo>
                  <a:pt x="334206" y="14189"/>
                </a:lnTo>
                <a:lnTo>
                  <a:pt x="298331" y="27037"/>
                </a:lnTo>
                <a:lnTo>
                  <a:pt x="263992" y="43683"/>
                </a:lnTo>
                <a:lnTo>
                  <a:pt x="231289" y="63973"/>
                </a:lnTo>
                <a:lnTo>
                  <a:pt x="200320" y="87752"/>
                </a:lnTo>
                <a:lnTo>
                  <a:pt x="171185" y="114863"/>
                </a:lnTo>
                <a:lnTo>
                  <a:pt x="143981" y="145151"/>
                </a:lnTo>
                <a:lnTo>
                  <a:pt x="118809" y="178460"/>
                </a:lnTo>
                <a:lnTo>
                  <a:pt x="95767" y="214635"/>
                </a:lnTo>
                <a:lnTo>
                  <a:pt x="74955" y="253520"/>
                </a:lnTo>
                <a:lnTo>
                  <a:pt x="56470" y="294959"/>
                </a:lnTo>
                <a:lnTo>
                  <a:pt x="40413" y="338798"/>
                </a:lnTo>
                <a:lnTo>
                  <a:pt x="26882" y="384880"/>
                </a:lnTo>
                <a:lnTo>
                  <a:pt x="15976" y="433050"/>
                </a:lnTo>
                <a:lnTo>
                  <a:pt x="7795" y="483152"/>
                </a:lnTo>
                <a:lnTo>
                  <a:pt x="2436" y="535030"/>
                </a:lnTo>
                <a:lnTo>
                  <a:pt x="0" y="588530"/>
                </a:lnTo>
                <a:lnTo>
                  <a:pt x="584" y="643495"/>
                </a:lnTo>
                <a:lnTo>
                  <a:pt x="4289" y="699770"/>
                </a:lnTo>
                <a:lnTo>
                  <a:pt x="12480" y="765317"/>
                </a:lnTo>
                <a:lnTo>
                  <a:pt x="24863" y="830580"/>
                </a:lnTo>
                <a:lnTo>
                  <a:pt x="203044" y="790829"/>
                </a:lnTo>
                <a:lnTo>
                  <a:pt x="192424" y="736650"/>
                </a:lnTo>
                <a:lnTo>
                  <a:pt x="184752" y="682841"/>
                </a:lnTo>
                <a:lnTo>
                  <a:pt x="179969" y="629581"/>
                </a:lnTo>
                <a:lnTo>
                  <a:pt x="178019" y="577053"/>
                </a:lnTo>
                <a:lnTo>
                  <a:pt x="178846" y="525437"/>
                </a:lnTo>
                <a:lnTo>
                  <a:pt x="182391" y="474914"/>
                </a:lnTo>
                <a:lnTo>
                  <a:pt x="188600" y="425665"/>
                </a:lnTo>
                <a:lnTo>
                  <a:pt x="197413" y="377872"/>
                </a:lnTo>
                <a:lnTo>
                  <a:pt x="208775" y="331716"/>
                </a:lnTo>
                <a:lnTo>
                  <a:pt x="222629" y="287377"/>
                </a:lnTo>
                <a:lnTo>
                  <a:pt x="238918" y="245037"/>
                </a:lnTo>
                <a:lnTo>
                  <a:pt x="257585" y="204877"/>
                </a:lnTo>
                <a:lnTo>
                  <a:pt x="278573" y="167077"/>
                </a:lnTo>
                <a:lnTo>
                  <a:pt x="301825" y="131820"/>
                </a:lnTo>
                <a:lnTo>
                  <a:pt x="327285" y="99285"/>
                </a:lnTo>
                <a:lnTo>
                  <a:pt x="354895" y="69655"/>
                </a:lnTo>
                <a:lnTo>
                  <a:pt x="384598" y="43110"/>
                </a:lnTo>
                <a:lnTo>
                  <a:pt x="416339" y="19831"/>
                </a:lnTo>
                <a:lnTo>
                  <a:pt x="450059" y="0"/>
                </a:lnTo>
                <a:close/>
              </a:path>
            </a:pathLst>
          </a:custGeom>
          <a:solidFill>
            <a:srgbClr val="A84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37287" y="2165300"/>
            <a:ext cx="1221740" cy="871219"/>
          </a:xfrm>
          <a:custGeom>
            <a:avLst/>
            <a:gdLst/>
            <a:ahLst/>
            <a:cxnLst/>
            <a:rect l="l" t="t" r="r" b="b"/>
            <a:pathLst>
              <a:path w="1221740" h="871219">
                <a:moveTo>
                  <a:pt x="358632" y="48055"/>
                </a:moveTo>
                <a:lnTo>
                  <a:pt x="398440" y="41554"/>
                </a:lnTo>
                <a:lnTo>
                  <a:pt x="438503" y="39628"/>
                </a:lnTo>
                <a:lnTo>
                  <a:pt x="478650" y="42156"/>
                </a:lnTo>
                <a:lnTo>
                  <a:pt x="518713" y="49014"/>
                </a:lnTo>
                <a:lnTo>
                  <a:pt x="558520" y="60080"/>
                </a:lnTo>
                <a:lnTo>
                  <a:pt x="597903" y="75231"/>
                </a:lnTo>
                <a:lnTo>
                  <a:pt x="636692" y="94345"/>
                </a:lnTo>
                <a:lnTo>
                  <a:pt x="674716" y="117298"/>
                </a:lnTo>
                <a:lnTo>
                  <a:pt x="711806" y="143969"/>
                </a:lnTo>
                <a:lnTo>
                  <a:pt x="747792" y="174234"/>
                </a:lnTo>
                <a:lnTo>
                  <a:pt x="782504" y="207970"/>
                </a:lnTo>
                <a:lnTo>
                  <a:pt x="815773" y="245056"/>
                </a:lnTo>
                <a:lnTo>
                  <a:pt x="847428" y="285368"/>
                </a:lnTo>
                <a:lnTo>
                  <a:pt x="877299" y="328784"/>
                </a:lnTo>
                <a:lnTo>
                  <a:pt x="905218" y="375181"/>
                </a:lnTo>
                <a:lnTo>
                  <a:pt x="931013" y="424436"/>
                </a:lnTo>
                <a:lnTo>
                  <a:pt x="954516" y="476426"/>
                </a:lnTo>
                <a:lnTo>
                  <a:pt x="865362" y="496238"/>
                </a:lnTo>
                <a:lnTo>
                  <a:pt x="1098915" y="631239"/>
                </a:lnTo>
                <a:lnTo>
                  <a:pt x="1221724" y="416863"/>
                </a:lnTo>
                <a:lnTo>
                  <a:pt x="1132697" y="436675"/>
                </a:lnTo>
                <a:lnTo>
                  <a:pt x="1109194" y="384686"/>
                </a:lnTo>
                <a:lnTo>
                  <a:pt x="1083399" y="335434"/>
                </a:lnTo>
                <a:lnTo>
                  <a:pt x="1055480" y="289043"/>
                </a:lnTo>
                <a:lnTo>
                  <a:pt x="1025609" y="245635"/>
                </a:lnTo>
                <a:lnTo>
                  <a:pt x="993954" y="205332"/>
                </a:lnTo>
                <a:lnTo>
                  <a:pt x="960685" y="168256"/>
                </a:lnTo>
                <a:lnTo>
                  <a:pt x="925973" y="134530"/>
                </a:lnTo>
                <a:lnTo>
                  <a:pt x="889987" y="104276"/>
                </a:lnTo>
                <a:lnTo>
                  <a:pt x="852897" y="77616"/>
                </a:lnTo>
                <a:lnTo>
                  <a:pt x="814873" y="54674"/>
                </a:lnTo>
                <a:lnTo>
                  <a:pt x="776084" y="35571"/>
                </a:lnTo>
                <a:lnTo>
                  <a:pt x="736701" y="20430"/>
                </a:lnTo>
                <a:lnTo>
                  <a:pt x="696894" y="9372"/>
                </a:lnTo>
                <a:lnTo>
                  <a:pt x="656831" y="2522"/>
                </a:lnTo>
                <a:lnTo>
                  <a:pt x="616684" y="0"/>
                </a:lnTo>
                <a:lnTo>
                  <a:pt x="576621" y="1929"/>
                </a:lnTo>
                <a:lnTo>
                  <a:pt x="536813" y="8431"/>
                </a:lnTo>
                <a:lnTo>
                  <a:pt x="358632" y="48055"/>
                </a:lnTo>
                <a:lnTo>
                  <a:pt x="320634" y="58789"/>
                </a:lnTo>
                <a:lnTo>
                  <a:pt x="284378" y="73523"/>
                </a:lnTo>
                <a:lnTo>
                  <a:pt x="249938" y="92075"/>
                </a:lnTo>
                <a:lnTo>
                  <a:pt x="217388" y="114262"/>
                </a:lnTo>
                <a:lnTo>
                  <a:pt x="186802" y="139902"/>
                </a:lnTo>
                <a:lnTo>
                  <a:pt x="158254" y="168811"/>
                </a:lnTo>
                <a:lnTo>
                  <a:pt x="131820" y="200808"/>
                </a:lnTo>
                <a:lnTo>
                  <a:pt x="107572" y="235710"/>
                </a:lnTo>
                <a:lnTo>
                  <a:pt x="85585" y="273333"/>
                </a:lnTo>
                <a:lnTo>
                  <a:pt x="65934" y="313496"/>
                </a:lnTo>
                <a:lnTo>
                  <a:pt x="48692" y="356015"/>
                </a:lnTo>
                <a:lnTo>
                  <a:pt x="33934" y="400708"/>
                </a:lnTo>
                <a:lnTo>
                  <a:pt x="21734" y="447392"/>
                </a:lnTo>
                <a:lnTo>
                  <a:pt x="12167" y="495886"/>
                </a:lnTo>
                <a:lnTo>
                  <a:pt x="5306" y="546005"/>
                </a:lnTo>
                <a:lnTo>
                  <a:pt x="1225" y="597567"/>
                </a:lnTo>
                <a:lnTo>
                  <a:pt x="0" y="650390"/>
                </a:lnTo>
                <a:lnTo>
                  <a:pt x="1703" y="704291"/>
                </a:lnTo>
                <a:lnTo>
                  <a:pt x="6410" y="759087"/>
                </a:lnTo>
                <a:lnTo>
                  <a:pt x="14194" y="814596"/>
                </a:lnTo>
                <a:lnTo>
                  <a:pt x="25130" y="870634"/>
                </a:lnTo>
                <a:lnTo>
                  <a:pt x="203311" y="830883"/>
                </a:lnTo>
                <a:lnTo>
                  <a:pt x="192692" y="776705"/>
                </a:lnTo>
                <a:lnTo>
                  <a:pt x="185019" y="722895"/>
                </a:lnTo>
                <a:lnTo>
                  <a:pt x="180236" y="669636"/>
                </a:lnTo>
                <a:lnTo>
                  <a:pt x="178287" y="617108"/>
                </a:lnTo>
                <a:lnTo>
                  <a:pt x="179113" y="565492"/>
                </a:lnTo>
                <a:lnTo>
                  <a:pt x="182659" y="514969"/>
                </a:lnTo>
                <a:lnTo>
                  <a:pt x="188867" y="465720"/>
                </a:lnTo>
                <a:lnTo>
                  <a:pt x="197681" y="417927"/>
                </a:lnTo>
                <a:lnTo>
                  <a:pt x="209043" y="371771"/>
                </a:lnTo>
                <a:lnTo>
                  <a:pt x="222897" y="327432"/>
                </a:lnTo>
                <a:lnTo>
                  <a:pt x="239186" y="285092"/>
                </a:lnTo>
                <a:lnTo>
                  <a:pt x="257853" y="244931"/>
                </a:lnTo>
                <a:lnTo>
                  <a:pt x="278841" y="207132"/>
                </a:lnTo>
                <a:lnTo>
                  <a:pt x="302093" y="171874"/>
                </a:lnTo>
                <a:lnTo>
                  <a:pt x="327552" y="139340"/>
                </a:lnTo>
                <a:lnTo>
                  <a:pt x="355162" y="109710"/>
                </a:lnTo>
                <a:lnTo>
                  <a:pt x="384866" y="83165"/>
                </a:lnTo>
                <a:lnTo>
                  <a:pt x="416606" y="59886"/>
                </a:lnTo>
                <a:lnTo>
                  <a:pt x="450326" y="40054"/>
                </a:lnTo>
              </a:path>
            </a:pathLst>
          </a:custGeom>
          <a:ln w="12699">
            <a:solidFill>
              <a:srgbClr val="994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13876" y="2066861"/>
            <a:ext cx="3175000" cy="4002404"/>
          </a:xfrm>
          <a:custGeom>
            <a:avLst/>
            <a:gdLst/>
            <a:ahLst/>
            <a:cxnLst/>
            <a:rect l="l" t="t" r="r" b="b"/>
            <a:pathLst>
              <a:path w="3175000" h="4002404">
                <a:moveTo>
                  <a:pt x="0" y="4002151"/>
                </a:moveTo>
                <a:lnTo>
                  <a:pt x="3175000" y="4002151"/>
                </a:lnTo>
                <a:lnTo>
                  <a:pt x="3175000" y="0"/>
                </a:lnTo>
                <a:lnTo>
                  <a:pt x="0" y="0"/>
                </a:lnTo>
                <a:lnTo>
                  <a:pt x="0" y="4002151"/>
                </a:lnTo>
                <a:close/>
              </a:path>
            </a:pathLst>
          </a:custGeom>
          <a:solidFill>
            <a:srgbClr val="926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13876" y="2066861"/>
            <a:ext cx="3175000" cy="4002404"/>
          </a:xfrm>
          <a:custGeom>
            <a:avLst/>
            <a:gdLst/>
            <a:ahLst/>
            <a:cxnLst/>
            <a:rect l="l" t="t" r="r" b="b"/>
            <a:pathLst>
              <a:path w="3175000" h="4002404">
                <a:moveTo>
                  <a:pt x="0" y="4002151"/>
                </a:moveTo>
                <a:lnTo>
                  <a:pt x="3175000" y="4002151"/>
                </a:lnTo>
                <a:lnTo>
                  <a:pt x="3175000" y="0"/>
                </a:lnTo>
                <a:lnTo>
                  <a:pt x="0" y="0"/>
                </a:lnTo>
                <a:lnTo>
                  <a:pt x="0" y="4002151"/>
                </a:lnTo>
                <a:close/>
              </a:path>
            </a:pathLst>
          </a:custGeom>
          <a:ln w="12699">
            <a:solidFill>
              <a:srgbClr val="6A4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9372981" y="2098420"/>
            <a:ext cx="2258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FFFFFF"/>
                </a:solidFill>
                <a:latin typeface="Verdana"/>
                <a:cs typeface="Verdana"/>
              </a:rPr>
              <a:t>CONTRADIÇÃO: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994393" y="2677477"/>
            <a:ext cx="3019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5400" algn="l"/>
                <a:tab pos="174498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Enquanto	as	pretensões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994393" y="2952114"/>
            <a:ext cx="301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6100" algn="l"/>
                <a:tab pos="2748280" algn="l"/>
              </a:tabLst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as	c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994393" y="3226435"/>
            <a:ext cx="301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1620" algn="l"/>
                <a:tab pos="2868295" algn="l"/>
              </a:tabLst>
            </a:pP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sas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púb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cas	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994393" y="3500691"/>
            <a:ext cx="3014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7800" algn="l"/>
                <a:tab pos="1907539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	e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994393" y="3775328"/>
            <a:ext cx="301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mista,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sz="1800" spc="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personalidade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994393" y="4049648"/>
            <a:ext cx="3014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227076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ju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ca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	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94393" y="4324096"/>
            <a:ext cx="301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  <a:tab pos="264414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scre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	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94393" y="4598670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  <a:tab pos="1450340" algn="l"/>
                <a:tab pos="1892300" algn="l"/>
                <a:tab pos="2722880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tr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ê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	anos,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	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õ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994393" y="4872990"/>
            <a:ext cx="301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5660" algn="l"/>
                <a:tab pos="2722880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sp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nsab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dad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	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il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994393" y="5147309"/>
            <a:ext cx="3017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666239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Est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scr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somente depois de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cinco  anos.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91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2056</Words>
  <Application>Microsoft Office PowerPoint</Application>
  <PresentationFormat>Widescreen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Symbol</vt:lpstr>
      <vt:lpstr>Times New Roman</vt:lpstr>
      <vt:lpstr>Verdana</vt:lpstr>
      <vt:lpstr>Wingdings</vt:lpstr>
      <vt:lpstr>Office Theme</vt:lpstr>
      <vt:lpstr>Responsabilidade Civil do Estado:</vt:lpstr>
      <vt:lpstr>Sumário de aula</vt:lpstr>
      <vt:lpstr>Foro</vt:lpstr>
      <vt:lpstr>1. Juízo competente</vt:lpstr>
      <vt:lpstr>2. Legitimidade passiva</vt:lpstr>
      <vt:lpstr>3. Denunciação da lide</vt:lpstr>
      <vt:lpstr>3. Denunciação da lide</vt:lpstr>
      <vt:lpstr>4. Prescrição</vt:lpstr>
      <vt:lpstr>4. Prescrição</vt:lpstr>
      <vt:lpstr>5. Dilação probatória</vt:lpstr>
      <vt:lpstr>6. Reexame necessário (recurso de ofício)</vt:lpstr>
      <vt:lpstr>6. Reexame necessário (recurso de ofício)</vt:lpstr>
      <vt:lpstr>1. Sobre o processo de execução contra a pessoa jurídica de direito privado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Administrativo II:    Ponto: Responsabilidade do Estado</dc:title>
  <dc:creator>Wilson Accioli Filho</dc:creator>
  <cp:lastModifiedBy>Fabio Libonati</cp:lastModifiedBy>
  <cp:revision>27</cp:revision>
  <dcterms:created xsi:type="dcterms:W3CDTF">2018-02-07T16:43:53Z</dcterms:created>
  <dcterms:modified xsi:type="dcterms:W3CDTF">2018-02-22T23:41:11Z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2018-02-07T00:00:00Z</vt:filetime>
  </property>
</Properties>
</file>