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5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15A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15A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15A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A33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4195"/>
            <a:ext cx="12034520" cy="110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15A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009" y="1326134"/>
            <a:ext cx="11154410" cy="221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0"/>
            <a:ext cx="0" cy="3525520"/>
          </a:xfrm>
          <a:custGeom>
            <a:avLst/>
            <a:gdLst/>
            <a:ahLst/>
            <a:cxnLst/>
            <a:rect l="l" t="t" r="r" b="b"/>
            <a:pathLst>
              <a:path h="3525520">
                <a:moveTo>
                  <a:pt x="0" y="0"/>
                </a:moveTo>
                <a:lnTo>
                  <a:pt x="0" y="352501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5518403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0"/>
            <a:ext cx="0" cy="3525520"/>
          </a:xfrm>
          <a:custGeom>
            <a:avLst/>
            <a:gdLst/>
            <a:ahLst/>
            <a:cxnLst/>
            <a:rect l="l" t="t" r="r" b="b"/>
            <a:pathLst>
              <a:path h="3525520">
                <a:moveTo>
                  <a:pt x="0" y="0"/>
                </a:moveTo>
                <a:lnTo>
                  <a:pt x="0" y="352501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5518403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59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7692" y="4061459"/>
            <a:ext cx="10084435" cy="0"/>
          </a:xfrm>
          <a:custGeom>
            <a:avLst/>
            <a:gdLst/>
            <a:ahLst/>
            <a:cxnLst/>
            <a:rect l="l" t="t" r="r" b="b"/>
            <a:pathLst>
              <a:path w="10084435">
                <a:moveTo>
                  <a:pt x="0" y="0"/>
                </a:moveTo>
                <a:lnTo>
                  <a:pt x="10084181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7" y="4061459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88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7692" y="5285232"/>
            <a:ext cx="10084435" cy="0"/>
          </a:xfrm>
          <a:custGeom>
            <a:avLst/>
            <a:gdLst/>
            <a:ahLst/>
            <a:cxnLst/>
            <a:rect l="l" t="t" r="r" b="b"/>
            <a:pathLst>
              <a:path w="10084435">
                <a:moveTo>
                  <a:pt x="0" y="0"/>
                </a:moveTo>
                <a:lnTo>
                  <a:pt x="10084181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7" y="5285232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88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7692" y="5294376"/>
            <a:ext cx="8789035" cy="0"/>
          </a:xfrm>
          <a:custGeom>
            <a:avLst/>
            <a:gdLst/>
            <a:ahLst/>
            <a:cxnLst/>
            <a:rect l="l" t="t" r="r" b="b"/>
            <a:pathLst>
              <a:path w="8789035">
                <a:moveTo>
                  <a:pt x="0" y="0"/>
                </a:moveTo>
                <a:lnTo>
                  <a:pt x="8788908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body" idx="1"/>
          </p:nvPr>
        </p:nvSpPr>
        <p:spPr>
          <a:xfrm>
            <a:off x="407009" y="1326134"/>
            <a:ext cx="11154410" cy="2441309"/>
          </a:xfrm>
          <a:prstGeom prst="rect">
            <a:avLst/>
          </a:prstGeom>
        </p:spPr>
        <p:txBody>
          <a:bodyPr vert="horz" wrap="square" lIns="0" tIns="245999" rIns="0" bIns="0" rtlCol="0">
            <a:spAutoFit/>
          </a:bodyPr>
          <a:lstStyle/>
          <a:p>
            <a:pPr marL="825500" algn="ctr">
              <a:lnSpc>
                <a:spcPts val="5700"/>
              </a:lnSpc>
            </a:pPr>
            <a:r>
              <a:rPr lang="pt-BR" sz="5400" spc="-30" dirty="0">
                <a:solidFill>
                  <a:srgbClr val="2C2D2C"/>
                </a:solidFill>
              </a:rPr>
              <a:t>Aula</a:t>
            </a:r>
            <a:r>
              <a:rPr sz="5400" spc="-30" dirty="0">
                <a:solidFill>
                  <a:srgbClr val="2C2D2C"/>
                </a:solidFill>
              </a:rPr>
              <a:t> </a:t>
            </a:r>
            <a:r>
              <a:rPr lang="pt-BR" sz="5400" spc="-30" dirty="0">
                <a:solidFill>
                  <a:srgbClr val="2C2D2C"/>
                </a:solidFill>
              </a:rPr>
              <a:t>11</a:t>
            </a:r>
            <a:r>
              <a:rPr lang="pt-BR" sz="5400" dirty="0">
                <a:solidFill>
                  <a:srgbClr val="2C2D2C"/>
                </a:solidFill>
              </a:rPr>
              <a:t>:  Processos em espécie I:</a:t>
            </a:r>
            <a:r>
              <a:rPr sz="5400" spc="-55" dirty="0">
                <a:solidFill>
                  <a:srgbClr val="2C2D2C"/>
                </a:solidFill>
              </a:rPr>
              <a:t> </a:t>
            </a:r>
            <a:r>
              <a:rPr sz="5400" spc="-5" dirty="0">
                <a:solidFill>
                  <a:srgbClr val="2C2D2C"/>
                </a:solidFill>
              </a:rPr>
              <a:t>Processo</a:t>
            </a:r>
            <a:endParaRPr sz="5400" dirty="0"/>
          </a:p>
          <a:p>
            <a:pPr marL="830580" algn="ctr">
              <a:lnSpc>
                <a:spcPts val="5655"/>
              </a:lnSpc>
            </a:pPr>
            <a:r>
              <a:rPr sz="5400" dirty="0">
                <a:solidFill>
                  <a:srgbClr val="2C2D2C"/>
                </a:solidFill>
              </a:rPr>
              <a:t>Licitatório</a:t>
            </a:r>
            <a:endParaRPr sz="5400" dirty="0"/>
          </a:p>
        </p:txBody>
      </p:sp>
      <p:sp>
        <p:nvSpPr>
          <p:cNvPr id="56" name="object 56"/>
          <p:cNvSpPr txBox="1"/>
          <p:nvPr/>
        </p:nvSpPr>
        <p:spPr>
          <a:xfrm>
            <a:off x="2186685" y="5763666"/>
            <a:ext cx="663320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5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Faculdade de Direito da Universidade de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São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Paulo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(USP)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São </a:t>
            </a: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Paulo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(SP), </a:t>
            </a:r>
            <a:r>
              <a:rPr lang="pt-BR" sz="1800" spc="-5" dirty="0">
                <a:solidFill>
                  <a:srgbClr val="FF0000"/>
                </a:solidFill>
                <a:latin typeface="Verdana"/>
                <a:cs typeface="Verdana"/>
              </a:rPr>
              <a:t>25 </a:t>
            </a:r>
            <a:r>
              <a:rPr lang="pt-BR" sz="1800" spc="-5">
                <a:solidFill>
                  <a:srgbClr val="FF0000"/>
                </a:solidFill>
                <a:latin typeface="Verdana"/>
                <a:cs typeface="Verdana"/>
              </a:rPr>
              <a:t>de Maio </a:t>
            </a:r>
            <a:r>
              <a:rPr lang="pt-BR" sz="1800" spc="-5" dirty="0">
                <a:solidFill>
                  <a:srgbClr val="FF0000"/>
                </a:solidFill>
                <a:latin typeface="Verdana"/>
                <a:cs typeface="Verdana"/>
              </a:rPr>
              <a:t>de 2020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05654" y="3991991"/>
            <a:ext cx="63988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indent="-27940">
              <a:lnSpc>
                <a:spcPct val="100000"/>
              </a:lnSpc>
            </a:pPr>
            <a:r>
              <a:rPr sz="2400" b="1" spc="5" dirty="0">
                <a:solidFill>
                  <a:srgbClr val="2C2D2C"/>
                </a:solidFill>
                <a:latin typeface="Verdana"/>
                <a:cs typeface="Verdana"/>
              </a:rPr>
              <a:t>P</a:t>
            </a:r>
            <a:r>
              <a:rPr sz="1900" b="1" spc="5" dirty="0">
                <a:solidFill>
                  <a:srgbClr val="2C2D2C"/>
                </a:solidFill>
                <a:latin typeface="Verdana"/>
                <a:cs typeface="Verdana"/>
              </a:rPr>
              <a:t>ROF</a:t>
            </a:r>
            <a:r>
              <a:rPr sz="2400" b="1" spc="5" dirty="0">
                <a:solidFill>
                  <a:srgbClr val="2C2D2C"/>
                </a:solidFill>
                <a:latin typeface="Verdana"/>
                <a:cs typeface="Verdana"/>
              </a:rPr>
              <a:t>. D</a:t>
            </a:r>
            <a:r>
              <a:rPr sz="1900" b="1" spc="5" dirty="0">
                <a:solidFill>
                  <a:srgbClr val="2C2D2C"/>
                </a:solidFill>
                <a:latin typeface="Verdana"/>
                <a:cs typeface="Verdana"/>
              </a:rPr>
              <a:t>R</a:t>
            </a:r>
            <a:r>
              <a:rPr sz="2400" b="1" spc="5" dirty="0">
                <a:solidFill>
                  <a:srgbClr val="2C2D2C"/>
                </a:solidFill>
                <a:latin typeface="Verdana"/>
                <a:cs typeface="Verdana"/>
              </a:rPr>
              <a:t>. </a:t>
            </a:r>
            <a:r>
              <a:rPr sz="2400" b="1" spc="10" dirty="0">
                <a:solidFill>
                  <a:srgbClr val="2C2D2C"/>
                </a:solidFill>
                <a:latin typeface="Verdana"/>
                <a:cs typeface="Verdana"/>
              </a:rPr>
              <a:t>G</a:t>
            </a:r>
            <a:r>
              <a:rPr sz="1900" b="1" spc="10" dirty="0">
                <a:solidFill>
                  <a:srgbClr val="2C2D2C"/>
                </a:solidFill>
                <a:latin typeface="Verdana"/>
                <a:cs typeface="Verdana"/>
              </a:rPr>
              <a:t>USTAVO </a:t>
            </a:r>
            <a:r>
              <a:rPr sz="2400" b="1" spc="10" dirty="0">
                <a:solidFill>
                  <a:srgbClr val="2C2D2C"/>
                </a:solidFill>
                <a:latin typeface="Verdana"/>
                <a:cs typeface="Verdana"/>
              </a:rPr>
              <a:t>J</a:t>
            </a:r>
            <a:r>
              <a:rPr sz="1900" b="1" spc="10" dirty="0">
                <a:solidFill>
                  <a:srgbClr val="2C2D2C"/>
                </a:solidFill>
                <a:latin typeface="Verdana"/>
                <a:cs typeface="Verdana"/>
              </a:rPr>
              <a:t>USTINO </a:t>
            </a:r>
            <a:r>
              <a:rPr sz="1900" b="1" spc="15" dirty="0">
                <a:solidFill>
                  <a:srgbClr val="2C2D2C"/>
                </a:solidFill>
                <a:latin typeface="Verdana"/>
                <a:cs typeface="Verdana"/>
              </a:rPr>
              <a:t>DE</a:t>
            </a:r>
            <a:r>
              <a:rPr sz="1900" b="1" spc="484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2C2D2C"/>
                </a:solidFill>
                <a:latin typeface="Verdana"/>
                <a:cs typeface="Verdana"/>
              </a:rPr>
              <a:t>O</a:t>
            </a:r>
            <a:r>
              <a:rPr sz="1900" b="1" spc="5" dirty="0">
                <a:solidFill>
                  <a:srgbClr val="2C2D2C"/>
                </a:solidFill>
                <a:latin typeface="Verdana"/>
                <a:cs typeface="Verdana"/>
              </a:rPr>
              <a:t>LIVEIRA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35636" y="3525011"/>
            <a:ext cx="1972056" cy="1993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479" rIns="0" bIns="0" rtlCol="0">
            <a:spAutoFit/>
          </a:bodyPr>
          <a:lstStyle/>
          <a:p>
            <a:pPr marL="2048510">
              <a:lnSpc>
                <a:spcPts val="6434"/>
              </a:lnSpc>
            </a:pPr>
            <a:r>
              <a:rPr sz="5400" b="0" spc="-5" dirty="0">
                <a:solidFill>
                  <a:srgbClr val="2C2D2C"/>
                </a:solidFill>
                <a:latin typeface="Verdana"/>
                <a:cs typeface="Verdana"/>
              </a:rPr>
              <a:t>Processo</a:t>
            </a:r>
            <a:r>
              <a:rPr sz="5400" b="0" spc="-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5400" b="0" spc="-15" dirty="0">
                <a:solidFill>
                  <a:srgbClr val="2C2D2C"/>
                </a:solidFill>
                <a:latin typeface="Verdana"/>
                <a:cs typeface="Verdana"/>
              </a:rPr>
              <a:t>Administrativo:</a:t>
            </a:r>
            <a:endParaRPr sz="5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479041"/>
            <a:ext cx="0" cy="5379085"/>
          </a:xfrm>
          <a:custGeom>
            <a:avLst/>
            <a:gdLst/>
            <a:ahLst/>
            <a:cxnLst/>
            <a:rect l="l" t="t" r="r" b="b"/>
            <a:pathLst>
              <a:path h="5379084">
                <a:moveTo>
                  <a:pt x="0" y="0"/>
                </a:moveTo>
                <a:lnTo>
                  <a:pt x="0" y="537895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1479041"/>
            <a:ext cx="0" cy="1741170"/>
          </a:xfrm>
          <a:custGeom>
            <a:avLst/>
            <a:gdLst/>
            <a:ahLst/>
            <a:cxnLst/>
            <a:rect l="l" t="t" r="r" b="b"/>
            <a:pathLst>
              <a:path h="1741170">
                <a:moveTo>
                  <a:pt x="0" y="0"/>
                </a:moveTo>
                <a:lnTo>
                  <a:pt x="0" y="174117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3589020"/>
            <a:ext cx="0" cy="3268979"/>
          </a:xfrm>
          <a:custGeom>
            <a:avLst/>
            <a:gdLst/>
            <a:ahLst/>
            <a:cxnLst/>
            <a:rect l="l" t="t" r="r" b="b"/>
            <a:pathLst>
              <a:path h="3268979">
                <a:moveTo>
                  <a:pt x="0" y="0"/>
                </a:moveTo>
                <a:lnTo>
                  <a:pt x="0" y="326897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1479041"/>
            <a:ext cx="0" cy="1741170"/>
          </a:xfrm>
          <a:custGeom>
            <a:avLst/>
            <a:gdLst/>
            <a:ahLst/>
            <a:cxnLst/>
            <a:rect l="l" t="t" r="r" b="b"/>
            <a:pathLst>
              <a:path h="1741170">
                <a:moveTo>
                  <a:pt x="0" y="0"/>
                </a:moveTo>
                <a:lnTo>
                  <a:pt x="0" y="174117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0" y="3589020"/>
            <a:ext cx="0" cy="3268979"/>
          </a:xfrm>
          <a:custGeom>
            <a:avLst/>
            <a:gdLst/>
            <a:ahLst/>
            <a:cxnLst/>
            <a:rect l="l" t="t" r="r" b="b"/>
            <a:pathLst>
              <a:path h="3268979">
                <a:moveTo>
                  <a:pt x="0" y="0"/>
                </a:moveTo>
                <a:lnTo>
                  <a:pt x="0" y="326897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72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200" y="1479041"/>
            <a:ext cx="0" cy="5379085"/>
          </a:xfrm>
          <a:custGeom>
            <a:avLst/>
            <a:gdLst/>
            <a:ahLst/>
            <a:cxnLst/>
            <a:rect l="l" t="t" r="r" b="b"/>
            <a:pathLst>
              <a:path h="5379084">
                <a:moveTo>
                  <a:pt x="0" y="0"/>
                </a:moveTo>
                <a:lnTo>
                  <a:pt x="0" y="537895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64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1479041"/>
            <a:ext cx="0" cy="5379085"/>
          </a:xfrm>
          <a:custGeom>
            <a:avLst/>
            <a:gdLst/>
            <a:ahLst/>
            <a:cxnLst/>
            <a:rect l="l" t="t" r="r" b="b"/>
            <a:pathLst>
              <a:path h="5379084">
                <a:moveTo>
                  <a:pt x="0" y="0"/>
                </a:moveTo>
                <a:lnTo>
                  <a:pt x="0" y="537895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56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05600" y="1479041"/>
            <a:ext cx="0" cy="1741170"/>
          </a:xfrm>
          <a:custGeom>
            <a:avLst/>
            <a:gdLst/>
            <a:ahLst/>
            <a:cxnLst/>
            <a:rect l="l" t="t" r="r" b="b"/>
            <a:pathLst>
              <a:path h="1741170">
                <a:moveTo>
                  <a:pt x="0" y="0"/>
                </a:moveTo>
                <a:lnTo>
                  <a:pt x="0" y="174117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600" y="3589020"/>
            <a:ext cx="0" cy="3268979"/>
          </a:xfrm>
          <a:custGeom>
            <a:avLst/>
            <a:gdLst/>
            <a:ahLst/>
            <a:cxnLst/>
            <a:rect l="l" t="t" r="r" b="b"/>
            <a:pathLst>
              <a:path h="3268979">
                <a:moveTo>
                  <a:pt x="0" y="0"/>
                </a:moveTo>
                <a:lnTo>
                  <a:pt x="0" y="326897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48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48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4800" y="1479041"/>
            <a:ext cx="0" cy="1741170"/>
          </a:xfrm>
          <a:custGeom>
            <a:avLst/>
            <a:gdLst/>
            <a:ahLst/>
            <a:cxnLst/>
            <a:rect l="l" t="t" r="r" b="b"/>
            <a:pathLst>
              <a:path h="1741170">
                <a:moveTo>
                  <a:pt x="0" y="0"/>
                </a:moveTo>
                <a:lnTo>
                  <a:pt x="0" y="174117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4800" y="3589020"/>
            <a:ext cx="0" cy="3268979"/>
          </a:xfrm>
          <a:custGeom>
            <a:avLst/>
            <a:gdLst/>
            <a:ahLst/>
            <a:cxnLst/>
            <a:rect l="l" t="t" r="r" b="b"/>
            <a:pathLst>
              <a:path h="3268979">
                <a:moveTo>
                  <a:pt x="0" y="0"/>
                </a:moveTo>
                <a:lnTo>
                  <a:pt x="0" y="326897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40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44000" y="542544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16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44000" y="1479041"/>
            <a:ext cx="0" cy="5379085"/>
          </a:xfrm>
          <a:custGeom>
            <a:avLst/>
            <a:gdLst/>
            <a:ahLst/>
            <a:cxnLst/>
            <a:rect l="l" t="t" r="r" b="b"/>
            <a:pathLst>
              <a:path h="5379084">
                <a:moveTo>
                  <a:pt x="0" y="0"/>
                </a:moveTo>
                <a:lnTo>
                  <a:pt x="0" y="537895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63200" y="0"/>
            <a:ext cx="0" cy="1108710"/>
          </a:xfrm>
          <a:custGeom>
            <a:avLst/>
            <a:gdLst/>
            <a:ahLst/>
            <a:cxnLst/>
            <a:rect l="l" t="t" r="r" b="b"/>
            <a:pathLst>
              <a:path h="1108710">
                <a:moveTo>
                  <a:pt x="0" y="0"/>
                </a:moveTo>
                <a:lnTo>
                  <a:pt x="0" y="110870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63200" y="1479041"/>
            <a:ext cx="0" cy="5379085"/>
          </a:xfrm>
          <a:custGeom>
            <a:avLst/>
            <a:gdLst/>
            <a:ahLst/>
            <a:cxnLst/>
            <a:rect l="l" t="t" r="r" b="b"/>
            <a:pathLst>
              <a:path h="5379084">
                <a:moveTo>
                  <a:pt x="0" y="0"/>
                </a:moveTo>
                <a:lnTo>
                  <a:pt x="0" y="537895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01200" y="385572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673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7" y="38557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73935" y="2672576"/>
            <a:ext cx="9121140" cy="260350"/>
          </a:xfrm>
          <a:custGeom>
            <a:avLst/>
            <a:gdLst/>
            <a:ahLst/>
            <a:cxnLst/>
            <a:rect l="l" t="t" r="r" b="b"/>
            <a:pathLst>
              <a:path w="9121140" h="260350">
                <a:moveTo>
                  <a:pt x="9006241" y="130059"/>
                </a:moveTo>
                <a:lnTo>
                  <a:pt x="8875394" y="206386"/>
                </a:lnTo>
                <a:lnTo>
                  <a:pt x="8866784" y="214060"/>
                </a:lnTo>
                <a:lnTo>
                  <a:pt x="8861948" y="224055"/>
                </a:lnTo>
                <a:lnTo>
                  <a:pt x="8861232" y="235122"/>
                </a:lnTo>
                <a:lnTo>
                  <a:pt x="8864981" y="246010"/>
                </a:lnTo>
                <a:lnTo>
                  <a:pt x="8872599" y="254603"/>
                </a:lnTo>
                <a:lnTo>
                  <a:pt x="8882586" y="259409"/>
                </a:lnTo>
                <a:lnTo>
                  <a:pt x="8893645" y="260119"/>
                </a:lnTo>
                <a:lnTo>
                  <a:pt x="8904478" y="256424"/>
                </a:lnTo>
                <a:lnTo>
                  <a:pt x="9071492" y="159015"/>
                </a:lnTo>
                <a:lnTo>
                  <a:pt x="9063863" y="159015"/>
                </a:lnTo>
                <a:lnTo>
                  <a:pt x="9063863" y="155078"/>
                </a:lnTo>
                <a:lnTo>
                  <a:pt x="9049131" y="155078"/>
                </a:lnTo>
                <a:lnTo>
                  <a:pt x="9006241" y="130059"/>
                </a:lnTo>
                <a:close/>
              </a:path>
              <a:path w="9121140" h="260350">
                <a:moveTo>
                  <a:pt x="8956602" y="101103"/>
                </a:moveTo>
                <a:lnTo>
                  <a:pt x="0" y="101103"/>
                </a:lnTo>
                <a:lnTo>
                  <a:pt x="0" y="159015"/>
                </a:lnTo>
                <a:lnTo>
                  <a:pt x="8956602" y="159015"/>
                </a:lnTo>
                <a:lnTo>
                  <a:pt x="9006241" y="130059"/>
                </a:lnTo>
                <a:lnTo>
                  <a:pt x="8956602" y="101103"/>
                </a:lnTo>
                <a:close/>
              </a:path>
              <a:path w="9121140" h="260350">
                <a:moveTo>
                  <a:pt x="9071492" y="101103"/>
                </a:moveTo>
                <a:lnTo>
                  <a:pt x="9063863" y="101103"/>
                </a:lnTo>
                <a:lnTo>
                  <a:pt x="9063863" y="159015"/>
                </a:lnTo>
                <a:lnTo>
                  <a:pt x="9071492" y="159015"/>
                </a:lnTo>
                <a:lnTo>
                  <a:pt x="9121140" y="130059"/>
                </a:lnTo>
                <a:lnTo>
                  <a:pt x="9071492" y="101103"/>
                </a:lnTo>
                <a:close/>
              </a:path>
              <a:path w="9121140" h="260350">
                <a:moveTo>
                  <a:pt x="9049131" y="105040"/>
                </a:moveTo>
                <a:lnTo>
                  <a:pt x="9006241" y="130059"/>
                </a:lnTo>
                <a:lnTo>
                  <a:pt x="9049131" y="155078"/>
                </a:lnTo>
                <a:lnTo>
                  <a:pt x="9049131" y="105040"/>
                </a:lnTo>
                <a:close/>
              </a:path>
              <a:path w="9121140" h="260350">
                <a:moveTo>
                  <a:pt x="9063863" y="105040"/>
                </a:moveTo>
                <a:lnTo>
                  <a:pt x="9049131" y="105040"/>
                </a:lnTo>
                <a:lnTo>
                  <a:pt x="9049131" y="155078"/>
                </a:lnTo>
                <a:lnTo>
                  <a:pt x="9063863" y="155078"/>
                </a:lnTo>
                <a:lnTo>
                  <a:pt x="9063863" y="105040"/>
                </a:lnTo>
                <a:close/>
              </a:path>
              <a:path w="9121140" h="260350">
                <a:moveTo>
                  <a:pt x="8893645" y="0"/>
                </a:moveTo>
                <a:lnTo>
                  <a:pt x="8882586" y="710"/>
                </a:lnTo>
                <a:lnTo>
                  <a:pt x="8872599" y="5516"/>
                </a:lnTo>
                <a:lnTo>
                  <a:pt x="8864981" y="14108"/>
                </a:lnTo>
                <a:lnTo>
                  <a:pt x="8861232" y="24997"/>
                </a:lnTo>
                <a:lnTo>
                  <a:pt x="8861948" y="36064"/>
                </a:lnTo>
                <a:lnTo>
                  <a:pt x="8866784" y="46059"/>
                </a:lnTo>
                <a:lnTo>
                  <a:pt x="8875394" y="53732"/>
                </a:lnTo>
                <a:lnTo>
                  <a:pt x="9006241" y="130059"/>
                </a:lnTo>
                <a:lnTo>
                  <a:pt x="9049131" y="105040"/>
                </a:lnTo>
                <a:lnTo>
                  <a:pt x="9063863" y="105040"/>
                </a:lnTo>
                <a:lnTo>
                  <a:pt x="9063863" y="101103"/>
                </a:lnTo>
                <a:lnTo>
                  <a:pt x="9071492" y="101103"/>
                </a:lnTo>
                <a:lnTo>
                  <a:pt x="8904478" y="3694"/>
                </a:lnTo>
                <a:lnTo>
                  <a:pt x="8893645" y="0"/>
                </a:lnTo>
                <a:close/>
              </a:path>
            </a:pathLst>
          </a:custGeom>
          <a:solidFill>
            <a:srgbClr val="2C2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71877" y="2372105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8"/>
                </a:lnTo>
              </a:path>
            </a:pathLst>
          </a:custGeom>
          <a:ln w="28956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6759" y="3220211"/>
            <a:ext cx="2649220" cy="368935"/>
          </a:xfrm>
          <a:custGeom>
            <a:avLst/>
            <a:gdLst/>
            <a:ahLst/>
            <a:cxnLst/>
            <a:rect l="l" t="t" r="r" b="b"/>
            <a:pathLst>
              <a:path w="2649220" h="368935">
                <a:moveTo>
                  <a:pt x="0" y="368808"/>
                </a:moveTo>
                <a:lnTo>
                  <a:pt x="2648712" y="368808"/>
                </a:lnTo>
                <a:lnTo>
                  <a:pt x="264871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377441" y="3260090"/>
            <a:ext cx="13868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9765" algn="l"/>
              </a:tabLst>
            </a:pP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Fa</a:t>
            </a:r>
            <a:r>
              <a:rPr sz="1800" b="1" spc="-15" dirty="0">
                <a:solidFill>
                  <a:srgbClr val="2C2D2C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2C2D2C"/>
                </a:solidFill>
                <a:latin typeface="Arial"/>
                <a:cs typeface="Arial"/>
              </a:rPr>
              <a:t>	in</a:t>
            </a:r>
            <a:r>
              <a:rPr sz="1800" b="1" spc="5" dirty="0">
                <a:solidFill>
                  <a:srgbClr val="2C2D2C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ci</a:t>
            </a:r>
            <a:r>
              <a:rPr sz="1800" b="1" spc="-10" dirty="0">
                <a:solidFill>
                  <a:srgbClr val="2C2D2C"/>
                </a:solidFill>
                <a:latin typeface="Arial"/>
                <a:cs typeface="Arial"/>
              </a:rPr>
              <a:t>a</a:t>
            </a:r>
            <a:r>
              <a:rPr sz="1800" b="1" spc="10" dirty="0">
                <a:solidFill>
                  <a:srgbClr val="2C2D2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2C2D2C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70882" y="2372105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8"/>
                </a:lnTo>
              </a:path>
            </a:pathLst>
          </a:custGeom>
          <a:ln w="28956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59218" y="2356866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8"/>
                </a:lnTo>
              </a:path>
            </a:pathLst>
          </a:custGeom>
          <a:ln w="28956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73818" y="2372105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8"/>
                </a:lnTo>
              </a:path>
            </a:pathLst>
          </a:custGeom>
          <a:ln w="28956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900932" y="1832736"/>
            <a:ext cx="1740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Fase</a:t>
            </a:r>
            <a:r>
              <a:rPr sz="1800" b="1" spc="-90" dirty="0">
                <a:solidFill>
                  <a:srgbClr val="2C2D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D2C"/>
                </a:solidFill>
                <a:latin typeface="Arial"/>
                <a:cs typeface="Arial"/>
              </a:rPr>
              <a:t>instrutória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047232" y="3220211"/>
            <a:ext cx="2822575" cy="368935"/>
          </a:xfrm>
          <a:custGeom>
            <a:avLst/>
            <a:gdLst/>
            <a:ahLst/>
            <a:cxnLst/>
            <a:rect l="l" t="t" r="r" b="b"/>
            <a:pathLst>
              <a:path w="2822575" h="368935">
                <a:moveTo>
                  <a:pt x="0" y="368808"/>
                </a:moveTo>
                <a:lnTo>
                  <a:pt x="2822448" y="368808"/>
                </a:lnTo>
                <a:lnTo>
                  <a:pt x="282244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653530" y="3260090"/>
            <a:ext cx="16122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Fase</a:t>
            </a:r>
            <a:r>
              <a:rPr sz="1800" b="1" spc="-60" dirty="0">
                <a:solidFill>
                  <a:srgbClr val="2C2D2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decisória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193148" y="1832736"/>
            <a:ext cx="15601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Fase</a:t>
            </a:r>
            <a:r>
              <a:rPr sz="1800" b="1" spc="415" dirty="0">
                <a:solidFill>
                  <a:srgbClr val="2C2D2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C2D2C"/>
                </a:solidFill>
                <a:latin typeface="Arial"/>
                <a:cs typeface="Arial"/>
              </a:rPr>
              <a:t>recursal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63068" y="80772"/>
            <a:ext cx="9438640" cy="462280"/>
          </a:xfrm>
          <a:custGeom>
            <a:avLst/>
            <a:gdLst/>
            <a:ahLst/>
            <a:cxnLst/>
            <a:rect l="l" t="t" r="r" b="b"/>
            <a:pathLst>
              <a:path w="9438640" h="462280">
                <a:moveTo>
                  <a:pt x="0" y="461772"/>
                </a:moveTo>
                <a:lnTo>
                  <a:pt x="9438132" y="461772"/>
                </a:lnTo>
                <a:lnTo>
                  <a:pt x="943813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3068" y="80772"/>
            <a:ext cx="9438640" cy="462280"/>
          </a:xfrm>
          <a:custGeom>
            <a:avLst/>
            <a:gdLst/>
            <a:ahLst/>
            <a:cxnLst/>
            <a:rect l="l" t="t" r="r" b="b"/>
            <a:pathLst>
              <a:path w="9438640" h="462280">
                <a:moveTo>
                  <a:pt x="0" y="461772"/>
                </a:moveTo>
                <a:lnTo>
                  <a:pt x="9438132" y="461772"/>
                </a:lnTo>
                <a:lnTo>
                  <a:pt x="943813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As fases do processo administrativo: Lei nº</a:t>
            </a:r>
            <a:r>
              <a:rPr sz="2400" i="1" u="heavy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9.784/99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7858" y="1108710"/>
            <a:ext cx="10366375" cy="370840"/>
          </a:xfrm>
          <a:custGeom>
            <a:avLst/>
            <a:gdLst/>
            <a:ahLst/>
            <a:cxnLst/>
            <a:rect l="l" t="t" r="r" b="b"/>
            <a:pathLst>
              <a:path w="10366375" h="370840">
                <a:moveTo>
                  <a:pt x="0" y="370332"/>
                </a:moveTo>
                <a:lnTo>
                  <a:pt x="10366248" y="370332"/>
                </a:lnTo>
                <a:lnTo>
                  <a:pt x="1036624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4F9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7858" y="1108710"/>
            <a:ext cx="10366375" cy="370840"/>
          </a:xfrm>
          <a:custGeom>
            <a:avLst/>
            <a:gdLst/>
            <a:ahLst/>
            <a:cxnLst/>
            <a:rect l="l" t="t" r="r" b="b"/>
            <a:pathLst>
              <a:path w="10366375" h="370840">
                <a:moveTo>
                  <a:pt x="0" y="370332"/>
                </a:moveTo>
                <a:lnTo>
                  <a:pt x="10366248" y="370332"/>
                </a:lnTo>
                <a:lnTo>
                  <a:pt x="1036624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65836" y="1148460"/>
            <a:ext cx="101701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fases genéricas do processo administrativo podem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observadas durante o processo</a:t>
            </a:r>
            <a:r>
              <a:rPr sz="18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licitatório.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357883"/>
            <a:ext cx="0" cy="5500370"/>
          </a:xfrm>
          <a:custGeom>
            <a:avLst/>
            <a:gdLst/>
            <a:ahLst/>
            <a:cxnLst/>
            <a:rect l="l" t="t" r="r" b="b"/>
            <a:pathLst>
              <a:path h="5500370">
                <a:moveTo>
                  <a:pt x="0" y="0"/>
                </a:moveTo>
                <a:lnTo>
                  <a:pt x="0" y="550011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1357883"/>
            <a:ext cx="0" cy="5500370"/>
          </a:xfrm>
          <a:custGeom>
            <a:avLst/>
            <a:gdLst/>
            <a:ahLst/>
            <a:cxnLst/>
            <a:rect l="l" t="t" r="r" b="b"/>
            <a:pathLst>
              <a:path h="5500370">
                <a:moveTo>
                  <a:pt x="0" y="0"/>
                </a:moveTo>
                <a:lnTo>
                  <a:pt x="0" y="550011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1357883"/>
            <a:ext cx="0" cy="5500370"/>
          </a:xfrm>
          <a:custGeom>
            <a:avLst/>
            <a:gdLst/>
            <a:ahLst/>
            <a:cxnLst/>
            <a:rect l="l" t="t" r="r" b="b"/>
            <a:pathLst>
              <a:path h="5500370">
                <a:moveTo>
                  <a:pt x="0" y="0"/>
                </a:moveTo>
                <a:lnTo>
                  <a:pt x="0" y="550011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1357883"/>
            <a:ext cx="0" cy="5500370"/>
          </a:xfrm>
          <a:custGeom>
            <a:avLst/>
            <a:gdLst/>
            <a:ahLst/>
            <a:cxnLst/>
            <a:rect l="l" t="t" r="r" b="b"/>
            <a:pathLst>
              <a:path h="5500370">
                <a:moveTo>
                  <a:pt x="0" y="0"/>
                </a:moveTo>
                <a:lnTo>
                  <a:pt x="0" y="550011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0100" y="385572"/>
            <a:ext cx="7581900" cy="0"/>
          </a:xfrm>
          <a:custGeom>
            <a:avLst/>
            <a:gdLst/>
            <a:ahLst/>
            <a:cxnLst/>
            <a:rect l="l" t="t" r="r" b="b"/>
            <a:pathLst>
              <a:path w="7581900">
                <a:moveTo>
                  <a:pt x="0" y="0"/>
                </a:moveTo>
                <a:lnTo>
                  <a:pt x="7581773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38557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5535167"/>
            <a:ext cx="1892808" cy="1322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5535167"/>
            <a:ext cx="1892935" cy="1323340"/>
          </a:xfrm>
          <a:custGeom>
            <a:avLst/>
            <a:gdLst/>
            <a:ahLst/>
            <a:cxnLst/>
            <a:rect l="l" t="t" r="r" b="b"/>
            <a:pathLst>
              <a:path w="1892935" h="1323340">
                <a:moveTo>
                  <a:pt x="0" y="1322832"/>
                </a:moveTo>
                <a:lnTo>
                  <a:pt x="1892808" y="1322832"/>
                </a:lnTo>
                <a:lnTo>
                  <a:pt x="189280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8739" y="5579465"/>
            <a:ext cx="1697989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Fonte:</a:t>
            </a:r>
            <a:r>
              <a:rPr sz="1600" spc="-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MENDES, 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Renato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Geraldo.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 processo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de  contratação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pública,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600" spc="-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455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011167" y="158495"/>
            <a:ext cx="6591300" cy="669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9352" y="158495"/>
            <a:ext cx="4460875" cy="1199515"/>
          </a:xfrm>
          <a:custGeom>
            <a:avLst/>
            <a:gdLst/>
            <a:ahLst/>
            <a:cxnLst/>
            <a:rect l="l" t="t" r="r" b="b"/>
            <a:pathLst>
              <a:path w="4460875" h="1199515">
                <a:moveTo>
                  <a:pt x="0" y="1199388"/>
                </a:moveTo>
                <a:lnTo>
                  <a:pt x="4460748" y="1199388"/>
                </a:lnTo>
                <a:lnTo>
                  <a:pt x="4460748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352" y="158495"/>
            <a:ext cx="4460875" cy="1199515"/>
          </a:xfrm>
          <a:custGeom>
            <a:avLst/>
            <a:gdLst/>
            <a:ahLst/>
            <a:cxnLst/>
            <a:rect l="l" t="t" r="r" b="b"/>
            <a:pathLst>
              <a:path w="4460875" h="1199515">
                <a:moveTo>
                  <a:pt x="0" y="1199388"/>
                </a:moveTo>
                <a:lnTo>
                  <a:pt x="4460748" y="1199388"/>
                </a:lnTo>
                <a:lnTo>
                  <a:pt x="4460748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228396" y="202438"/>
            <a:ext cx="4212590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400" i="1" u="heavy" dirty="0">
                <a:solidFill>
                  <a:srgbClr val="FFFFFF"/>
                </a:solidFill>
                <a:latin typeface="Verdana"/>
                <a:cs typeface="Verdana"/>
              </a:rPr>
              <a:t>três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fases</a:t>
            </a:r>
            <a:r>
              <a:rPr sz="2400" i="1" u="heavy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processo </a:t>
            </a:r>
            <a:r>
              <a:rPr sz="2400" i="1" u="heavy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contratação  </a:t>
            </a:r>
            <a:r>
              <a:rPr sz="2400" i="1" u="heavy" spc="-10" dirty="0">
                <a:solidFill>
                  <a:srgbClr val="FFFFFF"/>
                </a:solidFill>
                <a:latin typeface="Verdana"/>
                <a:cs typeface="Verdana"/>
              </a:rPr>
              <a:t>pública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48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48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0" y="542544"/>
            <a:ext cx="0" cy="6315710"/>
          </a:xfrm>
          <a:custGeom>
            <a:avLst/>
            <a:gdLst/>
            <a:ahLst/>
            <a:cxnLst/>
            <a:rect l="l" t="t" r="r" b="b"/>
            <a:pathLst>
              <a:path h="6315709">
                <a:moveTo>
                  <a:pt x="0" y="0"/>
                </a:moveTo>
                <a:lnTo>
                  <a:pt x="0" y="631545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01200" y="385572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673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7" y="38557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77567" y="920496"/>
            <a:ext cx="8848344" cy="2647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068" y="80772"/>
            <a:ext cx="9438640" cy="462280"/>
          </a:xfrm>
          <a:custGeom>
            <a:avLst/>
            <a:gdLst/>
            <a:ahLst/>
            <a:cxnLst/>
            <a:rect l="l" t="t" r="r" b="b"/>
            <a:pathLst>
              <a:path w="9438640" h="462280">
                <a:moveTo>
                  <a:pt x="0" y="461772"/>
                </a:moveTo>
                <a:lnTo>
                  <a:pt x="9438132" y="461772"/>
                </a:lnTo>
                <a:lnTo>
                  <a:pt x="943813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3068" y="80772"/>
            <a:ext cx="9438640" cy="462280"/>
          </a:xfrm>
          <a:custGeom>
            <a:avLst/>
            <a:gdLst/>
            <a:ahLst/>
            <a:cxnLst/>
            <a:rect l="l" t="t" r="r" b="b"/>
            <a:pathLst>
              <a:path w="9438640" h="462280">
                <a:moveTo>
                  <a:pt x="0" y="461772"/>
                </a:moveTo>
                <a:lnTo>
                  <a:pt x="9438132" y="461772"/>
                </a:lnTo>
                <a:lnTo>
                  <a:pt x="943813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74625">
              <a:lnSpc>
                <a:spcPct val="100000"/>
              </a:lnSpc>
            </a:pPr>
            <a:r>
              <a:rPr sz="2400" i="1" u="heavy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fase de planejamento </a:t>
            </a:r>
            <a:r>
              <a:rPr sz="2400" i="1" u="heavy" dirty="0">
                <a:solidFill>
                  <a:srgbClr val="FFFFFF"/>
                </a:solidFill>
                <a:latin typeface="Verdana"/>
                <a:cs typeface="Verdana"/>
              </a:rPr>
              <a:t>das</a:t>
            </a:r>
            <a:r>
              <a:rPr sz="2400" i="1" u="heavy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contratações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764535" y="4229100"/>
            <a:ext cx="6096000" cy="206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64535" y="4229100"/>
            <a:ext cx="6096000" cy="2062480"/>
          </a:xfrm>
          <a:custGeom>
            <a:avLst/>
            <a:gdLst/>
            <a:ahLst/>
            <a:cxnLst/>
            <a:rect l="l" t="t" r="r" b="b"/>
            <a:pathLst>
              <a:path w="6096000" h="2062479">
                <a:moveTo>
                  <a:pt x="0" y="2061972"/>
                </a:moveTo>
                <a:lnTo>
                  <a:pt x="6096000" y="2061972"/>
                </a:lnTo>
                <a:lnTo>
                  <a:pt x="6096000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ln w="6096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843910" y="4274057"/>
            <a:ext cx="5916930" cy="1958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mesmo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na formação dos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contratos administrativos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visualiza-se um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abrandamento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dos efeitos oriundos  dessa bilateralidade, pois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uma das características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de tais  ajustes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encontra-se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no fato de representarem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autênticos  contratos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adesão,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com a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imposição, pela  Administração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Pública, de quase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totalidade das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cláusulas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comporão o quadro regulatório da relação.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(JUSTINO  DE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OLIVEIRA,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Gustavo. Contrato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Gestão,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2008)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281683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31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1281683"/>
            <a:ext cx="0" cy="5576570"/>
          </a:xfrm>
          <a:custGeom>
            <a:avLst/>
            <a:gdLst/>
            <a:ahLst/>
            <a:cxnLst/>
            <a:rect l="l" t="t" r="r" b="b"/>
            <a:pathLst>
              <a:path h="5576570">
                <a:moveTo>
                  <a:pt x="0" y="0"/>
                </a:moveTo>
                <a:lnTo>
                  <a:pt x="0" y="557631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6188" y="385572"/>
            <a:ext cx="9925685" cy="0"/>
          </a:xfrm>
          <a:custGeom>
            <a:avLst/>
            <a:gdLst/>
            <a:ahLst/>
            <a:cxnLst/>
            <a:rect l="l" t="t" r="r" b="b"/>
            <a:pathLst>
              <a:path w="9925685">
                <a:moveTo>
                  <a:pt x="0" y="0"/>
                </a:moveTo>
                <a:lnTo>
                  <a:pt x="992568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38557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4944" y="38098"/>
            <a:ext cx="10741152" cy="6819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5535167"/>
            <a:ext cx="1892808" cy="1322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5535167"/>
            <a:ext cx="1892935" cy="1323340"/>
          </a:xfrm>
          <a:custGeom>
            <a:avLst/>
            <a:gdLst/>
            <a:ahLst/>
            <a:cxnLst/>
            <a:rect l="l" t="t" r="r" b="b"/>
            <a:pathLst>
              <a:path w="1892935" h="1323340">
                <a:moveTo>
                  <a:pt x="0" y="1322832"/>
                </a:moveTo>
                <a:lnTo>
                  <a:pt x="1892808" y="1322832"/>
                </a:lnTo>
                <a:lnTo>
                  <a:pt x="189280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8739" y="5579465"/>
            <a:ext cx="1697989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Fonte:</a:t>
            </a:r>
            <a:r>
              <a:rPr sz="1600" spc="-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MENDES, 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Renato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Geraldo.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 processo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de  contratação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pública,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600" spc="-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465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63068" y="80772"/>
            <a:ext cx="2103120" cy="1201420"/>
          </a:xfrm>
          <a:custGeom>
            <a:avLst/>
            <a:gdLst/>
            <a:ahLst/>
            <a:cxnLst/>
            <a:rect l="l" t="t" r="r" b="b"/>
            <a:pathLst>
              <a:path w="2103120" h="1201420">
                <a:moveTo>
                  <a:pt x="0" y="1200912"/>
                </a:moveTo>
                <a:lnTo>
                  <a:pt x="2103120" y="1200912"/>
                </a:lnTo>
                <a:lnTo>
                  <a:pt x="210312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068" y="80772"/>
            <a:ext cx="2103120" cy="1201420"/>
          </a:xfrm>
          <a:custGeom>
            <a:avLst/>
            <a:gdLst/>
            <a:ahLst/>
            <a:cxnLst/>
            <a:rect l="l" t="t" r="r" b="b"/>
            <a:pathLst>
              <a:path w="2103120" h="1201420">
                <a:moveTo>
                  <a:pt x="0" y="1200912"/>
                </a:moveTo>
                <a:lnTo>
                  <a:pt x="2103120" y="1200912"/>
                </a:lnTo>
                <a:lnTo>
                  <a:pt x="210312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41198" y="125221"/>
            <a:ext cx="1828164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Os </a:t>
            </a:r>
            <a:r>
              <a:rPr sz="2400" i="1" u="heavy" dirty="0">
                <a:solidFill>
                  <a:srgbClr val="FFFFFF"/>
                </a:solidFill>
                <a:latin typeface="Verdana"/>
                <a:cs typeface="Verdana"/>
              </a:rPr>
              <a:t>atos</a:t>
            </a:r>
            <a:r>
              <a:rPr sz="2400" i="1" u="heavy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do  processo  licitatório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00911"/>
            <a:ext cx="0" cy="5657215"/>
          </a:xfrm>
          <a:custGeom>
            <a:avLst/>
            <a:gdLst/>
            <a:ahLst/>
            <a:cxnLst/>
            <a:rect l="l" t="t" r="r" b="b"/>
            <a:pathLst>
              <a:path h="5657215">
                <a:moveTo>
                  <a:pt x="0" y="0"/>
                </a:moveTo>
                <a:lnTo>
                  <a:pt x="0" y="565708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200911"/>
            <a:ext cx="0" cy="5657215"/>
          </a:xfrm>
          <a:custGeom>
            <a:avLst/>
            <a:gdLst/>
            <a:ahLst/>
            <a:cxnLst/>
            <a:rect l="l" t="t" r="r" b="b"/>
            <a:pathLst>
              <a:path h="5657215">
                <a:moveTo>
                  <a:pt x="0" y="0"/>
                </a:moveTo>
                <a:lnTo>
                  <a:pt x="0" y="565708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0844" y="385572"/>
            <a:ext cx="10011410" cy="0"/>
          </a:xfrm>
          <a:custGeom>
            <a:avLst/>
            <a:gdLst/>
            <a:ahLst/>
            <a:cxnLst/>
            <a:rect l="l" t="t" r="r" b="b"/>
            <a:pathLst>
              <a:path w="10011410">
                <a:moveTo>
                  <a:pt x="0" y="0"/>
                </a:moveTo>
                <a:lnTo>
                  <a:pt x="10011029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2181225" cy="1201420"/>
          </a:xfrm>
          <a:custGeom>
            <a:avLst/>
            <a:gdLst/>
            <a:ahLst/>
            <a:cxnLst/>
            <a:rect l="l" t="t" r="r" b="b"/>
            <a:pathLst>
              <a:path w="2181225" h="1201420">
                <a:moveTo>
                  <a:pt x="0" y="1200912"/>
                </a:moveTo>
                <a:lnTo>
                  <a:pt x="2180844" y="1200912"/>
                </a:lnTo>
                <a:lnTo>
                  <a:pt x="2180844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2181225" cy="1201420"/>
          </a:xfrm>
          <a:custGeom>
            <a:avLst/>
            <a:gdLst/>
            <a:ahLst/>
            <a:cxnLst/>
            <a:rect l="l" t="t" r="r" b="b"/>
            <a:pathLst>
              <a:path w="2181225" h="1201420">
                <a:moveTo>
                  <a:pt x="0" y="1200912"/>
                </a:moveTo>
                <a:lnTo>
                  <a:pt x="2180844" y="1200912"/>
                </a:lnTo>
                <a:lnTo>
                  <a:pt x="2180844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44195"/>
            <a:ext cx="1972310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As fases</a:t>
            </a:r>
            <a:r>
              <a:rPr sz="2400" i="1" u="heavy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do  processo  licitatório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85416" y="0"/>
            <a:ext cx="1000658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036" y="4829555"/>
            <a:ext cx="1892808" cy="1322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8036" y="4829555"/>
            <a:ext cx="1892935" cy="1323340"/>
          </a:xfrm>
          <a:custGeom>
            <a:avLst/>
            <a:gdLst/>
            <a:ahLst/>
            <a:cxnLst/>
            <a:rect l="l" t="t" r="r" b="b"/>
            <a:pathLst>
              <a:path w="1892935" h="1323339">
                <a:moveTo>
                  <a:pt x="0" y="1322832"/>
                </a:moveTo>
                <a:lnTo>
                  <a:pt x="1892808" y="1322832"/>
                </a:lnTo>
                <a:lnTo>
                  <a:pt x="189280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67080" y="4874514"/>
            <a:ext cx="1697989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Fonte:</a:t>
            </a:r>
            <a:r>
              <a:rPr sz="1600" spc="-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MENDES, 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Renato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Geraldo.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 processo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de  contratação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pública,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600" spc="-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457.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00911"/>
            <a:ext cx="0" cy="5657215"/>
          </a:xfrm>
          <a:custGeom>
            <a:avLst/>
            <a:gdLst/>
            <a:ahLst/>
            <a:cxnLst/>
            <a:rect l="l" t="t" r="r" b="b"/>
            <a:pathLst>
              <a:path h="5657215">
                <a:moveTo>
                  <a:pt x="0" y="0"/>
                </a:moveTo>
                <a:lnTo>
                  <a:pt x="0" y="565708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200911"/>
            <a:ext cx="0" cy="5657215"/>
          </a:xfrm>
          <a:custGeom>
            <a:avLst/>
            <a:gdLst/>
            <a:ahLst/>
            <a:cxnLst/>
            <a:rect l="l" t="t" r="r" b="b"/>
            <a:pathLst>
              <a:path h="5657215">
                <a:moveTo>
                  <a:pt x="0" y="0"/>
                </a:moveTo>
                <a:lnTo>
                  <a:pt x="0" y="565708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0844" y="385572"/>
            <a:ext cx="10011410" cy="0"/>
          </a:xfrm>
          <a:custGeom>
            <a:avLst/>
            <a:gdLst/>
            <a:ahLst/>
            <a:cxnLst/>
            <a:rect l="l" t="t" r="r" b="b"/>
            <a:pathLst>
              <a:path w="10011410">
                <a:moveTo>
                  <a:pt x="0" y="0"/>
                </a:moveTo>
                <a:lnTo>
                  <a:pt x="10011029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552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5400" y="5294376"/>
            <a:ext cx="9601200" cy="0"/>
          </a:xfrm>
          <a:custGeom>
            <a:avLst/>
            <a:gdLst/>
            <a:ahLst/>
            <a:cxnLst/>
            <a:rect l="l" t="t" r="r" b="b"/>
            <a:pathLst>
              <a:path w="9601200">
                <a:moveTo>
                  <a:pt x="0" y="0"/>
                </a:moveTo>
                <a:lnTo>
                  <a:pt x="96012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2181225" cy="1201420"/>
          </a:xfrm>
          <a:custGeom>
            <a:avLst/>
            <a:gdLst/>
            <a:ahLst/>
            <a:cxnLst/>
            <a:rect l="l" t="t" r="r" b="b"/>
            <a:pathLst>
              <a:path w="2181225" h="1201420">
                <a:moveTo>
                  <a:pt x="0" y="1200912"/>
                </a:moveTo>
                <a:lnTo>
                  <a:pt x="2180844" y="1200912"/>
                </a:lnTo>
                <a:lnTo>
                  <a:pt x="2180844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2181225" cy="1201420"/>
          </a:xfrm>
          <a:custGeom>
            <a:avLst/>
            <a:gdLst/>
            <a:ahLst/>
            <a:cxnLst/>
            <a:rect l="l" t="t" r="r" b="b"/>
            <a:pathLst>
              <a:path w="2181225" h="1201420">
                <a:moveTo>
                  <a:pt x="0" y="1200912"/>
                </a:moveTo>
                <a:lnTo>
                  <a:pt x="2180844" y="1200912"/>
                </a:lnTo>
                <a:lnTo>
                  <a:pt x="2180844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8739" y="44195"/>
            <a:ext cx="1972310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As fases</a:t>
            </a:r>
            <a:r>
              <a:rPr sz="2400" i="1" u="heavy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latin typeface="Verdana"/>
                <a:cs typeface="Verdana"/>
              </a:rPr>
              <a:t>do  processo  licitatório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8036" y="4829555"/>
            <a:ext cx="1892808" cy="1322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036" y="4829555"/>
            <a:ext cx="1892935" cy="1323340"/>
          </a:xfrm>
          <a:custGeom>
            <a:avLst/>
            <a:gdLst/>
            <a:ahLst/>
            <a:cxnLst/>
            <a:rect l="l" t="t" r="r" b="b"/>
            <a:pathLst>
              <a:path w="1892935" h="1323339">
                <a:moveTo>
                  <a:pt x="0" y="1322832"/>
                </a:moveTo>
                <a:lnTo>
                  <a:pt x="1892808" y="1322832"/>
                </a:lnTo>
                <a:lnTo>
                  <a:pt x="189280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7080" y="4874514"/>
            <a:ext cx="1697989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Fonte:</a:t>
            </a:r>
            <a:r>
              <a:rPr sz="1600" spc="-5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MENDES, 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Renato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Geraldo.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 processo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de  contratação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pública,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p.</a:t>
            </a:r>
            <a:r>
              <a:rPr sz="1600" spc="-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459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10027" y="246886"/>
            <a:ext cx="9015984" cy="661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2085" y="1632711"/>
            <a:ext cx="9093200" cy="18084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805"/>
              </a:spcBef>
            </a:pPr>
            <a:r>
              <a:rPr sz="4400" b="1" dirty="0">
                <a:solidFill>
                  <a:srgbClr val="FFFFFF"/>
                </a:solidFill>
                <a:latin typeface="Verdana"/>
                <a:cs typeface="Verdana"/>
              </a:rPr>
              <a:t>3. </a:t>
            </a:r>
            <a:r>
              <a:rPr sz="4400" b="1" spc="-5" dirty="0">
                <a:solidFill>
                  <a:srgbClr val="FFFFFF"/>
                </a:solidFill>
                <a:latin typeface="Verdana"/>
                <a:cs typeface="Verdana"/>
              </a:rPr>
              <a:t>Análise </a:t>
            </a:r>
            <a:r>
              <a:rPr sz="4400" b="1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4400" b="1" spc="-5" dirty="0">
                <a:solidFill>
                  <a:srgbClr val="FFFFFF"/>
                </a:solidFill>
                <a:latin typeface="Verdana"/>
                <a:cs typeface="Verdana"/>
              </a:rPr>
              <a:t>casos </a:t>
            </a:r>
            <a:r>
              <a:rPr sz="4400" b="1" dirty="0">
                <a:solidFill>
                  <a:srgbClr val="FFFFFF"/>
                </a:solidFill>
                <a:latin typeface="Verdana"/>
                <a:cs typeface="Verdana"/>
              </a:rPr>
              <a:t>-  </a:t>
            </a:r>
            <a:r>
              <a:rPr sz="4400" b="1" spc="-5" dirty="0">
                <a:solidFill>
                  <a:srgbClr val="FFFFFF"/>
                </a:solidFill>
                <a:latin typeface="Verdana"/>
                <a:cs typeface="Verdana"/>
              </a:rPr>
              <a:t>Aspectos destacados </a:t>
            </a:r>
            <a:r>
              <a:rPr sz="4400" b="1" dirty="0">
                <a:solidFill>
                  <a:srgbClr val="FFFFFF"/>
                </a:solidFill>
                <a:latin typeface="Verdana"/>
                <a:cs typeface="Verdana"/>
              </a:rPr>
              <a:t>sobre o  Processo</a:t>
            </a:r>
            <a:r>
              <a:rPr sz="44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Verdana"/>
                <a:cs typeface="Verdana"/>
              </a:rPr>
              <a:t>Licitatório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33528"/>
            <a:ext cx="727710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33528"/>
            <a:ext cx="7277100" cy="462280"/>
          </a:xfrm>
          <a:custGeom>
            <a:avLst/>
            <a:gdLst/>
            <a:ahLst/>
            <a:cxnLst/>
            <a:rect l="l" t="t" r="r" b="b"/>
            <a:pathLst>
              <a:path w="7277100" h="462280">
                <a:moveTo>
                  <a:pt x="0" y="461772"/>
                </a:moveTo>
                <a:lnTo>
                  <a:pt x="7277100" y="461772"/>
                </a:lnTo>
                <a:lnTo>
                  <a:pt x="72771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129" y="419862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74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Caso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1 –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Impugnação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ao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 edital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0460" y="1360804"/>
            <a:ext cx="9267825" cy="213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João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Joaquim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José, empresário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na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área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prestação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serviços de  manutenção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preventiva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e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corretiva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ar-condicionado, pretende  participar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licitação pública promovida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pelo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Hospital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Estadual da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Boa  Saúde.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Contudo,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ao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analisar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edital, percebeu que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há uma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cláusula 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restringe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participação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na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licitação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empresas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tenham sido 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fundadas há, no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mínimo,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5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anos.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sua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empresa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foi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fundada  recentemente.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que</a:t>
            </a:r>
            <a:r>
              <a:rPr sz="2000" spc="-9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fazer?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3437" y="912526"/>
            <a:ext cx="7065327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18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nº</a:t>
            </a:r>
            <a:r>
              <a:rPr sz="1800" spc="-2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8.666/1993</a:t>
            </a:r>
            <a:endParaRPr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pt-BR" sz="1800" dirty="0">
              <a:solidFill>
                <a:srgbClr val="2C2D2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</a:t>
            </a:r>
            <a:r>
              <a:rPr sz="18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</a:t>
            </a:r>
            <a:r>
              <a:rPr sz="18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sz="18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8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Administração não pode descumprir as normas e  condições do edital, ao qual se acha estritamente</a:t>
            </a:r>
            <a:r>
              <a:rPr sz="1800" spc="9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8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vinculada.</a:t>
            </a:r>
            <a:endParaRPr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482840" y="1621536"/>
            <a:ext cx="4134611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82840" y="1621536"/>
            <a:ext cx="4135120" cy="2004060"/>
          </a:xfrm>
          <a:custGeom>
            <a:avLst/>
            <a:gdLst/>
            <a:ahLst/>
            <a:cxnLst/>
            <a:rect l="l" t="t" r="r" b="b"/>
            <a:pathLst>
              <a:path w="4135120" h="2004060">
                <a:moveTo>
                  <a:pt x="0" y="2004060"/>
                </a:moveTo>
                <a:lnTo>
                  <a:pt x="4134611" y="2004060"/>
                </a:lnTo>
                <a:lnTo>
                  <a:pt x="4134611" y="0"/>
                </a:lnTo>
                <a:lnTo>
                  <a:pt x="0" y="0"/>
                </a:lnTo>
                <a:lnTo>
                  <a:pt x="0" y="2004060"/>
                </a:lnTo>
                <a:close/>
              </a:path>
            </a:pathLst>
          </a:custGeom>
          <a:ln w="6096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4026" y="1930780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562468" y="1675765"/>
            <a:ext cx="165671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  <a:tab pos="1490345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	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direit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	à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12985" y="1675765"/>
            <a:ext cx="21259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95145" algn="l"/>
              </a:tabLst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impugn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aç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o	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574026" y="2246248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562468" y="1991614"/>
            <a:ext cx="39757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7115" algn="l"/>
                <a:tab pos="1513205" algn="l"/>
                <a:tab pos="1977389" algn="l"/>
                <a:tab pos="3650615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al	e	à	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solici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ão	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574026" y="2561717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74026" y="2877185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74026" y="3192652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562468" y="2265933"/>
            <a:ext cx="3977004" cy="95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tabLst>
                <a:tab pos="2978150" algn="l"/>
              </a:tabLst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cim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nto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s	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cor</a:t>
            </a:r>
            <a:r>
              <a:rPr sz="1800" b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diretamente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do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direito  constitucional de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petição </a:t>
            </a:r>
            <a:r>
              <a:rPr sz="18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(art.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574026" y="3508121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20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562468" y="3253740"/>
            <a:ext cx="201422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5º, XXXIV,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“a”)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5740" y="33528"/>
            <a:ext cx="7277100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740" y="33528"/>
            <a:ext cx="7277100" cy="462280"/>
          </a:xfrm>
          <a:custGeom>
            <a:avLst/>
            <a:gdLst/>
            <a:ahLst/>
            <a:cxnLst/>
            <a:rect l="l" t="t" r="r" b="b"/>
            <a:pathLst>
              <a:path w="7277100" h="462280">
                <a:moveTo>
                  <a:pt x="0" y="461772"/>
                </a:moveTo>
                <a:lnTo>
                  <a:pt x="7277100" y="461772"/>
                </a:lnTo>
                <a:lnTo>
                  <a:pt x="72771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129" y="419862"/>
            <a:ext cx="5297805" cy="0"/>
          </a:xfrm>
          <a:custGeom>
            <a:avLst/>
            <a:gdLst/>
            <a:ahLst/>
            <a:cxnLst/>
            <a:rect l="l" t="t" r="r" b="b"/>
            <a:pathLst>
              <a:path w="5297805">
                <a:moveTo>
                  <a:pt x="0" y="0"/>
                </a:moveTo>
                <a:lnTo>
                  <a:pt x="5297474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Caso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1 –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Impugnação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ao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 edital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297129" y="2109657"/>
            <a:ext cx="7037945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750" dirty="0">
                <a:latin typeface="Verdana" pitchFamily="34" charset="0"/>
                <a:ea typeface="Verdana" pitchFamily="34" charset="0"/>
                <a:cs typeface="Verdana" pitchFamily="34" charset="0"/>
              </a:rPr>
              <a:t>§ 1o  </a:t>
            </a:r>
            <a:r>
              <a:rPr lang="pt-BR" sz="175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Qualquer cidadão é parte legítima para impugnar edital de licitação por irregularidade na aplicação desta Lei, devendo protocolar o pedido até 5 (cinco) dias úteis antes da data fixada para a abertura dos envelopes de habilitação</a:t>
            </a:r>
            <a:r>
              <a:rPr lang="pt-BR" sz="1750" dirty="0">
                <a:latin typeface="Verdana" pitchFamily="34" charset="0"/>
                <a:ea typeface="Verdana" pitchFamily="34" charset="0"/>
                <a:cs typeface="Verdana" pitchFamily="34" charset="0"/>
              </a:rPr>
              <a:t>, devendo a Administração julgar e responder à impugnação em até 3 (três) dias úteis, sem prejuízo da faculdade prevista no § 1o do art. 113.</a:t>
            </a:r>
          </a:p>
          <a:p>
            <a:pPr algn="just"/>
            <a:endParaRPr lang="pt-BR"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1750" dirty="0">
                <a:latin typeface="Verdana" pitchFamily="34" charset="0"/>
                <a:ea typeface="Verdana" pitchFamily="34" charset="0"/>
                <a:cs typeface="Verdana" pitchFamily="34" charset="0"/>
              </a:rPr>
              <a:t>§ 2o  </a:t>
            </a:r>
            <a:r>
              <a:rPr lang="pt-BR" sz="175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Decairá do direito de impugnar os termos do edital de licitação perante a administração o licitante que não o fizer até o segundo dia útil que anteceder a abertura dos envelopes de habilitação</a:t>
            </a:r>
            <a:r>
              <a:rPr lang="pt-BR" sz="17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750" dirty="0">
                <a:latin typeface="Verdana" pitchFamily="34" charset="0"/>
                <a:ea typeface="Verdana" pitchFamily="34" charset="0"/>
                <a:cs typeface="Verdana" pitchFamily="34" charset="0"/>
              </a:rPr>
              <a:t>em concorrência, a abertura dos envelopes com as propostas em convite, tomada de preços ou concurso, ou a realização de leilão, as falhas ou irregularidades que viciariam esse edital, hipótese em que tal comunicação não terá efeito de recurso.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33528"/>
            <a:ext cx="947166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33528"/>
            <a:ext cx="9471660" cy="462280"/>
          </a:xfrm>
          <a:custGeom>
            <a:avLst/>
            <a:gdLst/>
            <a:ahLst/>
            <a:cxnLst/>
            <a:rect l="l" t="t" r="r" b="b"/>
            <a:pathLst>
              <a:path w="9471660" h="462280">
                <a:moveTo>
                  <a:pt x="0" y="461772"/>
                </a:moveTo>
                <a:lnTo>
                  <a:pt x="9471660" y="461772"/>
                </a:lnTo>
                <a:lnTo>
                  <a:pt x="947166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5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129" y="419862"/>
            <a:ext cx="9192895" cy="0"/>
          </a:xfrm>
          <a:custGeom>
            <a:avLst/>
            <a:gdLst/>
            <a:ahLst/>
            <a:cxnLst/>
            <a:rect l="l" t="t" r="r" b="b"/>
            <a:pathLst>
              <a:path w="9192895">
                <a:moveTo>
                  <a:pt x="0" y="0"/>
                </a:moveTo>
                <a:lnTo>
                  <a:pt x="9192818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Caso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2 –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Rescisão contratual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Sanção</a:t>
            </a:r>
            <a:r>
              <a:rPr sz="2400" i="1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Verdana"/>
                <a:cs typeface="Verdana"/>
              </a:rPr>
              <a:t>Administrativa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5823" y="2493264"/>
            <a:ext cx="4191000" cy="2801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823" y="2493264"/>
            <a:ext cx="4191000" cy="2801620"/>
          </a:xfrm>
          <a:custGeom>
            <a:avLst/>
            <a:gdLst/>
            <a:ahLst/>
            <a:cxnLst/>
            <a:rect l="l" t="t" r="r" b="b"/>
            <a:pathLst>
              <a:path w="4191000" h="2801620">
                <a:moveTo>
                  <a:pt x="0" y="2801112"/>
                </a:moveTo>
                <a:lnTo>
                  <a:pt x="4191000" y="2801112"/>
                </a:lnTo>
                <a:lnTo>
                  <a:pt x="4191000" y="0"/>
                </a:lnTo>
                <a:lnTo>
                  <a:pt x="0" y="0"/>
                </a:lnTo>
                <a:lnTo>
                  <a:pt x="0" y="2801112"/>
                </a:lnTo>
                <a:close/>
              </a:path>
            </a:pathLst>
          </a:custGeom>
          <a:ln w="6095">
            <a:solidFill>
              <a:srgbClr val="EFB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4259" y="3512946"/>
            <a:ext cx="373761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 - o não cumprimento de cláusulas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contratuais,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especificações,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projetos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4259" y="4000627"/>
            <a:ext cx="110744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prazos;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4259" y="4488560"/>
            <a:ext cx="3827779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II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- o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cumprimento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irregular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cláusulas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contratuais,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especificações,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4259" y="4976241"/>
            <a:ext cx="1885314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projetos e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prazos;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72000" y="2500883"/>
            <a:ext cx="7620000" cy="4032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72000" y="2500883"/>
            <a:ext cx="7620000" cy="4032885"/>
          </a:xfrm>
          <a:custGeom>
            <a:avLst/>
            <a:gdLst/>
            <a:ahLst/>
            <a:cxnLst/>
            <a:rect l="l" t="t" r="r" b="b"/>
            <a:pathLst>
              <a:path w="7620000" h="4032884">
                <a:moveTo>
                  <a:pt x="0" y="4032504"/>
                </a:moveTo>
                <a:lnTo>
                  <a:pt x="7620000" y="4032504"/>
                </a:lnTo>
                <a:lnTo>
                  <a:pt x="7620000" y="0"/>
                </a:lnTo>
                <a:lnTo>
                  <a:pt x="0" y="0"/>
                </a:lnTo>
                <a:lnTo>
                  <a:pt x="0" y="4032504"/>
                </a:lnTo>
                <a:close/>
              </a:path>
            </a:pathLst>
          </a:custGeom>
          <a:ln w="6096">
            <a:solidFill>
              <a:srgbClr val="4F9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94259" y="699389"/>
            <a:ext cx="11589385" cy="258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030" marR="1339850">
              <a:lnSpc>
                <a:spcPct val="100000"/>
              </a:lnSpc>
            </a:pP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Município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X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contratou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a construção de uma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escola, projeto essencial 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para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atendimento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da educação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básica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no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bairro </a:t>
            </a:r>
            <a:r>
              <a:rPr sz="2000" spc="-145" dirty="0">
                <a:solidFill>
                  <a:srgbClr val="2C2D2C"/>
                </a:solidFill>
                <a:latin typeface="Verdana"/>
                <a:cs typeface="Verdana"/>
              </a:rPr>
              <a:t>Y.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Durante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execução 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do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contrato,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fiscal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Administração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constatou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contratado havia  modificado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os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projetos estruturais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da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obra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por conta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própria,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bem como  </a:t>
            </a:r>
            <a:r>
              <a:rPr sz="2000" spc="-10" dirty="0">
                <a:solidFill>
                  <a:srgbClr val="2C2D2C"/>
                </a:solidFill>
                <a:latin typeface="Verdana"/>
                <a:cs typeface="Verdana"/>
              </a:rPr>
              <a:t>estava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empregando materiais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menor qualidade. </a:t>
            </a:r>
            <a:r>
              <a:rPr sz="2000" dirty="0">
                <a:solidFill>
                  <a:srgbClr val="2C2D2C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que</a:t>
            </a:r>
            <a:r>
              <a:rPr sz="2000" spc="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C2D2C"/>
                </a:solidFill>
                <a:latin typeface="Verdana"/>
                <a:cs typeface="Verdana"/>
              </a:rPr>
              <a:t>fazer?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69765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Verdana"/>
                <a:cs typeface="Verdana"/>
              </a:rPr>
              <a:t>Lei </a:t>
            </a:r>
            <a:r>
              <a:rPr sz="2400" spc="-22" baseline="1736" dirty="0">
                <a:solidFill>
                  <a:srgbClr val="FFFFFF"/>
                </a:solidFill>
                <a:latin typeface="Verdana"/>
                <a:cs typeface="Verdana"/>
              </a:rPr>
              <a:t>Federal</a:t>
            </a:r>
            <a:r>
              <a:rPr sz="2400" spc="30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" baseline="1736" dirty="0">
                <a:solidFill>
                  <a:srgbClr val="FFFFFF"/>
                </a:solidFill>
                <a:latin typeface="Verdana"/>
                <a:cs typeface="Verdana"/>
              </a:rPr>
              <a:t>nº</a:t>
            </a:r>
            <a:r>
              <a:rPr sz="2400" spc="22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" baseline="1736" dirty="0">
                <a:solidFill>
                  <a:srgbClr val="FFFFFF"/>
                </a:solidFill>
                <a:latin typeface="Verdana"/>
                <a:cs typeface="Verdana"/>
              </a:rPr>
              <a:t>8.666/1993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Lei 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Federal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nº</a:t>
            </a:r>
            <a:r>
              <a:rPr sz="1600" spc="-2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8.666/1993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937894" algn="l"/>
                <a:tab pos="4469765" algn="l"/>
                <a:tab pos="539496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Verdana"/>
                <a:cs typeface="Verdana"/>
              </a:rPr>
              <a:t>Art.</a:t>
            </a:r>
            <a:r>
              <a:rPr sz="2400" spc="30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" baseline="1736" dirty="0">
                <a:solidFill>
                  <a:srgbClr val="FFFFFF"/>
                </a:solidFill>
                <a:latin typeface="Verdana"/>
                <a:cs typeface="Verdana"/>
              </a:rPr>
              <a:t>78.	</a:t>
            </a:r>
            <a:r>
              <a:rPr sz="2400" spc="-15" baseline="1736" dirty="0">
                <a:solidFill>
                  <a:srgbClr val="FFFFFF"/>
                </a:solidFill>
                <a:latin typeface="Verdana"/>
                <a:cs typeface="Verdana"/>
              </a:rPr>
              <a:t>Constituem</a:t>
            </a:r>
            <a:r>
              <a:rPr sz="2400" spc="89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baseline="1736" dirty="0">
                <a:solidFill>
                  <a:srgbClr val="FFFFFF"/>
                </a:solidFill>
                <a:latin typeface="Verdana"/>
                <a:cs typeface="Verdana"/>
              </a:rPr>
              <a:t>motivo</a:t>
            </a:r>
            <a:r>
              <a:rPr sz="2400" spc="67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baseline="1736" dirty="0">
                <a:solidFill>
                  <a:srgbClr val="FFFFFF"/>
                </a:solidFill>
                <a:latin typeface="Verdana"/>
                <a:cs typeface="Verdana"/>
              </a:rPr>
              <a:t>para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Art.</a:t>
            </a:r>
            <a:r>
              <a:rPr sz="1600" spc="2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87.	</a:t>
            </a:r>
            <a:r>
              <a:rPr sz="1600" spc="-15" dirty="0">
                <a:solidFill>
                  <a:srgbClr val="2C2D2C"/>
                </a:solidFill>
                <a:latin typeface="Verdana"/>
                <a:cs typeface="Verdana"/>
              </a:rPr>
              <a:t>Pela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inexecução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total ou parcial do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contrato</a:t>
            </a:r>
            <a:r>
              <a:rPr sz="1600" spc="1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r>
              <a:rPr sz="1600" spc="1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Administração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400" spc="-15" baseline="1736" dirty="0">
                <a:solidFill>
                  <a:srgbClr val="FFFFFF"/>
                </a:solidFill>
                <a:latin typeface="Verdana"/>
                <a:cs typeface="Verdana"/>
              </a:rPr>
              <a:t>rescisão</a:t>
            </a:r>
            <a:r>
              <a:rPr sz="2400" spc="127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" baseline="1736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2400" spc="44" baseline="17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baseline="1736" dirty="0">
                <a:solidFill>
                  <a:srgbClr val="FFFFFF"/>
                </a:solidFill>
                <a:latin typeface="Verdana"/>
                <a:cs typeface="Verdana"/>
              </a:rPr>
              <a:t>contrato:	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poderá,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garantida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prévia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defesa, aplicar ao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contratado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as</a:t>
            </a:r>
            <a:r>
              <a:rPr sz="1600" spc="2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seguintes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51375" y="3276980"/>
            <a:ext cx="162179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sanções: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I -</a:t>
            </a:r>
            <a:r>
              <a:rPr sz="1600" spc="-9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advertência;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51375" y="3765042"/>
            <a:ext cx="662432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II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-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multa,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na forma prevista no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instrumento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convocatório ou</a:t>
            </a:r>
            <a:r>
              <a:rPr sz="1600" spc="24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no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51375" y="4008882"/>
            <a:ext cx="96266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contrato;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51375" y="4252721"/>
            <a:ext cx="7286625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5" dirty="0">
                <a:solidFill>
                  <a:srgbClr val="2C2D2C"/>
                </a:solidFill>
                <a:latin typeface="Verdana"/>
                <a:cs typeface="Verdana"/>
              </a:rPr>
              <a:t>III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-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suspensão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temporária de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participação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em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licitação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impedimento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contratar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com 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Administração,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por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prazo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não superior a 2</a:t>
            </a:r>
            <a:r>
              <a:rPr sz="1600" spc="26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(dois)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51375" y="4740402"/>
            <a:ext cx="59690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anos;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51375" y="4984495"/>
            <a:ext cx="643890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2C2D2C"/>
                </a:solidFill>
                <a:latin typeface="Verdana"/>
                <a:cs typeface="Verdana"/>
              </a:rPr>
              <a:t>IV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-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declaração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de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inidoneidade para licitar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ou contratar com</a:t>
            </a:r>
            <a:r>
              <a:rPr sz="1600" spc="27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51375" y="5228335"/>
            <a:ext cx="733361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Administração Pública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enquanto perdurarem os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motivos determinantes 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da punição ou até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que seja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promovida a reabilitação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perante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 própria 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autoridade que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aplicou a penalidade,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que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será concedida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sempre que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o 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contratado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ressarcir a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Administração pelos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prejuízos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resultantes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e após  decorrido 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prazo </a:t>
            </a:r>
            <a:r>
              <a:rPr sz="1600" spc="-5" dirty="0">
                <a:solidFill>
                  <a:srgbClr val="2C2D2C"/>
                </a:solidFill>
                <a:latin typeface="Verdana"/>
                <a:cs typeface="Verdana"/>
              </a:rPr>
              <a:t>da sanção aplicada com base no </a:t>
            </a:r>
            <a:r>
              <a:rPr sz="1600" spc="-10" dirty="0">
                <a:solidFill>
                  <a:srgbClr val="2C2D2C"/>
                </a:solidFill>
                <a:latin typeface="Verdana"/>
                <a:cs typeface="Verdana"/>
              </a:rPr>
              <a:t>inciso</a:t>
            </a:r>
            <a:r>
              <a:rPr sz="1600" spc="24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D2C"/>
                </a:solidFill>
                <a:latin typeface="Verdana"/>
                <a:cs typeface="Verdana"/>
              </a:rPr>
              <a:t>anterior.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11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500" dirty="0" err="1"/>
              <a:t>Sumário</a:t>
            </a:r>
            <a:endParaRPr sz="3500" spc="-5" dirty="0"/>
          </a:p>
        </p:txBody>
      </p:sp>
      <p:sp>
        <p:nvSpPr>
          <p:cNvPr id="50" name="object 50"/>
          <p:cNvSpPr txBox="1"/>
          <p:nvPr/>
        </p:nvSpPr>
        <p:spPr>
          <a:xfrm>
            <a:off x="609600" y="1558925"/>
            <a:ext cx="1097280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buClr>
                <a:srgbClr val="D15A3D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Introdução ao Processo 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Licitatório </a:t>
            </a: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(fundamento 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legal </a:t>
            </a: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2800" b="1" spc="-13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800" b="1" spc="-5" dirty="0" err="1">
                <a:solidFill>
                  <a:srgbClr val="2C2D2C"/>
                </a:solidFill>
                <a:latin typeface="Verdana"/>
                <a:cs typeface="Verdana"/>
              </a:rPr>
              <a:t>finalidades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)</a:t>
            </a:r>
            <a:r>
              <a:rPr lang="pt-BR" sz="2800" b="1" spc="-5" dirty="0">
                <a:solidFill>
                  <a:srgbClr val="2C2D2C"/>
                </a:solidFill>
                <a:latin typeface="Verdana"/>
                <a:cs typeface="Verdana"/>
              </a:rPr>
              <a:t>;</a:t>
            </a:r>
            <a:endParaRPr lang="pt-BR" sz="2800" b="1" dirty="0">
              <a:latin typeface="Verdana"/>
              <a:cs typeface="Verdana"/>
            </a:endParaRPr>
          </a:p>
          <a:p>
            <a:pPr marL="469900" indent="-457200" algn="just">
              <a:lnSpc>
                <a:spcPct val="100000"/>
              </a:lnSpc>
              <a:buClr>
                <a:srgbClr val="D15A3D"/>
              </a:buClr>
              <a:buAutoNum type="arabicPeriod"/>
              <a:tabLst>
                <a:tab pos="469265" algn="l"/>
                <a:tab pos="469900" algn="l"/>
              </a:tabLst>
            </a:pPr>
            <a:endParaRPr lang="pt-BR" sz="2800" b="1" dirty="0">
              <a:solidFill>
                <a:srgbClr val="2C2D2C"/>
              </a:solidFill>
              <a:latin typeface="Verdana"/>
              <a:cs typeface="Verdana"/>
            </a:endParaRPr>
          </a:p>
          <a:p>
            <a:pPr marL="469900" indent="-457200" algn="just">
              <a:lnSpc>
                <a:spcPct val="100000"/>
              </a:lnSpc>
              <a:buClr>
                <a:srgbClr val="D15A3D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As fases do Processo 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Licitatório (planejamento, seleção </a:t>
            </a: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e</a:t>
            </a:r>
            <a:r>
              <a:rPr sz="2800" b="1" spc="-13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800" b="1" spc="-5" dirty="0" err="1">
                <a:solidFill>
                  <a:srgbClr val="2C2D2C"/>
                </a:solidFill>
                <a:latin typeface="Verdana"/>
                <a:cs typeface="Verdana"/>
              </a:rPr>
              <a:t>contratação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)</a:t>
            </a:r>
            <a:r>
              <a:rPr lang="pt-BR" sz="2800" b="1" spc="-5" dirty="0">
                <a:solidFill>
                  <a:srgbClr val="2C2D2C"/>
                </a:solidFill>
                <a:latin typeface="Verdana"/>
                <a:cs typeface="Verdana"/>
              </a:rPr>
              <a:t>;</a:t>
            </a:r>
            <a:endParaRPr lang="pt-BR" sz="2800" b="1" dirty="0">
              <a:latin typeface="Verdana"/>
              <a:cs typeface="Verdana"/>
            </a:endParaRPr>
          </a:p>
          <a:p>
            <a:pPr marL="469900" indent="-457200" algn="just">
              <a:lnSpc>
                <a:spcPct val="100000"/>
              </a:lnSpc>
              <a:buClr>
                <a:srgbClr val="D15A3D"/>
              </a:buClr>
              <a:buAutoNum type="arabicPeriod"/>
              <a:tabLst>
                <a:tab pos="469265" algn="l"/>
                <a:tab pos="469900" algn="l"/>
              </a:tabLst>
            </a:pPr>
            <a:endParaRPr lang="pt-BR" sz="2800" b="1" spc="-5" dirty="0">
              <a:solidFill>
                <a:srgbClr val="2C2D2C"/>
              </a:solidFill>
              <a:latin typeface="Verdana"/>
              <a:cs typeface="Verdana"/>
            </a:endParaRPr>
          </a:p>
          <a:p>
            <a:pPr marL="469900" indent="-457200" algn="just">
              <a:lnSpc>
                <a:spcPct val="100000"/>
              </a:lnSpc>
              <a:buClr>
                <a:srgbClr val="D15A3D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spc="-5" dirty="0" err="1">
                <a:solidFill>
                  <a:srgbClr val="2C2D2C"/>
                </a:solidFill>
                <a:latin typeface="Verdana"/>
                <a:cs typeface="Verdana"/>
              </a:rPr>
              <a:t>Análise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de casos - Aspectos </a:t>
            </a:r>
            <a:r>
              <a:rPr sz="2800" b="1" spc="-5" dirty="0">
                <a:solidFill>
                  <a:srgbClr val="2C2D2C"/>
                </a:solidFill>
                <a:latin typeface="Verdana"/>
                <a:cs typeface="Verdana"/>
              </a:rPr>
              <a:t>destacados </a:t>
            </a:r>
            <a:r>
              <a:rPr sz="2800" b="1" dirty="0">
                <a:solidFill>
                  <a:srgbClr val="2C2D2C"/>
                </a:solidFill>
                <a:latin typeface="Verdana"/>
                <a:cs typeface="Verdana"/>
              </a:rPr>
              <a:t>sobre o </a:t>
            </a:r>
            <a:r>
              <a:rPr sz="2800" b="1" spc="-5" dirty="0" err="1">
                <a:solidFill>
                  <a:srgbClr val="2C2D2C"/>
                </a:solidFill>
                <a:latin typeface="Verdana"/>
                <a:cs typeface="Verdana"/>
              </a:rPr>
              <a:t>Processo</a:t>
            </a:r>
            <a:r>
              <a:rPr sz="2800" b="1" spc="-120" dirty="0">
                <a:solidFill>
                  <a:srgbClr val="2C2D2C"/>
                </a:solidFill>
                <a:latin typeface="Verdana"/>
                <a:cs typeface="Verdana"/>
              </a:rPr>
              <a:t> </a:t>
            </a:r>
            <a:r>
              <a:rPr sz="2800" b="1" spc="-5" dirty="0" err="1">
                <a:solidFill>
                  <a:srgbClr val="2C2D2C"/>
                </a:solidFill>
                <a:latin typeface="Verdana"/>
                <a:cs typeface="Verdana"/>
              </a:rPr>
              <a:t>Licitatório</a:t>
            </a:r>
            <a:r>
              <a:rPr lang="pt-BR" sz="2800" b="1" spc="-5" dirty="0">
                <a:solidFill>
                  <a:srgbClr val="2C2D2C"/>
                </a:solidFill>
                <a:latin typeface="Verdana"/>
                <a:cs typeface="Verdana"/>
              </a:rPr>
              <a:t>.</a:t>
            </a:r>
            <a:endParaRPr sz="28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33528"/>
            <a:ext cx="947166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33528"/>
            <a:ext cx="9471660" cy="462280"/>
          </a:xfrm>
          <a:custGeom>
            <a:avLst/>
            <a:gdLst/>
            <a:ahLst/>
            <a:cxnLst/>
            <a:rect l="l" t="t" r="r" b="b"/>
            <a:pathLst>
              <a:path w="9471660" h="462280">
                <a:moveTo>
                  <a:pt x="0" y="461772"/>
                </a:moveTo>
                <a:lnTo>
                  <a:pt x="9471660" y="461772"/>
                </a:lnTo>
                <a:lnTo>
                  <a:pt x="947166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5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129" y="419862"/>
            <a:ext cx="9192895" cy="0"/>
          </a:xfrm>
          <a:custGeom>
            <a:avLst/>
            <a:gdLst/>
            <a:ahLst/>
            <a:cxnLst/>
            <a:rect l="l" t="t" r="r" b="b"/>
            <a:pathLst>
              <a:path w="9192895">
                <a:moveTo>
                  <a:pt x="0" y="0"/>
                </a:moveTo>
                <a:lnTo>
                  <a:pt x="9192818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Caso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2 –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Rescisão contratual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Sanção</a:t>
            </a:r>
            <a:r>
              <a:rPr sz="2400" i="1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Verdana"/>
                <a:cs typeface="Verdana"/>
              </a:rPr>
              <a:t>Administrativa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9946" y="674504"/>
            <a:ext cx="11836375" cy="44704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7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Roteiro prático </a:t>
            </a:r>
            <a:r>
              <a:rPr sz="17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sz="17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sz="17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 </a:t>
            </a:r>
            <a:r>
              <a:rPr sz="17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17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rescisão </a:t>
            </a:r>
            <a:r>
              <a:rPr sz="17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contratual e de aplicação de </a:t>
            </a:r>
            <a:r>
              <a:rPr sz="17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sanção</a:t>
            </a:r>
            <a:r>
              <a:rPr sz="1700" b="1" spc="-30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administrativa;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285115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Fiscal se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depara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 o cometimento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falhas pelo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contratado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ensejam a rescisão ou a 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aplicação 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sanção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administrativa. Deve fazer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anotações necessárias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instrução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 e 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levar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 conhecimento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autoridade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competente, eventualmente sugerindo rescisão e/ou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aplicação de 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sanções.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Portaria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outro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 administrativo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determine 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abertura 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administrativo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sz="1700" spc="6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intimação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acusado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exercer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contraditório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 </a:t>
            </a:r>
            <a:r>
              <a:rPr sz="1700" spc="-5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ampla</a:t>
            </a:r>
            <a:r>
              <a:rPr sz="1700" spc="7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defesa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pt-BR"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pt-BR"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portaria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outro ato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administrativo deve </a:t>
            </a:r>
            <a:r>
              <a:rPr sz="1700" spc="-3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relatar,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sinteticamente, os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fatos,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indicar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sz="1700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pretende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rescindir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contrato administrativo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as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eventuais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sanções a serem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aplicadas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determinar a intimação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sz="1700" spc="-5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acusado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exercício do contraditório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da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ampla</a:t>
            </a:r>
            <a:r>
              <a:rPr sz="1700" spc="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defesa.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Intimar 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acusado por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ciência no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processo, por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postal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aviso 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recebimento,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 telegrama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outro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meio, dando-lhe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prazo para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exercício do contraditório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da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ampla defesa,  possibilitando-lhe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produção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provas. Prazo 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cinco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dias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corridos,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mínimo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(art.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9.784/99).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3048000" y="5410200"/>
            <a:ext cx="887437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Lei Federal nº 9.784/99</a:t>
            </a:r>
          </a:p>
          <a:p>
            <a:pPr algn="just"/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Art. 24. Inexistindo disposição específica, os atos do  órgão ou autoridade responsável pelo processo e dos  administrados que dele participem devem ser praticados  no prazo de cinco dias, salvo motivo de força maior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33528"/>
            <a:ext cx="947166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33528"/>
            <a:ext cx="9471660" cy="462280"/>
          </a:xfrm>
          <a:custGeom>
            <a:avLst/>
            <a:gdLst/>
            <a:ahLst/>
            <a:cxnLst/>
            <a:rect l="l" t="t" r="r" b="b"/>
            <a:pathLst>
              <a:path w="9471660" h="462280">
                <a:moveTo>
                  <a:pt x="0" y="461772"/>
                </a:moveTo>
                <a:lnTo>
                  <a:pt x="9471660" y="461772"/>
                </a:lnTo>
                <a:lnTo>
                  <a:pt x="947166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5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129" y="419862"/>
            <a:ext cx="9192895" cy="0"/>
          </a:xfrm>
          <a:custGeom>
            <a:avLst/>
            <a:gdLst/>
            <a:ahLst/>
            <a:cxnLst/>
            <a:rect l="l" t="t" r="r" b="b"/>
            <a:pathLst>
              <a:path w="9192895">
                <a:moveTo>
                  <a:pt x="0" y="0"/>
                </a:moveTo>
                <a:lnTo>
                  <a:pt x="9192818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Caso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2 –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Rescisão contratual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Sanção</a:t>
            </a:r>
            <a:r>
              <a:rPr sz="2400" i="1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Verdana"/>
                <a:cs typeface="Verdana"/>
              </a:rPr>
              <a:t>Administrativa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946" y="900938"/>
            <a:ext cx="11819890" cy="50167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Se for 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caso,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realizar procedimento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produção de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(ex.: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vistoria,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perícia,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oitiva</a:t>
            </a:r>
            <a:r>
              <a:rPr sz="1700" spc="5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testemunhas,</a:t>
            </a:r>
            <a:r>
              <a:rPr sz="1700" spc="-8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etc.).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Manifestação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eventualmente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produzida –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prazo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cinco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dias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corridos,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mínimo 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(art.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</a:t>
            </a:r>
            <a:r>
              <a:rPr sz="1700" spc="-5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9.784/99).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emissão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parecer pela assessoria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jurídica (art.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38,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parágrafo único, da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sz="1700" spc="5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8.666/93).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42672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Decisão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tomada pela autoridade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competente quanto à rescisão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contratual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e/ou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aplicação de 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determinadas sanções,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devidamente</a:t>
            </a:r>
            <a:r>
              <a:rPr sz="1700" spc="-6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motivada.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Publicação da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decisão na imprensa oficial e intimação pessoal do</a:t>
            </a:r>
            <a:r>
              <a:rPr sz="1700" spc="-3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contratado.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116839" algn="just">
              <a:lnSpc>
                <a:spcPct val="100000"/>
              </a:lnSpc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Abertura de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prazo para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administrativo,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dias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úteis (art. 109, inc. I, alínea </a:t>
            </a:r>
            <a:r>
              <a:rPr sz="1700" spc="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“e”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1700" spc="-4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“f”,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nº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8.666/93)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10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dias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úteis em caso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declaração de inidoneidade (art. 109,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III). O recurso não  produz efeito suspensivo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(art. 109,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§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2º, da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nº</a:t>
            </a:r>
            <a:r>
              <a:rPr sz="1700" spc="-7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8.666/93).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10º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Decisão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definitiva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sz="1700" spc="-5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publicação.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8" rIns="0" bIns="0" rtlCol="0">
            <a:spAutoFit/>
          </a:bodyPr>
          <a:lstStyle/>
          <a:p>
            <a:pPr marL="1308100">
              <a:lnSpc>
                <a:spcPct val="100000"/>
              </a:lnSpc>
            </a:pPr>
            <a:r>
              <a:rPr spc="-5" dirty="0"/>
              <a:t>Referências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8738" y="1163320"/>
            <a:ext cx="11843639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JUSTEN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FILHO,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Marçal. Comentários à lei de licitações 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contratos. 15.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ed. São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Paulo: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Dialética,</a:t>
            </a:r>
            <a:r>
              <a:rPr sz="1700" spc="-19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15A3D"/>
              </a:buClr>
              <a:buFont typeface="Arial"/>
              <a:buChar char="▪"/>
            </a:pP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OLIVEIRA,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Gustavo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Justino de.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Gestão.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Paulo: Editora Revista dos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Tribunais,</a:t>
            </a:r>
            <a:r>
              <a:rPr sz="1700" spc="-12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15A3D"/>
              </a:buClr>
              <a:buFont typeface="Arial"/>
              <a:buChar char="▪"/>
            </a:pP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MENDES,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Renato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Geraldo. </a:t>
            </a:r>
            <a:r>
              <a:rPr sz="1700" spc="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 de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contratação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pública: </a:t>
            </a:r>
            <a:r>
              <a:rPr sz="17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Fases,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Etapas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Curitiba: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Editora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Zênite,</a:t>
            </a:r>
            <a:r>
              <a:rPr sz="1700" spc="-14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15A3D"/>
              </a:buClr>
              <a:buFont typeface="Arial"/>
              <a:buChar char="▪"/>
            </a:pP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NIEBUHR, Joel de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Menezes.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Licitação pública e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contrato administrativo.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ed. </a:t>
            </a:r>
            <a:r>
              <a:rPr sz="1700" spc="-3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rev.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ampl. Belo </a:t>
            </a:r>
            <a:r>
              <a:rPr sz="17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Horizonte: </a:t>
            </a:r>
            <a:r>
              <a:rPr sz="17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Fórum,</a:t>
            </a:r>
            <a:r>
              <a:rPr sz="1700" spc="-7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7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2013.</a:t>
            </a:r>
            <a:endParaRPr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0611" y="1721230"/>
            <a:ext cx="9020175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30"/>
              </a:lnSpc>
            </a:pP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1. Introdução ao</a:t>
            </a:r>
            <a:r>
              <a:rPr sz="48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Processo</a:t>
            </a:r>
            <a:endParaRPr sz="4800">
              <a:latin typeface="Verdana"/>
              <a:cs typeface="Verdana"/>
            </a:endParaRPr>
          </a:p>
          <a:p>
            <a:pPr marL="12700">
              <a:lnSpc>
                <a:spcPts val="5300"/>
              </a:lnSpc>
            </a:pPr>
            <a:r>
              <a:rPr sz="4800" b="1" spc="-5" dirty="0">
                <a:solidFill>
                  <a:srgbClr val="FFFFFF"/>
                </a:solidFill>
                <a:latin typeface="Verdana"/>
                <a:cs typeface="Verdana"/>
              </a:rPr>
              <a:t>Licitatório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56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48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48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82400" y="0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34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82400" y="4582667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0"/>
                </a:moveTo>
                <a:lnTo>
                  <a:pt x="0" y="227533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39956" y="161086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1917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7" y="1610867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39956" y="2834639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1917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7" y="2834639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39956" y="4061459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1917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7" y="4061459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6923" y="-381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77000" y="99683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8640" y="353568"/>
            <a:ext cx="11029188" cy="46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8640" y="353568"/>
            <a:ext cx="11029315" cy="462280"/>
          </a:xfrm>
          <a:custGeom>
            <a:avLst/>
            <a:gdLst/>
            <a:ahLst/>
            <a:cxnLst/>
            <a:rect l="l" t="t" r="r" b="b"/>
            <a:pathLst>
              <a:path w="11029315" h="462280">
                <a:moveTo>
                  <a:pt x="0" y="461771"/>
                </a:moveTo>
                <a:lnTo>
                  <a:pt x="11029188" y="461771"/>
                </a:lnTo>
                <a:lnTo>
                  <a:pt x="11029188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822" rIns="0" bIns="0" rtlCol="0">
            <a:spAutoFit/>
          </a:bodyPr>
          <a:lstStyle/>
          <a:p>
            <a:pPr marL="561340">
              <a:lnSpc>
                <a:spcPct val="100000"/>
              </a:lnSpc>
            </a:pP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processo licitatório como espécie de processo</a:t>
            </a:r>
            <a:r>
              <a:rPr sz="2400" i="1" spc="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administrativo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39952" y="740155"/>
            <a:ext cx="10807065" cy="0"/>
          </a:xfrm>
          <a:custGeom>
            <a:avLst/>
            <a:gdLst/>
            <a:ahLst/>
            <a:cxnLst/>
            <a:rect l="l" t="t" r="r" b="b"/>
            <a:pathLst>
              <a:path w="10807065">
                <a:moveTo>
                  <a:pt x="0" y="0"/>
                </a:moveTo>
                <a:lnTo>
                  <a:pt x="10806684" y="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88391" y="1266697"/>
            <a:ext cx="11206848" cy="3275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2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Tombamento: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Decreto-lei nº</a:t>
            </a:r>
            <a:r>
              <a:rPr sz="2000" spc="-1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25/37;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Desapropriação por utilidade pública: Decreto-lei nº</a:t>
            </a:r>
            <a:r>
              <a:rPr sz="2000" spc="-13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3.365/41;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 Administrativo Fiscal: Decreto nº</a:t>
            </a:r>
            <a:r>
              <a:rPr sz="2000" spc="-25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70.235/72;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Regime Jurídico dos Servidores Federais: Lei nº</a:t>
            </a:r>
            <a:r>
              <a:rPr sz="2000" spc="-15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8.112/90;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ts val="239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3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Tomada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Contas Especial do TCU: Lei nº</a:t>
            </a:r>
            <a:r>
              <a:rPr sz="2000" spc="-12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8.442/92;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ts val="3350"/>
              </a:lnSpc>
              <a:buFont typeface="Wingdings"/>
              <a:buChar char=""/>
              <a:tabLst>
                <a:tab pos="356235" algn="l"/>
              </a:tabLst>
            </a:pPr>
            <a:r>
              <a:rPr sz="2800" u="heavy" spc="-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de </a:t>
            </a:r>
            <a:r>
              <a:rPr sz="2800" u="heavy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Licitação </a:t>
            </a:r>
            <a:r>
              <a:rPr sz="2800" u="heavy" spc="-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2800" u="heavy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Contratos: </a:t>
            </a:r>
            <a:r>
              <a:rPr sz="2800" u="heavy" spc="-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nº</a:t>
            </a:r>
            <a:r>
              <a:rPr sz="2800" u="heavy" spc="-3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800" u="heavy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8.666/93;</a:t>
            </a:r>
            <a:endParaRPr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Código de Propriedade Industrial: Lei nº</a:t>
            </a:r>
            <a:r>
              <a:rPr sz="2000" spc="-13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9.279/96;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de Defesa da Concorrência: Lei nº </a:t>
            </a:r>
            <a:r>
              <a:rPr sz="20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12.529/11;</a:t>
            </a:r>
            <a:r>
              <a:rPr sz="2000" spc="-204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de Acesso à Informação: Lei nº</a:t>
            </a:r>
            <a:r>
              <a:rPr sz="2000" spc="-28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12.527/12.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1273251" y="4847270"/>
            <a:ext cx="97536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Lei Federal nº 9.784/1999 – Lei do Processo Administrativo</a:t>
            </a:r>
          </a:p>
          <a:p>
            <a:pPr algn="just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Art. 69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Os processos administrativos específicos continuarão a  reger-se por lei própria, </a:t>
            </a:r>
            <a:r>
              <a:rPr lang="pt-B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aplicando-se-lhes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 apenas  subsidiariamente os preceitos desta lei.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33528"/>
            <a:ext cx="727710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33528"/>
            <a:ext cx="7277100" cy="462280"/>
          </a:xfrm>
          <a:custGeom>
            <a:avLst/>
            <a:gdLst/>
            <a:ahLst/>
            <a:cxnLst/>
            <a:rect l="l" t="t" r="r" b="b"/>
            <a:pathLst>
              <a:path w="7277100" h="462280">
                <a:moveTo>
                  <a:pt x="0" y="461772"/>
                </a:moveTo>
                <a:lnTo>
                  <a:pt x="7277100" y="461772"/>
                </a:lnTo>
                <a:lnTo>
                  <a:pt x="72771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Fundamento</a:t>
            </a:r>
            <a:r>
              <a:rPr sz="2400" i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constitucional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7129" y="419862"/>
            <a:ext cx="4645660" cy="0"/>
          </a:xfrm>
          <a:custGeom>
            <a:avLst/>
            <a:gdLst/>
            <a:ahLst/>
            <a:cxnLst/>
            <a:rect l="l" t="t" r="r" b="b"/>
            <a:pathLst>
              <a:path w="4645660">
                <a:moveTo>
                  <a:pt x="0" y="0"/>
                </a:moveTo>
                <a:lnTo>
                  <a:pt x="4645202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6971" y="899160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5">
                <a:moveTo>
                  <a:pt x="0" y="0"/>
                </a:moveTo>
                <a:lnTo>
                  <a:pt x="2630424" y="0"/>
                </a:lnTo>
              </a:path>
            </a:pathLst>
          </a:custGeom>
          <a:ln w="2286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27521" y="2545079"/>
            <a:ext cx="4066540" cy="0"/>
          </a:xfrm>
          <a:custGeom>
            <a:avLst/>
            <a:gdLst/>
            <a:ahLst/>
            <a:cxnLst/>
            <a:rect l="l" t="t" r="r" b="b"/>
            <a:pathLst>
              <a:path w="4066540">
                <a:moveTo>
                  <a:pt x="0" y="0"/>
                </a:moveTo>
                <a:lnTo>
                  <a:pt x="4066031" y="0"/>
                </a:lnTo>
              </a:path>
            </a:pathLst>
          </a:custGeom>
          <a:ln w="22860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4258" y="644016"/>
            <a:ext cx="11845341" cy="321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9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Constituição</a:t>
            </a:r>
            <a:r>
              <a:rPr sz="1900" b="1" spc="-4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</a:t>
            </a:r>
            <a:endParaRPr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37.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9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administração pública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direta e indireta de </a:t>
            </a:r>
            <a:r>
              <a:rPr sz="19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qualquer dos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Poderes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União, dos  Estados, do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Distrito </a:t>
            </a:r>
            <a:r>
              <a:rPr sz="19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</a:t>
            </a:r>
            <a:r>
              <a:rPr sz="1900" spc="6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dos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Municípios obedecerá aos princípios de legalidade,  impessoalidade, moralidade, publicidade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eficiência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e, também, ao seguinte:</a:t>
            </a:r>
            <a:r>
              <a:rPr sz="1900" spc="18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[...]</a:t>
            </a:r>
            <a:endParaRPr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XXI -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ressalvados os casos especificados na legislação, </a:t>
            </a:r>
            <a:r>
              <a:rPr sz="1900" b="1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obras, </a:t>
            </a:r>
            <a:r>
              <a:rPr sz="19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serviços, compras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 </a:t>
            </a:r>
            <a:r>
              <a:rPr sz="19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alienações serão contratados mediante </a:t>
            </a:r>
            <a:r>
              <a:rPr sz="19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processo de </a:t>
            </a:r>
            <a:r>
              <a:rPr sz="19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licitação pública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assegure  igualdade de condições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 os concorrentes, com cláusulas que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estabeleçam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obrigações </a:t>
            </a:r>
            <a:r>
              <a:rPr sz="1900" spc="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 </a:t>
            </a:r>
            <a:r>
              <a:rPr sz="19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pagamento,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mantidas as condições efetivas da proposta, nos termos da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lei, o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 somente  permitirá as exigências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qualificação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técnica e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econômica indispensáveis 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</a:t>
            </a:r>
            <a:r>
              <a:rPr sz="19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garantia do  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cumprimento das</a:t>
            </a:r>
            <a:r>
              <a:rPr sz="19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900" spc="-5" dirty="0" err="1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obrigações</a:t>
            </a:r>
            <a:r>
              <a:rPr sz="19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609600" y="4038600"/>
            <a:ext cx="11430000" cy="22159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Competência normativa da União Federal (normas gerais)  Art. 22. Compete </a:t>
            </a:r>
            <a:r>
              <a:rPr lang="pt-BR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privativamente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à União legislar sobre: [...]</a:t>
            </a:r>
          </a:p>
          <a:p>
            <a:pPr algn="just"/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XXVII - </a:t>
            </a:r>
            <a:r>
              <a:rPr lang="pt-BR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normas gerais de licitação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e contratação, em todas as  modalidades, para as administrações públicas diretas, autárquicas e  fundacionais da União, Estados, Distrito Federal e Municípios,  obedecido o disposto no art. 37, XXI, e para as empresas públicas e  sociedades de economia mista, nos termos do art. 173, § 1°, III;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915" y="147828"/>
            <a:ext cx="656844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915" y="147828"/>
            <a:ext cx="6568440" cy="462280"/>
          </a:xfrm>
          <a:custGeom>
            <a:avLst/>
            <a:gdLst/>
            <a:ahLst/>
            <a:cxnLst/>
            <a:rect l="l" t="t" r="r" b="b"/>
            <a:pathLst>
              <a:path w="6568440" h="462280">
                <a:moveTo>
                  <a:pt x="0" y="461772"/>
                </a:moveTo>
                <a:lnTo>
                  <a:pt x="6568440" y="461772"/>
                </a:lnTo>
                <a:lnTo>
                  <a:pt x="656844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5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717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Fundamentos</a:t>
            </a:r>
            <a:r>
              <a:rPr sz="24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Verdana"/>
                <a:cs typeface="Verdana"/>
              </a:rPr>
              <a:t>legais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1597" y="534797"/>
            <a:ext cx="3435350" cy="0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5108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439" y="1241933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232" y="0"/>
                </a:lnTo>
              </a:path>
            </a:pathLst>
          </a:custGeom>
          <a:ln w="25908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439" y="2826892"/>
            <a:ext cx="2746375" cy="0"/>
          </a:xfrm>
          <a:custGeom>
            <a:avLst/>
            <a:gdLst/>
            <a:ahLst/>
            <a:cxnLst/>
            <a:rect l="l" t="t" r="r" b="b"/>
            <a:pathLst>
              <a:path w="2746375">
                <a:moveTo>
                  <a:pt x="0" y="0"/>
                </a:moveTo>
                <a:lnTo>
                  <a:pt x="2746248" y="0"/>
                </a:lnTo>
              </a:path>
            </a:pathLst>
          </a:custGeom>
          <a:ln w="25908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8739" y="860912"/>
            <a:ext cx="12036425" cy="45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100" b="1" i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Normas </a:t>
            </a:r>
            <a:r>
              <a:rPr sz="2100" b="1" i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gerais de licitação</a:t>
            </a:r>
            <a:r>
              <a:rPr sz="2100" b="1" i="1" spc="-5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b="1" i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pública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ts val="2875"/>
              </a:lnSpc>
            </a:pP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2100" spc="-2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</a:t>
            </a:r>
            <a:r>
              <a:rPr sz="2100" spc="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8.666/1993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7100" algn="just">
              <a:lnSpc>
                <a:spcPts val="2400"/>
              </a:lnSpc>
            </a:pP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21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10.520/2002 (modalidade</a:t>
            </a:r>
            <a:r>
              <a:rPr sz="2100" spc="2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pregão)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2100" b="1" i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Legislação</a:t>
            </a:r>
            <a:r>
              <a:rPr sz="2100" b="1" i="1" spc="-4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b="1" i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especial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Concessões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parcerias público-privadas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Leis </a:t>
            </a:r>
            <a:r>
              <a:rPr sz="21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Federais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8.987/1995 e nº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11.079/2004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Regime 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Diferenciado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Contratações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21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</a:t>
            </a:r>
            <a:r>
              <a:rPr sz="21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12.462/2011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Serviços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publicidade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prestados por 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agências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propaganda, </a:t>
            </a:r>
            <a:r>
              <a:rPr sz="2100" b="1" spc="-5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microempresas</a:t>
            </a:r>
            <a:r>
              <a:rPr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BR"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b="1" spc="-5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</a:t>
            </a:r>
            <a:r>
              <a:rPr lang="pt-BR" sz="2100" b="1" spc="-5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pequeno porte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2100" spc="-1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</a:t>
            </a:r>
            <a:r>
              <a:rPr sz="21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</a:t>
            </a:r>
            <a:r>
              <a:rPr sz="2100" spc="-10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1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12.232/2010</a:t>
            </a:r>
            <a:endParaRPr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740" y="33528"/>
            <a:ext cx="727710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" y="33528"/>
            <a:ext cx="7277100" cy="462280"/>
          </a:xfrm>
          <a:custGeom>
            <a:avLst/>
            <a:gdLst/>
            <a:ahLst/>
            <a:cxnLst/>
            <a:rect l="l" t="t" r="r" b="b"/>
            <a:pathLst>
              <a:path w="7277100" h="462280">
                <a:moveTo>
                  <a:pt x="0" y="461772"/>
                </a:moveTo>
                <a:lnTo>
                  <a:pt x="7277100" y="461772"/>
                </a:lnTo>
                <a:lnTo>
                  <a:pt x="72771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Finalidades do processo</a:t>
            </a:r>
            <a:r>
              <a:rPr sz="2400" i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licitatório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7129" y="419862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5">
                <a:moveTo>
                  <a:pt x="0" y="0"/>
                </a:moveTo>
                <a:lnTo>
                  <a:pt x="5855258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6971" y="926591"/>
            <a:ext cx="3795395" cy="0"/>
          </a:xfrm>
          <a:custGeom>
            <a:avLst/>
            <a:gdLst/>
            <a:ahLst/>
            <a:cxnLst/>
            <a:rect l="l" t="t" r="r" b="b"/>
            <a:pathLst>
              <a:path w="3795395">
                <a:moveTo>
                  <a:pt x="0" y="0"/>
                </a:moveTo>
                <a:lnTo>
                  <a:pt x="3794798" y="0"/>
                </a:lnTo>
              </a:path>
            </a:pathLst>
          </a:custGeom>
          <a:ln w="25908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09034" y="1536191"/>
            <a:ext cx="7546975" cy="0"/>
          </a:xfrm>
          <a:custGeom>
            <a:avLst/>
            <a:gdLst/>
            <a:ahLst/>
            <a:cxnLst/>
            <a:rect l="l" t="t" r="r" b="b"/>
            <a:pathLst>
              <a:path w="7546975">
                <a:moveTo>
                  <a:pt x="0" y="0"/>
                </a:moveTo>
                <a:lnTo>
                  <a:pt x="7546848" y="0"/>
                </a:lnTo>
              </a:path>
            </a:pathLst>
          </a:custGeom>
          <a:ln w="25908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6971" y="1840992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8910" y="0"/>
                </a:lnTo>
              </a:path>
            </a:pathLst>
          </a:custGeom>
          <a:ln w="25908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6971" y="2145792"/>
            <a:ext cx="7766684" cy="0"/>
          </a:xfrm>
          <a:custGeom>
            <a:avLst/>
            <a:gdLst/>
            <a:ahLst/>
            <a:cxnLst/>
            <a:rect l="l" t="t" r="r" b="b"/>
            <a:pathLst>
              <a:path w="7766684">
                <a:moveTo>
                  <a:pt x="0" y="0"/>
                </a:moveTo>
                <a:lnTo>
                  <a:pt x="7766342" y="0"/>
                </a:lnTo>
              </a:path>
            </a:pathLst>
          </a:custGeom>
          <a:ln w="25908">
            <a:solidFill>
              <a:srgbClr val="2C2D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4259" y="643001"/>
            <a:ext cx="11578590" cy="24699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 </a:t>
            </a:r>
            <a:r>
              <a:rPr sz="20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 nº</a:t>
            </a:r>
            <a:r>
              <a:rPr sz="2000" b="1" spc="-6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8.666/1993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3º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licitação destina-se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sz="20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garantir a </a:t>
            </a:r>
            <a:r>
              <a:rPr sz="20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observância do princípio constitucional </a:t>
            </a:r>
            <a:r>
              <a:rPr sz="2000" b="1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 </a:t>
            </a:r>
            <a:r>
              <a:rPr sz="20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isonomia, a </a:t>
            </a:r>
            <a:r>
              <a:rPr sz="20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seleção </a:t>
            </a:r>
            <a:r>
              <a:rPr sz="20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proposta </a:t>
            </a:r>
            <a:r>
              <a:rPr sz="20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vantajosa </a:t>
            </a:r>
            <a:r>
              <a:rPr sz="2000" b="1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a administração e a  promoção do </a:t>
            </a:r>
            <a:r>
              <a:rPr sz="2000" b="1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desenvolvimento nacional sustentável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será processada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julgada 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estrita conformidade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 </a:t>
            </a:r>
            <a:r>
              <a:rPr sz="20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princípios básicos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legalidade,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impessoalidade, da  </a:t>
            </a:r>
            <a:r>
              <a:rPr sz="2000" spc="-1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moralidade,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igualdade,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publicidade,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probidade administrativa,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vinculação ao 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convocatório,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julgamento objetivo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dos que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lhes </a:t>
            </a:r>
            <a:r>
              <a:rPr sz="2000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</a:t>
            </a:r>
            <a:r>
              <a:rPr sz="2000" spc="-10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2000" spc="-5" dirty="0">
                <a:solidFill>
                  <a:srgbClr val="2C2D2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correlatos.</a:t>
            </a:r>
            <a:endParaRPr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95172" y="3951732"/>
            <a:ext cx="9410700" cy="1367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5172" y="3951732"/>
            <a:ext cx="9410700" cy="1367155"/>
          </a:xfrm>
          <a:custGeom>
            <a:avLst/>
            <a:gdLst/>
            <a:ahLst/>
            <a:cxnLst/>
            <a:rect l="l" t="t" r="r" b="b"/>
            <a:pathLst>
              <a:path w="9410700" h="1367154">
                <a:moveTo>
                  <a:pt x="0" y="1367028"/>
                </a:moveTo>
                <a:lnTo>
                  <a:pt x="9410700" y="1367028"/>
                </a:lnTo>
                <a:lnTo>
                  <a:pt x="9410700" y="0"/>
                </a:lnTo>
                <a:lnTo>
                  <a:pt x="0" y="0"/>
                </a:lnTo>
                <a:lnTo>
                  <a:pt x="0" y="1367028"/>
                </a:lnTo>
                <a:close/>
              </a:path>
            </a:pathLst>
          </a:custGeom>
          <a:ln w="6096">
            <a:solidFill>
              <a:srgbClr val="EFB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7221" y="4260850"/>
            <a:ext cx="5311775" cy="0"/>
          </a:xfrm>
          <a:custGeom>
            <a:avLst/>
            <a:gdLst/>
            <a:ahLst/>
            <a:cxnLst/>
            <a:rect l="l" t="t" r="r" b="b"/>
            <a:pathLst>
              <a:path w="5311775">
                <a:moveTo>
                  <a:pt x="0" y="0"/>
                </a:moveTo>
                <a:lnTo>
                  <a:pt x="5311165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074826" y="4006595"/>
            <a:ext cx="9195435" cy="122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As </a:t>
            </a:r>
            <a:r>
              <a:rPr sz="1800" b="1" dirty="0">
                <a:latin typeface="Verdana"/>
                <a:cs typeface="Verdana"/>
              </a:rPr>
              <a:t>três </a:t>
            </a:r>
            <a:r>
              <a:rPr sz="1800" b="1" spc="-5" dirty="0">
                <a:latin typeface="Verdana"/>
                <a:cs typeface="Verdana"/>
              </a:rPr>
              <a:t>finalidades </a:t>
            </a:r>
            <a:r>
              <a:rPr sz="1800" b="1" dirty="0">
                <a:latin typeface="Verdana"/>
                <a:cs typeface="Verdana"/>
              </a:rPr>
              <a:t>do processo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licitatório</a:t>
            </a:r>
            <a:endParaRPr sz="1800" dirty="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325"/>
              </a:spcBef>
              <a:buChar char="-"/>
              <a:tabLst>
                <a:tab pos="197485" algn="l"/>
              </a:tabLst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observância da </a:t>
            </a:r>
            <a:r>
              <a:rPr sz="1800" dirty="0">
                <a:latin typeface="Verdana"/>
                <a:cs typeface="Verdana"/>
              </a:rPr>
              <a:t>isonomia como causa e como finalidade </a:t>
            </a:r>
            <a:r>
              <a:rPr sz="1800" spc="-5" dirty="0">
                <a:latin typeface="Verdana"/>
                <a:cs typeface="Verdana"/>
              </a:rPr>
              <a:t>da </a:t>
            </a:r>
            <a:r>
              <a:rPr sz="1800" dirty="0">
                <a:latin typeface="Verdana"/>
                <a:cs typeface="Verdana"/>
              </a:rPr>
              <a:t>licitação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pública;</a:t>
            </a:r>
            <a:endParaRPr sz="1800" dirty="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320"/>
              </a:spcBef>
              <a:buChar char="-"/>
              <a:tabLst>
                <a:tab pos="197485" algn="l"/>
              </a:tabLst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seleção da proposta </a:t>
            </a:r>
            <a:r>
              <a:rPr sz="1800" dirty="0">
                <a:latin typeface="Verdana"/>
                <a:cs typeface="Verdana"/>
              </a:rPr>
              <a:t>mais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vantajosa;</a:t>
            </a:r>
            <a:endParaRPr sz="1800" dirty="0">
              <a:latin typeface="Verdana"/>
              <a:cs typeface="Verdana"/>
            </a:endParaRPr>
          </a:p>
          <a:p>
            <a:pPr marL="196850" indent="-184150">
              <a:lnSpc>
                <a:spcPct val="100000"/>
              </a:lnSpc>
              <a:spcBef>
                <a:spcPts val="320"/>
              </a:spcBef>
              <a:buChar char="-"/>
              <a:tabLst>
                <a:tab pos="197485" algn="l"/>
              </a:tabLst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promoção do desenvolvimento </a:t>
            </a:r>
            <a:r>
              <a:rPr sz="1800" dirty="0">
                <a:latin typeface="Verdana"/>
                <a:cs typeface="Verdana"/>
              </a:rPr>
              <a:t>nacional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sustentável.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68776" y="1306702"/>
            <a:ext cx="7874634" cy="0"/>
          </a:xfrm>
          <a:custGeom>
            <a:avLst/>
            <a:gdLst/>
            <a:ahLst/>
            <a:cxnLst/>
            <a:rect l="l" t="t" r="r" b="b"/>
            <a:pathLst>
              <a:path w="7874634">
                <a:moveTo>
                  <a:pt x="0" y="0"/>
                </a:moveTo>
                <a:lnTo>
                  <a:pt x="7874508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169654" y="1051559"/>
            <a:ext cx="121221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interesse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20298" y="1051559"/>
            <a:ext cx="103822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públ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9658" y="1622171"/>
            <a:ext cx="5477510" cy="0"/>
          </a:xfrm>
          <a:custGeom>
            <a:avLst/>
            <a:gdLst/>
            <a:ahLst/>
            <a:cxnLst/>
            <a:rect l="l" t="t" r="r" b="b"/>
            <a:pathLst>
              <a:path w="5477510">
                <a:moveTo>
                  <a:pt x="0" y="0"/>
                </a:moveTo>
                <a:lnTo>
                  <a:pt x="5477205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05296" y="1937639"/>
            <a:ext cx="4660900" cy="0"/>
          </a:xfrm>
          <a:custGeom>
            <a:avLst/>
            <a:gdLst/>
            <a:ahLst/>
            <a:cxnLst/>
            <a:rect l="l" t="t" r="r" b="b"/>
            <a:pathLst>
              <a:path w="4660900">
                <a:moveTo>
                  <a:pt x="0" y="0"/>
                </a:moveTo>
                <a:lnTo>
                  <a:pt x="4660392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23996" y="2253107"/>
            <a:ext cx="8019415" cy="0"/>
          </a:xfrm>
          <a:custGeom>
            <a:avLst/>
            <a:gdLst/>
            <a:ahLst/>
            <a:cxnLst/>
            <a:rect l="l" t="t" r="r" b="b"/>
            <a:pathLst>
              <a:path w="8019415">
                <a:moveTo>
                  <a:pt x="0" y="0"/>
                </a:moveTo>
                <a:lnTo>
                  <a:pt x="8019287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658" y="2568575"/>
            <a:ext cx="7155180" cy="0"/>
          </a:xfrm>
          <a:custGeom>
            <a:avLst/>
            <a:gdLst/>
            <a:ahLst/>
            <a:cxnLst/>
            <a:rect l="l" t="t" r="r" b="b"/>
            <a:pathLst>
              <a:path w="7155180">
                <a:moveTo>
                  <a:pt x="0" y="0"/>
                </a:moveTo>
                <a:lnTo>
                  <a:pt x="7155129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07009" y="3534516"/>
            <a:ext cx="151320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capacitados,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nstrum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ntar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7009" y="4165980"/>
            <a:ext cx="141986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esenro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pretendam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577835" y="4776851"/>
            <a:ext cx="3965575" cy="0"/>
          </a:xfrm>
          <a:custGeom>
            <a:avLst/>
            <a:gdLst/>
            <a:ahLst/>
            <a:cxnLst/>
            <a:rect l="l" t="t" r="r" b="b"/>
            <a:pathLst>
              <a:path w="3965575">
                <a:moveTo>
                  <a:pt x="0" y="0"/>
                </a:moveTo>
                <a:lnTo>
                  <a:pt x="3965448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0"/>
            <a:ext cx="7277100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0"/>
            <a:ext cx="7277100" cy="462280"/>
          </a:xfrm>
          <a:custGeom>
            <a:avLst/>
            <a:gdLst/>
            <a:ahLst/>
            <a:cxnLst/>
            <a:rect l="l" t="t" r="r" b="b"/>
            <a:pathLst>
              <a:path w="7277100" h="462280">
                <a:moveTo>
                  <a:pt x="0" y="461772"/>
                </a:moveTo>
                <a:lnTo>
                  <a:pt x="7277100" y="461772"/>
                </a:lnTo>
                <a:lnTo>
                  <a:pt x="72771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78739" y="44195"/>
            <a:ext cx="120345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 err="1">
                <a:solidFill>
                  <a:srgbClr val="FFFFFF"/>
                </a:solidFill>
                <a:latin typeface="Verdana"/>
                <a:cs typeface="Verdana"/>
              </a:rPr>
              <a:t>Finali</a:t>
            </a:r>
            <a:r>
              <a:rPr lang="pt-BR" sz="2400" i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i="1" spc="-5" dirty="0" err="1">
                <a:solidFill>
                  <a:srgbClr val="FFFFFF"/>
                </a:solidFill>
                <a:latin typeface="Verdana"/>
                <a:cs typeface="Verdana"/>
              </a:rPr>
              <a:t>ades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 do processo</a:t>
            </a:r>
            <a:r>
              <a:rPr sz="2400" i="1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Verdana"/>
                <a:cs typeface="Verdana"/>
              </a:rPr>
              <a:t>licitatório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1439" y="386334"/>
            <a:ext cx="5855335" cy="0"/>
          </a:xfrm>
          <a:custGeom>
            <a:avLst/>
            <a:gdLst/>
            <a:ahLst/>
            <a:cxnLst/>
            <a:rect l="l" t="t" r="r" b="b"/>
            <a:pathLst>
              <a:path w="5855335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32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CaixaDeTexto 78"/>
          <p:cNvSpPr txBox="1"/>
          <p:nvPr/>
        </p:nvSpPr>
        <p:spPr>
          <a:xfrm>
            <a:off x="123378" y="690952"/>
            <a:ext cx="11948161" cy="55332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STF–ADI3070–Relator:MinistroErosGrau,Julgamento:29/11/2007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[...]3.Alicitaçãoéum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procedimentoquevisaàsatisfaçãodointeressepúblico,pautando-se pelo princípio da isonomia. 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Está voltada a um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duplo objetivo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: o de proporcionar à Administração a possibilidade de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realizar o negócio mais vantajoso 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--- o melhor negócio ---e o de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assegurar aos administrados a oportunidade de concorrerem, em igualdade de condições, à contratação pretendida 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pela Administração. Imposição do interesse público, seu pressuposto é a competição. Procedimento que visa à satisfação do interesse público, pautando-se pelo princípio da isonomia, a função da licitação é a de viabilizar, através da mais ampla disputa, envolvendo o maior número possível de agentes econômicos capacitados, a satisfação do interesse público. A competição visada pela licitação, a instrumentar a seleção da proposta mais vantajosa para a Administração, impõe-se seja desenrolada de modo que reste assegurada a igualdade (isonomia) de todos quantos pretendam acesso às contratações da Administração. 4.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lei pode, sem violação do princípio da igualdade, distinguir situações, a fim de conferir a uma tratamento diverso do que atribui a outra. 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que possa fazê-lo, contudo, sem que tal violação se manifeste, é necessário que a discriminação guarde compatibilidade com o conteúdo do princípio[...]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0611" y="1721230"/>
            <a:ext cx="8061325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30"/>
              </a:lnSpc>
            </a:pP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2. </a:t>
            </a:r>
            <a:r>
              <a:rPr sz="4800" b="1" spc="-5" dirty="0">
                <a:solidFill>
                  <a:srgbClr val="FFFFFF"/>
                </a:solidFill>
                <a:latin typeface="Verdana"/>
                <a:cs typeface="Verdana"/>
              </a:rPr>
              <a:t>As fases </a:t>
            </a:r>
            <a:r>
              <a:rPr sz="4800" b="1" spc="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48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b="1" dirty="0">
                <a:solidFill>
                  <a:srgbClr val="FFFFFF"/>
                </a:solidFill>
                <a:latin typeface="Verdana"/>
                <a:cs typeface="Verdana"/>
              </a:rPr>
              <a:t>Processo</a:t>
            </a:r>
            <a:endParaRPr sz="4800">
              <a:latin typeface="Verdana"/>
              <a:cs typeface="Verdana"/>
            </a:endParaRPr>
          </a:p>
          <a:p>
            <a:pPr marL="12700">
              <a:lnSpc>
                <a:spcPts val="5300"/>
              </a:lnSpc>
            </a:pPr>
            <a:r>
              <a:rPr sz="4800" b="1" spc="-5" dirty="0">
                <a:solidFill>
                  <a:srgbClr val="FFFFFF"/>
                </a:solidFill>
                <a:latin typeface="Verdana"/>
                <a:cs typeface="Verdana"/>
              </a:rPr>
              <a:t>Licitatório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2163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Office Theme</vt:lpstr>
      <vt:lpstr>Processo Administrativo:</vt:lpstr>
      <vt:lpstr>Sumário</vt:lpstr>
      <vt:lpstr>Apresentação do PowerPoint</vt:lpstr>
      <vt:lpstr>O processo licitatório como espécie de processo administrativo</vt:lpstr>
      <vt:lpstr>Fundamento constitucional</vt:lpstr>
      <vt:lpstr>Fundamentos legais</vt:lpstr>
      <vt:lpstr>Finalidades do processo licitatório</vt:lpstr>
      <vt:lpstr>Finalidades do processo licitatório</vt:lpstr>
      <vt:lpstr>Apresentação do PowerPoint</vt:lpstr>
      <vt:lpstr>As fases do processo administrativo: Lei nº 9.784/99</vt:lpstr>
      <vt:lpstr>As três fases do processo de contratação  pública</vt:lpstr>
      <vt:lpstr>A fase de planejamento das contratações</vt:lpstr>
      <vt:lpstr>Os atos do  processo  licitatório</vt:lpstr>
      <vt:lpstr>As fases do  processo  licitatório</vt:lpstr>
      <vt:lpstr>As fases do  processo  licitatório</vt:lpstr>
      <vt:lpstr>Apresentação do PowerPoint</vt:lpstr>
      <vt:lpstr>Caso 1 – Impugnação ao edital</vt:lpstr>
      <vt:lpstr>Caso 1 – Impugnação ao edital</vt:lpstr>
      <vt:lpstr>Caso 2 – Rescisão contratual e Sanção Administrativa</vt:lpstr>
      <vt:lpstr>Caso 2 – Rescisão contratual e Sanção Administrativa</vt:lpstr>
      <vt:lpstr>Caso 2 – Rescisão contratual e Sanção Administrativa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Administrativo:</dc:title>
  <dc:creator>Gustavo Henrique Carvalho Schiefler</dc:creator>
  <cp:lastModifiedBy>Pedro</cp:lastModifiedBy>
  <cp:revision>20</cp:revision>
  <dcterms:created xsi:type="dcterms:W3CDTF">2017-07-19T20:35:58Z</dcterms:created>
  <dcterms:modified xsi:type="dcterms:W3CDTF">2020-03-11T14:27:08Z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2017-07-19T00:00:00Z</vt:filetime>
  </property>
</Properties>
</file>