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  <p:sldId id="280" r:id="rId26"/>
    <p:sldId id="281" r:id="rId27"/>
    <p:sldId id="282" r:id="rId28"/>
    <p:sldId id="283" r:id="rId29"/>
    <p:sldId id="284" r:id="rId30"/>
    <p:sldId id="285" r:id="rId31"/>
    <p:sldId id="279" r:id="rId32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807"/>
  </p:normalViewPr>
  <p:slideViewPr>
    <p:cSldViewPr>
      <p:cViewPr varScale="1">
        <p:scale>
          <a:sx n="92" d="100"/>
          <a:sy n="92" d="100"/>
        </p:scale>
        <p:origin x="9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  <a:path w="12188825" h="6858000">
                <a:moveTo>
                  <a:pt x="0" y="6510337"/>
                </a:moveTo>
                <a:lnTo>
                  <a:pt x="12188825" y="6510337"/>
                </a:lnTo>
              </a:path>
              <a:path w="12188825" h="6858000">
                <a:moveTo>
                  <a:pt x="222250" y="0"/>
                </a:moveTo>
                <a:lnTo>
                  <a:pt x="7038975" y="6857999"/>
                </a:lnTo>
              </a:path>
              <a:path w="12188825" h="6858000">
                <a:moveTo>
                  <a:pt x="1446276" y="0"/>
                </a:moveTo>
                <a:lnTo>
                  <a:pt x="8261350" y="6857999"/>
                </a:lnTo>
              </a:path>
              <a:path w="12188825" h="6858000">
                <a:moveTo>
                  <a:pt x="2662301" y="0"/>
                </a:moveTo>
                <a:lnTo>
                  <a:pt x="9479026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884676" y="0"/>
            <a:ext cx="8037830" cy="6858000"/>
          </a:xfrm>
          <a:custGeom>
            <a:avLst/>
            <a:gdLst/>
            <a:ahLst/>
            <a:cxnLst/>
            <a:rect l="l" t="t" r="r" b="b"/>
            <a:pathLst>
              <a:path w="8037830" h="6858000">
                <a:moveTo>
                  <a:pt x="0" y="0"/>
                </a:moveTo>
                <a:lnTo>
                  <a:pt x="6816725" y="6857999"/>
                </a:lnTo>
              </a:path>
              <a:path w="8037830" h="6858000">
                <a:moveTo>
                  <a:pt x="1222375" y="0"/>
                </a:moveTo>
                <a:lnTo>
                  <a:pt x="8037449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327774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8772525" y="0"/>
                </a:moveTo>
                <a:lnTo>
                  <a:pt x="12192000" y="3457575"/>
                </a:lnTo>
              </a:path>
              <a:path w="12192000" h="6858000">
                <a:moveTo>
                  <a:pt x="9982200" y="0"/>
                </a:moveTo>
                <a:lnTo>
                  <a:pt x="12192000" y="2227326"/>
                </a:lnTo>
              </a:path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8000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  <a:path w="4615180" h="4631055">
                <a:moveTo>
                  <a:pt x="3398901" y="4630674"/>
                </a:moveTo>
                <a:lnTo>
                  <a:pt x="0" y="1204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2197100" y="6858000"/>
                </a:moveTo>
                <a:lnTo>
                  <a:pt x="0" y="4651375"/>
                </a:lnTo>
              </a:path>
              <a:path w="11966575" h="6858000">
                <a:moveTo>
                  <a:pt x="987425" y="6858000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  <a:path w="11966575" h="6858000">
                <a:moveTo>
                  <a:pt x="10742676" y="0"/>
                </a:moveTo>
                <a:lnTo>
                  <a:pt x="3927475" y="6857999"/>
                </a:lnTo>
              </a:path>
              <a:path w="11966575" h="6858000">
                <a:moveTo>
                  <a:pt x="9526651" y="0"/>
                </a:moveTo>
                <a:lnTo>
                  <a:pt x="2709926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69875" y="0"/>
            <a:ext cx="8037830" cy="6858000"/>
          </a:xfrm>
          <a:custGeom>
            <a:avLst/>
            <a:gdLst/>
            <a:ahLst/>
            <a:cxnLst/>
            <a:rect l="l" t="t" r="r" b="b"/>
            <a:pathLst>
              <a:path w="8037830" h="6858000">
                <a:moveTo>
                  <a:pt x="8037576" y="0"/>
                </a:moveTo>
                <a:lnTo>
                  <a:pt x="1220724" y="6857999"/>
                </a:lnTo>
              </a:path>
              <a:path w="8037830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8000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  <a:path w="4615180" h="4631055">
                <a:moveTo>
                  <a:pt x="1216025" y="4630674"/>
                </a:moveTo>
                <a:lnTo>
                  <a:pt x="4614799" y="1204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  <a:path w="2197100" h="2206625">
                <a:moveTo>
                  <a:pt x="1209675" y="2206625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12209" y="425132"/>
            <a:ext cx="372999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4187" y="2152903"/>
            <a:ext cx="11011535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ara.gov.br/proposicoesWeb/fichadetramitacao?idProposicao=617737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decreto-lei/Del9282.htm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genciabrasil.ebc.com.br/politica/noticia/2015-08/camargo-correa-fecha-acordo-com-cade-e-pagara-r-104-milhoe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32295" y="4060825"/>
                </a:lnTo>
              </a:path>
              <a:path w="12188825" h="6858000">
                <a:moveTo>
                  <a:pt x="2104478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32295" y="5284851"/>
                </a:lnTo>
              </a:path>
              <a:path w="12188825" h="6858000">
                <a:moveTo>
                  <a:pt x="2104478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7" name="object 17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07653" y="5294376"/>
              <a:ext cx="8789035" cy="0"/>
            </a:xfrm>
            <a:custGeom>
              <a:avLst/>
              <a:gdLst/>
              <a:ahLst/>
              <a:cxnLst/>
              <a:rect l="l" t="t" r="r" b="b"/>
              <a:pathLst>
                <a:path w="8789035">
                  <a:moveTo>
                    <a:pt x="0" y="0"/>
                  </a:moveTo>
                  <a:lnTo>
                    <a:pt x="8788946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817116" y="136461"/>
            <a:ext cx="85636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5" dirty="0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5400" b="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b="0" spc="-15" dirty="0">
                <a:solidFill>
                  <a:srgbClr val="2C2D2C"/>
                </a:solidFill>
                <a:latin typeface="Verdana"/>
                <a:cs typeface="Verdana"/>
              </a:rPr>
              <a:t>Administrativo:</a:t>
            </a:r>
            <a:endParaRPr sz="54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1815" y="1389062"/>
            <a:ext cx="11097260" cy="2099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700"/>
              </a:lnSpc>
              <a:spcBef>
                <a:spcPts val="100"/>
              </a:spcBef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Aula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9:A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relevância dos</a:t>
            </a:r>
            <a:r>
              <a:rPr sz="54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acordos</a:t>
            </a:r>
            <a:endParaRPr sz="5400">
              <a:latin typeface="Verdana"/>
              <a:cs typeface="Verdana"/>
            </a:endParaRPr>
          </a:p>
          <a:p>
            <a:pPr marL="980440" marR="970915" indent="-635" algn="ctr">
              <a:lnSpc>
                <a:spcPct val="76000"/>
              </a:lnSpc>
              <a:spcBef>
                <a:spcPts val="775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administrativos: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Direito  </a:t>
            </a: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54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Consensual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86939" y="5751195"/>
            <a:ext cx="6627495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São Paulo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en-US" spc="-5" dirty="0">
                <a:solidFill>
                  <a:srgbClr val="FF0000"/>
                </a:solidFill>
                <a:latin typeface="Verdana"/>
                <a:cs typeface="Verdana"/>
              </a:rPr>
              <a:t>11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pt-BR" spc="-5" dirty="0">
                <a:solidFill>
                  <a:srgbClr val="FF0000"/>
                </a:solidFill>
                <a:latin typeface="Verdana"/>
                <a:cs typeface="Verdana"/>
              </a:rPr>
              <a:t>maio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20</a:t>
            </a:r>
            <a:r>
              <a:rPr lang="en-US" sz="1800" spc="-5" dirty="0">
                <a:solidFill>
                  <a:srgbClr val="FF0000"/>
                </a:solidFill>
                <a:latin typeface="Verdana"/>
                <a:cs typeface="Verdana"/>
              </a:rPr>
              <a:t>20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06290" y="4297933"/>
            <a:ext cx="73990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. D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5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5470" y="3525392"/>
            <a:ext cx="1972183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0"/>
            <a:ext cx="12188825" cy="855344"/>
          </a:xfrm>
          <a:custGeom>
            <a:avLst/>
            <a:gdLst/>
            <a:ahLst/>
            <a:cxnLst/>
            <a:rect l="l" t="t" r="r" b="b"/>
            <a:pathLst>
              <a:path w="12188825" h="855344">
                <a:moveTo>
                  <a:pt x="11579225" y="0"/>
                </a:moveTo>
                <a:lnTo>
                  <a:pt x="11579225" y="855090"/>
                </a:lnTo>
              </a:path>
              <a:path w="12188825" h="855344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16113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645696" y="2835275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30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9" name="object 29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6999" y="0"/>
              <a:ext cx="8732266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6999" y="0"/>
              <a:ext cx="8732520" cy="462280"/>
            </a:xfrm>
            <a:custGeom>
              <a:avLst/>
              <a:gdLst/>
              <a:ahLst/>
              <a:cxnLst/>
              <a:rect l="l" t="t" r="r" b="b"/>
              <a:pathLst>
                <a:path w="8732520" h="462280">
                  <a:moveTo>
                    <a:pt x="0" y="461670"/>
                  </a:moveTo>
                  <a:lnTo>
                    <a:pt x="8732266" y="461670"/>
                  </a:lnTo>
                  <a:lnTo>
                    <a:pt x="873226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8439" y="368300"/>
              <a:ext cx="8536940" cy="30480"/>
            </a:xfrm>
            <a:custGeom>
              <a:avLst/>
              <a:gdLst/>
              <a:ahLst/>
              <a:cxnLst/>
              <a:rect l="l" t="t" r="r" b="b"/>
              <a:pathLst>
                <a:path w="8536940" h="30479">
                  <a:moveTo>
                    <a:pt x="85369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8536940" y="30479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93293" y="855091"/>
              <a:ext cx="11352530" cy="2308860"/>
            </a:xfrm>
            <a:custGeom>
              <a:avLst/>
              <a:gdLst/>
              <a:ahLst/>
              <a:cxnLst/>
              <a:rect l="l" t="t" r="r" b="b"/>
              <a:pathLst>
                <a:path w="11352530" h="2308860">
                  <a:moveTo>
                    <a:pt x="11352403" y="0"/>
                  </a:moveTo>
                  <a:lnTo>
                    <a:pt x="0" y="0"/>
                  </a:lnTo>
                  <a:lnTo>
                    <a:pt x="0" y="2308352"/>
                  </a:lnTo>
                  <a:lnTo>
                    <a:pt x="11352403" y="2308352"/>
                  </a:lnTo>
                  <a:lnTo>
                    <a:pt x="11352403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05740" y="30480"/>
            <a:ext cx="12101830" cy="6356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1.3.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Partipação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popular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b="1" i="1" spc="-5" dirty="0" err="1">
                <a:solidFill>
                  <a:srgbClr val="FFFFFF"/>
                </a:solidFill>
                <a:latin typeface="Verdana"/>
                <a:cs typeface="Verdana"/>
              </a:rPr>
              <a:t>processo</a:t>
            </a:r>
            <a:r>
              <a:rPr sz="2400" b="1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 dirty="0">
              <a:latin typeface="Verdana"/>
              <a:cs typeface="Verdana"/>
            </a:endParaRPr>
          </a:p>
          <a:p>
            <a:pPr marL="179070" marR="5080">
              <a:lnSpc>
                <a:spcPct val="100000"/>
              </a:lnSpc>
              <a:tabLst>
                <a:tab pos="762635" algn="l"/>
                <a:tab pos="1728470" algn="l"/>
                <a:tab pos="1901189" algn="l"/>
                <a:tab pos="2127250" algn="l"/>
                <a:tab pos="2970530" algn="l"/>
                <a:tab pos="3267710" algn="l"/>
                <a:tab pos="3465829" algn="l"/>
                <a:tab pos="3679190" algn="l"/>
                <a:tab pos="3867150" algn="l"/>
                <a:tab pos="4114165" algn="l"/>
                <a:tab pos="4284345" algn="l"/>
                <a:tab pos="4495165" algn="l"/>
                <a:tab pos="4594225" algn="l"/>
                <a:tab pos="4881245" algn="l"/>
                <a:tab pos="6062345" algn="l"/>
                <a:tab pos="6156325" algn="l"/>
                <a:tab pos="6377305" algn="l"/>
                <a:tab pos="6517005" algn="l"/>
                <a:tab pos="6943725" algn="l"/>
                <a:tab pos="7047865" algn="l"/>
                <a:tab pos="7185659" algn="l"/>
                <a:tab pos="8686800" algn="l"/>
                <a:tab pos="8773160" algn="l"/>
                <a:tab pos="8808720" algn="l"/>
                <a:tab pos="8874760" algn="l"/>
                <a:tab pos="9136380" algn="l"/>
                <a:tab pos="9519920" algn="l"/>
                <a:tab pos="9644380" algn="l"/>
                <a:tab pos="9718040" algn="l"/>
                <a:tab pos="10305415" algn="l"/>
                <a:tab pos="11138535" algn="l"/>
                <a:tab pos="1208849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“É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forçoso		admitir	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que		</a:t>
            </a:r>
            <a:r>
              <a:rPr sz="2400" b="1" spc="-5" dirty="0" err="1">
                <a:solidFill>
                  <a:srgbClr val="6C2A1A"/>
                </a:solidFill>
                <a:latin typeface="Verdana"/>
                <a:cs typeface="Verdana"/>
              </a:rPr>
              <a:t>processo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e	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				são		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institutos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indissociáveis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Na	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feliz	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colocação		do	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argentino		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Roberto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Dromi, </a:t>
            </a:r>
            <a:r>
              <a:rPr sz="2400" u="sng" spc="-5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administrativo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é	o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instrumento		jurídico	que	viabiliza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o  exercício	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efetivo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da	participação	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dos	cidadãos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;	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é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“a		ferramenta  jurídica idônea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regular 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relações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entre governantes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25" dirty="0">
                <a:solidFill>
                  <a:srgbClr val="2C2D2C"/>
                </a:solidFill>
                <a:latin typeface="Verdana"/>
                <a:cs typeface="Verdana"/>
              </a:rPr>
              <a:t>governados”.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DE OLIVEIRA:</a:t>
            </a:r>
            <a:r>
              <a:rPr sz="2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2010)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buFont typeface="Wingdings"/>
              <a:buChar char=""/>
              <a:tabLst>
                <a:tab pos="742315" algn="l"/>
                <a:tab pos="1549400" algn="l"/>
                <a:tab pos="2693035" algn="l"/>
                <a:tab pos="4107815" algn="l"/>
                <a:tab pos="4910455" algn="l"/>
                <a:tab pos="6064250" algn="l"/>
                <a:tab pos="6544309" algn="l"/>
                <a:tab pos="7321550" algn="l"/>
                <a:tab pos="7997190" algn="l"/>
                <a:tab pos="10441305" algn="l"/>
              </a:tabLst>
            </a:pP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Em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1999	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entrou	em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vigor	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Lei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nº	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9.784/1999,	que</a:t>
            </a:r>
            <a:endParaRPr sz="2400" dirty="0">
              <a:latin typeface="Verdana"/>
              <a:cs typeface="Verdana"/>
            </a:endParaRPr>
          </a:p>
          <a:p>
            <a:pPr marL="742315">
              <a:lnSpc>
                <a:spcPct val="100000"/>
              </a:lnSpc>
            </a:pP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estabeleceu alguns mecanismos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2400" b="1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popular: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5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buFont typeface="Arial"/>
              <a:buChar char="•"/>
              <a:tabLst>
                <a:tab pos="741680" algn="l"/>
                <a:tab pos="74231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Consulta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pública;</a:t>
            </a:r>
            <a:endParaRPr sz="240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buFont typeface="Arial"/>
              <a:buChar char="•"/>
              <a:tabLst>
                <a:tab pos="741680" algn="l"/>
                <a:tab pos="74231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Audiência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pública;</a:t>
            </a:r>
            <a:r>
              <a:rPr sz="24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41680" algn="l"/>
                <a:tab pos="742315" algn="l"/>
                <a:tab pos="1953895" algn="l"/>
                <a:tab pos="3046095" algn="l"/>
                <a:tab pos="3602354" algn="l"/>
                <a:tab pos="5640070" algn="l"/>
                <a:tab pos="6196330" algn="l"/>
                <a:tab pos="8648065" algn="l"/>
                <a:tab pos="1069530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Outros	meios	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participação	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administrados,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diretamente	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endParaRPr sz="2400" dirty="0">
              <a:latin typeface="Verdana"/>
              <a:cs typeface="Verdana"/>
            </a:endParaRPr>
          </a:p>
          <a:p>
            <a:pPr marL="742315">
              <a:lnSpc>
                <a:spcPct val="100000"/>
              </a:lnSpc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meio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legalmente</a:t>
            </a:r>
            <a:r>
              <a:rPr sz="24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reconhecidas.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632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0"/>
            <a:ext cx="12188825" cy="3034030"/>
          </a:xfrm>
          <a:custGeom>
            <a:avLst/>
            <a:gdLst/>
            <a:ahLst/>
            <a:cxnLst/>
            <a:rect l="l" t="t" r="r" b="b"/>
            <a:pathLst>
              <a:path w="12188825" h="3034030">
                <a:moveTo>
                  <a:pt x="11579225" y="0"/>
                </a:moveTo>
                <a:lnTo>
                  <a:pt x="11579225" y="3033471"/>
                </a:lnTo>
              </a:path>
              <a:path w="12188825" h="3034030">
                <a:moveTo>
                  <a:pt x="0" y="385825"/>
                </a:moveTo>
                <a:lnTo>
                  <a:pt x="12188825" y="385825"/>
                </a:lnTo>
              </a:path>
              <a:path w="12188825" h="3034030">
                <a:moveTo>
                  <a:pt x="0" y="1611376"/>
                </a:moveTo>
                <a:lnTo>
                  <a:pt x="12188825" y="1611376"/>
                </a:lnTo>
              </a:path>
              <a:path w="12188825" h="3034030">
                <a:moveTo>
                  <a:pt x="0" y="2835275"/>
                </a:moveTo>
                <a:lnTo>
                  <a:pt x="12188825" y="2835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4060825"/>
            <a:ext cx="2280285" cy="0"/>
          </a:xfrm>
          <a:custGeom>
            <a:avLst/>
            <a:gdLst/>
            <a:ahLst/>
            <a:cxnLst/>
            <a:rect l="l" t="t" r="r" b="b"/>
            <a:pathLst>
              <a:path w="2280285">
                <a:moveTo>
                  <a:pt x="0" y="0"/>
                </a:moveTo>
                <a:lnTo>
                  <a:pt x="227990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670538" y="406082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6510337"/>
            <a:ext cx="2280285" cy="0"/>
          </a:xfrm>
          <a:custGeom>
            <a:avLst/>
            <a:gdLst/>
            <a:ahLst/>
            <a:cxnLst/>
            <a:rect l="l" t="t" r="r" b="b"/>
            <a:pathLst>
              <a:path w="2280285">
                <a:moveTo>
                  <a:pt x="0" y="0"/>
                </a:moveTo>
                <a:lnTo>
                  <a:pt x="227990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670538" y="6510337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4" name="object 34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6999" y="0"/>
              <a:ext cx="8775446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6999" y="0"/>
              <a:ext cx="8775700" cy="462280"/>
            </a:xfrm>
            <a:custGeom>
              <a:avLst/>
              <a:gdLst/>
              <a:ahLst/>
              <a:cxnLst/>
              <a:rect l="l" t="t" r="r" b="b"/>
              <a:pathLst>
                <a:path w="8775700" h="462280">
                  <a:moveTo>
                    <a:pt x="0" y="461670"/>
                  </a:moveTo>
                  <a:lnTo>
                    <a:pt x="8775446" y="461670"/>
                  </a:lnTo>
                  <a:lnTo>
                    <a:pt x="877544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8561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1.3.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Partipação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popular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i="1" spc="-5" dirty="0" err="1">
                <a:solidFill>
                  <a:srgbClr val="FFFFFF"/>
                </a:solidFill>
                <a:latin typeface="Verdana"/>
                <a:cs typeface="Verdana"/>
              </a:rPr>
              <a:t>processo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18440" y="368300"/>
            <a:ext cx="11452225" cy="6346190"/>
            <a:chOff x="218440" y="368300"/>
            <a:chExt cx="11452225" cy="6346190"/>
          </a:xfrm>
        </p:grpSpPr>
        <p:sp>
          <p:nvSpPr>
            <p:cNvPr id="51" name="object 51"/>
            <p:cNvSpPr/>
            <p:nvPr/>
          </p:nvSpPr>
          <p:spPr>
            <a:xfrm>
              <a:off x="218440" y="368300"/>
              <a:ext cx="8536940" cy="30480"/>
            </a:xfrm>
            <a:custGeom>
              <a:avLst/>
              <a:gdLst/>
              <a:ahLst/>
              <a:cxnLst/>
              <a:rect l="l" t="t" r="r" b="b"/>
              <a:pathLst>
                <a:path w="8536940" h="30479">
                  <a:moveTo>
                    <a:pt x="85369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8536940" y="30479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283079" y="3033471"/>
              <a:ext cx="9387840" cy="3681095"/>
            </a:xfrm>
            <a:custGeom>
              <a:avLst/>
              <a:gdLst/>
              <a:ahLst/>
              <a:cxnLst/>
              <a:rect l="l" t="t" r="r" b="b"/>
              <a:pathLst>
                <a:path w="9387840" h="3681095">
                  <a:moveTo>
                    <a:pt x="9387446" y="2480564"/>
                  </a:moveTo>
                  <a:lnTo>
                    <a:pt x="0" y="2480564"/>
                  </a:lnTo>
                  <a:lnTo>
                    <a:pt x="0" y="3680879"/>
                  </a:lnTo>
                  <a:lnTo>
                    <a:pt x="9387446" y="3680879"/>
                  </a:lnTo>
                  <a:lnTo>
                    <a:pt x="9387446" y="2480564"/>
                  </a:lnTo>
                  <a:close/>
                </a:path>
                <a:path w="9387840" h="3681095">
                  <a:moveTo>
                    <a:pt x="9387446" y="0"/>
                  </a:moveTo>
                  <a:lnTo>
                    <a:pt x="0" y="0"/>
                  </a:lnTo>
                  <a:lnTo>
                    <a:pt x="0" y="1200327"/>
                  </a:lnTo>
                  <a:lnTo>
                    <a:pt x="9387446" y="1200327"/>
                  </a:lnTo>
                  <a:lnTo>
                    <a:pt x="9387446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1439" y="584834"/>
            <a:ext cx="12012295" cy="608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141605" algn="just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31.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Quando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matéria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envolver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assunto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geral,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órgão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competente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poderá,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mediante despacho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motivado,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abrir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período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6C2A1A"/>
                </a:solidFill>
                <a:latin typeface="Verdana"/>
                <a:cs typeface="Verdana"/>
              </a:rPr>
              <a:t>consulta </a:t>
            </a:r>
            <a:r>
              <a:rPr sz="1600" b="1" dirty="0">
                <a:solidFill>
                  <a:srgbClr val="6C2A1A"/>
                </a:solidFill>
                <a:latin typeface="Verdana"/>
                <a:cs typeface="Verdana"/>
              </a:rPr>
              <a:t>pública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para manifestação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terceiros,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antes da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decisão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pedido,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houver prejuízo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parte</a:t>
            </a:r>
            <a:r>
              <a:rPr sz="16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interessada.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Verdana"/>
              <a:cs typeface="Verdana"/>
            </a:endParaRPr>
          </a:p>
          <a:p>
            <a:pPr marL="127000" marR="144780" indent="584200" algn="just">
              <a:lnSpc>
                <a:spcPct val="10000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§ 1</a:t>
            </a:r>
            <a:r>
              <a:rPr sz="1575" u="sng" baseline="2645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r>
              <a:rPr sz="1575" baseline="264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abertura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consulta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será objeto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divulgação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meios oficiais,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fim 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físicas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possam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examinar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 autos,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fixando-se prazo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oferecimento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alegações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escritas.</a:t>
            </a:r>
            <a:endParaRPr sz="1600" dirty="0">
              <a:latin typeface="Verdana"/>
              <a:cs typeface="Verdana"/>
            </a:endParaRPr>
          </a:p>
          <a:p>
            <a:pPr marL="127000" marR="142875" indent="44450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§ 2</a:t>
            </a:r>
            <a:r>
              <a:rPr sz="1575" u="sng" baseline="2645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r>
              <a:rPr sz="1575" baseline="264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comparecimento à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consulta pública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confere, por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si,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condição de interessado do </a:t>
            </a:r>
            <a:r>
              <a:rPr sz="16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mas  confere 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obter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resposta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fundamentada,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 comum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todas as alegações  substancialmente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iguais.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Verdana"/>
              <a:cs typeface="Verdana"/>
            </a:endParaRPr>
          </a:p>
          <a:p>
            <a:pPr marL="2283460" marR="511175" algn="just">
              <a:lnSpc>
                <a:spcPct val="100000"/>
              </a:lnSpc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Consulta pública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mecanismo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participativo,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se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realizar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definido,  de caráter consultivo, aberto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qualquer interessado, que visa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receber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contribuições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escrito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da sociedade civil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sobre determinado assunto,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na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definida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seu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convocação. (Decreto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8.243/14)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Verdana"/>
              <a:cs typeface="Verdana"/>
            </a:endParaRPr>
          </a:p>
          <a:p>
            <a:pPr marL="372745" marR="38798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32.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Antes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tomada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decisão,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juízo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autoridade,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diante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relevância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questão,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realizada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audiência pública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debates sobre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matéria do</a:t>
            </a:r>
            <a:r>
              <a:rPr sz="1800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600" dirty="0">
              <a:latin typeface="Verdana"/>
              <a:cs typeface="Verdana"/>
            </a:endParaRPr>
          </a:p>
          <a:p>
            <a:pPr marL="2283460" marR="512445" algn="just">
              <a:lnSpc>
                <a:spcPct val="100000"/>
              </a:lnSpc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Audiência pública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mecanismo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caráter presencial, consultivo,  aberto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qualquer interessado, com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possibilidade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manifestação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oral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participantes,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cujo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objetivo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subsidiar decisões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governamentais.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(Decreto  8.243/14)</a:t>
            </a:r>
            <a:endParaRPr sz="1800" dirty="0">
              <a:latin typeface="Verdana"/>
              <a:cs typeface="Verdana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2007870" y="2855976"/>
            <a:ext cx="253365" cy="3017520"/>
            <a:chOff x="2007870" y="2855976"/>
            <a:chExt cx="253365" cy="3017520"/>
          </a:xfrm>
        </p:grpSpPr>
        <p:sp>
          <p:nvSpPr>
            <p:cNvPr id="55" name="object 55"/>
            <p:cNvSpPr/>
            <p:nvPr/>
          </p:nvSpPr>
          <p:spPr>
            <a:xfrm>
              <a:off x="2014220" y="2862326"/>
              <a:ext cx="233045" cy="536575"/>
            </a:xfrm>
            <a:custGeom>
              <a:avLst/>
              <a:gdLst/>
              <a:ahLst/>
              <a:cxnLst/>
              <a:rect l="l" t="t" r="r" b="b"/>
              <a:pathLst>
                <a:path w="233044" h="536575">
                  <a:moveTo>
                    <a:pt x="58293" y="0"/>
                  </a:moveTo>
                  <a:lnTo>
                    <a:pt x="0" y="0"/>
                  </a:lnTo>
                  <a:lnTo>
                    <a:pt x="0" y="405511"/>
                  </a:lnTo>
                  <a:lnTo>
                    <a:pt x="8022" y="445160"/>
                  </a:lnTo>
                  <a:lnTo>
                    <a:pt x="29892" y="477535"/>
                  </a:lnTo>
                  <a:lnTo>
                    <a:pt x="62311" y="499362"/>
                  </a:lnTo>
                  <a:lnTo>
                    <a:pt x="101981" y="507364"/>
                  </a:lnTo>
                  <a:lnTo>
                    <a:pt x="174752" y="507364"/>
                  </a:lnTo>
                  <a:lnTo>
                    <a:pt x="174752" y="536448"/>
                  </a:lnTo>
                  <a:lnTo>
                    <a:pt x="232918" y="478282"/>
                  </a:lnTo>
                  <a:lnTo>
                    <a:pt x="174752" y="419988"/>
                  </a:lnTo>
                  <a:lnTo>
                    <a:pt x="174752" y="449199"/>
                  </a:lnTo>
                  <a:lnTo>
                    <a:pt x="101981" y="449199"/>
                  </a:lnTo>
                  <a:lnTo>
                    <a:pt x="84974" y="445766"/>
                  </a:lnTo>
                  <a:lnTo>
                    <a:pt x="71088" y="436403"/>
                  </a:lnTo>
                  <a:lnTo>
                    <a:pt x="61725" y="422517"/>
                  </a:lnTo>
                  <a:lnTo>
                    <a:pt x="58293" y="405511"/>
                  </a:lnTo>
                  <a:lnTo>
                    <a:pt x="58293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14220" y="2862326"/>
              <a:ext cx="233045" cy="536575"/>
            </a:xfrm>
            <a:custGeom>
              <a:avLst/>
              <a:gdLst/>
              <a:ahLst/>
              <a:cxnLst/>
              <a:rect l="l" t="t" r="r" b="b"/>
              <a:pathLst>
                <a:path w="233044" h="536575">
                  <a:moveTo>
                    <a:pt x="0" y="0"/>
                  </a:moveTo>
                  <a:lnTo>
                    <a:pt x="0" y="405511"/>
                  </a:lnTo>
                  <a:lnTo>
                    <a:pt x="8022" y="445160"/>
                  </a:lnTo>
                  <a:lnTo>
                    <a:pt x="29892" y="477535"/>
                  </a:lnTo>
                  <a:lnTo>
                    <a:pt x="62311" y="499362"/>
                  </a:lnTo>
                  <a:lnTo>
                    <a:pt x="101981" y="507364"/>
                  </a:lnTo>
                  <a:lnTo>
                    <a:pt x="174752" y="507364"/>
                  </a:lnTo>
                  <a:lnTo>
                    <a:pt x="174752" y="536448"/>
                  </a:lnTo>
                  <a:lnTo>
                    <a:pt x="232918" y="478282"/>
                  </a:lnTo>
                  <a:lnTo>
                    <a:pt x="174752" y="419988"/>
                  </a:lnTo>
                  <a:lnTo>
                    <a:pt x="174752" y="449199"/>
                  </a:lnTo>
                  <a:lnTo>
                    <a:pt x="101981" y="449199"/>
                  </a:lnTo>
                  <a:lnTo>
                    <a:pt x="84974" y="445766"/>
                  </a:lnTo>
                  <a:lnTo>
                    <a:pt x="71088" y="436403"/>
                  </a:lnTo>
                  <a:lnTo>
                    <a:pt x="61725" y="422517"/>
                  </a:lnTo>
                  <a:lnTo>
                    <a:pt x="58293" y="405511"/>
                  </a:lnTo>
                  <a:lnTo>
                    <a:pt x="58293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4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021459" y="5211191"/>
              <a:ext cx="233045" cy="655955"/>
            </a:xfrm>
            <a:custGeom>
              <a:avLst/>
              <a:gdLst/>
              <a:ahLst/>
              <a:cxnLst/>
              <a:rect l="l" t="t" r="r" b="b"/>
              <a:pathLst>
                <a:path w="233044" h="655954">
                  <a:moveTo>
                    <a:pt x="58166" y="0"/>
                  </a:moveTo>
                  <a:lnTo>
                    <a:pt x="0" y="0"/>
                  </a:lnTo>
                  <a:lnTo>
                    <a:pt x="0" y="524624"/>
                  </a:lnTo>
                  <a:lnTo>
                    <a:pt x="8002" y="564287"/>
                  </a:lnTo>
                  <a:lnTo>
                    <a:pt x="29829" y="596679"/>
                  </a:lnTo>
                  <a:lnTo>
                    <a:pt x="62204" y="618519"/>
                  </a:lnTo>
                  <a:lnTo>
                    <a:pt x="101854" y="626529"/>
                  </a:lnTo>
                  <a:lnTo>
                    <a:pt x="174625" y="626529"/>
                  </a:lnTo>
                  <a:lnTo>
                    <a:pt x="174625" y="655637"/>
                  </a:lnTo>
                  <a:lnTo>
                    <a:pt x="232918" y="597407"/>
                  </a:lnTo>
                  <a:lnTo>
                    <a:pt x="174625" y="539178"/>
                  </a:lnTo>
                  <a:lnTo>
                    <a:pt x="174625" y="568299"/>
                  </a:lnTo>
                  <a:lnTo>
                    <a:pt x="101854" y="568299"/>
                  </a:lnTo>
                  <a:lnTo>
                    <a:pt x="84847" y="564866"/>
                  </a:lnTo>
                  <a:lnTo>
                    <a:pt x="70961" y="555505"/>
                  </a:lnTo>
                  <a:lnTo>
                    <a:pt x="61598" y="541623"/>
                  </a:lnTo>
                  <a:lnTo>
                    <a:pt x="58166" y="524624"/>
                  </a:lnTo>
                  <a:lnTo>
                    <a:pt x="58166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21459" y="5211191"/>
              <a:ext cx="233045" cy="655955"/>
            </a:xfrm>
            <a:custGeom>
              <a:avLst/>
              <a:gdLst/>
              <a:ahLst/>
              <a:cxnLst/>
              <a:rect l="l" t="t" r="r" b="b"/>
              <a:pathLst>
                <a:path w="233044" h="655954">
                  <a:moveTo>
                    <a:pt x="0" y="0"/>
                  </a:moveTo>
                  <a:lnTo>
                    <a:pt x="0" y="524624"/>
                  </a:lnTo>
                  <a:lnTo>
                    <a:pt x="8002" y="564287"/>
                  </a:lnTo>
                  <a:lnTo>
                    <a:pt x="29829" y="596679"/>
                  </a:lnTo>
                  <a:lnTo>
                    <a:pt x="62204" y="618519"/>
                  </a:lnTo>
                  <a:lnTo>
                    <a:pt x="101854" y="626529"/>
                  </a:lnTo>
                  <a:lnTo>
                    <a:pt x="174625" y="626529"/>
                  </a:lnTo>
                  <a:lnTo>
                    <a:pt x="174625" y="655637"/>
                  </a:lnTo>
                  <a:lnTo>
                    <a:pt x="232918" y="597407"/>
                  </a:lnTo>
                  <a:lnTo>
                    <a:pt x="174625" y="539178"/>
                  </a:lnTo>
                  <a:lnTo>
                    <a:pt x="174625" y="568299"/>
                  </a:lnTo>
                  <a:lnTo>
                    <a:pt x="101854" y="568299"/>
                  </a:lnTo>
                  <a:lnTo>
                    <a:pt x="84847" y="564866"/>
                  </a:lnTo>
                  <a:lnTo>
                    <a:pt x="70961" y="555505"/>
                  </a:lnTo>
                  <a:lnTo>
                    <a:pt x="61598" y="541623"/>
                  </a:lnTo>
                  <a:lnTo>
                    <a:pt x="58166" y="524624"/>
                  </a:lnTo>
                  <a:lnTo>
                    <a:pt x="58166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4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9" name="object 19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3001899" y="2835275"/>
                  </a:lnTo>
                </a:path>
                <a:path w="12188825" h="6858000">
                  <a:moveTo>
                    <a:pt x="10805668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93077" y="632078"/>
            <a:ext cx="1088834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33.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órgãos 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administrativas,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matéria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relevante,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poderão estabelecer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outros meios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administrados,  diretamente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meio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legalmente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reconhecidas.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23825" y="0"/>
            <a:ext cx="8773160" cy="468630"/>
            <a:chOff x="123825" y="0"/>
            <a:chExt cx="8773160" cy="468630"/>
          </a:xfrm>
        </p:grpSpPr>
        <p:sp>
          <p:nvSpPr>
            <p:cNvPr id="34" name="object 34"/>
            <p:cNvSpPr/>
            <p:nvPr/>
          </p:nvSpPr>
          <p:spPr>
            <a:xfrm>
              <a:off x="127000" y="0"/>
              <a:ext cx="8766810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00" y="0"/>
              <a:ext cx="8766810" cy="462280"/>
            </a:xfrm>
            <a:custGeom>
              <a:avLst/>
              <a:gdLst/>
              <a:ahLst/>
              <a:cxnLst/>
              <a:rect l="l" t="t" r="r" b="b"/>
              <a:pathLst>
                <a:path w="8766810" h="462280">
                  <a:moveTo>
                    <a:pt x="0" y="461670"/>
                  </a:moveTo>
                  <a:lnTo>
                    <a:pt x="8766810" y="461670"/>
                  </a:lnTo>
                  <a:lnTo>
                    <a:pt x="876681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8561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1.3.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Partipação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popular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i="1" spc="-5" dirty="0" err="1">
                <a:solidFill>
                  <a:srgbClr val="FFFFFF"/>
                </a:solidFill>
                <a:latin typeface="Verdana"/>
                <a:cs typeface="Verdana"/>
              </a:rPr>
              <a:t>processo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18440" y="368300"/>
            <a:ext cx="8536940" cy="2607310"/>
            <a:chOff x="218440" y="368300"/>
            <a:chExt cx="8536940" cy="2607310"/>
          </a:xfrm>
        </p:grpSpPr>
        <p:sp>
          <p:nvSpPr>
            <p:cNvPr id="38" name="object 38"/>
            <p:cNvSpPr/>
            <p:nvPr/>
          </p:nvSpPr>
          <p:spPr>
            <a:xfrm>
              <a:off x="218440" y="368300"/>
              <a:ext cx="8536940" cy="30480"/>
            </a:xfrm>
            <a:custGeom>
              <a:avLst/>
              <a:gdLst/>
              <a:ahLst/>
              <a:cxnLst/>
              <a:rect l="l" t="t" r="r" b="b"/>
              <a:pathLst>
                <a:path w="8536940" h="30479">
                  <a:moveTo>
                    <a:pt x="85369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8536940" y="30479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566416" y="2156586"/>
              <a:ext cx="353695" cy="812165"/>
            </a:xfrm>
            <a:custGeom>
              <a:avLst/>
              <a:gdLst/>
              <a:ahLst/>
              <a:cxnLst/>
              <a:rect l="l" t="t" r="r" b="b"/>
              <a:pathLst>
                <a:path w="353694" h="812164">
                  <a:moveTo>
                    <a:pt x="88391" y="0"/>
                  </a:moveTo>
                  <a:lnTo>
                    <a:pt x="0" y="0"/>
                  </a:lnTo>
                  <a:lnTo>
                    <a:pt x="0" y="613155"/>
                  </a:lnTo>
                  <a:lnTo>
                    <a:pt x="7882" y="662077"/>
                  </a:lnTo>
                  <a:lnTo>
                    <a:pt x="29833" y="704573"/>
                  </a:lnTo>
                  <a:lnTo>
                    <a:pt x="63313" y="738090"/>
                  </a:lnTo>
                  <a:lnTo>
                    <a:pt x="105777" y="760073"/>
                  </a:lnTo>
                  <a:lnTo>
                    <a:pt x="154685" y="767968"/>
                  </a:lnTo>
                  <a:lnTo>
                    <a:pt x="265175" y="767968"/>
                  </a:lnTo>
                  <a:lnTo>
                    <a:pt x="265175" y="812164"/>
                  </a:lnTo>
                  <a:lnTo>
                    <a:pt x="353567" y="723773"/>
                  </a:lnTo>
                  <a:lnTo>
                    <a:pt x="265175" y="635253"/>
                  </a:lnTo>
                  <a:lnTo>
                    <a:pt x="265175" y="679576"/>
                  </a:lnTo>
                  <a:lnTo>
                    <a:pt x="154685" y="679576"/>
                  </a:lnTo>
                  <a:lnTo>
                    <a:pt x="128897" y="674360"/>
                  </a:lnTo>
                  <a:lnTo>
                    <a:pt x="107822" y="660130"/>
                  </a:lnTo>
                  <a:lnTo>
                    <a:pt x="93606" y="639018"/>
                  </a:lnTo>
                  <a:lnTo>
                    <a:pt x="88391" y="613155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66416" y="2156586"/>
              <a:ext cx="353695" cy="812165"/>
            </a:xfrm>
            <a:custGeom>
              <a:avLst/>
              <a:gdLst/>
              <a:ahLst/>
              <a:cxnLst/>
              <a:rect l="l" t="t" r="r" b="b"/>
              <a:pathLst>
                <a:path w="353694" h="812164">
                  <a:moveTo>
                    <a:pt x="0" y="0"/>
                  </a:moveTo>
                  <a:lnTo>
                    <a:pt x="0" y="613155"/>
                  </a:lnTo>
                  <a:lnTo>
                    <a:pt x="7882" y="662077"/>
                  </a:lnTo>
                  <a:lnTo>
                    <a:pt x="29833" y="704573"/>
                  </a:lnTo>
                  <a:lnTo>
                    <a:pt x="63313" y="738090"/>
                  </a:lnTo>
                  <a:lnTo>
                    <a:pt x="105777" y="760073"/>
                  </a:lnTo>
                  <a:lnTo>
                    <a:pt x="154685" y="767968"/>
                  </a:lnTo>
                  <a:lnTo>
                    <a:pt x="265175" y="767968"/>
                  </a:lnTo>
                  <a:lnTo>
                    <a:pt x="265175" y="812164"/>
                  </a:lnTo>
                  <a:lnTo>
                    <a:pt x="353567" y="723773"/>
                  </a:lnTo>
                  <a:lnTo>
                    <a:pt x="265175" y="635253"/>
                  </a:lnTo>
                  <a:lnTo>
                    <a:pt x="265175" y="679576"/>
                  </a:lnTo>
                  <a:lnTo>
                    <a:pt x="154685" y="679576"/>
                  </a:lnTo>
                  <a:lnTo>
                    <a:pt x="128897" y="674360"/>
                  </a:lnTo>
                  <a:lnTo>
                    <a:pt x="107822" y="660130"/>
                  </a:lnTo>
                  <a:lnTo>
                    <a:pt x="93606" y="639018"/>
                  </a:lnTo>
                  <a:lnTo>
                    <a:pt x="88391" y="613155"/>
                  </a:lnTo>
                  <a:lnTo>
                    <a:pt x="88391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4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55344" y="4267834"/>
            <a:ext cx="105937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Art. </a:t>
            </a:r>
            <a:r>
              <a:rPr sz="2400" b="1" spc="-10" dirty="0">
                <a:solidFill>
                  <a:srgbClr val="6C2A1A"/>
                </a:solidFill>
                <a:latin typeface="Verdana"/>
                <a:cs typeface="Verdana"/>
              </a:rPr>
              <a:t>34.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Os resultados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da consulta e audiência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pública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2400" b="1" spc="20" dirty="0">
                <a:solidFill>
                  <a:srgbClr val="6C2A1A"/>
                </a:solidFill>
                <a:latin typeface="Verdana"/>
                <a:cs typeface="Verdana"/>
              </a:rPr>
              <a:t>de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outros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meios </a:t>
            </a:r>
            <a:r>
              <a:rPr sz="2400" b="1" spc="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administrados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deverão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ser 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apresentados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com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indicação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procedimento</a:t>
            </a:r>
            <a:r>
              <a:rPr sz="2400" b="1" spc="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adotado.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05073" y="2605239"/>
            <a:ext cx="7804150" cy="1016000"/>
          </a:xfrm>
          <a:prstGeom prst="rect">
            <a:avLst/>
          </a:prstGeom>
          <a:solidFill>
            <a:srgbClr val="FBF0D5"/>
          </a:solidFill>
        </p:spPr>
        <p:txBody>
          <a:bodyPr vert="horz" wrap="square" lIns="0" tIns="43815" rIns="0" bIns="0" rtlCol="0">
            <a:spAutoFit/>
          </a:bodyPr>
          <a:lstStyle/>
          <a:p>
            <a:pPr marL="92075" marR="81915" algn="just">
              <a:lnSpc>
                <a:spcPct val="100000"/>
              </a:lnSpc>
              <a:spcBef>
                <a:spcPts val="34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Conferências, encontros, enquete pela Internet, consultas  eletrônicas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organizar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outros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tipos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participação  presencial, além da consulta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audiência</a:t>
            </a:r>
            <a:r>
              <a:rPr sz="20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999" y="0"/>
              <a:ext cx="8766810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999" y="0"/>
              <a:ext cx="8766810" cy="462280"/>
            </a:xfrm>
            <a:custGeom>
              <a:avLst/>
              <a:gdLst/>
              <a:ahLst/>
              <a:cxnLst/>
              <a:rect l="l" t="t" r="r" b="b"/>
              <a:pathLst>
                <a:path w="8766810" h="462280">
                  <a:moveTo>
                    <a:pt x="0" y="461670"/>
                  </a:moveTo>
                  <a:lnTo>
                    <a:pt x="8766810" y="461670"/>
                  </a:lnTo>
                  <a:lnTo>
                    <a:pt x="876681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397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1.4. Controle social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agências</a:t>
            </a:r>
            <a:r>
              <a:rPr sz="240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reguladoras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23823" y="368300"/>
            <a:ext cx="7468234" cy="2714625"/>
            <a:chOff x="123823" y="368300"/>
            <a:chExt cx="7468234" cy="2714625"/>
          </a:xfrm>
        </p:grpSpPr>
        <p:sp>
          <p:nvSpPr>
            <p:cNvPr id="29" name="object 29"/>
            <p:cNvSpPr/>
            <p:nvPr/>
          </p:nvSpPr>
          <p:spPr>
            <a:xfrm>
              <a:off x="218439" y="368300"/>
              <a:ext cx="7373620" cy="30480"/>
            </a:xfrm>
            <a:custGeom>
              <a:avLst/>
              <a:gdLst/>
              <a:ahLst/>
              <a:cxnLst/>
              <a:rect l="l" t="t" r="r" b="b"/>
              <a:pathLst>
                <a:path w="7373620" h="30479">
                  <a:moveTo>
                    <a:pt x="737361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7373619" y="30479"/>
                  </a:lnTo>
                  <a:lnTo>
                    <a:pt x="7373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6998" y="2617952"/>
              <a:ext cx="4591685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26998" y="2617952"/>
              <a:ext cx="4591685" cy="462280"/>
            </a:xfrm>
            <a:custGeom>
              <a:avLst/>
              <a:gdLst/>
              <a:ahLst/>
              <a:cxnLst/>
              <a:rect l="l" t="t" r="r" b="b"/>
              <a:pathLst>
                <a:path w="4591685" h="462280">
                  <a:moveTo>
                    <a:pt x="0" y="461670"/>
                  </a:moveTo>
                  <a:lnTo>
                    <a:pt x="4591685" y="461670"/>
                  </a:lnTo>
                  <a:lnTo>
                    <a:pt x="4591685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8439" y="2986277"/>
              <a:ext cx="4295140" cy="30480"/>
            </a:xfrm>
            <a:custGeom>
              <a:avLst/>
              <a:gdLst/>
              <a:ahLst/>
              <a:cxnLst/>
              <a:rect l="l" t="t" r="r" b="b"/>
              <a:pathLst>
                <a:path w="4295140" h="30480">
                  <a:moveTo>
                    <a:pt x="4295140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4295140" y="30480"/>
                  </a:lnTo>
                  <a:lnTo>
                    <a:pt x="4295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54965" y="703579"/>
            <a:ext cx="1130300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No âmbito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das agências reguladoras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há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várias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normas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contemplando  diferentes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formas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cidadão junto às agências: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instituição 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ouvidorias,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audiências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públicas,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consulta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públicas, criação 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conselhos, sistema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disque-denúncia</a:t>
            </a:r>
            <a:r>
              <a:rPr sz="2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5740" y="2534479"/>
            <a:ext cx="11382375" cy="151701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5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ANATEL: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Lei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nº</a:t>
            </a:r>
            <a:r>
              <a:rPr sz="2400" b="1" i="1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9.472/97</a:t>
            </a:r>
            <a:endParaRPr sz="2400">
              <a:latin typeface="Verdana"/>
              <a:cs typeface="Verdana"/>
            </a:endParaRPr>
          </a:p>
          <a:p>
            <a:pPr marL="161925" marR="5080" algn="just">
              <a:lnSpc>
                <a:spcPct val="100000"/>
              </a:lnSpc>
              <a:spcBef>
                <a:spcPts val="75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42.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As minutas de atos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normativos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serão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submetidas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consulta pública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 formalizada por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publicação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no Diário Oficial da União,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devendo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as críticas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sugestões 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merecer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exame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permanecer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disposição 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Biblioteca.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23825" y="4614011"/>
            <a:ext cx="4323715" cy="468630"/>
            <a:chOff x="123825" y="4614011"/>
            <a:chExt cx="4323715" cy="468630"/>
          </a:xfrm>
        </p:grpSpPr>
        <p:sp>
          <p:nvSpPr>
            <p:cNvPr id="36" name="object 36"/>
            <p:cNvSpPr/>
            <p:nvPr/>
          </p:nvSpPr>
          <p:spPr>
            <a:xfrm>
              <a:off x="127000" y="4617186"/>
              <a:ext cx="4317238" cy="4616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7000" y="4617186"/>
              <a:ext cx="4317365" cy="462280"/>
            </a:xfrm>
            <a:custGeom>
              <a:avLst/>
              <a:gdLst/>
              <a:ahLst/>
              <a:cxnLst/>
              <a:rect l="l" t="t" r="r" b="b"/>
              <a:pathLst>
                <a:path w="4317365" h="462279">
                  <a:moveTo>
                    <a:pt x="0" y="461670"/>
                  </a:moveTo>
                  <a:lnTo>
                    <a:pt x="4317238" y="461670"/>
                  </a:lnTo>
                  <a:lnTo>
                    <a:pt x="431723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05740" y="4649470"/>
            <a:ext cx="4085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ANEEL: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Lei nº</a:t>
            </a:r>
            <a:r>
              <a:rPr sz="2400" b="1" i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9.427/96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18440" y="4985511"/>
            <a:ext cx="4058920" cy="30480"/>
          </a:xfrm>
          <a:custGeom>
            <a:avLst/>
            <a:gdLst/>
            <a:ahLst/>
            <a:cxnLst/>
            <a:rect l="l" t="t" r="r" b="b"/>
            <a:pathLst>
              <a:path w="4058920" h="30479">
                <a:moveTo>
                  <a:pt x="4058920" y="0"/>
                </a:moveTo>
                <a:lnTo>
                  <a:pt x="0" y="0"/>
                </a:lnTo>
                <a:lnTo>
                  <a:pt x="0" y="30480"/>
                </a:lnTo>
                <a:lnTo>
                  <a:pt x="4058920" y="30480"/>
                </a:lnTo>
                <a:lnTo>
                  <a:pt x="4058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922526" y="5158104"/>
            <a:ext cx="3422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-7" baseline="-16666" dirty="0">
                <a:solidFill>
                  <a:srgbClr val="2C2D2C"/>
                </a:solidFill>
                <a:latin typeface="Verdana"/>
                <a:cs typeface="Verdana"/>
              </a:rPr>
              <a:t>3</a:t>
            </a:r>
            <a:r>
              <a:rPr sz="1350" u="sng" spc="-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4965" y="5234304"/>
            <a:ext cx="114877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2465" algn="l"/>
                <a:tab pos="1254125" algn="l"/>
                <a:tab pos="2059939" algn="l"/>
                <a:tab pos="2448560" algn="l"/>
                <a:tab pos="3761740" algn="l"/>
                <a:tab pos="5078095" algn="l"/>
                <a:tab pos="5735955" algn="l"/>
                <a:tab pos="6932295" algn="l"/>
                <a:tab pos="8205470" algn="l"/>
                <a:tab pos="8703310" algn="l"/>
                <a:tab pos="9833610" algn="l"/>
                <a:tab pos="1046861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4º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§	O	</a:t>
            </a:r>
            <a:r>
              <a:rPr sz="2000" spc="10" dirty="0" err="1">
                <a:solidFill>
                  <a:srgbClr val="C00000"/>
                </a:solidFill>
                <a:latin typeface="Verdana"/>
                <a:cs typeface="Verdana"/>
              </a:rPr>
              <a:t>p</a:t>
            </a:r>
            <a:r>
              <a:rPr sz="2000" dirty="0" err="1">
                <a:solidFill>
                  <a:srgbClr val="C00000"/>
                </a:solidFill>
                <a:latin typeface="Verdana"/>
                <a:cs typeface="Verdana"/>
              </a:rPr>
              <a:t>ro</a:t>
            </a:r>
            <a:r>
              <a:rPr sz="2000" spc="-25" dirty="0" err="1">
                <a:solidFill>
                  <a:srgbClr val="C00000"/>
                </a:solidFill>
                <a:latin typeface="Verdana"/>
                <a:cs typeface="Verdana"/>
              </a:rPr>
              <a:t>c</a:t>
            </a:r>
            <a:r>
              <a:rPr sz="2000" spc="5" dirty="0" err="1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dirty="0" err="1">
                <a:solidFill>
                  <a:srgbClr val="C00000"/>
                </a:solidFill>
                <a:latin typeface="Verdana"/>
                <a:cs typeface="Verdana"/>
              </a:rPr>
              <a:t>sso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</a:t>
            </a:r>
            <a:r>
              <a:rPr sz="2000" spc="-20" dirty="0">
                <a:solidFill>
                  <a:srgbClr val="C00000"/>
                </a:solidFill>
                <a:latin typeface="Verdana"/>
                <a:cs typeface="Verdana"/>
              </a:rPr>
              <a:t>ó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r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qu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m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p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l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C00000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ar	afe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aç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ir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rgbClr val="C00000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os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spc="20" dirty="0">
                <a:solidFill>
                  <a:srgbClr val="C00000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	a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g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nt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4965" y="5539104"/>
            <a:ext cx="114884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econômicos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setor elétrico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dos consumidores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iniciativa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projeto de lei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quando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possível,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via administrativa,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precedido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b="1" dirty="0">
                <a:solidFill>
                  <a:srgbClr val="C00000"/>
                </a:solidFill>
                <a:latin typeface="Verdana"/>
                <a:cs typeface="Verdana"/>
              </a:rPr>
              <a:t>audiência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pública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convocada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20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ANEEL.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08279" y="668972"/>
            <a:ext cx="6781165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19.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iniciativas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projetos </a:t>
            </a:r>
            <a:r>
              <a:rPr sz="2000" spc="-15" dirty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lei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de  alteração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normas administrativas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impliquem 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afetação de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direito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dos agentes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econômicos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000" spc="-30" dirty="0">
                <a:solidFill>
                  <a:srgbClr val="C00000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consumidores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usuários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bens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 serviços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indústrias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petróleo,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gás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natural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biocombustíveis serão precedidas de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audiência  pública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convocada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dirigida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20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2C2D2C"/>
                </a:solidFill>
                <a:latin typeface="Verdana"/>
                <a:cs typeface="Verdana"/>
              </a:rPr>
              <a:t>ANP.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12483" y="85191"/>
            <a:ext cx="11795760" cy="2891155"/>
            <a:chOff x="212483" y="85191"/>
            <a:chExt cx="11795760" cy="2891155"/>
          </a:xfrm>
        </p:grpSpPr>
        <p:sp>
          <p:nvSpPr>
            <p:cNvPr id="27" name="object 27"/>
            <p:cNvSpPr/>
            <p:nvPr/>
          </p:nvSpPr>
          <p:spPr>
            <a:xfrm>
              <a:off x="7194422" y="96901"/>
              <a:ext cx="4813554" cy="28792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5658" y="88366"/>
              <a:ext cx="4317238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5658" y="88366"/>
              <a:ext cx="4317365" cy="462280"/>
            </a:xfrm>
            <a:custGeom>
              <a:avLst/>
              <a:gdLst/>
              <a:ahLst/>
              <a:cxnLst/>
              <a:rect l="l" t="t" r="r" b="b"/>
              <a:pathLst>
                <a:path w="4317365" h="462280">
                  <a:moveTo>
                    <a:pt x="0" y="461670"/>
                  </a:moveTo>
                  <a:lnTo>
                    <a:pt x="4317238" y="461670"/>
                  </a:lnTo>
                  <a:lnTo>
                    <a:pt x="431723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94322" y="118681"/>
            <a:ext cx="37039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ANP: Lei nº 9.478/97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95871" y="456691"/>
            <a:ext cx="5979160" cy="3872229"/>
            <a:chOff x="295871" y="456691"/>
            <a:chExt cx="5979160" cy="3872229"/>
          </a:xfrm>
        </p:grpSpPr>
        <p:sp>
          <p:nvSpPr>
            <p:cNvPr id="32" name="object 32"/>
            <p:cNvSpPr/>
            <p:nvPr/>
          </p:nvSpPr>
          <p:spPr>
            <a:xfrm>
              <a:off x="307098" y="456691"/>
              <a:ext cx="3672840" cy="30480"/>
            </a:xfrm>
            <a:custGeom>
              <a:avLst/>
              <a:gdLst/>
              <a:ahLst/>
              <a:cxnLst/>
              <a:rect l="l" t="t" r="r" b="b"/>
              <a:pathLst>
                <a:path w="3672840" h="30479">
                  <a:moveTo>
                    <a:pt x="3672827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3672827" y="30480"/>
                  </a:lnTo>
                  <a:lnTo>
                    <a:pt x="36728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9046" y="3863822"/>
              <a:ext cx="5972302" cy="4616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9046" y="3863822"/>
              <a:ext cx="5972810" cy="462280"/>
            </a:xfrm>
            <a:custGeom>
              <a:avLst/>
              <a:gdLst/>
              <a:ahLst/>
              <a:cxnLst/>
              <a:rect l="l" t="t" r="r" b="b"/>
              <a:pathLst>
                <a:path w="5972810" h="462279">
                  <a:moveTo>
                    <a:pt x="0" y="461670"/>
                  </a:moveTo>
                  <a:lnTo>
                    <a:pt x="5972302" y="461670"/>
                  </a:lnTo>
                  <a:lnTo>
                    <a:pt x="5972302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90486" y="4232147"/>
              <a:ext cx="5692775" cy="30480"/>
            </a:xfrm>
            <a:custGeom>
              <a:avLst/>
              <a:gdLst/>
              <a:ahLst/>
              <a:cxnLst/>
              <a:rect l="l" t="t" r="r" b="b"/>
              <a:pathLst>
                <a:path w="5692775" h="30479">
                  <a:moveTo>
                    <a:pt x="5692178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5692178" y="30479"/>
                  </a:lnTo>
                  <a:lnTo>
                    <a:pt x="56921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94322" y="3895661"/>
            <a:ext cx="11521440" cy="160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ANTT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ANTAQ: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Lei nº</a:t>
            </a:r>
            <a:r>
              <a:rPr sz="2400" b="1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10.233/01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232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68.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iniciativas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projetos de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lei,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alterações </a:t>
            </a:r>
            <a:r>
              <a:rPr sz="2000" spc="-15" dirty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normas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administrativas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decisões  da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Diretoria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resolução de pendências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que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afetem os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direitos de agentes econômicos 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usuários de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serviços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transporte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serão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precedidas de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audiência</a:t>
            </a:r>
            <a:r>
              <a:rPr sz="2000" b="1" spc="-1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pública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0"/>
            <a:ext cx="12188825" cy="572135"/>
          </a:xfrm>
          <a:custGeom>
            <a:avLst/>
            <a:gdLst/>
            <a:ahLst/>
            <a:cxnLst/>
            <a:rect l="l" t="t" r="r" b="b"/>
            <a:pathLst>
              <a:path w="12188825" h="572135">
                <a:moveTo>
                  <a:pt x="11579225" y="0"/>
                </a:moveTo>
                <a:lnTo>
                  <a:pt x="11579225" y="571626"/>
                </a:lnTo>
              </a:path>
              <a:path w="12188825" h="57213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89256" y="1611375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89256" y="2835275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406082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089256" y="4060825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528485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6510337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89256" y="6510337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22" name="object 22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6999" y="50"/>
              <a:ext cx="5508244" cy="415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6999" y="50"/>
              <a:ext cx="5508625" cy="415925"/>
            </a:xfrm>
            <a:custGeom>
              <a:avLst/>
              <a:gdLst/>
              <a:ahLst/>
              <a:cxnLst/>
              <a:rect l="l" t="t" r="r" b="b"/>
              <a:pathLst>
                <a:path w="5508625" h="415925">
                  <a:moveTo>
                    <a:pt x="0" y="415493"/>
                  </a:moveTo>
                  <a:lnTo>
                    <a:pt x="5508244" y="415493"/>
                  </a:lnTo>
                  <a:lnTo>
                    <a:pt x="5508244" y="0"/>
                  </a:lnTo>
                  <a:lnTo>
                    <a:pt x="0" y="0"/>
                  </a:lnTo>
                  <a:lnTo>
                    <a:pt x="0" y="41549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52717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i="1" dirty="0">
                <a:solidFill>
                  <a:srgbClr val="FFFFFF"/>
                </a:solidFill>
                <a:latin typeface="Verdana"/>
                <a:cs typeface="Verdana"/>
              </a:rPr>
              <a:t>1.5. </a:t>
            </a:r>
            <a:r>
              <a:rPr sz="2100" i="1" spc="-5" dirty="0">
                <a:solidFill>
                  <a:srgbClr val="FFFFFF"/>
                </a:solidFill>
                <a:latin typeface="Verdana"/>
                <a:cs typeface="Verdana"/>
              </a:rPr>
              <a:t>Polêmica do Decreto</a:t>
            </a:r>
            <a:r>
              <a:rPr sz="21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i="1" dirty="0">
                <a:solidFill>
                  <a:srgbClr val="FFFFFF"/>
                </a:solidFill>
                <a:latin typeface="Verdana"/>
                <a:cs typeface="Verdana"/>
              </a:rPr>
              <a:t>8.243/14</a:t>
            </a:r>
            <a:endParaRPr sz="2100">
              <a:latin typeface="Verdana"/>
              <a:cs typeface="Verdan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27000" y="327659"/>
            <a:ext cx="11962765" cy="6530340"/>
            <a:chOff x="127000" y="327659"/>
            <a:chExt cx="11962765" cy="6530340"/>
          </a:xfrm>
        </p:grpSpPr>
        <p:sp>
          <p:nvSpPr>
            <p:cNvPr id="39" name="object 39"/>
            <p:cNvSpPr/>
            <p:nvPr/>
          </p:nvSpPr>
          <p:spPr>
            <a:xfrm>
              <a:off x="218439" y="327659"/>
              <a:ext cx="5250180" cy="27940"/>
            </a:xfrm>
            <a:custGeom>
              <a:avLst/>
              <a:gdLst/>
              <a:ahLst/>
              <a:cxnLst/>
              <a:rect l="l" t="t" r="r" b="b"/>
              <a:pathLst>
                <a:path w="5250180" h="27939">
                  <a:moveTo>
                    <a:pt x="5250180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5250180" y="27940"/>
                  </a:lnTo>
                  <a:lnTo>
                    <a:pt x="52501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7000" y="571626"/>
              <a:ext cx="11962765" cy="6286500"/>
            </a:xfrm>
            <a:custGeom>
              <a:avLst/>
              <a:gdLst/>
              <a:ahLst/>
              <a:cxnLst/>
              <a:rect l="l" t="t" r="r" b="b"/>
              <a:pathLst>
                <a:path w="11962765" h="6286500">
                  <a:moveTo>
                    <a:pt x="11962257" y="0"/>
                  </a:moveTo>
                  <a:lnTo>
                    <a:pt x="0" y="0"/>
                  </a:lnTo>
                  <a:lnTo>
                    <a:pt x="0" y="6286373"/>
                  </a:lnTo>
                  <a:lnTo>
                    <a:pt x="11962257" y="6286373"/>
                  </a:lnTo>
                  <a:lnTo>
                    <a:pt x="11962257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05740" y="602297"/>
            <a:ext cx="12070715" cy="598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700" algn="just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Decreto nº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8.243/14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instituiu 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Política Nacional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Social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–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PNPS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 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objetivo de 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fortalecer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articular os mecanismos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as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instâncias democráticas de diálogo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a atuação  conjunta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entre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Pública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a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sociedade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civil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nos ciclos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das políticas públicas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1700" b="1" spc="5" dirty="0">
                <a:solidFill>
                  <a:srgbClr val="6C2A1A"/>
                </a:solidFill>
                <a:latin typeface="Verdana"/>
                <a:cs typeface="Verdana"/>
              </a:rPr>
              <a:t>no 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aprimoramento da gestão pública</a:t>
            </a:r>
            <a:r>
              <a:rPr sz="1700" b="1" spc="2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federal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Verdana"/>
              <a:cs typeface="Verdana"/>
            </a:endParaRPr>
          </a:p>
          <a:p>
            <a:pPr marL="12700" marR="266700" indent="76200" algn="just">
              <a:lnSpc>
                <a:spcPct val="100000"/>
              </a:lnSpc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medida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entrou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vigor em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conturbado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momento 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vida social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brasileira,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pós-manifestações de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junho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2013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pré-eleição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2015, em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era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preciso dar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resposta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aos legítimos anseios da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sociedade reclamados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nas manifestações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2013,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mas no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qual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governo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já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gozava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altos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índices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aprovação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final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segundo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mandato de Luiz Inácio Lula da</a:t>
            </a:r>
            <a:r>
              <a:rPr sz="17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Silva.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Verdana"/>
              <a:cs typeface="Verdana"/>
            </a:endParaRPr>
          </a:p>
          <a:p>
            <a:pPr marL="12700" marR="264795" algn="just">
              <a:lnSpc>
                <a:spcPct val="100000"/>
              </a:lnSpc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Logo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após o anúncio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efusivo 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PNPS,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proposta começou 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questionada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intelectuais 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setores </a:t>
            </a:r>
            <a:r>
              <a:rPr sz="1700" spc="1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oposição.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Já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07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junho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2014, apenas duas semanas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depois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publicação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divulgação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Decreto,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jornal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São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Paulo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veiculou notícia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grande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repercussão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alertando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“risco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criação </a:t>
            </a:r>
            <a:r>
              <a:rPr sz="1700" spc="2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poder paralelo por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atuação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conselhos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populares”.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Setores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oposicionistas da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mídia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atribuíram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propagaram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pecha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“bolivariano” ao Decreto,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uma alusão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desvirtuamento do  regime</a:t>
            </a:r>
            <a:r>
              <a:rPr sz="17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democrático.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006600" algn="l"/>
                <a:tab pos="4440555" algn="l"/>
                <a:tab pos="6836409" algn="l"/>
                <a:tab pos="8649970" algn="l"/>
                <a:tab pos="1100518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âmbito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Poder Legislativo,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discussão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também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foi bastante acesa.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Alguns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parlamentares propuseram  Projetos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Decreto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Legislativo (PDC) com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finalidade 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sustar 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efeitos do Decreto nº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8.243/14.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 dia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28.10.2014,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apenas dois dias após da “apertada” reeleição da Presidente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Dilma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Rousseff,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Câmara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Deputados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aprovou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PDC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nº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1491/14, que susta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os efeitos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mencionado decreto. Neste momento,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PDC	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aguarda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votação	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	Senado	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Federal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700" u="sng" spc="-10" dirty="0">
                <a:solidFill>
                  <a:srgbClr val="4F91A0"/>
                </a:solidFill>
                <a:uFill>
                  <a:solidFill>
                    <a:srgbClr val="4F91A0"/>
                  </a:solidFill>
                </a:uFill>
                <a:latin typeface="Verdana"/>
                <a:cs typeface="Verdana"/>
                <a:hlinkClick r:id="rId3"/>
              </a:rPr>
              <a:t>http://www.camara.gov.br/proposicoesWeb/fichadetramitacao?idProposicao=617737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999" y="0"/>
              <a:ext cx="298716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999" y="0"/>
              <a:ext cx="2987675" cy="462280"/>
            </a:xfrm>
            <a:custGeom>
              <a:avLst/>
              <a:gdLst/>
              <a:ahLst/>
              <a:cxnLst/>
              <a:rect l="l" t="t" r="r" b="b"/>
              <a:pathLst>
                <a:path w="2987675" h="462280">
                  <a:moveTo>
                    <a:pt x="0" y="461670"/>
                  </a:moveTo>
                  <a:lnTo>
                    <a:pt x="2987167" y="461670"/>
                  </a:lnTo>
                  <a:lnTo>
                    <a:pt x="298716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2585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1.6.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PMI</a:t>
            </a:r>
            <a:r>
              <a:rPr sz="2400" i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Social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18440" y="368300"/>
            <a:ext cx="9865995" cy="6059170"/>
            <a:chOff x="218440" y="368300"/>
            <a:chExt cx="9865995" cy="6059170"/>
          </a:xfrm>
        </p:grpSpPr>
        <p:sp>
          <p:nvSpPr>
            <p:cNvPr id="29" name="object 29"/>
            <p:cNvSpPr/>
            <p:nvPr/>
          </p:nvSpPr>
          <p:spPr>
            <a:xfrm>
              <a:off x="218440" y="368300"/>
              <a:ext cx="2560320" cy="30480"/>
            </a:xfrm>
            <a:custGeom>
              <a:avLst/>
              <a:gdLst/>
              <a:ahLst/>
              <a:cxnLst/>
              <a:rect l="l" t="t" r="r" b="b"/>
              <a:pathLst>
                <a:path w="2560320" h="30479">
                  <a:moveTo>
                    <a:pt x="256032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2560320" y="30479"/>
                  </a:lnTo>
                  <a:lnTo>
                    <a:pt x="2560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00300" y="3049993"/>
              <a:ext cx="8184007" cy="33769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56907" y="613028"/>
            <a:ext cx="10948035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PMI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18,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nº 13.019/14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(Regime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Parcerias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Voluntárias).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instituído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Procedimento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Manifestação 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Social como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instrumento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meio do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qual as organizações da sociedade civil, movimentos sociais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cidadãos poderão  apresentar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propostas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ao poder público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este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avalie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possibilidade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realização de um chamamento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 objetivando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celebração de</a:t>
            </a:r>
            <a:r>
              <a:rPr sz="20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parceria.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5" name="object 15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95399" y="5294376"/>
              <a:ext cx="9601200" cy="0"/>
            </a:xfrm>
            <a:custGeom>
              <a:avLst/>
              <a:gdLst/>
              <a:ahLst/>
              <a:cxnLst/>
              <a:rect l="l" t="t" r="r" b="b"/>
              <a:pathLst>
                <a:path w="9601200">
                  <a:moveTo>
                    <a:pt x="0" y="0"/>
                  </a:moveTo>
                  <a:lnTo>
                    <a:pt x="9601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374394" y="3515677"/>
            <a:ext cx="8800465" cy="17183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 marR="5080">
              <a:lnSpc>
                <a:spcPts val="6120"/>
              </a:lnSpc>
              <a:spcBef>
                <a:spcPts val="1205"/>
              </a:spcBef>
            </a:pPr>
            <a:r>
              <a:rPr sz="6000" b="1" dirty="0">
                <a:solidFill>
                  <a:srgbClr val="FFFFFF"/>
                </a:solidFill>
                <a:latin typeface="Arial"/>
                <a:cs typeface="Arial"/>
              </a:rPr>
              <a:t>2. </a:t>
            </a:r>
            <a:r>
              <a:rPr sz="6000" b="1" spc="-5" dirty="0">
                <a:solidFill>
                  <a:srgbClr val="FFFFFF"/>
                </a:solidFill>
                <a:latin typeface="Arial"/>
                <a:cs typeface="Arial"/>
              </a:rPr>
              <a:t>Direito</a:t>
            </a:r>
            <a:r>
              <a:rPr sz="6000" b="1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0" b="1" spc="-5" dirty="0">
                <a:solidFill>
                  <a:srgbClr val="FFFFFF"/>
                </a:solidFill>
                <a:latin typeface="Arial"/>
                <a:cs typeface="Arial"/>
              </a:rPr>
              <a:t>Administrativo  </a:t>
            </a:r>
            <a:r>
              <a:rPr sz="6000" b="1" dirty="0">
                <a:solidFill>
                  <a:srgbClr val="FFFFFF"/>
                </a:solidFill>
                <a:latin typeface="Arial"/>
                <a:cs typeface="Arial"/>
              </a:rPr>
              <a:t>Consensual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767994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7680325" cy="462280"/>
            </a:xfrm>
            <a:custGeom>
              <a:avLst/>
              <a:gdLst/>
              <a:ahLst/>
              <a:cxnLst/>
              <a:rect l="l" t="t" r="r" b="b"/>
              <a:pathLst>
                <a:path w="7680325" h="462280">
                  <a:moveTo>
                    <a:pt x="0" y="461670"/>
                  </a:moveTo>
                  <a:lnTo>
                    <a:pt x="7679944" y="461670"/>
                  </a:lnTo>
                  <a:lnTo>
                    <a:pt x="767994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6626859" cy="30480"/>
            </a:xfrm>
            <a:custGeom>
              <a:avLst/>
              <a:gdLst/>
              <a:ahLst/>
              <a:cxnLst/>
              <a:rect l="l" t="t" r="r" b="b"/>
              <a:pathLst>
                <a:path w="6626859" h="30479">
                  <a:moveTo>
                    <a:pt x="662685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6626859" y="30479"/>
                  </a:lnTo>
                  <a:lnTo>
                    <a:pt x="6626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362055" cy="594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160" lvl="1" indent="-7600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772795" algn="l"/>
              </a:tabLst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Administração Pública</a:t>
            </a:r>
            <a:r>
              <a:rPr sz="2400" b="1" i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Consensual</a:t>
            </a:r>
            <a:endParaRPr sz="24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Verdana"/>
              <a:buAutoNum type="arabicPeriod"/>
            </a:pPr>
            <a:endParaRPr sz="2750">
              <a:latin typeface="Verdana"/>
              <a:cs typeface="Verdana"/>
            </a:endParaRPr>
          </a:p>
          <a:p>
            <a:pPr marL="612775" lvl="2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612775" algn="l"/>
              </a:tabLst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Contextualização: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325755" algn="just">
              <a:lnSpc>
                <a:spcPct val="100000"/>
              </a:lnSpc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Estado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em rede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Governança Pública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(Manuel</a:t>
            </a:r>
            <a:r>
              <a:rPr sz="2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Castells).</a:t>
            </a:r>
            <a:endParaRPr sz="2400">
              <a:latin typeface="Verdana"/>
              <a:cs typeface="Verdana"/>
            </a:endParaRPr>
          </a:p>
          <a:p>
            <a:pPr marL="325755" marR="8890" algn="just">
              <a:lnSpc>
                <a:spcPct val="100000"/>
              </a:lnSpc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“O Estado caracterizado pelo compartilhamento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autoridade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seja,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última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instância,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capacidade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impor violência legitimada)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2400" spc="-50" dirty="0">
                <a:solidFill>
                  <a:srgbClr val="2C2D2C"/>
                </a:solidFill>
                <a:latin typeface="Verdana"/>
                <a:cs typeface="Verdana"/>
              </a:rPr>
              <a:t>rede”.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DE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OLIVEIRA:</a:t>
            </a:r>
            <a:r>
              <a:rPr sz="24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2010).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Verdana"/>
              <a:cs typeface="Verdana"/>
            </a:endParaRPr>
          </a:p>
          <a:p>
            <a:pPr marL="325755" marR="5080" algn="just">
              <a:lnSpc>
                <a:spcPct val="100000"/>
              </a:lnSpc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Cultura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diálogo (Administração Pública Dialógica)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: “alude-se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figura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um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Estado 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conduz sua ação pública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segundo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outros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princípios, favorecendo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diálogo da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consigo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mesma.”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DE OLIVEIRA:</a:t>
            </a:r>
            <a:r>
              <a:rPr sz="2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2010).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325755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por contrato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(Jean-Pierre Gaudin);</a:t>
            </a:r>
            <a:r>
              <a:rPr sz="24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</a:t>
            </a:r>
            <a:endParaRPr sz="2400">
              <a:latin typeface="Verdana"/>
              <a:cs typeface="Verdana"/>
            </a:endParaRPr>
          </a:p>
          <a:p>
            <a:pPr marL="325755" algn="just">
              <a:lnSpc>
                <a:spcPct val="100000"/>
              </a:lnSpc>
            </a:pPr>
            <a:r>
              <a:rPr sz="2400" b="1" spc="-10" dirty="0">
                <a:solidFill>
                  <a:srgbClr val="6C2A1A"/>
                </a:solidFill>
                <a:latin typeface="Verdana"/>
                <a:cs typeface="Verdana"/>
              </a:rPr>
              <a:t>consensual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</a:t>
            </a:r>
            <a:r>
              <a:rPr sz="2400" b="1" spc="8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paritária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402259" y="1611376"/>
                </a:lnTo>
              </a:path>
              <a:path w="12188825" h="6858000">
                <a:moveTo>
                  <a:pt x="11564797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402259" y="2835275"/>
                </a:lnTo>
              </a:path>
              <a:path w="12188825" h="6858000">
                <a:moveTo>
                  <a:pt x="11564797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402259" y="4060825"/>
                </a:lnTo>
              </a:path>
              <a:path w="12188825" h="6858000">
                <a:moveTo>
                  <a:pt x="11564797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402259" y="5284851"/>
                </a:lnTo>
              </a:path>
              <a:path w="12188825" h="6858000">
                <a:moveTo>
                  <a:pt x="11564797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3" name="object 23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6999" y="0"/>
              <a:ext cx="767994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6999" y="0"/>
              <a:ext cx="7680325" cy="462280"/>
            </a:xfrm>
            <a:custGeom>
              <a:avLst/>
              <a:gdLst/>
              <a:ahLst/>
              <a:cxnLst/>
              <a:rect l="l" t="t" r="r" b="b"/>
              <a:pathLst>
                <a:path w="7680325" h="462280">
                  <a:moveTo>
                    <a:pt x="0" y="461670"/>
                  </a:moveTo>
                  <a:lnTo>
                    <a:pt x="7679944" y="461670"/>
                  </a:lnTo>
                  <a:lnTo>
                    <a:pt x="767994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66522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2.1. Administração Pública</a:t>
            </a:r>
            <a:r>
              <a:rPr sz="2400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18440" y="368300"/>
            <a:ext cx="11349990" cy="5732145"/>
            <a:chOff x="218440" y="368300"/>
            <a:chExt cx="11349990" cy="5732145"/>
          </a:xfrm>
        </p:grpSpPr>
        <p:sp>
          <p:nvSpPr>
            <p:cNvPr id="40" name="object 40"/>
            <p:cNvSpPr/>
            <p:nvPr/>
          </p:nvSpPr>
          <p:spPr>
            <a:xfrm>
              <a:off x="218440" y="368300"/>
              <a:ext cx="6626859" cy="30480"/>
            </a:xfrm>
            <a:custGeom>
              <a:avLst/>
              <a:gdLst/>
              <a:ahLst/>
              <a:cxnLst/>
              <a:rect l="l" t="t" r="r" b="b"/>
              <a:pathLst>
                <a:path w="6626859" h="30479">
                  <a:moveTo>
                    <a:pt x="662685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6626859" y="30479"/>
                  </a:lnTo>
                  <a:lnTo>
                    <a:pt x="6626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05434" y="1268082"/>
              <a:ext cx="11162665" cy="4832350"/>
            </a:xfrm>
            <a:custGeom>
              <a:avLst/>
              <a:gdLst/>
              <a:ahLst/>
              <a:cxnLst/>
              <a:rect l="l" t="t" r="r" b="b"/>
              <a:pathLst>
                <a:path w="11162665" h="4832350">
                  <a:moveTo>
                    <a:pt x="11162538" y="0"/>
                  </a:moveTo>
                  <a:lnTo>
                    <a:pt x="0" y="0"/>
                  </a:lnTo>
                  <a:lnTo>
                    <a:pt x="0" y="4832096"/>
                  </a:lnTo>
                  <a:lnTo>
                    <a:pt x="11162538" y="4832096"/>
                  </a:lnTo>
                  <a:lnTo>
                    <a:pt x="11162538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84187" y="1299209"/>
            <a:ext cx="23374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0395" algn="l"/>
              </a:tabLst>
            </a:pP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2800" spc="-29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8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8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se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4187" y="1299209"/>
            <a:ext cx="1100963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73020">
              <a:lnSpc>
                <a:spcPct val="100000"/>
              </a:lnSpc>
              <a:spcBef>
                <a:spcPts val="100"/>
              </a:spcBef>
              <a:tabLst>
                <a:tab pos="1870075" algn="l"/>
                <a:tab pos="2583815" algn="l"/>
                <a:tab pos="3437254" algn="l"/>
                <a:tab pos="5027295" algn="l"/>
                <a:tab pos="5723890" algn="l"/>
                <a:tab pos="6869430" algn="l"/>
                <a:tab pos="7593330" algn="l"/>
                <a:tab pos="8394065" algn="l"/>
                <a:tab pos="8444865" algn="l"/>
                <a:tab pos="8863965" algn="l"/>
                <a:tab pos="9882505" algn="l"/>
              </a:tabLst>
            </a:pP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2800" b="1" spc="5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mi</a:t>
            </a:r>
            <a:r>
              <a:rPr sz="2800" b="1" spc="5" dirty="0">
                <a:solidFill>
                  <a:srgbClr val="C00000"/>
                </a:solidFill>
                <a:latin typeface="Verdana"/>
                <a:cs typeface="Verdana"/>
              </a:rPr>
              <a:t>n</a:t>
            </a:r>
            <a:r>
              <a:rPr sz="2800" b="1" dirty="0">
                <a:solidFill>
                  <a:srgbClr val="C00000"/>
                </a:solidFill>
                <a:latin typeface="Verdana"/>
                <a:cs typeface="Verdana"/>
              </a:rPr>
              <a:t>ist</a:t>
            </a:r>
            <a:r>
              <a:rPr sz="2800" b="1" spc="10" dirty="0">
                <a:solidFill>
                  <a:srgbClr val="C00000"/>
                </a:solidFill>
                <a:latin typeface="Verdana"/>
                <a:cs typeface="Verdana"/>
              </a:rPr>
              <a:t>r</a:t>
            </a:r>
            <a:r>
              <a:rPr sz="2800" b="1" spc="5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çã</a:t>
            </a:r>
            <a:r>
              <a:rPr sz="2800" b="1" dirty="0">
                <a:solidFill>
                  <a:srgbClr val="C00000"/>
                </a:solidFill>
                <a:latin typeface="Verdana"/>
                <a:cs typeface="Verdana"/>
              </a:rPr>
              <a:t>o	C</a:t>
            </a:r>
            <a:r>
              <a:rPr sz="2800" b="1" spc="-15" dirty="0">
                <a:solidFill>
                  <a:srgbClr val="C00000"/>
                </a:solidFill>
                <a:latin typeface="Verdana"/>
                <a:cs typeface="Verdana"/>
              </a:rPr>
              <a:t>o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nse</a:t>
            </a:r>
            <a:r>
              <a:rPr sz="2800" b="1" spc="10" dirty="0">
                <a:solidFill>
                  <a:srgbClr val="C00000"/>
                </a:solidFill>
                <a:latin typeface="Verdana"/>
                <a:cs typeface="Verdana"/>
              </a:rPr>
              <a:t>n</a:t>
            </a:r>
            <a:r>
              <a:rPr sz="2800" b="1" spc="15" dirty="0">
                <a:solidFill>
                  <a:srgbClr val="C00000"/>
                </a:solidFill>
                <a:latin typeface="Verdana"/>
                <a:cs typeface="Verdana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u</a:t>
            </a:r>
            <a:r>
              <a:rPr sz="2800" b="1" spc="10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2800" b="1" spc="15" dirty="0">
                <a:solidFill>
                  <a:srgbClr val="C00000"/>
                </a:solidFill>
                <a:latin typeface="Verdana"/>
                <a:cs typeface="Verdana"/>
              </a:rPr>
              <a:t>l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,	a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qua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l	marca  </a:t>
            </a:r>
            <a:r>
              <a:rPr sz="28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8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800" spc="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m	mod</a:t>
            </a:r>
            <a:r>
              <a:rPr sz="28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8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	cent</a:t>
            </a:r>
            <a:r>
              <a:rPr sz="28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ado	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		ad</a:t>
            </a:r>
            <a:r>
              <a:rPr sz="28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8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800" spc="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st</a:t>
            </a:r>
            <a:r>
              <a:rPr sz="2800" spc="-6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8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(unilateralidade) </a:t>
            </a:r>
            <a:r>
              <a:rPr spc="-15" dirty="0"/>
              <a:t>para </a:t>
            </a:r>
            <a:r>
              <a:rPr dirty="0"/>
              <a:t>um modelo </a:t>
            </a:r>
            <a:r>
              <a:rPr spc="-5" dirty="0"/>
              <a:t>que </a:t>
            </a:r>
            <a:r>
              <a:rPr dirty="0"/>
              <a:t>passa a contemplar os  acordos </a:t>
            </a:r>
            <a:r>
              <a:rPr spc="-5" dirty="0"/>
              <a:t>administrativos </a:t>
            </a:r>
            <a:r>
              <a:rPr spc="-10" dirty="0"/>
              <a:t>(bilateralidade </a:t>
            </a:r>
            <a:r>
              <a:rPr dirty="0"/>
              <a:t>e </a:t>
            </a:r>
            <a:r>
              <a:rPr spc="-5" dirty="0"/>
              <a:t>multilateralidades).  </a:t>
            </a:r>
            <a:r>
              <a:rPr dirty="0"/>
              <a:t>Sua </a:t>
            </a:r>
            <a:r>
              <a:rPr spc="-5" dirty="0"/>
              <a:t>disseminação </a:t>
            </a:r>
            <a:r>
              <a:rPr dirty="0"/>
              <a:t>tem </a:t>
            </a:r>
            <a:r>
              <a:rPr spc="-5" dirty="0"/>
              <a:t>por </a:t>
            </a:r>
            <a:r>
              <a:rPr dirty="0"/>
              <a:t>fim </a:t>
            </a:r>
            <a:r>
              <a:rPr spc="-5" dirty="0"/>
              <a:t>nortear </a:t>
            </a:r>
            <a:r>
              <a:rPr dirty="0"/>
              <a:t>a </a:t>
            </a:r>
            <a:r>
              <a:rPr spc="-5" dirty="0"/>
              <a:t>transição </a:t>
            </a:r>
            <a:r>
              <a:rPr spc="5" dirty="0"/>
              <a:t>de um  </a:t>
            </a:r>
            <a:r>
              <a:rPr spc="-5" dirty="0"/>
              <a:t>modelo de gestão </a:t>
            </a:r>
            <a:r>
              <a:rPr dirty="0"/>
              <a:t>pública fechado e autoritário </a:t>
            </a:r>
            <a:r>
              <a:rPr spc="-15" dirty="0"/>
              <a:t>para </a:t>
            </a:r>
            <a:r>
              <a:rPr spc="25" dirty="0"/>
              <a:t>um  </a:t>
            </a:r>
            <a:r>
              <a:rPr spc="-5" dirty="0"/>
              <a:t>modelo aberto </a:t>
            </a:r>
            <a:r>
              <a:rPr dirty="0"/>
              <a:t>e </a:t>
            </a:r>
            <a:r>
              <a:rPr spc="-5" dirty="0"/>
              <a:t>democrático, habilitando </a:t>
            </a:r>
            <a:r>
              <a:rPr dirty="0"/>
              <a:t>o </a:t>
            </a:r>
            <a:r>
              <a:rPr spc="-5" dirty="0"/>
              <a:t>Estado  </a:t>
            </a:r>
            <a:r>
              <a:rPr dirty="0"/>
              <a:t>contemporâneo a </a:t>
            </a:r>
            <a:r>
              <a:rPr spc="-5" dirty="0"/>
              <a:t>bem desempenhar </a:t>
            </a:r>
            <a:r>
              <a:rPr spc="5" dirty="0"/>
              <a:t>suas </a:t>
            </a:r>
            <a:r>
              <a:rPr spc="-5" dirty="0"/>
              <a:t>tarefas </a:t>
            </a:r>
            <a:r>
              <a:rPr dirty="0"/>
              <a:t>e </a:t>
            </a:r>
            <a:r>
              <a:rPr spc="5" dirty="0"/>
              <a:t>atingir  </a:t>
            </a:r>
            <a:r>
              <a:rPr dirty="0"/>
              <a:t>os seus </a:t>
            </a:r>
            <a:r>
              <a:rPr spc="-5" dirty="0"/>
              <a:t>objetivos, preferencialmente, de </a:t>
            </a:r>
            <a:r>
              <a:rPr dirty="0"/>
              <a:t>modo  compartilhado com </a:t>
            </a:r>
            <a:r>
              <a:rPr spc="-5" dirty="0"/>
              <a:t>os </a:t>
            </a:r>
            <a:r>
              <a:rPr spc="-30" dirty="0"/>
              <a:t>cidadãos.” </a:t>
            </a:r>
            <a:r>
              <a:rPr dirty="0"/>
              <a:t>(JUSTINO </a:t>
            </a:r>
            <a:r>
              <a:rPr spc="-10" dirty="0"/>
              <a:t>OLIVEIRA:  </a:t>
            </a:r>
            <a:r>
              <a:rPr spc="-5" dirty="0"/>
              <a:t>2015).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4" name="object 14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4470" algn="l"/>
              </a:tabLst>
            </a:pPr>
            <a:r>
              <a:rPr spc="-5" dirty="0"/>
              <a:t>Sumár</a:t>
            </a:r>
            <a:r>
              <a:rPr spc="5" dirty="0"/>
              <a:t>i</a:t>
            </a:r>
            <a:r>
              <a:rPr dirty="0"/>
              <a:t>o</a:t>
            </a:r>
            <a:r>
              <a:rPr spc="-15" dirty="0"/>
              <a:t> </a:t>
            </a:r>
            <a:r>
              <a:rPr spc="-5" dirty="0"/>
              <a:t>d</a:t>
            </a:r>
            <a:r>
              <a:rPr dirty="0"/>
              <a:t>e	aula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996945" y="870872"/>
            <a:ext cx="6518275" cy="5264903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352425" indent="-340360">
              <a:lnSpc>
                <a:spcPct val="100000"/>
              </a:lnSpc>
              <a:spcBef>
                <a:spcPts val="1435"/>
              </a:spcBef>
              <a:buAutoNum type="arabicPeriod"/>
              <a:tabLst>
                <a:tab pos="353060" algn="l"/>
              </a:tabLst>
            </a:pP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400" b="1" spc="-10" dirty="0" err="1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14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2C2D2C"/>
                </a:solidFill>
                <a:latin typeface="Verdana"/>
                <a:cs typeface="Verdana"/>
              </a:rPr>
              <a:t>Democrático</a:t>
            </a:r>
            <a:endParaRPr lang="pt-BR" sz="1400" b="1" spc="-5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352425" indent="-340360">
              <a:lnSpc>
                <a:spcPct val="100000"/>
              </a:lnSpc>
              <a:spcBef>
                <a:spcPts val="1435"/>
              </a:spcBef>
              <a:tabLst>
                <a:tab pos="35306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1.1.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r>
              <a:rPr sz="1400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Democrática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1.2.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Popular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400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CF/88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1.3.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Popular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Processo</a:t>
            </a:r>
            <a:r>
              <a:rPr sz="1400" spc="-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dirty="0">
                <a:solidFill>
                  <a:srgbClr val="2C2D2C"/>
                </a:solidFill>
                <a:latin typeface="Verdana"/>
                <a:cs typeface="Verdana"/>
              </a:rPr>
              <a:t>1.4.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Controle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 Social e Agências</a:t>
            </a:r>
            <a:r>
              <a:rPr sz="1400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Reguladoras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65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1.5.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Polêmica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Decreto</a:t>
            </a:r>
            <a:r>
              <a:rPr sz="14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8.243/14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1.6.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PMI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 Social</a:t>
            </a:r>
            <a:endParaRPr sz="1400" dirty="0">
              <a:latin typeface="Verdana"/>
              <a:cs typeface="Verdana"/>
            </a:endParaRPr>
          </a:p>
          <a:p>
            <a:pPr marL="352425" indent="-340360">
              <a:lnSpc>
                <a:spcPct val="100000"/>
              </a:lnSpc>
              <a:spcBef>
                <a:spcPts val="1340"/>
              </a:spcBef>
              <a:buAutoNum type="arabicPeriod" startAt="2"/>
              <a:tabLst>
                <a:tab pos="353060" algn="l"/>
              </a:tabLst>
            </a:pP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Direito Administrativo</a:t>
            </a:r>
            <a:r>
              <a:rPr sz="14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Consensual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5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2.1.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r>
              <a:rPr sz="14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Consensual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2.2.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Consensual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4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legislação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60"/>
              </a:spcBef>
              <a:tabLst>
                <a:tab pos="579120" algn="l"/>
              </a:tabLst>
            </a:pPr>
            <a:r>
              <a:rPr lang="pt-BR" sz="1400" dirty="0">
                <a:solidFill>
                  <a:srgbClr val="2C2D2C"/>
                </a:solidFill>
                <a:latin typeface="Verdana"/>
                <a:cs typeface="Verdana"/>
              </a:rPr>
              <a:t>2.3.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Acordos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administrativos no combate 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400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corrupção</a:t>
            </a:r>
            <a:endParaRPr lang="en-US" sz="1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60"/>
              </a:spcBef>
              <a:buAutoNum type="arabicPeriod" startAt="3"/>
              <a:tabLst>
                <a:tab pos="579120" algn="l"/>
              </a:tabLst>
            </a:pPr>
            <a:r>
              <a:rPr lang="pt-BR" sz="1400" b="1" dirty="0">
                <a:solidFill>
                  <a:srgbClr val="2C2D2C"/>
                </a:solidFill>
                <a:latin typeface="Verdana"/>
                <a:cs typeface="Verdana"/>
              </a:rPr>
              <a:t>Processo Administrativo, mediação e autocomposição</a:t>
            </a:r>
          </a:p>
          <a:p>
            <a:pPr marL="12700" lvl="1">
              <a:lnSpc>
                <a:spcPct val="100000"/>
              </a:lnSpc>
              <a:spcBef>
                <a:spcPts val="1360"/>
              </a:spcBef>
              <a:tabLst>
                <a:tab pos="579120" algn="l"/>
              </a:tabLst>
            </a:pPr>
            <a:r>
              <a:rPr lang="pt-BR" sz="1400" dirty="0">
                <a:solidFill>
                  <a:srgbClr val="2C2D2C"/>
                </a:solidFill>
                <a:latin typeface="Verdana"/>
                <a:cs typeface="Verdana"/>
              </a:rPr>
              <a:t>3.1. A relevância dos acordos administrativos: Direito Administrativo Consensual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1" name="object 21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359130" y="1611376"/>
                  </a:lnTo>
                </a:path>
                <a:path w="12188825" h="6858000">
                  <a:moveTo>
                    <a:pt x="11444071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6999" y="0"/>
              <a:ext cx="784377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6999" y="0"/>
              <a:ext cx="7844155" cy="462280"/>
            </a:xfrm>
            <a:custGeom>
              <a:avLst/>
              <a:gdLst/>
              <a:ahLst/>
              <a:cxnLst/>
              <a:rect l="l" t="t" r="r" b="b"/>
              <a:pathLst>
                <a:path w="7844155" h="462280">
                  <a:moveTo>
                    <a:pt x="0" y="461670"/>
                  </a:moveTo>
                  <a:lnTo>
                    <a:pt x="7843774" y="461670"/>
                  </a:lnTo>
                  <a:lnTo>
                    <a:pt x="784377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602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2.2. Administração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 na</a:t>
            </a:r>
            <a:r>
              <a:rPr sz="240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18440" y="368300"/>
            <a:ext cx="11229340" cy="1705610"/>
            <a:chOff x="218440" y="368300"/>
            <a:chExt cx="11229340" cy="1705610"/>
          </a:xfrm>
        </p:grpSpPr>
        <p:sp>
          <p:nvSpPr>
            <p:cNvPr id="38" name="object 38"/>
            <p:cNvSpPr/>
            <p:nvPr/>
          </p:nvSpPr>
          <p:spPr>
            <a:xfrm>
              <a:off x="218440" y="368300"/>
              <a:ext cx="7576820" cy="30480"/>
            </a:xfrm>
            <a:custGeom>
              <a:avLst/>
              <a:gdLst/>
              <a:ahLst/>
              <a:cxnLst/>
              <a:rect l="l" t="t" r="r" b="b"/>
              <a:pathLst>
                <a:path w="7576820" h="30479">
                  <a:moveTo>
                    <a:pt x="757681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7576819" y="30479"/>
                  </a:lnTo>
                  <a:lnTo>
                    <a:pt x="7576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62305" y="750443"/>
              <a:ext cx="11085195" cy="1323975"/>
            </a:xfrm>
            <a:custGeom>
              <a:avLst/>
              <a:gdLst/>
              <a:ahLst/>
              <a:cxnLst/>
              <a:rect l="l" t="t" r="r" b="b"/>
              <a:pathLst>
                <a:path w="11085195" h="1323975">
                  <a:moveTo>
                    <a:pt x="11084941" y="0"/>
                  </a:moveTo>
                  <a:lnTo>
                    <a:pt x="0" y="0"/>
                  </a:lnTo>
                  <a:lnTo>
                    <a:pt x="0" y="1323466"/>
                  </a:lnTo>
                  <a:lnTo>
                    <a:pt x="11084941" y="1323466"/>
                  </a:lnTo>
                  <a:lnTo>
                    <a:pt x="11084941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62305" y="750443"/>
            <a:ext cx="11085195" cy="13239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90805" marR="77470" algn="just">
              <a:lnSpc>
                <a:spcPct val="100000"/>
              </a:lnSpc>
              <a:spcBef>
                <a:spcPts val="340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há uma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regra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no direito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brasileiro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determinante da competência dos órgãos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administrativas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realização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acordos administrativos, como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os 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Accordi integrativi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sostitutivi del provvedimento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direito italiano (art.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11,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Legge n.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241/90,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procedimento</a:t>
            </a:r>
            <a:r>
              <a:rPr sz="20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amministrativo).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742301" y="4014978"/>
            <a:ext cx="3543300" cy="15240"/>
          </a:xfrm>
          <a:custGeom>
            <a:avLst/>
            <a:gdLst/>
            <a:ahLst/>
            <a:cxnLst/>
            <a:rect l="l" t="t" r="r" b="b"/>
            <a:pathLst>
              <a:path w="3543300" h="15239">
                <a:moveTo>
                  <a:pt x="3543300" y="0"/>
                </a:moveTo>
                <a:lnTo>
                  <a:pt x="0" y="0"/>
                </a:lnTo>
                <a:lnTo>
                  <a:pt x="0" y="15240"/>
                </a:lnTo>
                <a:lnTo>
                  <a:pt x="3543300" y="15240"/>
                </a:lnTo>
                <a:lnTo>
                  <a:pt x="3543300" y="0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05155" y="2507234"/>
            <a:ext cx="1069975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Entretanto,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possível elencar, entre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diversas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autorizações</a:t>
            </a:r>
            <a:r>
              <a:rPr sz="20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legais: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299720" marR="5080" indent="-287020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10.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desapropriação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deverá efetivar-se mediante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acordo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intentar-se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judicialmente, dentro de cinco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anos,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contados da data da expedição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respectivo decreto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findos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caducará. </a:t>
            </a:r>
            <a:r>
              <a:rPr sz="2000" spc="-1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(Vide </a:t>
            </a:r>
            <a:r>
              <a:rPr sz="20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Decreto-lei nº 9.282,  de</a:t>
            </a:r>
            <a:r>
              <a:rPr sz="20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2000" spc="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1946)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04671" y="4319778"/>
            <a:ext cx="1163320" cy="15240"/>
          </a:xfrm>
          <a:custGeom>
            <a:avLst/>
            <a:gdLst/>
            <a:ahLst/>
            <a:cxnLst/>
            <a:rect l="l" t="t" r="r" b="b"/>
            <a:pathLst>
              <a:path w="1163320" h="15239">
                <a:moveTo>
                  <a:pt x="1163320" y="0"/>
                </a:moveTo>
                <a:lnTo>
                  <a:pt x="0" y="0"/>
                </a:lnTo>
                <a:lnTo>
                  <a:pt x="0" y="15240"/>
                </a:lnTo>
                <a:lnTo>
                  <a:pt x="1163320" y="15240"/>
                </a:lnTo>
                <a:lnTo>
                  <a:pt x="1163320" y="0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05155" y="4946650"/>
            <a:ext cx="11849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  <a:tab pos="87312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i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nº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7135" y="4946650"/>
            <a:ext cx="9325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2080" algn="l"/>
                <a:tab pos="2339340" algn="l"/>
                <a:tab pos="3083560" algn="l"/>
                <a:tab pos="4399280" algn="l"/>
                <a:tab pos="5062855" algn="l"/>
                <a:tab pos="5829935" algn="l"/>
                <a:tab pos="6665595" algn="l"/>
                <a:tab pos="7209155" algn="l"/>
                <a:tab pos="827913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7.347/85	(Ação	Civil	Pública),	art.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5º,§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6º: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órgãos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92175" y="5251450"/>
            <a:ext cx="1040955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legitimados poderão tomar dos interessados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compromisso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ajustamento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sua conduta às exigências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legais,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mediante cominações,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terá eficácia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título executivo</a:t>
            </a:r>
            <a:r>
              <a:rPr sz="20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extrajudicial.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999" y="0"/>
              <a:ext cx="784377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999" y="0"/>
              <a:ext cx="7844155" cy="462280"/>
            </a:xfrm>
            <a:custGeom>
              <a:avLst/>
              <a:gdLst/>
              <a:ahLst/>
              <a:cxnLst/>
              <a:rect l="l" t="t" r="r" b="b"/>
              <a:pathLst>
                <a:path w="7844155" h="462280">
                  <a:moveTo>
                    <a:pt x="0" y="461670"/>
                  </a:moveTo>
                  <a:lnTo>
                    <a:pt x="7843774" y="461670"/>
                  </a:lnTo>
                  <a:lnTo>
                    <a:pt x="784377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602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2.2. Administração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 na</a:t>
            </a:r>
            <a:r>
              <a:rPr sz="240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8440" y="368300"/>
            <a:ext cx="7576820" cy="30480"/>
          </a:xfrm>
          <a:custGeom>
            <a:avLst/>
            <a:gdLst/>
            <a:ahLst/>
            <a:cxnLst/>
            <a:rect l="l" t="t" r="r" b="b"/>
            <a:pathLst>
              <a:path w="7576820" h="30479">
                <a:moveTo>
                  <a:pt x="7576819" y="0"/>
                </a:moveTo>
                <a:lnTo>
                  <a:pt x="0" y="0"/>
                </a:lnTo>
                <a:lnTo>
                  <a:pt x="0" y="30479"/>
                </a:lnTo>
                <a:lnTo>
                  <a:pt x="7576819" y="30479"/>
                </a:lnTo>
                <a:lnTo>
                  <a:pt x="7576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05740" y="635253"/>
            <a:ext cx="11638280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</a:tabLst>
            </a:pP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Lei nº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12.529/11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85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(Lei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CADE).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procedimentos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administrativos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mencionados nos incisos I, II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III do 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48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desta Lei,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Cade poderá tomar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representado </a:t>
            </a:r>
            <a:r>
              <a:rPr sz="2000" b="1" spc="-10" dirty="0">
                <a:solidFill>
                  <a:srgbClr val="6C2A1A"/>
                </a:solidFill>
                <a:latin typeface="Verdana"/>
                <a:cs typeface="Verdana"/>
              </a:rPr>
              <a:t>compromisso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de cessação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prática sob investigação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seus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efeitos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lesivos, sempre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que,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juízo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conveniência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oportunidade,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devidamente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fundamentado,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entender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atende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interesses protegidos por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lei.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5740" y="2464752"/>
            <a:ext cx="13252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  <a:tab pos="980440" algn="l"/>
              </a:tabLst>
            </a:pP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Le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i	</a:t>
            </a:r>
            <a:r>
              <a:rPr sz="2000" b="1" spc="-10" dirty="0">
                <a:solidFill>
                  <a:srgbClr val="6C2A1A"/>
                </a:solidFill>
                <a:latin typeface="Verdana"/>
                <a:cs typeface="Verdana"/>
              </a:rPr>
              <a:t>nº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70760" y="2464752"/>
            <a:ext cx="100672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2460" algn="l"/>
                <a:tab pos="2618740" algn="l"/>
                <a:tab pos="3208020" algn="l"/>
                <a:tab pos="3950335" algn="l"/>
                <a:tab pos="4526915" algn="l"/>
                <a:tab pos="5967095" algn="l"/>
                <a:tab pos="6431915" algn="l"/>
                <a:tab pos="7428230" algn="l"/>
                <a:tab pos="8114030" algn="l"/>
                <a:tab pos="9744710" algn="l"/>
              </a:tabLst>
            </a:pP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12.</a:t>
            </a:r>
            <a:r>
              <a:rPr sz="2000" b="1" spc="10" dirty="0">
                <a:solidFill>
                  <a:srgbClr val="6C2A1A"/>
                </a:solidFill>
                <a:latin typeface="Verdana"/>
                <a:cs typeface="Verdana"/>
              </a:rPr>
              <a:t>5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2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9</a:t>
            </a:r>
            <a:r>
              <a:rPr sz="2000" b="1" spc="15" dirty="0">
                <a:solidFill>
                  <a:srgbClr val="6C2A1A"/>
                </a:solidFill>
                <a:latin typeface="Verdana"/>
                <a:cs typeface="Verdana"/>
              </a:rPr>
              <a:t>/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11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ar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8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6	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i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E)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or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5740" y="2769870"/>
            <a:ext cx="11638915" cy="3989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Superintendência-Geral, poderá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celebrar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acordo de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leniência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extinção da ação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punitiva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administração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redução 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(um)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2/3 (dois terços)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penalidade aplicável, nos termos deste artigo,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pessoas físicas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forem  autoras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infração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ordem econômica, desde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colaborem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efetivamente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investigações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2000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administrativo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dessa colaboração resulte</a:t>
            </a:r>
            <a:r>
              <a:rPr sz="20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Verdana"/>
              <a:cs typeface="Verdana"/>
            </a:endParaRPr>
          </a:p>
          <a:p>
            <a:pPr marL="279400" marR="5080" indent="-26670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  <a:tab pos="1061720" algn="l"/>
                <a:tab pos="1450340" algn="l"/>
                <a:tab pos="2611120" algn="l"/>
                <a:tab pos="2969260" algn="l"/>
                <a:tab pos="4465955" algn="l"/>
                <a:tab pos="5708015" algn="l"/>
                <a:tab pos="6304915" algn="l"/>
                <a:tab pos="7316470" algn="l"/>
                <a:tab pos="7829550" algn="l"/>
                <a:tab pos="9274810" algn="l"/>
                <a:tab pos="9899650" algn="l"/>
                <a:tab pos="11094085" algn="l"/>
              </a:tabLst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Lei n. 13.140/15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(lei de </a:t>
            </a:r>
            <a:r>
              <a:rPr sz="2000" spc="-5" dirty="0" err="1">
                <a:solidFill>
                  <a:srgbClr val="2C2D2C"/>
                </a:solidFill>
                <a:latin typeface="Verdana"/>
                <a:cs typeface="Verdana"/>
              </a:rPr>
              <a:t>mediação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autocomposição na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Administração Pública).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20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35.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controvérsias jurídicas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envolvam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federal direta,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as	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arq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	e	f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açõ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s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	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bj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or	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c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m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fundamento</a:t>
            </a:r>
            <a:r>
              <a:rPr sz="20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em:</a:t>
            </a:r>
            <a:endParaRPr sz="2000" dirty="0">
              <a:latin typeface="Verdana"/>
              <a:cs typeface="Verdana"/>
            </a:endParaRPr>
          </a:p>
          <a:p>
            <a:pPr marL="523240" lvl="1" indent="-243840">
              <a:lnSpc>
                <a:spcPct val="100000"/>
              </a:lnSpc>
              <a:spcBef>
                <a:spcPts val="5"/>
              </a:spcBef>
              <a:buAutoNum type="romanUcPeriod"/>
              <a:tabLst>
                <a:tab pos="522605" algn="l"/>
                <a:tab pos="523240" algn="l"/>
                <a:tab pos="774700" algn="l"/>
                <a:tab pos="2385060" algn="l"/>
                <a:tab pos="2834640" algn="l"/>
                <a:tab pos="5019675" algn="l"/>
                <a:tab pos="5469255" algn="l"/>
                <a:tab pos="6416675" algn="l"/>
                <a:tab pos="7087870" algn="l"/>
                <a:tab pos="7821930" algn="l"/>
                <a:tab pos="8271509" algn="l"/>
                <a:tab pos="10217785" algn="l"/>
                <a:tab pos="1130998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autorização	do	Advogado-Geral	da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União,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base	na	jurisprudência	pacífica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2000" dirty="0">
              <a:latin typeface="Verdana"/>
              <a:cs typeface="Verdana"/>
            </a:endParaRPr>
          </a:p>
          <a:p>
            <a:pPr marL="279400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Supremo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tribunais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superiores;</a:t>
            </a:r>
            <a:r>
              <a:rPr sz="20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endParaRPr sz="2000" dirty="0">
              <a:latin typeface="Verdana"/>
              <a:cs typeface="Verdana"/>
            </a:endParaRPr>
          </a:p>
          <a:p>
            <a:pPr marL="581660" lvl="1" indent="-302260">
              <a:lnSpc>
                <a:spcPct val="100000"/>
              </a:lnSpc>
              <a:buAutoNum type="romanUcPeriod" startAt="2"/>
              <a:tabLst>
                <a:tab pos="58166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parecer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Advogado-Geral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União, aprovado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pelo Presidente da</a:t>
            </a:r>
            <a:r>
              <a:rPr sz="20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República.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0"/>
            <a:ext cx="12188825" cy="742315"/>
          </a:xfrm>
          <a:custGeom>
            <a:avLst/>
            <a:gdLst/>
            <a:ahLst/>
            <a:cxnLst/>
            <a:rect l="l" t="t" r="r" b="b"/>
            <a:pathLst>
              <a:path w="12188825" h="742315">
                <a:moveTo>
                  <a:pt x="11579225" y="0"/>
                </a:moveTo>
                <a:lnTo>
                  <a:pt x="11579225" y="741934"/>
                </a:lnTo>
              </a:path>
              <a:path w="12188825" h="74231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714657" y="161137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34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714657" y="283527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34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9" name="object 29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6999" y="0"/>
              <a:ext cx="784377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6999" y="0"/>
              <a:ext cx="7844155" cy="462280"/>
            </a:xfrm>
            <a:custGeom>
              <a:avLst/>
              <a:gdLst/>
              <a:ahLst/>
              <a:cxnLst/>
              <a:rect l="l" t="t" r="r" b="b"/>
              <a:pathLst>
                <a:path w="7844155" h="462280">
                  <a:moveTo>
                    <a:pt x="0" y="461670"/>
                  </a:moveTo>
                  <a:lnTo>
                    <a:pt x="7843774" y="461670"/>
                  </a:lnTo>
                  <a:lnTo>
                    <a:pt x="784377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602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2.2. Administração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 na</a:t>
            </a:r>
            <a:r>
              <a:rPr sz="240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18440" y="368300"/>
            <a:ext cx="11815445" cy="5742940"/>
            <a:chOff x="218440" y="368300"/>
            <a:chExt cx="11815445" cy="5742940"/>
          </a:xfrm>
        </p:grpSpPr>
        <p:sp>
          <p:nvSpPr>
            <p:cNvPr id="46" name="object 46"/>
            <p:cNvSpPr/>
            <p:nvPr/>
          </p:nvSpPr>
          <p:spPr>
            <a:xfrm>
              <a:off x="218440" y="368300"/>
              <a:ext cx="7576820" cy="30480"/>
            </a:xfrm>
            <a:custGeom>
              <a:avLst/>
              <a:gdLst/>
              <a:ahLst/>
              <a:cxnLst/>
              <a:rect l="l" t="t" r="r" b="b"/>
              <a:pathLst>
                <a:path w="7576820" h="30479">
                  <a:moveTo>
                    <a:pt x="757681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7576819" y="30479"/>
                  </a:lnTo>
                  <a:lnTo>
                    <a:pt x="7576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428733" y="3766032"/>
              <a:ext cx="2605151" cy="2344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93293" y="741934"/>
              <a:ext cx="11421745" cy="2431415"/>
            </a:xfrm>
            <a:custGeom>
              <a:avLst/>
              <a:gdLst/>
              <a:ahLst/>
              <a:cxnLst/>
              <a:rect l="l" t="t" r="r" b="b"/>
              <a:pathLst>
                <a:path w="11421745" h="2431415">
                  <a:moveTo>
                    <a:pt x="11421364" y="0"/>
                  </a:moveTo>
                  <a:lnTo>
                    <a:pt x="0" y="0"/>
                  </a:lnTo>
                  <a:lnTo>
                    <a:pt x="0" y="2431415"/>
                  </a:lnTo>
                  <a:lnTo>
                    <a:pt x="11421364" y="2431415"/>
                  </a:lnTo>
                  <a:lnTo>
                    <a:pt x="11421364" y="0"/>
                  </a:lnTo>
                  <a:close/>
                </a:path>
              </a:pathLst>
            </a:custGeom>
            <a:solidFill>
              <a:srgbClr val="DB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72109" y="772795"/>
            <a:ext cx="11269345" cy="568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Conselho Administrativo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Defesa Econômica (Cade)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homologou no dia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19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agosto de 2015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acordo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Construtora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Camargo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Corrêa, uma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investigadas na  Operação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Lava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Jato,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dois 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ex-executivos.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acordo,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empresa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deverá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contribuir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procedimento que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apura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ocorrência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cartel no mercado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obras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montagem industrial no setor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óleo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gás,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licitações da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Petrobras.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construtora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também concordou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fazer contribuição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financeira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mais 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R$ 104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milhões.</a:t>
            </a:r>
            <a:endParaRPr sz="20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214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Fonte: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u="sng" spc="-5" dirty="0">
                <a:solidFill>
                  <a:srgbClr val="4F91A0"/>
                </a:solidFill>
                <a:uFill>
                  <a:solidFill>
                    <a:srgbClr val="4F91A0"/>
                  </a:solidFill>
                </a:uFill>
                <a:latin typeface="Arial"/>
                <a:cs typeface="Arial"/>
                <a:hlinkClick r:id="rId4"/>
              </a:rPr>
              <a:t>http://agenciabrasil.ebc.com.br/politica/noticia/2015-08/camargo-correa-fecha-acordo-com-cade-e-pagara-r-104-milhoes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Arial"/>
              <a:cs typeface="Arial"/>
            </a:endParaRPr>
          </a:p>
          <a:p>
            <a:pPr marL="354965" marR="2541905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5" dirty="0">
                <a:solidFill>
                  <a:srgbClr val="6C2A1A"/>
                </a:solidFill>
                <a:latin typeface="Verdana"/>
                <a:cs typeface="Verdana"/>
              </a:rPr>
              <a:t>Acordo interadministrativo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b="1" spc="-5" dirty="0">
                <a:solidFill>
                  <a:srgbClr val="6C2A1A"/>
                </a:solidFill>
                <a:latin typeface="Verdana"/>
                <a:cs typeface="Verdana"/>
              </a:rPr>
              <a:t>contrato </a:t>
            </a:r>
            <a:r>
              <a:rPr sz="1600" b="1" dirty="0">
                <a:solidFill>
                  <a:srgbClr val="6C2A1A"/>
                </a:solidFill>
                <a:latin typeface="Verdana"/>
                <a:cs typeface="Verdana"/>
              </a:rPr>
              <a:t>de gestão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previsto 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§8º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art. 37  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1988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(preceito inserido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 a EC nº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19/98).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Verdana"/>
              <a:cs typeface="Verdana"/>
            </a:endParaRPr>
          </a:p>
          <a:p>
            <a:pPr marL="12700" marR="2540635" algn="just">
              <a:lnSpc>
                <a:spcPct val="10000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autonomia gerencial,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orçamentária 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financeira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órgãos 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 direta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indireta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 ampliada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contrato,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ser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firmado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seus administradores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tenha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objeto 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fixação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metas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desempenho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órgão 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cabendo à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dispor  sobre:</a:t>
            </a:r>
            <a:endParaRPr sz="1600">
              <a:latin typeface="Verdana"/>
              <a:cs typeface="Verdana"/>
            </a:endParaRPr>
          </a:p>
          <a:p>
            <a:pPr marL="170180" indent="-157480" algn="just">
              <a:lnSpc>
                <a:spcPct val="100000"/>
              </a:lnSpc>
              <a:spcBef>
                <a:spcPts val="5"/>
              </a:spcBef>
              <a:buAutoNum type="romanUcPeriod"/>
              <a:tabLst>
                <a:tab pos="17018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contrato;</a:t>
            </a:r>
            <a:endParaRPr sz="1600">
              <a:latin typeface="Verdana"/>
              <a:cs typeface="Verdana"/>
            </a:endParaRPr>
          </a:p>
          <a:p>
            <a:pPr marL="307340" indent="-294640" algn="just">
              <a:lnSpc>
                <a:spcPct val="100000"/>
              </a:lnSpc>
              <a:buAutoNum type="romanUcPeriod"/>
              <a:tabLst>
                <a:tab pos="30734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3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controles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critérios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avaliação</a:t>
            </a:r>
            <a:r>
              <a:rPr sz="1600" spc="4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desempenho,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direitos,</a:t>
            </a:r>
            <a:r>
              <a:rPr sz="1600" spc="3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obrigações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600">
              <a:latin typeface="Verdana"/>
              <a:cs typeface="Verdana"/>
            </a:endParaRPr>
          </a:p>
          <a:p>
            <a:pPr marL="12700" marR="789559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dirigentes;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III -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remuneração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pessoal."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4733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2.3. Acordos administrativos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combate à</a:t>
            </a:r>
            <a:r>
              <a:rPr sz="2400" b="1" i="1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corrupção</a:t>
            </a:r>
            <a:endParaRPr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nº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12.846/13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(Lei Anticorrupção)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, art.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16.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autoridade  máxima de cada órgão ou entidade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celebrar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acordo 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leniência </a:t>
            </a:r>
            <a:r>
              <a:rPr sz="2400" b="1" spc="5" dirty="0">
                <a:solidFill>
                  <a:srgbClr val="6C2A1A"/>
                </a:solidFill>
                <a:latin typeface="Verdana"/>
                <a:cs typeface="Verdana"/>
              </a:rPr>
              <a:t>com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as pessoas jurídicas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responsáveis pela prática  dos atos previstos nesta Lei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colaborem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efetivamente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investigações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24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administrativo,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sendo que dessa  colaboração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resulte: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 dirty="0">
              <a:latin typeface="Verdana"/>
              <a:cs typeface="Verdana"/>
            </a:endParaRPr>
          </a:p>
          <a:p>
            <a:pPr marL="744855" indent="-239395">
              <a:lnSpc>
                <a:spcPct val="100000"/>
              </a:lnSpc>
              <a:buAutoNum type="romanUcPeriod"/>
              <a:tabLst>
                <a:tab pos="74485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- a identificação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dos demais envolvidos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infração,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quando</a:t>
            </a:r>
            <a:r>
              <a:rPr sz="2400" spc="4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couber;</a:t>
            </a:r>
            <a:endParaRPr sz="2400" dirty="0">
              <a:latin typeface="Verdana"/>
              <a:cs typeface="Verdana"/>
            </a:endParaRPr>
          </a:p>
          <a:p>
            <a:pPr marL="505459">
              <a:lnSpc>
                <a:spcPct val="100000"/>
              </a:lnSpc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marL="882015" indent="-376555">
              <a:lnSpc>
                <a:spcPct val="100000"/>
              </a:lnSpc>
              <a:buAutoNum type="romanUcPeriod" startAt="2"/>
              <a:tabLst>
                <a:tab pos="88201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- a obtenção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célere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informações 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documentos</a:t>
            </a:r>
            <a:r>
              <a:rPr sz="24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que comprovem</a:t>
            </a:r>
            <a:endParaRPr sz="2400" dirty="0">
              <a:latin typeface="Verdana"/>
              <a:cs typeface="Verdana"/>
            </a:endParaRPr>
          </a:p>
          <a:p>
            <a:pPr marL="505459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ilícito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sob</a:t>
            </a:r>
            <a:r>
              <a:rPr sz="2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apuração.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5" name="object 15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95399" y="5294376"/>
              <a:ext cx="9601200" cy="0"/>
            </a:xfrm>
            <a:custGeom>
              <a:avLst/>
              <a:gdLst/>
              <a:ahLst/>
              <a:cxnLst/>
              <a:rect l="l" t="t" r="r" b="b"/>
              <a:pathLst>
                <a:path w="9601200">
                  <a:moveTo>
                    <a:pt x="0" y="0"/>
                  </a:moveTo>
                  <a:lnTo>
                    <a:pt x="9601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340484" y="3277870"/>
            <a:ext cx="9708515" cy="138243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lang="pt-BR" sz="4800" b="1" dirty="0">
                <a:solidFill>
                  <a:srgbClr val="FFFFFF"/>
                </a:solidFill>
                <a:latin typeface="Verdana"/>
                <a:cs typeface="Verdana"/>
              </a:rPr>
              <a:t>3. Processo </a:t>
            </a:r>
            <a:r>
              <a:rPr lang="pt-BR" sz="4800" b="1" spc="-10" dirty="0">
                <a:solidFill>
                  <a:srgbClr val="FFFFFF"/>
                </a:solidFill>
                <a:latin typeface="Verdana"/>
                <a:cs typeface="Verdana"/>
              </a:rPr>
              <a:t>Administrativo, mediação e autocomposição</a:t>
            </a:r>
            <a:endParaRPr lang="pt-BR" sz="4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38987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6870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5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nº 13.140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/15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(Lei de Mediação)</a:t>
            </a:r>
            <a:r>
              <a:rPr lang="pt-BR" sz="2400" spc="-5" dirty="0">
                <a:solidFill>
                  <a:srgbClr val="2C2D2C"/>
                </a:solidFill>
                <a:latin typeface="Verdana"/>
                <a:cs typeface="Verdana"/>
              </a:rPr>
              <a:t>, art. </a:t>
            </a:r>
            <a:r>
              <a:rPr lang="pt-BR" sz="2400" spc="-10" dirty="0">
                <a:solidFill>
                  <a:srgbClr val="2C2D2C"/>
                </a:solidFill>
                <a:latin typeface="Verdana"/>
                <a:cs typeface="Verdana"/>
              </a:rPr>
              <a:t>32. </a:t>
            </a:r>
            <a:r>
              <a:rPr lang="pt-BR" sz="2400" dirty="0">
                <a:solidFill>
                  <a:srgbClr val="2C2D2C"/>
                </a:solidFill>
                <a:latin typeface="Verdana"/>
                <a:cs typeface="Verdana"/>
              </a:rPr>
              <a:t>A União, os Estados, o Distrito Federal e os Municípios poderão criar câmaras de prevenção e resolução de conflitos, no âmbito dos respectivos órgãos de Advocacia Pública, onde houver, com competência para:</a:t>
            </a:r>
          </a:p>
          <a:p>
            <a:pPr marL="505459" marR="5080" algn="just">
              <a:lnSpc>
                <a:spcPct val="150000"/>
              </a:lnSpc>
              <a:spcBef>
                <a:spcPts val="2495"/>
              </a:spcBef>
            </a:pPr>
            <a:endParaRPr lang="pt-BR" sz="2000" dirty="0">
              <a:latin typeface="Verdana"/>
              <a:cs typeface="Verdana"/>
            </a:endParaRPr>
          </a:p>
          <a:p>
            <a:pPr marL="744855" indent="-239395" algn="just">
              <a:lnSpc>
                <a:spcPct val="150000"/>
              </a:lnSpc>
              <a:buAutoNum type="romanUcPeriod"/>
              <a:tabLst>
                <a:tab pos="744855" algn="l"/>
              </a:tabLst>
            </a:pPr>
            <a:r>
              <a:rPr lang="pt-BR" sz="2000" dirty="0">
                <a:solidFill>
                  <a:srgbClr val="2C2D2C"/>
                </a:solidFill>
                <a:latin typeface="Verdana"/>
                <a:cs typeface="Verdana"/>
              </a:rPr>
              <a:t>dirimir conflitos entre órgãos e entidades da administração pública;</a:t>
            </a:r>
          </a:p>
          <a:p>
            <a:pPr marL="505460" algn="just">
              <a:lnSpc>
                <a:spcPct val="150000"/>
              </a:lnSpc>
              <a:tabLst>
                <a:tab pos="744855" algn="l"/>
              </a:tabLst>
            </a:pPr>
            <a:endParaRPr lang="pt-BR" sz="2000" dirty="0">
              <a:latin typeface="Verdana"/>
              <a:cs typeface="Verdana"/>
            </a:endParaRPr>
          </a:p>
          <a:p>
            <a:pPr marL="882015" indent="-376555" algn="just">
              <a:lnSpc>
                <a:spcPct val="150000"/>
              </a:lnSpc>
              <a:buAutoNum type="romanUcPeriod" startAt="2"/>
              <a:tabLst>
                <a:tab pos="882015" algn="l"/>
              </a:tabLst>
            </a:pPr>
            <a:r>
              <a:rPr lang="pt-BR" sz="2000" dirty="0">
                <a:solidFill>
                  <a:srgbClr val="2C2D2C"/>
                </a:solidFill>
                <a:latin typeface="Verdana"/>
                <a:cs typeface="Verdana"/>
              </a:rPr>
              <a:t>avaliar a admissibilidade dos pedidos de resolução de conflitos, por meio de composição, no caso de controvérsia entre particular e pessoa jurídica de direito público</a:t>
            </a:r>
            <a:r>
              <a:rPr lang="pt-BR" sz="2000" spc="-1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</a:p>
          <a:p>
            <a:pPr marL="505460" algn="just">
              <a:lnSpc>
                <a:spcPct val="150000"/>
              </a:lnSpc>
              <a:tabLst>
                <a:tab pos="882015" algn="l"/>
              </a:tabLst>
            </a:pPr>
            <a:endParaRPr lang="pt-BR" sz="2000" spc="-1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882015" indent="-376555" algn="just">
              <a:lnSpc>
                <a:spcPct val="150000"/>
              </a:lnSpc>
              <a:buAutoNum type="romanUcPeriod" startAt="2"/>
              <a:tabLst>
                <a:tab pos="882015" algn="l"/>
              </a:tabLst>
            </a:pPr>
            <a:r>
              <a:rPr lang="pt-BR" sz="2000" spc="-10" dirty="0">
                <a:solidFill>
                  <a:srgbClr val="2C2D2C"/>
                </a:solidFill>
                <a:latin typeface="Verdana"/>
                <a:cs typeface="Verdana"/>
              </a:rPr>
              <a:t>Promover, quando couber, a celebração de termo de ajustamento de conduta.</a:t>
            </a:r>
            <a:endParaRPr lang="pt-BR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25486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1754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nº 13.140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/15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(Lei de Mediação)</a:t>
            </a:r>
            <a:r>
              <a:rPr lang="pt-BR" sz="2400" b="1" spc="-5" dirty="0">
                <a:solidFill>
                  <a:srgbClr val="2C2D2C"/>
                </a:solidFill>
                <a:latin typeface="Verdana"/>
                <a:cs typeface="Verdana"/>
              </a:rPr>
              <a:t> – aspectos procedimentais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B7457A4-6CC7-1C44-BE8D-2D6B78F56235}"/>
              </a:ext>
            </a:extLst>
          </p:cNvPr>
          <p:cNvSpPr/>
          <p:nvPr/>
        </p:nvSpPr>
        <p:spPr>
          <a:xfrm>
            <a:off x="621030" y="1652174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Competência regulatória conferida para cada ente da federação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59CA81C-2217-344C-B90C-3F862404BA83}"/>
              </a:ext>
            </a:extLst>
          </p:cNvPr>
          <p:cNvSpPr/>
          <p:nvPr/>
        </p:nvSpPr>
        <p:spPr>
          <a:xfrm>
            <a:off x="4686300" y="1652174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instauração do procedimento de mediação suspende a prescrição e o acordo alcançado entre as partes constituirá título executivo extrajudicial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AAAAD8E-5CB9-9846-BD55-50910E8EA267}"/>
              </a:ext>
            </a:extLst>
          </p:cNvPr>
          <p:cNvSpPr/>
          <p:nvPr/>
        </p:nvSpPr>
        <p:spPr>
          <a:xfrm>
            <a:off x="8751570" y="1621004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As controvérsias jurídicas que envolvam a administração pública federal direta, suas autarquias e fundações poderão ser objeto de transação por adesão, com fundamento em: </a:t>
            </a:r>
            <a:r>
              <a:rPr lang="pt-BR" sz="1400" dirty="0" err="1"/>
              <a:t>I</a:t>
            </a:r>
            <a:r>
              <a:rPr lang="pt-BR" sz="1400" dirty="0"/>
              <a:t> - autorização do Advogado-Geral da União, com base na jurisprudência pacífica do Supremo Tribunal Federal ou de tribunais superiores; ou II - parecer do Advogado-Geral da União, aprovado pelo Presidente da República.</a:t>
            </a:r>
          </a:p>
        </p:txBody>
      </p:sp>
    </p:spTree>
    <p:extLst>
      <p:ext uri="{BB962C8B-B14F-4D97-AF65-F5344CB8AC3E}">
        <p14:creationId xmlns:p14="http://schemas.microsoft.com/office/powerpoint/2010/main" val="1521894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nº 13.140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/15 (</a:t>
            </a:r>
            <a:r>
              <a:rPr lang="pt-BR" sz="2400" b="1" dirty="0" err="1">
                <a:solidFill>
                  <a:srgbClr val="6C2A1A"/>
                </a:solidFill>
                <a:latin typeface="Verdana"/>
                <a:cs typeface="Verdana"/>
              </a:rPr>
              <a:t>arts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. 32/40) </a:t>
            </a:r>
            <a:r>
              <a:rPr lang="pt-BR" sz="2400" b="1" spc="-5" dirty="0">
                <a:solidFill>
                  <a:srgbClr val="2C2D2C"/>
                </a:solidFill>
                <a:latin typeface="Verdana"/>
                <a:cs typeface="Verdana"/>
              </a:rPr>
              <a:t>– aspectos procedimentais relevantes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B7457A4-6CC7-1C44-BE8D-2D6B78F56235}"/>
              </a:ext>
            </a:extLst>
          </p:cNvPr>
          <p:cNvSpPr/>
          <p:nvPr/>
        </p:nvSpPr>
        <p:spPr>
          <a:xfrm>
            <a:off x="621030" y="2362200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Competência regulatória conferida </a:t>
            </a:r>
            <a:r>
              <a:rPr lang="pt-BR" dirty="0">
                <a:highlight>
                  <a:srgbClr val="0000FF"/>
                </a:highlight>
              </a:rPr>
              <a:t>para cada ente da federação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59CA81C-2217-344C-B90C-3F862404BA83}"/>
              </a:ext>
            </a:extLst>
          </p:cNvPr>
          <p:cNvSpPr/>
          <p:nvPr/>
        </p:nvSpPr>
        <p:spPr>
          <a:xfrm>
            <a:off x="4696239" y="2362200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instauração do procedimento de mediação </a:t>
            </a:r>
            <a:r>
              <a:rPr lang="pt-BR" dirty="0">
                <a:highlight>
                  <a:srgbClr val="0000FF"/>
                </a:highlight>
              </a:rPr>
              <a:t>suspende a prescrição</a:t>
            </a:r>
            <a:r>
              <a:rPr lang="pt-BR" dirty="0"/>
              <a:t> e o acordo alcançado entre as partes constituirá </a:t>
            </a:r>
            <a:r>
              <a:rPr lang="pt-BR" dirty="0">
                <a:highlight>
                  <a:srgbClr val="0000FF"/>
                </a:highlight>
              </a:rPr>
              <a:t>título executivo extrajudicial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AAAAD8E-5CB9-9846-BD55-50910E8EA267}"/>
              </a:ext>
            </a:extLst>
          </p:cNvPr>
          <p:cNvSpPr/>
          <p:nvPr/>
        </p:nvSpPr>
        <p:spPr>
          <a:xfrm>
            <a:off x="8751570" y="2321785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As controvérsias jurídicas que envolvam a administração pública federal direta, suas autarquias e fundações poderão ser objeto de </a:t>
            </a:r>
            <a:r>
              <a:rPr lang="pt-BR" sz="1400" dirty="0">
                <a:highlight>
                  <a:srgbClr val="0000FF"/>
                </a:highlight>
              </a:rPr>
              <a:t>transação por adesão</a:t>
            </a:r>
            <a:r>
              <a:rPr lang="pt-BR" sz="1400" dirty="0"/>
              <a:t>, com fundamento em: </a:t>
            </a:r>
            <a:r>
              <a:rPr lang="pt-BR" sz="1400" dirty="0" err="1"/>
              <a:t>I</a:t>
            </a:r>
            <a:r>
              <a:rPr lang="pt-BR" sz="1400" dirty="0"/>
              <a:t> - autorização do Advogado-Geral da União, com base na jurisprudência pacífica do Supremo Tribunal Federal ou de tribunais superiores; ou II - parecer do Advogado-Geral da União, aprovado pelo Presidente da República.</a:t>
            </a:r>
          </a:p>
        </p:txBody>
      </p:sp>
    </p:spTree>
    <p:extLst>
      <p:ext uri="{BB962C8B-B14F-4D97-AF65-F5344CB8AC3E}">
        <p14:creationId xmlns:p14="http://schemas.microsoft.com/office/powerpoint/2010/main" val="2607287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O desenho institucional e procedimental da mediação (a experiência da CCAF)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806786D-A92C-E847-A1B6-7DFC6A8FCECF}"/>
              </a:ext>
            </a:extLst>
          </p:cNvPr>
          <p:cNvSpPr txBox="1"/>
          <p:nvPr/>
        </p:nvSpPr>
        <p:spPr>
          <a:xfrm>
            <a:off x="0" y="2362200"/>
            <a:ext cx="1373062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O desenho da Câmara de Conciliação e Arbitragem da Administração Federal – CCAF é o </a:t>
            </a:r>
            <a:r>
              <a:rPr lang="pt-BR" sz="2000" i="1" dirty="0"/>
              <a:t>standard</a:t>
            </a:r>
            <a:r>
              <a:rPr lang="pt-BR" sz="2000" dirty="0"/>
              <a:t> de resolução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de conflitos na Administração Pública Federal pela via da mediação (Enunciado CJF 18 da </a:t>
            </a:r>
            <a:r>
              <a:rPr lang="pt-BR" sz="2000" dirty="0" err="1"/>
              <a:t>I</a:t>
            </a:r>
            <a:r>
              <a:rPr lang="pt-BR" sz="2000" dirty="0"/>
              <a:t> Jornada “Prevenção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e Solução Extrajudicial de Litígios” de 22 de agosto de 2016);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dirty="0"/>
              <a:t>“O êxito do processo </a:t>
            </a:r>
            <a:r>
              <a:rPr lang="pt-BR" sz="2000" dirty="0" err="1"/>
              <a:t>mediativo</a:t>
            </a:r>
            <a:r>
              <a:rPr lang="pt-BR" sz="2000" dirty="0"/>
              <a:t> depende de que o agente representante da Administração parte do conflito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tenha efetivos poderes e capacidade funcional-regimental de negociar acordos; trata-se de medida de 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Legitimidade. </a:t>
            </a:r>
            <a:r>
              <a:rPr lang="pt-BR" sz="2000" b="1" dirty="0"/>
              <a:t>A falta de legitimidade do agente é apontada pela totalidade dos mediadores respondentes da</a:t>
            </a:r>
          </a:p>
          <a:p>
            <a:pPr algn="just">
              <a:lnSpc>
                <a:spcPct val="150000"/>
              </a:lnSpc>
            </a:pPr>
            <a:r>
              <a:rPr lang="pt-BR" sz="2000" b="1" dirty="0"/>
              <a:t>Pesquisa como um dos motivos que fazem com que as partes não cheguem a um acordo</a:t>
            </a:r>
            <a:r>
              <a:rPr lang="pt-BR" sz="2000" dirty="0"/>
              <a:t>” (DI SALVO, 2018, P. 190).</a:t>
            </a:r>
          </a:p>
        </p:txBody>
      </p:sp>
    </p:spTree>
    <p:extLst>
      <p:ext uri="{BB962C8B-B14F-4D97-AF65-F5344CB8AC3E}">
        <p14:creationId xmlns:p14="http://schemas.microsoft.com/office/powerpoint/2010/main" val="1892078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3.1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2400" b="1" i="1" dirty="0">
                <a:solidFill>
                  <a:schemeClr val="bg1"/>
                </a:solidFill>
                <a:latin typeface="Verdana"/>
                <a:cs typeface="Verdana"/>
              </a:rPr>
              <a:t>A relevância dos acordos administrativos</a:t>
            </a:r>
            <a:endParaRPr lang="pt-BR" sz="2350" b="1" i="1" dirty="0">
              <a:latin typeface="Verdana"/>
              <a:cs typeface="Verdana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806786D-A92C-E847-A1B6-7DFC6A8FCECF}"/>
              </a:ext>
            </a:extLst>
          </p:cNvPr>
          <p:cNvSpPr txBox="1"/>
          <p:nvPr/>
        </p:nvSpPr>
        <p:spPr>
          <a:xfrm>
            <a:off x="0" y="2362200"/>
            <a:ext cx="1373062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/>
              <a:t>“O consensualismo nas relações administrativas é um dos grandes marcos de evolução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na disciplina da gestão administrativa do século XXI. Em contraposição à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Administração Pública burocrática, o consensualismo rompe com a concepção clássica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de verticalização da relação entre Administração Pública e administrados, incutida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na doutrina e transplantada para a realidade gerencial do Poder Público” (DI SALVO, 2018, p. 23)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EB43DDD-F904-BE4B-8DD0-65ADFABB64FD}"/>
              </a:ext>
            </a:extLst>
          </p:cNvPr>
          <p:cNvSpPr txBox="1"/>
          <p:nvPr/>
        </p:nvSpPr>
        <p:spPr>
          <a:xfrm>
            <a:off x="2209800" y="1144064"/>
            <a:ext cx="597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i="1" dirty="0"/>
              <a:t>Direito Administrativo Consensual</a:t>
            </a:r>
          </a:p>
        </p:txBody>
      </p:sp>
    </p:spTree>
    <p:extLst>
      <p:ext uri="{BB962C8B-B14F-4D97-AF65-F5344CB8AC3E}">
        <p14:creationId xmlns:p14="http://schemas.microsoft.com/office/powerpoint/2010/main" val="75157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5" name="object 15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95399" y="5294376"/>
              <a:ext cx="9601200" cy="0"/>
            </a:xfrm>
            <a:custGeom>
              <a:avLst/>
              <a:gdLst/>
              <a:ahLst/>
              <a:cxnLst/>
              <a:rect l="l" t="t" r="r" b="b"/>
              <a:pathLst>
                <a:path w="9601200">
                  <a:moveTo>
                    <a:pt x="0" y="0"/>
                  </a:moveTo>
                  <a:lnTo>
                    <a:pt x="9601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340485" y="3277870"/>
            <a:ext cx="8463280" cy="137985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Direito </a:t>
            </a:r>
            <a:r>
              <a:rPr sz="4800" b="1" spc="-10" dirty="0">
                <a:solidFill>
                  <a:srgbClr val="FFFFFF"/>
                </a:solidFill>
                <a:latin typeface="Verdana"/>
                <a:cs typeface="Verdana"/>
              </a:rPr>
              <a:t>Administrativo 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Democrático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pt-BR" sz="2400" b="1" i="1" spc="-5" dirty="0" err="1">
                <a:solidFill>
                  <a:srgbClr val="FFFFFF"/>
                </a:solidFill>
                <a:latin typeface="Verdana"/>
                <a:cs typeface="Verdana"/>
              </a:rPr>
              <a:t>utocomposição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na Administração Pública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dirty="0">
                <a:solidFill>
                  <a:srgbClr val="2C2D2C"/>
                </a:solidFill>
                <a:latin typeface="Verdana"/>
                <a:cs typeface="Verdana"/>
              </a:rPr>
              <a:t>A relevância dos acordos administrativos: Direito Administrativo Consensual</a:t>
            </a: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 (casos práticos)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806786D-A92C-E847-A1B6-7DFC6A8FCECF}"/>
              </a:ext>
            </a:extLst>
          </p:cNvPr>
          <p:cNvSpPr txBox="1"/>
          <p:nvPr/>
        </p:nvSpPr>
        <p:spPr>
          <a:xfrm>
            <a:off x="0" y="2362200"/>
            <a:ext cx="13730620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Caso ANAC/VIRACOPOS</a:t>
            </a:r>
            <a:r>
              <a:rPr lang="pt-BR" sz="2000" dirty="0"/>
              <a:t>: acordo firmado por agência reguladora federal, para recuperação de seus créditos em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recuperação judicial, para extinção de ações judiciais e para formalização de compromisso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arbitral (Parecer 00002/2020/PG/PFEANAC/PGF/AGU);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b="1" dirty="0"/>
              <a:t>Caso Estado de São Paulo/Alstom Brasil </a:t>
            </a:r>
            <a:r>
              <a:rPr lang="pt-BR" sz="2000" b="1" dirty="0" err="1"/>
              <a:t>Ltda</a:t>
            </a:r>
            <a:r>
              <a:rPr lang="pt-BR" sz="2000" dirty="0"/>
              <a:t>: realização de composição entre as partes para elaboração de plano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de trabalho consensual para execução de contrato para implantação de sistemas metroviários e extinção de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processo arbitral. A legitimidade do acordo está em questionamento perante o Tribunal de Contas do Estado 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(TC 30613/026/08).</a:t>
            </a:r>
          </a:p>
        </p:txBody>
      </p:sp>
    </p:spTree>
    <p:extLst>
      <p:ext uri="{BB962C8B-B14F-4D97-AF65-F5344CB8AC3E}">
        <p14:creationId xmlns:p14="http://schemas.microsoft.com/office/powerpoint/2010/main" val="232873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4" name="object 14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959802" y="1597278"/>
            <a:ext cx="10454640" cy="433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280"/>
              </a:lnSpc>
              <a:spcBef>
                <a:spcPts val="100"/>
              </a:spcBef>
              <a:buClr>
                <a:srgbClr val="D15A3D"/>
              </a:buClr>
              <a:buChar char="▪"/>
              <a:tabLst>
                <a:tab pos="240665" algn="l"/>
                <a:tab pos="241300" algn="l"/>
                <a:tab pos="1635760" algn="l"/>
                <a:tab pos="2733675" algn="l"/>
                <a:tab pos="3693795" algn="l"/>
                <a:tab pos="4199255" algn="l"/>
                <a:tab pos="4648835" algn="l"/>
                <a:tab pos="6017895" algn="l"/>
                <a:tab pos="7103109" algn="l"/>
                <a:tab pos="7397750" algn="l"/>
                <a:tab pos="7692390" algn="l"/>
                <a:tab pos="8876665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OLIVEIRA,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Gustavo	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Justino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de.	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As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audiências	públicas	e	o	</a:t>
            </a:r>
            <a:r>
              <a:rPr sz="2000" spc="-5" dirty="0" err="1">
                <a:solidFill>
                  <a:srgbClr val="2C2D2C"/>
                </a:solidFill>
                <a:latin typeface="Arial"/>
                <a:cs typeface="Arial"/>
              </a:rPr>
              <a:t>processo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	administrativo</a:t>
            </a:r>
            <a:endParaRPr sz="2000" dirty="0">
              <a:latin typeface="Arial"/>
              <a:cs typeface="Arial"/>
            </a:endParaRPr>
          </a:p>
          <a:p>
            <a:pPr marL="241300">
              <a:lnSpc>
                <a:spcPts val="2280"/>
              </a:lnSpc>
            </a:pP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brasileiro.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2010.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ts val="2280"/>
              </a:lnSpc>
              <a:spcBef>
                <a:spcPts val="1560"/>
              </a:spcBef>
              <a:buClr>
                <a:srgbClr val="D15A3D"/>
              </a:buClr>
              <a:buChar char="▪"/>
              <a:tabLst>
                <a:tab pos="240665" algn="l"/>
                <a:tab pos="241300" algn="l"/>
                <a:tab pos="1633220" algn="l"/>
                <a:tab pos="2726055" algn="l"/>
                <a:tab pos="3681095" algn="l"/>
                <a:tab pos="4184015" algn="l"/>
                <a:tab pos="5941695" algn="l"/>
                <a:tab pos="6899909" algn="l"/>
                <a:tab pos="8432165" algn="l"/>
                <a:tab pos="8721725" algn="l"/>
                <a:tab pos="10029825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A,	G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u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t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J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sti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de.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inist</a:t>
            </a:r>
            <a:r>
              <a:rPr sz="2000" spc="-30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ç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ã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púb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l</a:t>
            </a:r>
            <a:r>
              <a:rPr sz="2000" spc="-15" dirty="0">
                <a:solidFill>
                  <a:srgbClr val="2C2D2C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ca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moc</a:t>
            </a:r>
            <a:r>
              <a:rPr sz="2000" spc="-30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á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tica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ti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ç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ã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os</a:t>
            </a:r>
            <a:endParaRPr sz="2000" dirty="0">
              <a:latin typeface="Arial"/>
              <a:cs typeface="Arial"/>
            </a:endParaRPr>
          </a:p>
          <a:p>
            <a:pPr marL="241300">
              <a:lnSpc>
                <a:spcPts val="2280"/>
              </a:lnSpc>
            </a:pP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direitos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fundamentais.</a:t>
            </a:r>
            <a:r>
              <a:rPr sz="2000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2010.</a:t>
            </a:r>
            <a:endParaRPr sz="2000" dirty="0">
              <a:latin typeface="Arial"/>
              <a:cs typeface="Arial"/>
            </a:endParaRPr>
          </a:p>
          <a:p>
            <a:pPr marL="241300" marR="6350" indent="-228600" algn="just">
              <a:lnSpc>
                <a:spcPct val="90000"/>
              </a:lnSpc>
              <a:spcBef>
                <a:spcPts val="1800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OLIVEIRA,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Gustavo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Justino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de;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SCHWANKA,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Cristiane.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administração consensual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como a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nova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face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administração pública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século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XXI: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fundamentos dogmáticos,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formas de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expressão e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instrumentos de ação.</a:t>
            </a:r>
            <a:r>
              <a:rPr sz="2000" spc="-1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2010.</a:t>
            </a:r>
            <a:endParaRPr sz="2000" dirty="0">
              <a:latin typeface="Arial"/>
              <a:cs typeface="Arial"/>
            </a:endParaRPr>
          </a:p>
          <a:p>
            <a:pPr marL="241300" marR="5080" indent="-228600" algn="just">
              <a:lnSpc>
                <a:spcPts val="2160"/>
              </a:lnSpc>
              <a:spcBef>
                <a:spcPts val="1830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OLIVEIRA,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Gustavo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Justino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de. Governança Pública e Parcerias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Estado: Novas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Fronteiras do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 Administrativo.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In Direito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Administrativo. Estudos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homenagem 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ao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Professor Marcos Juruena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Villela 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Souto.</a:t>
            </a:r>
            <a:r>
              <a:rPr sz="2000" spc="-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2015.</a:t>
            </a:r>
            <a:endParaRPr lang="en-US" sz="2000" dirty="0">
              <a:solidFill>
                <a:srgbClr val="2C2D2C"/>
              </a:solidFill>
              <a:latin typeface="Arial"/>
              <a:cs typeface="Arial"/>
            </a:endParaRPr>
          </a:p>
          <a:p>
            <a:pPr marL="241300" marR="5080" indent="-228600" algn="just">
              <a:lnSpc>
                <a:spcPts val="2160"/>
              </a:lnSpc>
              <a:spcBef>
                <a:spcPts val="1830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lang="pt-BR" sz="2000" dirty="0">
                <a:solidFill>
                  <a:srgbClr val="2C2D2C"/>
                </a:solidFill>
                <a:latin typeface="Arial"/>
                <a:cs typeface="Arial"/>
              </a:rPr>
              <a:t>DI SALVO, Silvia H. P. G. </a:t>
            </a:r>
            <a:r>
              <a:rPr lang="pt-BR" sz="2000" dirty="0" err="1">
                <a:solidFill>
                  <a:srgbClr val="2C2D2C"/>
                </a:solidFill>
                <a:latin typeface="Arial"/>
                <a:cs typeface="Arial"/>
              </a:rPr>
              <a:t>Johonsom</a:t>
            </a:r>
            <a:r>
              <a:rPr lang="pt-BR" sz="2000" dirty="0">
                <a:solidFill>
                  <a:srgbClr val="2C2D2C"/>
                </a:solidFill>
                <a:latin typeface="Arial"/>
                <a:cs typeface="Arial"/>
              </a:rPr>
              <a:t>. Mediação na Administração Pública Brasileira: o desenho institucional e procedimental. São Paulo: Almedina, 2018.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355344" y="594931"/>
            <a:ext cx="27070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Referências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0"/>
            <a:ext cx="12188825" cy="600075"/>
          </a:xfrm>
          <a:custGeom>
            <a:avLst/>
            <a:gdLst/>
            <a:ahLst/>
            <a:cxnLst/>
            <a:rect l="l" t="t" r="r" b="b"/>
            <a:pathLst>
              <a:path w="12188825" h="600075">
                <a:moveTo>
                  <a:pt x="11579225" y="0"/>
                </a:moveTo>
                <a:lnTo>
                  <a:pt x="11579225" y="599694"/>
                </a:lnTo>
              </a:path>
              <a:path w="12188825" h="60007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16113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47525" y="1611375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28352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947525" y="2835275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4060825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0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670283" y="406082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528485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0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670283" y="5284851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5" y="6510337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0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670283" y="6510337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43" name="object 43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6999" y="0"/>
              <a:ext cx="7188200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6999" y="0"/>
              <a:ext cx="7188200" cy="462280"/>
            </a:xfrm>
            <a:custGeom>
              <a:avLst/>
              <a:gdLst/>
              <a:ahLst/>
              <a:cxnLst/>
              <a:rect l="l" t="t" r="r" b="b"/>
              <a:pathLst>
                <a:path w="7188200" h="462280">
                  <a:moveTo>
                    <a:pt x="0" y="461670"/>
                  </a:moveTo>
                  <a:lnTo>
                    <a:pt x="7188200" y="461670"/>
                  </a:lnTo>
                  <a:lnTo>
                    <a:pt x="718820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6854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1.1. Administração Pública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 Democrática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27000" y="368300"/>
            <a:ext cx="11820525" cy="6363335"/>
            <a:chOff x="127000" y="368300"/>
            <a:chExt cx="11820525" cy="6363335"/>
          </a:xfrm>
        </p:grpSpPr>
        <p:sp>
          <p:nvSpPr>
            <p:cNvPr id="60" name="object 60"/>
            <p:cNvSpPr/>
            <p:nvPr/>
          </p:nvSpPr>
          <p:spPr>
            <a:xfrm>
              <a:off x="218439" y="368300"/>
              <a:ext cx="6830059" cy="30480"/>
            </a:xfrm>
            <a:custGeom>
              <a:avLst/>
              <a:gdLst/>
              <a:ahLst/>
              <a:cxnLst/>
              <a:rect l="l" t="t" r="r" b="b"/>
              <a:pathLst>
                <a:path w="6830059" h="30479">
                  <a:moveTo>
                    <a:pt x="683005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6830059" y="30479"/>
                  </a:lnTo>
                  <a:lnTo>
                    <a:pt x="68300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7000" y="599693"/>
              <a:ext cx="11820525" cy="3016250"/>
            </a:xfrm>
            <a:custGeom>
              <a:avLst/>
              <a:gdLst/>
              <a:ahLst/>
              <a:cxnLst/>
              <a:rect l="l" t="t" r="r" b="b"/>
              <a:pathLst>
                <a:path w="11820525" h="3016250">
                  <a:moveTo>
                    <a:pt x="11820525" y="0"/>
                  </a:moveTo>
                  <a:lnTo>
                    <a:pt x="0" y="0"/>
                  </a:lnTo>
                  <a:lnTo>
                    <a:pt x="0" y="3016249"/>
                  </a:lnTo>
                  <a:lnTo>
                    <a:pt x="11820525" y="3016249"/>
                  </a:lnTo>
                  <a:lnTo>
                    <a:pt x="11820525" y="0"/>
                  </a:lnTo>
                  <a:close/>
                </a:path>
              </a:pathLst>
            </a:custGeom>
            <a:solidFill>
              <a:srgbClr val="F6DE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04240" y="3761137"/>
              <a:ext cx="11266170" cy="2970530"/>
            </a:xfrm>
            <a:custGeom>
              <a:avLst/>
              <a:gdLst/>
              <a:ahLst/>
              <a:cxnLst/>
              <a:rect l="l" t="t" r="r" b="b"/>
              <a:pathLst>
                <a:path w="11266170" h="2970529">
                  <a:moveTo>
                    <a:pt x="11266043" y="0"/>
                  </a:moveTo>
                  <a:lnTo>
                    <a:pt x="0" y="0"/>
                  </a:lnTo>
                  <a:lnTo>
                    <a:pt x="0" y="2970022"/>
                  </a:lnTo>
                  <a:lnTo>
                    <a:pt x="11266043" y="2970022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05740" y="630554"/>
            <a:ext cx="11666220" cy="603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Pública contemporânea configura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interface entre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o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Estado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e a 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sociedade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. (...)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principal função do </a:t>
            </a:r>
            <a:r>
              <a:rPr sz="1900" spc="-15" dirty="0">
                <a:solidFill>
                  <a:srgbClr val="2C2D2C"/>
                </a:solidFill>
                <a:latin typeface="Verdana"/>
                <a:cs typeface="Verdana"/>
              </a:rPr>
              <a:t>aparato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administrativo estatal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receber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influxos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e  estímulos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 sociedade,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rapidamente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decodificá-los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prontamente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oferecer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respostas aptas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à  satisfação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necessidades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900" spc="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apresentam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900" spc="5" dirty="0">
                <a:solidFill>
                  <a:srgbClr val="2C2D2C"/>
                </a:solidFill>
                <a:latin typeface="Verdana"/>
                <a:cs typeface="Verdana"/>
              </a:rPr>
              <a:t>cenário</a:t>
            </a:r>
            <a:r>
              <a:rPr sz="1900" spc="-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20" dirty="0">
                <a:solidFill>
                  <a:srgbClr val="2C2D2C"/>
                </a:solidFill>
                <a:latin typeface="Verdana"/>
                <a:cs typeface="Verdana"/>
              </a:rPr>
              <a:t>social.”</a:t>
            </a:r>
            <a:endParaRPr sz="1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Verdana"/>
              <a:cs typeface="Verdana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“Concebida como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possibilidade de intervenção direta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 indireta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do cidadão na gestão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Pública, de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caráter </a:t>
            </a:r>
            <a:r>
              <a:rPr sz="1900" b="1" spc="-10" dirty="0">
                <a:solidFill>
                  <a:srgbClr val="6C2A1A"/>
                </a:solidFill>
                <a:latin typeface="Verdana"/>
                <a:cs typeface="Verdana"/>
              </a:rPr>
              <a:t>consultivo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deliberativo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b="1" spc="-10" dirty="0">
                <a:solidFill>
                  <a:srgbClr val="6C2A1A"/>
                </a:solidFill>
                <a:latin typeface="Verdana"/>
                <a:cs typeface="Verdana"/>
              </a:rPr>
              <a:t>participação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popular </a:t>
            </a:r>
            <a:r>
              <a:rPr sz="1900" b="1" spc="5" dirty="0">
                <a:solidFill>
                  <a:srgbClr val="6C2A1A"/>
                </a:solidFill>
                <a:latin typeface="Verdana"/>
                <a:cs typeface="Verdana"/>
              </a:rPr>
              <a:t>na 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pública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– ou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administrativa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é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considerada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um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dos  principais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meios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para tornar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efetiva a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democracia </a:t>
            </a:r>
            <a:r>
              <a:rPr sz="1900" b="1" spc="-15" dirty="0">
                <a:solidFill>
                  <a:srgbClr val="6C2A1A"/>
                </a:solidFill>
                <a:latin typeface="Verdana"/>
                <a:cs typeface="Verdana"/>
              </a:rPr>
              <a:t>administrativa</a:t>
            </a:r>
            <a:r>
              <a:rPr sz="1900" spc="-15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(JUSTINO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DE  OLIVEIRA:</a:t>
            </a:r>
            <a:r>
              <a:rPr sz="1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2010)</a:t>
            </a:r>
            <a:endParaRPr sz="1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C2D2C"/>
              </a:buClr>
              <a:buFont typeface="Wingdings"/>
              <a:buChar char=""/>
            </a:pPr>
            <a:endParaRPr sz="1700" dirty="0">
              <a:latin typeface="Verdana"/>
              <a:cs typeface="Verdana"/>
            </a:endParaRPr>
          </a:p>
          <a:p>
            <a:pPr marL="289560">
              <a:lnSpc>
                <a:spcPct val="100000"/>
              </a:lnSpc>
            </a:pP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acordo com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J. J.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Canotilho, 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democratização da administração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manifesta-se:</a:t>
            </a:r>
            <a:endParaRPr sz="17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 dirty="0">
              <a:latin typeface="Verdana"/>
              <a:cs typeface="Verdana"/>
            </a:endParaRPr>
          </a:p>
          <a:p>
            <a:pPr marL="633095" lvl="1" indent="-343535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substituição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das estruturas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hierárquico-autoritárias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formas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deliberação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colegial;</a:t>
            </a:r>
            <a:endParaRPr sz="1700" dirty="0">
              <a:latin typeface="Verdana"/>
              <a:cs typeface="Verdana"/>
            </a:endParaRPr>
          </a:p>
          <a:p>
            <a:pPr marL="632460" marR="283845" lvl="1" indent="-342900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introdução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voto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seleção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pessoas a quem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foram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confiados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cargos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direção  individual;</a:t>
            </a:r>
            <a:endParaRPr sz="1700" dirty="0">
              <a:latin typeface="Verdana"/>
              <a:cs typeface="Verdana"/>
            </a:endParaRPr>
          </a:p>
          <a:p>
            <a:pPr marL="632460" marR="283210" lvl="1" indent="-342900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participação paritária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todos 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elementos que exercem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sua atividade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determinados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setores da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Administração;</a:t>
            </a:r>
            <a:endParaRPr sz="1700" dirty="0">
              <a:latin typeface="Verdana"/>
              <a:cs typeface="Verdana"/>
            </a:endParaRPr>
          </a:p>
          <a:p>
            <a:pPr marL="633095" lvl="1" indent="-343535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transparência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publicidade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administrativo;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700" dirty="0">
              <a:latin typeface="Verdana"/>
              <a:cs typeface="Verdana"/>
            </a:endParaRPr>
          </a:p>
          <a:p>
            <a:pPr marL="632460" marR="282575" lvl="1" indent="-342900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Na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gestão participada, que consiste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na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dos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cidadãos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por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meio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organizações populares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base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outras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formas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representação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na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gestão  Administração</a:t>
            </a:r>
            <a:r>
              <a:rPr sz="1700" b="1" spc="-1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Pública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3376421"/>
            <a:ext cx="0" cy="3481704"/>
          </a:xfrm>
          <a:custGeom>
            <a:avLst/>
            <a:gdLst/>
            <a:ahLst/>
            <a:cxnLst/>
            <a:rect l="l" t="t" r="r" b="b"/>
            <a:pathLst>
              <a:path h="3481704">
                <a:moveTo>
                  <a:pt x="0" y="0"/>
                </a:moveTo>
                <a:lnTo>
                  <a:pt x="0" y="34815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3376421"/>
            <a:ext cx="0" cy="3481704"/>
          </a:xfrm>
          <a:custGeom>
            <a:avLst/>
            <a:gdLst/>
            <a:ahLst/>
            <a:cxnLst/>
            <a:rect l="l" t="t" r="r" b="b"/>
            <a:pathLst>
              <a:path h="3481704">
                <a:moveTo>
                  <a:pt x="0" y="0"/>
                </a:moveTo>
                <a:lnTo>
                  <a:pt x="0" y="34815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0"/>
            <a:ext cx="12188825" cy="699135"/>
          </a:xfrm>
          <a:custGeom>
            <a:avLst/>
            <a:gdLst/>
            <a:ahLst/>
            <a:cxnLst/>
            <a:rect l="l" t="t" r="r" b="b"/>
            <a:pathLst>
              <a:path w="12188825" h="699135">
                <a:moveTo>
                  <a:pt x="11579225" y="0"/>
                </a:moveTo>
                <a:lnTo>
                  <a:pt x="11579225" y="698753"/>
                </a:lnTo>
              </a:path>
              <a:path w="12188825" h="69913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1611375"/>
            <a:ext cx="419734" cy="0"/>
          </a:xfrm>
          <a:custGeom>
            <a:avLst/>
            <a:gdLst/>
            <a:ahLst/>
            <a:cxnLst/>
            <a:rect l="l" t="t" r="r" b="b"/>
            <a:pathLst>
              <a:path w="419734">
                <a:moveTo>
                  <a:pt x="0" y="0"/>
                </a:moveTo>
                <a:lnTo>
                  <a:pt x="4195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950992" y="16113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0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2835275"/>
            <a:ext cx="419734" cy="0"/>
          </a:xfrm>
          <a:custGeom>
            <a:avLst/>
            <a:gdLst/>
            <a:ahLst/>
            <a:cxnLst/>
            <a:rect l="l" t="t" r="r" b="b"/>
            <a:pathLst>
              <a:path w="419734">
                <a:moveTo>
                  <a:pt x="0" y="0"/>
                </a:moveTo>
                <a:lnTo>
                  <a:pt x="4195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50992" y="28352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0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4060825"/>
            <a:ext cx="807720" cy="0"/>
          </a:xfrm>
          <a:custGeom>
            <a:avLst/>
            <a:gdLst/>
            <a:ahLst/>
            <a:cxnLst/>
            <a:rect l="l" t="t" r="r" b="b"/>
            <a:pathLst>
              <a:path w="807720">
                <a:moveTo>
                  <a:pt x="0" y="0"/>
                </a:moveTo>
                <a:lnTo>
                  <a:pt x="80760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350256" y="4060825"/>
            <a:ext cx="842010" cy="0"/>
          </a:xfrm>
          <a:custGeom>
            <a:avLst/>
            <a:gdLst/>
            <a:ahLst/>
            <a:cxnLst/>
            <a:rect l="l" t="t" r="r" b="b"/>
            <a:pathLst>
              <a:path w="842009">
                <a:moveTo>
                  <a:pt x="0" y="0"/>
                </a:moveTo>
                <a:lnTo>
                  <a:pt x="841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5284851"/>
            <a:ext cx="807720" cy="0"/>
          </a:xfrm>
          <a:custGeom>
            <a:avLst/>
            <a:gdLst/>
            <a:ahLst/>
            <a:cxnLst/>
            <a:rect l="l" t="t" r="r" b="b"/>
            <a:pathLst>
              <a:path w="807720">
                <a:moveTo>
                  <a:pt x="0" y="0"/>
                </a:moveTo>
                <a:lnTo>
                  <a:pt x="80760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350256" y="5284851"/>
            <a:ext cx="842010" cy="0"/>
          </a:xfrm>
          <a:custGeom>
            <a:avLst/>
            <a:gdLst/>
            <a:ahLst/>
            <a:cxnLst/>
            <a:rect l="l" t="t" r="r" b="b"/>
            <a:pathLst>
              <a:path w="842009">
                <a:moveTo>
                  <a:pt x="0" y="0"/>
                </a:moveTo>
                <a:lnTo>
                  <a:pt x="841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40" name="object 40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998" y="0"/>
              <a:ext cx="10147046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6998" y="0"/>
              <a:ext cx="10147300" cy="462280"/>
            </a:xfrm>
            <a:custGeom>
              <a:avLst/>
              <a:gdLst/>
              <a:ahLst/>
              <a:cxnLst/>
              <a:rect l="l" t="t" r="r" b="b"/>
              <a:pathLst>
                <a:path w="10147300" h="462280">
                  <a:moveTo>
                    <a:pt x="0" y="461670"/>
                  </a:moveTo>
                  <a:lnTo>
                    <a:pt x="10147046" y="461670"/>
                  </a:lnTo>
                  <a:lnTo>
                    <a:pt x="1014704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9091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1.2.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Participação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popular na Constituição</a:t>
            </a:r>
            <a:r>
              <a:rPr sz="2400" i="1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Federal/88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218440" y="368300"/>
            <a:ext cx="11732895" cy="6064250"/>
            <a:chOff x="218440" y="368300"/>
            <a:chExt cx="11732895" cy="6064250"/>
          </a:xfrm>
        </p:grpSpPr>
        <p:sp>
          <p:nvSpPr>
            <p:cNvPr id="57" name="object 57"/>
            <p:cNvSpPr/>
            <p:nvPr/>
          </p:nvSpPr>
          <p:spPr>
            <a:xfrm>
              <a:off x="218440" y="368300"/>
              <a:ext cx="9067800" cy="30480"/>
            </a:xfrm>
            <a:custGeom>
              <a:avLst/>
              <a:gdLst/>
              <a:ahLst/>
              <a:cxnLst/>
              <a:rect l="l" t="t" r="r" b="b"/>
              <a:pathLst>
                <a:path w="9067800" h="30479">
                  <a:moveTo>
                    <a:pt x="906780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067800" y="30479"/>
                  </a:lnTo>
                  <a:lnTo>
                    <a:pt x="9067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22694" y="698754"/>
              <a:ext cx="11528425" cy="2677795"/>
            </a:xfrm>
            <a:custGeom>
              <a:avLst/>
              <a:gdLst/>
              <a:ahLst/>
              <a:cxnLst/>
              <a:rect l="l" t="t" r="r" b="b"/>
              <a:pathLst>
                <a:path w="11528425" h="2677795">
                  <a:moveTo>
                    <a:pt x="11528298" y="0"/>
                  </a:moveTo>
                  <a:lnTo>
                    <a:pt x="0" y="0"/>
                  </a:lnTo>
                  <a:lnTo>
                    <a:pt x="0" y="2677668"/>
                  </a:lnTo>
                  <a:lnTo>
                    <a:pt x="11528298" y="2677668"/>
                  </a:lnTo>
                  <a:lnTo>
                    <a:pt x="11528298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10780" y="3631615"/>
              <a:ext cx="10539730" cy="2800985"/>
            </a:xfrm>
            <a:custGeom>
              <a:avLst/>
              <a:gdLst/>
              <a:ahLst/>
              <a:cxnLst/>
              <a:rect l="l" t="t" r="r" b="b"/>
              <a:pathLst>
                <a:path w="10539730" h="2800985">
                  <a:moveTo>
                    <a:pt x="10539476" y="0"/>
                  </a:moveTo>
                  <a:lnTo>
                    <a:pt x="0" y="0"/>
                  </a:lnTo>
                  <a:lnTo>
                    <a:pt x="0" y="2800731"/>
                  </a:lnTo>
                  <a:lnTo>
                    <a:pt x="10539476" y="2800731"/>
                  </a:lnTo>
                  <a:lnTo>
                    <a:pt x="105394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01650" y="729615"/>
            <a:ext cx="11373485" cy="5643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“No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tange à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realidade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institucional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brasileira,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junção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da noção de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democracia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à 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Estado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Direito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levada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efeito pela atual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Constituição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muito mais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estabelecer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qualificativo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do modo de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do nosso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2400" spc="-20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responsável pela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atribuição aos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cidadãos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direito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primeiríssima grandeza,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importância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inquestionável: 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direito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nas decisões </a:t>
            </a:r>
            <a:r>
              <a:rPr sz="2400" b="1" spc="-25" dirty="0">
                <a:solidFill>
                  <a:srgbClr val="6C2A1A"/>
                </a:solidFill>
                <a:latin typeface="Verdana"/>
                <a:cs typeface="Verdana"/>
              </a:rPr>
              <a:t>estatais</a:t>
            </a:r>
            <a:r>
              <a:rPr sz="2400" spc="-25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OLIVEIRA:</a:t>
            </a:r>
            <a:r>
              <a:rPr sz="2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2010).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Verdana"/>
              <a:cs typeface="Verdana"/>
            </a:endParaRPr>
          </a:p>
          <a:p>
            <a:pPr marL="400050" algn="just">
              <a:lnSpc>
                <a:spcPct val="100000"/>
              </a:lnSpc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Ada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Pellegrini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Grinover pondera</a:t>
            </a:r>
            <a:r>
              <a:rPr sz="22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2C2D2C"/>
                </a:solidFill>
                <a:latin typeface="Verdana"/>
                <a:cs typeface="Verdana"/>
              </a:rPr>
              <a:t>que: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Verdana"/>
              <a:cs typeface="Verdana"/>
            </a:endParaRPr>
          </a:p>
          <a:p>
            <a:pPr marL="400050" marR="607695" algn="just">
              <a:lnSpc>
                <a:spcPct val="100000"/>
              </a:lnSpc>
            </a:pPr>
            <a:r>
              <a:rPr sz="2200" spc="-6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Constituição pátria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1988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trata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parte considerável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atividade  administrativa,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pressuposto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que 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caráter democrático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Estado  deve influir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configuração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Administração,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pois os princípios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democracia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não podem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limitar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reger as funções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legislativa</a:t>
            </a:r>
            <a:r>
              <a:rPr sz="2200" spc="7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e  jurisdicional, mas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devem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também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informar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função </a:t>
            </a:r>
            <a:r>
              <a:rPr sz="2200" spc="-25" dirty="0">
                <a:solidFill>
                  <a:srgbClr val="2C2D2C"/>
                </a:solidFill>
                <a:latin typeface="Verdana"/>
                <a:cs typeface="Verdana"/>
              </a:rPr>
              <a:t>administrativa.” 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(1991)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824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824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0"/>
            <a:ext cx="12188825" cy="1527175"/>
          </a:xfrm>
          <a:custGeom>
            <a:avLst/>
            <a:gdLst/>
            <a:ahLst/>
            <a:cxnLst/>
            <a:rect l="l" t="t" r="r" b="b"/>
            <a:pathLst>
              <a:path w="12188825" h="1527175">
                <a:moveTo>
                  <a:pt x="11579225" y="0"/>
                </a:moveTo>
                <a:lnTo>
                  <a:pt x="11579225" y="1526793"/>
                </a:lnTo>
              </a:path>
              <a:path w="12188825" h="152717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5" y="1611375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>
                <a:moveTo>
                  <a:pt x="0" y="0"/>
                </a:moveTo>
                <a:lnTo>
                  <a:pt x="38501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611178" y="1611375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082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2835275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>
                <a:moveTo>
                  <a:pt x="0" y="0"/>
                </a:moveTo>
                <a:lnTo>
                  <a:pt x="38501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4060825"/>
            <a:ext cx="458470" cy="0"/>
          </a:xfrm>
          <a:custGeom>
            <a:avLst/>
            <a:gdLst/>
            <a:ahLst/>
            <a:cxnLst/>
            <a:rect l="l" t="t" r="r" b="b"/>
            <a:pathLst>
              <a:path w="458470">
                <a:moveTo>
                  <a:pt x="0" y="0"/>
                </a:moveTo>
                <a:lnTo>
                  <a:pt x="45833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684495" y="4060825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750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6510337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>
                <a:moveTo>
                  <a:pt x="0" y="0"/>
                </a:moveTo>
                <a:lnTo>
                  <a:pt x="38501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757862" y="6510337"/>
            <a:ext cx="434340" cy="0"/>
          </a:xfrm>
          <a:custGeom>
            <a:avLst/>
            <a:gdLst/>
            <a:ahLst/>
            <a:cxnLst/>
            <a:rect l="l" t="t" r="r" b="b"/>
            <a:pathLst>
              <a:path w="434340">
                <a:moveTo>
                  <a:pt x="0" y="0"/>
                </a:moveTo>
                <a:lnTo>
                  <a:pt x="43413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1" name="object 51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88188" y="1526794"/>
              <a:ext cx="11222990" cy="1662430"/>
            </a:xfrm>
            <a:custGeom>
              <a:avLst/>
              <a:gdLst/>
              <a:ahLst/>
              <a:cxnLst/>
              <a:rect l="l" t="t" r="r" b="b"/>
              <a:pathLst>
                <a:path w="11222990" h="1662430">
                  <a:moveTo>
                    <a:pt x="11222990" y="0"/>
                  </a:moveTo>
                  <a:lnTo>
                    <a:pt x="0" y="0"/>
                  </a:lnTo>
                  <a:lnTo>
                    <a:pt x="0" y="1662049"/>
                  </a:lnTo>
                  <a:lnTo>
                    <a:pt x="11222990" y="1662049"/>
                  </a:lnTo>
                  <a:lnTo>
                    <a:pt x="11222990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61505" y="3582289"/>
              <a:ext cx="11222990" cy="1662430"/>
            </a:xfrm>
            <a:custGeom>
              <a:avLst/>
              <a:gdLst/>
              <a:ahLst/>
              <a:cxnLst/>
              <a:rect l="l" t="t" r="r" b="b"/>
              <a:pathLst>
                <a:path w="11222990" h="1662429">
                  <a:moveTo>
                    <a:pt x="11222990" y="0"/>
                  </a:moveTo>
                  <a:lnTo>
                    <a:pt x="0" y="0"/>
                  </a:lnTo>
                  <a:lnTo>
                    <a:pt x="0" y="1662049"/>
                  </a:lnTo>
                  <a:lnTo>
                    <a:pt x="11222990" y="1662049"/>
                  </a:lnTo>
                  <a:lnTo>
                    <a:pt x="1122299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88188" y="5710694"/>
              <a:ext cx="11369675" cy="923925"/>
            </a:xfrm>
            <a:custGeom>
              <a:avLst/>
              <a:gdLst/>
              <a:ahLst/>
              <a:cxnLst/>
              <a:rect l="l" t="t" r="r" b="b"/>
              <a:pathLst>
                <a:path w="11369675" h="923925">
                  <a:moveTo>
                    <a:pt x="11369675" y="0"/>
                  </a:moveTo>
                  <a:lnTo>
                    <a:pt x="0" y="0"/>
                  </a:lnTo>
                  <a:lnTo>
                    <a:pt x="0" y="923328"/>
                  </a:lnTo>
                  <a:lnTo>
                    <a:pt x="11369675" y="923328"/>
                  </a:lnTo>
                  <a:lnTo>
                    <a:pt x="11369675" y="0"/>
                  </a:lnTo>
                  <a:close/>
                </a:path>
              </a:pathLst>
            </a:custGeom>
            <a:solidFill>
              <a:srgbClr val="ECBC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388188" y="5710694"/>
            <a:ext cx="11369675" cy="9239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182.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política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 desenvolvimento urbano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executada 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Público municipal,  conforme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diretrizes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gerais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fixadas 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lei, tem 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objetivo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ordenar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pleno desenvolvimento das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funções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sociais da cidade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garantir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bem-estar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seus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habitantes.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7177" y="608584"/>
            <a:ext cx="11998960" cy="458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Não</a:t>
            </a:r>
            <a:r>
              <a:rPr sz="1800" b="1" spc="34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é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possível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deixar</a:t>
            </a:r>
            <a:r>
              <a:rPr sz="1800" b="1" spc="34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de</a:t>
            </a:r>
            <a:r>
              <a:rPr sz="1800" b="1" spc="34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notar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que</a:t>
            </a:r>
            <a:r>
              <a:rPr sz="1800" b="1" spc="34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o</a:t>
            </a:r>
            <a:r>
              <a:rPr sz="1800" b="1" spc="36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Texto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Constitucional,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em</a:t>
            </a:r>
            <a:r>
              <a:rPr sz="1800" b="1" spc="34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diversos</a:t>
            </a:r>
            <a:r>
              <a:rPr sz="1800" b="1" spc="34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6C2A1A"/>
                </a:solidFill>
                <a:latin typeface="Verdana"/>
                <a:cs typeface="Verdana"/>
              </a:rPr>
              <a:t>momentos,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pautou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caminho para uma maior participação dos cidadãos na esfera</a:t>
            </a:r>
            <a:r>
              <a:rPr sz="1800" b="1" spc="7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administrativa.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Verdana"/>
              <a:cs typeface="Verdana"/>
            </a:endParaRPr>
          </a:p>
          <a:p>
            <a:pPr marL="202565" marR="745490" algn="just">
              <a:lnSpc>
                <a:spcPct val="100000"/>
              </a:lnSpc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Art. 1º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Federativa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Brasil,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formada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união indissolúvel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dos Estados 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Municípios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Distrito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constitui-se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Estado Democrático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Direito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tem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fundamentos: </a:t>
            </a:r>
            <a:r>
              <a:rPr sz="1700" spc="5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Verdana"/>
              <a:cs typeface="Verdana"/>
            </a:endParaRPr>
          </a:p>
          <a:p>
            <a:pPr marL="202565">
              <a:lnSpc>
                <a:spcPct val="100000"/>
              </a:lnSpc>
              <a:tabLst>
                <a:tab pos="11985625" algn="l"/>
              </a:tabLst>
            </a:pP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Parágrafo</a:t>
            </a:r>
            <a:r>
              <a:rPr sz="17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único.</a:t>
            </a:r>
            <a:r>
              <a:rPr sz="170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Todo</a:t>
            </a:r>
            <a:r>
              <a:rPr sz="17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7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emana</a:t>
            </a:r>
            <a:r>
              <a:rPr sz="17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7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povo,</a:t>
            </a:r>
            <a:r>
              <a:rPr sz="170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7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exerce</a:t>
            </a:r>
            <a:r>
              <a:rPr sz="17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7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meio</a:t>
            </a:r>
            <a:r>
              <a:rPr sz="17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representantes</a:t>
            </a:r>
            <a:r>
              <a:rPr sz="17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eleitos</a:t>
            </a:r>
            <a:r>
              <a:rPr sz="17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7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	</a:t>
            </a:r>
            <a:endParaRPr sz="1700">
              <a:latin typeface="Verdana"/>
              <a:cs typeface="Verdana"/>
            </a:endParaRPr>
          </a:p>
          <a:p>
            <a:pPr marL="202565">
              <a:lnSpc>
                <a:spcPct val="100000"/>
              </a:lnSpc>
              <a:spcBef>
                <a:spcPts val="5"/>
              </a:spcBef>
            </a:pP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diretamente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nos termos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desta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 Constituição.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>
              <a:latin typeface="Verdana"/>
              <a:cs typeface="Verdana"/>
            </a:endParaRPr>
          </a:p>
          <a:p>
            <a:pPr marL="275590" marR="671195" algn="just">
              <a:lnSpc>
                <a:spcPct val="100000"/>
              </a:lnSpc>
              <a:spcBef>
                <a:spcPts val="1515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Art. 29.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Município reger-se-á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por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lei orgânica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votada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dois turnos, com 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interstício  mínimo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dez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dias,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aprovada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por dois terços dos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membros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Câmara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Municipal,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promulgará,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atendidos os princípios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estabelecidos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nesta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Constituição,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Constituição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respectivo  Estado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os seguintes preceitos: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Verdana"/>
              <a:cs typeface="Verdana"/>
            </a:endParaRPr>
          </a:p>
          <a:p>
            <a:pPr marL="275590">
              <a:lnSpc>
                <a:spcPct val="100000"/>
              </a:lnSpc>
              <a:spcBef>
                <a:spcPts val="5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XII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cooperação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das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associações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representativas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no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planejamento</a:t>
            </a:r>
            <a:r>
              <a:rPr sz="1700" b="1" spc="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municipal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123825" y="0"/>
            <a:ext cx="3830320" cy="468630"/>
            <a:chOff x="123825" y="0"/>
            <a:chExt cx="3830320" cy="468630"/>
          </a:xfrm>
        </p:grpSpPr>
        <p:sp>
          <p:nvSpPr>
            <p:cNvPr id="70" name="object 70"/>
            <p:cNvSpPr/>
            <p:nvPr/>
          </p:nvSpPr>
          <p:spPr>
            <a:xfrm>
              <a:off x="127000" y="0"/>
              <a:ext cx="3823842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27000" y="0"/>
              <a:ext cx="3823970" cy="462280"/>
            </a:xfrm>
            <a:custGeom>
              <a:avLst/>
              <a:gdLst/>
              <a:ahLst/>
              <a:cxnLst/>
              <a:rect l="l" t="t" r="r" b="b"/>
              <a:pathLst>
                <a:path w="3823970" h="462280">
                  <a:moveTo>
                    <a:pt x="0" y="461670"/>
                  </a:moveTo>
                  <a:lnTo>
                    <a:pt x="3823842" y="461670"/>
                  </a:lnTo>
                  <a:lnTo>
                    <a:pt x="3823842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3531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Constituição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18440" y="368300"/>
            <a:ext cx="3507740" cy="30480"/>
          </a:xfrm>
          <a:custGeom>
            <a:avLst/>
            <a:gdLst/>
            <a:ahLst/>
            <a:cxnLst/>
            <a:rect l="l" t="t" r="r" b="b"/>
            <a:pathLst>
              <a:path w="3507740" h="30479">
                <a:moveTo>
                  <a:pt x="3507740" y="0"/>
                </a:moveTo>
                <a:lnTo>
                  <a:pt x="0" y="0"/>
                </a:lnTo>
                <a:lnTo>
                  <a:pt x="0" y="30479"/>
                </a:lnTo>
                <a:lnTo>
                  <a:pt x="3507740" y="30479"/>
                </a:lnTo>
                <a:lnTo>
                  <a:pt x="3507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824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824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0"/>
            <a:ext cx="12188825" cy="690245"/>
          </a:xfrm>
          <a:custGeom>
            <a:avLst/>
            <a:gdLst/>
            <a:ahLst/>
            <a:cxnLst/>
            <a:rect l="l" t="t" r="r" b="b"/>
            <a:pathLst>
              <a:path w="12188825" h="690245">
                <a:moveTo>
                  <a:pt x="11579225" y="0"/>
                </a:moveTo>
                <a:lnTo>
                  <a:pt x="11579225" y="690118"/>
                </a:lnTo>
              </a:path>
              <a:path w="12188825" h="69024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5" y="161137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2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938978" y="1611375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302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406082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2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033846" y="406082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15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5" y="5284851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2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50" name="object 50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6999" y="0"/>
              <a:ext cx="3711702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6999" y="0"/>
              <a:ext cx="3712210" cy="462280"/>
            </a:xfrm>
            <a:custGeom>
              <a:avLst/>
              <a:gdLst/>
              <a:ahLst/>
              <a:cxnLst/>
              <a:rect l="l" t="t" r="r" b="b"/>
              <a:pathLst>
                <a:path w="3712210" h="462280">
                  <a:moveTo>
                    <a:pt x="0" y="461670"/>
                  </a:moveTo>
                  <a:lnTo>
                    <a:pt x="3711702" y="461670"/>
                  </a:lnTo>
                  <a:lnTo>
                    <a:pt x="3711702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3531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Constituição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218440" y="368300"/>
            <a:ext cx="11815445" cy="6114415"/>
            <a:chOff x="218440" y="368300"/>
            <a:chExt cx="11815445" cy="6114415"/>
          </a:xfrm>
        </p:grpSpPr>
        <p:sp>
          <p:nvSpPr>
            <p:cNvPr id="67" name="object 67"/>
            <p:cNvSpPr/>
            <p:nvPr/>
          </p:nvSpPr>
          <p:spPr>
            <a:xfrm>
              <a:off x="218440" y="368300"/>
              <a:ext cx="3507740" cy="30480"/>
            </a:xfrm>
            <a:custGeom>
              <a:avLst/>
              <a:gdLst/>
              <a:ahLst/>
              <a:cxnLst/>
              <a:rect l="l" t="t" r="r" b="b"/>
              <a:pathLst>
                <a:path w="3507740" h="30479">
                  <a:moveTo>
                    <a:pt x="35077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3507740" y="30479"/>
                  </a:lnTo>
                  <a:lnTo>
                    <a:pt x="3507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7423" y="2881122"/>
              <a:ext cx="11766550" cy="1477645"/>
            </a:xfrm>
            <a:custGeom>
              <a:avLst/>
              <a:gdLst/>
              <a:ahLst/>
              <a:cxnLst/>
              <a:rect l="l" t="t" r="r" b="b"/>
              <a:pathLst>
                <a:path w="11766550" h="1477645">
                  <a:moveTo>
                    <a:pt x="11766423" y="0"/>
                  </a:moveTo>
                  <a:lnTo>
                    <a:pt x="0" y="0"/>
                  </a:lnTo>
                  <a:lnTo>
                    <a:pt x="0" y="1477390"/>
                  </a:lnTo>
                  <a:lnTo>
                    <a:pt x="11766423" y="1477390"/>
                  </a:lnTo>
                  <a:lnTo>
                    <a:pt x="11766423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67423" y="4728222"/>
              <a:ext cx="11671935" cy="1754505"/>
            </a:xfrm>
            <a:custGeom>
              <a:avLst/>
              <a:gdLst/>
              <a:ahLst/>
              <a:cxnLst/>
              <a:rect l="l" t="t" r="r" b="b"/>
              <a:pathLst>
                <a:path w="11671935" h="1754504">
                  <a:moveTo>
                    <a:pt x="11671554" y="0"/>
                  </a:moveTo>
                  <a:lnTo>
                    <a:pt x="0" y="0"/>
                  </a:lnTo>
                  <a:lnTo>
                    <a:pt x="0" y="1754377"/>
                  </a:lnTo>
                  <a:lnTo>
                    <a:pt x="11671554" y="1754377"/>
                  </a:lnTo>
                  <a:lnTo>
                    <a:pt x="11671554" y="0"/>
                  </a:lnTo>
                  <a:close/>
                </a:path>
              </a:pathLst>
            </a:custGeom>
            <a:solidFill>
              <a:srgbClr val="ECBC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67423" y="690118"/>
            <a:ext cx="11671935" cy="1924050"/>
          </a:xfrm>
          <a:prstGeom prst="rect">
            <a:avLst/>
          </a:prstGeom>
          <a:solidFill>
            <a:srgbClr val="FBF0D5"/>
          </a:solidFill>
        </p:spPr>
        <p:txBody>
          <a:bodyPr vert="horz" wrap="square" lIns="0" tIns="43180" rIns="0" bIns="0" rtlCol="0">
            <a:spAutoFit/>
          </a:bodyPr>
          <a:lstStyle/>
          <a:p>
            <a:pPr marL="91440" marR="81280" algn="just">
              <a:lnSpc>
                <a:spcPct val="100000"/>
              </a:lnSpc>
              <a:spcBef>
                <a:spcPts val="340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Art. 194.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seguridade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social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compreende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 conjunto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integrado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ações 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iniciativa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Poderes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Públicos e 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sociedade, destinadas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assegurar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os direitos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relativos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saúde,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previdência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à  assistência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social.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Verdana"/>
              <a:cs typeface="Verdana"/>
            </a:endParaRPr>
          </a:p>
          <a:p>
            <a:pPr marL="91440" marR="81915" algn="just">
              <a:lnSpc>
                <a:spcPct val="100000"/>
              </a:lnSpc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VII -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caráter democrático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descentralizado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administração,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mediante gestão quadripartite, com </a:t>
            </a:r>
            <a:r>
              <a:rPr sz="17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participação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dos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trabalhadores,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dos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empregadores, dos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aposentados e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do Governo nos órgãos 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colegiados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6392" y="2912681"/>
            <a:ext cx="11934825" cy="352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02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198.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ações e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serviços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públicos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 saúde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integram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rede regionalizada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hierarquizada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sistema único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organizado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acordo com as seguintes diretrizes: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III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participação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da</a:t>
            </a:r>
            <a:r>
              <a:rPr sz="1800" b="1" spc="-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comunidade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1192149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204.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ações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governamentais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área da assistência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realizadas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recursos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orçamento da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seguridade social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previstos no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195, além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outras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fontes,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organizadas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base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seguintes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diretrizes:</a:t>
            </a:r>
            <a:r>
              <a:rPr sz="18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II</a:t>
            </a:r>
            <a:r>
              <a:rPr sz="1800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8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participação</a:t>
            </a:r>
            <a:r>
              <a:rPr sz="1800" b="1" spc="2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da</a:t>
            </a:r>
            <a:r>
              <a:rPr sz="1800" b="1" spc="2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população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8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meio</a:t>
            </a:r>
            <a:r>
              <a:rPr sz="1800" spc="2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18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representativas,</a:t>
            </a:r>
            <a:r>
              <a:rPr sz="1800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8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formulação</a:t>
            </a:r>
            <a:r>
              <a:rPr sz="18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políticas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controle das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ações 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níveis.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272872" y="1611376"/>
                </a:lnTo>
              </a:path>
              <a:path w="12188825" h="6858000">
                <a:moveTo>
                  <a:pt x="11538915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272872" y="2835275"/>
                </a:lnTo>
              </a:path>
              <a:path w="12188825" h="6858000">
                <a:moveTo>
                  <a:pt x="11538915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272872" y="4060825"/>
                </a:lnTo>
              </a:path>
              <a:path w="12188825" h="6858000">
                <a:moveTo>
                  <a:pt x="11538915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272872" y="5284851"/>
                </a:lnTo>
              </a:path>
              <a:path w="12188825" h="6858000">
                <a:moveTo>
                  <a:pt x="11538915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6508527"/>
            <a:ext cx="12188825" cy="3175"/>
          </a:xfrm>
          <a:custGeom>
            <a:avLst/>
            <a:gdLst/>
            <a:ahLst/>
            <a:cxnLst/>
            <a:rect l="l" t="t" r="r" b="b"/>
            <a:pathLst>
              <a:path w="12188825" h="3175">
                <a:moveTo>
                  <a:pt x="0" y="0"/>
                </a:moveTo>
                <a:lnTo>
                  <a:pt x="12188825" y="0"/>
                </a:lnTo>
              </a:path>
              <a:path w="12188825" h="3175">
                <a:moveTo>
                  <a:pt x="0" y="3175"/>
                </a:moveTo>
                <a:lnTo>
                  <a:pt x="12188825" y="3175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object 40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41" name="object 41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6999" y="0"/>
              <a:ext cx="3832479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6999" y="0"/>
              <a:ext cx="3832860" cy="462280"/>
            </a:xfrm>
            <a:custGeom>
              <a:avLst/>
              <a:gdLst/>
              <a:ahLst/>
              <a:cxnLst/>
              <a:rect l="l" t="t" r="r" b="b"/>
              <a:pathLst>
                <a:path w="3832860" h="462280">
                  <a:moveTo>
                    <a:pt x="0" y="461670"/>
                  </a:moveTo>
                  <a:lnTo>
                    <a:pt x="3832479" y="461670"/>
                  </a:lnTo>
                  <a:lnTo>
                    <a:pt x="3832479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3531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Constituição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218440" y="368300"/>
            <a:ext cx="11323955" cy="6141720"/>
            <a:chOff x="218440" y="368300"/>
            <a:chExt cx="11323955" cy="6141720"/>
          </a:xfrm>
        </p:grpSpPr>
        <p:sp>
          <p:nvSpPr>
            <p:cNvPr id="58" name="object 58"/>
            <p:cNvSpPr/>
            <p:nvPr/>
          </p:nvSpPr>
          <p:spPr>
            <a:xfrm>
              <a:off x="218440" y="368300"/>
              <a:ext cx="3507740" cy="30480"/>
            </a:xfrm>
            <a:custGeom>
              <a:avLst/>
              <a:gdLst/>
              <a:ahLst/>
              <a:cxnLst/>
              <a:rect l="l" t="t" r="r" b="b"/>
              <a:pathLst>
                <a:path w="3507740" h="30479">
                  <a:moveTo>
                    <a:pt x="35077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3507740" y="30479"/>
                  </a:lnTo>
                  <a:lnTo>
                    <a:pt x="3507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76047" y="750531"/>
              <a:ext cx="11266170" cy="923925"/>
            </a:xfrm>
            <a:custGeom>
              <a:avLst/>
              <a:gdLst/>
              <a:ahLst/>
              <a:cxnLst/>
              <a:rect l="l" t="t" r="r" b="b"/>
              <a:pathLst>
                <a:path w="11266170" h="923925">
                  <a:moveTo>
                    <a:pt x="11266043" y="0"/>
                  </a:moveTo>
                  <a:lnTo>
                    <a:pt x="0" y="0"/>
                  </a:lnTo>
                  <a:lnTo>
                    <a:pt x="0" y="923328"/>
                  </a:lnTo>
                  <a:lnTo>
                    <a:pt x="11266043" y="923328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F6DE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76047" y="2061717"/>
              <a:ext cx="11266170" cy="2308860"/>
            </a:xfrm>
            <a:custGeom>
              <a:avLst/>
              <a:gdLst/>
              <a:ahLst/>
              <a:cxnLst/>
              <a:rect l="l" t="t" r="r" b="b"/>
              <a:pathLst>
                <a:path w="11266170" h="2308860">
                  <a:moveTo>
                    <a:pt x="11266043" y="0"/>
                  </a:moveTo>
                  <a:lnTo>
                    <a:pt x="0" y="0"/>
                  </a:lnTo>
                  <a:lnTo>
                    <a:pt x="0" y="2308351"/>
                  </a:lnTo>
                  <a:lnTo>
                    <a:pt x="11266043" y="2308351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DB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76047" y="4755515"/>
              <a:ext cx="11266170" cy="1754505"/>
            </a:xfrm>
            <a:custGeom>
              <a:avLst/>
              <a:gdLst/>
              <a:ahLst/>
              <a:cxnLst/>
              <a:rect l="l" t="t" r="r" b="b"/>
              <a:pathLst>
                <a:path w="11266170" h="1754504">
                  <a:moveTo>
                    <a:pt x="11266043" y="0"/>
                  </a:moveTo>
                  <a:lnTo>
                    <a:pt x="0" y="0"/>
                  </a:lnTo>
                  <a:lnTo>
                    <a:pt x="0" y="1754377"/>
                  </a:lnTo>
                  <a:lnTo>
                    <a:pt x="11266043" y="1754377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54965" y="781303"/>
            <a:ext cx="11113135" cy="5678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206.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ensino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ministrado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base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seguintes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princípios:</a:t>
            </a:r>
            <a:r>
              <a:rPr sz="1800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 -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gestão democrática do ensino público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na forma da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 lei;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50">
              <a:latin typeface="Verdana"/>
              <a:cs typeface="Verdana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216.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Constituem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patrimônio 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cultural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brasileiro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bens de natureza material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imaterial, tomados individualmente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conjunto, portadores de referência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identidade,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memória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diferentes grupos formadores da sociedade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brasileira,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incluem: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 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§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1º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colaboração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comunidade,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promoverá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protegerá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patrimônio  cultural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brasileiro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inventários,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registros, vigilância, tombamento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desapropriação,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outras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formas de acautelamento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preservação.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225. </a:t>
            </a:r>
            <a:r>
              <a:rPr sz="1800" spc="-4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têm direito ao 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meio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ambiente ecologicamente equilibrado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uso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comum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povo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essencial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sadia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qualidade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vida,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impondo-se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ao 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à 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coletividade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dever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defendê-lo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preservá-lo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presentes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futuras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gerações.</a:t>
            </a:r>
            <a:r>
              <a:rPr sz="18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promover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educação ambiental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níveis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ensino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e a</a:t>
            </a:r>
            <a:r>
              <a:rPr sz="1800" b="1" spc="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conscientização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pública para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preservação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meio ambiente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5369" y="893445"/>
            <a:ext cx="34740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1325" algn="l"/>
                <a:tab pos="1191260" algn="l"/>
                <a:tab pos="1836420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Lei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nº	8.666/93</a:t>
            </a:r>
            <a:endParaRPr sz="2400">
              <a:latin typeface="Verdana"/>
              <a:cs typeface="Verdana"/>
            </a:endParaRPr>
          </a:p>
          <a:p>
            <a:pPr marL="118745">
              <a:lnSpc>
                <a:spcPct val="100000"/>
              </a:lnSpc>
              <a:tabLst>
                <a:tab pos="954405" algn="l"/>
                <a:tab pos="1414780" algn="l"/>
                <a:tab pos="2806700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	o	mes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rá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919" y="1625346"/>
            <a:ext cx="974217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obrigatoriamente iniciado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audiência pública,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“sempre que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valor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estimado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uma licitação ou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conjunto 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licitações simultâneas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sucessivas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for superior 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100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(cem) 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vezes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limite previsto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no art.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23,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inciso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alínea c” da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mesma  lei.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019" y="4186554"/>
            <a:ext cx="1902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Resolução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1060" y="4186554"/>
            <a:ext cx="79730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2439" algn="l"/>
                <a:tab pos="2369820" algn="l"/>
                <a:tab pos="4006215" algn="l"/>
                <a:tab pos="4808855" algn="l"/>
                <a:tab pos="6114415" algn="l"/>
                <a:tab pos="6718934" algn="l"/>
                <a:tab pos="7491730" algn="l"/>
              </a:tabLst>
            </a:pP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2400" b="1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AM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º	</a:t>
            </a:r>
            <a:r>
              <a:rPr sz="2400" b="1" spc="10" dirty="0">
                <a:solidFill>
                  <a:srgbClr val="2C2D2C"/>
                </a:solidFill>
                <a:latin typeface="Verdana"/>
                <a:cs typeface="Verdana"/>
              </a:rPr>
              <a:t>0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0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9</a:t>
            </a:r>
            <a:r>
              <a:rPr sz="2400" b="1" spc="25" dirty="0">
                <a:solidFill>
                  <a:srgbClr val="2C2D2C"/>
                </a:solidFill>
                <a:latin typeface="Verdana"/>
                <a:cs typeface="Verdana"/>
              </a:rPr>
              <a:t>/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87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term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	do	a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2º,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7919" y="4552695"/>
            <a:ext cx="973836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caput,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“sempre 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julgar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necessário,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quando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for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solicitado por entidade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civil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por  50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(cinquenta) ou mais cidadãos, o órgão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ambiente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promoverá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realização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audiência</a:t>
            </a:r>
            <a:r>
              <a:rPr sz="2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2C2D2C"/>
                </a:solidFill>
                <a:latin typeface="Verdana"/>
                <a:cs typeface="Verdana"/>
              </a:rPr>
              <a:t>pública.”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12013" y="0"/>
            <a:ext cx="5745480" cy="468630"/>
            <a:chOff x="512013" y="0"/>
            <a:chExt cx="5745480" cy="468630"/>
          </a:xfrm>
        </p:grpSpPr>
        <p:sp>
          <p:nvSpPr>
            <p:cNvPr id="8" name="object 8"/>
            <p:cNvSpPr/>
            <p:nvPr/>
          </p:nvSpPr>
          <p:spPr>
            <a:xfrm>
              <a:off x="515188" y="0"/>
              <a:ext cx="5739003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5188" y="0"/>
              <a:ext cx="5739130" cy="462280"/>
            </a:xfrm>
            <a:custGeom>
              <a:avLst/>
              <a:gdLst/>
              <a:ahLst/>
              <a:cxnLst/>
              <a:rect l="l" t="t" r="r" b="b"/>
              <a:pathLst>
                <a:path w="5739130" h="462280">
                  <a:moveTo>
                    <a:pt x="0" y="461670"/>
                  </a:moveTo>
                  <a:lnTo>
                    <a:pt x="5739003" y="461670"/>
                  </a:lnTo>
                  <a:lnTo>
                    <a:pt x="5739003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94042" y="30480"/>
            <a:ext cx="6671309" cy="162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infraconstitucional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 dirty="0">
              <a:latin typeface="Verdana"/>
              <a:cs typeface="Verdana"/>
            </a:endParaRPr>
          </a:p>
          <a:p>
            <a:pPr marL="556260" marR="5080" indent="-342900">
              <a:lnSpc>
                <a:spcPct val="100000"/>
              </a:lnSpc>
              <a:buFont typeface="Wingdings"/>
              <a:buChar char=""/>
              <a:tabLst>
                <a:tab pos="556895" algn="l"/>
                <a:tab pos="1496060" algn="l"/>
                <a:tab pos="2558415" algn="l"/>
                <a:tab pos="2845435" algn="l"/>
                <a:tab pos="3307715" algn="l"/>
                <a:tab pos="3457575" algn="l"/>
                <a:tab pos="4112895" algn="l"/>
                <a:tab pos="4928870" algn="l"/>
                <a:tab pos="5052695" algn="l"/>
                <a:tab pos="570039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Com	relação	ao		</a:t>
            </a:r>
            <a:r>
              <a:rPr sz="24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		licitatório,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bel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	a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rt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39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aput,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6628" y="368300"/>
            <a:ext cx="5106035" cy="30480"/>
          </a:xfrm>
          <a:custGeom>
            <a:avLst/>
            <a:gdLst/>
            <a:ahLst/>
            <a:cxnLst/>
            <a:rect l="l" t="t" r="r" b="b"/>
            <a:pathLst>
              <a:path w="5106035" h="30479">
                <a:moveTo>
                  <a:pt x="5105450" y="0"/>
                </a:moveTo>
                <a:lnTo>
                  <a:pt x="0" y="0"/>
                </a:lnTo>
                <a:lnTo>
                  <a:pt x="0" y="30479"/>
                </a:lnTo>
                <a:lnTo>
                  <a:pt x="5105450" y="30479"/>
                </a:lnTo>
                <a:lnTo>
                  <a:pt x="51054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91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4224</Words>
  <Application>Microsoft Macintosh PowerPoint</Application>
  <PresentationFormat>Widescreen</PresentationFormat>
  <Paragraphs>243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Calibri</vt:lpstr>
      <vt:lpstr>Verdana</vt:lpstr>
      <vt:lpstr>Wingdings</vt:lpstr>
      <vt:lpstr>Office Theme</vt:lpstr>
      <vt:lpstr>Processo Administrativo:</vt:lpstr>
      <vt:lpstr>Sumário de aula</vt:lpstr>
      <vt:lpstr>Apresentação do PowerPoint</vt:lpstr>
      <vt:lpstr>1.1. Administração Pública Democrática</vt:lpstr>
      <vt:lpstr>1.2. Participação popular na Constituição Federal/88</vt:lpstr>
      <vt:lpstr>Constituição Federal</vt:lpstr>
      <vt:lpstr>Constituição Federal</vt:lpstr>
      <vt:lpstr>Constituição Federal</vt:lpstr>
      <vt:lpstr>Apresentação do PowerPoint</vt:lpstr>
      <vt:lpstr>Apresentação do PowerPoint</vt:lpstr>
      <vt:lpstr>1.3. Partipação popular e processo administrativo</vt:lpstr>
      <vt:lpstr>1.3. Partipação popular e processo administrativo</vt:lpstr>
      <vt:lpstr>1.4. Controle social e agências reguladoras</vt:lpstr>
      <vt:lpstr>ANP: Lei nº 9.478/97</vt:lpstr>
      <vt:lpstr>1.5. Polêmica do Decreto 8.243/14</vt:lpstr>
      <vt:lpstr>1.6. PMI Social</vt:lpstr>
      <vt:lpstr>Apresentação do PowerPoint</vt:lpstr>
      <vt:lpstr>Apresentação do PowerPoint</vt:lpstr>
      <vt:lpstr>2.1. Administração Pública Consensual</vt:lpstr>
      <vt:lpstr>2.2. Administração consensual na legislação</vt:lpstr>
      <vt:lpstr>2.2. Administração consensual na legislação</vt:lpstr>
      <vt:lpstr>2.2. Administração consensual na legislação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Administrativo:</dc:title>
  <dc:creator>Wilson Accioli Filho</dc:creator>
  <cp:lastModifiedBy>André Rodrigues Junqueira</cp:lastModifiedBy>
  <cp:revision>17</cp:revision>
  <dcterms:created xsi:type="dcterms:W3CDTF">2020-04-06T14:12:55Z</dcterms:created>
  <dcterms:modified xsi:type="dcterms:W3CDTF">2020-04-12T17:13:28Z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2020-04-06T00:00:00Z</vt:filetime>
  </property>
</Properties>
</file>