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5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524" r:id="rId3"/>
    <p:sldId id="550" r:id="rId4"/>
    <p:sldId id="565" r:id="rId5"/>
    <p:sldId id="566" r:id="rId6"/>
    <p:sldId id="545" r:id="rId7"/>
    <p:sldId id="546" r:id="rId8"/>
    <p:sldId id="548" r:id="rId9"/>
    <p:sldId id="551" r:id="rId10"/>
    <p:sldId id="547" r:id="rId11"/>
    <p:sldId id="552" r:id="rId12"/>
    <p:sldId id="561" r:id="rId13"/>
    <p:sldId id="562" r:id="rId14"/>
    <p:sldId id="563" r:id="rId15"/>
    <p:sldId id="554" r:id="rId16"/>
    <p:sldId id="564" r:id="rId17"/>
    <p:sldId id="544" r:id="rId18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9172" autoAdjust="0"/>
  </p:normalViewPr>
  <p:slideViewPr>
    <p:cSldViewPr snapToGrid="0">
      <p:cViewPr>
        <p:scale>
          <a:sx n="60" d="100"/>
          <a:sy n="60" d="100"/>
        </p:scale>
        <p:origin x="-996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03/05/2020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03/05/2020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79425" y="1279525"/>
            <a:ext cx="6140450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6" y="1909346"/>
            <a:ext cx="9604309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6" y="5432564"/>
            <a:ext cx="9604309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7"/>
            <a:ext cx="1687285" cy="53013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400" y="489857"/>
            <a:ext cx="7587344" cy="53013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2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2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6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1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1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2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2" y="1981201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6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03/05/2020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1" y="6289676"/>
            <a:ext cx="6127749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6" y="6289676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 dirty="0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lanalto.gov.br/ccivil_03/_Ato2011-2014/2011/Lei/L12490.htm#art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lanalto.gov.br/ccivil_03/_Ato2019-2022/2019/Lei/L13848.htm#art43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01.htm#art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20.htm#art194pvi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8/Lei/L13655.htm#art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2035896"/>
            <a:ext cx="12192000" cy="2216925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Administrativo: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8</a:t>
            </a:r>
            <a:r>
              <a:rPr lang="pt-BR" sz="5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 Importância da Participação Democrática: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 Administrativo Democrático</a:t>
            </a:r>
            <a:endParaRPr lang="pt-BR" sz="5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1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(SP), 1º semestre de 2020.</a:t>
            </a:r>
            <a:endParaRPr lang="pt-BR" b="1" i="1" dirty="0" smtClean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019319" y="4163912"/>
            <a:ext cx="8775865" cy="136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Dr. Gustavo Justino de oliveira</a:t>
            </a:r>
          </a:p>
          <a:p>
            <a:pPr algn="ctr"/>
            <a:endParaRPr lang="pt-BR" sz="2800" cap="smal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" y="3525463"/>
            <a:ext cx="1972204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7000" y="0"/>
            <a:ext cx="87323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Partipação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popular e processo administrativo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3299" y="546803"/>
            <a:ext cx="1135236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“É forçoso </a:t>
            </a:r>
            <a:r>
              <a:rPr lang="pt-BR" sz="2400" dirty="0"/>
              <a:t>admitir que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processo e participação são institutos indissociáveis</a:t>
            </a:r>
            <a:r>
              <a:rPr lang="pt-BR" sz="2400" dirty="0"/>
              <a:t>. Na feliz colocação do argentino Roberto </a:t>
            </a:r>
            <a:r>
              <a:rPr lang="pt-BR" sz="2400" dirty="0" err="1"/>
              <a:t>Dromi</a:t>
            </a:r>
            <a:r>
              <a:rPr lang="pt-BR" sz="2400" dirty="0"/>
              <a:t>, processo administrativo é o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instrumento 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jurídico 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que viabiliza o exercício efetivo da participação dos cidadãos</a:t>
            </a:r>
            <a:r>
              <a:rPr lang="pt-BR" sz="2400" dirty="0"/>
              <a:t>; é “a ferramenta jurídica idônea a regular as relações entre governantes e </a:t>
            </a:r>
            <a:r>
              <a:rPr lang="pt-BR" sz="2400" dirty="0" smtClean="0"/>
              <a:t>governados”. </a:t>
            </a:r>
            <a:r>
              <a:rPr lang="pt-BR" sz="2400" dirty="0"/>
              <a:t>(JUSTINO DE OLIVEIRA: 2010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15993" y="3053751"/>
            <a:ext cx="108002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2400" b="1" dirty="0" smtClean="0"/>
              <a:t>Em 1999 entrou em vigor a Lei nº 9.784/1999, que estabeleceu alguns mecanismos de participação popular: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pt-BR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/>
              <a:t>Consulta pública;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/>
              <a:t>Audiência pública; 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/>
              <a:t>Outros </a:t>
            </a:r>
            <a:r>
              <a:rPr lang="pt-BR" sz="2400" dirty="0"/>
              <a:t>meios de participação de administrados, diretamente ou por meio de organizações e associações legalmente </a:t>
            </a:r>
            <a:r>
              <a:rPr lang="pt-BR" sz="2400" dirty="0" smtClean="0"/>
              <a:t>reconhecidas.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01947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0" y="0"/>
            <a:ext cx="877546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Partipação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popular e processo administrativo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9545" y="782709"/>
            <a:ext cx="1161918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Outros meios de participação de administrados, diretamente ou por meio de organizações e associações legalmente </a:t>
            </a:r>
            <a:r>
              <a:rPr lang="pt-BR" b="1" dirty="0" smtClean="0"/>
              <a:t>reconhecidas:</a:t>
            </a:r>
          </a:p>
          <a:p>
            <a:endParaRPr lang="pt-BR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Canais </a:t>
            </a:r>
            <a:r>
              <a:rPr lang="pt-BR" dirty="0"/>
              <a:t>de Ouvidoria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Ombudsman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Formas de organização da Sociedade Civil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	- Transparência </a:t>
            </a:r>
            <a:r>
              <a:rPr lang="pt-BR" dirty="0" smtClean="0"/>
              <a:t>Brasil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Conselhos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/>
              <a:t>Participativos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Deliberativos</a:t>
            </a:r>
          </a:p>
        </p:txBody>
      </p:sp>
    </p:spTree>
    <p:extLst>
      <p:ext uri="{BB962C8B-B14F-4D97-AF65-F5344CB8AC3E}">
        <p14:creationId xmlns:p14="http://schemas.microsoft.com/office/powerpoint/2010/main" val="3524284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0" y="0"/>
            <a:ext cx="813710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Polêmica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Decreto nº 8.243/14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04174"/>
              </p:ext>
            </p:extLst>
          </p:nvPr>
        </p:nvGraphicFramePr>
        <p:xfrm>
          <a:off x="126998" y="609300"/>
          <a:ext cx="11917856" cy="6217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03112"/>
                <a:gridCol w="7614744"/>
              </a:tblGrid>
              <a:tr h="77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pt-BR" dirty="0" smtClean="0"/>
                        <a:t>Decreto 8.243 de 23 de maio de 2014 – Política Nacional de Participação Social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PROJETO DE DECRETO LEGISLATIVO Nº 1.491-B DE 2014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3006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  <a:p>
                      <a:r>
                        <a:rPr lang="pt-BR" dirty="0" smtClean="0"/>
                        <a:t>Art. 2º  Para os fins deste Decreto, considera-se:</a:t>
                      </a:r>
                    </a:p>
                    <a:p>
                      <a:pPr marL="0" indent="0">
                        <a:buNone/>
                      </a:pPr>
                      <a:r>
                        <a:rPr lang="pt-BR" dirty="0" smtClean="0"/>
                        <a:t>I - sociedade civil - o cidadão, os coletivos, os </a:t>
                      </a:r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movimentos sociais institucionalizados ou não institucionalizados, </a:t>
                      </a:r>
                      <a:r>
                        <a:rPr lang="pt-BR" dirty="0" smtClean="0"/>
                        <a:t>suas redes e suas organizações;</a:t>
                      </a:r>
                    </a:p>
                    <a:p>
                      <a:pPr marL="0" indent="0">
                        <a:buNone/>
                      </a:pPr>
                      <a:endParaRPr lang="pt-B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Sustado pelo PROJETO DE DECRETO LEGISLATIVO Nº 1.491-B DE 2014</a:t>
                      </a:r>
                    </a:p>
                    <a:p>
                      <a:pPr marL="0" indent="0">
                        <a:buNone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“ (...) 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art. 2º, estabelece o que é sociedade civil e no art. 3º reconhece a participação social como direito do cidadão e expressão de sua autonomia e – pasmem – reconhece que se trata da ampliação dos mecanismos de controle social. No art. 4º, inc. VIII, afirma ser objetivo da Política incentivar e promover ações e programas de apoio institucional, formação e qualificação em participação social para agentes públicos e sociedade civil. Nesta primeira etapa, resta patente a </a:t>
                      </a:r>
                      <a:r>
                        <a:rPr lang="pt-BR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prevalência do direito à participação daqueles considerados pelo Governo como sociedade civil ou movimentos sociais, com incentivo à sua formação. O cidadão comum, não afeto a este ativismo social, fica relegado ao segundo plano dentro da organização política prevista no referido Decreto.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dirty="0" smtClean="0"/>
                        <a:t>(...) [Q]</a:t>
                      </a:r>
                      <a:r>
                        <a:rPr lang="pt-BR" dirty="0" err="1" smtClean="0"/>
                        <a:t>ual</a:t>
                      </a:r>
                      <a:r>
                        <a:rPr lang="pt-BR" dirty="0" smtClean="0"/>
                        <a:t> a intenção da Presidente da República: implodir o regime de democracia representativa, na medida em que tende a transformar esta Casa em um autêntico elefante branco, mediante a </a:t>
                      </a:r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transferência do debate institucional para segmentos eventualmente cooptados pelo próprio Governo</a:t>
                      </a:r>
                      <a:r>
                        <a:rPr lang="pt-BR" dirty="0" smtClean="0"/>
                        <a:t>. O ato em questão não comporta outra leitura. Especialmente, levando-se em conta que a </a:t>
                      </a:r>
                      <a:r>
                        <a:rPr lang="pt-BR" dirty="0" smtClean="0">
                          <a:solidFill>
                            <a:srgbClr val="C00000"/>
                          </a:solidFill>
                        </a:rPr>
                        <a:t>Carta da República já disponibiliza os instrumentos que asseguram a participação de qualquer cidadão brasileiro nas decisões políticas.</a:t>
                      </a:r>
                      <a:r>
                        <a:rPr lang="pt-BR" dirty="0" smtClean="0"/>
                        <a:t>”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4796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0" y="0"/>
            <a:ext cx="876683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Controle social e agências reguladoras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6045" y="672860"/>
            <a:ext cx="1145588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No âmbito das agências reguladoras há várias normas contemplando diferentes formas de participação do cidadão junto as agências: a instituição de ouvidorias, audiências públicas, consulta públicas, criação de conselhos, sistema de disque-denúncia etc.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60771" y="2614991"/>
            <a:ext cx="431728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ANEEL: Lei nº 9.472/96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60771" y="3578742"/>
            <a:ext cx="10689568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Art. 4º, § </a:t>
            </a:r>
            <a:r>
              <a:rPr lang="pt-BR" sz="2000" dirty="0"/>
              <a:t>3</a:t>
            </a:r>
            <a:r>
              <a:rPr lang="pt-BR" sz="2000" u="sng" baseline="30000" dirty="0"/>
              <a:t>o</a:t>
            </a:r>
            <a:r>
              <a:rPr lang="pt-BR" sz="2000" dirty="0"/>
              <a:t> O </a:t>
            </a:r>
            <a:r>
              <a:rPr lang="pt-BR" sz="2000" dirty="0">
                <a:solidFill>
                  <a:srgbClr val="C00000"/>
                </a:solidFill>
              </a:rPr>
              <a:t>processo decisório que implicar afetação de direitos dos agentes econômicos</a:t>
            </a:r>
            <a:r>
              <a:rPr lang="pt-BR" sz="2000" dirty="0"/>
              <a:t> do setor elétrico ou </a:t>
            </a:r>
            <a:r>
              <a:rPr lang="pt-BR" sz="2000" dirty="0">
                <a:solidFill>
                  <a:srgbClr val="C00000"/>
                </a:solidFill>
              </a:rPr>
              <a:t>dos consumidores</a:t>
            </a:r>
            <a:r>
              <a:rPr lang="pt-BR" sz="2000" dirty="0"/>
              <a:t>, mediante iniciativa de projeto de lei ou, quando possível, por via administrativa, será precedido de </a:t>
            </a:r>
            <a:r>
              <a:rPr lang="pt-BR" sz="2000" b="1" dirty="0">
                <a:solidFill>
                  <a:srgbClr val="C00000"/>
                </a:solidFill>
              </a:rPr>
              <a:t>audiência pública</a:t>
            </a:r>
            <a:r>
              <a:rPr lang="pt-BR" sz="2000" dirty="0"/>
              <a:t> convocada pela ANEEL.</a:t>
            </a:r>
          </a:p>
        </p:txBody>
      </p:sp>
    </p:spTree>
    <p:extLst>
      <p:ext uri="{BB962C8B-B14F-4D97-AF65-F5344CB8AC3E}">
        <p14:creationId xmlns:p14="http://schemas.microsoft.com/office/powerpoint/2010/main" val="151922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9396" y="638355"/>
            <a:ext cx="693563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Art. 19. As </a:t>
            </a:r>
            <a:r>
              <a:rPr lang="pt-BR" sz="2000" dirty="0">
                <a:solidFill>
                  <a:srgbClr val="C00000"/>
                </a:solidFill>
              </a:rPr>
              <a:t>iniciativas de projetos de lei ou de alteração de normas administrativas</a:t>
            </a:r>
            <a:r>
              <a:rPr lang="pt-BR" sz="2000" dirty="0"/>
              <a:t> que impliquem </a:t>
            </a:r>
            <a:r>
              <a:rPr lang="pt-BR" sz="2000" dirty="0">
                <a:solidFill>
                  <a:srgbClr val="C00000"/>
                </a:solidFill>
              </a:rPr>
              <a:t>afetação de direito dos agentes econômicos ou de consumidores</a:t>
            </a:r>
            <a:r>
              <a:rPr lang="pt-BR" sz="2000" dirty="0"/>
              <a:t> e </a:t>
            </a:r>
            <a:r>
              <a:rPr lang="pt-BR" sz="2000" dirty="0">
                <a:solidFill>
                  <a:srgbClr val="C00000"/>
                </a:solidFill>
              </a:rPr>
              <a:t>usuários de bens e serviços</a:t>
            </a:r>
            <a:r>
              <a:rPr lang="pt-BR" sz="2000" dirty="0"/>
              <a:t> das indústrias de petróleo, de gás natural ou de biocombustíveis serão precedidas de </a:t>
            </a:r>
            <a:r>
              <a:rPr lang="pt-BR" sz="2000" b="1" dirty="0">
                <a:solidFill>
                  <a:srgbClr val="C00000"/>
                </a:solidFill>
              </a:rPr>
              <a:t>audiência pública</a:t>
            </a:r>
            <a:r>
              <a:rPr lang="pt-BR" sz="2000" dirty="0"/>
              <a:t> convocada e dirigida pela ANP. </a:t>
            </a:r>
            <a:r>
              <a:rPr lang="pt-BR" sz="2000" dirty="0">
                <a:hlinkClick r:id="rId2"/>
              </a:rPr>
              <a:t>(Redação dada pela Lei nº 12490, de 2011)</a:t>
            </a:r>
            <a:endParaRPr lang="pt-BR" sz="2000" dirty="0"/>
          </a:p>
        </p:txBody>
      </p:sp>
      <p:pic>
        <p:nvPicPr>
          <p:cNvPr id="3" name="Picture 2" descr="C:\Users\Otavio\Desktop\audiencia_anp_presal_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30" y="96842"/>
            <a:ext cx="4813539" cy="287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15660" y="88344"/>
            <a:ext cx="431728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ANP: Lei nº 9.478/97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9048" y="3863839"/>
            <a:ext cx="597235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ANTT e ANTAQ: Lei nº 10.233/01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5660" y="4523910"/>
            <a:ext cx="1167154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Art. 68.  </a:t>
            </a:r>
            <a:r>
              <a:rPr lang="pt-BR" sz="2000" dirty="0">
                <a:solidFill>
                  <a:srgbClr val="FF0000"/>
                </a:solidFill>
              </a:rPr>
              <a:t>As iniciativas de projetos de lei, as alterações de normas administrativas e as decisões das Diretorias Colegiadas para resolução de pendências </a:t>
            </a:r>
            <a:r>
              <a:rPr lang="pt-BR" sz="2000" dirty="0"/>
              <a:t>que afetem os </a:t>
            </a:r>
            <a:r>
              <a:rPr lang="pt-BR" sz="2000" dirty="0">
                <a:solidFill>
                  <a:srgbClr val="FF0000"/>
                </a:solidFill>
              </a:rPr>
              <a:t>direitos de agentes econômicos ou de usuários de serviços de transporte </a:t>
            </a:r>
            <a:r>
              <a:rPr lang="pt-BR" sz="2000" dirty="0"/>
              <a:t>serão precedidas de </a:t>
            </a:r>
            <a:r>
              <a:rPr lang="pt-BR" sz="2000" b="1" dirty="0">
                <a:solidFill>
                  <a:srgbClr val="FF0000"/>
                </a:solidFill>
              </a:rPr>
              <a:t>audiência pública</a:t>
            </a:r>
            <a:r>
              <a:rPr lang="pt-BR" sz="2000" dirty="0"/>
              <a:t>.    </a:t>
            </a:r>
            <a:r>
              <a:rPr lang="pt-BR" sz="2000" dirty="0">
                <a:hlinkClick r:id="rId4"/>
              </a:rPr>
              <a:t>(Redação dada pela Lei nº 13.848, de 2019)</a:t>
            </a:r>
            <a:r>
              <a:rPr lang="pt-BR" sz="20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087415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298713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PMI Social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970" y="582434"/>
            <a:ext cx="1110219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000" dirty="0" smtClean="0"/>
              <a:t>PMI Social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2000" dirty="0"/>
          </a:p>
          <a:p>
            <a:pPr algn="just"/>
            <a:r>
              <a:rPr lang="pt-BR" sz="2000" dirty="0"/>
              <a:t>Art. </a:t>
            </a:r>
            <a:r>
              <a:rPr lang="pt-BR" sz="2000" dirty="0" smtClean="0"/>
              <a:t>18, da Lei nº 13.019/14 (Regime Jurídico das Parcerias Voluntárias). </a:t>
            </a:r>
            <a:r>
              <a:rPr lang="pt-BR" sz="2000" dirty="0"/>
              <a:t>É instituído o Procedimento de Manifestação de Interesse Social como instrumento por meio do qual as organizações da sociedade civil, movimentos sociais e cidadãos poderão apresentar propostas ao poder público para que este avalie a possibilidade de realização de um chamamento público objetivando a celebração de parceria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325" y="3050051"/>
            <a:ext cx="8183953" cy="337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298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6999" y="0"/>
            <a:ext cx="1015568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Orgânica de São Paulo – PROGRAMA DE METAS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970" y="582434"/>
            <a:ext cx="11102196" cy="50167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000" dirty="0"/>
              <a:t>Art. 2º - A organização do Município observará os seguintes princípios e diretrizes: </a:t>
            </a:r>
            <a:endParaRPr lang="pt-BR" sz="2000" dirty="0" smtClean="0"/>
          </a:p>
          <a:p>
            <a:pPr marL="285750" indent="-285750">
              <a:buFont typeface="Wingdings" pitchFamily="2" charset="2"/>
              <a:buChar char="Ø"/>
            </a:pPr>
            <a:endParaRPr lang="pt-BR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 smtClean="0"/>
              <a:t>I </a:t>
            </a:r>
            <a:r>
              <a:rPr lang="pt-BR" sz="2000" dirty="0"/>
              <a:t>- a prática democrática; </a:t>
            </a:r>
            <a:endParaRPr lang="pt-BR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 smtClean="0"/>
              <a:t>(...)</a:t>
            </a:r>
            <a:endParaRPr lang="pt-BR" sz="2000" dirty="0"/>
          </a:p>
          <a:p>
            <a:pPr algn="just"/>
            <a:r>
              <a:rPr lang="pt-BR" sz="2000" dirty="0"/>
              <a:t>Art. 69-A. O Prefeito, eleito ou reeleito, apresentará o Programa de Metas de sua gestão, até noventa dias após sua posse, que conterá as prioridades: as ações estratégicas, os indicadores e metas quantitativas para cada um dos setores da Administração Pública Municipal, Subprefeituras e Distritos da cidade, observando, no mínimo, as diretrizes de sua campanha eleitoral e os objetivos, as diretrizes, as ações estratégicas e as demais normas da lei do Plano Diretor Estratégico. </a:t>
            </a:r>
            <a:endParaRPr lang="pt-BR" sz="2000" dirty="0" smtClean="0"/>
          </a:p>
          <a:p>
            <a:pPr algn="just"/>
            <a:r>
              <a:rPr lang="pt-BR" sz="2000" dirty="0" smtClean="0"/>
              <a:t>§ </a:t>
            </a:r>
            <a:r>
              <a:rPr lang="pt-BR" sz="2000" dirty="0"/>
              <a:t>1º O Programa de Metas será amplamente divulgado, por meio eletrônico, pela mídia impressa, radiofônica e televisiva e publicado no Diário Oficial da Cidade no dia imediatamente seguinte ao do término do prazo a que se refere o "caput" deste artigo. </a:t>
            </a:r>
            <a:endParaRPr lang="pt-BR" sz="2000" dirty="0" smtClean="0"/>
          </a:p>
          <a:p>
            <a:pPr algn="just"/>
            <a:r>
              <a:rPr lang="pt-BR" sz="2000" dirty="0" smtClean="0"/>
              <a:t>§ </a:t>
            </a:r>
            <a:r>
              <a:rPr lang="pt-BR" sz="2000" dirty="0"/>
              <a:t>2º O Poder Executivo promoverá, dentro de trinta dias após o término do prazo a que se refere este artigo, o debate público sobre o Programa de Metas mediante audiências públicas gerais, temáticas e regionais, inclusive nas Subprefeituras. </a:t>
            </a:r>
          </a:p>
        </p:txBody>
      </p:sp>
    </p:spTree>
    <p:extLst>
      <p:ext uri="{BB962C8B-B14F-4D97-AF65-F5344CB8AC3E}">
        <p14:creationId xmlns:p14="http://schemas.microsoft.com/office/powerpoint/2010/main" val="899273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0947" y="1601824"/>
            <a:ext cx="10609438" cy="3574025"/>
          </a:xfrm>
        </p:spPr>
        <p:txBody>
          <a:bodyPr/>
          <a:lstStyle/>
          <a:p>
            <a:pPr algn="just"/>
            <a:r>
              <a:rPr lang="pt-BR" dirty="0"/>
              <a:t>OLIVEIRA, Gustavo Justino de. As audiências públicas e o processo administrativo brasileiro. </a:t>
            </a:r>
            <a:r>
              <a:rPr lang="pt-BR" dirty="0" smtClean="0"/>
              <a:t>2010.</a:t>
            </a:r>
          </a:p>
          <a:p>
            <a:pPr algn="just"/>
            <a:r>
              <a:rPr lang="pt-BR" dirty="0" smtClean="0"/>
              <a:t>OLIVEIRA</a:t>
            </a:r>
            <a:r>
              <a:rPr lang="pt-BR" dirty="0"/>
              <a:t>, </a:t>
            </a:r>
            <a:r>
              <a:rPr lang="pt-BR" dirty="0" smtClean="0"/>
              <a:t>Gustavo Justino de. </a:t>
            </a:r>
            <a:r>
              <a:rPr lang="pt-BR" dirty="0"/>
              <a:t>Administração pública democrática e efetivação dos direitos fundamentais. </a:t>
            </a:r>
            <a:r>
              <a:rPr lang="pt-BR" dirty="0" smtClean="0"/>
              <a:t>2010.</a:t>
            </a:r>
          </a:p>
          <a:p>
            <a:pPr algn="just"/>
            <a:r>
              <a:rPr lang="pt-BR" dirty="0" smtClean="0"/>
              <a:t>OLIVEIRA</a:t>
            </a:r>
            <a:r>
              <a:rPr lang="pt-BR" dirty="0"/>
              <a:t>, Gustavo </a:t>
            </a:r>
            <a:r>
              <a:rPr lang="pt-BR" dirty="0" smtClean="0"/>
              <a:t>Justino de; </a:t>
            </a:r>
            <a:r>
              <a:rPr lang="pt-BR" dirty="0"/>
              <a:t>SCHWANKA, Cristiane. A administração consensual como a nova face da administração pública no século XXI: fundamentos dogmáticos, formas de expressão e instrumentos de ação</a:t>
            </a:r>
            <a:r>
              <a:rPr lang="pt-BR" dirty="0" smtClean="0"/>
              <a:t>. 2010.</a:t>
            </a:r>
          </a:p>
          <a:p>
            <a:pPr algn="just"/>
            <a:r>
              <a:rPr lang="pt-BR" dirty="0"/>
              <a:t>OLIVEIRA, Gustavo Justino </a:t>
            </a:r>
            <a:r>
              <a:rPr lang="pt-BR" dirty="0" smtClean="0"/>
              <a:t>de. Governança Pública e Parcerias do Estado: Novas Fronteiras do Direito Administrativo. In Direito Administrativo. Estudos em homenagem ao Professor Marcos </a:t>
            </a:r>
            <a:r>
              <a:rPr lang="pt-BR" dirty="0" err="1" smtClean="0"/>
              <a:t>Juruena</a:t>
            </a:r>
            <a:r>
              <a:rPr lang="pt-BR" dirty="0" smtClean="0"/>
              <a:t> Villela Souto. 2015.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76351" y="0"/>
            <a:ext cx="9601200" cy="1143000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Referências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0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656" y="586596"/>
            <a:ext cx="4024717" cy="609879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33703" y="1650549"/>
            <a:ext cx="5799678" cy="31026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1. Administração Pública </a:t>
            </a: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Democrática e Controle Social</a:t>
            </a:r>
            <a:endParaRPr lang="pt-BR" sz="18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2. </a:t>
            </a: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Arcabouço legal da Participação </a:t>
            </a: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Popular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3. Participação Popular e Processo Administrativo</a:t>
            </a:r>
          </a:p>
          <a:p>
            <a:pPr marL="0" indent="0" algn="just">
              <a:buNone/>
            </a:pP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4. Controle Social e Agências Reguladoras</a:t>
            </a:r>
          </a:p>
          <a:p>
            <a:pPr marL="0" indent="0" algn="just">
              <a:buNone/>
            </a:pPr>
            <a:r>
              <a:rPr lang="pt-BR" sz="1800" smtClean="0">
                <a:latin typeface="+mj-lt"/>
                <a:ea typeface="Verdana" pitchFamily="34" charset="0"/>
                <a:cs typeface="Verdana" pitchFamily="34" charset="0"/>
              </a:rPr>
              <a:t>6</a:t>
            </a:r>
            <a:r>
              <a:rPr lang="pt-BR" sz="1800" dirty="0" smtClean="0">
                <a:latin typeface="+mj-lt"/>
                <a:ea typeface="Verdana" pitchFamily="34" charset="0"/>
                <a:cs typeface="Verdana" pitchFamily="34" charset="0"/>
              </a:rPr>
              <a:t>. PMI Social</a:t>
            </a:r>
          </a:p>
          <a:p>
            <a:pPr marL="0" indent="0" algn="just">
              <a:buNone/>
            </a:pPr>
            <a:r>
              <a:rPr lang="pt-BR" sz="1800" dirty="0">
                <a:latin typeface="+mj-lt"/>
                <a:ea typeface="Verdana" pitchFamily="34" charset="0"/>
                <a:cs typeface="Verdana" pitchFamily="34" charset="0"/>
              </a:rPr>
              <a:t>7. Lei Orgânica de São Paulo – PROGRAMA DE METAS</a:t>
            </a:r>
          </a:p>
          <a:p>
            <a:pPr marL="0" indent="0" algn="just">
              <a:buNone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104831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Administração Pública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Democrática e Controle Social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7000" y="599687"/>
            <a:ext cx="1182058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“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 Administração Pública contemporânea configura a interface entre o Estado e a sociedade</a:t>
            </a:r>
            <a:r>
              <a:rPr lang="pt-BR" sz="2000" dirty="0" smtClean="0"/>
              <a:t>. (...) A principal função do aparato administrativo estatal é receber os influxos e estímulos da sociedade, rapidamente decodificá-los e prontamente oferecer respostas aptas à satisfação das necessidades que se apresentam no cenário social.” 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 smtClean="0"/>
              <a:t>“Concebida </a:t>
            </a:r>
            <a:r>
              <a:rPr lang="pt-BR" sz="2000" dirty="0"/>
              <a:t>como a possibilidade de intervenção direta ou indireta do cidadão na gestão da Administração pública, de caráter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consultivo</a:t>
            </a:r>
            <a:r>
              <a:rPr lang="pt-BR" sz="2000" dirty="0"/>
              <a:t> ou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deliberativo</a:t>
            </a:r>
            <a:r>
              <a:rPr lang="pt-BR" sz="2000" dirty="0"/>
              <a:t>, a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participação popular na Administração pública</a:t>
            </a:r>
            <a:r>
              <a:rPr lang="pt-BR" sz="2000" dirty="0"/>
              <a:t> – ou participação administrativa –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é considerada um dos principais meios para tornar efetiva a democracia administrativa</a:t>
            </a:r>
            <a:r>
              <a:rPr lang="pt-BR" sz="2000" dirty="0"/>
              <a:t>.” (JUSTINO DE OLIVEIRA: 2010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4243" y="3761116"/>
            <a:ext cx="11266098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De acordo com J. J. </a:t>
            </a:r>
            <a:r>
              <a:rPr lang="pt-BR" dirty="0" err="1"/>
              <a:t>Canotilho</a:t>
            </a:r>
            <a:r>
              <a:rPr lang="pt-BR" dirty="0"/>
              <a:t>, a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democratização da administração</a:t>
            </a:r>
            <a:r>
              <a:rPr lang="pt-BR" dirty="0"/>
              <a:t> manifesta-se</a:t>
            </a:r>
            <a:r>
              <a:rPr lang="pt-BR" dirty="0" smtClean="0"/>
              <a:t>:</a:t>
            </a:r>
          </a:p>
          <a:p>
            <a:pPr algn="just"/>
            <a:endParaRPr lang="pt-BR" dirty="0"/>
          </a:p>
          <a:p>
            <a:pPr marL="342900" indent="-342900" algn="just">
              <a:buAutoNum type="alphaLcParenR"/>
            </a:pPr>
            <a:r>
              <a:rPr lang="pt-BR" dirty="0"/>
              <a:t>Na substituição das estruturas hierárquico-autoritárias por formas de deliberação colegial;</a:t>
            </a:r>
          </a:p>
          <a:p>
            <a:pPr marL="342900" indent="-342900" algn="just">
              <a:buAutoNum type="alphaLcParenR"/>
            </a:pPr>
            <a:r>
              <a:rPr lang="pt-BR" dirty="0"/>
              <a:t>Na introdução do voto na seleção das pessoas a quem foram confiados cargos de direção individual;</a:t>
            </a:r>
          </a:p>
          <a:p>
            <a:pPr marL="342900" indent="-342900" algn="just">
              <a:buAutoNum type="alphaLcParenR"/>
            </a:pPr>
            <a:r>
              <a:rPr lang="pt-BR" dirty="0"/>
              <a:t>Na participação paritária de todos os elementos que exercem a sua atividade em determinados setores da Administração;</a:t>
            </a:r>
          </a:p>
          <a:p>
            <a:pPr marL="342900" indent="-342900" algn="just">
              <a:buAutoNum type="alphaLcParenR"/>
            </a:pPr>
            <a:r>
              <a:rPr lang="pt-BR" dirty="0"/>
              <a:t>Na transparência ou publicidade do processo administrativo; e</a:t>
            </a:r>
          </a:p>
          <a:p>
            <a:pPr marL="342900" indent="-342900" algn="just">
              <a:buAutoNum type="alphaLcParenR"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Na gestão participada, que consiste na participação dos cidadãos por meio de organizações populares de base e de outras formas de representação na gestão Administração Pública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457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1012058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Administração Pública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Democrática e Controle Social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7001" y="2428680"/>
            <a:ext cx="11820585" cy="4355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900" dirty="0"/>
              <a:t>A expansão global do Poder Judiciário e do acesso à justiça colocaram em destaque instituições do sistema de justiça que se voltam para a defesa dos direitos civis, políticos e sociais, dentre eles o Ministério Público e a Defensoria Pública, além do próprio Judiciário. Nesse contexto, os movimentos sociais passaram a se equipar juridicamente para atuar junto às instituições judiciais na busca por direitos. </a:t>
            </a:r>
            <a:r>
              <a:rPr lang="pt-BR" sz="1900" b="1" dirty="0"/>
              <a:t>Recursos judiciais e também extrajudiciais, como acordos com o poder público sem que haja </a:t>
            </a:r>
            <a:r>
              <a:rPr lang="pt-BR" sz="1900" b="1" dirty="0" err="1"/>
              <a:t>judicialização</a:t>
            </a:r>
            <a:r>
              <a:rPr lang="pt-BR" sz="1900" b="1" dirty="0"/>
              <a:t>, o uso da linguagem do direito e do arcabouço legal pelas movimentos são cada vez mais frequentes</a:t>
            </a:r>
            <a:r>
              <a:rPr lang="pt-BR" sz="1900" dirty="0"/>
              <a:t>. O Seminário Temático proposto visa compreender os processos, as causas e consequências das interações entre movimentos sociais, instituições judiciais e políticas públicas, discutindo teórica e empiricamente questões sobre </a:t>
            </a:r>
            <a:r>
              <a:rPr lang="pt-BR" sz="1900" b="1" dirty="0"/>
              <a:t>como os movimentos sociais mobilizam o direito e as instituições judiciais para reivindicar e garantir o acesso a direitos? Como essa interação impacta a produção de políticas públicas e afeta suas distintas etapas? Quais são os novos padrões de governança instalados a partir destas interações? </a:t>
            </a:r>
            <a:r>
              <a:rPr lang="pt-BR" sz="1900" dirty="0"/>
              <a:t>E, por outro lado, como as instituições judiciais constroem as relações e formulam seus instrumentos para agir juntos com e em prol dos movimentos sociais</a:t>
            </a:r>
            <a:r>
              <a:rPr lang="pt-BR" sz="1900" dirty="0" smtClean="0"/>
              <a:t>? </a:t>
            </a:r>
            <a:r>
              <a:rPr lang="pt-BR" sz="1500" b="1" dirty="0" smtClean="0"/>
              <a:t>7º </a:t>
            </a:r>
            <a:r>
              <a:rPr lang="pt-BR" sz="1500" b="1" dirty="0"/>
              <a:t>Seminário T</a:t>
            </a:r>
            <a:r>
              <a:rPr lang="pt-BR" sz="1500" b="1" dirty="0" smtClean="0"/>
              <a:t>emático, </a:t>
            </a:r>
            <a:r>
              <a:rPr lang="pt-BR" sz="1500" dirty="0" smtClean="0"/>
              <a:t>Coordenadores</a:t>
            </a:r>
            <a:r>
              <a:rPr lang="pt-BR" sz="1500" dirty="0"/>
              <a:t>: </a:t>
            </a:r>
            <a:r>
              <a:rPr lang="pt-BR" sz="1500" b="1" dirty="0" err="1"/>
              <a:t>Monika</a:t>
            </a:r>
            <a:r>
              <a:rPr lang="pt-BR" sz="1500" b="1" dirty="0"/>
              <a:t> </a:t>
            </a:r>
            <a:r>
              <a:rPr lang="pt-BR" sz="1500" b="1" dirty="0" err="1"/>
              <a:t>Dowbor</a:t>
            </a:r>
            <a:r>
              <a:rPr lang="pt-BR" sz="1500" b="1" dirty="0"/>
              <a:t> (</a:t>
            </a:r>
            <a:r>
              <a:rPr lang="pt-BR" sz="1500" b="1" dirty="0" err="1"/>
              <a:t>Unisinos</a:t>
            </a:r>
            <a:r>
              <a:rPr lang="pt-BR" sz="1500" b="1" dirty="0"/>
              <a:t>), Vanessa Elias de Oliveira (</a:t>
            </a:r>
            <a:r>
              <a:rPr lang="pt-BR" sz="1500" b="1" dirty="0" smtClean="0"/>
              <a:t>UFABC) Igor </a:t>
            </a:r>
            <a:r>
              <a:rPr lang="pt-BR" sz="1500" b="1" dirty="0"/>
              <a:t>Suzano Machado (UFES), Flavia Danielle Santiago Lima (UPE)</a:t>
            </a:r>
            <a:endParaRPr lang="pt-BR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1" y="546152"/>
            <a:ext cx="10498958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048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1" y="0"/>
            <a:ext cx="994357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Administração Pública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Democrática e Controle Social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23" y="1286627"/>
            <a:ext cx="7456857" cy="426807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87366" y="5496703"/>
            <a:ext cx="10594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(Controladoria-Geral </a:t>
            </a:r>
            <a:r>
              <a:rPr lang="pt-B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União – CGU. Controle Social Orientações aos cidadãos para </a:t>
            </a:r>
            <a:r>
              <a:rPr lang="pt-B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na </a:t>
            </a:r>
            <a:r>
              <a:rPr lang="pt-B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pública e exercício do controle social. Coleção Olho Vivo. Brasília, 2012. Disponível em &lt; http://www.cgu.gov.br/Publicacoes/controle-social/arquivos/controlesocial2012.pdf&gt; último acesso em 11.04.2018</a:t>
            </a:r>
            <a:r>
              <a:rPr lang="pt-B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pt-BR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03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88186" y="1526875"/>
            <a:ext cx="1122296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1º A República Federativa do Brasil, formada pela união indissolúvel dos Estados e Municípios e do Distrito Federal, constitui-se em </a:t>
            </a:r>
            <a:r>
              <a:rPr lang="pt-BR" b="1" dirty="0">
                <a:solidFill>
                  <a:srgbClr val="FF0000"/>
                </a:solidFill>
              </a:rPr>
              <a:t>Estado Democrático de Direito</a:t>
            </a:r>
            <a:r>
              <a:rPr lang="pt-BR" dirty="0"/>
              <a:t> e tem como fundamentos</a:t>
            </a:r>
            <a:r>
              <a:rPr lang="pt-BR" dirty="0" smtClean="0"/>
              <a:t>: (...)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Parágrafo único. Todo o poder emana do povo, que o exerce por meio de representantes eleitos ou </a:t>
            </a:r>
            <a:r>
              <a:rPr lang="pt-BR" b="1" dirty="0">
                <a:solidFill>
                  <a:srgbClr val="FF0000"/>
                </a:solidFill>
              </a:rPr>
              <a:t>diretamente</a:t>
            </a:r>
            <a:r>
              <a:rPr lang="pt-BR" dirty="0"/>
              <a:t>, nos termos desta Constituição.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8189" y="3295291"/>
            <a:ext cx="11222966" cy="20313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29. O </a:t>
            </a:r>
            <a:r>
              <a:rPr lang="pt-BR" b="1" dirty="0">
                <a:solidFill>
                  <a:srgbClr val="FF0000"/>
                </a:solidFill>
              </a:rPr>
              <a:t>Município reger-se-á por lei orgânica</a:t>
            </a:r>
            <a:r>
              <a:rPr lang="pt-BR" dirty="0"/>
              <a:t>, votada em dois turnos, com o interstício mínimo de dez dias, e aprovada por dois terços dos membros da Câmara Municipal, que a promulgará, atendidos os princípios estabelecidos nesta Constituição, na Constituição do respectivo Estado e os seguintes preceitos</a:t>
            </a:r>
            <a:r>
              <a:rPr lang="pt-BR" dirty="0" smtClean="0"/>
              <a:t>: (...)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XII </a:t>
            </a:r>
            <a:r>
              <a:rPr lang="pt-BR" dirty="0"/>
              <a:t>- </a:t>
            </a:r>
            <a:r>
              <a:rPr lang="pt-BR" b="1" dirty="0">
                <a:solidFill>
                  <a:srgbClr val="FF0000"/>
                </a:solidFill>
              </a:rPr>
              <a:t>cooperação das associações representativas no planejamento municipal</a:t>
            </a:r>
            <a:r>
              <a:rPr lang="pt-BR" dirty="0"/>
              <a:t>; </a:t>
            </a:r>
            <a:r>
              <a:rPr lang="pt-BR" dirty="0">
                <a:hlinkClick r:id="rId2"/>
              </a:rPr>
              <a:t>(Renumerado do inciso X, pela Emenda Constitucional nº 1, de 1992)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8187" y="5710688"/>
            <a:ext cx="1136961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182. A </a:t>
            </a:r>
            <a:r>
              <a:rPr lang="pt-BR" b="1" dirty="0">
                <a:solidFill>
                  <a:srgbClr val="FF0000"/>
                </a:solidFill>
              </a:rPr>
              <a:t>política de desenvolvimento urbano</a:t>
            </a:r>
            <a:r>
              <a:rPr lang="pt-BR" dirty="0"/>
              <a:t>, executada pelo Poder Público municipal, conforme diretrizes gerais fixadas em lei, tem por objetivo ordenar o pleno desenvolvimento das funções sociais da cidade e garantir o bem- estar de seus habitantes</a:t>
            </a:r>
            <a:r>
              <a:rPr lang="pt-BR" dirty="0" smtClean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8407" y="577969"/>
            <a:ext cx="11343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O Texto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Constitucional,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em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diversos momentos, pautou o caminho para uma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</a:rPr>
              <a:t>maior participação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dos cidadãos na esfera administrativa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6999" y="0"/>
            <a:ext cx="10147061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Arcabouço legal da participação popular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663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7000" y="0"/>
            <a:ext cx="371175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Federal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7419" y="690113"/>
            <a:ext cx="1167153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194. A </a:t>
            </a:r>
            <a:r>
              <a:rPr lang="pt-BR" b="1" dirty="0">
                <a:solidFill>
                  <a:srgbClr val="FF0000"/>
                </a:solidFill>
              </a:rPr>
              <a:t>seguridade social</a:t>
            </a:r>
            <a:r>
              <a:rPr lang="pt-BR" dirty="0"/>
              <a:t> compreende um conjunto integrado de ações de iniciativa dos Poderes Públicos e da sociedade, destinadas a assegurar os direitos relativos à saúde, à previdência e à assistência social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VII - caráter democrático e descentralizado da administração, mediante gestão </a:t>
            </a:r>
            <a:r>
              <a:rPr lang="pt-BR" dirty="0" err="1"/>
              <a:t>quadripartite</a:t>
            </a:r>
            <a:r>
              <a:rPr lang="pt-BR" dirty="0"/>
              <a:t>, com </a:t>
            </a:r>
            <a:r>
              <a:rPr lang="pt-BR" b="1" dirty="0">
                <a:solidFill>
                  <a:srgbClr val="FF0000"/>
                </a:solidFill>
              </a:rPr>
              <a:t>participação dos trabalhadores, dos empregadores, dos aposentados e do Governo nos órgãos colegiados</a:t>
            </a:r>
            <a:r>
              <a:rPr lang="pt-BR" dirty="0"/>
              <a:t>.</a:t>
            </a:r>
            <a:r>
              <a:rPr lang="pt-BR" dirty="0">
                <a:hlinkClick r:id="rId2"/>
              </a:rPr>
              <a:t>(Redação dada pela Emenda Constitucional nº 20, de 1998)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7420" y="2881223"/>
            <a:ext cx="1176643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198. As </a:t>
            </a:r>
            <a:r>
              <a:rPr lang="pt-BR" b="1" dirty="0">
                <a:solidFill>
                  <a:srgbClr val="FF0000"/>
                </a:solidFill>
              </a:rPr>
              <a:t>ações e serviços públicos de saúde</a:t>
            </a:r>
            <a:r>
              <a:rPr lang="pt-BR" dirty="0"/>
              <a:t> integram uma rede regionalizada e hierarquizada e constituem um </a:t>
            </a:r>
            <a:r>
              <a:rPr lang="pt-BR" b="1" dirty="0">
                <a:solidFill>
                  <a:srgbClr val="FF0000"/>
                </a:solidFill>
              </a:rPr>
              <a:t>sistema único</a:t>
            </a:r>
            <a:r>
              <a:rPr lang="pt-BR" dirty="0"/>
              <a:t>, organizado de acordo com as seguintes diretrizes</a:t>
            </a:r>
            <a:r>
              <a:rPr lang="pt-BR" dirty="0" smtClean="0"/>
              <a:t>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III - </a:t>
            </a:r>
            <a:r>
              <a:rPr lang="pt-BR" b="1" dirty="0">
                <a:solidFill>
                  <a:srgbClr val="FF0000"/>
                </a:solidFill>
              </a:rPr>
              <a:t>participação da comunidade</a:t>
            </a:r>
            <a:r>
              <a:rPr lang="pt-BR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7420" y="4494361"/>
            <a:ext cx="1167153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204. As ações governamentais na área da assistência social serão realizadas com recursos do orçamento da </a:t>
            </a:r>
            <a:r>
              <a:rPr lang="pt-BR" b="1" dirty="0">
                <a:solidFill>
                  <a:srgbClr val="FF0000"/>
                </a:solidFill>
              </a:rPr>
              <a:t>seguridade social</a:t>
            </a:r>
            <a:r>
              <a:rPr lang="pt-BR" dirty="0"/>
              <a:t>, previstos no art. 195, além de outras fontes, e organizadas com base nas seguintes diretrizes</a:t>
            </a:r>
            <a:r>
              <a:rPr lang="pt-BR" dirty="0" smtClean="0"/>
              <a:t>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 - </a:t>
            </a:r>
            <a:r>
              <a:rPr lang="pt-BR" b="1" dirty="0">
                <a:solidFill>
                  <a:srgbClr val="FF0000"/>
                </a:solidFill>
              </a:rPr>
              <a:t>participação da população</a:t>
            </a:r>
            <a:r>
              <a:rPr lang="pt-BR" dirty="0"/>
              <a:t>, por meio de organizações representativas, na formulação das políticas e no controle das ações em todos os níveis.</a:t>
            </a:r>
          </a:p>
        </p:txBody>
      </p:sp>
    </p:spTree>
    <p:extLst>
      <p:ext uri="{BB962C8B-B14F-4D97-AF65-F5344CB8AC3E}">
        <p14:creationId xmlns:p14="http://schemas.microsoft.com/office/powerpoint/2010/main" val="1126687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7000" y="0"/>
            <a:ext cx="383252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Federal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76044" y="750498"/>
            <a:ext cx="1126609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206. O </a:t>
            </a:r>
            <a:r>
              <a:rPr lang="pt-BR" b="1" dirty="0">
                <a:solidFill>
                  <a:srgbClr val="FF0000"/>
                </a:solidFill>
              </a:rPr>
              <a:t>ensino</a:t>
            </a:r>
            <a:r>
              <a:rPr lang="pt-BR" dirty="0"/>
              <a:t> será ministrado com base nos seguintes princípios</a:t>
            </a:r>
            <a:r>
              <a:rPr lang="pt-BR" dirty="0" smtClean="0"/>
              <a:t>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 - </a:t>
            </a:r>
            <a:r>
              <a:rPr lang="pt-BR" b="1" dirty="0">
                <a:solidFill>
                  <a:srgbClr val="FF0000"/>
                </a:solidFill>
              </a:rPr>
              <a:t>gestão democrática do ensino público</a:t>
            </a:r>
            <a:r>
              <a:rPr lang="pt-BR" dirty="0"/>
              <a:t>, na forma da lei;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6045" y="2061712"/>
            <a:ext cx="11266099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216. Constituem </a:t>
            </a:r>
            <a:r>
              <a:rPr lang="pt-BR" b="1" dirty="0">
                <a:solidFill>
                  <a:srgbClr val="FF0000"/>
                </a:solidFill>
              </a:rPr>
              <a:t>patrimônio cultural brasileiro</a:t>
            </a:r>
            <a:r>
              <a:rPr lang="pt-BR" dirty="0"/>
              <a:t> os bens de natureza material e imaterial, tomados individualmente ou em conjunto, portadores de referência à identidade, à ação, à memória dos diferentes grupos formadores da sociedade brasileira, nos quais se incluem</a:t>
            </a:r>
            <a:r>
              <a:rPr lang="pt-BR" dirty="0" smtClean="0"/>
              <a:t>: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§ 1º O Poder Público, com a colaboração da comunidade, promoverá e protegerá o </a:t>
            </a:r>
            <a:r>
              <a:rPr lang="pt-BR" b="1" dirty="0">
                <a:solidFill>
                  <a:srgbClr val="FF0000"/>
                </a:solidFill>
              </a:rPr>
              <a:t>patrimônio cultural brasileiro</a:t>
            </a:r>
            <a:r>
              <a:rPr lang="pt-BR" dirty="0"/>
              <a:t>, por meio de inventários, registros, vigilância, tombamento e desapropriação, e de outras formas de acautelamento e preservação.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6045" y="4468483"/>
            <a:ext cx="1126609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Art. 225. Todos têm direito ao </a:t>
            </a:r>
            <a:r>
              <a:rPr lang="pt-BR" b="1" dirty="0">
                <a:solidFill>
                  <a:srgbClr val="FF0000"/>
                </a:solidFill>
              </a:rPr>
              <a:t>meio ambiente ecologicamente equilibrado</a:t>
            </a:r>
            <a:r>
              <a:rPr lang="pt-BR" dirty="0"/>
              <a:t>, bem de uso comum do povo e essencial à sadia qualidade de vida, impondo-se ao Poder Público e à </a:t>
            </a:r>
            <a:r>
              <a:rPr lang="pt-BR" b="1" dirty="0">
                <a:solidFill>
                  <a:srgbClr val="FF0000"/>
                </a:solidFill>
              </a:rPr>
              <a:t>coletividade o dever de defendê-lo</a:t>
            </a:r>
            <a:r>
              <a:rPr lang="pt-BR" dirty="0"/>
              <a:t> e </a:t>
            </a:r>
            <a:r>
              <a:rPr lang="pt-BR" dirty="0" smtClean="0"/>
              <a:t>preservá-lo </a:t>
            </a:r>
            <a:r>
              <a:rPr lang="pt-BR" dirty="0"/>
              <a:t>para as presentes e futuras gerações</a:t>
            </a:r>
            <a:r>
              <a:rPr lang="pt-BR" dirty="0" smtClean="0"/>
              <a:t>. (...)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VI - promover a educação ambiental em todos os níveis de </a:t>
            </a:r>
            <a:r>
              <a:rPr lang="pt-BR" b="1" dirty="0">
                <a:solidFill>
                  <a:srgbClr val="FF0000"/>
                </a:solidFill>
              </a:rPr>
              <a:t>ensino e a conscientização pública para a preservação do meio ambiente</a:t>
            </a:r>
            <a:r>
              <a:rPr lang="pt-BR" dirty="0" smtClean="0"/>
              <a:t>; (...)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2199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5992" y="862643"/>
            <a:ext cx="10239555" cy="5940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/>
              <a:t>Com relação ao processo licitatório, a </a:t>
            </a:r>
            <a:r>
              <a:rPr lang="pt-BR" sz="2000" b="1" dirty="0"/>
              <a:t>Lei nº 8.666/93 </a:t>
            </a:r>
            <a:r>
              <a:rPr lang="pt-BR" sz="2000" dirty="0"/>
              <a:t>estabelece, em seu art. 39, caput, que o mesmo será obrigatoriamente iniciado por audiência pública, “sempre que o valor estimado para uma licitação ou para um conjunto de </a:t>
            </a:r>
            <a:r>
              <a:rPr lang="pt-BR" sz="2000" dirty="0" smtClean="0"/>
              <a:t>licitações </a:t>
            </a:r>
            <a:r>
              <a:rPr lang="pt-BR" sz="2000" dirty="0"/>
              <a:t>simultâneas ou sucessivas for superior a 100 (cem) vezes o limite previsto no art. 23, inciso I, alínea c” da mesma lei</a:t>
            </a:r>
            <a:r>
              <a:rPr lang="pt-BR" sz="2000" dirty="0" smtClean="0"/>
              <a:t>.</a:t>
            </a:r>
            <a:endParaRPr lang="pt-BR" sz="2000" dirty="0"/>
          </a:p>
          <a:p>
            <a:pPr algn="just"/>
            <a:endParaRPr lang="pt-BR" sz="20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 smtClean="0"/>
              <a:t>Resolução </a:t>
            </a:r>
            <a:r>
              <a:rPr lang="pt-BR" sz="2000" b="1" dirty="0"/>
              <a:t>CONAMA nº </a:t>
            </a:r>
            <a:r>
              <a:rPr lang="pt-BR" sz="2000" b="1" dirty="0" smtClean="0"/>
              <a:t>009/87</a:t>
            </a:r>
            <a:r>
              <a:rPr lang="pt-BR" sz="2000" dirty="0" smtClean="0"/>
              <a:t>. </a:t>
            </a:r>
            <a:r>
              <a:rPr lang="pt-BR" sz="2000" dirty="0"/>
              <a:t>Nos termos do art. 2º, caput, “sempre que julgar necessário, ou quando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for solicitado por entidade civil</a:t>
            </a:r>
            <a:r>
              <a:rPr lang="pt-BR" sz="2000" dirty="0"/>
              <a:t>, pelo Ministério Público, ou por 50 (</a:t>
            </a:r>
            <a:r>
              <a:rPr lang="pt-BR" sz="2000" dirty="0" smtClean="0"/>
              <a:t>cinquenta</a:t>
            </a:r>
            <a:r>
              <a:rPr lang="pt-BR" sz="2000" dirty="0"/>
              <a:t>) ou mais cidadãos, o órgão de meio ambiente promoverá a realização de audiência </a:t>
            </a:r>
            <a:r>
              <a:rPr lang="pt-BR" sz="2000" dirty="0" smtClean="0"/>
              <a:t>pública</a:t>
            </a:r>
            <a:r>
              <a:rPr lang="pt-BR" sz="2000" dirty="0" smtClean="0"/>
              <a:t>.”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pt-BR" sz="20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000" dirty="0"/>
              <a:t>Art. 26. Para eliminar irregularidade, incerteza jurídica ou situação contenciosa na aplicação do direito público, inclusive no caso de expedição de licença, a autoridade administrativa poderá, após oitiva do órgão jurídico e, quando for o caso, </a:t>
            </a:r>
            <a:r>
              <a:rPr lang="pt-BR" sz="2000" dirty="0">
                <a:solidFill>
                  <a:srgbClr val="C00000"/>
                </a:solidFill>
              </a:rPr>
              <a:t>após realização de consulta pública</a:t>
            </a:r>
            <a:r>
              <a:rPr lang="pt-BR" sz="2000" dirty="0"/>
              <a:t>, e presentes razões de relevante interesse geral, celebrar compromisso com os interessados, observada a legislação aplicável, o qual só produzirá efeitos a partir de sua publicação oficial.                   </a:t>
            </a:r>
            <a:r>
              <a:rPr lang="pt-BR" sz="2000" dirty="0" smtClean="0">
                <a:hlinkClick r:id="rId2"/>
              </a:rPr>
              <a:t>(LEI DE INTRODUÇÃO ÀS NORMAS DO DIREITO BRASILEIRO - Incluído </a:t>
            </a:r>
            <a:r>
              <a:rPr lang="pt-BR" sz="2000" dirty="0">
                <a:hlinkClick r:id="rId2"/>
              </a:rPr>
              <a:t>pela Lei nº 13.655, de 2018)</a:t>
            </a:r>
            <a:r>
              <a:rPr lang="pt-BR" sz="2000" dirty="0"/>
              <a:t> </a:t>
            </a:r>
            <a:endParaRPr lang="pt-BR" sz="20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515188" y="0"/>
            <a:ext cx="1026842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Legislação 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infraconstitucional – rol não exaustivo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439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2203</Words>
  <Application>Microsoft Office PowerPoint</Application>
  <PresentationFormat>Personalizar</PresentationFormat>
  <Paragraphs>115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DiamondGrid_16x9_TP103031012</vt:lpstr>
      <vt:lpstr>Processo Administrativo:    AULA 8 – A Importância da Participação Democrática:  Direito Administrativo Democrático</vt:lpstr>
      <vt:lpstr>Sumário de aula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2020-05-04T00:43:00Z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