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82" r:id="rId6"/>
    <p:sldId id="283" r:id="rId7"/>
    <p:sldId id="284" r:id="rId8"/>
    <p:sldId id="285" r:id="rId9"/>
    <p:sldId id="281" r:id="rId10"/>
    <p:sldId id="286" r:id="rId11"/>
    <p:sldId id="287" r:id="rId12"/>
    <p:sldId id="288" r:id="rId13"/>
    <p:sldId id="289" r:id="rId14"/>
    <p:sldId id="279" r:id="rId15"/>
  </p:sldIdLst>
  <p:sldSz cx="12192000" cy="6858000"/>
  <p:notesSz cx="12192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807"/>
  </p:normalViewPr>
  <p:slideViewPr>
    <p:cSldViewPr>
      <p:cViewPr varScale="1">
        <p:scale>
          <a:sx n="92" d="100"/>
          <a:sy n="92" d="100"/>
        </p:scale>
        <p:origin x="976"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4/12/20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D15A3D"/>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800" b="0" i="0">
                <a:solidFill>
                  <a:srgbClr val="2C2D2C"/>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4/12/20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D15A3D"/>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4/12/20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D15A3D"/>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4/12/20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8" name="bg object 18"/>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9" name="bg object 19"/>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0" name="bg object 20"/>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1" name="bg object 21"/>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2" name="bg object 22"/>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3" name="bg object 23"/>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4" name="bg object 24"/>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5" name="bg object 25"/>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6" name="bg object 26"/>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 w="12188825" h="6858000">
                <a:moveTo>
                  <a:pt x="0" y="6510337"/>
                </a:moveTo>
                <a:lnTo>
                  <a:pt x="12188825" y="6510337"/>
                </a:lnTo>
              </a:path>
              <a:path w="12188825" h="6858000">
                <a:moveTo>
                  <a:pt x="222250" y="0"/>
                </a:moveTo>
                <a:lnTo>
                  <a:pt x="7038975" y="6857999"/>
                </a:lnTo>
              </a:path>
              <a:path w="12188825" h="6858000">
                <a:moveTo>
                  <a:pt x="1446276" y="0"/>
                </a:moveTo>
                <a:lnTo>
                  <a:pt x="8261350" y="6857999"/>
                </a:lnTo>
              </a:path>
              <a:path w="12188825" h="6858000">
                <a:moveTo>
                  <a:pt x="2662301" y="0"/>
                </a:moveTo>
                <a:lnTo>
                  <a:pt x="9479026" y="6857999"/>
                </a:lnTo>
              </a:path>
            </a:pathLst>
          </a:custGeom>
          <a:ln w="6350">
            <a:solidFill>
              <a:srgbClr val="D9D9D9"/>
            </a:solidFill>
          </a:ln>
        </p:spPr>
        <p:txBody>
          <a:bodyPr wrap="square" lIns="0" tIns="0" rIns="0" bIns="0" rtlCol="0"/>
          <a:lstStyle/>
          <a:p>
            <a:endParaRPr/>
          </a:p>
        </p:txBody>
      </p:sp>
      <p:sp>
        <p:nvSpPr>
          <p:cNvPr id="27" name="bg object 27"/>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28" name="bg object 28"/>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9" name="bg object 2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0" name="bg object 30"/>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31" name="bg object 31"/>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32" name="bg object 32"/>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33" name="bg object 33"/>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34" name="bg object 34"/>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5" name="bg object 35"/>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36" name="bg object 36"/>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37" name="bg object 37"/>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38" name="bg object 38"/>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4/12/20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12209" y="425132"/>
            <a:ext cx="3729990" cy="513715"/>
          </a:xfrm>
          <a:prstGeom prst="rect">
            <a:avLst/>
          </a:prstGeom>
        </p:spPr>
        <p:txBody>
          <a:bodyPr wrap="square" lIns="0" tIns="0" rIns="0" bIns="0">
            <a:spAutoFit/>
          </a:bodyPr>
          <a:lstStyle>
            <a:lvl1pPr>
              <a:defRPr sz="3200" b="1" i="0">
                <a:solidFill>
                  <a:srgbClr val="D15A3D"/>
                </a:solidFill>
                <a:latin typeface="Verdana"/>
                <a:cs typeface="Verdana"/>
              </a:defRPr>
            </a:lvl1pPr>
          </a:lstStyle>
          <a:p>
            <a:endParaRPr/>
          </a:p>
        </p:txBody>
      </p:sp>
      <p:sp>
        <p:nvSpPr>
          <p:cNvPr id="3" name="Holder 3"/>
          <p:cNvSpPr>
            <a:spLocks noGrp="1"/>
          </p:cNvSpPr>
          <p:nvPr>
            <p:ph type="body" idx="1"/>
          </p:nvPr>
        </p:nvSpPr>
        <p:spPr>
          <a:xfrm>
            <a:off x="484187" y="2152903"/>
            <a:ext cx="11011535" cy="3867785"/>
          </a:xfrm>
          <a:prstGeom prst="rect">
            <a:avLst/>
          </a:prstGeom>
        </p:spPr>
        <p:txBody>
          <a:bodyPr wrap="square" lIns="0" tIns="0" rIns="0" bIns="0">
            <a:spAutoFit/>
          </a:bodyPr>
          <a:lstStyle>
            <a:lvl1pPr>
              <a:defRPr sz="2800" b="0" i="0">
                <a:solidFill>
                  <a:srgbClr val="2C2D2C"/>
                </a:solidFill>
                <a:latin typeface="Verdana"/>
                <a:cs typeface="Verdana"/>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4/12/20</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eses.usp.br/teses/disponiveis/2/2134/tde-08022017-165131/publico/Andre_Rosilho_Controle_da_Administracao_Publica_pelo_TCU_INTEGRAL.pdf" TargetMode="External"/><Relationship Id="rId2" Type="http://schemas.openxmlformats.org/officeDocument/2006/relationships/hyperlink" Target="https://www.jota.info/opiniao-e-analise/artigos/os-tipos-de-gestores-publicos-brasileiros-1209201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609600" y="5518784"/>
            <a:ext cx="0" cy="1339215"/>
          </a:xfrm>
          <a:custGeom>
            <a:avLst/>
            <a:gdLst/>
            <a:ahLst/>
            <a:cxnLst/>
            <a:rect l="l" t="t" r="r" b="b"/>
            <a:pathLst>
              <a:path h="1339215">
                <a:moveTo>
                  <a:pt x="0" y="0"/>
                </a:moveTo>
                <a:lnTo>
                  <a:pt x="0" y="1339214"/>
                </a:lnTo>
              </a:path>
            </a:pathLst>
          </a:custGeom>
          <a:ln w="6350">
            <a:solidFill>
              <a:srgbClr val="D9D9D9"/>
            </a:solidFill>
          </a:ln>
        </p:spPr>
        <p:txBody>
          <a:bodyPr wrap="square" lIns="0" tIns="0" rIns="0" bIns="0" rtlCol="0"/>
          <a:lstStyle/>
          <a:p>
            <a:endParaRPr dirty="0"/>
          </a:p>
        </p:txBody>
      </p:sp>
      <p:sp>
        <p:nvSpPr>
          <p:cNvPr id="4" name="object 4"/>
          <p:cNvSpPr/>
          <p:nvPr/>
        </p:nvSpPr>
        <p:spPr>
          <a:xfrm>
            <a:off x="609600" y="0"/>
            <a:ext cx="0" cy="3525520"/>
          </a:xfrm>
          <a:custGeom>
            <a:avLst/>
            <a:gdLst/>
            <a:ahLst/>
            <a:cxnLst/>
            <a:rect l="l" t="t" r="r" b="b"/>
            <a:pathLst>
              <a:path h="3525520">
                <a:moveTo>
                  <a:pt x="0" y="0"/>
                </a:moveTo>
                <a:lnTo>
                  <a:pt x="0" y="3525392"/>
                </a:lnTo>
              </a:path>
            </a:pathLst>
          </a:custGeom>
          <a:ln w="6350">
            <a:solidFill>
              <a:srgbClr val="D9D9D9"/>
            </a:solidFill>
          </a:ln>
        </p:spPr>
        <p:txBody>
          <a:bodyPr wrap="square" lIns="0" tIns="0" rIns="0" bIns="0" rtlCol="0"/>
          <a:lstStyle/>
          <a:p>
            <a:endParaRPr dirty="0"/>
          </a:p>
        </p:txBody>
      </p:sp>
      <p:sp>
        <p:nvSpPr>
          <p:cNvPr id="5" name="object 5"/>
          <p:cNvSpPr/>
          <p:nvPr/>
        </p:nvSpPr>
        <p:spPr>
          <a:xfrm>
            <a:off x="1828800" y="5518784"/>
            <a:ext cx="0" cy="1339215"/>
          </a:xfrm>
          <a:custGeom>
            <a:avLst/>
            <a:gdLst/>
            <a:ahLst/>
            <a:cxnLst/>
            <a:rect l="l" t="t" r="r" b="b"/>
            <a:pathLst>
              <a:path h="1339215">
                <a:moveTo>
                  <a:pt x="0" y="0"/>
                </a:moveTo>
                <a:lnTo>
                  <a:pt x="0" y="1339214"/>
                </a:lnTo>
              </a:path>
            </a:pathLst>
          </a:custGeom>
          <a:ln w="6350">
            <a:solidFill>
              <a:srgbClr val="D9D9D9"/>
            </a:solidFill>
          </a:ln>
        </p:spPr>
        <p:txBody>
          <a:bodyPr wrap="square" lIns="0" tIns="0" rIns="0" bIns="0" rtlCol="0"/>
          <a:lstStyle/>
          <a:p>
            <a:endParaRPr dirty="0"/>
          </a:p>
        </p:txBody>
      </p:sp>
      <p:sp>
        <p:nvSpPr>
          <p:cNvPr id="6" name="object 6"/>
          <p:cNvSpPr/>
          <p:nvPr/>
        </p:nvSpPr>
        <p:spPr>
          <a:xfrm>
            <a:off x="1828800" y="0"/>
            <a:ext cx="0" cy="3525520"/>
          </a:xfrm>
          <a:custGeom>
            <a:avLst/>
            <a:gdLst/>
            <a:ahLst/>
            <a:cxnLst/>
            <a:rect l="l" t="t" r="r" b="b"/>
            <a:pathLst>
              <a:path h="3525520">
                <a:moveTo>
                  <a:pt x="0" y="0"/>
                </a:moveTo>
                <a:lnTo>
                  <a:pt x="0" y="3525392"/>
                </a:lnTo>
              </a:path>
            </a:pathLst>
          </a:custGeom>
          <a:ln w="6350">
            <a:solidFill>
              <a:srgbClr val="D9D9D9"/>
            </a:solidFill>
          </a:ln>
        </p:spPr>
        <p:txBody>
          <a:bodyPr wrap="square" lIns="0" tIns="0" rIns="0" bIns="0" rtlCol="0"/>
          <a:lstStyle/>
          <a:p>
            <a:endParaRPr dirty="0"/>
          </a:p>
        </p:txBody>
      </p:sp>
      <p:sp>
        <p:nvSpPr>
          <p:cNvPr id="7" name="object 7"/>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8" name="object 8"/>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9" name="object 9"/>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0" name="object 10"/>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1" name="object 11"/>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2" name="object 12"/>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3" name="object 13"/>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4" name="object 14"/>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32295" y="4060825"/>
                </a:lnTo>
              </a:path>
              <a:path w="12188825" h="6858000">
                <a:moveTo>
                  <a:pt x="2104478" y="4060825"/>
                </a:moveTo>
                <a:lnTo>
                  <a:pt x="12188825" y="4060825"/>
                </a:lnTo>
              </a:path>
              <a:path w="12188825" h="6858000">
                <a:moveTo>
                  <a:pt x="0" y="5284851"/>
                </a:moveTo>
                <a:lnTo>
                  <a:pt x="132295" y="5284851"/>
                </a:lnTo>
              </a:path>
              <a:path w="12188825" h="6858000">
                <a:moveTo>
                  <a:pt x="2104478" y="5284851"/>
                </a:moveTo>
                <a:lnTo>
                  <a:pt x="12188825" y="5284851"/>
                </a:lnTo>
              </a:path>
            </a:pathLst>
          </a:custGeom>
          <a:ln w="6350">
            <a:solidFill>
              <a:srgbClr val="D9D9D9"/>
            </a:solidFill>
          </a:ln>
        </p:spPr>
        <p:txBody>
          <a:bodyPr wrap="square" lIns="0" tIns="0" rIns="0" bIns="0" rtlCol="0"/>
          <a:lstStyle/>
          <a:p>
            <a:endParaRPr dirty="0"/>
          </a:p>
        </p:txBody>
      </p:sp>
      <p:sp>
        <p:nvSpPr>
          <p:cNvPr id="15" name="object 15"/>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dirty="0"/>
          </a:p>
        </p:txBody>
      </p:sp>
      <p:grpSp>
        <p:nvGrpSpPr>
          <p:cNvPr id="16" name="object 16"/>
          <p:cNvGrpSpPr/>
          <p:nvPr/>
        </p:nvGrpSpPr>
        <p:grpSpPr>
          <a:xfrm>
            <a:off x="-3175" y="0"/>
            <a:ext cx="12198350" cy="6864350"/>
            <a:chOff x="-3175" y="0"/>
            <a:chExt cx="12198350" cy="6864350"/>
          </a:xfrm>
        </p:grpSpPr>
        <p:sp>
          <p:nvSpPr>
            <p:cNvPr id="17" name="object 17"/>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dirty="0"/>
            </a:p>
          </p:txBody>
        </p:sp>
        <p:sp>
          <p:nvSpPr>
            <p:cNvPr id="18" name="object 18"/>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dirty="0"/>
            </a:p>
          </p:txBody>
        </p:sp>
        <p:sp>
          <p:nvSpPr>
            <p:cNvPr id="19" name="object 19"/>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dirty="0"/>
            </a:p>
          </p:txBody>
        </p:sp>
        <p:sp>
          <p:nvSpPr>
            <p:cNvPr id="20" name="object 20"/>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dirty="0"/>
            </a:p>
          </p:txBody>
        </p:sp>
        <p:sp>
          <p:nvSpPr>
            <p:cNvPr id="21" name="object 21"/>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dirty="0"/>
            </a:p>
          </p:txBody>
        </p:sp>
        <p:sp>
          <p:nvSpPr>
            <p:cNvPr id="22" name="object 22"/>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dirty="0"/>
            </a:p>
          </p:txBody>
        </p:sp>
        <p:sp>
          <p:nvSpPr>
            <p:cNvPr id="23" name="object 23"/>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dirty="0"/>
            </a:p>
          </p:txBody>
        </p:sp>
        <p:sp>
          <p:nvSpPr>
            <p:cNvPr id="24" name="object 24"/>
            <p:cNvSpPr/>
            <p:nvPr/>
          </p:nvSpPr>
          <p:spPr>
            <a:xfrm>
              <a:off x="225425" y="0"/>
              <a:ext cx="8082280" cy="6858000"/>
            </a:xfrm>
            <a:custGeom>
              <a:avLst/>
              <a:gdLst/>
              <a:ahLst/>
              <a:cxnLst/>
              <a:rect l="l" t="t" r="r" b="b"/>
              <a:pathLst>
                <a:path w="8082280" h="6858000">
                  <a:moveTo>
                    <a:pt x="8082026" y="0"/>
                  </a:moveTo>
                  <a:lnTo>
                    <a:pt x="1265174" y="6857999"/>
                  </a:lnTo>
                </a:path>
                <a:path w="8082280" h="6858000">
                  <a:moveTo>
                    <a:pt x="6815201" y="0"/>
                  </a:moveTo>
                  <a:lnTo>
                    <a:pt x="0" y="6857999"/>
                  </a:lnTo>
                </a:path>
              </a:pathLst>
            </a:custGeom>
            <a:ln w="6350">
              <a:solidFill>
                <a:srgbClr val="D9D9D9"/>
              </a:solidFill>
            </a:ln>
          </p:spPr>
          <p:txBody>
            <a:bodyPr wrap="square" lIns="0" tIns="0" rIns="0" bIns="0" rtlCol="0"/>
            <a:lstStyle/>
            <a:p>
              <a:endParaRPr dirty="0"/>
            </a:p>
          </p:txBody>
        </p:sp>
        <p:sp>
          <p:nvSpPr>
            <p:cNvPr id="25" name="object 25"/>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dirty="0"/>
            </a:p>
          </p:txBody>
        </p:sp>
        <p:sp>
          <p:nvSpPr>
            <p:cNvPr id="26" name="object 26"/>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dirty="0"/>
            </a:p>
          </p:txBody>
        </p:sp>
        <p:sp>
          <p:nvSpPr>
            <p:cNvPr id="27" name="object 27"/>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dirty="0"/>
            </a:p>
          </p:txBody>
        </p:sp>
        <p:sp>
          <p:nvSpPr>
            <p:cNvPr id="28" name="object 28"/>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dirty="0"/>
            </a:p>
          </p:txBody>
        </p:sp>
        <p:sp>
          <p:nvSpPr>
            <p:cNvPr id="29" name="object 29"/>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dirty="0"/>
            </a:p>
          </p:txBody>
        </p:sp>
        <p:sp>
          <p:nvSpPr>
            <p:cNvPr id="30" name="object 30"/>
            <p:cNvSpPr/>
            <p:nvPr/>
          </p:nvSpPr>
          <p:spPr>
            <a:xfrm>
              <a:off x="2107653" y="5294376"/>
              <a:ext cx="8789035" cy="0"/>
            </a:xfrm>
            <a:custGeom>
              <a:avLst/>
              <a:gdLst/>
              <a:ahLst/>
              <a:cxnLst/>
              <a:rect l="l" t="t" r="r" b="b"/>
              <a:pathLst>
                <a:path w="8789035">
                  <a:moveTo>
                    <a:pt x="0" y="0"/>
                  </a:moveTo>
                  <a:lnTo>
                    <a:pt x="8788946" y="0"/>
                  </a:lnTo>
                </a:path>
              </a:pathLst>
            </a:custGeom>
            <a:ln w="12700">
              <a:solidFill>
                <a:srgbClr val="D15A3D"/>
              </a:solidFill>
            </a:ln>
          </p:spPr>
          <p:txBody>
            <a:bodyPr wrap="square" lIns="0" tIns="0" rIns="0" bIns="0" rtlCol="0"/>
            <a:lstStyle/>
            <a:p>
              <a:endParaRPr dirty="0"/>
            </a:p>
          </p:txBody>
        </p:sp>
      </p:grpSp>
      <p:sp>
        <p:nvSpPr>
          <p:cNvPr id="31" name="object 31"/>
          <p:cNvSpPr txBox="1">
            <a:spLocks noGrp="1"/>
          </p:cNvSpPr>
          <p:nvPr>
            <p:ph type="title"/>
          </p:nvPr>
        </p:nvSpPr>
        <p:spPr>
          <a:xfrm>
            <a:off x="1817116" y="136461"/>
            <a:ext cx="8563610" cy="848994"/>
          </a:xfrm>
          <a:prstGeom prst="rect">
            <a:avLst/>
          </a:prstGeom>
        </p:spPr>
        <p:txBody>
          <a:bodyPr vert="horz" wrap="square" lIns="0" tIns="12700" rIns="0" bIns="0" rtlCol="0">
            <a:spAutoFit/>
          </a:bodyPr>
          <a:lstStyle/>
          <a:p>
            <a:pPr marL="12700">
              <a:lnSpc>
                <a:spcPct val="100000"/>
              </a:lnSpc>
              <a:spcBef>
                <a:spcPts val="100"/>
              </a:spcBef>
            </a:pPr>
            <a:r>
              <a:rPr sz="5400" b="0" spc="-5" dirty="0">
                <a:solidFill>
                  <a:srgbClr val="2C2D2C"/>
                </a:solidFill>
                <a:latin typeface="Verdana"/>
                <a:cs typeface="Verdana"/>
              </a:rPr>
              <a:t>Processo</a:t>
            </a:r>
            <a:r>
              <a:rPr sz="5400" b="0" spc="-55" dirty="0">
                <a:solidFill>
                  <a:srgbClr val="2C2D2C"/>
                </a:solidFill>
                <a:latin typeface="Verdana"/>
                <a:cs typeface="Verdana"/>
              </a:rPr>
              <a:t> </a:t>
            </a:r>
            <a:r>
              <a:rPr sz="5400" b="0" spc="-15" dirty="0" err="1">
                <a:solidFill>
                  <a:srgbClr val="2C2D2C"/>
                </a:solidFill>
                <a:latin typeface="Verdana"/>
                <a:cs typeface="Verdana"/>
              </a:rPr>
              <a:t>Administrativo</a:t>
            </a:r>
            <a:r>
              <a:rPr sz="5400" b="0" spc="-15">
                <a:solidFill>
                  <a:srgbClr val="2C2D2C"/>
                </a:solidFill>
                <a:latin typeface="Verdana"/>
                <a:cs typeface="Verdana"/>
              </a:rPr>
              <a:t>:</a:t>
            </a:r>
            <a:endParaRPr sz="5400">
              <a:latin typeface="Verdana"/>
              <a:cs typeface="Verdana"/>
            </a:endParaRPr>
          </a:p>
        </p:txBody>
      </p:sp>
      <p:sp>
        <p:nvSpPr>
          <p:cNvPr id="32" name="object 32"/>
          <p:cNvSpPr txBox="1"/>
          <p:nvPr/>
        </p:nvSpPr>
        <p:spPr>
          <a:xfrm>
            <a:off x="551815" y="1389062"/>
            <a:ext cx="11097260" cy="2140009"/>
          </a:xfrm>
          <a:prstGeom prst="rect">
            <a:avLst/>
          </a:prstGeom>
        </p:spPr>
        <p:txBody>
          <a:bodyPr vert="horz" wrap="square" lIns="0" tIns="12700" rIns="0" bIns="0" rtlCol="0">
            <a:spAutoFit/>
          </a:bodyPr>
          <a:lstStyle/>
          <a:p>
            <a:pPr algn="ctr">
              <a:lnSpc>
                <a:spcPts val="5700"/>
              </a:lnSpc>
              <a:spcBef>
                <a:spcPts val="100"/>
              </a:spcBef>
            </a:pPr>
            <a:r>
              <a:rPr sz="4400" spc="-5">
                <a:solidFill>
                  <a:srgbClr val="2C2D2C"/>
                </a:solidFill>
                <a:latin typeface="Verdana"/>
                <a:cs typeface="Verdana"/>
              </a:rPr>
              <a:t>Aula </a:t>
            </a:r>
            <a:r>
              <a:rPr lang="pt-BR" sz="4400" spc="-5">
                <a:solidFill>
                  <a:srgbClr val="2C2D2C"/>
                </a:solidFill>
                <a:latin typeface="Verdana"/>
                <a:cs typeface="Verdana"/>
              </a:rPr>
              <a:t>7</a:t>
            </a:r>
            <a:r>
              <a:rPr sz="4400">
                <a:solidFill>
                  <a:srgbClr val="2C2D2C"/>
                </a:solidFill>
                <a:latin typeface="Verdana"/>
                <a:cs typeface="Verdana"/>
              </a:rPr>
              <a:t>:</a:t>
            </a:r>
            <a:r>
              <a:rPr lang="pt-BR" sz="4400">
                <a:solidFill>
                  <a:srgbClr val="2C2D2C"/>
                </a:solidFill>
                <a:latin typeface="Verdana"/>
                <a:cs typeface="Verdana"/>
              </a:rPr>
              <a:t>Processo Administrativo e a LINDB (alterações da Lei federal 13.655/18 e o Decreto 9.830/19</a:t>
            </a:r>
            <a:endParaRPr sz="4400">
              <a:latin typeface="Verdana"/>
              <a:cs typeface="Verdana"/>
            </a:endParaRPr>
          </a:p>
        </p:txBody>
      </p:sp>
      <p:sp>
        <p:nvSpPr>
          <p:cNvPr id="33" name="object 33"/>
          <p:cNvSpPr txBox="1"/>
          <p:nvPr/>
        </p:nvSpPr>
        <p:spPr>
          <a:xfrm>
            <a:off x="2186939" y="5751195"/>
            <a:ext cx="6627495" cy="579755"/>
          </a:xfrm>
          <a:prstGeom prst="rect">
            <a:avLst/>
          </a:prstGeom>
        </p:spPr>
        <p:txBody>
          <a:bodyPr vert="horz" wrap="square" lIns="0" tIns="12700" rIns="0" bIns="0" rtlCol="0">
            <a:spAutoFit/>
          </a:bodyPr>
          <a:lstStyle/>
          <a:p>
            <a:pPr marL="12700">
              <a:lnSpc>
                <a:spcPts val="2300"/>
              </a:lnSpc>
              <a:spcBef>
                <a:spcPts val="100"/>
              </a:spcBef>
            </a:pPr>
            <a:r>
              <a:rPr sz="2000">
                <a:solidFill>
                  <a:srgbClr val="FF0000"/>
                </a:solidFill>
                <a:latin typeface="Arial"/>
                <a:cs typeface="Arial"/>
              </a:rPr>
              <a:t>Faculdade de </a:t>
            </a:r>
            <a:r>
              <a:rPr sz="2000" spc="-5">
                <a:solidFill>
                  <a:srgbClr val="FF0000"/>
                </a:solidFill>
                <a:latin typeface="Arial"/>
                <a:cs typeface="Arial"/>
              </a:rPr>
              <a:t>Direito </a:t>
            </a:r>
            <a:r>
              <a:rPr sz="2000">
                <a:solidFill>
                  <a:srgbClr val="FF0000"/>
                </a:solidFill>
                <a:latin typeface="Arial"/>
                <a:cs typeface="Arial"/>
              </a:rPr>
              <a:t>da </a:t>
            </a:r>
            <a:r>
              <a:rPr sz="2000" spc="-5">
                <a:solidFill>
                  <a:srgbClr val="FF0000"/>
                </a:solidFill>
                <a:latin typeface="Arial"/>
                <a:cs typeface="Arial"/>
              </a:rPr>
              <a:t>Universidade </a:t>
            </a:r>
            <a:r>
              <a:rPr sz="2000">
                <a:solidFill>
                  <a:srgbClr val="FF0000"/>
                </a:solidFill>
                <a:latin typeface="Arial"/>
                <a:cs typeface="Arial"/>
              </a:rPr>
              <a:t>de São Paulo</a:t>
            </a:r>
            <a:r>
              <a:rPr sz="2000" spc="-100">
                <a:solidFill>
                  <a:srgbClr val="FF0000"/>
                </a:solidFill>
                <a:latin typeface="Arial"/>
                <a:cs typeface="Arial"/>
              </a:rPr>
              <a:t> </a:t>
            </a:r>
            <a:r>
              <a:rPr sz="2000" spc="-5">
                <a:solidFill>
                  <a:srgbClr val="FF0000"/>
                </a:solidFill>
                <a:latin typeface="Arial"/>
                <a:cs typeface="Arial"/>
              </a:rPr>
              <a:t>(USP)</a:t>
            </a:r>
            <a:endParaRPr sz="2000">
              <a:latin typeface="Arial"/>
              <a:cs typeface="Arial"/>
            </a:endParaRPr>
          </a:p>
          <a:p>
            <a:pPr marL="12700">
              <a:lnSpc>
                <a:spcPts val="2060"/>
              </a:lnSpc>
            </a:pPr>
            <a:r>
              <a:rPr sz="1800">
                <a:solidFill>
                  <a:srgbClr val="FF0000"/>
                </a:solidFill>
                <a:latin typeface="Verdana"/>
                <a:cs typeface="Verdana"/>
              </a:rPr>
              <a:t>São </a:t>
            </a:r>
            <a:r>
              <a:rPr sz="1800" spc="-15">
                <a:solidFill>
                  <a:srgbClr val="FF0000"/>
                </a:solidFill>
                <a:latin typeface="Verdana"/>
                <a:cs typeface="Verdana"/>
              </a:rPr>
              <a:t>Paulo </a:t>
            </a:r>
            <a:r>
              <a:rPr sz="1800" spc="-5">
                <a:solidFill>
                  <a:srgbClr val="FF0000"/>
                </a:solidFill>
                <a:latin typeface="Verdana"/>
                <a:cs typeface="Verdana"/>
              </a:rPr>
              <a:t>(SP), </a:t>
            </a:r>
            <a:r>
              <a:rPr lang="en-US" sz="1800" spc="-5">
                <a:solidFill>
                  <a:srgbClr val="FF0000"/>
                </a:solidFill>
                <a:latin typeface="Verdana"/>
                <a:cs typeface="Verdana"/>
              </a:rPr>
              <a:t>27</a:t>
            </a:r>
            <a:r>
              <a:rPr sz="1800">
                <a:solidFill>
                  <a:srgbClr val="FF0000"/>
                </a:solidFill>
                <a:latin typeface="Verdana"/>
                <a:cs typeface="Verdana"/>
              </a:rPr>
              <a:t> </a:t>
            </a:r>
            <a:r>
              <a:rPr sz="1800" spc="-5">
                <a:solidFill>
                  <a:srgbClr val="FF0000"/>
                </a:solidFill>
                <a:latin typeface="Verdana"/>
                <a:cs typeface="Verdana"/>
              </a:rPr>
              <a:t>de</a:t>
            </a:r>
            <a:r>
              <a:rPr lang="pt-BR" sz="1800" spc="-5">
                <a:solidFill>
                  <a:srgbClr val="FF0000"/>
                </a:solidFill>
                <a:latin typeface="Verdana"/>
                <a:cs typeface="Verdana"/>
              </a:rPr>
              <a:t> abril </a:t>
            </a:r>
            <a:r>
              <a:rPr sz="1800" spc="-5">
                <a:solidFill>
                  <a:srgbClr val="FF0000"/>
                </a:solidFill>
                <a:latin typeface="Verdana"/>
                <a:cs typeface="Verdana"/>
              </a:rPr>
              <a:t>de</a:t>
            </a:r>
            <a:r>
              <a:rPr sz="1800">
                <a:solidFill>
                  <a:srgbClr val="FF0000"/>
                </a:solidFill>
                <a:latin typeface="Verdana"/>
                <a:cs typeface="Verdana"/>
              </a:rPr>
              <a:t> </a:t>
            </a:r>
            <a:r>
              <a:rPr sz="1800" spc="-5">
                <a:solidFill>
                  <a:srgbClr val="FF0000"/>
                </a:solidFill>
                <a:latin typeface="Verdana"/>
                <a:cs typeface="Verdana"/>
              </a:rPr>
              <a:t>20</a:t>
            </a:r>
            <a:r>
              <a:rPr lang="en-US" sz="1800" spc="-5">
                <a:solidFill>
                  <a:srgbClr val="FF0000"/>
                </a:solidFill>
                <a:latin typeface="Verdana"/>
                <a:cs typeface="Verdana"/>
              </a:rPr>
              <a:t>20</a:t>
            </a:r>
            <a:r>
              <a:rPr sz="1800" spc="-5">
                <a:solidFill>
                  <a:srgbClr val="FF0000"/>
                </a:solidFill>
                <a:latin typeface="Verdana"/>
                <a:cs typeface="Verdana"/>
              </a:rPr>
              <a:t>.</a:t>
            </a:r>
            <a:endParaRPr sz="1800">
              <a:latin typeface="Verdana"/>
              <a:cs typeface="Verdana"/>
            </a:endParaRPr>
          </a:p>
        </p:txBody>
      </p:sp>
      <p:sp>
        <p:nvSpPr>
          <p:cNvPr id="34" name="object 34"/>
          <p:cNvSpPr txBox="1"/>
          <p:nvPr/>
        </p:nvSpPr>
        <p:spPr>
          <a:xfrm>
            <a:off x="4106290" y="4297933"/>
            <a:ext cx="7399020" cy="452120"/>
          </a:xfrm>
          <a:prstGeom prst="rect">
            <a:avLst/>
          </a:prstGeom>
        </p:spPr>
        <p:txBody>
          <a:bodyPr vert="horz" wrap="square" lIns="0" tIns="12700" rIns="0" bIns="0" rtlCol="0">
            <a:spAutoFit/>
          </a:bodyPr>
          <a:lstStyle/>
          <a:p>
            <a:pPr marL="12700">
              <a:lnSpc>
                <a:spcPct val="100000"/>
              </a:lnSpc>
              <a:spcBef>
                <a:spcPts val="100"/>
              </a:spcBef>
            </a:pPr>
            <a:r>
              <a:rPr sz="2800" b="1" spc="-5">
                <a:solidFill>
                  <a:srgbClr val="2C2D2C"/>
                </a:solidFill>
                <a:latin typeface="Verdana"/>
                <a:cs typeface="Verdana"/>
              </a:rPr>
              <a:t>P</a:t>
            </a:r>
            <a:r>
              <a:rPr sz="2250" b="1" spc="-5">
                <a:solidFill>
                  <a:srgbClr val="2C2D2C"/>
                </a:solidFill>
                <a:latin typeface="Verdana"/>
                <a:cs typeface="Verdana"/>
              </a:rPr>
              <a:t>ROF</a:t>
            </a:r>
            <a:r>
              <a:rPr sz="2800" b="1" spc="-5">
                <a:solidFill>
                  <a:srgbClr val="2C2D2C"/>
                </a:solidFill>
                <a:latin typeface="Verdana"/>
                <a:cs typeface="Verdana"/>
              </a:rPr>
              <a:t>. D</a:t>
            </a:r>
            <a:r>
              <a:rPr sz="2250" b="1" spc="-5">
                <a:solidFill>
                  <a:srgbClr val="2C2D2C"/>
                </a:solidFill>
                <a:latin typeface="Verdana"/>
                <a:cs typeface="Verdana"/>
              </a:rPr>
              <a:t>R</a:t>
            </a:r>
            <a:r>
              <a:rPr sz="2800" b="1" spc="-5">
                <a:solidFill>
                  <a:srgbClr val="2C2D2C"/>
                </a:solidFill>
                <a:latin typeface="Verdana"/>
                <a:cs typeface="Verdana"/>
              </a:rPr>
              <a:t>. </a:t>
            </a:r>
            <a:r>
              <a:rPr sz="2800" b="1" spc="-10">
                <a:solidFill>
                  <a:srgbClr val="2C2D2C"/>
                </a:solidFill>
                <a:latin typeface="Verdana"/>
                <a:cs typeface="Verdana"/>
              </a:rPr>
              <a:t>G</a:t>
            </a:r>
            <a:r>
              <a:rPr sz="2250" b="1" spc="-10">
                <a:solidFill>
                  <a:srgbClr val="2C2D2C"/>
                </a:solidFill>
                <a:latin typeface="Verdana"/>
                <a:cs typeface="Verdana"/>
              </a:rPr>
              <a:t>USTAVO </a:t>
            </a:r>
            <a:r>
              <a:rPr sz="2800" b="1" spc="-10">
                <a:solidFill>
                  <a:srgbClr val="2C2D2C"/>
                </a:solidFill>
                <a:latin typeface="Verdana"/>
                <a:cs typeface="Verdana"/>
              </a:rPr>
              <a:t>J</a:t>
            </a:r>
            <a:r>
              <a:rPr sz="2250" b="1" spc="-10">
                <a:solidFill>
                  <a:srgbClr val="2C2D2C"/>
                </a:solidFill>
                <a:latin typeface="Verdana"/>
                <a:cs typeface="Verdana"/>
              </a:rPr>
              <a:t>USTINO DE</a:t>
            </a:r>
            <a:r>
              <a:rPr sz="2250" b="1" spc="540">
                <a:solidFill>
                  <a:srgbClr val="2C2D2C"/>
                </a:solidFill>
                <a:latin typeface="Verdana"/>
                <a:cs typeface="Verdana"/>
              </a:rPr>
              <a:t> </a:t>
            </a:r>
            <a:r>
              <a:rPr sz="2250" b="1" spc="-10">
                <a:solidFill>
                  <a:srgbClr val="2C2D2C"/>
                </a:solidFill>
                <a:latin typeface="Verdana"/>
                <a:cs typeface="Verdana"/>
              </a:rPr>
              <a:t>OLIVEIRA</a:t>
            </a:r>
            <a:endParaRPr sz="2250">
              <a:latin typeface="Verdana"/>
              <a:cs typeface="Verdana"/>
            </a:endParaRPr>
          </a:p>
        </p:txBody>
      </p:sp>
      <p:sp>
        <p:nvSpPr>
          <p:cNvPr id="35" name="object 35"/>
          <p:cNvSpPr/>
          <p:nvPr/>
        </p:nvSpPr>
        <p:spPr>
          <a:xfrm>
            <a:off x="135470" y="3525392"/>
            <a:ext cx="1972183" cy="1993392"/>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lang="en-US" sz="2400" i="1" spc="-5">
                <a:solidFill>
                  <a:srgbClr val="FFFFFF"/>
                </a:solidFill>
              </a:rPr>
              <a:t>2</a:t>
            </a:r>
            <a:r>
              <a:rPr sz="2400" i="1" spc="-5">
                <a:solidFill>
                  <a:srgbClr val="FFFFFF"/>
                </a:solidFill>
                <a:latin typeface="Verdana"/>
                <a:cs typeface="Verdana"/>
              </a:rPr>
              <a:t>.1. </a:t>
            </a:r>
            <a:r>
              <a:rPr lang="en-US" sz="2400" i="1" spc="-5" err="1">
                <a:solidFill>
                  <a:srgbClr val="FFFFFF"/>
                </a:solidFill>
                <a:latin typeface="Verdana"/>
                <a:cs typeface="Verdana"/>
              </a:rPr>
              <a:t>Motivação</a:t>
            </a:r>
            <a:r>
              <a:rPr lang="en-US" sz="2400" i="1" spc="-5">
                <a:solidFill>
                  <a:srgbClr val="FFFFFF"/>
                </a:solidFill>
                <a:latin typeface="Verdana"/>
                <a:cs typeface="Verdana"/>
              </a:rPr>
              <a:t> e </a:t>
            </a:r>
            <a:r>
              <a:rPr lang="en-US" sz="2400" i="1" spc="-5" err="1">
                <a:solidFill>
                  <a:srgbClr val="FFFFFF"/>
                </a:solidFill>
                <a:latin typeface="Verdana"/>
                <a:cs typeface="Verdana"/>
              </a:rPr>
              <a:t>decisão</a:t>
            </a:r>
            <a:r>
              <a:rPr lang="en-US" sz="2400" i="1" spc="-5">
                <a:solidFill>
                  <a:srgbClr val="FFFFFF"/>
                </a:solidFill>
                <a:latin typeface="Verdana"/>
                <a:cs typeface="Verdana"/>
              </a:rPr>
              <a:t> (art. 2</a:t>
            </a:r>
            <a:r>
              <a:rPr lang="en-US" sz="2400" i="1" spc="-5" baseline="30000">
                <a:solidFill>
                  <a:srgbClr val="FFFFFF"/>
                </a:solidFill>
                <a:latin typeface="Verdana"/>
                <a:cs typeface="Verdana"/>
              </a:rPr>
              <a:t>o</a:t>
            </a:r>
            <a:r>
              <a:rPr lang="en-US" sz="2400" i="1" spc="-5">
                <a:solidFill>
                  <a:srgbClr val="FFFFFF"/>
                </a:solidFill>
                <a:latin typeface="Verdana"/>
                <a:cs typeface="Verdana"/>
              </a:rPr>
              <a:t> a 6</a:t>
            </a:r>
            <a:r>
              <a:rPr lang="en-US" sz="2400" i="1" spc="-5" baseline="30000">
                <a:solidFill>
                  <a:srgbClr val="FFFFFF"/>
                </a:solidFill>
                <a:latin typeface="Verdana"/>
                <a:cs typeface="Verdana"/>
              </a:rPr>
              <a:t>o</a:t>
            </a:r>
            <a:r>
              <a:rPr lang="en-US" sz="2400" i="1" spc="-5">
                <a:solidFill>
                  <a:srgbClr val="FFFFFF"/>
                </a:solidFill>
                <a:latin typeface="Verdana"/>
                <a:cs typeface="Verdana"/>
              </a:rPr>
              <a:t>)</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02920" y="630554"/>
            <a:ext cx="11123293" cy="6724598"/>
          </a:xfrm>
          <a:prstGeom prst="rect">
            <a:avLst/>
          </a:prstGeom>
        </p:spPr>
        <p:txBody>
          <a:bodyPr vert="horz" wrap="square" lIns="0" tIns="12700" rIns="0" bIns="0" rtlCol="0">
            <a:spAutoFit/>
          </a:bodyPr>
          <a:lstStyle/>
          <a:p>
            <a:pPr algn="just">
              <a:lnSpc>
                <a:spcPct val="150000"/>
              </a:lnSpc>
            </a:pPr>
            <a:r>
              <a:rPr lang="pt-BR" b="1" dirty="0"/>
              <a:t>Motivação e decisão na invalidação</a:t>
            </a:r>
            <a:endParaRPr lang="pt-BR" dirty="0"/>
          </a:p>
          <a:p>
            <a:pPr algn="just">
              <a:lnSpc>
                <a:spcPct val="150000"/>
              </a:lnSpc>
            </a:pPr>
            <a:r>
              <a:rPr lang="pt-BR" dirty="0"/>
              <a:t>Art. 4º  A decisão que decretar invalidação de atos, contratos, ajustes, processos ou normas administrativos observará o disposto no art. 2º e indicará, de modo expresso, as suas consequências jurídicas e administrativas.</a:t>
            </a:r>
          </a:p>
          <a:p>
            <a:pPr algn="just">
              <a:lnSpc>
                <a:spcPct val="150000"/>
              </a:lnSpc>
            </a:pPr>
            <a:r>
              <a:rPr lang="pt-BR" b="1" dirty="0"/>
              <a:t>Revisão quanto à validade por mudança de orientação geral</a:t>
            </a:r>
            <a:endParaRPr lang="pt-BR" dirty="0"/>
          </a:p>
          <a:p>
            <a:pPr algn="just">
              <a:lnSpc>
                <a:spcPct val="150000"/>
              </a:lnSpc>
            </a:pPr>
            <a:r>
              <a:rPr lang="pt-BR" dirty="0"/>
              <a:t>Art. 5º  A decisão que determinar a revisão quanto à validade de atos, contratos, ajustes, processos ou normas administrativos cuja produção de efeitos esteja em curso ou que tenha sido concluída levará em consideração as orientações gerais da época.</a:t>
            </a:r>
          </a:p>
          <a:p>
            <a:pPr algn="just">
              <a:lnSpc>
                <a:spcPct val="150000"/>
              </a:lnSpc>
            </a:pPr>
            <a:endParaRPr lang="pt-BR" dirty="0"/>
          </a:p>
          <a:p>
            <a:pPr algn="just">
              <a:lnSpc>
                <a:spcPct val="150000"/>
              </a:lnSpc>
              <a:spcBef>
                <a:spcPts val="30"/>
              </a:spcBef>
              <a:buClr>
                <a:srgbClr val="2C2D2C"/>
              </a:buClr>
            </a:pPr>
            <a:r>
              <a:rPr lang="pt-BR" dirty="0"/>
              <a:t>“Como é amplo e crescente o grau de indeterminação das normas, em especial as de direito público, é preciso impedir que as autoridades, ao delas extraírem consequências concretas – criando direitos, deveres e proibições específicas para os sujeitos certos -, o façam de modo superficial. É possível combater a tendência à superficialidade na formação do juízo sobre questões jurídico-públicas pela adoção do paradigma de que as autoridades não podem tomar decisões desconectadas do mundo real; de que elas têm o dever de medir consequências, de considerar alternativas, de analisar a necessidade e a adequação das soluções cogitadas, de pesar os obstáculos e circunstâncias da vida prática </a:t>
            </a:r>
            <a:r>
              <a:rPr lang="pt-BR" dirty="0" err="1"/>
              <a:t>etc</a:t>
            </a:r>
            <a:r>
              <a:rPr lang="pt-BR" dirty="0"/>
              <a:t>” (SUNDFELD e MARQUES NETO, 2013, p. 279). </a:t>
            </a:r>
            <a:endParaRPr lang="pt-BR" sz="2400" dirty="0"/>
          </a:p>
          <a:p>
            <a:pPr algn="just">
              <a:lnSpc>
                <a:spcPct val="150000"/>
              </a:lnSpc>
              <a:spcBef>
                <a:spcPts val="30"/>
              </a:spcBef>
              <a:buClr>
                <a:srgbClr val="2C2D2C"/>
              </a:buClr>
              <a:buFont typeface="Wingdings"/>
              <a:buChar char=""/>
            </a:pPr>
            <a:endParaRPr sz="2400" dirty="0">
              <a:latin typeface="Verdana"/>
              <a:cs typeface="Verdana"/>
            </a:endParaRPr>
          </a:p>
        </p:txBody>
      </p:sp>
    </p:spTree>
    <p:extLst>
      <p:ext uri="{BB962C8B-B14F-4D97-AF65-F5344CB8AC3E}">
        <p14:creationId xmlns:p14="http://schemas.microsoft.com/office/powerpoint/2010/main" val="297859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lang="en-US" sz="2400" i="1" spc="-5">
                <a:solidFill>
                  <a:srgbClr val="FFFFFF"/>
                </a:solidFill>
              </a:rPr>
              <a:t>2</a:t>
            </a:r>
            <a:r>
              <a:rPr sz="2400" i="1" spc="-5">
                <a:solidFill>
                  <a:srgbClr val="FFFFFF"/>
                </a:solidFill>
                <a:latin typeface="Verdana"/>
                <a:cs typeface="Verdana"/>
              </a:rPr>
              <a:t>.</a:t>
            </a:r>
            <a:r>
              <a:rPr lang="en-US" sz="2400" i="1" spc="-5">
                <a:solidFill>
                  <a:srgbClr val="FFFFFF"/>
                </a:solidFill>
                <a:latin typeface="Verdana"/>
                <a:cs typeface="Verdana"/>
              </a:rPr>
              <a:t>2</a:t>
            </a:r>
            <a:r>
              <a:rPr sz="2400" i="1" spc="-5">
                <a:solidFill>
                  <a:srgbClr val="FFFFFF"/>
                </a:solidFill>
                <a:latin typeface="Verdana"/>
                <a:cs typeface="Verdana"/>
              </a:rPr>
              <a:t>. </a:t>
            </a:r>
            <a:r>
              <a:rPr lang="en-US" sz="2400" i="1" spc="-5" err="1">
                <a:solidFill>
                  <a:srgbClr val="FFFFFF"/>
                </a:solidFill>
              </a:rPr>
              <a:t>Instrumentos</a:t>
            </a:r>
            <a:r>
              <a:rPr lang="en-US" sz="2400" i="1" spc="-5">
                <a:solidFill>
                  <a:srgbClr val="FFFFFF"/>
                </a:solidFill>
              </a:rPr>
              <a:t> (art. 10 e 11)</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21590" y="630554"/>
            <a:ext cx="11104623" cy="5675208"/>
          </a:xfrm>
          <a:prstGeom prst="rect">
            <a:avLst/>
          </a:prstGeom>
        </p:spPr>
        <p:txBody>
          <a:bodyPr vert="horz" wrap="square" lIns="0" tIns="12700" rIns="0" bIns="0" rtlCol="0">
            <a:spAutoFit/>
          </a:bodyPr>
          <a:lstStyle/>
          <a:p>
            <a:pPr algn="just">
              <a:lnSpc>
                <a:spcPct val="150000"/>
              </a:lnSpc>
            </a:pPr>
            <a:r>
              <a:rPr lang="pt-BR" sz="1600" b="1" dirty="0"/>
              <a:t>Compromisso</a:t>
            </a:r>
            <a:endParaRPr lang="pt-BR" sz="1600" dirty="0"/>
          </a:p>
          <a:p>
            <a:pPr algn="just">
              <a:lnSpc>
                <a:spcPct val="150000"/>
              </a:lnSpc>
            </a:pPr>
            <a:r>
              <a:rPr lang="pt-BR" sz="1600" dirty="0"/>
              <a:t>Art. 10.  Na hipótese de a autoridade entender conveniente para eliminar irregularidade, incerteza jurídica ou situações contenciosas na aplicação do direito público, poderá celebrar compromisso com os interessados, observada a legislação aplicável e as seguintes condições:</a:t>
            </a:r>
          </a:p>
          <a:p>
            <a:pPr algn="just">
              <a:lnSpc>
                <a:spcPct val="150000"/>
              </a:lnSpc>
            </a:pPr>
            <a:r>
              <a:rPr lang="pt-BR" sz="1600" b="1" dirty="0"/>
              <a:t>Termo de ajustamento de gestão</a:t>
            </a:r>
            <a:endParaRPr lang="pt-BR" sz="1600" dirty="0"/>
          </a:p>
          <a:p>
            <a:pPr algn="just">
              <a:lnSpc>
                <a:spcPct val="150000"/>
              </a:lnSpc>
            </a:pPr>
            <a:r>
              <a:rPr lang="pt-BR" sz="1600" dirty="0"/>
              <a:t>Art. 11.  Poderá ser celebrado termo de ajustamento de gestão entre os agentes públicos e os órgãos de controle interno da administração pública com a finalidade de corrigir falhas apontadas em ações de controle, aprimorar procedimentos, assegurar a continuidade da execução do objeto, sempre que possível, e garantir o atendimento do interesse geral.</a:t>
            </a:r>
          </a:p>
          <a:p>
            <a:pPr algn="just">
              <a:lnSpc>
                <a:spcPct val="150000"/>
              </a:lnSpc>
              <a:spcBef>
                <a:spcPts val="30"/>
              </a:spcBef>
              <a:buClr>
                <a:srgbClr val="2C2D2C"/>
              </a:buClr>
              <a:buFont typeface="Wingdings"/>
              <a:buChar char=""/>
            </a:pPr>
            <a:endParaRPr lang="pt-BR" sz="2000" dirty="0">
              <a:latin typeface="Verdana"/>
              <a:cs typeface="Verdana"/>
            </a:endParaRPr>
          </a:p>
          <a:p>
            <a:pPr algn="just">
              <a:lnSpc>
                <a:spcPct val="150000"/>
              </a:lnSpc>
              <a:spcBef>
                <a:spcPts val="30"/>
              </a:spcBef>
              <a:buClr>
                <a:srgbClr val="2C2D2C"/>
              </a:buClr>
              <a:buFont typeface="Wingdings"/>
              <a:buChar char=""/>
            </a:pPr>
            <a:r>
              <a:rPr lang="pt-BR" sz="2000" dirty="0">
                <a:latin typeface="Verdana"/>
                <a:cs typeface="Verdana"/>
              </a:rPr>
              <a:t>“Uma das grandes dificuldades na celebração de compromissos pelas Administração Pública diz respeito ao controle. Na medida em que a Administração procedimentaliza a sua decisão, isso torna a medida mais transparente e compatível com os princípios que regem a atuação do Estado, em especial o da isonomia” (SCHWIND; 2020, p. 170).</a:t>
            </a:r>
            <a:endParaRPr sz="2000" dirty="0">
              <a:latin typeface="Verdana"/>
              <a:cs typeface="Verdana"/>
            </a:endParaRPr>
          </a:p>
        </p:txBody>
      </p:sp>
    </p:spTree>
    <p:extLst>
      <p:ext uri="{BB962C8B-B14F-4D97-AF65-F5344CB8AC3E}">
        <p14:creationId xmlns:p14="http://schemas.microsoft.com/office/powerpoint/2010/main" val="137117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289823"/>
          </a:xfrm>
          <a:prstGeom prst="rect">
            <a:avLst/>
          </a:prstGeom>
        </p:spPr>
        <p:txBody>
          <a:bodyPr vert="horz" wrap="square" lIns="0" tIns="12700" rIns="0" bIns="0" rtlCol="0">
            <a:spAutoFit/>
          </a:bodyPr>
          <a:lstStyle/>
          <a:p>
            <a:pPr marL="12700">
              <a:lnSpc>
                <a:spcPct val="100000"/>
              </a:lnSpc>
              <a:spcBef>
                <a:spcPts val="100"/>
              </a:spcBef>
            </a:pPr>
            <a:r>
              <a:rPr lang="en-US" sz="1800" i="1" spc="-5">
                <a:solidFill>
                  <a:srgbClr val="FFFFFF"/>
                </a:solidFill>
              </a:rPr>
              <a:t>2</a:t>
            </a:r>
            <a:r>
              <a:rPr sz="1800" i="1" spc="-5">
                <a:solidFill>
                  <a:srgbClr val="FFFFFF"/>
                </a:solidFill>
                <a:latin typeface="Verdana"/>
                <a:cs typeface="Verdana"/>
              </a:rPr>
              <a:t>.</a:t>
            </a:r>
            <a:r>
              <a:rPr lang="en-US" sz="1800" i="1" spc="-5">
                <a:solidFill>
                  <a:srgbClr val="FFFFFF"/>
                </a:solidFill>
              </a:rPr>
              <a:t>3</a:t>
            </a:r>
            <a:r>
              <a:rPr sz="1800" i="1" spc="-5">
                <a:solidFill>
                  <a:srgbClr val="FFFFFF"/>
                </a:solidFill>
                <a:latin typeface="Verdana"/>
                <a:cs typeface="Verdana"/>
              </a:rPr>
              <a:t>. </a:t>
            </a:r>
            <a:r>
              <a:rPr lang="en-US" sz="1600" i="1" spc="-5" err="1">
                <a:solidFill>
                  <a:srgbClr val="FFFFFF"/>
                </a:solidFill>
                <a:latin typeface="Verdana"/>
                <a:cs typeface="Verdana"/>
              </a:rPr>
              <a:t>Responsabilização</a:t>
            </a:r>
            <a:r>
              <a:rPr lang="en-US" sz="1600" i="1" spc="-5">
                <a:solidFill>
                  <a:srgbClr val="FFFFFF"/>
                </a:solidFill>
                <a:latin typeface="Verdana"/>
                <a:cs typeface="Verdana"/>
              </a:rPr>
              <a:t> do </a:t>
            </a:r>
            <a:r>
              <a:rPr lang="en-US" sz="1600" i="1" spc="-5" err="1">
                <a:solidFill>
                  <a:srgbClr val="FFFFFF"/>
                </a:solidFill>
                <a:latin typeface="Verdana"/>
                <a:cs typeface="Verdana"/>
              </a:rPr>
              <a:t>agente</a:t>
            </a:r>
            <a:r>
              <a:rPr lang="en-US" sz="1600" i="1" spc="-5">
                <a:solidFill>
                  <a:srgbClr val="FFFFFF"/>
                </a:solidFill>
                <a:latin typeface="Verdana"/>
                <a:cs typeface="Verdana"/>
              </a:rPr>
              <a:t> </a:t>
            </a:r>
            <a:r>
              <a:rPr lang="en-US" sz="1600" i="1" spc="-5" err="1">
                <a:solidFill>
                  <a:srgbClr val="FFFFFF"/>
                </a:solidFill>
                <a:latin typeface="Verdana"/>
                <a:cs typeface="Verdana"/>
              </a:rPr>
              <a:t>público</a:t>
            </a:r>
            <a:r>
              <a:rPr lang="en-US" sz="1600" i="1" spc="-5">
                <a:solidFill>
                  <a:srgbClr val="FFFFFF"/>
                </a:solidFill>
              </a:rPr>
              <a:t> (art. 12 e 16)</a:t>
            </a:r>
            <a:endParaRPr sz="16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205740" y="630554"/>
            <a:ext cx="11420473" cy="3400611"/>
          </a:xfrm>
          <a:prstGeom prst="rect">
            <a:avLst/>
          </a:prstGeom>
        </p:spPr>
        <p:txBody>
          <a:bodyPr vert="horz" wrap="square" lIns="0" tIns="12700" rIns="0" bIns="0" rtlCol="0">
            <a:spAutoFit/>
          </a:bodyPr>
          <a:lstStyle/>
          <a:p>
            <a:pPr algn="just">
              <a:lnSpc>
                <a:spcPct val="150000"/>
              </a:lnSpc>
            </a:pPr>
            <a:r>
              <a:rPr lang="pt-BR"/>
              <a:t>Art. 16.  A decisão que impuser sanção ao agente público considerará:</a:t>
            </a:r>
          </a:p>
          <a:p>
            <a:pPr algn="just">
              <a:lnSpc>
                <a:spcPct val="150000"/>
              </a:lnSpc>
            </a:pPr>
            <a:r>
              <a:rPr lang="pt-BR" err="1"/>
              <a:t>I</a:t>
            </a:r>
            <a:r>
              <a:rPr lang="pt-BR"/>
              <a:t> - a natureza e a gravidade da infração cometida;</a:t>
            </a:r>
          </a:p>
          <a:p>
            <a:pPr algn="just">
              <a:lnSpc>
                <a:spcPct val="150000"/>
              </a:lnSpc>
            </a:pPr>
            <a:r>
              <a:rPr lang="pt-BR"/>
              <a:t>II - os danos que dela provierem para a administração pública;</a:t>
            </a:r>
          </a:p>
          <a:p>
            <a:pPr algn="just">
              <a:lnSpc>
                <a:spcPct val="150000"/>
              </a:lnSpc>
            </a:pPr>
            <a:r>
              <a:rPr lang="pt-BR"/>
              <a:t>III - as circunstâncias agravantes ou atenuantes;</a:t>
            </a:r>
          </a:p>
          <a:p>
            <a:pPr algn="just">
              <a:lnSpc>
                <a:spcPct val="150000"/>
              </a:lnSpc>
            </a:pPr>
            <a:r>
              <a:rPr lang="pt-BR"/>
              <a:t>IV - os antecedentes do agente;</a:t>
            </a:r>
          </a:p>
          <a:p>
            <a:pPr algn="just">
              <a:lnSpc>
                <a:spcPct val="150000"/>
              </a:lnSpc>
            </a:pPr>
            <a:r>
              <a:rPr lang="pt-BR"/>
              <a:t>V - o nexo de causalidade; e </a:t>
            </a:r>
          </a:p>
          <a:p>
            <a:pPr algn="just">
              <a:lnSpc>
                <a:spcPct val="150000"/>
              </a:lnSpc>
            </a:pPr>
            <a:r>
              <a:rPr lang="pt-BR"/>
              <a:t>VI - a culpabilidade do agente.</a:t>
            </a:r>
          </a:p>
          <a:p>
            <a:pPr algn="just">
              <a:lnSpc>
                <a:spcPct val="150000"/>
              </a:lnSpc>
              <a:spcBef>
                <a:spcPts val="30"/>
              </a:spcBef>
              <a:buClr>
                <a:srgbClr val="2C2D2C"/>
              </a:buClr>
              <a:buFont typeface="Wingdings"/>
              <a:buChar char=""/>
            </a:pPr>
            <a:endParaRPr sz="2400">
              <a:latin typeface="Verdana"/>
              <a:cs typeface="Verdana"/>
            </a:endParaRPr>
          </a:p>
        </p:txBody>
      </p:sp>
      <p:sp>
        <p:nvSpPr>
          <p:cNvPr id="64" name="Retângulo 63">
            <a:extLst>
              <a:ext uri="{FF2B5EF4-FFF2-40B4-BE49-F238E27FC236}">
                <a16:creationId xmlns:a16="http://schemas.microsoft.com/office/drawing/2014/main" id="{A7CDDF4D-876F-A345-933E-D5DF3B5AB660}"/>
              </a:ext>
            </a:extLst>
          </p:cNvPr>
          <p:cNvSpPr/>
          <p:nvPr/>
        </p:nvSpPr>
        <p:spPr>
          <a:xfrm>
            <a:off x="502919" y="3779228"/>
            <a:ext cx="11035405" cy="2350965"/>
          </a:xfrm>
          <a:prstGeom prst="rect">
            <a:avLst/>
          </a:prstGeom>
        </p:spPr>
        <p:txBody>
          <a:bodyPr wrap="square">
            <a:spAutoFit/>
          </a:bodyPr>
          <a:lstStyle/>
          <a:p>
            <a:pPr algn="just">
              <a:lnSpc>
                <a:spcPct val="150000"/>
              </a:lnSpc>
            </a:pPr>
            <a:r>
              <a:rPr lang="pt-BR" sz="2000" dirty="0">
                <a:solidFill>
                  <a:srgbClr val="232323"/>
                </a:solidFill>
                <a:latin typeface="Roboto"/>
              </a:rPr>
              <a:t>“Responsabilizar agente público depende de ação desidiosa, de intenção. Não pode haver punição quando o agente age em situação difícil sem má-fé. A autoridade pública que decide ou emite opinião técnica de boa-fé e em situação complexa, deve ser protegida. Divergência de interpretação ou erro honesto não autoriza nem mesmo a abertura de processo de responsabilização” (MONTEIRO e REIS: 2018).</a:t>
            </a:r>
            <a:endParaRPr lang="pt-BR" sz="2000" dirty="0"/>
          </a:p>
        </p:txBody>
      </p:sp>
    </p:spTree>
    <p:extLst>
      <p:ext uri="{BB962C8B-B14F-4D97-AF65-F5344CB8AC3E}">
        <p14:creationId xmlns:p14="http://schemas.microsoft.com/office/powerpoint/2010/main" val="1535646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228268"/>
          </a:xfrm>
          <a:prstGeom prst="rect">
            <a:avLst/>
          </a:prstGeom>
        </p:spPr>
        <p:txBody>
          <a:bodyPr vert="horz" wrap="square" lIns="0" tIns="12700" rIns="0" bIns="0" rtlCol="0">
            <a:spAutoFit/>
          </a:bodyPr>
          <a:lstStyle/>
          <a:p>
            <a:pPr marL="12700">
              <a:lnSpc>
                <a:spcPct val="100000"/>
              </a:lnSpc>
              <a:spcBef>
                <a:spcPts val="100"/>
              </a:spcBef>
            </a:pPr>
            <a:r>
              <a:rPr lang="en-US" sz="1400" i="1" spc="-5" dirty="0">
                <a:solidFill>
                  <a:srgbClr val="FFFFFF"/>
                </a:solidFill>
              </a:rPr>
              <a:t>2</a:t>
            </a:r>
            <a:r>
              <a:rPr sz="1400" i="1" spc="-5" dirty="0">
                <a:solidFill>
                  <a:srgbClr val="FFFFFF"/>
                </a:solidFill>
                <a:latin typeface="Verdana"/>
                <a:cs typeface="Verdana"/>
              </a:rPr>
              <a:t>.</a:t>
            </a:r>
            <a:r>
              <a:rPr lang="en-US" sz="1400" i="1" spc="-5" dirty="0">
                <a:solidFill>
                  <a:srgbClr val="FFFFFF"/>
                </a:solidFill>
              </a:rPr>
              <a:t>4</a:t>
            </a:r>
            <a:r>
              <a:rPr sz="1400" i="1" spc="-5" dirty="0">
                <a:solidFill>
                  <a:srgbClr val="FFFFFF"/>
                </a:solidFill>
                <a:latin typeface="Verdana"/>
                <a:cs typeface="Verdana"/>
              </a:rPr>
              <a:t>. </a:t>
            </a:r>
            <a:r>
              <a:rPr lang="pt-BR" sz="1400" i="1" spc="-5" dirty="0">
                <a:solidFill>
                  <a:srgbClr val="FFFFFF"/>
                </a:solidFill>
                <a:latin typeface="Verdana"/>
                <a:cs typeface="Verdana"/>
              </a:rPr>
              <a:t>Segurança jurídica na aplicação das normas </a:t>
            </a:r>
            <a:r>
              <a:rPr lang="pt-BR" sz="1400" i="1" spc="-5" dirty="0">
                <a:solidFill>
                  <a:srgbClr val="FFFFFF"/>
                </a:solidFill>
              </a:rPr>
              <a:t> (art. 18 a 25)</a:t>
            </a:r>
            <a:endParaRPr lang="pt-BR" sz="1400" dirty="0">
              <a:latin typeface="Verdana"/>
              <a:cs typeface="Verdana"/>
            </a:endParaRPr>
          </a:p>
        </p:txBody>
      </p:sp>
      <p:grpSp>
        <p:nvGrpSpPr>
          <p:cNvPr id="59" name="object 59"/>
          <p:cNvGrpSpPr/>
          <p:nvPr/>
        </p:nvGrpSpPr>
        <p:grpSpPr>
          <a:xfrm>
            <a:off x="127000" y="368300"/>
            <a:ext cx="11820525" cy="6420864"/>
            <a:chOff x="127000" y="368300"/>
            <a:chExt cx="11820525" cy="3247643"/>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grpSp>
      <p:sp>
        <p:nvSpPr>
          <p:cNvPr id="63" name="object 63"/>
          <p:cNvSpPr txBox="1"/>
          <p:nvPr/>
        </p:nvSpPr>
        <p:spPr>
          <a:xfrm>
            <a:off x="205740" y="630554"/>
            <a:ext cx="11420473" cy="5478103"/>
          </a:xfrm>
          <a:prstGeom prst="rect">
            <a:avLst/>
          </a:prstGeom>
        </p:spPr>
        <p:txBody>
          <a:bodyPr vert="horz" wrap="square" lIns="0" tIns="12700" rIns="0" bIns="0" rtlCol="0">
            <a:spAutoFit/>
          </a:bodyPr>
          <a:lstStyle/>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Consulta pública para edição de atos normativos</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Segurança jurídica na aplicação das normas</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Parecer do Advogado Geral da União</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Orientações normativas</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Enunciados e transparência</a:t>
            </a:r>
          </a:p>
        </p:txBody>
      </p:sp>
    </p:spTree>
    <p:extLst>
      <p:ext uri="{BB962C8B-B14F-4D97-AF65-F5344CB8AC3E}">
        <p14:creationId xmlns:p14="http://schemas.microsoft.com/office/powerpoint/2010/main" val="416059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D9D9D9"/>
            </a:solidFill>
          </a:ln>
        </p:spPr>
        <p:txBody>
          <a:bodyPr wrap="square" lIns="0" tIns="0" rIns="0" bIns="0" rtlCol="0"/>
          <a:lstStyle/>
          <a:p>
            <a:endParaRPr/>
          </a:p>
        </p:txBody>
      </p:sp>
      <p:sp>
        <p:nvSpPr>
          <p:cNvPr id="12" name="object 1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grpSp>
        <p:nvGrpSpPr>
          <p:cNvPr id="13" name="object 13"/>
          <p:cNvGrpSpPr/>
          <p:nvPr/>
        </p:nvGrpSpPr>
        <p:grpSpPr>
          <a:xfrm>
            <a:off x="-3175" y="0"/>
            <a:ext cx="12198350" cy="6864350"/>
            <a:chOff x="-3175" y="0"/>
            <a:chExt cx="12198350" cy="6864350"/>
          </a:xfrm>
        </p:grpSpPr>
        <p:sp>
          <p:nvSpPr>
            <p:cNvPr id="14" name="object 14"/>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16" name="object 16"/>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17" name="object 17"/>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18" name="object 18"/>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19" name="object 19"/>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20" name="object 20"/>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23" name="object 23"/>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24" name="object 24"/>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25" name="object 25"/>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26" name="object 26"/>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27" name="object 27"/>
            <p:cNvSpPr/>
            <p:nvPr/>
          </p:nvSpPr>
          <p:spPr>
            <a:xfrm>
              <a:off x="609599"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grpSp>
      <p:sp>
        <p:nvSpPr>
          <p:cNvPr id="28" name="object 28"/>
          <p:cNvSpPr txBox="1"/>
          <p:nvPr/>
        </p:nvSpPr>
        <p:spPr>
          <a:xfrm>
            <a:off x="949326" y="1144656"/>
            <a:ext cx="10454640" cy="4891019"/>
          </a:xfrm>
          <a:prstGeom prst="rect">
            <a:avLst/>
          </a:prstGeom>
        </p:spPr>
        <p:txBody>
          <a:bodyPr vert="horz" wrap="square" lIns="0" tIns="12700" rIns="0" bIns="0" rtlCol="0">
            <a:spAutoFit/>
          </a:bodyPr>
          <a:lstStyle/>
          <a:p>
            <a:pPr marL="241300" indent="-228600" algn="just">
              <a:lnSpc>
                <a:spcPct val="150000"/>
              </a:lnSpc>
              <a:spcBef>
                <a:spcPts val="100"/>
              </a:spcBef>
              <a:buClr>
                <a:srgbClr val="D15A3D"/>
              </a:buClr>
              <a:buFontTx/>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dirty="0">
                <a:solidFill>
                  <a:srgbClr val="2C2D2C"/>
                </a:solidFill>
                <a:latin typeface="+mj-lt"/>
                <a:cs typeface="Arial"/>
              </a:rPr>
              <a:t>ARAGÃO, Alexandre Santos de. Aspectos Gerais introdutórios da nova LINDB. </a:t>
            </a:r>
            <a:r>
              <a:rPr lang="pt-BR" sz="1400" spc="-5" dirty="0">
                <a:solidFill>
                  <a:srgbClr val="2C2D2C"/>
                </a:solidFill>
                <a:latin typeface="+mj-lt"/>
                <a:cs typeface="Arial"/>
              </a:rPr>
              <a:t>In: CUNHA FILHO, Alexandre, ISSA, Rafael </a:t>
            </a:r>
            <a:r>
              <a:rPr lang="pt-BR" sz="1400" spc="-5" dirty="0" err="1">
                <a:solidFill>
                  <a:srgbClr val="2C2D2C"/>
                </a:solidFill>
                <a:latin typeface="+mj-lt"/>
                <a:cs typeface="Arial"/>
              </a:rPr>
              <a:t>Hamze</a:t>
            </a:r>
            <a:r>
              <a:rPr lang="pt-BR" sz="1400" spc="-5" dirty="0">
                <a:solidFill>
                  <a:srgbClr val="2C2D2C"/>
                </a:solidFill>
                <a:latin typeface="+mj-lt"/>
                <a:cs typeface="Arial"/>
              </a:rPr>
              <a:t> e SCWIND, Rafael </a:t>
            </a:r>
            <a:r>
              <a:rPr lang="pt-BR" sz="1400" spc="-5" dirty="0" err="1">
                <a:solidFill>
                  <a:srgbClr val="2C2D2C"/>
                </a:solidFill>
                <a:latin typeface="+mj-lt"/>
                <a:cs typeface="Arial"/>
              </a:rPr>
              <a:t>Wallbach</a:t>
            </a:r>
            <a:r>
              <a:rPr lang="pt-BR" sz="1400" spc="-5" dirty="0">
                <a:solidFill>
                  <a:srgbClr val="2C2D2C"/>
                </a:solidFill>
                <a:latin typeface="+mj-lt"/>
                <a:cs typeface="Arial"/>
              </a:rPr>
              <a:t>. Lei de Introdução às Normas do Direito Brasileiro – Anotada. Vol. II. São Paulo: </a:t>
            </a:r>
            <a:r>
              <a:rPr lang="pt-BR" sz="1400" spc="-5" dirty="0" err="1">
                <a:solidFill>
                  <a:srgbClr val="2C2D2C"/>
                </a:solidFill>
                <a:latin typeface="+mj-lt"/>
                <a:cs typeface="Arial"/>
              </a:rPr>
              <a:t>Quartier</a:t>
            </a:r>
            <a:r>
              <a:rPr lang="pt-BR" sz="1400" spc="-5" dirty="0">
                <a:solidFill>
                  <a:srgbClr val="2C2D2C"/>
                </a:solidFill>
                <a:latin typeface="+mj-lt"/>
                <a:cs typeface="Arial"/>
              </a:rPr>
              <a:t> </a:t>
            </a:r>
            <a:r>
              <a:rPr lang="pt-BR" sz="1400" spc="-5" dirty="0" err="1">
                <a:solidFill>
                  <a:srgbClr val="2C2D2C"/>
                </a:solidFill>
                <a:latin typeface="+mj-lt"/>
                <a:cs typeface="Arial"/>
              </a:rPr>
              <a:t>Latin</a:t>
            </a:r>
            <a:r>
              <a:rPr lang="pt-BR" sz="1400" spc="-5" dirty="0">
                <a:solidFill>
                  <a:srgbClr val="2C2D2C"/>
                </a:solidFill>
                <a:latin typeface="+mj-lt"/>
                <a:cs typeface="Arial"/>
              </a:rPr>
              <a:t>, 2019, p. 29-34.</a:t>
            </a:r>
            <a:endParaRPr lang="pt-BR" sz="1400" dirty="0">
              <a:solidFill>
                <a:srgbClr val="2C2D2C"/>
              </a:solidFill>
              <a:latin typeface="+mj-lt"/>
              <a:cs typeface="Arial"/>
            </a:endParaRPr>
          </a:p>
          <a:p>
            <a:pPr marL="241300" indent="-228600" algn="just">
              <a:lnSpc>
                <a:spcPct val="150000"/>
              </a:lnSpc>
              <a:spcBef>
                <a:spcPts val="100"/>
              </a:spcBef>
              <a:buClr>
                <a:srgbClr val="D15A3D"/>
              </a:buClr>
              <a:buFontTx/>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spc="-5" dirty="0">
                <a:solidFill>
                  <a:srgbClr val="2C2D2C"/>
                </a:solidFill>
                <a:latin typeface="+mj-lt"/>
                <a:cs typeface="Arial"/>
              </a:rPr>
              <a:t>MONTEIRO, Vera e REIS, </a:t>
            </a:r>
            <a:r>
              <a:rPr lang="pt-BR" sz="1400" spc="-5" dirty="0" err="1">
                <a:solidFill>
                  <a:srgbClr val="2C2D2C"/>
                </a:solidFill>
                <a:latin typeface="+mj-lt"/>
                <a:cs typeface="Arial"/>
              </a:rPr>
              <a:t>Tarcila</a:t>
            </a:r>
            <a:r>
              <a:rPr lang="pt-BR" sz="1400" spc="-5" dirty="0">
                <a:solidFill>
                  <a:srgbClr val="2C2D2C"/>
                </a:solidFill>
                <a:latin typeface="+mj-lt"/>
                <a:cs typeface="Arial"/>
              </a:rPr>
              <a:t>. </a:t>
            </a:r>
            <a:r>
              <a:rPr lang="pt-BR" sz="1400" i="1" spc="-5" dirty="0">
                <a:solidFill>
                  <a:srgbClr val="2C2D2C"/>
                </a:solidFill>
                <a:latin typeface="+mj-lt"/>
                <a:cs typeface="Arial"/>
              </a:rPr>
              <a:t>Os tipos de gestores públicos brasileiros</a:t>
            </a:r>
            <a:r>
              <a:rPr lang="pt-BR" sz="1400" spc="-5" dirty="0">
                <a:solidFill>
                  <a:srgbClr val="2C2D2C"/>
                </a:solidFill>
                <a:latin typeface="+mj-lt"/>
                <a:cs typeface="Arial"/>
              </a:rPr>
              <a:t>. Disponível em </a:t>
            </a:r>
            <a:r>
              <a:rPr lang="pt-BR" sz="1400" spc="-5" dirty="0">
                <a:solidFill>
                  <a:srgbClr val="2C2D2C"/>
                </a:solidFill>
                <a:latin typeface="+mj-lt"/>
                <a:cs typeface="Arial"/>
                <a:hlinkClick r:id="rId2"/>
              </a:rPr>
              <a:t>https://www.jota.info/opiniao-e-analise/artigos/os-tipos-de-gestores-publicos-brasileiros-12092018</a:t>
            </a:r>
            <a:r>
              <a:rPr lang="pt-BR" sz="1400" spc="-5" dirty="0">
                <a:solidFill>
                  <a:srgbClr val="2C2D2C"/>
                </a:solidFill>
                <a:latin typeface="+mj-lt"/>
                <a:cs typeface="Arial"/>
              </a:rPr>
              <a:t>. Acesso em 11.04.2020. </a:t>
            </a: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sz="1400" dirty="0">
                <a:solidFill>
                  <a:srgbClr val="2C2D2C"/>
                </a:solidFill>
                <a:latin typeface="+mj-lt"/>
                <a:cs typeface="Arial"/>
              </a:rPr>
              <a:t>OLIVEIRA,	</a:t>
            </a:r>
            <a:r>
              <a:rPr sz="1400" spc="-5" dirty="0">
                <a:solidFill>
                  <a:srgbClr val="2C2D2C"/>
                </a:solidFill>
                <a:latin typeface="+mj-lt"/>
                <a:cs typeface="Arial"/>
              </a:rPr>
              <a:t>Gustavo	</a:t>
            </a:r>
            <a:r>
              <a:rPr sz="1400" dirty="0">
                <a:solidFill>
                  <a:srgbClr val="2C2D2C"/>
                </a:solidFill>
                <a:latin typeface="+mj-lt"/>
                <a:cs typeface="Arial"/>
              </a:rPr>
              <a:t>Justino	</a:t>
            </a:r>
            <a:r>
              <a:rPr sz="1400" spc="-5" dirty="0">
                <a:solidFill>
                  <a:srgbClr val="2C2D2C"/>
                </a:solidFill>
                <a:latin typeface="+mj-lt"/>
                <a:cs typeface="Arial"/>
              </a:rPr>
              <a:t>de.	</a:t>
            </a:r>
            <a:r>
              <a:rPr lang="pt-BR" sz="1400" spc="-5" dirty="0">
                <a:solidFill>
                  <a:srgbClr val="2C2D2C"/>
                </a:solidFill>
                <a:latin typeface="+mj-lt"/>
                <a:cs typeface="Arial"/>
              </a:rPr>
              <a:t>Artigo 29 – comentários gerais ao dispositivo. In: CUNHA FILHO, Alexandre, ISSA, Rafael </a:t>
            </a:r>
            <a:r>
              <a:rPr lang="pt-BR" sz="1400" spc="-5" dirty="0" err="1">
                <a:solidFill>
                  <a:srgbClr val="2C2D2C"/>
                </a:solidFill>
                <a:latin typeface="+mj-lt"/>
                <a:cs typeface="Arial"/>
              </a:rPr>
              <a:t>Hamze</a:t>
            </a:r>
            <a:r>
              <a:rPr lang="pt-BR" sz="1400" spc="-5" dirty="0">
                <a:solidFill>
                  <a:srgbClr val="2C2D2C"/>
                </a:solidFill>
                <a:latin typeface="+mj-lt"/>
                <a:cs typeface="Arial"/>
              </a:rPr>
              <a:t> e SCWIND, Rafael </a:t>
            </a:r>
            <a:r>
              <a:rPr lang="pt-BR" sz="1400" spc="-5" dirty="0" err="1">
                <a:solidFill>
                  <a:srgbClr val="2C2D2C"/>
                </a:solidFill>
                <a:latin typeface="+mj-lt"/>
                <a:cs typeface="Arial"/>
              </a:rPr>
              <a:t>Wallbach</a:t>
            </a:r>
            <a:r>
              <a:rPr lang="pt-BR" sz="1400" spc="-5" dirty="0">
                <a:solidFill>
                  <a:srgbClr val="2C2D2C"/>
                </a:solidFill>
                <a:latin typeface="+mj-lt"/>
                <a:cs typeface="Arial"/>
              </a:rPr>
              <a:t>. Lei de Introdução às Normas do Direito Brasileiro – Anotada. Vol. II. São Paulo: </a:t>
            </a:r>
            <a:r>
              <a:rPr lang="pt-BR" sz="1400" spc="-5" dirty="0" err="1">
                <a:solidFill>
                  <a:srgbClr val="2C2D2C"/>
                </a:solidFill>
                <a:latin typeface="+mj-lt"/>
                <a:cs typeface="Arial"/>
              </a:rPr>
              <a:t>Quartier</a:t>
            </a:r>
            <a:r>
              <a:rPr lang="pt-BR" sz="1400" spc="-5" dirty="0">
                <a:solidFill>
                  <a:srgbClr val="2C2D2C"/>
                </a:solidFill>
                <a:latin typeface="+mj-lt"/>
                <a:cs typeface="Arial"/>
              </a:rPr>
              <a:t> </a:t>
            </a:r>
            <a:r>
              <a:rPr lang="pt-BR" sz="1400" spc="-5" dirty="0" err="1">
                <a:solidFill>
                  <a:srgbClr val="2C2D2C"/>
                </a:solidFill>
                <a:latin typeface="+mj-lt"/>
                <a:cs typeface="Arial"/>
              </a:rPr>
              <a:t>Latin</a:t>
            </a:r>
            <a:r>
              <a:rPr lang="pt-BR" sz="1400" spc="-5" dirty="0">
                <a:solidFill>
                  <a:srgbClr val="2C2D2C"/>
                </a:solidFill>
                <a:latin typeface="+mj-lt"/>
                <a:cs typeface="Arial"/>
              </a:rPr>
              <a:t>, 2019, p. 453-461.</a:t>
            </a: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spc="-5" dirty="0">
                <a:solidFill>
                  <a:srgbClr val="2C2D2C"/>
                </a:solidFill>
                <a:latin typeface="+mj-lt"/>
                <a:cs typeface="Arial"/>
              </a:rPr>
              <a:t>ROSILHO, André J.  Controle da Administração Pública pelo Tribunal de Contas da União. Tese de Doutorado. Faculdade de Direito da USP. Disponível em: </a:t>
            </a:r>
            <a:r>
              <a:rPr lang="pt-BR" sz="1400" spc="-5" dirty="0">
                <a:solidFill>
                  <a:srgbClr val="2C2D2C"/>
                </a:solidFill>
                <a:latin typeface="+mj-lt"/>
                <a:cs typeface="Arial"/>
                <a:hlinkClick r:id="rId3"/>
              </a:rPr>
              <a:t>https://teses.usp.br/teses/disponiveis/2/2134/tde-08022017-165131/publico/Andre_Rosilho_Controle_da_Administracao_Publica_pelo_TCU_INTEGRAL.pdf</a:t>
            </a:r>
            <a:r>
              <a:rPr lang="pt-BR" sz="1400" spc="-5" dirty="0">
                <a:solidFill>
                  <a:srgbClr val="2C2D2C"/>
                </a:solidFill>
                <a:latin typeface="+mj-lt"/>
                <a:cs typeface="Arial"/>
              </a:rPr>
              <a:t>. Acesso em 12 de abril de 2020.</a:t>
            </a: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spc="-5" dirty="0">
                <a:solidFill>
                  <a:srgbClr val="2C2D2C"/>
                </a:solidFill>
                <a:latin typeface="+mj-lt"/>
                <a:cs typeface="Arial"/>
              </a:rPr>
              <a:t>SCHWIND, Rafael </a:t>
            </a:r>
            <a:r>
              <a:rPr lang="pt-BR" sz="1400" spc="-5" dirty="0" err="1">
                <a:solidFill>
                  <a:srgbClr val="2C2D2C"/>
                </a:solidFill>
                <a:latin typeface="+mj-lt"/>
                <a:cs typeface="Arial"/>
              </a:rPr>
              <a:t>Wallbach</a:t>
            </a:r>
            <a:r>
              <a:rPr lang="pt-BR" sz="1400" spc="-5" dirty="0">
                <a:solidFill>
                  <a:srgbClr val="2C2D2C"/>
                </a:solidFill>
                <a:latin typeface="+mj-lt"/>
                <a:cs typeface="Arial"/>
              </a:rPr>
              <a:t>. Acordos na Lei de Introdução às Normas do Direito Brasileiro: normas de </a:t>
            </a:r>
            <a:r>
              <a:rPr lang="pt-BR" sz="1400" spc="-5" dirty="0" err="1">
                <a:solidFill>
                  <a:srgbClr val="2C2D2C"/>
                </a:solidFill>
                <a:latin typeface="+mj-lt"/>
                <a:cs typeface="Arial"/>
              </a:rPr>
              <a:t>sobredireito</a:t>
            </a:r>
            <a:r>
              <a:rPr lang="pt-BR" sz="1400" spc="-5" dirty="0">
                <a:solidFill>
                  <a:srgbClr val="2C2D2C"/>
                </a:solidFill>
                <a:latin typeface="+mj-lt"/>
                <a:cs typeface="Arial"/>
              </a:rPr>
              <a:t> sobre a celebração de compromissos pela Administração Pública. In OLIVEIRA, Gustavo Justino de (coord.). </a:t>
            </a:r>
            <a:r>
              <a:rPr lang="pt-BR" sz="1400" i="1" spc="-5" dirty="0">
                <a:solidFill>
                  <a:srgbClr val="2C2D2C"/>
                </a:solidFill>
                <a:latin typeface="+mj-lt"/>
                <a:cs typeface="Arial"/>
              </a:rPr>
              <a:t>Acordos Administrativos no Brasil: teoria e prática</a:t>
            </a:r>
            <a:r>
              <a:rPr lang="pt-BR" sz="1400" spc="-5" dirty="0">
                <a:solidFill>
                  <a:srgbClr val="2C2D2C"/>
                </a:solidFill>
                <a:latin typeface="+mj-lt"/>
                <a:cs typeface="Arial"/>
              </a:rPr>
              <a:t>. São Paulo: Almedina, 2020, p. </a:t>
            </a:r>
            <a:r>
              <a:rPr lang="pt-BR" sz="1400" spc="-5">
                <a:solidFill>
                  <a:srgbClr val="2C2D2C"/>
                </a:solidFill>
                <a:latin typeface="+mj-lt"/>
                <a:cs typeface="Arial"/>
              </a:rPr>
              <a:t>157-177.</a:t>
            </a:r>
            <a:endParaRPr lang="pt-BR" sz="1400" spc="-5" dirty="0">
              <a:solidFill>
                <a:srgbClr val="2C2D2C"/>
              </a:solidFill>
              <a:latin typeface="+mj-lt"/>
              <a:cs typeface="Arial"/>
            </a:endParaRP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dirty="0">
                <a:latin typeface="+mj-lt"/>
              </a:rPr>
              <a:t>SUNDFELD, Carlos Ari e MARQUES NETO, Floriano de Azevedo. Uma nova lei para aumentar a qualidade jurídica das decisões públicas e de seu controle. IN: SUNDFELD, Carlos Ari (org.). </a:t>
            </a:r>
            <a:r>
              <a:rPr lang="pt-BR" sz="1400" i="1" dirty="0">
                <a:latin typeface="+mj-lt"/>
              </a:rPr>
              <a:t>Contratações Públicas e seu Controle</a:t>
            </a:r>
            <a:r>
              <a:rPr lang="pt-BR" sz="1400" dirty="0">
                <a:latin typeface="+mj-lt"/>
              </a:rPr>
              <a:t>. São Paulo: Malheiros, 2013.</a:t>
            </a:r>
            <a:r>
              <a:rPr lang="pt-BR" sz="1400" spc="-5" dirty="0">
                <a:solidFill>
                  <a:srgbClr val="2C2D2C"/>
                </a:solidFill>
                <a:latin typeface="+mj-lt"/>
                <a:cs typeface="Arial"/>
              </a:rPr>
              <a:t> </a:t>
            </a:r>
            <a:endParaRPr sz="1400" dirty="0">
              <a:latin typeface="+mj-lt"/>
              <a:cs typeface="Arial"/>
            </a:endParaRPr>
          </a:p>
        </p:txBody>
      </p:sp>
      <p:sp>
        <p:nvSpPr>
          <p:cNvPr id="29" name="object 29"/>
          <p:cNvSpPr txBox="1">
            <a:spLocks noGrp="1"/>
          </p:cNvSpPr>
          <p:nvPr>
            <p:ph type="title"/>
          </p:nvPr>
        </p:nvSpPr>
        <p:spPr>
          <a:xfrm>
            <a:off x="1355344" y="594931"/>
            <a:ext cx="2707005" cy="513715"/>
          </a:xfrm>
          <a:prstGeom prst="rect">
            <a:avLst/>
          </a:prstGeom>
        </p:spPr>
        <p:txBody>
          <a:bodyPr vert="horz" wrap="square" lIns="0" tIns="12700" rIns="0" bIns="0" rtlCol="0">
            <a:spAutoFit/>
          </a:bodyPr>
          <a:lstStyle/>
          <a:p>
            <a:pPr marL="12700">
              <a:lnSpc>
                <a:spcPct val="100000"/>
              </a:lnSpc>
              <a:spcBef>
                <a:spcPts val="100"/>
              </a:spcBef>
            </a:pPr>
            <a:r>
              <a:rPr spc="-5"/>
              <a:t>Referências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D9D9D9"/>
            </a:solidFill>
          </a:ln>
        </p:spPr>
        <p:txBody>
          <a:bodyPr wrap="square" lIns="0" tIns="0" rIns="0" bIns="0" rtlCol="0"/>
          <a:lstStyle/>
          <a:p>
            <a:endParaRPr/>
          </a:p>
        </p:txBody>
      </p:sp>
      <p:sp>
        <p:nvSpPr>
          <p:cNvPr id="12" name="object 1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grpSp>
        <p:nvGrpSpPr>
          <p:cNvPr id="13" name="object 13"/>
          <p:cNvGrpSpPr/>
          <p:nvPr/>
        </p:nvGrpSpPr>
        <p:grpSpPr>
          <a:xfrm>
            <a:off x="-3175" y="0"/>
            <a:ext cx="12198350" cy="6864350"/>
            <a:chOff x="-3175" y="0"/>
            <a:chExt cx="12198350" cy="6864350"/>
          </a:xfrm>
        </p:grpSpPr>
        <p:sp>
          <p:nvSpPr>
            <p:cNvPr id="14" name="object 14"/>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16" name="object 16"/>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17" name="object 17"/>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18" name="object 18"/>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19" name="object 19"/>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20" name="object 20"/>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23" name="object 23"/>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24" name="object 24"/>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25" name="object 25"/>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26" name="object 26"/>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27" name="object 27"/>
            <p:cNvSpPr/>
            <p:nvPr/>
          </p:nvSpPr>
          <p:spPr>
            <a:xfrm>
              <a:off x="609599"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grpSp>
      <p:sp>
        <p:nvSpPr>
          <p:cNvPr id="28" name="object 28"/>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tabLst>
                <a:tab pos="2744470" algn="l"/>
              </a:tabLst>
            </a:pPr>
            <a:r>
              <a:rPr spc="-5"/>
              <a:t>Sumár</a:t>
            </a:r>
            <a:r>
              <a:rPr spc="5"/>
              <a:t>i</a:t>
            </a:r>
            <a:r>
              <a:t>o</a:t>
            </a:r>
            <a:r>
              <a:rPr spc="-15"/>
              <a:t> </a:t>
            </a:r>
            <a:r>
              <a:rPr spc="-5"/>
              <a:t>d</a:t>
            </a:r>
            <a:r>
              <a:t>e	aula</a:t>
            </a:r>
          </a:p>
        </p:txBody>
      </p:sp>
      <p:sp>
        <p:nvSpPr>
          <p:cNvPr id="29" name="object 29"/>
          <p:cNvSpPr txBox="1"/>
          <p:nvPr/>
        </p:nvSpPr>
        <p:spPr>
          <a:xfrm>
            <a:off x="2996945" y="870872"/>
            <a:ext cx="6518275" cy="4092787"/>
          </a:xfrm>
          <a:prstGeom prst="rect">
            <a:avLst/>
          </a:prstGeom>
        </p:spPr>
        <p:txBody>
          <a:bodyPr vert="horz" wrap="square" lIns="0" tIns="182245" rIns="0" bIns="0" rtlCol="0">
            <a:spAutoFit/>
          </a:bodyPr>
          <a:lstStyle/>
          <a:p>
            <a:pPr marL="352425" indent="-340360">
              <a:lnSpc>
                <a:spcPct val="100000"/>
              </a:lnSpc>
              <a:spcBef>
                <a:spcPts val="1435"/>
              </a:spcBef>
              <a:buAutoNum type="arabicPeriod"/>
              <a:tabLst>
                <a:tab pos="353060" algn="l"/>
              </a:tabLst>
            </a:pPr>
            <a:r>
              <a:rPr lang="pt-BR" sz="1400" b="1" spc="-10">
                <a:solidFill>
                  <a:srgbClr val="2C2D2C"/>
                </a:solidFill>
                <a:latin typeface="Verdana"/>
                <a:cs typeface="Verdana"/>
              </a:rPr>
              <a:t>Principais questões em torno da Lei 13.655/18</a:t>
            </a:r>
            <a:endParaRPr lang="pt-BR" sz="1400" b="1" spc="-5">
              <a:solidFill>
                <a:srgbClr val="2C2D2C"/>
              </a:solidFill>
              <a:latin typeface="Verdana"/>
              <a:cs typeface="Verdana"/>
            </a:endParaRPr>
          </a:p>
          <a:p>
            <a:pPr marL="352425" indent="-340360">
              <a:lnSpc>
                <a:spcPct val="100000"/>
              </a:lnSpc>
              <a:spcBef>
                <a:spcPts val="1435"/>
              </a:spcBef>
              <a:tabLst>
                <a:tab pos="353060" algn="l"/>
              </a:tabLst>
            </a:pPr>
            <a:r>
              <a:rPr lang="pt-BR" sz="1400" spc="-5">
                <a:solidFill>
                  <a:srgbClr val="2C2D2C"/>
                </a:solidFill>
                <a:latin typeface="Verdana"/>
                <a:cs typeface="Verdana"/>
              </a:rPr>
              <a:t>1.1.Segurança jurídica ao administrado (art. 24)</a:t>
            </a:r>
            <a:endParaRPr sz="1400">
              <a:latin typeface="Verdana"/>
              <a:cs typeface="Verdana"/>
            </a:endParaRPr>
          </a:p>
          <a:p>
            <a:pPr marL="579120" lvl="1" indent="-566420">
              <a:lnSpc>
                <a:spcPct val="100000"/>
              </a:lnSpc>
              <a:spcBef>
                <a:spcPts val="1340"/>
              </a:spcBef>
              <a:tabLst>
                <a:tab pos="579120" algn="l"/>
              </a:tabLst>
            </a:pPr>
            <a:r>
              <a:rPr lang="pt-BR" sz="1400" spc="-5">
                <a:solidFill>
                  <a:srgbClr val="2C2D2C"/>
                </a:solidFill>
                <a:latin typeface="Verdana"/>
                <a:cs typeface="Verdana"/>
              </a:rPr>
              <a:t>1.2.Eficiência na atuação do gestor público (art. 28)</a:t>
            </a:r>
            <a:endParaRPr sz="1400">
              <a:latin typeface="Verdana"/>
              <a:cs typeface="Verdana"/>
            </a:endParaRPr>
          </a:p>
          <a:p>
            <a:pPr marL="579120" lvl="1" indent="-566420">
              <a:lnSpc>
                <a:spcPct val="100000"/>
              </a:lnSpc>
              <a:spcBef>
                <a:spcPts val="1340"/>
              </a:spcBef>
              <a:tabLst>
                <a:tab pos="579120" algn="l"/>
              </a:tabLst>
            </a:pPr>
            <a:r>
              <a:rPr lang="pt-BR" sz="1400" spc="-5">
                <a:solidFill>
                  <a:srgbClr val="2C2D2C"/>
                </a:solidFill>
                <a:latin typeface="Verdana"/>
                <a:cs typeface="Verdana"/>
              </a:rPr>
              <a:t>1.3. Democratização e transparência da Administração Pública (art. 21,26 e 29)</a:t>
            </a:r>
            <a:endParaRPr sz="1400">
              <a:latin typeface="Verdana"/>
              <a:cs typeface="Verdana"/>
            </a:endParaRPr>
          </a:p>
          <a:p>
            <a:pPr marL="579120" lvl="1" indent="-566420">
              <a:lnSpc>
                <a:spcPct val="100000"/>
              </a:lnSpc>
              <a:spcBef>
                <a:spcPts val="1340"/>
              </a:spcBef>
              <a:tabLst>
                <a:tab pos="579120" algn="l"/>
              </a:tabLst>
            </a:pPr>
            <a:r>
              <a:rPr lang="pt-BR" sz="1400">
                <a:solidFill>
                  <a:srgbClr val="2C2D2C"/>
                </a:solidFill>
                <a:latin typeface="Verdana"/>
                <a:cs typeface="Verdana"/>
              </a:rPr>
              <a:t>1.4.Direito Administrativo de resultados (art. 20 a 22)</a:t>
            </a:r>
            <a:endParaRPr sz="1400">
              <a:latin typeface="Verdana"/>
              <a:cs typeface="Verdana"/>
            </a:endParaRPr>
          </a:p>
          <a:p>
            <a:pPr marL="352425" indent="-340360">
              <a:lnSpc>
                <a:spcPct val="100000"/>
              </a:lnSpc>
              <a:spcBef>
                <a:spcPts val="1340"/>
              </a:spcBef>
              <a:buAutoNum type="arabicPeriod" startAt="2"/>
              <a:tabLst>
                <a:tab pos="353060" algn="l"/>
              </a:tabLst>
            </a:pPr>
            <a:r>
              <a:rPr lang="pt-BR" sz="1400" b="1" spc="-10">
                <a:solidFill>
                  <a:srgbClr val="2C2D2C"/>
                </a:solidFill>
                <a:latin typeface="Verdana"/>
                <a:cs typeface="Verdana"/>
              </a:rPr>
              <a:t>O Decreto 9.830/2019</a:t>
            </a:r>
            <a:endParaRPr sz="1400">
              <a:latin typeface="Verdana"/>
              <a:cs typeface="Verdana"/>
            </a:endParaRPr>
          </a:p>
          <a:p>
            <a:pPr marL="579120" lvl="1" indent="-566420">
              <a:lnSpc>
                <a:spcPct val="100000"/>
              </a:lnSpc>
              <a:spcBef>
                <a:spcPts val="1345"/>
              </a:spcBef>
              <a:tabLst>
                <a:tab pos="579120" algn="l"/>
              </a:tabLst>
            </a:pPr>
            <a:r>
              <a:rPr lang="pt-BR" sz="1400" spc="-5">
                <a:solidFill>
                  <a:srgbClr val="2C2D2C"/>
                </a:solidFill>
                <a:latin typeface="Verdana"/>
                <a:cs typeface="Verdana"/>
              </a:rPr>
              <a:t>2.1. Motivação e decisão (art. 2º ao 6º) </a:t>
            </a:r>
            <a:endParaRPr sz="1400">
              <a:latin typeface="Verdana"/>
              <a:cs typeface="Verdana"/>
            </a:endParaRPr>
          </a:p>
          <a:p>
            <a:pPr marL="579120" lvl="1" indent="-566420">
              <a:lnSpc>
                <a:spcPct val="100000"/>
              </a:lnSpc>
              <a:spcBef>
                <a:spcPts val="1340"/>
              </a:spcBef>
              <a:tabLst>
                <a:tab pos="579120" algn="l"/>
              </a:tabLst>
            </a:pPr>
            <a:r>
              <a:rPr lang="pt-BR" sz="1400" spc="-5">
                <a:solidFill>
                  <a:srgbClr val="2C2D2C"/>
                </a:solidFill>
                <a:latin typeface="Verdana"/>
                <a:cs typeface="Verdana"/>
              </a:rPr>
              <a:t>2.2. Instrumentos (art. 10 e 11)</a:t>
            </a:r>
            <a:endParaRPr sz="1400">
              <a:latin typeface="Verdana"/>
              <a:cs typeface="Verdana"/>
            </a:endParaRPr>
          </a:p>
          <a:p>
            <a:pPr marL="579120" lvl="1" indent="-566420">
              <a:lnSpc>
                <a:spcPct val="100000"/>
              </a:lnSpc>
              <a:spcBef>
                <a:spcPts val="1360"/>
              </a:spcBef>
              <a:tabLst>
                <a:tab pos="579120" algn="l"/>
              </a:tabLst>
            </a:pPr>
            <a:r>
              <a:rPr lang="pt-BR" sz="1400">
                <a:solidFill>
                  <a:srgbClr val="2C2D2C"/>
                </a:solidFill>
                <a:latin typeface="Verdana"/>
                <a:cs typeface="Verdana"/>
              </a:rPr>
              <a:t>2.3. Responsabilização do agente público (art. 12 ao 16)</a:t>
            </a:r>
          </a:p>
          <a:p>
            <a:pPr marL="579120" lvl="1" indent="-566420">
              <a:lnSpc>
                <a:spcPct val="100000"/>
              </a:lnSpc>
              <a:spcBef>
                <a:spcPts val="1360"/>
              </a:spcBef>
              <a:tabLst>
                <a:tab pos="579120" algn="l"/>
              </a:tabLst>
            </a:pPr>
            <a:r>
              <a:rPr lang="pt-BR" sz="1400">
                <a:solidFill>
                  <a:srgbClr val="2C2D2C"/>
                </a:solidFill>
                <a:latin typeface="Verdana"/>
                <a:cs typeface="Verdana"/>
              </a:rPr>
              <a:t>2.4. Segurança jurídica na aplicação das normas (art. 18 ao 25)</a:t>
            </a:r>
            <a:endParaRPr lang="en-US" sz="1400">
              <a:solidFill>
                <a:srgbClr val="2C2D2C"/>
              </a:solidFill>
              <a:latin typeface="Verdana"/>
              <a:cs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9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4" name="object 4"/>
          <p:cNvSpPr/>
          <p:nvPr/>
        </p:nvSpPr>
        <p:spPr>
          <a:xfrm>
            <a:off x="1828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5" name="object 5"/>
          <p:cNvSpPr/>
          <p:nvPr/>
        </p:nvSpPr>
        <p:spPr>
          <a:xfrm>
            <a:off x="3048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6" name="object 6"/>
          <p:cNvSpPr/>
          <p:nvPr/>
        </p:nvSpPr>
        <p:spPr>
          <a:xfrm>
            <a:off x="4267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7" name="object 7"/>
          <p:cNvSpPr/>
          <p:nvPr/>
        </p:nvSpPr>
        <p:spPr>
          <a:xfrm>
            <a:off x="5486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8" name="object 8"/>
          <p:cNvSpPr/>
          <p:nvPr/>
        </p:nvSpPr>
        <p:spPr>
          <a:xfrm>
            <a:off x="6705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9" name="object 9"/>
          <p:cNvSpPr/>
          <p:nvPr/>
        </p:nvSpPr>
        <p:spPr>
          <a:xfrm>
            <a:off x="7924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0" name="object 10"/>
          <p:cNvSpPr/>
          <p:nvPr/>
        </p:nvSpPr>
        <p:spPr>
          <a:xfrm>
            <a:off x="9144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1" name="object 11"/>
          <p:cNvSpPr/>
          <p:nvPr/>
        </p:nvSpPr>
        <p:spPr>
          <a:xfrm>
            <a:off x="10363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2" name="object 12"/>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A33E27"/>
            </a:solidFill>
          </a:ln>
        </p:spPr>
        <p:txBody>
          <a:bodyPr wrap="square" lIns="0" tIns="0" rIns="0" bIns="0" rtlCol="0"/>
          <a:lstStyle/>
          <a:p>
            <a:endParaRPr/>
          </a:p>
        </p:txBody>
      </p:sp>
      <p:sp>
        <p:nvSpPr>
          <p:cNvPr id="13" name="object 13"/>
          <p:cNvSpPr/>
          <p:nvPr/>
        </p:nvSpPr>
        <p:spPr>
          <a:xfrm>
            <a:off x="3175" y="6510337"/>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grpSp>
        <p:nvGrpSpPr>
          <p:cNvPr id="14" name="object 14"/>
          <p:cNvGrpSpPr/>
          <p:nvPr/>
        </p:nvGrpSpPr>
        <p:grpSpPr>
          <a:xfrm>
            <a:off x="-3175" y="0"/>
            <a:ext cx="12198350" cy="6864350"/>
            <a:chOff x="-3175" y="0"/>
            <a:chExt cx="12198350" cy="6864350"/>
          </a:xfrm>
        </p:grpSpPr>
        <p:sp>
          <p:nvSpPr>
            <p:cNvPr id="15" name="object 15"/>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A33E27"/>
              </a:solidFill>
            </a:ln>
          </p:spPr>
          <p:txBody>
            <a:bodyPr wrap="square" lIns="0" tIns="0" rIns="0" bIns="0" rtlCol="0"/>
            <a:lstStyle/>
            <a:p>
              <a:endParaRPr/>
            </a:p>
          </p:txBody>
        </p:sp>
        <p:sp>
          <p:nvSpPr>
            <p:cNvPr id="16" name="object 16"/>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A33E27"/>
              </a:solidFill>
            </a:ln>
          </p:spPr>
          <p:txBody>
            <a:bodyPr wrap="square" lIns="0" tIns="0" rIns="0" bIns="0" rtlCol="0"/>
            <a:lstStyle/>
            <a:p>
              <a:endParaRPr/>
            </a:p>
          </p:txBody>
        </p:sp>
        <p:sp>
          <p:nvSpPr>
            <p:cNvPr id="17" name="object 17"/>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A33E27"/>
              </a:solidFill>
            </a:ln>
          </p:spPr>
          <p:txBody>
            <a:bodyPr wrap="square" lIns="0" tIns="0" rIns="0" bIns="0" rtlCol="0"/>
            <a:lstStyle/>
            <a:p>
              <a:endParaRPr/>
            </a:p>
          </p:txBody>
        </p:sp>
        <p:sp>
          <p:nvSpPr>
            <p:cNvPr id="18" name="object 18"/>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A33E27"/>
              </a:solidFill>
            </a:ln>
          </p:spPr>
          <p:txBody>
            <a:bodyPr wrap="square" lIns="0" tIns="0" rIns="0" bIns="0" rtlCol="0"/>
            <a:lstStyle/>
            <a:p>
              <a:endParaRPr/>
            </a:p>
          </p:txBody>
        </p:sp>
        <p:sp>
          <p:nvSpPr>
            <p:cNvPr id="19" name="object 19"/>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A33E27"/>
              </a:solidFill>
            </a:ln>
          </p:spPr>
          <p:txBody>
            <a:bodyPr wrap="square" lIns="0" tIns="0" rIns="0" bIns="0" rtlCol="0"/>
            <a:lstStyle/>
            <a:p>
              <a:endParaRPr/>
            </a:p>
          </p:txBody>
        </p:sp>
        <p:sp>
          <p:nvSpPr>
            <p:cNvPr id="20" name="object 20"/>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A33E27"/>
              </a:solidFill>
            </a:ln>
          </p:spPr>
          <p:txBody>
            <a:bodyPr wrap="square" lIns="0" tIns="0" rIns="0" bIns="0" rtlCol="0"/>
            <a:lstStyle/>
            <a:p>
              <a:endParaRPr/>
            </a:p>
          </p:txBody>
        </p:sp>
        <p:sp>
          <p:nvSpPr>
            <p:cNvPr id="21" name="object 21"/>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A33E27"/>
              </a:solidFill>
            </a:ln>
          </p:spPr>
          <p:txBody>
            <a:bodyPr wrap="square" lIns="0" tIns="0" rIns="0" bIns="0" rtlCol="0"/>
            <a:lstStyle/>
            <a:p>
              <a:endParaRPr/>
            </a:p>
          </p:txBody>
        </p:sp>
        <p:sp>
          <p:nvSpPr>
            <p:cNvPr id="22" name="object 22"/>
            <p:cNvSpPr/>
            <p:nvPr/>
          </p:nvSpPr>
          <p:spPr>
            <a:xfrm>
              <a:off x="225425" y="0"/>
              <a:ext cx="8082280" cy="6858000"/>
            </a:xfrm>
            <a:custGeom>
              <a:avLst/>
              <a:gdLst/>
              <a:ahLst/>
              <a:cxnLst/>
              <a:rect l="l" t="t" r="r" b="b"/>
              <a:pathLst>
                <a:path w="8082280" h="6858000">
                  <a:moveTo>
                    <a:pt x="8082026" y="0"/>
                  </a:moveTo>
                  <a:lnTo>
                    <a:pt x="1265174" y="6857999"/>
                  </a:lnTo>
                </a:path>
                <a:path w="8082280" h="6858000">
                  <a:moveTo>
                    <a:pt x="6815201" y="0"/>
                  </a:moveTo>
                  <a:lnTo>
                    <a:pt x="0" y="6857999"/>
                  </a:lnTo>
                </a:path>
              </a:pathLst>
            </a:custGeom>
            <a:ln w="6350">
              <a:solidFill>
                <a:srgbClr val="A33E27"/>
              </a:solidFill>
            </a:ln>
          </p:spPr>
          <p:txBody>
            <a:bodyPr wrap="square" lIns="0" tIns="0" rIns="0" bIns="0" rtlCol="0"/>
            <a:lstStyle/>
            <a:p>
              <a:endParaRPr/>
            </a:p>
          </p:txBody>
        </p:sp>
        <p:sp>
          <p:nvSpPr>
            <p:cNvPr id="23" name="object 2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A33E27"/>
              </a:solidFill>
            </a:ln>
          </p:spPr>
          <p:txBody>
            <a:bodyPr wrap="square" lIns="0" tIns="0" rIns="0" bIns="0" rtlCol="0"/>
            <a:lstStyle/>
            <a:p>
              <a:endParaRPr/>
            </a:p>
          </p:txBody>
        </p:sp>
        <p:sp>
          <p:nvSpPr>
            <p:cNvPr id="24" name="object 24"/>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A33E27"/>
              </a:solidFill>
            </a:ln>
          </p:spPr>
          <p:txBody>
            <a:bodyPr wrap="square" lIns="0" tIns="0" rIns="0" bIns="0" rtlCol="0"/>
            <a:lstStyle/>
            <a:p>
              <a:endParaRPr/>
            </a:p>
          </p:txBody>
        </p:sp>
        <p:sp>
          <p:nvSpPr>
            <p:cNvPr id="25" name="object 25"/>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A33E27"/>
              </a:solidFill>
            </a:ln>
          </p:spPr>
          <p:txBody>
            <a:bodyPr wrap="square" lIns="0" tIns="0" rIns="0" bIns="0" rtlCol="0"/>
            <a:lstStyle/>
            <a:p>
              <a:endParaRPr/>
            </a:p>
          </p:txBody>
        </p:sp>
        <p:sp>
          <p:nvSpPr>
            <p:cNvPr id="26" name="object 26"/>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A33E27"/>
              </a:solidFill>
            </a:ln>
          </p:spPr>
          <p:txBody>
            <a:bodyPr wrap="square" lIns="0" tIns="0" rIns="0" bIns="0" rtlCol="0"/>
            <a:lstStyle/>
            <a:p>
              <a:endParaRPr/>
            </a:p>
          </p:txBody>
        </p:sp>
        <p:sp>
          <p:nvSpPr>
            <p:cNvPr id="27" name="object 27"/>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A33E27"/>
              </a:solidFill>
            </a:ln>
          </p:spPr>
          <p:txBody>
            <a:bodyPr wrap="square" lIns="0" tIns="0" rIns="0" bIns="0" rtlCol="0"/>
            <a:lstStyle/>
            <a:p>
              <a:endParaRPr/>
            </a:p>
          </p:txBody>
        </p:sp>
        <p:sp>
          <p:nvSpPr>
            <p:cNvPr id="28" name="object 28"/>
            <p:cNvSpPr/>
            <p:nvPr/>
          </p:nvSpPr>
          <p:spPr>
            <a:xfrm>
              <a:off x="1295399" y="5294376"/>
              <a:ext cx="9601200" cy="0"/>
            </a:xfrm>
            <a:custGeom>
              <a:avLst/>
              <a:gdLst/>
              <a:ahLst/>
              <a:cxnLst/>
              <a:rect l="l" t="t" r="r" b="b"/>
              <a:pathLst>
                <a:path w="9601200">
                  <a:moveTo>
                    <a:pt x="0" y="0"/>
                  </a:moveTo>
                  <a:lnTo>
                    <a:pt x="9601200" y="0"/>
                  </a:lnTo>
                </a:path>
              </a:pathLst>
            </a:custGeom>
            <a:ln w="12700">
              <a:solidFill>
                <a:srgbClr val="FFFFFF"/>
              </a:solidFill>
            </a:ln>
          </p:spPr>
          <p:txBody>
            <a:bodyPr wrap="square" lIns="0" tIns="0" rIns="0" bIns="0" rtlCol="0"/>
            <a:lstStyle/>
            <a:p>
              <a:endParaRPr/>
            </a:p>
          </p:txBody>
        </p:sp>
      </p:grpSp>
      <p:sp>
        <p:nvSpPr>
          <p:cNvPr id="29" name="object 29"/>
          <p:cNvSpPr txBox="1"/>
          <p:nvPr/>
        </p:nvSpPr>
        <p:spPr>
          <a:xfrm>
            <a:off x="1340484" y="3277870"/>
            <a:ext cx="9584689" cy="2767424"/>
          </a:xfrm>
          <a:prstGeom prst="rect">
            <a:avLst/>
          </a:prstGeom>
        </p:spPr>
        <p:txBody>
          <a:bodyPr vert="horz" wrap="square" lIns="0" tIns="124460" rIns="0" bIns="0" rtlCol="0">
            <a:spAutoFit/>
          </a:bodyPr>
          <a:lstStyle/>
          <a:p>
            <a:pPr marL="12700" marR="5080" algn="just">
              <a:lnSpc>
                <a:spcPts val="4900"/>
              </a:lnSpc>
              <a:spcBef>
                <a:spcPts val="980"/>
              </a:spcBef>
            </a:pPr>
            <a:r>
              <a:rPr sz="4800" b="1">
                <a:solidFill>
                  <a:srgbClr val="FFFFFF"/>
                </a:solidFill>
                <a:latin typeface="Verdana"/>
                <a:cs typeface="Verdana"/>
              </a:rPr>
              <a:t>1. </a:t>
            </a:r>
            <a:r>
              <a:rPr lang="pt-BR" sz="4800" b="1" spc="-10">
                <a:solidFill>
                  <a:schemeClr val="bg1"/>
                </a:solidFill>
                <a:latin typeface="Verdana"/>
                <a:cs typeface="Verdana"/>
              </a:rPr>
              <a:t>Principais questões em torno da Lei 13.655/18 – Reforma da LINDB</a:t>
            </a:r>
            <a:endParaRPr lang="pt-BR" sz="4800" b="1" spc="-5">
              <a:solidFill>
                <a:schemeClr val="bg1"/>
              </a:solidFill>
              <a:latin typeface="Verdana"/>
              <a:cs typeface="Verdana"/>
            </a:endParaRPr>
          </a:p>
          <a:p>
            <a:pPr marL="12700" marR="5080">
              <a:lnSpc>
                <a:spcPts val="4900"/>
              </a:lnSpc>
              <a:spcBef>
                <a:spcPts val="980"/>
              </a:spcBef>
            </a:pPr>
            <a:endParaRPr sz="4800">
              <a:latin typeface="Verdana"/>
              <a:cs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1.1. </a:t>
            </a:r>
            <a:r>
              <a:rPr lang="en-US" sz="2400" i="1" spc="-5" err="1">
                <a:solidFill>
                  <a:srgbClr val="FFFFFF"/>
                </a:solidFill>
                <a:latin typeface="Verdana"/>
                <a:cs typeface="Verdana"/>
              </a:rPr>
              <a:t>Segurança</a:t>
            </a:r>
            <a:r>
              <a:rPr lang="en-US" sz="2400" i="1" spc="-5">
                <a:solidFill>
                  <a:srgbClr val="FFFFFF"/>
                </a:solidFill>
                <a:latin typeface="Verdana"/>
                <a:cs typeface="Verdana"/>
              </a:rPr>
              <a:t> </a:t>
            </a:r>
            <a:r>
              <a:rPr lang="en-US" sz="2400" i="1" spc="-5" err="1">
                <a:solidFill>
                  <a:srgbClr val="FFFFFF"/>
                </a:solidFill>
                <a:latin typeface="Verdana"/>
                <a:cs typeface="Verdana"/>
              </a:rPr>
              <a:t>jurídica</a:t>
            </a:r>
            <a:r>
              <a:rPr lang="en-US" sz="2400" i="1" spc="-5">
                <a:solidFill>
                  <a:srgbClr val="FFFFFF"/>
                </a:solidFill>
                <a:latin typeface="Verdana"/>
                <a:cs typeface="Verdana"/>
              </a:rPr>
              <a:t> </a:t>
            </a:r>
            <a:r>
              <a:rPr lang="en-US" sz="2400" i="1" spc="-5" err="1">
                <a:solidFill>
                  <a:srgbClr val="FFFFFF"/>
                </a:solidFill>
                <a:latin typeface="Verdana"/>
                <a:cs typeface="Verdana"/>
              </a:rPr>
              <a:t>ao</a:t>
            </a:r>
            <a:r>
              <a:rPr lang="en-US" sz="2400" i="1" spc="-5">
                <a:solidFill>
                  <a:srgbClr val="FFFFFF"/>
                </a:solidFill>
                <a:latin typeface="Verdana"/>
                <a:cs typeface="Verdana"/>
              </a:rPr>
              <a:t> </a:t>
            </a:r>
            <a:r>
              <a:rPr lang="en-US" sz="2400" i="1" spc="-5" err="1">
                <a:solidFill>
                  <a:srgbClr val="FFFFFF"/>
                </a:solidFill>
                <a:latin typeface="Verdana"/>
                <a:cs typeface="Verdana"/>
              </a:rPr>
              <a:t>administrado</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205740" y="630554"/>
            <a:ext cx="11420473" cy="6044540"/>
          </a:xfrm>
          <a:prstGeom prst="rect">
            <a:avLst/>
          </a:prstGeom>
        </p:spPr>
        <p:txBody>
          <a:bodyPr vert="horz" wrap="square" lIns="0" tIns="12700" rIns="0" bIns="0" rtlCol="0">
            <a:spAutoFit/>
          </a:bodyPr>
          <a:lstStyle/>
          <a:p>
            <a:pPr algn="just">
              <a:lnSpc>
                <a:spcPct val="150000"/>
              </a:lnSpc>
              <a:spcBef>
                <a:spcPts val="30"/>
              </a:spcBef>
              <a:buClr>
                <a:srgbClr val="2C2D2C"/>
              </a:buClr>
              <a:buFont typeface="Wingdings"/>
              <a:buChar char=""/>
            </a:pPr>
            <a:r>
              <a:rPr lang="pt-BR" sz="2400"/>
              <a:t>Art. 23.  A decisão administrativa, controladora ou judicial que estabelecer interpretação ou orientação nova sobre norma de conteúdo indeterminado, impondo novo dever ou novo condicionamento de direito, deverá prever regime de transição quando indispensável para que o novo dever ou condicionamento de direito seja cumprido de modo proporcional, equânime e eficiente e sem prejuízo aos interesses gerais.  </a:t>
            </a:r>
          </a:p>
          <a:p>
            <a:pPr algn="just">
              <a:lnSpc>
                <a:spcPct val="150000"/>
              </a:lnSpc>
              <a:spcBef>
                <a:spcPts val="30"/>
              </a:spcBef>
              <a:buClr>
                <a:srgbClr val="2C2D2C"/>
              </a:buClr>
              <a:buFont typeface="Wingdings"/>
              <a:buChar char=""/>
            </a:pPr>
            <a:endParaRPr sz="2400">
              <a:latin typeface="Verdana"/>
              <a:cs typeface="Verdana"/>
            </a:endParaRPr>
          </a:p>
          <a:p>
            <a:pPr marL="289560" algn="just">
              <a:lnSpc>
                <a:spcPct val="150000"/>
              </a:lnSpc>
            </a:pPr>
            <a:r>
              <a:rPr lang="pt-BR" sz="2000" spc="5">
                <a:solidFill>
                  <a:srgbClr val="2C2D2C"/>
                </a:solidFill>
                <a:latin typeface="Verdana"/>
                <a:cs typeface="Verdana"/>
              </a:rPr>
              <a:t>”O Direito há muito deixou a pretensão iluminista de fornecer apenas uma interpretação correta de todas as suas normas. Muitas vezes a variação abrupta da interpretação de determinada norma pode ser muito mais grave para as pessoas do que a alteração da própria norma. Assim, não é admissível – e a lei deixa expresso – que uma pessoa seja punida por ter seguido a interpretação que a mesma Administração adotava até então” (ARAGÃO: 2019, p. 32).</a:t>
            </a:r>
            <a:endParaRPr sz="2000">
              <a:latin typeface="Verdana"/>
              <a:cs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1.1. </a:t>
            </a:r>
            <a:r>
              <a:rPr lang="en-US" sz="2400" i="1" spc="-5" err="1">
                <a:solidFill>
                  <a:srgbClr val="FFFFFF"/>
                </a:solidFill>
                <a:latin typeface="Verdana"/>
                <a:cs typeface="Verdana"/>
              </a:rPr>
              <a:t>Segurança</a:t>
            </a:r>
            <a:r>
              <a:rPr lang="en-US" sz="2400" i="1" spc="-5">
                <a:solidFill>
                  <a:srgbClr val="FFFFFF"/>
                </a:solidFill>
                <a:latin typeface="Verdana"/>
                <a:cs typeface="Verdana"/>
              </a:rPr>
              <a:t> </a:t>
            </a:r>
            <a:r>
              <a:rPr lang="en-US" sz="2400" i="1" spc="-5" err="1">
                <a:solidFill>
                  <a:srgbClr val="FFFFFF"/>
                </a:solidFill>
                <a:latin typeface="Verdana"/>
                <a:cs typeface="Verdana"/>
              </a:rPr>
              <a:t>jurídica</a:t>
            </a:r>
            <a:r>
              <a:rPr lang="en-US" sz="2400" i="1" spc="-5">
                <a:solidFill>
                  <a:srgbClr val="FFFFFF"/>
                </a:solidFill>
                <a:latin typeface="Verdana"/>
                <a:cs typeface="Verdana"/>
              </a:rPr>
              <a:t> </a:t>
            </a:r>
            <a:r>
              <a:rPr lang="en-US" sz="2400" i="1" spc="-5" err="1">
                <a:solidFill>
                  <a:srgbClr val="FFFFFF"/>
                </a:solidFill>
                <a:latin typeface="Verdana"/>
                <a:cs typeface="Verdana"/>
              </a:rPr>
              <a:t>ao</a:t>
            </a:r>
            <a:r>
              <a:rPr lang="en-US" sz="2400" i="1" spc="-5">
                <a:solidFill>
                  <a:srgbClr val="FFFFFF"/>
                </a:solidFill>
                <a:latin typeface="Verdana"/>
                <a:cs typeface="Verdana"/>
              </a:rPr>
              <a:t> </a:t>
            </a:r>
            <a:r>
              <a:rPr lang="en-US" sz="2400" i="1" spc="-5" err="1">
                <a:solidFill>
                  <a:srgbClr val="FFFFFF"/>
                </a:solidFill>
                <a:latin typeface="Verdana"/>
                <a:cs typeface="Verdana"/>
              </a:rPr>
              <a:t>administrado</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90548" y="630554"/>
            <a:ext cx="11104881" cy="6309099"/>
          </a:xfrm>
          <a:prstGeom prst="rect">
            <a:avLst/>
          </a:prstGeom>
        </p:spPr>
        <p:txBody>
          <a:bodyPr vert="horz" wrap="square" lIns="0" tIns="12700" rIns="0" bIns="0" rtlCol="0">
            <a:spAutoFit/>
          </a:bodyPr>
          <a:lstStyle/>
          <a:p>
            <a:pPr algn="just">
              <a:lnSpc>
                <a:spcPct val="150000"/>
              </a:lnSpc>
            </a:pPr>
            <a:r>
              <a:rPr lang="pt-BR" sz="2400" dirty="0"/>
              <a:t> </a:t>
            </a:r>
            <a:r>
              <a:rPr lang="pt-BR" dirty="0"/>
              <a:t> Art. 24.  A revisão, nas esferas administrativa, controladora ou judicial, quanto à validade de ato, contrato, ajuste, processo ou norma administrativa cuja produção já se houver completado levará em conta as orientações gerais da época, sendo vedado que, com base em mudança posterior de orientação geral, se declarem inválidas situações plenamente constituídas.                </a:t>
            </a:r>
          </a:p>
          <a:p>
            <a:pPr algn="just">
              <a:lnSpc>
                <a:spcPct val="150000"/>
              </a:lnSpc>
            </a:pPr>
            <a:r>
              <a:rPr lang="pt-BR" dirty="0"/>
              <a:t>Parágrafo único.  Consideram-se orientações gerais as interpretações e especificações contidas em atos públicos de caráter geral ou em jurisprudência judicial ou administrativa majoritária, e ainda as adotadas por prática administrativa reiterada e de amplo conhecimento público.   </a:t>
            </a:r>
          </a:p>
          <a:p>
            <a:pPr algn="just">
              <a:lnSpc>
                <a:spcPct val="150000"/>
              </a:lnSpc>
              <a:spcBef>
                <a:spcPts val="30"/>
              </a:spcBef>
              <a:buClr>
                <a:srgbClr val="2C2D2C"/>
              </a:buClr>
              <a:buFont typeface="Wingdings"/>
              <a:buChar char=""/>
            </a:pPr>
            <a:r>
              <a:rPr lang="pt-BR" sz="2400" b="1" u="sng" dirty="0"/>
              <a:t>Problema</a:t>
            </a:r>
            <a:r>
              <a:rPr lang="pt-BR" sz="2400" dirty="0"/>
              <a:t>: Em muitos casos, a atividade de controle exercida pelo Tribunal de Contas da União avalia licitações e contratos da Administração Pública com base em orientações jurídicas que não eram vigentes à época dos atos praticados e, em certos casos, declarando a invalidade de contratos cujo objeto já foi executado (ROSILHO; 2016).</a:t>
            </a:r>
          </a:p>
          <a:p>
            <a:pPr algn="just">
              <a:lnSpc>
                <a:spcPct val="150000"/>
              </a:lnSpc>
              <a:spcBef>
                <a:spcPts val="30"/>
              </a:spcBef>
              <a:buClr>
                <a:srgbClr val="2C2D2C"/>
              </a:buClr>
              <a:buFont typeface="Wingdings"/>
              <a:buChar char=""/>
            </a:pPr>
            <a:endParaRPr lang="pt-BR" sz="2400" dirty="0"/>
          </a:p>
          <a:p>
            <a:pPr algn="just">
              <a:lnSpc>
                <a:spcPct val="150000"/>
              </a:lnSpc>
              <a:spcBef>
                <a:spcPts val="30"/>
              </a:spcBef>
              <a:buClr>
                <a:srgbClr val="2C2D2C"/>
              </a:buClr>
              <a:buFont typeface="Wingdings"/>
              <a:buChar char=""/>
            </a:pPr>
            <a:endParaRPr sz="2400" dirty="0">
              <a:latin typeface="Verdana"/>
              <a:cs typeface="Verdana"/>
            </a:endParaRPr>
          </a:p>
        </p:txBody>
      </p:sp>
    </p:spTree>
    <p:extLst>
      <p:ext uri="{BB962C8B-B14F-4D97-AF65-F5344CB8AC3E}">
        <p14:creationId xmlns:p14="http://schemas.microsoft.com/office/powerpoint/2010/main" val="287084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39" y="30480"/>
            <a:ext cx="8425809" cy="351378"/>
          </a:xfrm>
          <a:prstGeom prst="rect">
            <a:avLst/>
          </a:prstGeom>
        </p:spPr>
        <p:txBody>
          <a:bodyPr vert="horz" wrap="square" lIns="0" tIns="12700" rIns="0" bIns="0" rtlCol="0">
            <a:spAutoFit/>
          </a:bodyPr>
          <a:lstStyle/>
          <a:p>
            <a:pPr marL="12700">
              <a:lnSpc>
                <a:spcPct val="100000"/>
              </a:lnSpc>
              <a:spcBef>
                <a:spcPts val="100"/>
              </a:spcBef>
            </a:pPr>
            <a:r>
              <a:rPr sz="2200" i="1" spc="-5">
                <a:solidFill>
                  <a:srgbClr val="FFFFFF"/>
                </a:solidFill>
                <a:latin typeface="Verdana"/>
                <a:cs typeface="Verdana"/>
              </a:rPr>
              <a:t>1.</a:t>
            </a:r>
            <a:r>
              <a:rPr lang="en-US" sz="2200" i="1" spc="-5">
                <a:solidFill>
                  <a:srgbClr val="FFFFFF"/>
                </a:solidFill>
                <a:latin typeface="Verdana"/>
                <a:cs typeface="Verdana"/>
              </a:rPr>
              <a:t>2</a:t>
            </a:r>
            <a:r>
              <a:rPr sz="2200" i="1" spc="-5">
                <a:solidFill>
                  <a:srgbClr val="FFFFFF"/>
                </a:solidFill>
                <a:latin typeface="Verdana"/>
                <a:cs typeface="Verdana"/>
              </a:rPr>
              <a:t>. </a:t>
            </a:r>
            <a:r>
              <a:rPr lang="en-US" sz="2200" i="1" spc="-5" err="1">
                <a:solidFill>
                  <a:srgbClr val="FFFFFF"/>
                </a:solidFill>
              </a:rPr>
              <a:t>Eficiência</a:t>
            </a:r>
            <a:r>
              <a:rPr lang="en-US" sz="2200" i="1" spc="-5">
                <a:solidFill>
                  <a:srgbClr val="FFFFFF"/>
                </a:solidFill>
              </a:rPr>
              <a:t> </a:t>
            </a:r>
            <a:r>
              <a:rPr lang="en-US" sz="2200" i="1" spc="-5" err="1">
                <a:solidFill>
                  <a:srgbClr val="FFFFFF"/>
                </a:solidFill>
              </a:rPr>
              <a:t>na</a:t>
            </a:r>
            <a:r>
              <a:rPr lang="en-US" sz="2200" i="1" spc="-5">
                <a:solidFill>
                  <a:srgbClr val="FFFFFF"/>
                </a:solidFill>
              </a:rPr>
              <a:t> </a:t>
            </a:r>
            <a:r>
              <a:rPr lang="en-US" sz="2200" i="1" spc="-5" err="1">
                <a:solidFill>
                  <a:srgbClr val="FFFFFF"/>
                </a:solidFill>
              </a:rPr>
              <a:t>atuação</a:t>
            </a:r>
            <a:r>
              <a:rPr lang="en-US" sz="2200" i="1" spc="-5">
                <a:solidFill>
                  <a:srgbClr val="FFFFFF"/>
                </a:solidFill>
              </a:rPr>
              <a:t> do gestor </a:t>
            </a:r>
            <a:r>
              <a:rPr lang="en-US" sz="2200" i="1" spc="-5" err="1">
                <a:solidFill>
                  <a:srgbClr val="FFFFFF"/>
                </a:solidFill>
              </a:rPr>
              <a:t>público</a:t>
            </a:r>
            <a:endParaRPr sz="2200">
              <a:latin typeface="Verdana"/>
              <a:cs typeface="Verdana"/>
            </a:endParaRPr>
          </a:p>
        </p:txBody>
      </p:sp>
      <p:grpSp>
        <p:nvGrpSpPr>
          <p:cNvPr id="59" name="object 59"/>
          <p:cNvGrpSpPr/>
          <p:nvPr/>
        </p:nvGrpSpPr>
        <p:grpSpPr>
          <a:xfrm>
            <a:off x="128587" y="464185"/>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pPr marL="180340" indent="180340">
                <a:lnSpc>
                  <a:spcPct val="150000"/>
                </a:lnSpc>
              </a:pPr>
              <a:r>
                <a:rPr lang="pt-BR" sz="2000" b="1" u="sng" dirty="0">
                  <a:solidFill>
                    <a:srgbClr val="000000"/>
                  </a:solidFill>
                  <a:latin typeface="Arial" panose="020B0604020202020204" pitchFamily="34" charset="0"/>
                </a:rPr>
                <a:t>Razão do veto</a:t>
              </a:r>
              <a:endParaRPr lang="pt-BR" sz="2000" dirty="0">
                <a:solidFill>
                  <a:srgbClr val="000000"/>
                </a:solidFill>
                <a:latin typeface="-webkit-standard"/>
              </a:endParaRPr>
            </a:p>
            <a:p>
              <a:pPr marL="180340" indent="180340" algn="just">
                <a:lnSpc>
                  <a:spcPct val="150000"/>
                </a:lnSpc>
              </a:pPr>
              <a:r>
                <a:rPr lang="pt-BR" sz="2000" dirty="0">
                  <a:solidFill>
                    <a:srgbClr val="000000"/>
                  </a:solidFill>
                  <a:latin typeface="Arial" panose="020B0604020202020204" pitchFamily="34" charset="0"/>
                </a:rPr>
                <a:t>“A busca pela pacificação de entendimentos é essencial para a segurança jurídica. O dispositivo proposto admite a desconsideração de responsabilidade do agente público por decisão ou opinião baseada em interpretação jurisprudencial ou doutrinária não pacificada ou mesmo minoritária. Deste modo, a propositura atribui discricionariedade ao administrado em agir com base em sua própria convicção, o que se traduz em insegurança jurídica.”</a:t>
              </a:r>
              <a:endParaRPr lang="pt-BR" sz="2000" dirty="0">
                <a:solidFill>
                  <a:srgbClr val="000000"/>
                </a:solidFill>
                <a:latin typeface="-webkit-standard"/>
              </a:endParaRPr>
            </a:p>
            <a:p>
              <a:endParaRPr dirty="0"/>
            </a:p>
          </p:txBody>
        </p:sp>
      </p:grpSp>
      <p:sp>
        <p:nvSpPr>
          <p:cNvPr id="63" name="object 63"/>
          <p:cNvSpPr txBox="1"/>
          <p:nvPr/>
        </p:nvSpPr>
        <p:spPr>
          <a:xfrm>
            <a:off x="205740" y="630554"/>
            <a:ext cx="11666220" cy="3908442"/>
          </a:xfrm>
          <a:prstGeom prst="rect">
            <a:avLst/>
          </a:prstGeom>
        </p:spPr>
        <p:txBody>
          <a:bodyPr vert="horz" wrap="square" lIns="0" tIns="12700" rIns="0" bIns="0" rtlCol="0">
            <a:spAutoFit/>
          </a:bodyPr>
          <a:lstStyle/>
          <a:p>
            <a:pPr algn="just">
              <a:lnSpc>
                <a:spcPct val="150000"/>
              </a:lnSpc>
            </a:pPr>
            <a:r>
              <a:rPr lang="pt-BR" sz="2400" dirty="0"/>
              <a:t> </a:t>
            </a:r>
            <a:r>
              <a:rPr lang="pt-BR" sz="2000" dirty="0"/>
              <a:t>   Art. 28.  O agente público responderá pessoalmente por suas decisões ou opiniões técnicas em caso de dolo ou erro grosseiro.    </a:t>
            </a:r>
          </a:p>
          <a:p>
            <a:pPr algn="just">
              <a:lnSpc>
                <a:spcPct val="150000"/>
              </a:lnSpc>
              <a:spcBef>
                <a:spcPts val="30"/>
              </a:spcBef>
              <a:buClr>
                <a:srgbClr val="2C2D2C"/>
              </a:buClr>
              <a:buFont typeface="Wingdings"/>
              <a:buChar char=""/>
            </a:pPr>
            <a:r>
              <a:rPr lang="pt-BR" sz="2000" b="1" u="sng" dirty="0"/>
              <a:t>Para debate, cabe avaliar o conteúdo do </a:t>
            </a:r>
            <a:r>
              <a:rPr lang="pt-BR" sz="2000" b="1" u="sng" dirty="0">
                <a:solidFill>
                  <a:srgbClr val="000000"/>
                </a:solidFill>
                <a:latin typeface="Arial" panose="020B0604020202020204" pitchFamily="34" charset="0"/>
              </a:rPr>
              <a:t>§ 1º (vetado)</a:t>
            </a:r>
            <a:r>
              <a:rPr lang="pt-BR" sz="2000" dirty="0">
                <a:solidFill>
                  <a:srgbClr val="000000"/>
                </a:solidFill>
                <a:latin typeface="Arial" panose="020B0604020202020204" pitchFamily="34" charset="0"/>
              </a:rPr>
              <a:t>:</a:t>
            </a:r>
            <a:r>
              <a:rPr lang="pt-BR" sz="2000" dirty="0"/>
              <a:t> </a:t>
            </a:r>
            <a:r>
              <a:rPr lang="pt-BR" sz="2000" dirty="0">
                <a:solidFill>
                  <a:srgbClr val="000000"/>
                </a:solidFill>
                <a:latin typeface="Arial" panose="020B0604020202020204" pitchFamily="34" charset="0"/>
              </a:rPr>
              <a:t>“§ 1º Não se considera erro grosseiro a decisão ou opinião baseada em jurisprudência ou doutrina, ainda que não pacificadas, em orientação geral ou, ainda, em interpretação razoável, mesmo que não venha a ser posteriormente aceita por órgãos de controle ou judiciais.”</a:t>
            </a:r>
            <a:endParaRPr lang="pt-BR" sz="2000" dirty="0">
              <a:solidFill>
                <a:srgbClr val="000000"/>
              </a:solidFill>
              <a:latin typeface="-webkit-standard"/>
            </a:endParaRPr>
          </a:p>
          <a:p>
            <a:pPr algn="just">
              <a:lnSpc>
                <a:spcPct val="150000"/>
              </a:lnSpc>
              <a:spcBef>
                <a:spcPts val="30"/>
              </a:spcBef>
              <a:buClr>
                <a:srgbClr val="2C2D2C"/>
              </a:buClr>
              <a:buFont typeface="Wingdings"/>
              <a:buChar char=""/>
            </a:pPr>
            <a:endParaRPr lang="pt-BR" sz="2400" dirty="0"/>
          </a:p>
          <a:p>
            <a:pPr algn="just">
              <a:lnSpc>
                <a:spcPct val="150000"/>
              </a:lnSpc>
              <a:spcBef>
                <a:spcPts val="30"/>
              </a:spcBef>
              <a:buClr>
                <a:srgbClr val="2C2D2C"/>
              </a:buClr>
              <a:buFont typeface="Wingdings"/>
              <a:buChar char=""/>
            </a:pPr>
            <a:endParaRPr sz="2400" dirty="0">
              <a:latin typeface="Verdana"/>
              <a:cs typeface="Verdana"/>
            </a:endParaRPr>
          </a:p>
        </p:txBody>
      </p:sp>
      <p:sp>
        <p:nvSpPr>
          <p:cNvPr id="65" name="Retângulo 64">
            <a:extLst>
              <a:ext uri="{FF2B5EF4-FFF2-40B4-BE49-F238E27FC236}">
                <a16:creationId xmlns:a16="http://schemas.microsoft.com/office/drawing/2014/main" id="{797E33DC-24DF-3246-B2A5-D808A8723F5D}"/>
              </a:ext>
            </a:extLst>
          </p:cNvPr>
          <p:cNvSpPr/>
          <p:nvPr/>
        </p:nvSpPr>
        <p:spPr>
          <a:xfrm>
            <a:off x="559436" y="3943026"/>
            <a:ext cx="11073128" cy="646331"/>
          </a:xfrm>
          <a:prstGeom prst="rect">
            <a:avLst/>
          </a:prstGeom>
        </p:spPr>
        <p:txBody>
          <a:bodyPr wrap="square">
            <a:spAutoFit/>
          </a:bodyPr>
          <a:lstStyle/>
          <a:p>
            <a:br>
              <a:rPr lang="pt-BR" dirty="0"/>
            </a:br>
            <a:endParaRPr lang="pt-BR" dirty="0"/>
          </a:p>
        </p:txBody>
      </p:sp>
    </p:spTree>
    <p:extLst>
      <p:ext uri="{BB962C8B-B14F-4D97-AF65-F5344CB8AC3E}">
        <p14:creationId xmlns:p14="http://schemas.microsoft.com/office/powerpoint/2010/main" val="47041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a:t>
            </a:r>
            <a:r>
              <a:rPr lang="en-US" sz="2400" i="1" spc="-5">
                <a:solidFill>
                  <a:srgbClr val="FFFFFF"/>
                </a:solidFill>
                <a:latin typeface="Verdana"/>
                <a:cs typeface="Verdana"/>
              </a:rPr>
              <a:t>3. </a:t>
            </a:r>
            <a:r>
              <a:rPr lang="en-US" sz="2400" i="1" spc="-5" err="1">
                <a:solidFill>
                  <a:srgbClr val="FFFFFF"/>
                </a:solidFill>
                <a:latin typeface="Verdana"/>
                <a:cs typeface="Verdana"/>
              </a:rPr>
              <a:t>Democratização</a:t>
            </a:r>
            <a:r>
              <a:rPr lang="en-US" sz="2400" i="1" spc="-5">
                <a:solidFill>
                  <a:srgbClr val="FFFFFF"/>
                </a:solidFill>
                <a:latin typeface="Verdana"/>
                <a:cs typeface="Verdana"/>
              </a:rPr>
              <a:t> e </a:t>
            </a:r>
            <a:r>
              <a:rPr lang="en-US" sz="2400" i="1" spc="-5" err="1">
                <a:solidFill>
                  <a:srgbClr val="FFFFFF"/>
                </a:solidFill>
                <a:latin typeface="Verdana"/>
                <a:cs typeface="Verdana"/>
              </a:rPr>
              <a:t>transparência</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02920" y="630554"/>
            <a:ext cx="11167235" cy="6032101"/>
          </a:xfrm>
          <a:prstGeom prst="rect">
            <a:avLst/>
          </a:prstGeom>
        </p:spPr>
        <p:txBody>
          <a:bodyPr vert="horz" wrap="square" lIns="0" tIns="12700" rIns="0" bIns="0" rtlCol="0">
            <a:spAutoFit/>
          </a:bodyPr>
          <a:lstStyle/>
          <a:p>
            <a:pPr algn="just">
              <a:lnSpc>
                <a:spcPct val="150000"/>
              </a:lnSpc>
            </a:pPr>
            <a:r>
              <a:rPr lang="pt-BR"/>
              <a:t> Art. 21.  A decisão que, nas esferas administrativa, controladora ou judicial, decretar a invalidação de ato, contrato, ajuste, processo ou norma administrativa deverá indicar de modo expresso suas consequências jurídicas e administrativas. (...) Art. 29. Em qualquer órgão ou Poder, a edição de atos normativos por autoridade administrativa, salvo os de mera organização interna, poderá ser precedida de consulta pública para manifestação de interessados, preferencialmente por meio eletrônico, a qual será considerada na decisão.</a:t>
            </a:r>
          </a:p>
          <a:p>
            <a:pPr algn="just">
              <a:lnSpc>
                <a:spcPct val="150000"/>
              </a:lnSpc>
            </a:pPr>
            <a:r>
              <a:rPr lang="pt-BR"/>
              <a:t>§ 1º  A convocação conterá a minuta do ato normativo e fixará o prazo e demais condições da consulta pública, observadas as normas legais e regulamentares específicas, se houver.     </a:t>
            </a:r>
          </a:p>
          <a:p>
            <a:br>
              <a:rPr lang="pt-BR"/>
            </a:br>
            <a:endParaRPr lang="pt-BR"/>
          </a:p>
          <a:p>
            <a:pPr algn="just">
              <a:lnSpc>
                <a:spcPct val="150000"/>
              </a:lnSpc>
              <a:spcBef>
                <a:spcPts val="30"/>
              </a:spcBef>
              <a:buClr>
                <a:srgbClr val="2C2D2C"/>
              </a:buClr>
              <a:buFont typeface="Wingdings"/>
              <a:buChar char=""/>
            </a:pPr>
            <a:r>
              <a:rPr lang="pt-BR"/>
              <a:t>“</a:t>
            </a:r>
            <a:r>
              <a:rPr lang="pt-BR" b="1" i="1"/>
              <a:t>Todas as regras, condições e requisitos fixados pela LINDB e pelos atos normativos que estabeleçam regras para a realização da consulta pública integram no seu conjunto o devido processo legal da consulta pública, uma procedimentalização que configura formal e materialmente autêntica garantia da efetivação do direito fundamental à participação popular na gestão pública, aplicável para a melhoria dos processos de edição dos atos normativos administrativos de todos os Poderes</a:t>
            </a:r>
            <a:r>
              <a:rPr lang="pt-BR"/>
              <a:t>” (JUSTINO DE OLIVEIRA: 2019, P. 460).</a:t>
            </a:r>
          </a:p>
          <a:p>
            <a:pPr algn="just">
              <a:lnSpc>
                <a:spcPct val="150000"/>
              </a:lnSpc>
              <a:spcBef>
                <a:spcPts val="30"/>
              </a:spcBef>
              <a:buClr>
                <a:srgbClr val="2C2D2C"/>
              </a:buClr>
              <a:buFont typeface="Wingdings"/>
              <a:buChar char=""/>
            </a:pPr>
            <a:endParaRPr sz="2400">
              <a:latin typeface="Verdana"/>
              <a:cs typeface="Verdana"/>
            </a:endParaRPr>
          </a:p>
        </p:txBody>
      </p:sp>
    </p:spTree>
    <p:extLst>
      <p:ext uri="{BB962C8B-B14F-4D97-AF65-F5344CB8AC3E}">
        <p14:creationId xmlns:p14="http://schemas.microsoft.com/office/powerpoint/2010/main" val="322759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9138666" cy="382156"/>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a:t>
            </a:r>
            <a:r>
              <a:rPr lang="en-US" sz="2400" i="1" spc="-5">
                <a:solidFill>
                  <a:srgbClr val="FFFFFF"/>
                </a:solidFill>
              </a:rPr>
              <a:t>4</a:t>
            </a:r>
            <a:r>
              <a:rPr lang="en-US" sz="2400" i="1" spc="-5">
                <a:solidFill>
                  <a:srgbClr val="FFFFFF"/>
                </a:solidFill>
                <a:latin typeface="Verdana"/>
                <a:cs typeface="Verdana"/>
              </a:rPr>
              <a:t>. </a:t>
            </a:r>
            <a:r>
              <a:rPr lang="en-US" sz="2400" i="1" spc="-5" err="1">
                <a:solidFill>
                  <a:srgbClr val="FFFFFF"/>
                </a:solidFill>
                <a:latin typeface="Verdana"/>
                <a:cs typeface="Verdana"/>
              </a:rPr>
              <a:t>Direito</a:t>
            </a:r>
            <a:r>
              <a:rPr lang="en-US" sz="2400" i="1" spc="-5">
                <a:solidFill>
                  <a:srgbClr val="FFFFFF"/>
                </a:solidFill>
                <a:latin typeface="Verdana"/>
                <a:cs typeface="Verdana"/>
              </a:rPr>
              <a:t> </a:t>
            </a:r>
            <a:r>
              <a:rPr lang="en-US" sz="2400" i="1" spc="-5" err="1">
                <a:solidFill>
                  <a:srgbClr val="FFFFFF"/>
                </a:solidFill>
                <a:latin typeface="Verdana"/>
                <a:cs typeface="Verdana"/>
              </a:rPr>
              <a:t>Administrativo</a:t>
            </a:r>
            <a:r>
              <a:rPr lang="en-US" sz="2400" i="1" spc="-5">
                <a:solidFill>
                  <a:srgbClr val="FFFFFF"/>
                </a:solidFill>
                <a:latin typeface="Verdana"/>
                <a:cs typeface="Verdana"/>
              </a:rPr>
              <a:t> de </a:t>
            </a:r>
            <a:r>
              <a:rPr lang="en-US" sz="2400" i="1" spc="-5" err="1">
                <a:solidFill>
                  <a:srgbClr val="FFFFFF"/>
                </a:solidFill>
                <a:latin typeface="Verdana"/>
                <a:cs typeface="Verdana"/>
              </a:rPr>
              <a:t>resultados</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205740" y="630554"/>
            <a:ext cx="11351640" cy="8340425"/>
          </a:xfrm>
          <a:prstGeom prst="rect">
            <a:avLst/>
          </a:prstGeom>
        </p:spPr>
        <p:txBody>
          <a:bodyPr vert="horz" wrap="square" lIns="0" tIns="12700" rIns="0" bIns="0" rtlCol="0">
            <a:spAutoFit/>
          </a:bodyPr>
          <a:lstStyle/>
          <a:p>
            <a:pPr algn="just">
              <a:lnSpc>
                <a:spcPct val="150000"/>
              </a:lnSpc>
            </a:pPr>
            <a:r>
              <a:rPr lang="pt-BR"/>
              <a:t>Art. 20.  Nas esferas administrativa, controladora e judicial, não se decidirá com base em valores jurídicos abstratos sem que sejam consideradas as consequências práticas da decisão.</a:t>
            </a:r>
          </a:p>
          <a:p>
            <a:pPr algn="just">
              <a:lnSpc>
                <a:spcPct val="150000"/>
              </a:lnSpc>
            </a:pPr>
            <a:r>
              <a:rPr lang="pt-BR"/>
              <a:t>Parágrafo único. A motivação demonstrará a necessidade e a adequação da medida imposta ou da invalidação de ato, contrato, ajuste, processo ou norma administrativa, inclusive em face das possíveis alternativas.</a:t>
            </a:r>
          </a:p>
          <a:p>
            <a:pPr algn="just">
              <a:lnSpc>
                <a:spcPct val="150000"/>
              </a:lnSpc>
            </a:pPr>
            <a:endParaRPr lang="pt-BR"/>
          </a:p>
          <a:p>
            <a:pPr algn="just">
              <a:lnSpc>
                <a:spcPct val="150000"/>
              </a:lnSpc>
            </a:pPr>
            <a:endParaRPr lang="pt-BR"/>
          </a:p>
          <a:p>
            <a:pPr algn="just">
              <a:lnSpc>
                <a:spcPct val="150000"/>
              </a:lnSpc>
            </a:pPr>
            <a:r>
              <a:rPr lang="pt-BR"/>
              <a:t>        </a:t>
            </a:r>
          </a:p>
          <a:p>
            <a:pPr marL="233363" algn="just">
              <a:lnSpc>
                <a:spcPct val="150000"/>
              </a:lnSpc>
            </a:pPr>
            <a:endParaRPr lang="pt-BR"/>
          </a:p>
          <a:p>
            <a:pPr marL="233363" algn="just">
              <a:lnSpc>
                <a:spcPct val="150000"/>
              </a:lnSpc>
              <a:tabLst>
                <a:tab pos="9234488" algn="l"/>
              </a:tabLst>
            </a:pPr>
            <a:r>
              <a:rPr lang="pt-BR" sz="1600"/>
              <a:t>Art. 22.  Na interpretação de normas sobre gestão pública, serão considerados os obstáculos e as dificuldades reais do gestor e as exigências das políticas públicas a seu cargo, sem prejuízo dos direitos dos administrados.    </a:t>
            </a:r>
          </a:p>
          <a:p>
            <a:pPr marL="233363" algn="just">
              <a:lnSpc>
                <a:spcPct val="150000"/>
              </a:lnSpc>
              <a:tabLst>
                <a:tab pos="9234488" algn="l"/>
              </a:tabLst>
            </a:pPr>
            <a:r>
              <a:rPr lang="pt-BR" sz="1600"/>
              <a:t>§ 1º  Em decisão sobre regularidade de conduta ou validade de ato, contrato, ajuste, processo ou norma administrativa, serão consideradas as circunstâncias práticas que houverem imposto, limitado ou condicionado a ação do agente.                  </a:t>
            </a:r>
          </a:p>
          <a:p>
            <a:pPr marL="233363" algn="just">
              <a:lnSpc>
                <a:spcPct val="150000"/>
              </a:lnSpc>
              <a:tabLst>
                <a:tab pos="9234488" algn="l"/>
              </a:tabLst>
            </a:pPr>
            <a:r>
              <a:rPr lang="pt-BR" sz="1600"/>
              <a:t>§ 2º  Na aplicação de sanções, serão consideradas a natureza e a gravidade da infração cometida, os danos que dela provierem para a administração pública, as circunstâncias agravantes ou atenuantes e os antecedentes do agente. </a:t>
            </a:r>
          </a:p>
          <a:p>
            <a:pPr marL="233363" algn="just">
              <a:lnSpc>
                <a:spcPct val="150000"/>
              </a:lnSpc>
              <a:tabLst>
                <a:tab pos="9234488" algn="l"/>
              </a:tabLst>
            </a:pPr>
            <a:r>
              <a:rPr lang="pt-BR" sz="1600"/>
              <a:t>§ 3º  As sanções aplicadas ao agente serão levadas em conta na dosimetria das demais sanções de mesma natureza e relativas ao mesmo fato.</a:t>
            </a:r>
            <a:r>
              <a:rPr lang="pt-BR"/>
              <a:t>                </a:t>
            </a:r>
          </a:p>
          <a:p>
            <a:pPr algn="just">
              <a:lnSpc>
                <a:spcPct val="150000"/>
              </a:lnSpc>
            </a:pPr>
            <a:endParaRPr lang="pt-BR"/>
          </a:p>
          <a:p>
            <a:br>
              <a:rPr lang="pt-BR"/>
            </a:br>
            <a:endParaRPr lang="pt-BR"/>
          </a:p>
          <a:p>
            <a:pPr algn="just">
              <a:lnSpc>
                <a:spcPct val="150000"/>
              </a:lnSpc>
              <a:spcBef>
                <a:spcPts val="30"/>
              </a:spcBef>
              <a:buClr>
                <a:srgbClr val="2C2D2C"/>
              </a:buClr>
              <a:buFont typeface="Wingdings"/>
              <a:buChar char=""/>
            </a:pPr>
            <a:endParaRPr lang="pt-BR" sz="2400"/>
          </a:p>
          <a:p>
            <a:pPr algn="just">
              <a:lnSpc>
                <a:spcPct val="150000"/>
              </a:lnSpc>
              <a:spcBef>
                <a:spcPts val="30"/>
              </a:spcBef>
              <a:buClr>
                <a:srgbClr val="2C2D2C"/>
              </a:buClr>
              <a:buFont typeface="Wingdings"/>
              <a:buChar char=""/>
            </a:pPr>
            <a:endParaRPr sz="2400">
              <a:latin typeface="Verdana"/>
              <a:cs typeface="Verdana"/>
            </a:endParaRPr>
          </a:p>
        </p:txBody>
      </p:sp>
    </p:spTree>
    <p:extLst>
      <p:ext uri="{BB962C8B-B14F-4D97-AF65-F5344CB8AC3E}">
        <p14:creationId xmlns:p14="http://schemas.microsoft.com/office/powerpoint/2010/main" val="126570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9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4" name="object 4"/>
          <p:cNvSpPr/>
          <p:nvPr/>
        </p:nvSpPr>
        <p:spPr>
          <a:xfrm>
            <a:off x="1828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5" name="object 5"/>
          <p:cNvSpPr/>
          <p:nvPr/>
        </p:nvSpPr>
        <p:spPr>
          <a:xfrm>
            <a:off x="3048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6" name="object 6"/>
          <p:cNvSpPr/>
          <p:nvPr/>
        </p:nvSpPr>
        <p:spPr>
          <a:xfrm>
            <a:off x="4267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7" name="object 7"/>
          <p:cNvSpPr/>
          <p:nvPr/>
        </p:nvSpPr>
        <p:spPr>
          <a:xfrm>
            <a:off x="5486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8" name="object 8"/>
          <p:cNvSpPr/>
          <p:nvPr/>
        </p:nvSpPr>
        <p:spPr>
          <a:xfrm>
            <a:off x="6705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9" name="object 9"/>
          <p:cNvSpPr/>
          <p:nvPr/>
        </p:nvSpPr>
        <p:spPr>
          <a:xfrm>
            <a:off x="7924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0" name="object 10"/>
          <p:cNvSpPr/>
          <p:nvPr/>
        </p:nvSpPr>
        <p:spPr>
          <a:xfrm>
            <a:off x="9144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1" name="object 11"/>
          <p:cNvSpPr/>
          <p:nvPr/>
        </p:nvSpPr>
        <p:spPr>
          <a:xfrm>
            <a:off x="10363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2" name="object 12"/>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A33E27"/>
            </a:solidFill>
          </a:ln>
        </p:spPr>
        <p:txBody>
          <a:bodyPr wrap="square" lIns="0" tIns="0" rIns="0" bIns="0" rtlCol="0"/>
          <a:lstStyle/>
          <a:p>
            <a:endParaRPr/>
          </a:p>
        </p:txBody>
      </p:sp>
      <p:sp>
        <p:nvSpPr>
          <p:cNvPr id="13" name="object 13"/>
          <p:cNvSpPr/>
          <p:nvPr/>
        </p:nvSpPr>
        <p:spPr>
          <a:xfrm>
            <a:off x="3175" y="6510337"/>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grpSp>
        <p:nvGrpSpPr>
          <p:cNvPr id="14" name="object 14"/>
          <p:cNvGrpSpPr/>
          <p:nvPr/>
        </p:nvGrpSpPr>
        <p:grpSpPr>
          <a:xfrm>
            <a:off x="-3175" y="0"/>
            <a:ext cx="12198350" cy="6864350"/>
            <a:chOff x="-3175" y="0"/>
            <a:chExt cx="12198350" cy="6864350"/>
          </a:xfrm>
        </p:grpSpPr>
        <p:sp>
          <p:nvSpPr>
            <p:cNvPr id="15" name="object 15"/>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A33E27"/>
              </a:solidFill>
            </a:ln>
          </p:spPr>
          <p:txBody>
            <a:bodyPr wrap="square" lIns="0" tIns="0" rIns="0" bIns="0" rtlCol="0"/>
            <a:lstStyle/>
            <a:p>
              <a:endParaRPr/>
            </a:p>
          </p:txBody>
        </p:sp>
        <p:sp>
          <p:nvSpPr>
            <p:cNvPr id="16" name="object 16"/>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A33E27"/>
              </a:solidFill>
            </a:ln>
          </p:spPr>
          <p:txBody>
            <a:bodyPr wrap="square" lIns="0" tIns="0" rIns="0" bIns="0" rtlCol="0"/>
            <a:lstStyle/>
            <a:p>
              <a:endParaRPr/>
            </a:p>
          </p:txBody>
        </p:sp>
        <p:sp>
          <p:nvSpPr>
            <p:cNvPr id="17" name="object 17"/>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A33E27"/>
              </a:solidFill>
            </a:ln>
          </p:spPr>
          <p:txBody>
            <a:bodyPr wrap="square" lIns="0" tIns="0" rIns="0" bIns="0" rtlCol="0"/>
            <a:lstStyle/>
            <a:p>
              <a:endParaRPr/>
            </a:p>
          </p:txBody>
        </p:sp>
        <p:sp>
          <p:nvSpPr>
            <p:cNvPr id="18" name="object 18"/>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A33E27"/>
              </a:solidFill>
            </a:ln>
          </p:spPr>
          <p:txBody>
            <a:bodyPr wrap="square" lIns="0" tIns="0" rIns="0" bIns="0" rtlCol="0"/>
            <a:lstStyle/>
            <a:p>
              <a:endParaRPr/>
            </a:p>
          </p:txBody>
        </p:sp>
        <p:sp>
          <p:nvSpPr>
            <p:cNvPr id="19" name="object 19"/>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A33E27"/>
              </a:solidFill>
            </a:ln>
          </p:spPr>
          <p:txBody>
            <a:bodyPr wrap="square" lIns="0" tIns="0" rIns="0" bIns="0" rtlCol="0"/>
            <a:lstStyle/>
            <a:p>
              <a:endParaRPr/>
            </a:p>
          </p:txBody>
        </p:sp>
        <p:sp>
          <p:nvSpPr>
            <p:cNvPr id="20" name="object 20"/>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A33E27"/>
              </a:solidFill>
            </a:ln>
          </p:spPr>
          <p:txBody>
            <a:bodyPr wrap="square" lIns="0" tIns="0" rIns="0" bIns="0" rtlCol="0"/>
            <a:lstStyle/>
            <a:p>
              <a:endParaRPr/>
            </a:p>
          </p:txBody>
        </p:sp>
        <p:sp>
          <p:nvSpPr>
            <p:cNvPr id="21" name="object 21"/>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A33E27"/>
              </a:solidFill>
            </a:ln>
          </p:spPr>
          <p:txBody>
            <a:bodyPr wrap="square" lIns="0" tIns="0" rIns="0" bIns="0" rtlCol="0"/>
            <a:lstStyle/>
            <a:p>
              <a:endParaRPr/>
            </a:p>
          </p:txBody>
        </p:sp>
        <p:sp>
          <p:nvSpPr>
            <p:cNvPr id="22" name="object 22"/>
            <p:cNvSpPr/>
            <p:nvPr/>
          </p:nvSpPr>
          <p:spPr>
            <a:xfrm>
              <a:off x="225425" y="0"/>
              <a:ext cx="8082280" cy="6858000"/>
            </a:xfrm>
            <a:custGeom>
              <a:avLst/>
              <a:gdLst/>
              <a:ahLst/>
              <a:cxnLst/>
              <a:rect l="l" t="t" r="r" b="b"/>
              <a:pathLst>
                <a:path w="8082280" h="6858000">
                  <a:moveTo>
                    <a:pt x="8082026" y="0"/>
                  </a:moveTo>
                  <a:lnTo>
                    <a:pt x="1265174" y="6857999"/>
                  </a:lnTo>
                </a:path>
                <a:path w="8082280" h="6858000">
                  <a:moveTo>
                    <a:pt x="6815201" y="0"/>
                  </a:moveTo>
                  <a:lnTo>
                    <a:pt x="0" y="6857999"/>
                  </a:lnTo>
                </a:path>
              </a:pathLst>
            </a:custGeom>
            <a:ln w="6350">
              <a:solidFill>
                <a:srgbClr val="A33E27"/>
              </a:solidFill>
            </a:ln>
          </p:spPr>
          <p:txBody>
            <a:bodyPr wrap="square" lIns="0" tIns="0" rIns="0" bIns="0" rtlCol="0"/>
            <a:lstStyle/>
            <a:p>
              <a:endParaRPr/>
            </a:p>
          </p:txBody>
        </p:sp>
        <p:sp>
          <p:nvSpPr>
            <p:cNvPr id="23" name="object 2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A33E27"/>
              </a:solidFill>
            </a:ln>
          </p:spPr>
          <p:txBody>
            <a:bodyPr wrap="square" lIns="0" tIns="0" rIns="0" bIns="0" rtlCol="0"/>
            <a:lstStyle/>
            <a:p>
              <a:endParaRPr/>
            </a:p>
          </p:txBody>
        </p:sp>
        <p:sp>
          <p:nvSpPr>
            <p:cNvPr id="24" name="object 24"/>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A33E27"/>
              </a:solidFill>
            </a:ln>
          </p:spPr>
          <p:txBody>
            <a:bodyPr wrap="square" lIns="0" tIns="0" rIns="0" bIns="0" rtlCol="0"/>
            <a:lstStyle/>
            <a:p>
              <a:endParaRPr/>
            </a:p>
          </p:txBody>
        </p:sp>
        <p:sp>
          <p:nvSpPr>
            <p:cNvPr id="25" name="object 25"/>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A33E27"/>
              </a:solidFill>
            </a:ln>
          </p:spPr>
          <p:txBody>
            <a:bodyPr wrap="square" lIns="0" tIns="0" rIns="0" bIns="0" rtlCol="0"/>
            <a:lstStyle/>
            <a:p>
              <a:endParaRPr/>
            </a:p>
          </p:txBody>
        </p:sp>
        <p:sp>
          <p:nvSpPr>
            <p:cNvPr id="26" name="object 26"/>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A33E27"/>
              </a:solidFill>
            </a:ln>
          </p:spPr>
          <p:txBody>
            <a:bodyPr wrap="square" lIns="0" tIns="0" rIns="0" bIns="0" rtlCol="0"/>
            <a:lstStyle/>
            <a:p>
              <a:endParaRPr/>
            </a:p>
          </p:txBody>
        </p:sp>
        <p:sp>
          <p:nvSpPr>
            <p:cNvPr id="27" name="object 27"/>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A33E27"/>
              </a:solidFill>
            </a:ln>
          </p:spPr>
          <p:txBody>
            <a:bodyPr wrap="square" lIns="0" tIns="0" rIns="0" bIns="0" rtlCol="0"/>
            <a:lstStyle/>
            <a:p>
              <a:endParaRPr/>
            </a:p>
          </p:txBody>
        </p:sp>
        <p:sp>
          <p:nvSpPr>
            <p:cNvPr id="28" name="object 28"/>
            <p:cNvSpPr/>
            <p:nvPr/>
          </p:nvSpPr>
          <p:spPr>
            <a:xfrm>
              <a:off x="1295399" y="5294376"/>
              <a:ext cx="9601200" cy="0"/>
            </a:xfrm>
            <a:custGeom>
              <a:avLst/>
              <a:gdLst/>
              <a:ahLst/>
              <a:cxnLst/>
              <a:rect l="l" t="t" r="r" b="b"/>
              <a:pathLst>
                <a:path w="9601200">
                  <a:moveTo>
                    <a:pt x="0" y="0"/>
                  </a:moveTo>
                  <a:lnTo>
                    <a:pt x="9601200" y="0"/>
                  </a:lnTo>
                </a:path>
              </a:pathLst>
            </a:custGeom>
            <a:ln w="12700">
              <a:solidFill>
                <a:srgbClr val="FFFFFF"/>
              </a:solidFill>
            </a:ln>
          </p:spPr>
          <p:txBody>
            <a:bodyPr wrap="square" lIns="0" tIns="0" rIns="0" bIns="0" rtlCol="0"/>
            <a:lstStyle/>
            <a:p>
              <a:endParaRPr/>
            </a:p>
          </p:txBody>
        </p:sp>
      </p:grpSp>
      <p:sp>
        <p:nvSpPr>
          <p:cNvPr id="29" name="object 29"/>
          <p:cNvSpPr txBox="1"/>
          <p:nvPr/>
        </p:nvSpPr>
        <p:spPr>
          <a:xfrm>
            <a:off x="1340484" y="3277870"/>
            <a:ext cx="9584689" cy="1620957"/>
          </a:xfrm>
          <a:prstGeom prst="rect">
            <a:avLst/>
          </a:prstGeom>
        </p:spPr>
        <p:txBody>
          <a:bodyPr vert="horz" wrap="square" lIns="0" tIns="124460" rIns="0" bIns="0" rtlCol="0">
            <a:spAutoFit/>
          </a:bodyPr>
          <a:lstStyle/>
          <a:p>
            <a:pPr marL="352425" indent="-340360">
              <a:lnSpc>
                <a:spcPct val="100000"/>
              </a:lnSpc>
              <a:spcBef>
                <a:spcPts val="1340"/>
              </a:spcBef>
              <a:buAutoNum type="arabicPeriod" startAt="2"/>
              <a:tabLst>
                <a:tab pos="353060" algn="l"/>
              </a:tabLst>
            </a:pPr>
            <a:r>
              <a:rPr sz="4800" b="1">
                <a:solidFill>
                  <a:srgbClr val="FFFFFF"/>
                </a:solidFill>
                <a:latin typeface="Verdana"/>
                <a:cs typeface="Verdana"/>
              </a:rPr>
              <a:t>1. </a:t>
            </a:r>
            <a:r>
              <a:rPr lang="pt-BR" sz="4800" b="1" spc="-10">
                <a:solidFill>
                  <a:schemeClr val="bg1"/>
                </a:solidFill>
                <a:latin typeface="Verdana"/>
                <a:cs typeface="Verdana"/>
              </a:rPr>
              <a:t>O Decreto 9.830/2019</a:t>
            </a:r>
            <a:endParaRPr lang="pt-BR" sz="4800">
              <a:solidFill>
                <a:schemeClr val="bg1"/>
              </a:solidFill>
              <a:latin typeface="Verdana"/>
              <a:cs typeface="Verdana"/>
            </a:endParaRPr>
          </a:p>
          <a:p>
            <a:pPr marL="12700" marR="5080">
              <a:lnSpc>
                <a:spcPts val="4900"/>
              </a:lnSpc>
              <a:spcBef>
                <a:spcPts val="980"/>
              </a:spcBef>
            </a:pPr>
            <a:endParaRPr sz="4800">
              <a:latin typeface="Verdana"/>
              <a:cs typeface="Verdana"/>
            </a:endParaRPr>
          </a:p>
        </p:txBody>
      </p:sp>
    </p:spTree>
    <p:extLst>
      <p:ext uri="{BB962C8B-B14F-4D97-AF65-F5344CB8AC3E}">
        <p14:creationId xmlns:p14="http://schemas.microsoft.com/office/powerpoint/2010/main" val="1906574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91A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TotalTime>
  <Words>2073</Words>
  <Application>Microsoft Macintosh PowerPoint</Application>
  <PresentationFormat>Widescreen</PresentationFormat>
  <Paragraphs>91</Paragraphs>
  <Slides>14</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14</vt:i4>
      </vt:variant>
    </vt:vector>
  </HeadingPairs>
  <TitlesOfParts>
    <vt:vector size="21" baseType="lpstr">
      <vt:lpstr>-webkit-standard</vt:lpstr>
      <vt:lpstr>Arial</vt:lpstr>
      <vt:lpstr>Calibri</vt:lpstr>
      <vt:lpstr>Roboto</vt:lpstr>
      <vt:lpstr>Verdana</vt:lpstr>
      <vt:lpstr>Wingdings</vt:lpstr>
      <vt:lpstr>Office Theme</vt:lpstr>
      <vt:lpstr>Processo Administrativo:</vt:lpstr>
      <vt:lpstr>Sumário de aula</vt:lpstr>
      <vt:lpstr>Apresentação do PowerPoint</vt:lpstr>
      <vt:lpstr>1.1. Segurança jurídica ao administrado</vt:lpstr>
      <vt:lpstr>1.1. Segurança jurídica ao administrado</vt:lpstr>
      <vt:lpstr>1.2. Eficiência na atuação do gestor público</vt:lpstr>
      <vt:lpstr>1.3. Democratização e transparência</vt:lpstr>
      <vt:lpstr>1.4. Direito Administrativo de resultados</vt:lpstr>
      <vt:lpstr>Apresentação do PowerPoint</vt:lpstr>
      <vt:lpstr>2.1. Motivação e decisão (art. 2o a 6o)</vt:lpstr>
      <vt:lpstr>2.2. Instrumentos (art. 10 e 11)</vt:lpstr>
      <vt:lpstr>2.3. Responsabilização do agente público (art. 12 e 16)</vt:lpstr>
      <vt:lpstr>2.4. Segurança jurídica na aplicação das normas  (art. 18 a 25)</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Processo Administrativo:</dc:title>
  <dc:creator>Wilson Accioli Filho</dc:creator>
  <cp:lastModifiedBy>André Rodrigues Junqueira</cp:lastModifiedBy>
  <cp:revision>48</cp:revision>
  <dcterms:created xsi:type="dcterms:W3CDTF">2020-04-06T14:12:55Z</dcterms:created>
  <dcterms:modified xsi:type="dcterms:W3CDTF">2020-04-12T17:04:18Z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2017-10-02T00:00:00Z</vt:filetime>
  </property>
  <property fmtid="{D5CDD505-2E9C-101B-9397-08002B2CF9AE}" pid="3" name="Creator">
    <vt:lpwstr>Microsoft® PowerPoint® 2010</vt:lpwstr>
  </property>
  <property fmtid="{D5CDD505-2E9C-101B-9397-08002B2CF9AE}" pid="4" name="LastSaved">
    <vt:filetime>2020-04-06T00:00:00Z</vt:filetime>
  </property>
</Properties>
</file>