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61" r:id="rId3"/>
    <p:sldId id="562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3" r:id="rId20"/>
    <p:sldId id="334" r:id="rId21"/>
    <p:sldId id="337" r:id="rId22"/>
    <p:sldId id="338" r:id="rId23"/>
    <p:sldId id="339" r:id="rId24"/>
    <p:sldId id="563" r:id="rId25"/>
    <p:sldId id="564" r:id="rId26"/>
    <p:sldId id="566" r:id="rId27"/>
    <p:sldId id="567" r:id="rId28"/>
    <p:sldId id="340" r:id="rId29"/>
    <p:sldId id="348" r:id="rId30"/>
    <p:sldId id="349" r:id="rId31"/>
    <p:sldId id="568" r:id="rId32"/>
    <p:sldId id="569" r:id="rId33"/>
    <p:sldId id="570" r:id="rId34"/>
    <p:sldId id="571" r:id="rId35"/>
    <p:sldId id="573" r:id="rId36"/>
    <p:sldId id="574" r:id="rId37"/>
    <p:sldId id="352" r:id="rId38"/>
    <p:sldId id="354" r:id="rId39"/>
    <p:sldId id="393" r:id="rId40"/>
    <p:sldId id="383" r:id="rId41"/>
    <p:sldId id="384" r:id="rId42"/>
    <p:sldId id="386" r:id="rId43"/>
    <p:sldId id="387" r:id="rId44"/>
    <p:sldId id="390" r:id="rId45"/>
    <p:sldId id="398" r:id="rId46"/>
    <p:sldId id="559" r:id="rId47"/>
    <p:sldId id="560" r:id="rId48"/>
    <p:sldId id="258" r:id="rId49"/>
    <p:sldId id="392" r:id="rId5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lma" initials="T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CC3300"/>
    <a:srgbClr val="A50021"/>
    <a:srgbClr val="FFFFCC"/>
    <a:srgbClr val="0066FF"/>
    <a:srgbClr val="FF3300"/>
    <a:srgbClr val="474A81"/>
    <a:srgbClr val="F0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099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1968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5-08-22T14:42:39.265" idx="7">
    <p:pos x="5840" y="236"/>
    <p:text>Na fórmula do livro, temos Qa e Pb em vez de Qb e Pm (página 30).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>
                <a:latin typeface="Times New Roman" pitchFamily="18" charset="0"/>
              </a:defRPr>
            </a:lvl1pPr>
          </a:lstStyle>
          <a:p>
            <a:fld id="{4A1AC140-84B4-4999-8814-E5C5EF43B7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>
                <a:latin typeface="Times New Roman" pitchFamily="18" charset="0"/>
              </a:defRPr>
            </a:lvl1pPr>
          </a:lstStyle>
          <a:p>
            <a:fld id="{9BEE835F-9AF4-4B9F-82B9-8AA57F17EC5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98CAB-94BD-4F4D-B872-753D90F1C1A2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45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140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9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141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363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6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24</a:t>
            </a: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869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67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25</a:t>
            </a: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074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1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26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279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66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34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483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68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44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688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12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49</a:t>
            </a: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0893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12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50</a:t>
            </a: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51098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531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69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6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16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8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10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407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70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18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181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658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72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5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127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73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4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24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41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74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6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294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75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28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28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78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84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6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467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84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18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96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37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97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36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821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31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3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869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81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0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96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83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44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447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666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1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9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80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238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7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12</a:t>
            </a: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435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04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13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64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82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14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884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8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19</a:t>
            </a: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050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5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1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17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255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02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22</a:t>
            </a: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966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3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8120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79120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63" y="304800"/>
            <a:ext cx="7983537" cy="723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8EA2B85-DC7D-4625-AB44-903CB1F28EDA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1764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FFFF"/>
            </a:gs>
            <a:gs pos="100000">
              <a:srgbClr val="FFFFCC">
                <a:gamma/>
                <a:tint val="20000"/>
                <a:invGamma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n"/>
        <a:tabLst>
          <a:tab pos="333375" algn="l"/>
          <a:tab pos="857250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ä"/>
        <a:tabLst>
          <a:tab pos="333375" algn="l"/>
          <a:tab pos="857250" algn="l"/>
        </a:tabLst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tabLst>
          <a:tab pos="333375" algn="l"/>
          <a:tab pos="857250" algn="l"/>
        </a:tabLst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omments" Target="../comments/comment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4106" name="Picture 10" descr="chap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0050" cy="6858000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840288" y="4354513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457575" y="2060575"/>
            <a:ext cx="4427538" cy="403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Esalq/USP</a:t>
            </a:r>
            <a:b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144-Introdução à Economia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Preços de mercado e elasticidades</a:t>
            </a:r>
            <a:b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pt-B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78D498E-E5EF-4046-B70A-A4F620025002}" type="slidenum">
              <a:rPr lang="en-US"/>
              <a:pPr/>
              <a:t>10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9144000" cy="723900"/>
          </a:xfrm>
          <a:noFill/>
          <a:ln/>
        </p:spPr>
        <p:txBody>
          <a:bodyPr/>
          <a:lstStyle/>
          <a:p>
            <a:r>
              <a:rPr lang="pt-BR" sz="3400" dirty="0"/>
              <a:t>Aplicações - controle de preços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o preço de equilíbrio é considerado alto demais, o governo pode estabelecer um </a:t>
            </a:r>
            <a:r>
              <a:rPr lang="pt-BR" i="1"/>
              <a:t>preço máximo</a:t>
            </a:r>
            <a:r>
              <a:rPr lang="pt-BR"/>
              <a:t>.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2607222837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CD45833F-D72F-487A-8381-DCB262EB0D98}" type="slidenum">
              <a:rPr lang="en-US"/>
              <a:pPr/>
              <a:t>11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01863" y="2271713"/>
            <a:ext cx="4845050" cy="3197225"/>
            <a:chOff x="1443" y="1431"/>
            <a:chExt cx="3052" cy="2014"/>
          </a:xfrm>
        </p:grpSpPr>
        <p:sp>
          <p:nvSpPr>
            <p:cNvPr id="362501" name="Line 5"/>
            <p:cNvSpPr>
              <a:spLocks noChangeShapeType="1"/>
            </p:cNvSpPr>
            <p:nvPr/>
          </p:nvSpPr>
          <p:spPr bwMode="auto">
            <a:xfrm>
              <a:off x="1443" y="1431"/>
              <a:ext cx="2781" cy="186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4" name="Rectangle 18"/>
            <p:cNvSpPr>
              <a:spLocks noChangeArrowheads="1"/>
            </p:cNvSpPr>
            <p:nvPr/>
          </p:nvSpPr>
          <p:spPr bwMode="auto">
            <a:xfrm>
              <a:off x="4265" y="319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>
            <a:off x="2209800" y="172561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3" name="Line 7"/>
          <p:cNvSpPr>
            <a:spLocks noChangeShapeType="1"/>
          </p:cNvSpPr>
          <p:nvPr/>
        </p:nvSpPr>
        <p:spPr bwMode="auto">
          <a:xfrm>
            <a:off x="2203450" y="594995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5956300" y="5911850"/>
            <a:ext cx="157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Quantidade</a:t>
            </a: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339850" y="1492250"/>
            <a:ext cx="8334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76388" y="1916113"/>
            <a:ext cx="4678362" cy="4391025"/>
            <a:chOff x="993" y="1207"/>
            <a:chExt cx="2947" cy="2766"/>
          </a:xfrm>
        </p:grpSpPr>
        <p:sp>
          <p:nvSpPr>
            <p:cNvPr id="362506" name="Line 10"/>
            <p:cNvSpPr>
              <a:spLocks noChangeShapeType="1"/>
            </p:cNvSpPr>
            <p:nvPr/>
          </p:nvSpPr>
          <p:spPr bwMode="auto">
            <a:xfrm flipV="1">
              <a:off x="1386" y="1430"/>
              <a:ext cx="2397" cy="2061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7" name="Line 11"/>
            <p:cNvSpPr>
              <a:spLocks noChangeShapeType="1"/>
            </p:cNvSpPr>
            <p:nvPr/>
          </p:nvSpPr>
          <p:spPr bwMode="auto">
            <a:xfrm flipH="1">
              <a:off x="1426" y="2340"/>
              <a:ext cx="12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8" name="Rectangle 12"/>
            <p:cNvSpPr>
              <a:spLocks noChangeArrowheads="1"/>
            </p:cNvSpPr>
            <p:nvPr/>
          </p:nvSpPr>
          <p:spPr bwMode="auto">
            <a:xfrm>
              <a:off x="993" y="21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09" name="Oval 13"/>
            <p:cNvSpPr>
              <a:spLocks noChangeArrowheads="1"/>
            </p:cNvSpPr>
            <p:nvPr/>
          </p:nvSpPr>
          <p:spPr bwMode="auto">
            <a:xfrm>
              <a:off x="2680" y="229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0" name="Rectangle 14"/>
            <p:cNvSpPr>
              <a:spLocks noChangeArrowheads="1"/>
            </p:cNvSpPr>
            <p:nvPr/>
          </p:nvSpPr>
          <p:spPr bwMode="auto">
            <a:xfrm>
              <a:off x="257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11" name="Line 15"/>
            <p:cNvSpPr>
              <a:spLocks noChangeShapeType="1"/>
            </p:cNvSpPr>
            <p:nvPr/>
          </p:nvSpPr>
          <p:spPr bwMode="auto">
            <a:xfrm flipV="1">
              <a:off x="2728" y="2402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3" name="Rectangle 17"/>
            <p:cNvSpPr>
              <a:spLocks noChangeArrowheads="1"/>
            </p:cNvSpPr>
            <p:nvPr/>
          </p:nvSpPr>
          <p:spPr bwMode="auto">
            <a:xfrm>
              <a:off x="3719" y="1207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436688" y="2744788"/>
            <a:ext cx="7693025" cy="3562350"/>
            <a:chOff x="905" y="1729"/>
            <a:chExt cx="4846" cy="2244"/>
          </a:xfrm>
        </p:grpSpPr>
        <p:sp>
          <p:nvSpPr>
            <p:cNvPr id="362529" name="Line 33"/>
            <p:cNvSpPr>
              <a:spLocks noChangeShapeType="1"/>
            </p:cNvSpPr>
            <p:nvPr/>
          </p:nvSpPr>
          <p:spPr bwMode="auto">
            <a:xfrm>
              <a:off x="3648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62528" name="Line 32"/>
            <p:cNvSpPr>
              <a:spLocks noChangeShapeType="1"/>
            </p:cNvSpPr>
            <p:nvPr/>
          </p:nvSpPr>
          <p:spPr bwMode="auto">
            <a:xfrm>
              <a:off x="2062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905" y="1729"/>
              <a:ext cx="4846" cy="1997"/>
              <a:chOff x="905" y="1729"/>
              <a:chExt cx="4846" cy="1997"/>
            </a:xfrm>
          </p:grpSpPr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905" y="2777"/>
                <a:ext cx="4484" cy="949"/>
                <a:chOff x="905" y="2777"/>
                <a:chExt cx="4484" cy="949"/>
              </a:xfrm>
            </p:grpSpPr>
            <p:sp>
              <p:nvSpPr>
                <p:cNvPr id="36251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371" y="2928"/>
                  <a:ext cx="220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7" name="Rectangle 21"/>
                <p:cNvSpPr>
                  <a:spLocks noChangeArrowheads="1"/>
                </p:cNvSpPr>
                <p:nvPr/>
              </p:nvSpPr>
              <p:spPr bwMode="auto">
                <a:xfrm>
                  <a:off x="905" y="2777"/>
                  <a:ext cx="498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 i="1">
                      <a:latin typeface="Arial" charset="0"/>
                    </a:rPr>
                    <a:t>P</a:t>
                  </a:r>
                  <a:r>
                    <a:rPr lang="en-US" b="1" i="1" baseline="-25000">
                      <a:latin typeface="Arial" charset="0"/>
                    </a:rPr>
                    <a:t>máx</a:t>
                  </a:r>
                  <a:endParaRPr lang="en-US" b="1" i="1" baseline="-2500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62518" name="Oval 22"/>
                <p:cNvSpPr>
                  <a:spLocks noChangeArrowheads="1"/>
                </p:cNvSpPr>
                <p:nvPr/>
              </p:nvSpPr>
              <p:spPr bwMode="auto">
                <a:xfrm>
                  <a:off x="3600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9" name="Oval 23"/>
                <p:cNvSpPr>
                  <a:spLocks noChangeArrowheads="1"/>
                </p:cNvSpPr>
                <p:nvPr/>
              </p:nvSpPr>
              <p:spPr bwMode="auto">
                <a:xfrm>
                  <a:off x="2016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20" name="Freeform 24"/>
                <p:cNvSpPr>
                  <a:spLocks/>
                </p:cNvSpPr>
                <p:nvPr/>
              </p:nvSpPr>
              <p:spPr bwMode="auto">
                <a:xfrm>
                  <a:off x="2115" y="2975"/>
                  <a:ext cx="1487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9"/>
                    </a:cxn>
                    <a:cxn ang="0">
                      <a:pos x="34" y="34"/>
                    </a:cxn>
                    <a:cxn ang="0">
                      <a:pos x="74" y="44"/>
                    </a:cxn>
                    <a:cxn ang="0">
                      <a:pos x="121" y="49"/>
                    </a:cxn>
                    <a:cxn ang="0">
                      <a:pos x="616" y="49"/>
                    </a:cxn>
                    <a:cxn ang="0">
                      <a:pos x="668" y="54"/>
                    </a:cxn>
                    <a:cxn ang="0">
                      <a:pos x="708" y="64"/>
                    </a:cxn>
                    <a:cxn ang="0">
                      <a:pos x="731" y="78"/>
                    </a:cxn>
                    <a:cxn ang="0">
                      <a:pos x="743" y="98"/>
                    </a:cxn>
                    <a:cxn ang="0">
                      <a:pos x="754" y="78"/>
                    </a:cxn>
                    <a:cxn ang="0">
                      <a:pos x="777" y="64"/>
                    </a:cxn>
                    <a:cxn ang="0">
                      <a:pos x="818" y="54"/>
                    </a:cxn>
                    <a:cxn ang="0">
                      <a:pos x="864" y="49"/>
                    </a:cxn>
                    <a:cxn ang="0">
                      <a:pos x="1359" y="49"/>
                    </a:cxn>
                    <a:cxn ang="0">
                      <a:pos x="1411" y="44"/>
                    </a:cxn>
                    <a:cxn ang="0">
                      <a:pos x="1451" y="34"/>
                    </a:cxn>
                    <a:cxn ang="0">
                      <a:pos x="1474" y="19"/>
                    </a:cxn>
                    <a:cxn ang="0">
                      <a:pos x="1486" y="0"/>
                    </a:cxn>
                  </a:cxnLst>
                  <a:rect l="0" t="0" r="r" b="b"/>
                  <a:pathLst>
                    <a:path w="1487" h="9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34" y="34"/>
                      </a:lnTo>
                      <a:lnTo>
                        <a:pt x="74" y="44"/>
                      </a:lnTo>
                      <a:lnTo>
                        <a:pt x="121" y="49"/>
                      </a:lnTo>
                      <a:lnTo>
                        <a:pt x="616" y="49"/>
                      </a:lnTo>
                      <a:lnTo>
                        <a:pt x="668" y="54"/>
                      </a:lnTo>
                      <a:lnTo>
                        <a:pt x="708" y="64"/>
                      </a:lnTo>
                      <a:lnTo>
                        <a:pt x="731" y="78"/>
                      </a:lnTo>
                      <a:lnTo>
                        <a:pt x="743" y="98"/>
                      </a:lnTo>
                      <a:lnTo>
                        <a:pt x="754" y="78"/>
                      </a:lnTo>
                      <a:lnTo>
                        <a:pt x="777" y="64"/>
                      </a:lnTo>
                      <a:lnTo>
                        <a:pt x="818" y="54"/>
                      </a:lnTo>
                      <a:lnTo>
                        <a:pt x="864" y="49"/>
                      </a:lnTo>
                      <a:lnTo>
                        <a:pt x="1359" y="49"/>
                      </a:lnTo>
                      <a:lnTo>
                        <a:pt x="1411" y="44"/>
                      </a:lnTo>
                      <a:lnTo>
                        <a:pt x="1451" y="34"/>
                      </a:lnTo>
                      <a:lnTo>
                        <a:pt x="1474" y="19"/>
                      </a:lnTo>
                      <a:lnTo>
                        <a:pt x="148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521" name="Rectangle 25"/>
                <p:cNvSpPr>
                  <a:spLocks noChangeArrowheads="1"/>
                </p:cNvSpPr>
                <p:nvPr/>
              </p:nvSpPr>
              <p:spPr bwMode="auto">
                <a:xfrm>
                  <a:off x="3811" y="3497"/>
                  <a:ext cx="1578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Excesso de demanda</a:t>
                  </a:r>
                </a:p>
              </p:txBody>
            </p:sp>
            <p:sp>
              <p:nvSpPr>
                <p:cNvPr id="36252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4" y="3026"/>
                  <a:ext cx="957" cy="52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62523" name="Rectangle 27"/>
              <p:cNvSpPr>
                <a:spLocks noChangeArrowheads="1"/>
              </p:cNvSpPr>
              <p:nvPr/>
            </p:nvSpPr>
            <p:spPr bwMode="auto">
              <a:xfrm>
                <a:off x="3832" y="1729"/>
                <a:ext cx="1919" cy="127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b="1">
                    <a:latin typeface="Arial" charset="0"/>
                  </a:rPr>
                  <a:t>Se o preço máximo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for fixado em </a:t>
                </a:r>
                <a:r>
                  <a:rPr lang="en-US" sz="1800" b="1" i="1">
                    <a:latin typeface="Arial" charset="0"/>
                  </a:rPr>
                  <a:t>P</a:t>
                </a:r>
                <a:r>
                  <a:rPr lang="en-US" sz="1800" b="1" i="1" baseline="-25000">
                    <a:latin typeface="Arial" charset="0"/>
                  </a:rPr>
                  <a:t>máx</a:t>
                </a:r>
                <a:r>
                  <a:rPr lang="en-US" sz="1800" b="1" i="1">
                    <a:latin typeface="Arial" charset="0"/>
                  </a:rPr>
                  <a:t>,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a quantidade ofertada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cai para </a:t>
                </a:r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1</a:t>
                </a:r>
                <a:r>
                  <a:rPr lang="en-US" sz="1800" b="1">
                    <a:latin typeface="Arial" charset="0"/>
                  </a:rPr>
                  <a:t> e a quantidade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demandada aumenta para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2</a:t>
                </a:r>
                <a:r>
                  <a:rPr lang="en-US" sz="1800" b="1">
                    <a:latin typeface="Arial" charset="0"/>
                  </a:rPr>
                  <a:t>.  Verifica-se uma 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situação de escassez.</a:t>
                </a:r>
                <a:r>
                  <a:rPr lang="en-US" sz="1800" b="1" baseline="-25000">
                    <a:latin typeface="Arial" charset="0"/>
                  </a:rPr>
                  <a:t> </a:t>
                </a:r>
                <a:r>
                  <a:rPr lang="en-US" sz="1800" b="1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362531" name="Rectangle 35"/>
            <p:cNvSpPr>
              <a:spLocks noChangeArrowheads="1"/>
            </p:cNvSpPr>
            <p:nvPr/>
          </p:nvSpPr>
          <p:spPr bwMode="auto">
            <a:xfrm>
              <a:off x="1915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362532" name="Rectangle 36"/>
            <p:cNvSpPr>
              <a:spLocks noChangeArrowheads="1"/>
            </p:cNvSpPr>
            <p:nvPr/>
          </p:nvSpPr>
          <p:spPr bwMode="auto">
            <a:xfrm>
              <a:off x="3518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362538" name="Text Box 42"/>
          <p:cNvSpPr txBox="1">
            <a:spLocks noChangeArrowheads="1"/>
          </p:cNvSpPr>
          <p:nvPr/>
        </p:nvSpPr>
        <p:spPr bwMode="auto">
          <a:xfrm>
            <a:off x="2719388" y="1296988"/>
            <a:ext cx="5767387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Efeitos do controle de preços</a:t>
            </a:r>
          </a:p>
        </p:txBody>
      </p:sp>
    </p:spTree>
    <p:extLst>
      <p:ext uri="{BB962C8B-B14F-4D97-AF65-F5344CB8AC3E}">
        <p14:creationId xmlns:p14="http://schemas.microsoft.com/office/powerpoint/2010/main" val="3639616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4F0D053-5474-4081-BB2D-0F7455A898D2}" type="slidenum">
              <a:rPr lang="en-US"/>
              <a:pPr/>
              <a:t>12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62063"/>
            <a:ext cx="8077200" cy="49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/>
              <a:t>Escassez de oferta</a:t>
            </a:r>
            <a:endParaRPr lang="pt-BR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abaixo do equilíbrio: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escassez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aumentam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diminui e a ofertada aumenta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  <p:extLst>
      <p:ext uri="{BB962C8B-B14F-4D97-AF65-F5344CB8AC3E}">
        <p14:creationId xmlns:p14="http://schemas.microsoft.com/office/powerpoint/2010/main" val="3191573050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FB595CA-A4A3-478F-990E-18454459D3C5}" type="slidenum">
              <a:rPr lang="en-US"/>
              <a:pPr/>
              <a:t>13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9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6113" y="1279525"/>
            <a:ext cx="8189912" cy="502443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00100" algn="l"/>
              </a:tabLst>
            </a:pPr>
            <a:r>
              <a:rPr lang="pt-BR"/>
              <a:t>O mecanismo de mercado - resumo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1.	Oferta e demanda interagem para determinar o preço de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2. Quando não estiver em equilíbrio, o mercado se ajustará diminuindo o excesso ou escassez de oferta e restabelecerá, assim, o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3.	Os mercados devem ser competitivos para que o mecanismo seja eficiente.</a:t>
            </a:r>
          </a:p>
        </p:txBody>
      </p:sp>
    </p:spTree>
    <p:extLst>
      <p:ext uri="{BB962C8B-B14F-4D97-AF65-F5344CB8AC3E}">
        <p14:creationId xmlns:p14="http://schemas.microsoft.com/office/powerpoint/2010/main" val="23320483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48AAA33-BD47-48F4-B437-881F51EE5BD8}" type="slidenum">
              <a:rPr lang="en-US"/>
              <a:pPr/>
              <a:t>14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176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4800" y="371475"/>
            <a:ext cx="8851900" cy="695325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176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Os preços de equilíbrio são determinados pelo nível relativo de oferta e demanda.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Oferta e demanda são determinados por valores específicos de suas variáveis determinantes.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Alterações em qualquer uma dessas variáveis, ou numa combinação delas, podem causar mudanças no preço de equilíbrio e/ou na quantidade.</a:t>
            </a:r>
          </a:p>
        </p:txBody>
      </p:sp>
    </p:spTree>
    <p:extLst>
      <p:ext uri="{BB962C8B-B14F-4D97-AF65-F5344CB8AC3E}">
        <p14:creationId xmlns:p14="http://schemas.microsoft.com/office/powerpoint/2010/main" val="388300071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61619E9-EC66-4CC2-B4A5-3B61E6AB040E}" type="slidenum">
              <a:rPr lang="en-US"/>
              <a:pPr/>
              <a:t>15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3810" name="Group 1026"/>
          <p:cNvGrpSpPr>
            <a:grpSpLocks/>
          </p:cNvGrpSpPr>
          <p:nvPr/>
        </p:nvGrpSpPr>
        <p:grpSpPr bwMode="auto">
          <a:xfrm>
            <a:off x="6043613" y="1922463"/>
            <a:ext cx="2892425" cy="4333875"/>
            <a:chOff x="3807" y="1211"/>
            <a:chExt cx="1822" cy="2730"/>
          </a:xfrm>
        </p:grpSpPr>
        <p:sp>
          <p:nvSpPr>
            <p:cNvPr id="503811" name="Freeform 1027"/>
            <p:cNvSpPr>
              <a:spLocks/>
            </p:cNvSpPr>
            <p:nvPr/>
          </p:nvSpPr>
          <p:spPr bwMode="auto">
            <a:xfrm>
              <a:off x="3807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12" name="Rectangle 1028"/>
            <p:cNvSpPr>
              <a:spLocks noChangeArrowheads="1"/>
            </p:cNvSpPr>
            <p:nvPr/>
          </p:nvSpPr>
          <p:spPr bwMode="auto">
            <a:xfrm>
              <a:off x="5364" y="1211"/>
              <a:ext cx="265" cy="24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503813" name="AutoShape 1029"/>
            <p:cNvSpPr>
              <a:spLocks noChangeArrowheads="1"/>
            </p:cNvSpPr>
            <p:nvPr/>
          </p:nvSpPr>
          <p:spPr bwMode="auto">
            <a:xfrm>
              <a:off x="4923" y="1911"/>
              <a:ext cx="300" cy="210"/>
            </a:xfrm>
            <a:prstGeom prst="rightArrow">
              <a:avLst>
                <a:gd name="adj1" fmla="val 60954"/>
                <a:gd name="adj2" fmla="val 67619"/>
              </a:avLst>
            </a:prstGeom>
            <a:solidFill>
              <a:srgbClr val="FF0000"/>
            </a:solidFill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4" name="Line 1030"/>
            <p:cNvSpPr>
              <a:spLocks noChangeShapeType="1"/>
            </p:cNvSpPr>
            <p:nvPr/>
          </p:nvSpPr>
          <p:spPr bwMode="auto">
            <a:xfrm>
              <a:off x="4964" y="2389"/>
              <a:ext cx="0" cy="1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5" name="Oval 1031"/>
            <p:cNvSpPr>
              <a:spLocks noChangeArrowheads="1"/>
            </p:cNvSpPr>
            <p:nvPr/>
          </p:nvSpPr>
          <p:spPr bwMode="auto">
            <a:xfrm>
              <a:off x="490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6" name="Rectangle 1032"/>
            <p:cNvSpPr>
              <a:spLocks noChangeArrowheads="1"/>
            </p:cNvSpPr>
            <p:nvPr/>
          </p:nvSpPr>
          <p:spPr bwMode="auto">
            <a:xfrm>
              <a:off x="4835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3817" name="Line 1033"/>
            <p:cNvSpPr>
              <a:spLocks noChangeShapeType="1"/>
            </p:cNvSpPr>
            <p:nvPr/>
          </p:nvSpPr>
          <p:spPr bwMode="auto">
            <a:xfrm>
              <a:off x="4503" y="2400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3818" name="Rectangle 103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19" name="Rectangle 103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0" name="Rectangle 1036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76388"/>
            <a:ext cx="4392613" cy="38862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Preços das matérias-primas caem</a:t>
            </a:r>
          </a:p>
          <a:p>
            <a:pPr lvl="1">
              <a:spcBef>
                <a:spcPct val="70000"/>
              </a:spcBef>
            </a:pPr>
            <a:r>
              <a:rPr lang="pt-BR" sz="2400" i="1"/>
              <a:t>S</a:t>
            </a:r>
            <a:r>
              <a:rPr lang="pt-BR" sz="2400"/>
              <a:t> muda para </a:t>
            </a:r>
            <a:r>
              <a:rPr lang="pt-BR" sz="2400" i="1"/>
              <a:t>S’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excesso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/>
              <a:t> de  </a:t>
            </a:r>
            <a:r>
              <a:rPr lang="pt-BR" sz="2400" i="1"/>
              <a:t>Q</a:t>
            </a:r>
            <a:r>
              <a:rPr lang="pt-BR" sz="2400" i="1" baseline="-25000"/>
              <a:t>2 </a:t>
            </a:r>
            <a:r>
              <a:rPr lang="pt-BR" sz="2400" i="1"/>
              <a:t>–</a:t>
            </a:r>
            <a:r>
              <a:rPr lang="pt-BR" sz="2400"/>
              <a:t>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r>
              <a:rPr lang="pt-BR" sz="2400" i="1"/>
              <a:t>.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3821" name="Line 1037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2" name="Line 1038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3" name="Rectangle 1039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3824" name="Rectangle 1040"/>
          <p:cNvSpPr>
            <a:spLocks noChangeArrowheads="1"/>
          </p:cNvSpPr>
          <p:nvPr/>
        </p:nvSpPr>
        <p:spPr bwMode="auto">
          <a:xfrm>
            <a:off x="8370888" y="586898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3825" name="Group 1041"/>
          <p:cNvGrpSpPr>
            <a:grpSpLocks/>
          </p:cNvGrpSpPr>
          <p:nvPr/>
        </p:nvGrpSpPr>
        <p:grpSpPr bwMode="auto">
          <a:xfrm>
            <a:off x="5334000" y="1922463"/>
            <a:ext cx="2854325" cy="3565525"/>
            <a:chOff x="3360" y="1211"/>
            <a:chExt cx="1798" cy="2246"/>
          </a:xfrm>
        </p:grpSpPr>
        <p:sp>
          <p:nvSpPr>
            <p:cNvPr id="503826" name="Freeform 1042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27" name="Rectangle 1043"/>
            <p:cNvSpPr>
              <a:spLocks noChangeArrowheads="1"/>
            </p:cNvSpPr>
            <p:nvPr/>
          </p:nvSpPr>
          <p:spPr bwMode="auto">
            <a:xfrm>
              <a:off x="4937" y="1211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3828" name="Group 1044"/>
          <p:cNvGrpSpPr>
            <a:grpSpLocks/>
          </p:cNvGrpSpPr>
          <p:nvPr/>
        </p:nvGrpSpPr>
        <p:grpSpPr bwMode="auto">
          <a:xfrm>
            <a:off x="5932488" y="1922463"/>
            <a:ext cx="2832100" cy="3336925"/>
            <a:chOff x="3737" y="1211"/>
            <a:chExt cx="1784" cy="2102"/>
          </a:xfrm>
        </p:grpSpPr>
        <p:sp>
          <p:nvSpPr>
            <p:cNvPr id="503829" name="Freeform 1045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30" name="Rectangle 1046"/>
            <p:cNvSpPr>
              <a:spLocks noChangeArrowheads="1"/>
            </p:cNvSpPr>
            <p:nvPr/>
          </p:nvSpPr>
          <p:spPr bwMode="auto">
            <a:xfrm>
              <a:off x="3737" y="1211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3831" name="Group 1047"/>
          <p:cNvGrpSpPr>
            <a:grpSpLocks/>
          </p:cNvGrpSpPr>
          <p:nvPr/>
        </p:nvGrpSpPr>
        <p:grpSpPr bwMode="auto">
          <a:xfrm>
            <a:off x="4484688" y="3951288"/>
            <a:ext cx="3289300" cy="2305050"/>
            <a:chOff x="2825" y="2489"/>
            <a:chExt cx="2072" cy="1452"/>
          </a:xfrm>
        </p:grpSpPr>
        <p:sp>
          <p:nvSpPr>
            <p:cNvPr id="503832" name="Line 1048"/>
            <p:cNvSpPr>
              <a:spLocks noChangeShapeType="1"/>
            </p:cNvSpPr>
            <p:nvPr/>
          </p:nvSpPr>
          <p:spPr bwMode="auto">
            <a:xfrm>
              <a:off x="3147" y="2651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3" name="Line 1049"/>
            <p:cNvSpPr>
              <a:spLocks noChangeShapeType="1"/>
            </p:cNvSpPr>
            <p:nvPr/>
          </p:nvSpPr>
          <p:spPr bwMode="auto">
            <a:xfrm>
              <a:off x="4741" y="2667"/>
              <a:ext cx="0" cy="1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4" name="Oval 1050"/>
            <p:cNvSpPr>
              <a:spLocks noChangeArrowheads="1"/>
            </p:cNvSpPr>
            <p:nvPr/>
          </p:nvSpPr>
          <p:spPr bwMode="auto">
            <a:xfrm>
              <a:off x="4693" y="260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5" name="Rectangle 1051"/>
            <p:cNvSpPr>
              <a:spLocks noChangeArrowheads="1"/>
            </p:cNvSpPr>
            <p:nvPr/>
          </p:nvSpPr>
          <p:spPr bwMode="auto">
            <a:xfrm>
              <a:off x="2825" y="24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  <p:sp>
          <p:nvSpPr>
            <p:cNvPr id="503836" name="Rectangle 1052"/>
            <p:cNvSpPr>
              <a:spLocks noChangeArrowheads="1"/>
            </p:cNvSpPr>
            <p:nvPr/>
          </p:nvSpPr>
          <p:spPr bwMode="auto">
            <a:xfrm>
              <a:off x="460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</p:grpSp>
      <p:grpSp>
        <p:nvGrpSpPr>
          <p:cNvPr id="503837" name="Group 1053"/>
          <p:cNvGrpSpPr>
            <a:grpSpLocks/>
          </p:cNvGrpSpPr>
          <p:nvPr/>
        </p:nvGrpSpPr>
        <p:grpSpPr bwMode="auto">
          <a:xfrm>
            <a:off x="4484688" y="3570288"/>
            <a:ext cx="2908300" cy="2686050"/>
            <a:chOff x="2825" y="2249"/>
            <a:chExt cx="1832" cy="1692"/>
          </a:xfrm>
        </p:grpSpPr>
        <p:sp>
          <p:nvSpPr>
            <p:cNvPr id="503838" name="Line 1054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9" name="Line 1055"/>
            <p:cNvSpPr>
              <a:spLocks noChangeShapeType="1"/>
            </p:cNvSpPr>
            <p:nvPr/>
          </p:nvSpPr>
          <p:spPr bwMode="auto">
            <a:xfrm>
              <a:off x="3147" y="2400"/>
              <a:ext cx="1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0" name="Rectangle 1056"/>
            <p:cNvSpPr>
              <a:spLocks noChangeArrowheads="1"/>
            </p:cNvSpPr>
            <p:nvPr/>
          </p:nvSpPr>
          <p:spPr bwMode="auto">
            <a:xfrm>
              <a:off x="436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3841" name="Oval 1057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2" name="Rectangle 1058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</p:grpSp>
      <p:sp>
        <p:nvSpPr>
          <p:cNvPr id="503843" name="Rectangle 105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2589859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C156CEC-64F2-4E8B-8A45-1E78FA05DFA9}" type="slidenum">
              <a:rPr lang="en-US"/>
              <a:pPr/>
              <a:t>16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5858" name="Group 1026"/>
          <p:cNvGrpSpPr>
            <a:grpSpLocks/>
          </p:cNvGrpSpPr>
          <p:nvPr/>
        </p:nvGrpSpPr>
        <p:grpSpPr bwMode="auto">
          <a:xfrm>
            <a:off x="6629400" y="1905000"/>
            <a:ext cx="2276475" cy="2714625"/>
            <a:chOff x="4176" y="1200"/>
            <a:chExt cx="1434" cy="1710"/>
          </a:xfrm>
        </p:grpSpPr>
        <p:sp>
          <p:nvSpPr>
            <p:cNvPr id="505859" name="Freeform 1027"/>
            <p:cNvSpPr>
              <a:spLocks/>
            </p:cNvSpPr>
            <p:nvPr/>
          </p:nvSpPr>
          <p:spPr bwMode="auto">
            <a:xfrm>
              <a:off x="4365" y="1440"/>
              <a:ext cx="1245" cy="1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0" name="Rectangle 1028"/>
            <p:cNvSpPr>
              <a:spLocks noChangeArrowheads="1"/>
            </p:cNvSpPr>
            <p:nvPr/>
          </p:nvSpPr>
          <p:spPr bwMode="auto">
            <a:xfrm>
              <a:off x="4217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  <p:sp>
          <p:nvSpPr>
            <p:cNvPr id="505861" name="AutoShape 1029"/>
            <p:cNvSpPr>
              <a:spLocks noChangeArrowheads="1"/>
            </p:cNvSpPr>
            <p:nvPr/>
          </p:nvSpPr>
          <p:spPr bwMode="auto">
            <a:xfrm>
              <a:off x="4176" y="1632"/>
              <a:ext cx="336" cy="336"/>
            </a:xfrm>
            <a:prstGeom prst="rightArrow">
              <a:avLst>
                <a:gd name="adj1" fmla="val 50000"/>
                <a:gd name="adj2" fmla="val 51514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62" name="Group 1030"/>
          <p:cNvGrpSpPr>
            <a:grpSpLocks/>
          </p:cNvGrpSpPr>
          <p:nvPr/>
        </p:nvGrpSpPr>
        <p:grpSpPr bwMode="auto">
          <a:xfrm>
            <a:off x="5334000" y="1905000"/>
            <a:ext cx="2854325" cy="3582988"/>
            <a:chOff x="3360" y="1200"/>
            <a:chExt cx="1798" cy="2257"/>
          </a:xfrm>
        </p:grpSpPr>
        <p:sp>
          <p:nvSpPr>
            <p:cNvPr id="505863" name="Freeform 1031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4" name="Rectangle 1032"/>
            <p:cNvSpPr>
              <a:spLocks noChangeArrowheads="1"/>
            </p:cNvSpPr>
            <p:nvPr/>
          </p:nvSpPr>
          <p:spPr bwMode="auto">
            <a:xfrm>
              <a:off x="4937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5865" name="Group 1033"/>
          <p:cNvGrpSpPr>
            <a:grpSpLocks/>
          </p:cNvGrpSpPr>
          <p:nvPr/>
        </p:nvGrpSpPr>
        <p:grpSpPr bwMode="auto">
          <a:xfrm>
            <a:off x="5932488" y="1905000"/>
            <a:ext cx="2832100" cy="3354388"/>
            <a:chOff x="3737" y="1200"/>
            <a:chExt cx="1784" cy="2113"/>
          </a:xfrm>
        </p:grpSpPr>
        <p:sp>
          <p:nvSpPr>
            <p:cNvPr id="505866" name="Freeform 1034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7" name="Rectangle 1035"/>
            <p:cNvSpPr>
              <a:spLocks noChangeArrowheads="1"/>
            </p:cNvSpPr>
            <p:nvPr/>
          </p:nvSpPr>
          <p:spPr bwMode="auto">
            <a:xfrm>
              <a:off x="3737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5868" name="Group 1036"/>
          <p:cNvGrpSpPr>
            <a:grpSpLocks/>
          </p:cNvGrpSpPr>
          <p:nvPr/>
        </p:nvGrpSpPr>
        <p:grpSpPr bwMode="auto">
          <a:xfrm>
            <a:off x="4484688" y="3113088"/>
            <a:ext cx="3324225" cy="3125787"/>
            <a:chOff x="2825" y="1961"/>
            <a:chExt cx="2094" cy="1969"/>
          </a:xfrm>
        </p:grpSpPr>
        <p:sp>
          <p:nvSpPr>
            <p:cNvPr id="505869" name="Line 1037"/>
            <p:cNvSpPr>
              <a:spLocks noChangeShapeType="1"/>
            </p:cNvSpPr>
            <p:nvPr/>
          </p:nvSpPr>
          <p:spPr bwMode="auto">
            <a:xfrm>
              <a:off x="3147" y="2112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0" name="Line 1038"/>
            <p:cNvSpPr>
              <a:spLocks noChangeShapeType="1"/>
            </p:cNvSpPr>
            <p:nvPr/>
          </p:nvSpPr>
          <p:spPr bwMode="auto">
            <a:xfrm>
              <a:off x="4789" y="2139"/>
              <a:ext cx="0" cy="1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1" name="Rectangle 1039"/>
            <p:cNvSpPr>
              <a:spLocks noChangeArrowheads="1"/>
            </p:cNvSpPr>
            <p:nvPr/>
          </p:nvSpPr>
          <p:spPr bwMode="auto">
            <a:xfrm>
              <a:off x="4623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5872" name="Oval 1040"/>
            <p:cNvSpPr>
              <a:spLocks noChangeArrowheads="1"/>
            </p:cNvSpPr>
            <p:nvPr/>
          </p:nvSpPr>
          <p:spPr bwMode="auto">
            <a:xfrm>
              <a:off x="4730" y="20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3" name="Rectangle 1041"/>
            <p:cNvSpPr>
              <a:spLocks noChangeArrowheads="1"/>
            </p:cNvSpPr>
            <p:nvPr/>
          </p:nvSpPr>
          <p:spPr bwMode="auto">
            <a:xfrm>
              <a:off x="2825" y="1961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505874" name="Rectangle 104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5" name="Rectangle 104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6" name="Rectangle 1044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790700"/>
            <a:ext cx="4267200" cy="4114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A demanda muda para </a:t>
            </a:r>
            <a:r>
              <a:rPr lang="pt-BR" sz="2400" i="1"/>
              <a:t>D’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escassez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 baseline="-25000"/>
              <a:t> </a:t>
            </a:r>
            <a:r>
              <a:rPr lang="pt-BR" sz="2400"/>
              <a:t>de 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r>
              <a:rPr lang="pt-BR" sz="2400"/>
              <a:t> –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5877" name="Line 104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8" name="Line 104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9" name="Rectangle 104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5880" name="Rectangle 1048"/>
          <p:cNvSpPr>
            <a:spLocks noChangeArrowheads="1"/>
          </p:cNvSpPr>
          <p:nvPr/>
        </p:nvSpPr>
        <p:spPr bwMode="auto">
          <a:xfrm>
            <a:off x="8370888" y="5851525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sp>
        <p:nvSpPr>
          <p:cNvPr id="505881" name="Rectangle 104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grpSp>
        <p:nvGrpSpPr>
          <p:cNvPr id="505882" name="Group 1050"/>
          <p:cNvGrpSpPr>
            <a:grpSpLocks/>
          </p:cNvGrpSpPr>
          <p:nvPr/>
        </p:nvGrpSpPr>
        <p:grpSpPr bwMode="auto">
          <a:xfrm>
            <a:off x="7162800" y="3735388"/>
            <a:ext cx="1033463" cy="2503487"/>
            <a:chOff x="4512" y="2353"/>
            <a:chExt cx="651" cy="1577"/>
          </a:xfrm>
        </p:grpSpPr>
        <p:sp>
          <p:nvSpPr>
            <p:cNvPr id="505883" name="Oval 1051"/>
            <p:cNvSpPr>
              <a:spLocks noChangeArrowheads="1"/>
            </p:cNvSpPr>
            <p:nvPr/>
          </p:nvSpPr>
          <p:spPr bwMode="auto">
            <a:xfrm>
              <a:off x="4975" y="23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4" name="Line 1052"/>
            <p:cNvSpPr>
              <a:spLocks noChangeShapeType="1"/>
            </p:cNvSpPr>
            <p:nvPr/>
          </p:nvSpPr>
          <p:spPr bwMode="auto">
            <a:xfrm>
              <a:off x="5023" y="2442"/>
              <a:ext cx="0" cy="1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5" name="Rectangle 1053"/>
            <p:cNvSpPr>
              <a:spLocks noChangeArrowheads="1"/>
            </p:cNvSpPr>
            <p:nvPr/>
          </p:nvSpPr>
          <p:spPr bwMode="auto">
            <a:xfrm>
              <a:off x="4867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5886" name="Line 1054"/>
            <p:cNvSpPr>
              <a:spLocks noChangeShapeType="1"/>
            </p:cNvSpPr>
            <p:nvPr/>
          </p:nvSpPr>
          <p:spPr bwMode="auto">
            <a:xfrm>
              <a:off x="4512" y="2400"/>
              <a:ext cx="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87" name="Group 1055"/>
          <p:cNvGrpSpPr>
            <a:grpSpLocks/>
          </p:cNvGrpSpPr>
          <p:nvPr/>
        </p:nvGrpSpPr>
        <p:grpSpPr bwMode="auto">
          <a:xfrm>
            <a:off x="4484688" y="3570288"/>
            <a:ext cx="2908300" cy="2668587"/>
            <a:chOff x="2825" y="2249"/>
            <a:chExt cx="1832" cy="1681"/>
          </a:xfrm>
        </p:grpSpPr>
        <p:sp>
          <p:nvSpPr>
            <p:cNvPr id="505888" name="Line 1056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9" name="Rectangle 1057"/>
            <p:cNvSpPr>
              <a:spLocks noChangeArrowheads="1"/>
            </p:cNvSpPr>
            <p:nvPr/>
          </p:nvSpPr>
          <p:spPr bwMode="auto">
            <a:xfrm>
              <a:off x="4361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0" name="Oval 1058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91" name="Rectangle 1059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2" name="Line 1060"/>
            <p:cNvSpPr>
              <a:spLocks noChangeShapeType="1"/>
            </p:cNvSpPr>
            <p:nvPr/>
          </p:nvSpPr>
          <p:spPr bwMode="auto">
            <a:xfrm>
              <a:off x="4518" y="2426"/>
              <a:ext cx="0" cy="1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313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5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8E8408A-FD42-4B93-B681-8B1EEA1D980A}" type="slidenum">
              <a:rPr lang="en-US"/>
              <a:pPr/>
              <a:t>17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7906" name="Group 1026"/>
          <p:cNvGrpSpPr>
            <a:grpSpLocks/>
          </p:cNvGrpSpPr>
          <p:nvPr/>
        </p:nvGrpSpPr>
        <p:grpSpPr bwMode="auto">
          <a:xfrm>
            <a:off x="6711950" y="1905000"/>
            <a:ext cx="2124075" cy="2732088"/>
            <a:chOff x="4228" y="1200"/>
            <a:chExt cx="1338" cy="1721"/>
          </a:xfrm>
        </p:grpSpPr>
        <p:sp>
          <p:nvSpPr>
            <p:cNvPr id="507907" name="Freeform 1027"/>
            <p:cNvSpPr>
              <a:spLocks/>
            </p:cNvSpPr>
            <p:nvPr/>
          </p:nvSpPr>
          <p:spPr bwMode="auto">
            <a:xfrm>
              <a:off x="4365" y="1440"/>
              <a:ext cx="1201" cy="1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08" name="Rectangle 1028"/>
            <p:cNvSpPr>
              <a:spLocks noChangeArrowheads="1"/>
            </p:cNvSpPr>
            <p:nvPr/>
          </p:nvSpPr>
          <p:spPr bwMode="auto">
            <a:xfrm>
              <a:off x="4228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</p:grpSp>
      <p:grpSp>
        <p:nvGrpSpPr>
          <p:cNvPr id="507909" name="Group 1029"/>
          <p:cNvGrpSpPr>
            <a:grpSpLocks/>
          </p:cNvGrpSpPr>
          <p:nvPr/>
        </p:nvGrpSpPr>
        <p:grpSpPr bwMode="auto">
          <a:xfrm>
            <a:off x="5791200" y="1905000"/>
            <a:ext cx="3017838" cy="3582988"/>
            <a:chOff x="3648" y="1200"/>
            <a:chExt cx="1901" cy="2257"/>
          </a:xfrm>
        </p:grpSpPr>
        <p:sp>
          <p:nvSpPr>
            <p:cNvPr id="507910" name="Freeform 1030"/>
            <p:cNvSpPr>
              <a:spLocks/>
            </p:cNvSpPr>
            <p:nvPr/>
          </p:nvSpPr>
          <p:spPr bwMode="auto">
            <a:xfrm>
              <a:off x="3648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11" name="Rectangle 1031"/>
            <p:cNvSpPr>
              <a:spLocks noChangeArrowheads="1"/>
            </p:cNvSpPr>
            <p:nvPr/>
          </p:nvSpPr>
          <p:spPr bwMode="auto">
            <a:xfrm>
              <a:off x="5284" y="1200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</p:grpSp>
      <p:sp>
        <p:nvSpPr>
          <p:cNvPr id="507912" name="Rectangle 103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3" name="Rectangle 103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4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400175"/>
            <a:ext cx="4275138" cy="47974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 e os preços da matéria-prima caem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O aumento em </a:t>
            </a:r>
            <a:r>
              <a:rPr lang="pt-BR" sz="2400" i="1"/>
              <a:t>D</a:t>
            </a:r>
            <a:r>
              <a:rPr lang="pt-BR" sz="2400"/>
              <a:t> é maior que o aumento em </a:t>
            </a:r>
            <a:r>
              <a:rPr lang="pt-BR" sz="2400" i="1"/>
              <a:t>S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O preço de equilíbrio e a quantidade aumentam para </a:t>
            </a:r>
            <a:r>
              <a:rPr lang="pt-BR" sz="2400" i="1"/>
              <a:t>P</a:t>
            </a:r>
            <a:r>
              <a:rPr lang="pt-BR" sz="2400" i="1" baseline="-25000"/>
              <a:t>2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endParaRPr lang="pt-BR" sz="2400"/>
          </a:p>
        </p:txBody>
      </p:sp>
      <p:sp>
        <p:nvSpPr>
          <p:cNvPr id="507915" name="Line 103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6" name="Line 103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7" name="Rectangle 103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7918" name="Rectangle 1038"/>
          <p:cNvSpPr>
            <a:spLocks noChangeArrowheads="1"/>
          </p:cNvSpPr>
          <p:nvPr/>
        </p:nvSpPr>
        <p:spPr bwMode="auto">
          <a:xfrm>
            <a:off x="8370888" y="5886450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7919" name="Group 1039"/>
          <p:cNvGrpSpPr>
            <a:grpSpLocks/>
          </p:cNvGrpSpPr>
          <p:nvPr/>
        </p:nvGrpSpPr>
        <p:grpSpPr bwMode="auto">
          <a:xfrm>
            <a:off x="5334000" y="1905000"/>
            <a:ext cx="2871788" cy="3582988"/>
            <a:chOff x="3360" y="1200"/>
            <a:chExt cx="1809" cy="2257"/>
          </a:xfrm>
        </p:grpSpPr>
        <p:sp>
          <p:nvSpPr>
            <p:cNvPr id="507920" name="Freeform 1040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21" name="Rectangle 1041"/>
            <p:cNvSpPr>
              <a:spLocks noChangeArrowheads="1"/>
            </p:cNvSpPr>
            <p:nvPr/>
          </p:nvSpPr>
          <p:spPr bwMode="auto">
            <a:xfrm>
              <a:off x="4948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7922" name="Group 1042"/>
          <p:cNvGrpSpPr>
            <a:grpSpLocks/>
          </p:cNvGrpSpPr>
          <p:nvPr/>
        </p:nvGrpSpPr>
        <p:grpSpPr bwMode="auto">
          <a:xfrm>
            <a:off x="4484688" y="3341688"/>
            <a:ext cx="3517900" cy="2938462"/>
            <a:chOff x="2825" y="2105"/>
            <a:chExt cx="2216" cy="1851"/>
          </a:xfrm>
        </p:grpSpPr>
        <p:sp>
          <p:nvSpPr>
            <p:cNvPr id="507923" name="Line 1043"/>
            <p:cNvSpPr>
              <a:spLocks noChangeShapeType="1"/>
            </p:cNvSpPr>
            <p:nvPr/>
          </p:nvSpPr>
          <p:spPr bwMode="auto">
            <a:xfrm>
              <a:off x="3147" y="2304"/>
              <a:ext cx="17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4" name="Rectangle 1044"/>
            <p:cNvSpPr>
              <a:spLocks noChangeArrowheads="1"/>
            </p:cNvSpPr>
            <p:nvPr/>
          </p:nvSpPr>
          <p:spPr bwMode="auto">
            <a:xfrm>
              <a:off x="2825" y="210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5" name="Rectangle 1045"/>
            <p:cNvSpPr>
              <a:spLocks noChangeArrowheads="1"/>
            </p:cNvSpPr>
            <p:nvPr/>
          </p:nvSpPr>
          <p:spPr bwMode="auto">
            <a:xfrm>
              <a:off x="4745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6" name="Line 1046"/>
            <p:cNvSpPr>
              <a:spLocks noChangeShapeType="1"/>
            </p:cNvSpPr>
            <p:nvPr/>
          </p:nvSpPr>
          <p:spPr bwMode="auto">
            <a:xfrm>
              <a:off x="4896" y="2379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7" name="Oval 1047"/>
            <p:cNvSpPr>
              <a:spLocks noChangeArrowheads="1"/>
            </p:cNvSpPr>
            <p:nvPr/>
          </p:nvSpPr>
          <p:spPr bwMode="auto">
            <a:xfrm>
              <a:off x="4848" y="2256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7928" name="Group 1048"/>
          <p:cNvGrpSpPr>
            <a:grpSpLocks/>
          </p:cNvGrpSpPr>
          <p:nvPr/>
        </p:nvGrpSpPr>
        <p:grpSpPr bwMode="auto">
          <a:xfrm>
            <a:off x="5949950" y="1905000"/>
            <a:ext cx="2814638" cy="3354388"/>
            <a:chOff x="3748" y="1200"/>
            <a:chExt cx="1773" cy="2113"/>
          </a:xfrm>
        </p:grpSpPr>
        <p:sp>
          <p:nvSpPr>
            <p:cNvPr id="507929" name="Freeform 1049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30" name="Rectangle 1050"/>
            <p:cNvSpPr>
              <a:spLocks noChangeArrowheads="1"/>
            </p:cNvSpPr>
            <p:nvPr/>
          </p:nvSpPr>
          <p:spPr bwMode="auto">
            <a:xfrm>
              <a:off x="3748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7931" name="Group 1051"/>
          <p:cNvGrpSpPr>
            <a:grpSpLocks/>
          </p:cNvGrpSpPr>
          <p:nvPr/>
        </p:nvGrpSpPr>
        <p:grpSpPr bwMode="auto">
          <a:xfrm>
            <a:off x="4484688" y="3646488"/>
            <a:ext cx="2908300" cy="2633662"/>
            <a:chOff x="2825" y="2297"/>
            <a:chExt cx="1832" cy="1659"/>
          </a:xfrm>
        </p:grpSpPr>
        <p:sp>
          <p:nvSpPr>
            <p:cNvPr id="507932" name="Line 1052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3" name="Rectangle 1053"/>
            <p:cNvSpPr>
              <a:spLocks noChangeArrowheads="1"/>
            </p:cNvSpPr>
            <p:nvPr/>
          </p:nvSpPr>
          <p:spPr bwMode="auto">
            <a:xfrm>
              <a:off x="2825" y="229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4" name="Line 1054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5" name="Rectangle 1055"/>
            <p:cNvSpPr>
              <a:spLocks noChangeArrowheads="1"/>
            </p:cNvSpPr>
            <p:nvPr/>
          </p:nvSpPr>
          <p:spPr bwMode="auto">
            <a:xfrm>
              <a:off x="4361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6" name="Oval 1056"/>
            <p:cNvSpPr>
              <a:spLocks noChangeArrowheads="1"/>
            </p:cNvSpPr>
            <p:nvPr/>
          </p:nvSpPr>
          <p:spPr bwMode="auto">
            <a:xfrm>
              <a:off x="4459" y="23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7937" name="Rectangle 105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67727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3138289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0B44E81-3222-4514-8101-3FD125963008}" type="slidenum">
              <a:rPr lang="en-US"/>
              <a:pPr/>
              <a:t>18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995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19088" y="304800"/>
            <a:ext cx="8824912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995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a oferta e a demanda mudam simultaneamente, o impacto no preço de equilíbrio e na quantidade é determinado pelos seguintes fatores: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1. 	Direção e tamanho relativo das mudanças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2.	Formato das curvas de oferta e demanda</a:t>
            </a:r>
          </a:p>
        </p:txBody>
      </p:sp>
    </p:spTree>
    <p:extLst>
      <p:ext uri="{BB962C8B-B14F-4D97-AF65-F5344CB8AC3E}">
        <p14:creationId xmlns:p14="http://schemas.microsoft.com/office/powerpoint/2010/main" val="823722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E9C46CFA-12AC-4DF3-BEBD-0B8DB735D370}" type="slidenum">
              <a:rPr lang="en-US"/>
              <a:pPr/>
              <a:t>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-25400" y="304800"/>
            <a:ext cx="94408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  <a:endParaRPr lang="pt-BR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Em geral, a  elasticidade é uma medida da sensibilidade de uma variável em relação a outra.</a:t>
            </a:r>
          </a:p>
          <a:p>
            <a:pPr>
              <a:spcBef>
                <a:spcPct val="70000"/>
              </a:spcBef>
            </a:pPr>
            <a:r>
              <a:rPr lang="pt-BR"/>
              <a:t>Ela nos informa a variação percentual em uma variável em decorrência da variação de 1% em outra variável.</a:t>
            </a:r>
          </a:p>
        </p:txBody>
      </p:sp>
    </p:spTree>
    <p:extLst>
      <p:ext uri="{BB962C8B-B14F-4D97-AF65-F5344CB8AC3E}">
        <p14:creationId xmlns:p14="http://schemas.microsoft.com/office/powerpoint/2010/main" val="32565771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BE4E8C6-71A5-4C9B-A9FD-F77D6D63C9E3}" type="slidenum">
              <a:rPr lang="en-US"/>
              <a:pPr/>
              <a:t>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513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3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772400" cy="1149096"/>
          </a:xfrm>
          <a:noFill/>
          <a:ln/>
        </p:spPr>
        <p:txBody>
          <a:bodyPr/>
          <a:lstStyle/>
          <a:p>
            <a:r>
              <a:rPr lang="pt-BR" dirty="0"/>
              <a:t>Curva de demanda</a:t>
            </a:r>
          </a:p>
        </p:txBody>
      </p:sp>
      <p:sp>
        <p:nvSpPr>
          <p:cNvPr id="47514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3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75150" name="Group 1038"/>
          <p:cNvGrpSpPr>
            <a:grpSpLocks/>
          </p:cNvGrpSpPr>
          <p:nvPr/>
        </p:nvGrpSpPr>
        <p:grpSpPr bwMode="auto">
          <a:xfrm>
            <a:off x="3124200" y="1589088"/>
            <a:ext cx="5832475" cy="3975100"/>
            <a:chOff x="1968" y="1001"/>
            <a:chExt cx="3674" cy="2504"/>
          </a:xfrm>
        </p:grpSpPr>
        <p:sp>
          <p:nvSpPr>
            <p:cNvPr id="475145" name="Freeform 1033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5146" name="Rectangle 1034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i="1"/>
            </a:p>
          </p:txBody>
        </p:sp>
        <p:sp>
          <p:nvSpPr>
            <p:cNvPr id="475147" name="Rectangle 1035"/>
            <p:cNvSpPr>
              <a:spLocks noChangeArrowheads="1"/>
            </p:cNvSpPr>
            <p:nvPr/>
          </p:nvSpPr>
          <p:spPr bwMode="auto">
            <a:xfrm>
              <a:off x="2796" y="1001"/>
              <a:ext cx="2846" cy="9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</a:rPr>
                <a:t>A </a:t>
              </a:r>
              <a:r>
                <a:rPr lang="en-US" sz="1800" b="1" dirty="0" err="1">
                  <a:latin typeface="Arial" charset="0"/>
                </a:rPr>
                <a:t>curva</a:t>
              </a:r>
              <a:r>
                <a:rPr lang="en-US" sz="1800" b="1" dirty="0">
                  <a:latin typeface="Arial" charset="0"/>
                </a:rPr>
                <a:t> da </a:t>
              </a:r>
              <a:r>
                <a:rPr lang="en-US" sz="1800" b="1" dirty="0" err="1">
                  <a:latin typeface="Arial" charset="0"/>
                </a:rPr>
                <a:t>demanda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tem</a:t>
              </a:r>
              <a:endParaRPr lang="en-US" sz="1800" b="1" dirty="0">
                <a:latin typeface="Arial" charset="0"/>
              </a:endParaRPr>
            </a:p>
            <a:p>
              <a:pPr algn="ctr"/>
              <a:r>
                <a:rPr lang="en-US" sz="1800" b="1" dirty="0" err="1">
                  <a:latin typeface="Arial" charset="0"/>
                </a:rPr>
                <a:t>inclinação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negativa</a:t>
              </a:r>
              <a:r>
                <a:rPr lang="en-US" sz="1800" b="1" dirty="0">
                  <a:latin typeface="Arial" charset="0"/>
                </a:rPr>
                <a:t>, </a:t>
              </a:r>
              <a:r>
                <a:rPr lang="en-US" sz="1800" b="1" dirty="0" err="1">
                  <a:latin typeface="Arial" charset="0"/>
                </a:rPr>
                <a:t>demonstrando</a:t>
              </a:r>
              <a:r>
                <a:rPr lang="en-US" sz="1800" b="1" dirty="0">
                  <a:latin typeface="Arial" charset="0"/>
                </a:rPr>
                <a:t> que</a:t>
              </a:r>
            </a:p>
            <a:p>
              <a:pPr algn="ctr"/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os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consumidores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estão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dispostos</a:t>
              </a:r>
              <a:r>
                <a:rPr lang="en-US" sz="1800" b="1" dirty="0">
                  <a:latin typeface="Arial" charset="0"/>
                </a:rPr>
                <a:t> a</a:t>
              </a:r>
            </a:p>
            <a:p>
              <a:pPr algn="ctr"/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comprar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mais</a:t>
              </a:r>
              <a:r>
                <a:rPr lang="en-US" sz="1800" b="1" dirty="0">
                  <a:latin typeface="Arial" charset="0"/>
                </a:rPr>
                <a:t> a um </a:t>
              </a:r>
              <a:r>
                <a:rPr lang="en-US" sz="1800" b="1" dirty="0" err="1">
                  <a:latin typeface="Arial" charset="0"/>
                </a:rPr>
                <a:t>preço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mais</a:t>
              </a:r>
              <a:r>
                <a:rPr lang="en-US" sz="1800" b="1" dirty="0">
                  <a:latin typeface="Arial" charset="0"/>
                </a:rPr>
                <a:t> </a:t>
              </a:r>
              <a:r>
                <a:rPr lang="en-US" sz="1800" b="1" dirty="0" err="1">
                  <a:latin typeface="Arial" charset="0"/>
                </a:rPr>
                <a:t>baixo</a:t>
              </a:r>
              <a:r>
                <a:rPr lang="en-US" sz="1800" b="1" dirty="0">
                  <a:latin typeface="Arial" charset="0"/>
                </a:rPr>
                <a:t>.</a:t>
              </a:r>
            </a:p>
            <a:p>
              <a:pPr algn="ctr"/>
              <a:endParaRPr lang="en-US" sz="1800" b="1" dirty="0">
                <a:latin typeface="Arial" charset="0"/>
              </a:endParaRPr>
            </a:p>
          </p:txBody>
        </p:sp>
      </p:grpSp>
      <p:sp>
        <p:nvSpPr>
          <p:cNvPr id="475148" name="Rectangle 1036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475149" name="Rectangle 1037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7249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D829606A-BB14-41F3-BB31-C6051C6F51E0}" type="slidenum">
              <a:rPr lang="en-US"/>
              <a:pPr/>
              <a:t>20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304800"/>
            <a:ext cx="9388475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74763"/>
            <a:ext cx="8077200" cy="46688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dirty="0"/>
              <a:t>Elasticidade preço da demanda</a:t>
            </a:r>
          </a:p>
          <a:p>
            <a:pPr>
              <a:spcBef>
                <a:spcPct val="70000"/>
              </a:spcBef>
            </a:pPr>
            <a:r>
              <a:rPr lang="pt-BR" dirty="0"/>
              <a:t>Mede a sensibilidade da quantidade demandada em relação a mudanças no preço.</a:t>
            </a:r>
          </a:p>
          <a:p>
            <a:pPr lvl="1">
              <a:buSzPct val="75000"/>
            </a:pPr>
            <a:r>
              <a:rPr lang="pt-BR" dirty="0"/>
              <a:t>Mede a variação percentual na quantidade demandada de um bem ou serviço que decorre da variação de 1% no preço.</a:t>
            </a:r>
          </a:p>
        </p:txBody>
      </p:sp>
    </p:spTree>
    <p:extLst>
      <p:ext uri="{BB962C8B-B14F-4D97-AF65-F5344CB8AC3E}">
        <p14:creationId xmlns:p14="http://schemas.microsoft.com/office/powerpoint/2010/main" val="3503015204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C9A51C5C-CB72-4DD0-8CD9-98FFD087BBD3}" type="slidenum">
              <a:rPr lang="en-US"/>
              <a:pPr/>
              <a:t>21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47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535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47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305050"/>
            <a:ext cx="8077200" cy="36385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dirty="0"/>
              <a:t>A elasticidade de preço da demanda é dada por:</a:t>
            </a:r>
          </a:p>
        </p:txBody>
      </p:sp>
      <p:grpSp>
        <p:nvGrpSpPr>
          <p:cNvPr id="414729" name="Group 1033"/>
          <p:cNvGrpSpPr>
            <a:grpSpLocks/>
          </p:cNvGrpSpPr>
          <p:nvPr/>
        </p:nvGrpSpPr>
        <p:grpSpPr bwMode="auto">
          <a:xfrm>
            <a:off x="2009775" y="3492500"/>
            <a:ext cx="5434013" cy="1781175"/>
            <a:chOff x="889" y="2300"/>
            <a:chExt cx="3423" cy="1122"/>
          </a:xfrm>
        </p:grpSpPr>
        <p:sp>
          <p:nvSpPr>
            <p:cNvPr id="414728" name="Rectangle 1032"/>
            <p:cNvSpPr>
              <a:spLocks noChangeArrowheads="1"/>
            </p:cNvSpPr>
            <p:nvPr/>
          </p:nvSpPr>
          <p:spPr bwMode="auto">
            <a:xfrm>
              <a:off x="889" y="2300"/>
              <a:ext cx="3423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14726" name="Object 103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91" y="2407"/>
            <a:ext cx="3209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ção" r:id="rId4" imgW="1320480" imgH="406080" progId="Equation.3">
                    <p:embed/>
                  </p:oleObj>
                </mc:Choice>
                <mc:Fallback>
                  <p:oleObj name="Equação" r:id="rId4" imgW="1320480" imgH="4060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" y="2407"/>
                          <a:ext cx="3209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6194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85E235EF-EF96-4632-AE9A-C4BDC1FE3FDC}" type="slidenum">
              <a:rPr lang="en-US"/>
              <a:pPr/>
              <a:t>22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17500"/>
            <a:ext cx="93710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1)	Dada a relação inversa entre </a:t>
            </a:r>
            <a:r>
              <a:rPr lang="pt-BR" sz="2800" i="1"/>
              <a:t>P</a:t>
            </a:r>
            <a:r>
              <a:rPr lang="pt-BR" sz="2800"/>
              <a:t> e </a:t>
            </a:r>
            <a:r>
              <a:rPr lang="pt-BR" sz="2800" i="1"/>
              <a:t>Q,</a:t>
            </a:r>
            <a:r>
              <a:rPr lang="pt-BR" sz="2800"/>
              <a:t> 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 </a:t>
            </a:r>
            <a:r>
              <a:rPr lang="pt-BR" sz="2800"/>
              <a:t>é negativa.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&gt; </a:t>
            </a:r>
            <a:r>
              <a:rPr lang="pt-BR" sz="2800"/>
              <a:t>1, a variação percentual na quantidade é maior do que a variação percentual no preço.	Nesse caso, dizemos que a demanda é </a:t>
            </a:r>
            <a:r>
              <a:rPr lang="pt-BR" sz="2800" i="1"/>
              <a:t>elástica em relação ao preço</a:t>
            </a:r>
            <a:r>
              <a:rPr lang="pt-BR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956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61D72939-1D78-4601-BEC1-2EF3D0295FE3}" type="slidenum">
              <a:rPr lang="en-US"/>
              <a:pPr/>
              <a:t>23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57250" algn="l"/>
              </a:tabLst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57250" algn="l"/>
              </a:tabLst>
            </a:pPr>
            <a:r>
              <a:rPr lang="pt-BR"/>
              <a:t>	</a:t>
            </a:r>
            <a:r>
              <a:rPr lang="pt-BR" sz="2800"/>
              <a:t>3)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&lt; </a:t>
            </a:r>
            <a:r>
              <a:rPr lang="pt-BR" sz="2800"/>
              <a:t>1, a variação percentual na quantidade é menor do que a variação percentual no preço. Nesse caso, dizemos que a demanda é </a:t>
            </a:r>
            <a:r>
              <a:rPr lang="pt-BR" sz="2800" i="1"/>
              <a:t>inelástica em relação ao preço</a:t>
            </a:r>
            <a:r>
              <a:rPr lang="pt-BR" sz="2800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564943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A48BB5F-C0B7-4EF4-95CD-3DEBAE73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4973F3-92DF-4678-A6CA-3B2A7FF8326D}"/>
              </a:ext>
            </a:extLst>
          </p:cNvPr>
          <p:cNvSpPr txBox="1"/>
          <p:nvPr/>
        </p:nvSpPr>
        <p:spPr>
          <a:xfrm>
            <a:off x="1403648" y="5301208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E=-∞</a:t>
            </a:r>
          </a:p>
        </p:txBody>
      </p:sp>
    </p:spTree>
    <p:extLst>
      <p:ext uri="{BB962C8B-B14F-4D97-AF65-F5344CB8AC3E}">
        <p14:creationId xmlns:p14="http://schemas.microsoft.com/office/powerpoint/2010/main" val="425378178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FCE57D-B07B-4A1E-AA0C-D27541FB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AE73C3-9F36-4A2D-8490-16D92960D220}"/>
              </a:ext>
            </a:extLst>
          </p:cNvPr>
          <p:cNvSpPr txBox="1"/>
          <p:nvPr/>
        </p:nvSpPr>
        <p:spPr>
          <a:xfrm>
            <a:off x="1763688" y="522920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E=-3,045</a:t>
            </a:r>
          </a:p>
        </p:txBody>
      </p:sp>
    </p:spTree>
    <p:extLst>
      <p:ext uri="{BB962C8B-B14F-4D97-AF65-F5344CB8AC3E}">
        <p14:creationId xmlns:p14="http://schemas.microsoft.com/office/powerpoint/2010/main" val="496835690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103C44-E173-46BA-BF46-CE1FD75B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0971E6-6FA8-4E40-9071-7C279FE628BF}"/>
              </a:ext>
            </a:extLst>
          </p:cNvPr>
          <p:cNvSpPr txBox="1"/>
          <p:nvPr/>
        </p:nvSpPr>
        <p:spPr>
          <a:xfrm>
            <a:off x="1187624" y="508518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E=-0,50</a:t>
            </a:r>
          </a:p>
        </p:txBody>
      </p:sp>
    </p:spTree>
    <p:extLst>
      <p:ext uri="{BB962C8B-B14F-4D97-AF65-F5344CB8AC3E}">
        <p14:creationId xmlns:p14="http://schemas.microsoft.com/office/powerpoint/2010/main" val="1132855950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76B727A-65F8-44EE-8944-B7D76C2F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01B7AA-E2C7-466A-9F7F-13F2FE7D087E}"/>
              </a:ext>
            </a:extLst>
          </p:cNvPr>
          <p:cNvSpPr txBox="1"/>
          <p:nvPr/>
        </p:nvSpPr>
        <p:spPr>
          <a:xfrm>
            <a:off x="1331640" y="4941168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E=0</a:t>
            </a:r>
          </a:p>
        </p:txBody>
      </p:sp>
    </p:spTree>
    <p:extLst>
      <p:ext uri="{BB962C8B-B14F-4D97-AF65-F5344CB8AC3E}">
        <p14:creationId xmlns:p14="http://schemas.microsoft.com/office/powerpoint/2010/main" val="1354879530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9448B381-A26B-466B-8150-8EC1EED0873E}" type="slidenum">
              <a:rPr lang="en-US"/>
              <a:pPr/>
              <a:t>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-26988" y="304800"/>
            <a:ext cx="9340851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47900"/>
            <a:ext cx="8077200" cy="36957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determinante básico da elasticidade de preço da demanda é a </a:t>
            </a:r>
            <a:r>
              <a:rPr lang="pt-BR" i="1"/>
              <a:t>disponibilidade de bens substitutos.</a:t>
            </a:r>
            <a:endParaRPr lang="pt-BR"/>
          </a:p>
          <a:p>
            <a:pPr lvl="1">
              <a:buSzPct val="75000"/>
            </a:pPr>
            <a:r>
              <a:rPr lang="pt-BR"/>
              <a:t>Se há muitos substitutos: a demanda é elástica em relação ao preço</a:t>
            </a:r>
          </a:p>
          <a:p>
            <a:pPr lvl="1">
              <a:buSzPct val="75000"/>
            </a:pPr>
            <a:r>
              <a:rPr lang="pt-BR"/>
              <a:t>Se há poucos substitutos: a demanda é inelástica em relação ao preço</a:t>
            </a:r>
          </a:p>
        </p:txBody>
      </p:sp>
    </p:spTree>
    <p:extLst>
      <p:ext uri="{BB962C8B-B14F-4D97-AF65-F5344CB8AC3E}">
        <p14:creationId xmlns:p14="http://schemas.microsoft.com/office/powerpoint/2010/main" val="3676728942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7B17D1B-CE0D-41C8-A0D9-2F7D3F779629}" type="slidenum">
              <a:rPr lang="en-US"/>
              <a:pPr/>
              <a:t>29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36100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11275"/>
            <a:ext cx="8077200" cy="46323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dirty="0"/>
              <a:t>Elasticidades da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dirty="0"/>
              <a:t>A </a:t>
            </a:r>
            <a:r>
              <a:rPr lang="pt-BR" dirty="0">
                <a:solidFill>
                  <a:srgbClr val="FF3300"/>
                </a:solidFill>
              </a:rPr>
              <a:t>elasticidade preço da oferta </a:t>
            </a:r>
            <a:r>
              <a:rPr lang="pt-BR" dirty="0"/>
              <a:t>mede a variação percentual na quantidade ofertada que decorre da variação de 1% no preço do bem.</a:t>
            </a:r>
            <a:endParaRPr lang="pt-BR" sz="2600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dirty="0"/>
              <a:t>Em geral, a elasticidade é positiva, dado que o preço e a quantidade ofertada são positivamente relacionados.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453464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EBF7D55A-E482-4C6A-879B-44AFF045A97B}" type="slidenum">
              <a:rPr lang="en-US"/>
              <a:pPr/>
              <a:t>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06" name="Group 6"/>
          <p:cNvGrpSpPr>
            <a:grpSpLocks/>
          </p:cNvGrpSpPr>
          <p:nvPr/>
        </p:nvGrpSpPr>
        <p:grpSpPr bwMode="auto">
          <a:xfrm>
            <a:off x="2209800" y="1782763"/>
            <a:ext cx="6811963" cy="3476625"/>
            <a:chOff x="1392" y="1123"/>
            <a:chExt cx="4291" cy="2190"/>
          </a:xfrm>
        </p:grpSpPr>
        <p:sp>
          <p:nvSpPr>
            <p:cNvPr id="460807" name="Freeform 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latin typeface="Arial" charset="0"/>
                </a:rPr>
                <a:t>S</a:t>
              </a:r>
            </a:p>
          </p:txBody>
        </p:sp>
        <p:sp>
          <p:nvSpPr>
            <p:cNvPr id="460809" name="Rectangle 9"/>
            <p:cNvSpPr>
              <a:spLocks noChangeArrowheads="1"/>
            </p:cNvSpPr>
            <p:nvPr/>
          </p:nvSpPr>
          <p:spPr bwMode="auto">
            <a:xfrm>
              <a:off x="3073" y="2413"/>
              <a:ext cx="2610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de oferta tem inclinação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positiva, demonstrando que, para </a:t>
              </a:r>
            </a:p>
            <a:p>
              <a:pPr algn="ctr"/>
              <a:r>
                <a:rPr lang="en-US" sz="1800" b="1">
                  <a:latin typeface="Arial" charset="0"/>
                </a:rPr>
                <a:t>preços mais elevados, as empresas </a:t>
              </a:r>
            </a:p>
            <a:p>
              <a:pPr algn="ctr"/>
              <a:r>
                <a:rPr lang="en-US" sz="1800" b="1">
                  <a:latin typeface="Arial" charset="0"/>
                </a:rPr>
                <a:t>produzirão mais</a:t>
              </a:r>
            </a:p>
          </p:txBody>
        </p:sp>
      </p:grp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817563" y="1663700"/>
            <a:ext cx="13557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 unidade)</a:t>
            </a:r>
            <a:r>
              <a:rPr lang="en-US"/>
              <a:t> </a:t>
            </a:r>
          </a:p>
        </p:txBody>
      </p:sp>
      <p:grpSp>
        <p:nvGrpSpPr>
          <p:cNvPr id="460815" name="Group 15"/>
          <p:cNvGrpSpPr>
            <a:grpSpLocks/>
          </p:cNvGrpSpPr>
          <p:nvPr/>
        </p:nvGrpSpPr>
        <p:grpSpPr bwMode="auto">
          <a:xfrm>
            <a:off x="1744663" y="4183063"/>
            <a:ext cx="1936750" cy="2108200"/>
            <a:chOff x="1099" y="2635"/>
            <a:chExt cx="1220" cy="1328"/>
          </a:xfrm>
        </p:grpSpPr>
        <p:sp>
          <p:nvSpPr>
            <p:cNvPr id="460816" name="Line 16"/>
            <p:cNvSpPr>
              <a:spLocks noChangeShapeType="1"/>
            </p:cNvSpPr>
            <p:nvPr/>
          </p:nvSpPr>
          <p:spPr bwMode="auto">
            <a:xfrm>
              <a:off x="1404" y="2796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7" name="Line 17"/>
            <p:cNvSpPr>
              <a:spLocks noChangeShapeType="1"/>
            </p:cNvSpPr>
            <p:nvPr/>
          </p:nvSpPr>
          <p:spPr bwMode="auto">
            <a:xfrm rot="-5400000">
              <a:off x="1716" y="3288"/>
              <a:ext cx="9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8" name="Oval 18"/>
            <p:cNvSpPr>
              <a:spLocks noChangeArrowheads="1"/>
            </p:cNvSpPr>
            <p:nvPr/>
          </p:nvSpPr>
          <p:spPr bwMode="auto">
            <a:xfrm>
              <a:off x="2124" y="2760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9" name="Rectangle 19"/>
            <p:cNvSpPr>
              <a:spLocks noChangeArrowheads="1"/>
            </p:cNvSpPr>
            <p:nvPr/>
          </p:nvSpPr>
          <p:spPr bwMode="auto">
            <a:xfrm>
              <a:off x="1099" y="263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0" name="Rectangle 20"/>
            <p:cNvSpPr>
              <a:spLocks noChangeArrowheads="1"/>
            </p:cNvSpPr>
            <p:nvPr/>
          </p:nvSpPr>
          <p:spPr bwMode="auto">
            <a:xfrm>
              <a:off x="202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</p:grpSp>
      <p:grpSp>
        <p:nvGrpSpPr>
          <p:cNvPr id="460821" name="Group 21"/>
          <p:cNvGrpSpPr>
            <a:grpSpLocks/>
          </p:cNvGrpSpPr>
          <p:nvPr/>
        </p:nvGrpSpPr>
        <p:grpSpPr bwMode="auto">
          <a:xfrm>
            <a:off x="1744663" y="3402013"/>
            <a:ext cx="2984500" cy="2889250"/>
            <a:chOff x="1099" y="2143"/>
            <a:chExt cx="1880" cy="1820"/>
          </a:xfrm>
        </p:grpSpPr>
        <p:sp>
          <p:nvSpPr>
            <p:cNvPr id="460822" name="Line 22"/>
            <p:cNvSpPr>
              <a:spLocks noChangeShapeType="1"/>
            </p:cNvSpPr>
            <p:nvPr/>
          </p:nvSpPr>
          <p:spPr bwMode="auto">
            <a:xfrm>
              <a:off x="1404" y="234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3" name="Line 23"/>
            <p:cNvSpPr>
              <a:spLocks noChangeShapeType="1"/>
            </p:cNvSpPr>
            <p:nvPr/>
          </p:nvSpPr>
          <p:spPr bwMode="auto">
            <a:xfrm rot="-5400000">
              <a:off x="2094" y="304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4" name="Oval 24"/>
            <p:cNvSpPr>
              <a:spLocks noChangeArrowheads="1"/>
            </p:cNvSpPr>
            <p:nvPr/>
          </p:nvSpPr>
          <p:spPr bwMode="auto">
            <a:xfrm>
              <a:off x="2736" y="2292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5" name="AutoShape 25"/>
            <p:cNvSpPr>
              <a:spLocks noChangeArrowheads="1"/>
            </p:cNvSpPr>
            <p:nvPr/>
          </p:nvSpPr>
          <p:spPr bwMode="auto">
            <a:xfrm>
              <a:off x="2268" y="3240"/>
              <a:ext cx="480" cy="276"/>
            </a:xfrm>
            <a:prstGeom prst="rightArrow">
              <a:avLst>
                <a:gd name="adj1" fmla="val 50000"/>
                <a:gd name="adj2" fmla="val 4347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 rot="-5400000">
              <a:off x="1620" y="2412"/>
              <a:ext cx="360" cy="276"/>
            </a:xfrm>
            <a:prstGeom prst="rightArrow">
              <a:avLst>
                <a:gd name="adj1" fmla="val 42037"/>
                <a:gd name="adj2" fmla="val 4963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7" name="Rectangle 27"/>
            <p:cNvSpPr>
              <a:spLocks noChangeArrowheads="1"/>
            </p:cNvSpPr>
            <p:nvPr/>
          </p:nvSpPr>
          <p:spPr bwMode="auto">
            <a:xfrm>
              <a:off x="1099" y="2143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8" name="Rectangle 28"/>
            <p:cNvSpPr>
              <a:spLocks noChangeArrowheads="1"/>
            </p:cNvSpPr>
            <p:nvPr/>
          </p:nvSpPr>
          <p:spPr bwMode="auto">
            <a:xfrm>
              <a:off x="268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521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AB366AD-D85D-49A6-BBE5-5F2FACE01FD7}" type="slidenum">
              <a:rPr lang="en-US"/>
              <a:pPr/>
              <a:t>30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77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456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779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130425"/>
            <a:ext cx="8077200" cy="38131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Preços mais elevados incentivam os produtores a aumentar a produção.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Podemos falar de elasticidades da oferta em relação a variáveis como taxas de juros, salários e custos de matérias-primas.</a:t>
            </a:r>
          </a:p>
        </p:txBody>
      </p:sp>
      <p:sp>
        <p:nvSpPr>
          <p:cNvPr id="417798" name="Text Box 1030"/>
          <p:cNvSpPr txBox="1">
            <a:spLocks noChangeArrowheads="1"/>
          </p:cNvSpPr>
          <p:nvPr/>
        </p:nvSpPr>
        <p:spPr bwMode="auto">
          <a:xfrm>
            <a:off x="98425" y="1320800"/>
            <a:ext cx="3656013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Elasticidades da oferta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9747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278A46-ED3B-4C50-8895-59F8A1D3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0020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85B677-8AB6-44A6-B115-6C5463AE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5091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1FA8D4-F43B-4FC5-850A-D8C45E5D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F20209B-596A-4578-9A1B-C0CE0ABD4579}"/>
              </a:ext>
            </a:extLst>
          </p:cNvPr>
          <p:cNvSpPr txBox="1"/>
          <p:nvPr/>
        </p:nvSpPr>
        <p:spPr>
          <a:xfrm>
            <a:off x="1259632" y="5301208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E=∞</a:t>
            </a:r>
          </a:p>
        </p:txBody>
      </p:sp>
    </p:spTree>
    <p:extLst>
      <p:ext uri="{BB962C8B-B14F-4D97-AF65-F5344CB8AC3E}">
        <p14:creationId xmlns:p14="http://schemas.microsoft.com/office/powerpoint/2010/main" val="3390908636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E961BE6-E228-4EB2-B58B-F4882FB2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48D0F20-3FEB-44C1-852E-B70F3EF53C59}"/>
              </a:ext>
            </a:extLst>
          </p:cNvPr>
          <p:cNvSpPr txBox="1"/>
          <p:nvPr/>
        </p:nvSpPr>
        <p:spPr>
          <a:xfrm>
            <a:off x="1619672" y="530120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E=3,045</a:t>
            </a:r>
          </a:p>
        </p:txBody>
      </p:sp>
    </p:spTree>
    <p:extLst>
      <p:ext uri="{BB962C8B-B14F-4D97-AF65-F5344CB8AC3E}">
        <p14:creationId xmlns:p14="http://schemas.microsoft.com/office/powerpoint/2010/main" val="1457201301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E8C5BE-28A8-4293-88CC-EDB135C8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32CC37-97B5-45F4-84CC-698E03E1C5BC}"/>
              </a:ext>
            </a:extLst>
          </p:cNvPr>
          <p:cNvSpPr txBox="1"/>
          <p:nvPr/>
        </p:nvSpPr>
        <p:spPr>
          <a:xfrm>
            <a:off x="1403648" y="544522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E=0,45</a:t>
            </a:r>
          </a:p>
        </p:txBody>
      </p:sp>
    </p:spTree>
    <p:extLst>
      <p:ext uri="{BB962C8B-B14F-4D97-AF65-F5344CB8AC3E}">
        <p14:creationId xmlns:p14="http://schemas.microsoft.com/office/powerpoint/2010/main" val="3760125171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3C0200-8012-444D-BC7B-3672D27B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F4D43E5-F112-48B0-AE00-435D9857E5B7}"/>
              </a:ext>
            </a:extLst>
          </p:cNvPr>
          <p:cNvSpPr txBox="1"/>
          <p:nvPr/>
        </p:nvSpPr>
        <p:spPr>
          <a:xfrm>
            <a:off x="1403648" y="5157192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E=0</a:t>
            </a:r>
          </a:p>
        </p:txBody>
      </p:sp>
    </p:spTree>
    <p:extLst>
      <p:ext uri="{BB962C8B-B14F-4D97-AF65-F5344CB8AC3E}">
        <p14:creationId xmlns:p14="http://schemas.microsoft.com/office/powerpoint/2010/main" val="1960786610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F62DB3B-039B-472B-9652-4CA6D05320E5}" type="slidenum">
              <a:rPr lang="en-US"/>
              <a:pPr/>
              <a:t>37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9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440863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9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8077200" cy="3919537"/>
          </a:xfrm>
        </p:spPr>
        <p:txBody>
          <a:bodyPr/>
          <a:lstStyle/>
          <a:p>
            <a:r>
              <a:rPr lang="pt-BR"/>
              <a:t>Curva de oferta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S</a:t>
            </a:r>
            <a:r>
              <a:rPr lang="pt-BR" i="1"/>
              <a:t> = </a:t>
            </a:r>
            <a:r>
              <a:rPr lang="pt-BR"/>
              <a:t>1.800 + 240</a:t>
            </a:r>
            <a:r>
              <a:rPr lang="pt-BR" i="1"/>
              <a:t>P</a:t>
            </a:r>
          </a:p>
          <a:p>
            <a:r>
              <a:rPr lang="pt-BR"/>
              <a:t>Curva de demanda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 = 3.550</a:t>
            </a:r>
            <a:r>
              <a:rPr lang="pt-BR"/>
              <a:t> - 266</a:t>
            </a:r>
            <a:r>
              <a:rPr lang="pt-BR" i="1"/>
              <a:t>P</a:t>
            </a:r>
          </a:p>
        </p:txBody>
      </p:sp>
      <p:sp>
        <p:nvSpPr>
          <p:cNvPr id="419844" name="Text Box 1028"/>
          <p:cNvSpPr txBox="1">
            <a:spLocks noChangeArrowheads="1"/>
          </p:cNvSpPr>
          <p:nvPr/>
        </p:nvSpPr>
        <p:spPr bwMode="auto">
          <a:xfrm>
            <a:off x="0" y="1405715"/>
            <a:ext cx="9144000" cy="52322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charset="0"/>
              </a:rPr>
              <a:t>Exemplo</a:t>
            </a:r>
            <a:r>
              <a:rPr lang="en-US" sz="2800" b="1" dirty="0">
                <a:latin typeface="Arial" charset="0"/>
              </a:rPr>
              <a:t>: O </a:t>
            </a:r>
            <a:r>
              <a:rPr lang="en-US" sz="2800" b="1" dirty="0" err="1">
                <a:latin typeface="Arial" charset="0"/>
              </a:rPr>
              <a:t>mercado</a:t>
            </a:r>
            <a:r>
              <a:rPr lang="en-US" sz="2800" b="1" dirty="0">
                <a:latin typeface="Arial" charset="0"/>
              </a:rPr>
              <a:t> de </a:t>
            </a:r>
            <a:r>
              <a:rPr lang="en-US" sz="2800" b="1" dirty="0" err="1">
                <a:latin typeface="Arial" charset="0"/>
              </a:rPr>
              <a:t>trigo</a:t>
            </a:r>
            <a:r>
              <a:rPr lang="en-US" sz="2800" b="1" dirty="0">
                <a:latin typeface="Arial" charset="0"/>
              </a:rPr>
              <a:t> – </a:t>
            </a:r>
            <a:r>
              <a:rPr lang="en-US" sz="2800" b="1" dirty="0" err="1">
                <a:latin typeface="Arial" charset="0"/>
              </a:rPr>
              <a:t>trabalhar</a:t>
            </a:r>
            <a:r>
              <a:rPr lang="en-US" sz="2800" b="1" dirty="0">
                <a:latin typeface="Arial" charset="0"/>
              </a:rPr>
              <a:t> com </a:t>
            </a:r>
            <a:r>
              <a:rPr lang="en-US" sz="2800" b="1" dirty="0" err="1">
                <a:latin typeface="Arial" charset="0"/>
              </a:rPr>
              <a:t>alunos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57B3B9-CBF4-4C7E-BC03-B02922AC1828}"/>
              </a:ext>
            </a:extLst>
          </p:cNvPr>
          <p:cNvSpPr txBox="1"/>
          <p:nvPr/>
        </p:nvSpPr>
        <p:spPr>
          <a:xfrm>
            <a:off x="820738" y="5085184"/>
            <a:ext cx="7145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Equilíbrio de mercado: P=3,46 US$/</a:t>
            </a:r>
            <a:r>
              <a:rPr lang="pt-BR" dirty="0" err="1"/>
              <a:t>bu</a:t>
            </a:r>
            <a:r>
              <a:rPr lang="pt-BR" dirty="0"/>
              <a:t> e Q=2.630 milhões </a:t>
            </a:r>
            <a:r>
              <a:rPr lang="pt-BR" dirty="0" err="1"/>
              <a:t>bu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0576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DD8CE265-E3F5-463C-82E1-72BCA03BA530}" type="slidenum">
              <a:rPr lang="en-US"/>
              <a:pPr/>
              <a:t>38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48800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1893" name="Rectangle 1029"/>
          <p:cNvSpPr>
            <a:spLocks noChangeArrowheads="1"/>
          </p:cNvSpPr>
          <p:nvPr/>
        </p:nvSpPr>
        <p:spPr bwMode="auto">
          <a:xfrm>
            <a:off x="369888" y="2663825"/>
            <a:ext cx="8539162" cy="30146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76512" name="Object 1024"/>
          <p:cNvGraphicFramePr>
            <a:graphicFrameLocks noChangeAspect="1"/>
          </p:cNvGraphicFramePr>
          <p:nvPr/>
        </p:nvGraphicFramePr>
        <p:xfrm>
          <a:off x="420688" y="2628900"/>
          <a:ext cx="84486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ção" r:id="rId4" imgW="2971800" imgH="419040" progId="Equation.3">
                  <p:embed/>
                </p:oleObj>
              </mc:Choice>
              <mc:Fallback>
                <p:oleObj name="Equação" r:id="rId4" imgW="2971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28900"/>
                        <a:ext cx="84486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13" name="Object 1025"/>
          <p:cNvGraphicFramePr>
            <a:graphicFrameLocks noChangeAspect="1"/>
          </p:cNvGraphicFramePr>
          <p:nvPr/>
        </p:nvGraphicFramePr>
        <p:xfrm>
          <a:off x="711200" y="4392613"/>
          <a:ext cx="78708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ção" r:id="rId6" imgW="2768400" imgH="419040" progId="Equation.3">
                  <p:embed/>
                </p:oleObj>
              </mc:Choice>
              <mc:Fallback>
                <p:oleObj name="Equação" r:id="rId6" imgW="276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392613"/>
                        <a:ext cx="78708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11" name="Text Box 1047"/>
          <p:cNvSpPr txBox="1">
            <a:spLocks noChangeArrowheads="1"/>
          </p:cNvSpPr>
          <p:nvPr/>
        </p:nvSpPr>
        <p:spPr bwMode="auto">
          <a:xfrm>
            <a:off x="252413" y="1425575"/>
            <a:ext cx="3459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  <p:extLst>
      <p:ext uri="{BB962C8B-B14F-4D97-AF65-F5344CB8AC3E}">
        <p14:creationId xmlns:p14="http://schemas.microsoft.com/office/powerpoint/2010/main" val="674687096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133A54E7-90DD-41A7-A4C9-AE9BBD98240F}" type="slidenum">
              <a:rPr lang="en-US"/>
              <a:pPr/>
              <a:t>39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718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Outros determinantes da demanda</a:t>
            </a:r>
          </a:p>
        </p:txBody>
      </p:sp>
      <p:sp>
        <p:nvSpPr>
          <p:cNvPr id="47718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demanda além do preço</a:t>
            </a:r>
          </a:p>
          <a:p>
            <a:pPr lvl="1">
              <a:buSzPct val="75000"/>
            </a:pPr>
            <a:r>
              <a:rPr lang="pt-BR"/>
              <a:t>Renda</a:t>
            </a:r>
          </a:p>
          <a:p>
            <a:pPr lvl="1">
              <a:buSzPct val="75000"/>
            </a:pPr>
            <a:r>
              <a:rPr lang="pt-BR"/>
              <a:t>Preferências do consumidor</a:t>
            </a:r>
          </a:p>
          <a:p>
            <a:pPr lvl="1">
              <a:buSzPct val="75000"/>
            </a:pPr>
            <a:r>
              <a:rPr lang="pt-BR"/>
              <a:t>Preço de bens relacionados</a:t>
            </a:r>
          </a:p>
          <a:p>
            <a:pPr lvl="2"/>
            <a:r>
              <a:rPr lang="pt-BR"/>
              <a:t>Substitutos</a:t>
            </a:r>
          </a:p>
          <a:p>
            <a:pPr lvl="2"/>
            <a:r>
              <a:rPr lang="pt-BR"/>
              <a:t>Complementares</a:t>
            </a:r>
          </a:p>
        </p:txBody>
      </p:sp>
    </p:spTree>
    <p:extLst>
      <p:ext uri="{BB962C8B-B14F-4D97-AF65-F5344CB8AC3E}">
        <p14:creationId xmlns:p14="http://schemas.microsoft.com/office/powerpoint/2010/main" val="314908525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5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365BAF3A-5BF2-49CC-9E26-7ADDA6498805}" type="slidenum">
              <a:rPr lang="en-US"/>
              <a:pPr/>
              <a:t>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333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333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6" name="Rectangle 1032"/>
          <p:cNvSpPr>
            <a:spLocks noChangeArrowheads="1"/>
          </p:cNvSpPr>
          <p:nvPr/>
        </p:nvSpPr>
        <p:spPr bwMode="auto">
          <a:xfrm>
            <a:off x="5416550" y="5873750"/>
            <a:ext cx="1508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grpSp>
        <p:nvGrpSpPr>
          <p:cNvPr id="483337" name="Group 1033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83338" name="Freeform 1034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39" name="Rectangle 1035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83340" name="Group 1036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3341" name="Freeform 103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42" name="Rectangle 1038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3343" name="Group 1039"/>
          <p:cNvGrpSpPr>
            <a:grpSpLocks/>
          </p:cNvGrpSpPr>
          <p:nvPr/>
        </p:nvGrpSpPr>
        <p:grpSpPr bwMode="auto">
          <a:xfrm>
            <a:off x="1801813" y="2592388"/>
            <a:ext cx="7051675" cy="3695700"/>
            <a:chOff x="1135" y="1633"/>
            <a:chExt cx="4442" cy="2328"/>
          </a:xfrm>
        </p:grpSpPr>
        <p:sp>
          <p:nvSpPr>
            <p:cNvPr id="483344" name="Rectangle 1040"/>
            <p:cNvSpPr>
              <a:spLocks noChangeArrowheads="1"/>
            </p:cNvSpPr>
            <p:nvPr/>
          </p:nvSpPr>
          <p:spPr bwMode="auto">
            <a:xfrm>
              <a:off x="3807" y="1633"/>
              <a:ext cx="1770" cy="110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As curvas se cruzam no</a:t>
              </a:r>
            </a:p>
            <a:p>
              <a:pPr algn="ctr"/>
              <a:r>
                <a:rPr lang="en-US" sz="1800" b="1">
                  <a:latin typeface="Arial" charset="0"/>
                </a:rPr>
                <a:t> ponto de equilíbrio. </a:t>
              </a:r>
            </a:p>
            <a:p>
              <a:pPr algn="ctr"/>
              <a:r>
                <a:rPr lang="en-US" sz="1800" b="1">
                  <a:latin typeface="Arial" charset="0"/>
                </a:rPr>
                <a:t> Ao preço </a:t>
              </a:r>
              <a:r>
                <a:rPr lang="en-US" sz="1800" b="1" i="1">
                  <a:latin typeface="Arial" charset="0"/>
                </a:rPr>
                <a:t>P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>
                  <a:latin typeface="Arial" charset="0"/>
                </a:rPr>
                <a:t> , </a:t>
              </a:r>
            </a:p>
            <a:p>
              <a:pPr algn="ctr"/>
              <a:r>
                <a:rPr lang="en-US" sz="1800" b="1">
                  <a:latin typeface="Arial" charset="0"/>
                </a:rPr>
                <a:t>a quantidade ofertada</a:t>
              </a:r>
            </a:p>
            <a:p>
              <a:pPr algn="ctr"/>
              <a:r>
                <a:rPr lang="en-US" sz="1800" b="1">
                  <a:latin typeface="Arial" charset="0"/>
                </a:rPr>
                <a:t> é igual à quantidade </a:t>
              </a:r>
            </a:p>
            <a:p>
              <a:pPr algn="ctr"/>
              <a:r>
                <a:rPr lang="en-US" sz="1800" b="1">
                  <a:latin typeface="Arial" charset="0"/>
                </a:rPr>
                <a:t>demandada, </a:t>
              </a: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 i="1">
                  <a:latin typeface="Arial" charset="0"/>
                </a:rPr>
                <a:t> . </a:t>
              </a:r>
            </a:p>
          </p:txBody>
        </p:sp>
        <p:sp>
          <p:nvSpPr>
            <p:cNvPr id="483345" name="Line 1041"/>
            <p:cNvSpPr>
              <a:spLocks noChangeShapeType="1"/>
            </p:cNvSpPr>
            <p:nvPr/>
          </p:nvSpPr>
          <p:spPr bwMode="auto">
            <a:xfrm flipH="1">
              <a:off x="1371" y="2400"/>
              <a:ext cx="13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6" name="Oval 1042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7" name="Rectangle 1043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8" name="Rectangle 1044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9" name="Line 1045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3350" name="Rectangle 1046"/>
          <p:cNvSpPr>
            <a:spLocks noChangeArrowheads="1"/>
          </p:cNvSpPr>
          <p:nvPr/>
        </p:nvSpPr>
        <p:spPr bwMode="auto">
          <a:xfrm>
            <a:off x="608013" y="1663700"/>
            <a:ext cx="15652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 sz="2000" b="1">
              <a:latin typeface="Arial" charset="0"/>
            </a:endParaRPr>
          </a:p>
        </p:txBody>
      </p:sp>
      <p:sp>
        <p:nvSpPr>
          <p:cNvPr id="483351" name="Text Box 1047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317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FFA56E3-DC9A-4CFA-B865-3623C5AC73F8}" type="slidenum">
              <a:rPr lang="en-US"/>
              <a:pPr/>
              <a:t>40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32913" cy="723900"/>
          </a:xfrm>
          <a:noFill/>
          <a:ln/>
        </p:spPr>
        <p:txBody>
          <a:bodyPr/>
          <a:lstStyle/>
          <a:p>
            <a:r>
              <a:rPr lang="pt-BR" sz="4000" dirty="0"/>
              <a:t>Outras elasticidades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311250"/>
            <a:ext cx="8447856" cy="512923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dirty="0"/>
              <a:t>A</a:t>
            </a:r>
            <a:r>
              <a:rPr lang="pt-BR" dirty="0">
                <a:solidFill>
                  <a:srgbClr val="FF3300"/>
                </a:solidFill>
              </a:rPr>
              <a:t> elasticidade preço cruzada da demanda</a:t>
            </a:r>
            <a:r>
              <a:rPr lang="pt-BR" dirty="0"/>
              <a:t> mede a variação percentual na quantidade demandada de uma mercadoria que decorre da variação de 1% no preço de outra mercadoria.</a:t>
            </a:r>
          </a:p>
          <a:p>
            <a:pPr>
              <a:spcBef>
                <a:spcPct val="70000"/>
              </a:spcBef>
            </a:pPr>
            <a:r>
              <a:rPr lang="pt-BR" dirty="0"/>
              <a:t>Como exemplo, considere o caso de dois bens substitutos - manteiga e margarina. O que acontece com o consumo de margarina quando o preço da manteiga varia ?</a:t>
            </a:r>
          </a:p>
        </p:txBody>
      </p:sp>
    </p:spTree>
    <p:extLst>
      <p:ext uri="{BB962C8B-B14F-4D97-AF65-F5344CB8AC3E}">
        <p14:creationId xmlns:p14="http://schemas.microsoft.com/office/powerpoint/2010/main" val="4028901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49BB1B0D-5574-40B3-8599-1082D2FC5293}" type="slidenum">
              <a:rPr lang="en-US"/>
              <a:pPr/>
              <a:t>41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333500"/>
            <a:ext cx="7990656" cy="47625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dirty="0"/>
              <a:t>A elasticidade preço cruzada da demanda é dada por:</a:t>
            </a:r>
          </a:p>
        </p:txBody>
      </p:sp>
      <p:grpSp>
        <p:nvGrpSpPr>
          <p:cNvPr id="243724" name="Group 12"/>
          <p:cNvGrpSpPr>
            <a:grpSpLocks/>
          </p:cNvGrpSpPr>
          <p:nvPr/>
        </p:nvGrpSpPr>
        <p:grpSpPr bwMode="auto">
          <a:xfrm>
            <a:off x="1831975" y="2492896"/>
            <a:ext cx="5892800" cy="1781175"/>
            <a:chOff x="1154" y="1751"/>
            <a:chExt cx="3712" cy="1122"/>
          </a:xfrm>
        </p:grpSpPr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1154" y="1751"/>
              <a:ext cx="3712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437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05" y="1818"/>
            <a:ext cx="3612" cy="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Equation" r:id="rId4" imgW="1574640" imgH="419040" progId="Equation.3">
                    <p:embed/>
                  </p:oleObj>
                </mc:Choice>
                <mc:Fallback>
                  <p:oleObj name="Equation" r:id="rId4" imgW="1574640" imgH="419040" progId="Equation.3">
                    <p:embed/>
                    <p:pic>
                      <p:nvPicPr>
                        <p:cNvPr id="243718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" y="1818"/>
                          <a:ext cx="3612" cy="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467544" y="4518248"/>
            <a:ext cx="8447856" cy="1431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50000"/>
              </a:spcBef>
              <a:buClr>
                <a:srgbClr val="663300"/>
              </a:buClr>
              <a:buSzPct val="75000"/>
              <a:buFont typeface="Wingdings" pitchFamily="2" charset="2"/>
              <a:buChar char="n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elasticidade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cruzada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é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positiva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no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caso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de bens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substitutos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negativa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no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caso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de bens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complementares</a:t>
            </a:r>
            <a:r>
              <a:rPr lang="en-US" sz="2800" dirty="0">
                <a:solidFill>
                  <a:srgbClr val="376546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717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build="p" autoUpdateAnimBg="0"/>
      <p:bldP spid="24372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</p:spPr>
        <p:txBody>
          <a:bodyPr/>
          <a:lstStyle/>
          <a:p>
            <a:r>
              <a:rPr lang="pt-BR" dirty="0"/>
              <a:t>Bens substitutos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85860"/>
            <a:ext cx="8315356" cy="4810140"/>
          </a:xfrm>
        </p:spPr>
        <p:txBody>
          <a:bodyPr/>
          <a:lstStyle/>
          <a:p>
            <a:r>
              <a:rPr lang="pt-BR" dirty="0"/>
              <a:t>Se aumentar o preço do bem i e aumentar o consumo do bem j, então os dois são chamados substitutos</a:t>
            </a:r>
          </a:p>
          <a:p>
            <a:pPr lvl="1"/>
            <a:r>
              <a:rPr lang="pt-BR" dirty="0"/>
              <a:t>Exemplo: num restaurante, filé e massas</a:t>
            </a:r>
          </a:p>
          <a:p>
            <a:pPr lvl="1"/>
            <a:r>
              <a:rPr lang="pt-BR" dirty="0"/>
              <a:t>Viagens de trem e avião</a:t>
            </a:r>
          </a:p>
          <a:p>
            <a:pPr lvl="1"/>
            <a:r>
              <a:rPr lang="pt-BR" dirty="0"/>
              <a:t>Manteiga e margarina</a:t>
            </a:r>
          </a:p>
          <a:p>
            <a:pPr lvl="1"/>
            <a:r>
              <a:rPr lang="pt-BR" dirty="0"/>
              <a:t>Gasolina e álcool. </a:t>
            </a:r>
          </a:p>
          <a:p>
            <a:r>
              <a:rPr lang="pt-BR" dirty="0"/>
              <a:t>São chamados também de bens concorrentes</a:t>
            </a:r>
          </a:p>
          <a:p>
            <a:pPr lvl="2"/>
            <a:r>
              <a:rPr lang="pt-BR" dirty="0" err="1"/>
              <a:t>Epreço</a:t>
            </a:r>
            <a:r>
              <a:rPr lang="pt-BR" dirty="0"/>
              <a:t> gasolina, consumo etanol=0,86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949912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1000"/>
            <a:ext cx="9001156" cy="1143000"/>
          </a:xfrm>
        </p:spPr>
        <p:txBody>
          <a:bodyPr/>
          <a:lstStyle/>
          <a:p>
            <a:r>
              <a:rPr lang="pt-BR" dirty="0"/>
              <a:t>Bens complementares </a:t>
            </a:r>
            <a:br>
              <a:rPr lang="pt-BR" dirty="0"/>
            </a:br>
            <a:r>
              <a:rPr lang="pt-BR" dirty="0"/>
              <a:t>(que vão juntos)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5184576"/>
          </a:xfrm>
        </p:spPr>
        <p:txBody>
          <a:bodyPr/>
          <a:lstStyle/>
          <a:p>
            <a:r>
              <a:rPr lang="pt-BR" dirty="0"/>
              <a:t>Quando aumenta o preço de um bem e diminui o consumo de outro, são chamados complementares</a:t>
            </a:r>
          </a:p>
          <a:p>
            <a:pPr lvl="1"/>
            <a:r>
              <a:rPr lang="pt-BR" dirty="0"/>
              <a:t>São consumidos conjuntamente</a:t>
            </a:r>
          </a:p>
          <a:p>
            <a:pPr lvl="1"/>
            <a:r>
              <a:rPr lang="pt-BR" dirty="0"/>
              <a:t>Gasolina e automóvel</a:t>
            </a:r>
          </a:p>
          <a:p>
            <a:pPr lvl="1"/>
            <a:r>
              <a:rPr lang="pt-BR" dirty="0"/>
              <a:t>Gasolina e pneus</a:t>
            </a:r>
          </a:p>
          <a:p>
            <a:r>
              <a:rPr lang="pt-BR" dirty="0"/>
              <a:t>Supondo que pessoas sempre comam feijão junto com arroz</a:t>
            </a:r>
          </a:p>
          <a:p>
            <a:pPr lvl="1"/>
            <a:r>
              <a:rPr lang="pt-BR" dirty="0" err="1"/>
              <a:t>Epreço</a:t>
            </a:r>
            <a:r>
              <a:rPr lang="pt-BR" dirty="0"/>
              <a:t> arroz, consumo feijão=-0,09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941158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40230ED-29E6-415E-A051-A9996932E97A}" type="slidenum">
              <a:rPr lang="en-US"/>
              <a:pPr/>
              <a:t>44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297988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124744"/>
            <a:ext cx="8077200" cy="376078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dirty="0"/>
              <a:t>A elasticidade de renda da demanda é dada por:</a:t>
            </a:r>
          </a:p>
        </p:txBody>
      </p:sp>
      <p:grpSp>
        <p:nvGrpSpPr>
          <p:cNvPr id="237577" name="Group 9"/>
          <p:cNvGrpSpPr>
            <a:grpSpLocks/>
          </p:cNvGrpSpPr>
          <p:nvPr/>
        </p:nvGrpSpPr>
        <p:grpSpPr bwMode="auto">
          <a:xfrm>
            <a:off x="1270000" y="2276872"/>
            <a:ext cx="6386513" cy="2046288"/>
            <a:chOff x="800" y="2122"/>
            <a:chExt cx="4023" cy="1289"/>
          </a:xfrm>
        </p:grpSpPr>
        <p:sp>
          <p:nvSpPr>
            <p:cNvPr id="237576" name="Rectangle 8"/>
            <p:cNvSpPr>
              <a:spLocks noChangeArrowheads="1"/>
            </p:cNvSpPr>
            <p:nvPr/>
          </p:nvSpPr>
          <p:spPr bwMode="auto">
            <a:xfrm>
              <a:off x="800" y="2122"/>
              <a:ext cx="4023" cy="128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3757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14" y="2226"/>
            <a:ext cx="3779" cy="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7" name="Equação" r:id="rId4" imgW="6580080" imgH="2217600" progId="Equation.3">
                    <p:embed/>
                  </p:oleObj>
                </mc:Choice>
                <mc:Fallback>
                  <p:oleObj name="Equação" r:id="rId4" imgW="6580080" imgH="2217600" progId="Equation.3">
                    <p:embed/>
                    <p:pic>
                      <p:nvPicPr>
                        <p:cNvPr id="237574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2226"/>
                          <a:ext cx="3779" cy="1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06235326-146A-4BEE-BB69-C0F685D0CEC1}"/>
              </a:ext>
            </a:extLst>
          </p:cNvPr>
          <p:cNvSpPr/>
          <p:nvPr/>
        </p:nvSpPr>
        <p:spPr>
          <a:xfrm>
            <a:off x="323528" y="4771018"/>
            <a:ext cx="8591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pt-BR" dirty="0"/>
              <a:t>A</a:t>
            </a:r>
            <a:r>
              <a:rPr lang="pt-BR" dirty="0">
                <a:solidFill>
                  <a:srgbClr val="FF3300"/>
                </a:solidFill>
              </a:rPr>
              <a:t> elasticidade de renda da demanda</a:t>
            </a:r>
            <a:r>
              <a:rPr lang="pt-BR" dirty="0"/>
              <a:t> mede a variação percentual na quantidade demandada que decorre da variação de 1% na renda.</a:t>
            </a:r>
          </a:p>
          <a:p>
            <a:pPr>
              <a:spcBef>
                <a:spcPct val="70000"/>
              </a:spcBef>
            </a:pPr>
            <a:r>
              <a:rPr lang="pt-BR" dirty="0"/>
              <a:t>E renda no consumo de etanol=0,49</a:t>
            </a:r>
          </a:p>
          <a:p>
            <a:pPr>
              <a:spcBef>
                <a:spcPct val="700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6916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/>
              <p:cNvGraphicFramePr>
                <a:graphicFrameLocks noGrp="1"/>
              </p:cNvGraphicFramePr>
              <p:nvPr/>
            </p:nvGraphicFramePr>
            <p:xfrm>
              <a:off x="468335" y="2064660"/>
              <a:ext cx="7731078" cy="288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414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Elasticidade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Curto Prazo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Longo Prazo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Referência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Conclusão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Preço-própria (etanol)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-1,53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-3,3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pt-BR" sz="1900" b="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Etanol é um bem elástico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258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(gasolina)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0,86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2,82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pt-BR" sz="1900" b="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Gasolina é um bem substituto do etanol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Renda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0,49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0,91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pt-BR" sz="1900" b="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Etanol é um bem normal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335" y="2064660"/>
              <a:ext cx="7731078" cy="288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414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47700"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Elasticidade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Curto Prazo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Longo Prazo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Referência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Conclusão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Preço-própria (etanol)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-1,53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-3,3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77395" t="-107547" r="-111111" b="-26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Etanol é um bem elástico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2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(gasolina)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0,86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2,82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77395" t="-142857" r="-111111" b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Gasolina é um bem substituto do etanol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Renda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0,49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0,91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77395" t="-349533" r="-111111" b="-17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Etanol é um bem normal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CaixaDeTexto 18"/>
          <p:cNvSpPr txBox="1"/>
          <p:nvPr/>
        </p:nvSpPr>
        <p:spPr>
          <a:xfrm>
            <a:off x="468335" y="5013176"/>
            <a:ext cx="5676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Fonte: CARDOSO; BITTENCOURT, 2013.</a:t>
            </a:r>
          </a:p>
          <a:p>
            <a:r>
              <a:rPr lang="pt-BR" sz="1500" dirty="0"/>
              <a:t>Nota: Para o curto prazo, foi considerada a estimação por efeitos fixos.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35" y="1706870"/>
            <a:ext cx="4834978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75" dirty="0"/>
              <a:t>Quadro 1 – Elasticidades da demanda do etanol </a:t>
            </a:r>
          </a:p>
        </p:txBody>
      </p:sp>
    </p:spTree>
    <p:extLst>
      <p:ext uri="{BB962C8B-B14F-4D97-AF65-F5344CB8AC3E}">
        <p14:creationId xmlns:p14="http://schemas.microsoft.com/office/powerpoint/2010/main" val="1791628871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8336" y="2064660"/>
          <a:ext cx="6746853" cy="295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r>
                        <a:rPr lang="pt-BR" sz="1900" dirty="0"/>
                        <a:t>Categorias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r>
                        <a:rPr lang="pt-BR" sz="1900" dirty="0"/>
                        <a:t>Elasticidade preço-própria</a:t>
                      </a:r>
                      <a:r>
                        <a:rPr lang="pt-BR" sz="1900" baseline="0" dirty="0"/>
                        <a:t> da demanda</a:t>
                      </a:r>
                      <a:endParaRPr lang="pt-BR" sz="1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bg1"/>
                          </a:solidFill>
                        </a:rPr>
                        <a:t>Orgânicos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bg1"/>
                          </a:solidFill>
                        </a:rPr>
                        <a:t>Convencionais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Frutas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-2,312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-1,106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Hortaliças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-3,646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-1,098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Cereais e Leguminosas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-1,459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-1,056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Lácteos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-2,338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-1,041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Bebidas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-1,412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-1,308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468336" y="5179258"/>
            <a:ext cx="5200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Fonte: FERREIRA; COELHO, 2016.</a:t>
            </a:r>
          </a:p>
          <a:p>
            <a:r>
              <a:rPr lang="pt-BR" sz="1500" dirty="0"/>
              <a:t>Nota: Para o cálculo, foram utilizados dados da POF 2008-2009.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36" y="1706870"/>
            <a:ext cx="5254965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75" dirty="0"/>
              <a:t>Quadro 2 – Elasticidades preço-própria da demanda </a:t>
            </a:r>
          </a:p>
        </p:txBody>
      </p:sp>
    </p:spTree>
    <p:extLst>
      <p:ext uri="{BB962C8B-B14F-4D97-AF65-F5344CB8AC3E}">
        <p14:creationId xmlns:p14="http://schemas.microsoft.com/office/powerpoint/2010/main" val="1990230629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468336" y="4190640"/>
            <a:ext cx="2282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Fonte: CARVALHO, 2007.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35" y="1706870"/>
            <a:ext cx="4525598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75" dirty="0"/>
              <a:t>Quadro 4 – Seleção de algumas elasticidades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/>
            </p:nvGraphicFramePr>
            <p:xfrm>
              <a:off x="468335" y="2064660"/>
              <a:ext cx="7875564" cy="2993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71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78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60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45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4330"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Elasticidade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Valor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Referência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Conclusão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Preço-própria (arroz)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-1,03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  <m:r>
                                      <a:rPr lang="pt-BR" sz="1900" b="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Arroz é um bem elástico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(feijão)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-0,09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  <m:r>
                                      <a:rPr lang="pt-BR" sz="1900" b="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Feijão é um bem complementar do arroz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(macarrão)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0,08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Macarrão é um bem substituto do arroz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38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</a:t>
                          </a:r>
                          <a:r>
                            <a:rPr lang="pt-BR" sz="19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(farinha)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0,16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pt-BR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900" b="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pt-BR" sz="1900" b="0" i="1" smtClean="0">
                                            <a:latin typeface="Cambria Math" panose="02040503050406030204" pitchFamily="18" charset="0"/>
                                          </a:rPr>
                                          <m:t>𝐹𝑀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pt-BR" sz="1900" b="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9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sz="19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Farinha é um bem substituto do arroz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335" y="2064660"/>
              <a:ext cx="7875564" cy="2993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71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78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60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45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8140"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Elasticidade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Valor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Referência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900" dirty="0"/>
                            <a:t>Conclusão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Preço-própria (arroz)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-1,03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19573" t="-62264" r="-142349" b="-3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Arroz é um bem elástico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(feijão)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-0,09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19573" t="-160748" r="-142349" b="-216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Feijão é um bem complementar do arroz 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 (macarrão)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0,08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19573" t="-263208" r="-142349" b="-1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Macarrão é um bem substituto do arroz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18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Preço-cruzada</a:t>
                          </a:r>
                          <a:r>
                            <a:rPr lang="pt-BR" sz="19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(farinha)</a:t>
                          </a:r>
                          <a:endParaRPr lang="pt-BR" sz="1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900" dirty="0"/>
                            <a:t>0,16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19573" t="-337719" r="-142349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9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Farinha é um bem substituto do arroz</a:t>
                          </a:r>
                          <a:endParaRPr lang="pt-BR" sz="19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aixaDeTexto 5"/>
          <p:cNvSpPr txBox="1"/>
          <p:nvPr/>
        </p:nvSpPr>
        <p:spPr>
          <a:xfrm>
            <a:off x="468336" y="5080786"/>
            <a:ext cx="18517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Fonte: ZANIN, 2017.</a:t>
            </a:r>
          </a:p>
        </p:txBody>
      </p:sp>
    </p:spTree>
    <p:extLst>
      <p:ext uri="{BB962C8B-B14F-4D97-AF65-F5344CB8AC3E}">
        <p14:creationId xmlns:p14="http://schemas.microsoft.com/office/powerpoint/2010/main" val="2931385098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8336" y="2064660"/>
          <a:ext cx="6746853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30">
                <a:tc rowSpan="2">
                  <a:txBody>
                    <a:bodyPr/>
                    <a:lstStyle/>
                    <a:p>
                      <a:r>
                        <a:rPr lang="pt-BR" sz="1900" dirty="0"/>
                        <a:t>Categorias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r>
                        <a:rPr lang="pt-BR" sz="1900" dirty="0"/>
                        <a:t>Elasticidade renda</a:t>
                      </a:r>
                      <a:r>
                        <a:rPr lang="pt-BR" sz="1900" baseline="0" dirty="0"/>
                        <a:t> da demanda</a:t>
                      </a:r>
                      <a:endParaRPr lang="pt-BR" sz="1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bg1"/>
                          </a:solidFill>
                        </a:rPr>
                        <a:t>Média Brasil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bg1"/>
                          </a:solidFill>
                        </a:rPr>
                        <a:t>Sudeste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de primeira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0,538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0,604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de segunda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0,084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0,178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0,349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0,345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Carne</a:t>
                      </a:r>
                      <a:r>
                        <a:rPr lang="pt-BR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Frango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0,147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0,157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468336" y="4704441"/>
            <a:ext cx="2282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Fonte: CARVALHO, 2007.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36" y="1706870"/>
            <a:ext cx="441819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75" dirty="0"/>
              <a:t>Quadro 5 – Elasticidades renda da demanda</a:t>
            </a:r>
          </a:p>
        </p:txBody>
      </p:sp>
    </p:spTree>
    <p:extLst>
      <p:ext uri="{BB962C8B-B14F-4D97-AF65-F5344CB8AC3E}">
        <p14:creationId xmlns:p14="http://schemas.microsoft.com/office/powerpoint/2010/main" val="2747120591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4624"/>
            <a:ext cx="7772400" cy="1143000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052736"/>
            <a:ext cx="8077200" cy="5472608"/>
          </a:xfrm>
        </p:spPr>
        <p:txBody>
          <a:bodyPr/>
          <a:lstStyle/>
          <a:p>
            <a:r>
              <a:rPr lang="pt-BR" sz="2400" dirty="0"/>
              <a:t>Lei da demanda: a afirmação de que, com tudo o mais constante, a quantidade demandada de um bem diminui quando o preço dele aumenta</a:t>
            </a:r>
          </a:p>
          <a:p>
            <a:r>
              <a:rPr lang="pt-BR" sz="2400" dirty="0"/>
              <a:t>Lei da oferta: com tudo o mais constante, a quantidade ofertada aumenta a medida que o preço aumenta </a:t>
            </a:r>
          </a:p>
          <a:p>
            <a:r>
              <a:rPr lang="pt-BR" sz="2400" dirty="0"/>
              <a:t>Os agentes interagem no mercado em busca de um preço de equilíbrio</a:t>
            </a:r>
          </a:p>
          <a:p>
            <a:r>
              <a:rPr lang="pt-BR" sz="2400" dirty="0"/>
              <a:t>Tabelamentos de preços e outras ações governamentais levam a desequilíbrios de mercado</a:t>
            </a:r>
          </a:p>
          <a:p>
            <a:r>
              <a:rPr lang="pt-BR" sz="2400" dirty="0"/>
              <a:t>As elasticidades medem como o consumidor reage a mudanças nos preços dos produtos, dos seus substitutos e complementos e também na renda</a:t>
            </a:r>
          </a:p>
          <a:p>
            <a:r>
              <a:rPr lang="pt-BR" sz="2400" dirty="0"/>
              <a:t>Demanda e oferta derivados</a:t>
            </a:r>
          </a:p>
        </p:txBody>
      </p:sp>
    </p:spTree>
    <p:extLst>
      <p:ext uri="{BB962C8B-B14F-4D97-AF65-F5344CB8AC3E}">
        <p14:creationId xmlns:p14="http://schemas.microsoft.com/office/powerpoint/2010/main" val="33947081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98BC7DAC-30DF-4D49-AC49-13A8339C2033}" type="slidenum">
              <a:rPr lang="en-US"/>
              <a:pPr/>
              <a:t>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537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7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538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Características do preço de equilíbrio</a:t>
            </a:r>
          </a:p>
          <a:p>
            <a:pPr lvl="1"/>
            <a:r>
              <a:rPr lang="pt-BR" dirty="0"/>
              <a:t>Q</a:t>
            </a:r>
            <a:r>
              <a:rPr lang="pt-BR" baseline="-25000" dirty="0"/>
              <a:t>D</a:t>
            </a:r>
            <a:r>
              <a:rPr lang="pt-BR" dirty="0"/>
              <a:t> = Q</a:t>
            </a:r>
            <a:r>
              <a:rPr lang="pt-BR" baseline="-25000" dirty="0"/>
              <a:t>S</a:t>
            </a:r>
            <a:endParaRPr lang="pt-BR" dirty="0"/>
          </a:p>
          <a:p>
            <a:pPr lvl="1"/>
            <a:r>
              <a:rPr lang="pt-BR" dirty="0"/>
              <a:t>Não há escassez de oferta</a:t>
            </a:r>
          </a:p>
          <a:p>
            <a:pPr lvl="1"/>
            <a:r>
              <a:rPr lang="pt-BR" dirty="0"/>
              <a:t>Não há excesso de oferta</a:t>
            </a:r>
          </a:p>
          <a:p>
            <a:pPr lvl="1"/>
            <a:r>
              <a:rPr lang="pt-BR" dirty="0"/>
              <a:t>Não há pressão para que o preço seja alterado</a:t>
            </a:r>
          </a:p>
          <a:p>
            <a:pPr lvl="1"/>
            <a:r>
              <a:rPr lang="pt-BR" dirty="0"/>
              <a:t>Sinalizador do que deve ser produzido</a:t>
            </a:r>
          </a:p>
        </p:txBody>
      </p:sp>
    </p:spTree>
    <p:extLst>
      <p:ext uri="{BB962C8B-B14F-4D97-AF65-F5344CB8AC3E}">
        <p14:creationId xmlns:p14="http://schemas.microsoft.com/office/powerpoint/2010/main" val="742083222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2337452-890B-4EEC-8374-A7229948B411}" type="slidenum">
              <a:rPr lang="en-US"/>
              <a:pPr/>
              <a:t>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1" name="Line 7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5454650" y="5835650"/>
            <a:ext cx="1522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487433" name="Freeform 9"/>
          <p:cNvSpPr>
            <a:spLocks/>
          </p:cNvSpPr>
          <p:nvPr/>
        </p:nvSpPr>
        <p:spPr bwMode="auto">
          <a:xfrm>
            <a:off x="3124200" y="1905000"/>
            <a:ext cx="2973388" cy="3506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587"/>
              </a:cxn>
              <a:cxn ang="0">
                <a:pos x="782" y="1203"/>
              </a:cxn>
              <a:cxn ang="0">
                <a:pos x="1349" y="1852"/>
              </a:cxn>
              <a:cxn ang="0">
                <a:pos x="1625" y="2095"/>
              </a:cxn>
              <a:cxn ang="0">
                <a:pos x="1872" y="2208"/>
              </a:cxn>
            </a:cxnLst>
            <a:rect l="0" t="0" r="r" b="b"/>
            <a:pathLst>
              <a:path w="1873" h="2209">
                <a:moveTo>
                  <a:pt x="0" y="0"/>
                </a:moveTo>
                <a:lnTo>
                  <a:pt x="360" y="587"/>
                </a:lnTo>
                <a:lnTo>
                  <a:pt x="782" y="1203"/>
                </a:lnTo>
                <a:lnTo>
                  <a:pt x="1349" y="1852"/>
                </a:lnTo>
                <a:lnTo>
                  <a:pt x="1625" y="2095"/>
                </a:lnTo>
                <a:lnTo>
                  <a:pt x="1872" y="2208"/>
                </a:lnTo>
              </a:path>
            </a:pathLst>
          </a:custGeom>
          <a:noFill/>
          <a:ln w="50800" cap="rnd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6161088" y="5170488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D</a:t>
            </a:r>
          </a:p>
        </p:txBody>
      </p:sp>
      <p:grpSp>
        <p:nvGrpSpPr>
          <p:cNvPr id="487435" name="Group 11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7436" name="Freeform 12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7437" name="Rectangle 13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7438" name="Group 14"/>
          <p:cNvGrpSpPr>
            <a:grpSpLocks/>
          </p:cNvGrpSpPr>
          <p:nvPr/>
        </p:nvGrpSpPr>
        <p:grpSpPr bwMode="auto">
          <a:xfrm>
            <a:off x="1801813" y="3535363"/>
            <a:ext cx="2771775" cy="2752725"/>
            <a:chOff x="1135" y="2227"/>
            <a:chExt cx="1746" cy="1734"/>
          </a:xfrm>
        </p:grpSpPr>
        <p:sp>
          <p:nvSpPr>
            <p:cNvPr id="487439" name="Line 15"/>
            <p:cNvSpPr>
              <a:spLocks noChangeShapeType="1"/>
            </p:cNvSpPr>
            <p:nvPr/>
          </p:nvSpPr>
          <p:spPr bwMode="auto">
            <a:xfrm flipH="1">
              <a:off x="1371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0" name="Oval 16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1" name="Rectangle 17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2" name="Rectangle 18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3" name="Line 19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5622925" y="2921000"/>
            <a:ext cx="3228975" cy="21621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Se o preço estiver acima</a:t>
            </a:r>
          </a:p>
          <a:p>
            <a:r>
              <a:rPr lang="en-US" sz="1800" b="1">
                <a:latin typeface="Arial" charset="0"/>
              </a:rPr>
              <a:t> do ponto de equilíbrio:</a:t>
            </a:r>
          </a:p>
          <a:p>
            <a:endParaRPr lang="en-US" sz="1800" b="1">
              <a:latin typeface="Arial" charset="0"/>
            </a:endParaRPr>
          </a:p>
          <a:p>
            <a:pPr>
              <a:lnSpc>
                <a:spcPct val="50000"/>
              </a:lnSpc>
            </a:pPr>
            <a:r>
              <a:rPr lang="en-US" sz="1800" b="1">
                <a:latin typeface="Arial" charset="0"/>
              </a:rPr>
              <a:t>1) O preço está acima do</a:t>
            </a:r>
          </a:p>
          <a:p>
            <a:r>
              <a:rPr lang="en-US" sz="1800" b="1">
                <a:latin typeface="Arial" charset="0"/>
              </a:rPr>
              <a:t> preço de equilíbrio</a:t>
            </a:r>
          </a:p>
          <a:p>
            <a:r>
              <a:rPr lang="en-US" sz="1800" b="1">
                <a:latin typeface="Arial" charset="0"/>
              </a:rPr>
              <a:t>2) Q</a:t>
            </a:r>
            <a:r>
              <a:rPr lang="en-US" sz="1800" b="1" baseline="-25000">
                <a:latin typeface="Arial" charset="0"/>
              </a:rPr>
              <a:t>s</a:t>
            </a:r>
            <a:r>
              <a:rPr lang="en-US" sz="1800" b="1">
                <a:latin typeface="Arial" charset="0"/>
              </a:rPr>
              <a:t>  &gt; Q</a:t>
            </a:r>
            <a:r>
              <a:rPr lang="en-US" sz="1800" b="1" baseline="-25000">
                <a:latin typeface="Arial" charset="0"/>
              </a:rPr>
              <a:t>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3) O preço cai para o </a:t>
            </a:r>
            <a:r>
              <a:rPr lang="en-US" sz="1800" b="1" i="1">
                <a:latin typeface="Arial" charset="0"/>
              </a:rPr>
              <a:t>preço</a:t>
            </a:r>
          </a:p>
          <a:p>
            <a:r>
              <a:rPr lang="en-US" sz="1800" b="1" i="1">
                <a:latin typeface="Arial" charset="0"/>
              </a:rPr>
              <a:t>     de equilíbrio do mercado</a:t>
            </a: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 flipH="1">
            <a:off x="2270125" y="2995613"/>
            <a:ext cx="3024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1800225" y="2755900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</a:p>
        </p:txBody>
      </p:sp>
      <p:sp>
        <p:nvSpPr>
          <p:cNvPr id="487447" name="Freeform 23"/>
          <p:cNvSpPr>
            <a:spLocks/>
          </p:cNvSpPr>
          <p:nvPr/>
        </p:nvSpPr>
        <p:spPr bwMode="auto">
          <a:xfrm>
            <a:off x="3786188" y="2768600"/>
            <a:ext cx="1449387" cy="153988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48" name="Rectangle 24"/>
          <p:cNvSpPr>
            <a:spLocks noChangeArrowheads="1"/>
          </p:cNvSpPr>
          <p:nvPr/>
        </p:nvSpPr>
        <p:spPr bwMode="auto">
          <a:xfrm>
            <a:off x="3930650" y="2047875"/>
            <a:ext cx="12827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Excesso </a:t>
            </a:r>
          </a:p>
          <a:p>
            <a:r>
              <a:rPr lang="en-US" sz="2000" b="1">
                <a:latin typeface="Arial" charset="0"/>
              </a:rPr>
              <a:t>de oferta</a:t>
            </a:r>
          </a:p>
        </p:txBody>
      </p:sp>
      <p:sp>
        <p:nvSpPr>
          <p:cNvPr id="487449" name="Rectangle 25"/>
          <p:cNvSpPr>
            <a:spLocks noChangeArrowheads="1"/>
          </p:cNvSpPr>
          <p:nvPr/>
        </p:nvSpPr>
        <p:spPr bwMode="auto">
          <a:xfrm>
            <a:off x="608013" y="1663700"/>
            <a:ext cx="15652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</a:p>
          <a:p>
            <a:pPr algn="r"/>
            <a:r>
              <a:rPr lang="en-US" sz="1800" b="1">
                <a:latin typeface="Arial" charset="0"/>
              </a:rPr>
              <a:t>(dólares por </a:t>
            </a:r>
          </a:p>
          <a:p>
            <a:pPr algn="r"/>
            <a:r>
              <a:rPr lang="en-US" sz="1800" b="1">
                <a:latin typeface="Arial" charset="0"/>
              </a:rPr>
              <a:t>unidade)</a:t>
            </a:r>
            <a:endParaRPr lang="en-US" b="1">
              <a:latin typeface="Arial" charset="0"/>
            </a:endParaRPr>
          </a:p>
        </p:txBody>
      </p:sp>
      <p:sp>
        <p:nvSpPr>
          <p:cNvPr id="487450" name="Text Box 26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68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15B016A4-C25A-4CA9-AF7B-3E557FDA0EE7}" type="slidenum">
              <a:rPr lang="en-US"/>
              <a:pPr/>
              <a:t>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947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947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19150" y="1222375"/>
            <a:ext cx="8077200" cy="40782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Excesso de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acima do equilíbrio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excesso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diminuem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 aumenta e a ofertada diminui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  <p:extLst>
      <p:ext uri="{BB962C8B-B14F-4D97-AF65-F5344CB8AC3E}">
        <p14:creationId xmlns:p14="http://schemas.microsoft.com/office/powerpoint/2010/main" val="683121136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9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8950F82-D7C9-4000-AEBA-9483C109F9F5}" type="slidenum">
              <a:rPr lang="en-US"/>
              <a:pPr/>
              <a:t>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15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1525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26" name="Group 1030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91527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28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b="1" i="1">
                <a:latin typeface="Arial" charset="0"/>
              </a:endParaRPr>
            </a:p>
          </p:txBody>
        </p:sp>
      </p:grpSp>
      <p:grpSp>
        <p:nvGrpSpPr>
          <p:cNvPr id="491529" name="Group 1033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91530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31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491532" name="Rectangle 1036"/>
          <p:cNvSpPr>
            <a:spLocks noChangeArrowheads="1"/>
          </p:cNvSpPr>
          <p:nvPr/>
        </p:nvSpPr>
        <p:spPr bwMode="auto">
          <a:xfrm>
            <a:off x="3598863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3" name="Rectangle 1037"/>
          <p:cNvSpPr>
            <a:spLocks noChangeArrowheads="1"/>
          </p:cNvSpPr>
          <p:nvPr/>
        </p:nvSpPr>
        <p:spPr bwMode="auto">
          <a:xfrm>
            <a:off x="5705475" y="2897188"/>
            <a:ext cx="3349625" cy="27908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 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O excesso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diminuem o preço.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diminui e a demandada aumenta.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 i="1" baseline="-25000">
                <a:latin typeface="Arial" charset="0"/>
              </a:rPr>
              <a:t> </a:t>
            </a:r>
            <a:r>
              <a:rPr lang="en-US" sz="1600" b="1" i="1">
                <a:latin typeface="Arial" charset="0"/>
              </a:rPr>
              <a:t>,Q</a:t>
            </a:r>
            <a:r>
              <a:rPr lang="en-US" sz="1600" b="1" i="1" baseline="-25000">
                <a:latin typeface="Arial" charset="0"/>
              </a:rPr>
              <a:t>3</a:t>
            </a:r>
            <a:endParaRPr lang="en-US" sz="1600" b="1">
              <a:latin typeface="Arial" charset="0"/>
            </a:endParaRPr>
          </a:p>
        </p:txBody>
      </p:sp>
      <p:sp>
        <p:nvSpPr>
          <p:cNvPr id="491534" name="Oval 1038"/>
          <p:cNvSpPr>
            <a:spLocks noChangeArrowheads="1"/>
          </p:cNvSpPr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5" name="Line 1039"/>
          <p:cNvSpPr>
            <a:spLocks noChangeShapeType="1"/>
          </p:cNvSpPr>
          <p:nvPr/>
        </p:nvSpPr>
        <p:spPr bwMode="auto">
          <a:xfrm flipH="1">
            <a:off x="2176463" y="2971800"/>
            <a:ext cx="30130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6" name="Rectangle 1040"/>
          <p:cNvSpPr>
            <a:spLocks noChangeArrowheads="1"/>
          </p:cNvSpPr>
          <p:nvPr/>
        </p:nvSpPr>
        <p:spPr bwMode="auto">
          <a:xfrm>
            <a:off x="1784350" y="2697163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7" name="Freeform 1041"/>
          <p:cNvSpPr>
            <a:spLocks/>
          </p:cNvSpPr>
          <p:nvPr/>
        </p:nvSpPr>
        <p:spPr bwMode="auto">
          <a:xfrm>
            <a:off x="3811588" y="2744788"/>
            <a:ext cx="1449387" cy="153987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538" name="Rectangle 1042"/>
          <p:cNvSpPr>
            <a:spLocks noChangeArrowheads="1"/>
          </p:cNvSpPr>
          <p:nvPr/>
        </p:nvSpPr>
        <p:spPr bwMode="auto">
          <a:xfrm>
            <a:off x="3802063" y="1919288"/>
            <a:ext cx="14684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Excesso</a:t>
            </a:r>
          </a:p>
          <a:p>
            <a:r>
              <a:rPr lang="en-US" b="1">
                <a:latin typeface="Arial" charset="0"/>
              </a:rPr>
              <a:t>de oferta</a:t>
            </a:r>
          </a:p>
        </p:txBody>
      </p:sp>
      <p:sp>
        <p:nvSpPr>
          <p:cNvPr id="491539" name="Oval 1043"/>
          <p:cNvSpPr>
            <a:spLocks noChangeArrowheads="1"/>
          </p:cNvSpPr>
          <p:nvPr/>
        </p:nvSpPr>
        <p:spPr bwMode="auto">
          <a:xfrm>
            <a:off x="37338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0" name="Line 1044"/>
          <p:cNvSpPr>
            <a:spLocks noChangeShapeType="1"/>
          </p:cNvSpPr>
          <p:nvPr/>
        </p:nvSpPr>
        <p:spPr bwMode="auto">
          <a:xfrm>
            <a:off x="3810000" y="3090863"/>
            <a:ext cx="0" cy="28908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1" name="Rectangle 1045"/>
          <p:cNvSpPr>
            <a:spLocks noChangeArrowheads="1"/>
          </p:cNvSpPr>
          <p:nvPr/>
        </p:nvSpPr>
        <p:spPr bwMode="auto">
          <a:xfrm>
            <a:off x="5100638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42" name="Line 1046"/>
          <p:cNvSpPr>
            <a:spLocks noChangeShapeType="1"/>
          </p:cNvSpPr>
          <p:nvPr/>
        </p:nvSpPr>
        <p:spPr bwMode="auto">
          <a:xfrm>
            <a:off x="5257800" y="3167063"/>
            <a:ext cx="0" cy="28146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43" name="Group 1047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1544" name="Line 1048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5" name="Line 1049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6" name="Rectangle 1050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1547" name="Rectangle 1051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grpSp>
        <p:nvGrpSpPr>
          <p:cNvPr id="491548" name="Group 1052"/>
          <p:cNvGrpSpPr>
            <a:grpSpLocks/>
          </p:cNvGrpSpPr>
          <p:nvPr/>
        </p:nvGrpSpPr>
        <p:grpSpPr bwMode="auto">
          <a:xfrm>
            <a:off x="1784350" y="3124200"/>
            <a:ext cx="3473450" cy="3162300"/>
            <a:chOff x="1124" y="1968"/>
            <a:chExt cx="2188" cy="1992"/>
          </a:xfrm>
        </p:grpSpPr>
        <p:sp>
          <p:nvSpPr>
            <p:cNvPr id="491549" name="AutoShape 1053"/>
            <p:cNvSpPr>
              <a:spLocks noChangeArrowheads="1"/>
            </p:cNvSpPr>
            <p:nvPr/>
          </p:nvSpPr>
          <p:spPr bwMode="auto">
            <a:xfrm rot="16200000" flipH="1">
              <a:off x="2664" y="1944"/>
              <a:ext cx="240" cy="288"/>
            </a:xfrm>
            <a:prstGeom prst="rightArrow">
              <a:avLst>
                <a:gd name="adj1" fmla="val 50000"/>
                <a:gd name="adj2" fmla="val 47528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0" name="AutoShape 1054"/>
            <p:cNvSpPr>
              <a:spLocks noChangeArrowheads="1"/>
            </p:cNvSpPr>
            <p:nvPr/>
          </p:nvSpPr>
          <p:spPr bwMode="auto">
            <a:xfrm>
              <a:off x="2448" y="3456"/>
              <a:ext cx="288" cy="288"/>
            </a:xfrm>
            <a:prstGeom prst="rightArrow">
              <a:avLst>
                <a:gd name="adj1" fmla="val 50000"/>
                <a:gd name="adj2" fmla="val 420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1" name="AutoShape 1055"/>
            <p:cNvSpPr>
              <a:spLocks noChangeArrowheads="1"/>
            </p:cNvSpPr>
            <p:nvPr/>
          </p:nvSpPr>
          <p:spPr bwMode="auto">
            <a:xfrm flipH="1">
              <a:off x="2813" y="3467"/>
              <a:ext cx="499" cy="244"/>
            </a:xfrm>
            <a:prstGeom prst="rightArrow">
              <a:avLst>
                <a:gd name="adj1" fmla="val 50000"/>
                <a:gd name="adj2" fmla="val 85979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2" name="Line 1056"/>
            <p:cNvSpPr>
              <a:spLocks noChangeShapeType="1"/>
            </p:cNvSpPr>
            <p:nvPr/>
          </p:nvSpPr>
          <p:spPr bwMode="auto">
            <a:xfrm>
              <a:off x="2756" y="2414"/>
              <a:ext cx="0" cy="13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3" name="Oval 1057"/>
            <p:cNvSpPr>
              <a:spLocks noChangeArrowheads="1"/>
            </p:cNvSpPr>
            <p:nvPr/>
          </p:nvSpPr>
          <p:spPr bwMode="auto">
            <a:xfrm>
              <a:off x="2708" y="2335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4" name="Line 1058"/>
            <p:cNvSpPr>
              <a:spLocks noChangeShapeType="1"/>
            </p:cNvSpPr>
            <p:nvPr/>
          </p:nvSpPr>
          <p:spPr bwMode="auto">
            <a:xfrm>
              <a:off x="1411" y="2389"/>
              <a:ext cx="13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5" name="Rectangle 1059"/>
            <p:cNvSpPr>
              <a:spLocks noChangeArrowheads="1"/>
            </p:cNvSpPr>
            <p:nvPr/>
          </p:nvSpPr>
          <p:spPr bwMode="auto">
            <a:xfrm>
              <a:off x="1124" y="2254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b="1" i="1" baseline="-25000">
                <a:latin typeface="Arial" charset="0"/>
              </a:endParaRPr>
            </a:p>
          </p:txBody>
        </p:sp>
        <p:sp>
          <p:nvSpPr>
            <p:cNvPr id="491556" name="Rectangle 1060"/>
            <p:cNvSpPr>
              <a:spLocks noChangeArrowheads="1"/>
            </p:cNvSpPr>
            <p:nvPr/>
          </p:nvSpPr>
          <p:spPr bwMode="auto">
            <a:xfrm>
              <a:off x="2635" y="371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b="1" i="1" baseline="-25000">
                <a:latin typeface="Arial" charset="0"/>
              </a:endParaRPr>
            </a:p>
          </p:txBody>
        </p:sp>
      </p:grpSp>
      <p:sp>
        <p:nvSpPr>
          <p:cNvPr id="491557" name="Text Box 1061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89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99F84A2-C60D-4449-BD26-34B2FC07B52C}" type="slidenum">
              <a:rPr lang="en-US"/>
              <a:pPr/>
              <a:t>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561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1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562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5622" name="Group 1030"/>
          <p:cNvGrpSpPr>
            <a:grpSpLocks/>
          </p:cNvGrpSpPr>
          <p:nvPr/>
        </p:nvGrpSpPr>
        <p:grpSpPr bwMode="auto">
          <a:xfrm>
            <a:off x="3124200" y="1905000"/>
            <a:ext cx="3438525" cy="3719513"/>
            <a:chOff x="1968" y="1200"/>
            <a:chExt cx="2166" cy="2343"/>
          </a:xfrm>
        </p:grpSpPr>
        <p:sp>
          <p:nvSpPr>
            <p:cNvPr id="495623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4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95625" name="Group 1033"/>
          <p:cNvGrpSpPr>
            <a:grpSpLocks/>
          </p:cNvGrpSpPr>
          <p:nvPr/>
        </p:nvGrpSpPr>
        <p:grpSpPr bwMode="auto">
          <a:xfrm>
            <a:off x="2209800" y="1782763"/>
            <a:ext cx="3709988" cy="3476625"/>
            <a:chOff x="1392" y="1123"/>
            <a:chExt cx="2337" cy="2190"/>
          </a:xfrm>
        </p:grpSpPr>
        <p:sp>
          <p:nvSpPr>
            <p:cNvPr id="495626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7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</a:p>
          </p:txBody>
        </p:sp>
      </p:grpSp>
      <p:sp>
        <p:nvSpPr>
          <p:cNvPr id="495628" name="Oval 103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9" name="Rectangle 1037"/>
          <p:cNvSpPr>
            <a:spLocks noChangeArrowheads="1"/>
          </p:cNvSpPr>
          <p:nvPr/>
        </p:nvSpPr>
        <p:spPr bwMode="auto">
          <a:xfrm>
            <a:off x="27844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0" name="Oval 103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1" name="Line 1039"/>
          <p:cNvSpPr>
            <a:spLocks noChangeShapeType="1"/>
          </p:cNvSpPr>
          <p:nvPr/>
        </p:nvSpPr>
        <p:spPr bwMode="auto">
          <a:xfrm>
            <a:off x="2971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2" name="Rectangle 1040"/>
          <p:cNvSpPr>
            <a:spLocks noChangeArrowheads="1"/>
          </p:cNvSpPr>
          <p:nvPr/>
        </p:nvSpPr>
        <p:spPr bwMode="auto">
          <a:xfrm>
            <a:off x="50831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3" name="Line 1041"/>
          <p:cNvSpPr>
            <a:spLocks noChangeShapeType="1"/>
          </p:cNvSpPr>
          <p:nvPr/>
        </p:nvSpPr>
        <p:spPr bwMode="auto">
          <a:xfrm>
            <a:off x="5257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4" name="Line 1042"/>
          <p:cNvSpPr>
            <a:spLocks noChangeShapeType="1"/>
          </p:cNvSpPr>
          <p:nvPr/>
        </p:nvSpPr>
        <p:spPr bwMode="auto">
          <a:xfrm flipH="1">
            <a:off x="2263775" y="4800600"/>
            <a:ext cx="2925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5" name="Rectangle 1043"/>
          <p:cNvSpPr>
            <a:spLocks noChangeArrowheads="1"/>
          </p:cNvSpPr>
          <p:nvPr/>
        </p:nvSpPr>
        <p:spPr bwMode="auto">
          <a:xfrm>
            <a:off x="1801813" y="4560888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2</a:t>
            </a:r>
          </a:p>
        </p:txBody>
      </p:sp>
      <p:sp>
        <p:nvSpPr>
          <p:cNvPr id="495636" name="Freeform 1044"/>
          <p:cNvSpPr>
            <a:spLocks/>
          </p:cNvSpPr>
          <p:nvPr/>
        </p:nvSpPr>
        <p:spPr bwMode="auto">
          <a:xfrm>
            <a:off x="2968625" y="4805363"/>
            <a:ext cx="2216150" cy="303212"/>
          </a:xfrm>
          <a:custGeom>
            <a:avLst/>
            <a:gdLst/>
            <a:ahLst/>
            <a:cxnLst>
              <a:cxn ang="0">
                <a:pos x="1395" y="0"/>
              </a:cxn>
              <a:cxn ang="0">
                <a:pos x="1385" y="36"/>
              </a:cxn>
              <a:cxn ang="0">
                <a:pos x="1364" y="66"/>
              </a:cxn>
              <a:cxn ang="0">
                <a:pos x="1327" y="87"/>
              </a:cxn>
              <a:cxn ang="0">
                <a:pos x="1280" y="92"/>
              </a:cxn>
              <a:cxn ang="0">
                <a:pos x="815" y="92"/>
              </a:cxn>
              <a:cxn ang="0">
                <a:pos x="773" y="102"/>
              </a:cxn>
              <a:cxn ang="0">
                <a:pos x="737" y="123"/>
              </a:cxn>
              <a:cxn ang="0">
                <a:pos x="711" y="154"/>
              </a:cxn>
              <a:cxn ang="0">
                <a:pos x="700" y="190"/>
              </a:cxn>
              <a:cxn ang="0">
                <a:pos x="690" y="154"/>
              </a:cxn>
              <a:cxn ang="0">
                <a:pos x="664" y="123"/>
              </a:cxn>
              <a:cxn ang="0">
                <a:pos x="627" y="102"/>
              </a:cxn>
              <a:cxn ang="0">
                <a:pos x="580" y="92"/>
              </a:cxn>
              <a:cxn ang="0">
                <a:pos x="120" y="92"/>
              </a:cxn>
              <a:cxn ang="0">
                <a:pos x="73" y="87"/>
              </a:cxn>
              <a:cxn ang="0">
                <a:pos x="37" y="66"/>
              </a:cxn>
              <a:cxn ang="0">
                <a:pos x="11" y="36"/>
              </a:cxn>
              <a:cxn ang="0">
                <a:pos x="0" y="0"/>
              </a:cxn>
            </a:cxnLst>
            <a:rect l="0" t="0" r="r" b="b"/>
            <a:pathLst>
              <a:path w="1396" h="191">
                <a:moveTo>
                  <a:pt x="1395" y="0"/>
                </a:moveTo>
                <a:lnTo>
                  <a:pt x="1385" y="36"/>
                </a:lnTo>
                <a:lnTo>
                  <a:pt x="1364" y="66"/>
                </a:lnTo>
                <a:lnTo>
                  <a:pt x="1327" y="87"/>
                </a:lnTo>
                <a:lnTo>
                  <a:pt x="1280" y="92"/>
                </a:lnTo>
                <a:lnTo>
                  <a:pt x="815" y="92"/>
                </a:lnTo>
                <a:lnTo>
                  <a:pt x="773" y="102"/>
                </a:lnTo>
                <a:lnTo>
                  <a:pt x="737" y="123"/>
                </a:lnTo>
                <a:lnTo>
                  <a:pt x="711" y="154"/>
                </a:lnTo>
                <a:lnTo>
                  <a:pt x="700" y="190"/>
                </a:lnTo>
                <a:lnTo>
                  <a:pt x="690" y="154"/>
                </a:lnTo>
                <a:lnTo>
                  <a:pt x="664" y="123"/>
                </a:lnTo>
                <a:lnTo>
                  <a:pt x="627" y="102"/>
                </a:lnTo>
                <a:lnTo>
                  <a:pt x="580" y="92"/>
                </a:lnTo>
                <a:lnTo>
                  <a:pt x="120" y="92"/>
                </a:lnTo>
                <a:lnTo>
                  <a:pt x="73" y="87"/>
                </a:lnTo>
                <a:lnTo>
                  <a:pt x="37" y="66"/>
                </a:lnTo>
                <a:lnTo>
                  <a:pt x="11" y="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37" name="Rectangle 1045"/>
          <p:cNvSpPr>
            <a:spLocks noChangeArrowheads="1"/>
          </p:cNvSpPr>
          <p:nvPr/>
        </p:nvSpPr>
        <p:spPr bwMode="auto">
          <a:xfrm>
            <a:off x="3252788" y="4911725"/>
            <a:ext cx="1762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Escassez de </a:t>
            </a:r>
          </a:p>
          <a:p>
            <a:pPr algn="ctr"/>
            <a:r>
              <a:rPr lang="en-US" sz="2000" b="1">
                <a:latin typeface="Arial" charset="0"/>
              </a:rPr>
              <a:t>Oferta</a:t>
            </a:r>
          </a:p>
        </p:txBody>
      </p:sp>
      <p:grpSp>
        <p:nvGrpSpPr>
          <p:cNvPr id="495638" name="Group 1046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5639" name="Line 104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0" name="Line 104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1" name="Rectangle 1049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5642" name="Rectangle 1050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sp>
        <p:nvSpPr>
          <p:cNvPr id="495643" name="Rectangle 1051"/>
          <p:cNvSpPr>
            <a:spLocks noChangeArrowheads="1"/>
          </p:cNvSpPr>
          <p:nvPr/>
        </p:nvSpPr>
        <p:spPr bwMode="auto">
          <a:xfrm>
            <a:off x="5794375" y="2152650"/>
            <a:ext cx="3349625" cy="30353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A escassez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elevam o preço</a:t>
            </a:r>
            <a:r>
              <a:rPr lang="en-US" sz="1600" b="1" baseline="-25000">
                <a:latin typeface="Arial" charset="0"/>
              </a:rPr>
              <a:t>.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aumenta 	e a demandada diminui.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3</a:t>
            </a:r>
            <a:r>
              <a:rPr lang="en-US" sz="1600" b="1">
                <a:latin typeface="Arial" charset="0"/>
              </a:rPr>
              <a:t>, Q</a:t>
            </a:r>
            <a:r>
              <a:rPr lang="en-US" sz="1600" b="1" baseline="-25000">
                <a:latin typeface="Arial" charset="0"/>
              </a:rPr>
              <a:t>3</a:t>
            </a:r>
          </a:p>
        </p:txBody>
      </p:sp>
      <p:sp>
        <p:nvSpPr>
          <p:cNvPr id="495644" name="Line 1052"/>
          <p:cNvSpPr>
            <a:spLocks noChangeShapeType="1"/>
          </p:cNvSpPr>
          <p:nvPr/>
        </p:nvSpPr>
        <p:spPr bwMode="auto">
          <a:xfrm>
            <a:off x="4365625" y="3819525"/>
            <a:ext cx="0" cy="2162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5" name="AutoShape 1053"/>
          <p:cNvSpPr>
            <a:spLocks noChangeArrowheads="1"/>
          </p:cNvSpPr>
          <p:nvPr/>
        </p:nvSpPr>
        <p:spPr bwMode="auto">
          <a:xfrm rot="16200000">
            <a:off x="4000500" y="4152900"/>
            <a:ext cx="685800" cy="457200"/>
          </a:xfrm>
          <a:prstGeom prst="rightArrow">
            <a:avLst>
              <a:gd name="adj1" fmla="val 50000"/>
              <a:gd name="adj2" fmla="val 7129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6" name="AutoShape 1054"/>
          <p:cNvSpPr>
            <a:spLocks noChangeArrowheads="1"/>
          </p:cNvSpPr>
          <p:nvPr/>
        </p:nvSpPr>
        <p:spPr bwMode="auto">
          <a:xfrm>
            <a:off x="3048000" y="5503863"/>
            <a:ext cx="1203325" cy="463550"/>
          </a:xfrm>
          <a:prstGeom prst="rightArrow">
            <a:avLst>
              <a:gd name="adj1" fmla="val 50000"/>
              <a:gd name="adj2" fmla="val 10913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7" name="Freeform 1055"/>
          <p:cNvSpPr>
            <a:spLocks/>
          </p:cNvSpPr>
          <p:nvPr/>
        </p:nvSpPr>
        <p:spPr bwMode="auto">
          <a:xfrm>
            <a:off x="4443413" y="5451475"/>
            <a:ext cx="763587" cy="534988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200" y="83"/>
              </a:cxn>
              <a:cxn ang="0">
                <a:pos x="480" y="83"/>
              </a:cxn>
              <a:cxn ang="0">
                <a:pos x="480" y="253"/>
              </a:cxn>
              <a:cxn ang="0">
                <a:pos x="200" y="253"/>
              </a:cxn>
              <a:cxn ang="0">
                <a:pos x="200" y="336"/>
              </a:cxn>
              <a:cxn ang="0">
                <a:pos x="0" y="168"/>
              </a:cxn>
              <a:cxn ang="0">
                <a:pos x="200" y="0"/>
              </a:cxn>
            </a:cxnLst>
            <a:rect l="0" t="0" r="r" b="b"/>
            <a:pathLst>
              <a:path w="481" h="337">
                <a:moveTo>
                  <a:pt x="200" y="0"/>
                </a:moveTo>
                <a:lnTo>
                  <a:pt x="200" y="83"/>
                </a:lnTo>
                <a:lnTo>
                  <a:pt x="480" y="83"/>
                </a:lnTo>
                <a:lnTo>
                  <a:pt x="480" y="253"/>
                </a:lnTo>
                <a:lnTo>
                  <a:pt x="200" y="253"/>
                </a:lnTo>
                <a:lnTo>
                  <a:pt x="200" y="336"/>
                </a:lnTo>
                <a:lnTo>
                  <a:pt x="0" y="168"/>
                </a:lnTo>
                <a:lnTo>
                  <a:pt x="200" y="0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48" name="Rectangle 1056"/>
          <p:cNvSpPr>
            <a:spLocks noChangeArrowheads="1"/>
          </p:cNvSpPr>
          <p:nvPr/>
        </p:nvSpPr>
        <p:spPr bwMode="auto">
          <a:xfrm>
            <a:off x="41306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3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49" name="Oval 1057"/>
          <p:cNvSpPr>
            <a:spLocks noChangeArrowheads="1"/>
          </p:cNvSpPr>
          <p:nvPr/>
        </p:nvSpPr>
        <p:spPr bwMode="auto">
          <a:xfrm>
            <a:off x="4264025" y="3719513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0" name="Line 1058"/>
          <p:cNvSpPr>
            <a:spLocks noChangeShapeType="1"/>
          </p:cNvSpPr>
          <p:nvPr/>
        </p:nvSpPr>
        <p:spPr bwMode="auto">
          <a:xfrm flipH="1">
            <a:off x="2263775" y="3795713"/>
            <a:ext cx="2097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1" name="Rectangle 1059"/>
          <p:cNvSpPr>
            <a:spLocks noChangeArrowheads="1"/>
          </p:cNvSpPr>
          <p:nvPr/>
        </p:nvSpPr>
        <p:spPr bwMode="auto">
          <a:xfrm>
            <a:off x="1801813" y="3556000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3</a:t>
            </a:r>
          </a:p>
        </p:txBody>
      </p:sp>
      <p:sp>
        <p:nvSpPr>
          <p:cNvPr id="495652" name="Text Box 1060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283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!mankiw">
  <a:themeElements>
    <a:clrScheme name="">
      <a:dk1>
        <a:srgbClr val="790015"/>
      </a:dk1>
      <a:lt1>
        <a:srgbClr val="F6BF69"/>
      </a:lt1>
      <a:dk2>
        <a:srgbClr val="6E0043"/>
      </a:dk2>
      <a:lt2>
        <a:srgbClr val="EF9100"/>
      </a:lt2>
      <a:accent1>
        <a:srgbClr val="00B7A5"/>
      </a:accent1>
      <a:accent2>
        <a:srgbClr val="618FFD"/>
      </a:accent2>
      <a:accent3>
        <a:srgbClr val="FADCB9"/>
      </a:accent3>
      <a:accent4>
        <a:srgbClr val="660010"/>
      </a:accent4>
      <a:accent5>
        <a:srgbClr val="AAD8CF"/>
      </a:accent5>
      <a:accent6>
        <a:srgbClr val="5781E5"/>
      </a:accent6>
      <a:hlink>
        <a:srgbClr val="F76681"/>
      </a:hlink>
      <a:folHlink>
        <a:srgbClr val="FDE3BA"/>
      </a:folHlink>
    </a:clrScheme>
    <a:fontScheme name="!mankiw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c:\office97\templa~1\presen~2\!mankiw.ppt</Template>
  <TotalTime>878</TotalTime>
  <Pages>64</Pages>
  <Words>1927</Words>
  <Application>Microsoft Office PowerPoint</Application>
  <PresentationFormat>Apresentação na tela (4:3)</PresentationFormat>
  <Paragraphs>468</Paragraphs>
  <Slides>49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49</vt:i4>
      </vt:variant>
    </vt:vector>
  </HeadingPairs>
  <TitlesOfParts>
    <vt:vector size="58" baseType="lpstr">
      <vt:lpstr>Arial</vt:lpstr>
      <vt:lpstr>Cambria Math</vt:lpstr>
      <vt:lpstr>Monotype Sorts</vt:lpstr>
      <vt:lpstr>Tahoma</vt:lpstr>
      <vt:lpstr>Times New Roman</vt:lpstr>
      <vt:lpstr>Wingdings</vt:lpstr>
      <vt:lpstr>!mankiw</vt:lpstr>
      <vt:lpstr>Equação</vt:lpstr>
      <vt:lpstr>Equation</vt:lpstr>
      <vt:lpstr>Apresentação do PowerPoint</vt:lpstr>
      <vt:lpstr>Curva de demanda</vt:lpstr>
      <vt:lpstr>Oferta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Aplicações - controle de preços</vt:lpstr>
      <vt:lpstr>Efeitos da intervenção governamental – controle de preços</vt:lpstr>
      <vt:lpstr>O mecanismo de mercado</vt:lpstr>
      <vt:lpstr>O mecanismo de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Apresentação do PowerPoint</vt:lpstr>
      <vt:lpstr>Apresentação do PowerPoint</vt:lpstr>
      <vt:lpstr>Apresentação do PowerPoint</vt:lpstr>
      <vt:lpstr>Apresentação do PowerPoint</vt:lpstr>
      <vt:lpstr>Elasticidades da oferta e da demanda</vt:lpstr>
      <vt:lpstr>Elasticidades da oferta e da demanda</vt:lpstr>
      <vt:lpstr>Elasticidades da oferta e da demanda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Elasticidades da oferta e da demanda</vt:lpstr>
      <vt:lpstr>Elasticidades da oferta e da demanda</vt:lpstr>
      <vt:lpstr>Outros determinantes da demanda</vt:lpstr>
      <vt:lpstr>Outras elasticidades</vt:lpstr>
      <vt:lpstr>Elasticidades da oferta e da demanda</vt:lpstr>
      <vt:lpstr>Bens substitutos</vt:lpstr>
      <vt:lpstr>Bens complementares  (que vão juntos)</vt:lpstr>
      <vt:lpstr>Elasticidades da oferta e da demanda</vt:lpstr>
      <vt:lpstr>Apresentação do PowerPoint</vt:lpstr>
      <vt:lpstr>Apresentação do PowerPoint</vt:lpstr>
      <vt:lpstr>Apresentação do PowerPoint</vt:lpstr>
      <vt:lpstr>Apresentação do PowerPoint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subject>Theory of Consumer Choice</dc:subject>
  <dc:creator>Mark P. Karscig</dc:creator>
  <cp:keywords>price elasticity</cp:keywords>
  <cp:lastModifiedBy>Pedro Valentim Marques</cp:lastModifiedBy>
  <cp:revision>535</cp:revision>
  <cp:lastPrinted>1997-07-28T16:10:48Z</cp:lastPrinted>
  <dcterms:created xsi:type="dcterms:W3CDTF">1998-06-22T00:04:04Z</dcterms:created>
  <dcterms:modified xsi:type="dcterms:W3CDTF">2020-03-02T18:16:37Z</dcterms:modified>
</cp:coreProperties>
</file>