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57" r:id="rId5"/>
    <p:sldId id="258" r:id="rId6"/>
    <p:sldId id="256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31D-9980-4A98-A4F8-210A0EA60A0A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07F-C337-4432-BEAE-1BF7AE44F3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0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31D-9980-4A98-A4F8-210A0EA60A0A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07F-C337-4432-BEAE-1BF7AE44F3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25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31D-9980-4A98-A4F8-210A0EA60A0A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07F-C337-4432-BEAE-1BF7AE44F3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78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31D-9980-4A98-A4F8-210A0EA60A0A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07F-C337-4432-BEAE-1BF7AE44F3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41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31D-9980-4A98-A4F8-210A0EA60A0A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07F-C337-4432-BEAE-1BF7AE44F3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73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31D-9980-4A98-A4F8-210A0EA60A0A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07F-C337-4432-BEAE-1BF7AE44F3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06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31D-9980-4A98-A4F8-210A0EA60A0A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07F-C337-4432-BEAE-1BF7AE44F3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52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31D-9980-4A98-A4F8-210A0EA60A0A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07F-C337-4432-BEAE-1BF7AE44F3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03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31D-9980-4A98-A4F8-210A0EA60A0A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07F-C337-4432-BEAE-1BF7AE44F3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44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31D-9980-4A98-A4F8-210A0EA60A0A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07F-C337-4432-BEAE-1BF7AE44F3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84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C731D-9980-4A98-A4F8-210A0EA60A0A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07F-C337-4432-BEAE-1BF7AE44F3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30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C731D-9980-4A98-A4F8-210A0EA60A0A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E07F-C337-4432-BEAE-1BF7AE44F3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1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uladeanatomia.com/novosite/wp-content/uploads/2015/11/sistema-cardiovascular2.bmp?x7318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adeanatomia.com/novosite/wp-content/uploads/2015/11/sistema-cardiovascular.bmp?x73185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uladeanatomia.com/novosite/wp-content/uploads/2015/11/arteria.bmp?x7318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www.auladeanatomia.com/novosite/wp-content/uploads/2015/11/Nova-Imagem-33.bmp?x731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008" y="438913"/>
            <a:ext cx="12033504" cy="156362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Fundamentos Biológicos da Saúde Humana II</a:t>
            </a:r>
            <a:br>
              <a:rPr lang="pt-BR" sz="4800" dirty="0" smtClean="0"/>
            </a:br>
            <a:r>
              <a:rPr lang="pt-BR" sz="4000" dirty="0" smtClean="0"/>
              <a:t>Saúde do Adulto e do Idoso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6840" y="2806510"/>
            <a:ext cx="9144000" cy="1655762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pt-BR" dirty="0" smtClean="0"/>
              <a:t>Saúde Cardiometabólica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dirty="0" smtClean="0"/>
              <a:t>Saúde Respiratória e do pulmão</a:t>
            </a:r>
          </a:p>
          <a:p>
            <a:pPr marL="457200" indent="-457200" algn="l">
              <a:buFont typeface="+mj-lt"/>
              <a:buAutoNum type="arabicPeriod"/>
            </a:pPr>
            <a:r>
              <a:rPr lang="pt-BR" dirty="0" smtClean="0"/>
              <a:t>Envelhecimento e sistema nervoso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86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4272" y="463995"/>
            <a:ext cx="9144000" cy="2387600"/>
          </a:xfrm>
        </p:spPr>
        <p:txBody>
          <a:bodyPr/>
          <a:lstStyle/>
          <a:p>
            <a:r>
              <a:rPr lang="pt-BR" sz="4800" b="1" dirty="0" smtClean="0"/>
              <a:t>Saúde Cardiometabólica  </a:t>
            </a:r>
            <a:br>
              <a:rPr lang="pt-BR" sz="4800" b="1" dirty="0" smtClean="0"/>
            </a:br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4000" b="1" dirty="0" smtClean="0"/>
              <a:t>Coração e Circulação</a:t>
            </a:r>
            <a:endParaRPr lang="pt-BR" sz="4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138928"/>
            <a:ext cx="9144000" cy="923544"/>
          </a:xfrm>
        </p:spPr>
        <p:txBody>
          <a:bodyPr/>
          <a:lstStyle/>
          <a:p>
            <a:r>
              <a:rPr lang="pt-BR" dirty="0" smtClean="0"/>
              <a:t>Fundamentos Biológicos da Saúde Humana II</a:t>
            </a:r>
          </a:p>
          <a:p>
            <a:r>
              <a:rPr lang="pt-BR" dirty="0" smtClean="0"/>
              <a:t>Profa. Claudia Moreno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818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osição do Coração no Tór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" y="490804"/>
            <a:ext cx="4297680" cy="55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287053" y="490804"/>
            <a:ext cx="6354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i="0" dirty="0" smtClean="0">
                <a:solidFill>
                  <a:srgbClr val="303030"/>
                </a:solidFill>
                <a:effectLst/>
                <a:latin typeface="Raleway"/>
              </a:rPr>
              <a:t>CORAÇÃO: </a:t>
            </a:r>
            <a:r>
              <a:rPr lang="pt-BR" sz="3600" dirty="0"/>
              <a:t>cerca de 12 cm de </a:t>
            </a:r>
            <a:r>
              <a:rPr lang="pt-BR" sz="3600" dirty="0" smtClean="0"/>
              <a:t>comprimento e </a:t>
            </a:r>
            <a:r>
              <a:rPr lang="pt-BR" sz="3600" dirty="0"/>
              <a:t>9 cm de </a:t>
            </a:r>
            <a:r>
              <a:rPr lang="pt-BR" sz="3600" dirty="0" smtClean="0"/>
              <a:t>largura.</a:t>
            </a:r>
            <a:endParaRPr lang="pt-BR" sz="3600" b="1" i="0" dirty="0">
              <a:solidFill>
                <a:srgbClr val="303030"/>
              </a:solidFill>
              <a:effectLst/>
              <a:latin typeface="Raleway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545935" y="543300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0" i="0" dirty="0" smtClean="0">
                <a:solidFill>
                  <a:srgbClr val="000000"/>
                </a:solidFill>
                <a:effectLst/>
                <a:latin typeface="Open Sans"/>
              </a:rPr>
              <a:t>O coração possui quatro câmaras: dois átrios e dois ventrículos. Os</a:t>
            </a:r>
            <a:r>
              <a:rPr lang="pt-BR" b="1" i="0" dirty="0" smtClean="0">
                <a:solidFill>
                  <a:srgbClr val="000000"/>
                </a:solidFill>
                <a:effectLst/>
                <a:latin typeface="Open Sans"/>
              </a:rPr>
              <a:t> Átrios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Open Sans"/>
              </a:rPr>
              <a:t> (as câmaras superiores) recebem sangue; os </a:t>
            </a:r>
            <a:r>
              <a:rPr lang="pt-BR" b="1" i="0" dirty="0" smtClean="0">
                <a:solidFill>
                  <a:srgbClr val="000000"/>
                </a:solidFill>
                <a:effectLst/>
                <a:latin typeface="Open Sans"/>
              </a:rPr>
              <a:t>Ventrículos</a:t>
            </a:r>
            <a:r>
              <a:rPr lang="pt-BR" b="0" i="0" dirty="0" smtClean="0">
                <a:solidFill>
                  <a:srgbClr val="000000"/>
                </a:solidFill>
                <a:effectLst/>
                <a:latin typeface="Open Sans"/>
              </a:rPr>
              <a:t> (câmaras inferiores) bombeiam o sangue para fora do coração</a:t>
            </a:r>
            <a:endParaRPr lang="pt-BR" dirty="0"/>
          </a:p>
        </p:txBody>
      </p:sp>
      <p:pic>
        <p:nvPicPr>
          <p:cNvPr id="4102" name="Picture 6" descr="https://www.auladeanatomia.com/novosite/wp-content/uploads/2015/11/Nova-Imagem-15.bmp?x73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50" y="1908771"/>
            <a:ext cx="4298569" cy="33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934976" y="6479442"/>
            <a:ext cx="2706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https://www.auladeanatomia.com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230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irculação Sistêmica e Pulmon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431" y="-133230"/>
            <a:ext cx="3754569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92608" y="524597"/>
            <a:ext cx="72877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3600" b="1" i="0" u="none" strike="noStrike" cap="none" normalizeH="0" baseline="0" dirty="0" smtClean="0">
                <a:ln>
                  <a:noFill/>
                </a:ln>
                <a:solidFill>
                  <a:srgbClr val="303030"/>
                </a:solidFill>
                <a:effectLst/>
                <a:latin typeface="Raleway"/>
              </a:rPr>
              <a:t>Circulação Pulmonar e Sistêmica: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3600" b="1" i="0" u="none" strike="noStrike" cap="none" normalizeH="0" baseline="0" dirty="0" smtClean="0">
              <a:ln>
                <a:noFill/>
              </a:ln>
              <a:solidFill>
                <a:srgbClr val="303030"/>
              </a:solidFill>
              <a:effectLst/>
              <a:latin typeface="Raleway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Open Sans"/>
              </a:rPr>
              <a:t>Circulação Pulmonar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– leva sangue do ventrículo direito do coração para os pulmões e de volta ao átrio esquerdo do coração. Ela transporta o sangue pobre em oxigênio para os pulmões, onde ele libera o dióxido de carbono (CO2) e recebe oxigênio (O2). O sangue oxigenado, então, retorna ao lado esquerdo do coração para ser bombeado para circulação sistêmica.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dirty="0">
              <a:solidFill>
                <a:srgbClr val="000000"/>
              </a:solidFill>
              <a:latin typeface="Open Sans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Open Sans"/>
              </a:rPr>
              <a:t>Circulação Sistêmica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rPr>
              <a:t> – 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effectLst/>
                <a:latin typeface="Open Sans"/>
              </a:rPr>
              <a:t>é a maior circulação; ela fornece o suprimento sanguíneo para todo o organismo. A circulação sistêmica carrega oxigênio e outros nutrientes vitais para as células, e capta dióxido</a:t>
            </a:r>
            <a:r>
              <a:rPr kumimoji="0" lang="pt-BR" altLang="pt-BR" b="0" i="0" u="none" strike="noStrike" cap="none" normalizeH="0" dirty="0" smtClean="0">
                <a:ln>
                  <a:noFill/>
                </a:ln>
                <a:effectLst/>
                <a:latin typeface="Open Sans"/>
              </a:rPr>
              <a:t> de carbono e outros resíduos das células. 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effectLst/>
              <a:hlinkClick r:id="rId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934976" y="6550223"/>
            <a:ext cx="2706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https://www.auladeanatomia.com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531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 CIRCULAÇÃO SANGUÍNE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290" y="788416"/>
            <a:ext cx="2985323" cy="467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istema Arterial e Venos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7" y="370840"/>
            <a:ext cx="5938838" cy="58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934976" y="6479442"/>
            <a:ext cx="2706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https://www.auladeanatomia.com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491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únicas das Artéri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91" y="806069"/>
            <a:ext cx="53911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mparação das Túnicas entre Artéria e Vei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" y="2551176"/>
            <a:ext cx="5930863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8934976" y="6479442"/>
            <a:ext cx="2706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/>
              <a:t>https://www.auladeanatomia.com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324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75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Raleway</vt:lpstr>
      <vt:lpstr>Tema do Office</vt:lpstr>
      <vt:lpstr>Fundamentos Biológicos da Saúde Humana II Saúde do Adulto e do Idoso</vt:lpstr>
      <vt:lpstr>Saúde Cardiometabólica    Coração e Circulação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Moreno</dc:creator>
  <cp:lastModifiedBy>Claudia Moreno</cp:lastModifiedBy>
  <cp:revision>6</cp:revision>
  <dcterms:created xsi:type="dcterms:W3CDTF">2018-03-01T23:37:25Z</dcterms:created>
  <dcterms:modified xsi:type="dcterms:W3CDTF">2020-03-10T12:38:16Z</dcterms:modified>
</cp:coreProperties>
</file>