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</p:sldIdLst>
  <p:sldSz cx="12192000" cy="6858000"/>
  <p:notesSz cx="12192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FLibonati" initials="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54" autoAdjust="0"/>
    <p:restoredTop sz="94660"/>
  </p:normalViewPr>
  <p:slideViewPr>
    <p:cSldViewPr>
      <p:cViewPr varScale="1">
        <p:scale>
          <a:sx n="84" d="100"/>
          <a:sy n="84" d="100"/>
        </p:scale>
        <p:origin x="274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2-19T13:36:50.743" idx="1">
    <p:pos x="7184" y="1685"/>
    <p:text>Professor, há entendimento jurisprudencial que admite a propositura da ação em face do Agente, do Estado ou em face de ambos (STF). Dessa forma, coloquei como garantia a favor do cidadão o fato de este poder pleitear a indenização diretamente em face do Estado apenas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00" b="0" i="0">
                <a:solidFill>
                  <a:srgbClr val="2C2D2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300" b="0" i="0">
                <a:solidFill>
                  <a:srgbClr val="2C2D2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00" b="0" i="0">
                <a:solidFill>
                  <a:srgbClr val="2C2D2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00" b="0" i="0">
                <a:solidFill>
                  <a:srgbClr val="2C2D2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3717" y="304228"/>
            <a:ext cx="11124564" cy="7727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00" b="0" i="0">
                <a:solidFill>
                  <a:srgbClr val="2C2D2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99515" y="1452562"/>
            <a:ext cx="10792968" cy="22085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0" i="0">
                <a:solidFill>
                  <a:srgbClr val="2C2D2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10" Type="http://schemas.openxmlformats.org/officeDocument/2006/relationships/comments" Target="../comments/comment1.xml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0"/>
            <a:ext cx="0" cy="3526154"/>
          </a:xfrm>
          <a:custGeom>
            <a:avLst/>
            <a:gdLst/>
            <a:ahLst/>
            <a:cxnLst/>
            <a:rect l="l" t="t" r="r" b="b"/>
            <a:pathLst>
              <a:path h="3526154">
                <a:moveTo>
                  <a:pt x="0" y="0"/>
                </a:moveTo>
                <a:lnTo>
                  <a:pt x="0" y="35259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5518150"/>
            <a:ext cx="0" cy="1339850"/>
          </a:xfrm>
          <a:custGeom>
            <a:avLst/>
            <a:gdLst/>
            <a:ahLst/>
            <a:cxnLst/>
            <a:rect l="l" t="t" r="r" b="b"/>
            <a:pathLst>
              <a:path h="1339850">
                <a:moveTo>
                  <a:pt x="0" y="0"/>
                </a:moveTo>
                <a:lnTo>
                  <a:pt x="0" y="13398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0"/>
            <a:ext cx="0" cy="3526154"/>
          </a:xfrm>
          <a:custGeom>
            <a:avLst/>
            <a:gdLst/>
            <a:ahLst/>
            <a:cxnLst/>
            <a:rect l="l" t="t" r="r" b="b"/>
            <a:pathLst>
              <a:path h="3526154">
                <a:moveTo>
                  <a:pt x="0" y="0"/>
                </a:moveTo>
                <a:lnTo>
                  <a:pt x="0" y="35259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5518150"/>
            <a:ext cx="0" cy="1339850"/>
          </a:xfrm>
          <a:custGeom>
            <a:avLst/>
            <a:gdLst/>
            <a:ahLst/>
            <a:cxnLst/>
            <a:rect l="l" t="t" r="r" b="b"/>
            <a:pathLst>
              <a:path h="1339850">
                <a:moveTo>
                  <a:pt x="0" y="0"/>
                </a:moveTo>
                <a:lnTo>
                  <a:pt x="0" y="13398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08136" y="4060825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>
                <a:moveTo>
                  <a:pt x="0" y="0"/>
                </a:moveTo>
                <a:lnTo>
                  <a:pt x="1008386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75" y="4060825"/>
            <a:ext cx="132080" cy="0"/>
          </a:xfrm>
          <a:custGeom>
            <a:avLst/>
            <a:gdLst/>
            <a:ahLst/>
            <a:cxnLst/>
            <a:rect l="l" t="t" r="r" b="b"/>
            <a:pathLst>
              <a:path w="132080">
                <a:moveTo>
                  <a:pt x="0" y="0"/>
                </a:moveTo>
                <a:lnTo>
                  <a:pt x="1317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108136" y="5284851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>
                <a:moveTo>
                  <a:pt x="0" y="0"/>
                </a:moveTo>
                <a:lnTo>
                  <a:pt x="1008386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75" y="5284851"/>
            <a:ext cx="132080" cy="0"/>
          </a:xfrm>
          <a:custGeom>
            <a:avLst/>
            <a:gdLst/>
            <a:ahLst/>
            <a:cxnLst/>
            <a:rect l="l" t="t" r="r" b="b"/>
            <a:pathLst>
              <a:path w="132080">
                <a:moveTo>
                  <a:pt x="0" y="0"/>
                </a:moveTo>
                <a:lnTo>
                  <a:pt x="1317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542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108136" y="5294376"/>
            <a:ext cx="8789035" cy="0"/>
          </a:xfrm>
          <a:custGeom>
            <a:avLst/>
            <a:gdLst/>
            <a:ahLst/>
            <a:cxnLst/>
            <a:rect l="l" t="t" r="r" b="b"/>
            <a:pathLst>
              <a:path w="8789035">
                <a:moveTo>
                  <a:pt x="0" y="0"/>
                </a:moveTo>
                <a:lnTo>
                  <a:pt x="8788463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>
            <a:spLocks noGrp="1"/>
          </p:cNvSpPr>
          <p:nvPr>
            <p:ph type="title"/>
          </p:nvPr>
        </p:nvSpPr>
        <p:spPr>
          <a:xfrm>
            <a:off x="533717" y="751206"/>
            <a:ext cx="11124564" cy="7727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2615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Responsabilidade </a:t>
            </a:r>
            <a:r>
              <a:rPr spc="-10" dirty="0"/>
              <a:t>Civil </a:t>
            </a:r>
            <a:r>
              <a:rPr spc="-5" dirty="0"/>
              <a:t>do</a:t>
            </a:r>
            <a:r>
              <a:rPr spc="10" dirty="0"/>
              <a:t> </a:t>
            </a:r>
            <a:r>
              <a:rPr dirty="0"/>
              <a:t>Estado:</a:t>
            </a:r>
          </a:p>
        </p:txBody>
      </p:sp>
      <p:sp>
        <p:nvSpPr>
          <p:cNvPr id="55" name="object 55"/>
          <p:cNvSpPr txBox="1">
            <a:spLocks noGrp="1"/>
          </p:cNvSpPr>
          <p:nvPr>
            <p:ph type="body" idx="1"/>
          </p:nvPr>
        </p:nvSpPr>
        <p:spPr>
          <a:xfrm>
            <a:off x="609600" y="1952749"/>
            <a:ext cx="10792968" cy="16286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1345" algn="ctr">
              <a:lnSpc>
                <a:spcPts val="4790"/>
              </a:lnSpc>
              <a:spcBef>
                <a:spcPts val="100"/>
              </a:spcBef>
            </a:pPr>
            <a:r>
              <a:rPr sz="4500" b="1" spc="-10" dirty="0">
                <a:latin typeface="Verdana"/>
                <a:cs typeface="Verdana"/>
              </a:rPr>
              <a:t>Tema: </a:t>
            </a:r>
            <a:r>
              <a:rPr dirty="0"/>
              <a:t>O art. 37, </a:t>
            </a:r>
            <a:r>
              <a:rPr dirty="0">
                <a:latin typeface="MS PGothic"/>
                <a:cs typeface="MS PGothic"/>
              </a:rPr>
              <a:t>§</a:t>
            </a:r>
            <a:r>
              <a:rPr dirty="0"/>
              <a:t>6º, </a:t>
            </a:r>
            <a:r>
              <a:rPr spc="-5" dirty="0"/>
              <a:t>da CF </a:t>
            </a:r>
            <a:r>
              <a:rPr dirty="0"/>
              <a:t>e</a:t>
            </a:r>
            <a:r>
              <a:rPr spc="15" dirty="0"/>
              <a:t> </a:t>
            </a:r>
            <a:r>
              <a:rPr dirty="0"/>
              <a:t>sua</a:t>
            </a:r>
            <a:endParaRPr sz="4500" dirty="0">
              <a:latin typeface="MS PGothic"/>
              <a:cs typeface="MS PGothic"/>
            </a:endParaRPr>
          </a:p>
          <a:p>
            <a:pPr marL="601345" algn="ctr">
              <a:lnSpc>
                <a:spcPts val="3929"/>
              </a:lnSpc>
            </a:pPr>
            <a:r>
              <a:rPr spc="-10" dirty="0"/>
              <a:t>interpretação </a:t>
            </a:r>
            <a:r>
              <a:rPr dirty="0"/>
              <a:t>– </a:t>
            </a:r>
            <a:r>
              <a:rPr spc="-5" dirty="0"/>
              <a:t>por uma </a:t>
            </a:r>
            <a:r>
              <a:rPr dirty="0"/>
              <a:t>Lei </a:t>
            </a:r>
            <a:r>
              <a:rPr spc="-20" dirty="0"/>
              <a:t>Geral</a:t>
            </a:r>
            <a:r>
              <a:rPr spc="65" dirty="0"/>
              <a:t> </a:t>
            </a:r>
            <a:r>
              <a:rPr spc="-5" dirty="0"/>
              <a:t>de</a:t>
            </a:r>
          </a:p>
          <a:p>
            <a:pPr marL="601345" algn="ctr">
              <a:lnSpc>
                <a:spcPts val="3920"/>
              </a:lnSpc>
            </a:pPr>
            <a:r>
              <a:rPr spc="-5" dirty="0" smtClean="0"/>
              <a:t>RCE</a:t>
            </a:r>
            <a:r>
              <a:rPr lang="pt-BR" spc="-5" dirty="0" smtClean="0"/>
              <a:t>.</a:t>
            </a:r>
            <a:endParaRPr spc="-15" dirty="0"/>
          </a:p>
        </p:txBody>
      </p:sp>
      <p:sp>
        <p:nvSpPr>
          <p:cNvPr id="56" name="object 56"/>
          <p:cNvSpPr txBox="1"/>
          <p:nvPr/>
        </p:nvSpPr>
        <p:spPr>
          <a:xfrm>
            <a:off x="4876800" y="5638800"/>
            <a:ext cx="6635750" cy="579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300"/>
              </a:lnSpc>
              <a:spcBef>
                <a:spcPts val="100"/>
              </a:spcBef>
            </a:pP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Faculdade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de Direito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da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Universidade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de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São Paulo</a:t>
            </a:r>
            <a:r>
              <a:rPr sz="20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(USP)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2060"/>
              </a:lnSpc>
            </a:pPr>
            <a:r>
              <a:rPr sz="1800" dirty="0">
                <a:solidFill>
                  <a:srgbClr val="FF0000"/>
                </a:solidFill>
                <a:latin typeface="Verdana"/>
                <a:cs typeface="Verdana"/>
              </a:rPr>
              <a:t>São </a:t>
            </a:r>
            <a:r>
              <a:rPr sz="1800" spc="-15" dirty="0">
                <a:solidFill>
                  <a:srgbClr val="FF0000"/>
                </a:solidFill>
                <a:latin typeface="Verdana"/>
                <a:cs typeface="Verdana"/>
              </a:rPr>
              <a:t>Paulo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(SP), </a:t>
            </a:r>
            <a:r>
              <a:rPr sz="1800" spc="-10" dirty="0">
                <a:solidFill>
                  <a:srgbClr val="FF0000"/>
                </a:solidFill>
                <a:latin typeface="Verdana"/>
                <a:cs typeface="Verdana"/>
              </a:rPr>
              <a:t>primeiro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semestre de</a:t>
            </a:r>
            <a:r>
              <a:rPr sz="1800" spc="5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spc="-5" dirty="0" smtClean="0">
                <a:solidFill>
                  <a:srgbClr val="FF0000"/>
                </a:solidFill>
                <a:latin typeface="Verdana"/>
                <a:cs typeface="Verdana"/>
              </a:rPr>
              <a:t>201</a:t>
            </a:r>
            <a:r>
              <a:rPr lang="pt-BR" sz="1800" spc="-5" smtClean="0">
                <a:solidFill>
                  <a:srgbClr val="FF0000"/>
                </a:solidFill>
                <a:latin typeface="Verdana"/>
                <a:cs typeface="Verdana"/>
              </a:rPr>
              <a:t>8</a:t>
            </a:r>
            <a:r>
              <a:rPr sz="1800" spc="-5" smtClean="0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075684" y="4475416"/>
            <a:ext cx="7461884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1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200" b="1" spc="10" dirty="0">
                <a:solidFill>
                  <a:srgbClr val="2C2D2C"/>
                </a:solidFill>
                <a:latin typeface="Verdana"/>
                <a:cs typeface="Verdana"/>
              </a:rPr>
              <a:t>ROF</a:t>
            </a:r>
            <a:r>
              <a:rPr sz="2800" b="1" spc="1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2800" b="1" spc="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200" b="1" spc="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800" b="1" spc="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2800" b="1" spc="25" dirty="0">
                <a:solidFill>
                  <a:srgbClr val="2C2D2C"/>
                </a:solidFill>
                <a:latin typeface="Verdana"/>
                <a:cs typeface="Verdana"/>
              </a:rPr>
              <a:t>G</a:t>
            </a:r>
            <a:r>
              <a:rPr sz="2200" b="1" spc="25" dirty="0">
                <a:solidFill>
                  <a:srgbClr val="2C2D2C"/>
                </a:solidFill>
                <a:latin typeface="Verdana"/>
                <a:cs typeface="Verdana"/>
              </a:rPr>
              <a:t>USTAVO </a:t>
            </a:r>
            <a:r>
              <a:rPr sz="2800" b="1" spc="15" dirty="0">
                <a:solidFill>
                  <a:srgbClr val="2C2D2C"/>
                </a:solidFill>
                <a:latin typeface="Verdana"/>
                <a:cs typeface="Verdana"/>
              </a:rPr>
              <a:t>J</a:t>
            </a:r>
            <a:r>
              <a:rPr sz="2200" b="1" spc="15" dirty="0">
                <a:solidFill>
                  <a:srgbClr val="2C2D2C"/>
                </a:solidFill>
                <a:latin typeface="Verdana"/>
                <a:cs typeface="Verdana"/>
              </a:rPr>
              <a:t>USTINO </a:t>
            </a:r>
            <a:r>
              <a:rPr sz="2200" b="1" spc="2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2200" b="1" spc="509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800" b="1" spc="1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200" b="1" spc="15" dirty="0">
                <a:solidFill>
                  <a:srgbClr val="2C2D2C"/>
                </a:solidFill>
                <a:latin typeface="Verdana"/>
                <a:cs typeface="Verdana"/>
              </a:rPr>
              <a:t>LIVEIRA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685800" y="4191000"/>
            <a:ext cx="1973199" cy="19922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300037"/>
            <a:ext cx="12192000" cy="461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300037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962"/>
                </a:moveTo>
                <a:lnTo>
                  <a:pt x="12192000" y="461962"/>
                </a:lnTo>
                <a:lnTo>
                  <a:pt x="12192000" y="0"/>
                </a:lnTo>
                <a:lnTo>
                  <a:pt x="0" y="0"/>
                </a:lnTo>
                <a:lnTo>
                  <a:pt x="0" y="461962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>
            <a:spLocks noGrp="1"/>
          </p:cNvSpPr>
          <p:nvPr>
            <p:ph type="title"/>
          </p:nvPr>
        </p:nvSpPr>
        <p:spPr>
          <a:xfrm>
            <a:off x="228600" y="330517"/>
            <a:ext cx="571246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</a:rPr>
              <a:t>1.5 Causarem </a:t>
            </a:r>
            <a:r>
              <a:rPr sz="2400" b="1" dirty="0">
                <a:solidFill>
                  <a:srgbClr val="FFFFFF"/>
                </a:solidFill>
              </a:rPr>
              <a:t>a</a:t>
            </a:r>
            <a:r>
              <a:rPr sz="2400" b="1" spc="-35" dirty="0">
                <a:solidFill>
                  <a:srgbClr val="FFFFFF"/>
                </a:solidFill>
              </a:rPr>
              <a:t> </a:t>
            </a:r>
            <a:r>
              <a:rPr sz="2400" b="1" spc="-10" dirty="0">
                <a:solidFill>
                  <a:srgbClr val="FFFFFF"/>
                </a:solidFill>
              </a:rPr>
              <a:t>terceiros</a:t>
            </a:r>
            <a:endParaRPr sz="2400" b="1" dirty="0"/>
          </a:p>
        </p:txBody>
      </p:sp>
      <p:sp>
        <p:nvSpPr>
          <p:cNvPr id="52" name="object 52"/>
          <p:cNvSpPr/>
          <p:nvPr/>
        </p:nvSpPr>
        <p:spPr>
          <a:xfrm>
            <a:off x="625475" y="868425"/>
            <a:ext cx="10972800" cy="14778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25475" y="868425"/>
            <a:ext cx="10972800" cy="1478280"/>
          </a:xfrm>
          <a:custGeom>
            <a:avLst/>
            <a:gdLst/>
            <a:ahLst/>
            <a:cxnLst/>
            <a:rect l="l" t="t" r="r" b="b"/>
            <a:pathLst>
              <a:path w="10972800" h="1478280">
                <a:moveTo>
                  <a:pt x="0" y="1477899"/>
                </a:moveTo>
                <a:lnTo>
                  <a:pt x="10972800" y="1477899"/>
                </a:lnTo>
                <a:lnTo>
                  <a:pt x="10972800" y="0"/>
                </a:lnTo>
                <a:lnTo>
                  <a:pt x="0" y="0"/>
                </a:lnTo>
                <a:lnTo>
                  <a:pt x="0" y="1477899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704215" y="899160"/>
            <a:ext cx="57461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55420" algn="l"/>
                <a:tab pos="2585720" algn="l"/>
                <a:tab pos="2887980" algn="l"/>
                <a:tab pos="4092575" algn="l"/>
              </a:tabLst>
            </a:pPr>
            <a:r>
              <a:rPr sz="1800" b="1" spc="-5" dirty="0">
                <a:solidFill>
                  <a:schemeClr val="bg1"/>
                </a:solidFill>
                <a:latin typeface="Verdana"/>
                <a:cs typeface="Verdana"/>
              </a:rPr>
              <a:t>Terceiros</a:t>
            </a:r>
            <a:r>
              <a:rPr sz="1800" spc="-5" dirty="0">
                <a:solidFill>
                  <a:schemeClr val="bg1"/>
                </a:solidFill>
                <a:latin typeface="Verdana"/>
                <a:cs typeface="Verdana"/>
              </a:rPr>
              <a:t>,	segundo	</a:t>
            </a:r>
            <a:r>
              <a:rPr sz="1800" dirty="0">
                <a:solidFill>
                  <a:schemeClr val="bg1"/>
                </a:solidFill>
                <a:latin typeface="Verdana"/>
                <a:cs typeface="Verdana"/>
              </a:rPr>
              <a:t>a	</a:t>
            </a:r>
            <a:r>
              <a:rPr sz="1800" spc="-5" dirty="0">
                <a:solidFill>
                  <a:schemeClr val="bg1"/>
                </a:solidFill>
                <a:latin typeface="Verdana"/>
                <a:cs typeface="Verdana"/>
              </a:rPr>
              <a:t>doutrina,	</a:t>
            </a:r>
            <a:r>
              <a:rPr sz="1800" b="1" spc="-5" dirty="0">
                <a:solidFill>
                  <a:schemeClr val="bg1"/>
                </a:solidFill>
                <a:latin typeface="Verdana"/>
                <a:cs typeface="Verdana"/>
              </a:rPr>
              <a:t>representam</a:t>
            </a:r>
            <a:endParaRPr sz="18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588125" y="899160"/>
            <a:ext cx="1169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chemeClr val="bg1"/>
                </a:solidFill>
                <a:latin typeface="Verdana"/>
                <a:cs typeface="Verdana"/>
              </a:rPr>
              <a:t>qualquer</a:t>
            </a:r>
            <a:endParaRPr sz="18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896606" y="899160"/>
            <a:ext cx="9207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chemeClr val="bg1"/>
                </a:solidFill>
                <a:latin typeface="Verdana"/>
                <a:cs typeface="Verdana"/>
              </a:rPr>
              <a:t>pessoa</a:t>
            </a:r>
            <a:endParaRPr sz="18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8956040" y="899160"/>
            <a:ext cx="9391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chemeClr val="bg1"/>
                </a:solidFill>
                <a:latin typeface="Verdana"/>
                <a:cs typeface="Verdana"/>
              </a:rPr>
              <a:t>l</a:t>
            </a:r>
            <a:r>
              <a:rPr sz="1800" b="1" spc="0" dirty="0">
                <a:solidFill>
                  <a:schemeClr val="bg1"/>
                </a:solidFill>
                <a:latin typeface="Verdana"/>
                <a:cs typeface="Verdana"/>
              </a:rPr>
              <a:t>e</a:t>
            </a:r>
            <a:r>
              <a:rPr sz="1800" b="1" spc="-5" dirty="0">
                <a:solidFill>
                  <a:schemeClr val="bg1"/>
                </a:solidFill>
                <a:latin typeface="Verdana"/>
                <a:cs typeface="Verdana"/>
              </a:rPr>
              <a:t>sad</a:t>
            </a:r>
            <a:r>
              <a:rPr sz="1800" b="1" spc="-15" dirty="0">
                <a:solidFill>
                  <a:schemeClr val="bg1"/>
                </a:solidFill>
                <a:latin typeface="Verdana"/>
                <a:cs typeface="Verdana"/>
              </a:rPr>
              <a:t>a</a:t>
            </a:r>
            <a:r>
              <a:rPr sz="1800" dirty="0">
                <a:solidFill>
                  <a:schemeClr val="bg1"/>
                </a:solidFill>
                <a:latin typeface="Verdana"/>
                <a:cs typeface="Verdana"/>
              </a:rPr>
              <a:t>.</a:t>
            </a:r>
          </a:p>
        </p:txBody>
      </p:sp>
      <p:sp>
        <p:nvSpPr>
          <p:cNvPr id="58" name="object 58"/>
          <p:cNvSpPr txBox="1"/>
          <p:nvPr/>
        </p:nvSpPr>
        <p:spPr>
          <a:xfrm>
            <a:off x="10033000" y="899160"/>
            <a:ext cx="14890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2280" algn="l"/>
              </a:tabLst>
            </a:pPr>
            <a:r>
              <a:rPr sz="1800" spc="-5" dirty="0">
                <a:solidFill>
                  <a:schemeClr val="bg1"/>
                </a:solidFill>
                <a:latin typeface="Verdana"/>
                <a:cs typeface="Verdana"/>
              </a:rPr>
              <a:t>“O	</a:t>
            </a:r>
            <a:r>
              <a:rPr sz="1800" spc="-10" dirty="0">
                <a:solidFill>
                  <a:schemeClr val="bg1"/>
                </a:solidFill>
                <a:latin typeface="Verdana"/>
                <a:cs typeface="Verdana"/>
              </a:rPr>
              <a:t>vocábulo</a:t>
            </a:r>
            <a:endParaRPr sz="18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04215" y="1173416"/>
            <a:ext cx="966025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46200" algn="l"/>
                <a:tab pos="2260600" algn="l"/>
                <a:tab pos="2928620" algn="l"/>
                <a:tab pos="3990975" algn="l"/>
                <a:tab pos="4493895" algn="l"/>
                <a:tab pos="5705475" algn="l"/>
                <a:tab pos="7001509" algn="l"/>
                <a:tab pos="7725409" algn="l"/>
                <a:tab pos="8924290" algn="l"/>
              </a:tabLst>
            </a:pPr>
            <a:r>
              <a:rPr sz="1800" dirty="0" smtClean="0">
                <a:solidFill>
                  <a:schemeClr val="bg1"/>
                </a:solidFill>
                <a:latin typeface="Verdana"/>
                <a:cs typeface="Verdana"/>
              </a:rPr>
              <a:t>“</a:t>
            </a:r>
            <a:r>
              <a:rPr sz="1800" spc="-15" dirty="0" err="1" smtClean="0">
                <a:solidFill>
                  <a:schemeClr val="bg1"/>
                </a:solidFill>
                <a:latin typeface="Verdana"/>
                <a:cs typeface="Verdana"/>
              </a:rPr>
              <a:t>t</a:t>
            </a:r>
            <a:r>
              <a:rPr sz="1800" spc="0" dirty="0" err="1" smtClean="0">
                <a:solidFill>
                  <a:schemeClr val="bg1"/>
                </a:solidFill>
                <a:latin typeface="Verdana"/>
                <a:cs typeface="Verdana"/>
              </a:rPr>
              <a:t>e</a:t>
            </a:r>
            <a:r>
              <a:rPr sz="1800" spc="-10" dirty="0" err="1" smtClean="0">
                <a:solidFill>
                  <a:schemeClr val="bg1"/>
                </a:solidFill>
                <a:latin typeface="Verdana"/>
                <a:cs typeface="Verdana"/>
              </a:rPr>
              <a:t>r</a:t>
            </a:r>
            <a:r>
              <a:rPr sz="1800" dirty="0" err="1" smtClean="0">
                <a:solidFill>
                  <a:schemeClr val="bg1"/>
                </a:solidFill>
                <a:latin typeface="Verdana"/>
                <a:cs typeface="Verdana"/>
              </a:rPr>
              <a:t>c</a:t>
            </a:r>
            <a:r>
              <a:rPr sz="1800" spc="0" dirty="0" err="1" smtClean="0">
                <a:solidFill>
                  <a:schemeClr val="bg1"/>
                </a:solidFill>
                <a:latin typeface="Verdana"/>
                <a:cs typeface="Verdana"/>
              </a:rPr>
              <a:t>e</a:t>
            </a:r>
            <a:r>
              <a:rPr sz="1800" dirty="0" err="1" smtClean="0">
                <a:solidFill>
                  <a:schemeClr val="bg1"/>
                </a:solidFill>
                <a:latin typeface="Verdana"/>
                <a:cs typeface="Verdana"/>
              </a:rPr>
              <a:t>i</a:t>
            </a:r>
            <a:r>
              <a:rPr sz="1800" spc="-10" dirty="0" err="1" smtClean="0">
                <a:solidFill>
                  <a:schemeClr val="bg1"/>
                </a:solidFill>
                <a:latin typeface="Verdana"/>
                <a:cs typeface="Verdana"/>
              </a:rPr>
              <a:t>r</a:t>
            </a:r>
            <a:r>
              <a:rPr sz="1800" spc="0" dirty="0" err="1" smtClean="0">
                <a:solidFill>
                  <a:schemeClr val="bg1"/>
                </a:solidFill>
                <a:latin typeface="Verdana"/>
                <a:cs typeface="Verdana"/>
              </a:rPr>
              <a:t>o</a:t>
            </a:r>
            <a:r>
              <a:rPr sz="1800" dirty="0" smtClean="0">
                <a:solidFill>
                  <a:schemeClr val="bg1"/>
                </a:solidFill>
                <a:latin typeface="Verdana"/>
                <a:cs typeface="Verdana"/>
              </a:rPr>
              <a:t>”	</a:t>
            </a:r>
            <a:r>
              <a:rPr sz="1800" spc="-20" dirty="0" err="1" smtClean="0">
                <a:solidFill>
                  <a:schemeClr val="bg1"/>
                </a:solidFill>
                <a:latin typeface="Verdana"/>
                <a:cs typeface="Verdana"/>
              </a:rPr>
              <a:t>i</a:t>
            </a:r>
            <a:r>
              <a:rPr sz="1800" dirty="0" err="1" smtClean="0">
                <a:solidFill>
                  <a:schemeClr val="bg1"/>
                </a:solidFill>
                <a:latin typeface="Verdana"/>
                <a:cs typeface="Verdana"/>
              </a:rPr>
              <a:t>n</a:t>
            </a:r>
            <a:r>
              <a:rPr sz="1800" spc="15" dirty="0" err="1" smtClean="0">
                <a:solidFill>
                  <a:schemeClr val="bg1"/>
                </a:solidFill>
                <a:latin typeface="Verdana"/>
                <a:cs typeface="Verdana"/>
              </a:rPr>
              <a:t>d</a:t>
            </a:r>
            <a:r>
              <a:rPr sz="1800" spc="-20" dirty="0" err="1" smtClean="0">
                <a:solidFill>
                  <a:schemeClr val="bg1"/>
                </a:solidFill>
                <a:latin typeface="Verdana"/>
                <a:cs typeface="Verdana"/>
              </a:rPr>
              <a:t>i</a:t>
            </a:r>
            <a:r>
              <a:rPr sz="1800" dirty="0" err="1" smtClean="0">
                <a:solidFill>
                  <a:schemeClr val="bg1"/>
                </a:solidFill>
                <a:latin typeface="Verdana"/>
                <a:cs typeface="Verdana"/>
              </a:rPr>
              <a:t>ca</a:t>
            </a:r>
            <a:r>
              <a:rPr sz="1800" dirty="0" smtClean="0">
                <a:solidFill>
                  <a:schemeClr val="bg1"/>
                </a:solidFill>
                <a:latin typeface="Verdana"/>
                <a:cs typeface="Verdana"/>
              </a:rPr>
              <a:t>	</a:t>
            </a:r>
            <a:r>
              <a:rPr sz="1800" dirty="0" err="1" smtClean="0">
                <a:solidFill>
                  <a:schemeClr val="bg1"/>
                </a:solidFill>
                <a:latin typeface="Verdana"/>
                <a:cs typeface="Verdana"/>
              </a:rPr>
              <a:t>não</a:t>
            </a:r>
            <a:r>
              <a:rPr sz="1800" dirty="0" smtClean="0">
                <a:solidFill>
                  <a:schemeClr val="bg1"/>
                </a:solidFill>
                <a:latin typeface="Verdana"/>
                <a:cs typeface="Verdana"/>
              </a:rPr>
              <a:t>	</a:t>
            </a:r>
            <a:r>
              <a:rPr sz="1800" dirty="0" err="1" smtClean="0">
                <a:solidFill>
                  <a:schemeClr val="bg1"/>
                </a:solidFill>
                <a:latin typeface="Verdana"/>
                <a:cs typeface="Verdana"/>
              </a:rPr>
              <a:t>ap</a:t>
            </a:r>
            <a:r>
              <a:rPr sz="1800" spc="0" dirty="0" err="1" smtClean="0">
                <a:solidFill>
                  <a:schemeClr val="bg1"/>
                </a:solidFill>
                <a:latin typeface="Verdana"/>
                <a:cs typeface="Verdana"/>
              </a:rPr>
              <a:t>e</a:t>
            </a:r>
            <a:r>
              <a:rPr sz="1800" dirty="0" err="1" smtClean="0">
                <a:solidFill>
                  <a:schemeClr val="bg1"/>
                </a:solidFill>
                <a:latin typeface="Verdana"/>
                <a:cs typeface="Verdana"/>
              </a:rPr>
              <a:t>nas</a:t>
            </a:r>
            <a:r>
              <a:rPr sz="1800" dirty="0" smtClean="0">
                <a:solidFill>
                  <a:schemeClr val="bg1"/>
                </a:solidFill>
                <a:latin typeface="Verdana"/>
                <a:cs typeface="Verdana"/>
              </a:rPr>
              <a:t>	</a:t>
            </a:r>
            <a:r>
              <a:rPr sz="1800" spc="-5" dirty="0" smtClean="0">
                <a:solidFill>
                  <a:schemeClr val="bg1"/>
                </a:solidFill>
                <a:latin typeface="Verdana"/>
                <a:cs typeface="Verdana"/>
              </a:rPr>
              <a:t>a</a:t>
            </a:r>
            <a:r>
              <a:rPr sz="1800" dirty="0" smtClean="0">
                <a:solidFill>
                  <a:schemeClr val="bg1"/>
                </a:solidFill>
                <a:latin typeface="Verdana"/>
                <a:cs typeface="Verdana"/>
              </a:rPr>
              <a:t>s	</a:t>
            </a:r>
            <a:r>
              <a:rPr sz="1800" spc="-5" dirty="0" err="1" smtClean="0">
                <a:solidFill>
                  <a:schemeClr val="bg1"/>
                </a:solidFill>
                <a:latin typeface="Verdana"/>
                <a:cs typeface="Verdana"/>
              </a:rPr>
              <a:t>ju</a:t>
            </a:r>
            <a:r>
              <a:rPr sz="1800" spc="-10" dirty="0" err="1" smtClean="0">
                <a:solidFill>
                  <a:schemeClr val="bg1"/>
                </a:solidFill>
                <a:latin typeface="Verdana"/>
                <a:cs typeface="Verdana"/>
              </a:rPr>
              <a:t>r</a:t>
            </a:r>
            <a:r>
              <a:rPr sz="1800" spc="-20" dirty="0" err="1" smtClean="0">
                <a:solidFill>
                  <a:schemeClr val="bg1"/>
                </a:solidFill>
                <a:latin typeface="Verdana"/>
                <a:cs typeface="Verdana"/>
              </a:rPr>
              <a:t>í</a:t>
            </a:r>
            <a:r>
              <a:rPr sz="1800" spc="10" dirty="0" err="1" smtClean="0">
                <a:solidFill>
                  <a:schemeClr val="bg1"/>
                </a:solidFill>
                <a:latin typeface="Verdana"/>
                <a:cs typeface="Verdana"/>
              </a:rPr>
              <a:t>d</a:t>
            </a:r>
            <a:r>
              <a:rPr sz="1800" dirty="0" err="1" smtClean="0">
                <a:solidFill>
                  <a:schemeClr val="bg1"/>
                </a:solidFill>
                <a:latin typeface="Verdana"/>
                <a:cs typeface="Verdana"/>
              </a:rPr>
              <a:t>icas</a:t>
            </a:r>
            <a:r>
              <a:rPr sz="1800" dirty="0">
                <a:solidFill>
                  <a:schemeClr val="bg1"/>
                </a:solidFill>
                <a:latin typeface="Verdana"/>
                <a:cs typeface="Verdana"/>
              </a:rPr>
              <a:t>	</a:t>
            </a:r>
            <a:r>
              <a:rPr sz="1800" spc="-5" dirty="0">
                <a:solidFill>
                  <a:schemeClr val="bg1"/>
                </a:solidFill>
                <a:latin typeface="Verdana"/>
                <a:cs typeface="Verdana"/>
              </a:rPr>
              <a:t>p</a:t>
            </a:r>
            <a:r>
              <a:rPr sz="1800" spc="-15" dirty="0">
                <a:solidFill>
                  <a:schemeClr val="bg1"/>
                </a:solidFill>
                <a:latin typeface="Verdana"/>
                <a:cs typeface="Verdana"/>
              </a:rPr>
              <a:t>r</a:t>
            </a:r>
            <a:r>
              <a:rPr sz="1800" spc="-20" dirty="0">
                <a:solidFill>
                  <a:schemeClr val="bg1"/>
                </a:solidFill>
                <a:latin typeface="Verdana"/>
                <a:cs typeface="Verdana"/>
              </a:rPr>
              <a:t>i</a:t>
            </a:r>
            <a:r>
              <a:rPr sz="1800" spc="-45" dirty="0">
                <a:solidFill>
                  <a:schemeClr val="bg1"/>
                </a:solidFill>
                <a:latin typeface="Verdana"/>
                <a:cs typeface="Verdana"/>
              </a:rPr>
              <a:t>v</a:t>
            </a:r>
            <a:r>
              <a:rPr sz="1800" dirty="0">
                <a:solidFill>
                  <a:schemeClr val="bg1"/>
                </a:solidFill>
                <a:latin typeface="Verdana"/>
                <a:cs typeface="Verdana"/>
              </a:rPr>
              <a:t>adas,	</a:t>
            </a:r>
            <a:r>
              <a:rPr sz="1800" spc="0" dirty="0">
                <a:solidFill>
                  <a:schemeClr val="bg1"/>
                </a:solidFill>
                <a:latin typeface="Verdana"/>
                <a:cs typeface="Verdana"/>
              </a:rPr>
              <a:t>m</a:t>
            </a:r>
            <a:r>
              <a:rPr sz="1800" dirty="0">
                <a:solidFill>
                  <a:schemeClr val="bg1"/>
                </a:solidFill>
                <a:latin typeface="Verdana"/>
                <a:cs typeface="Verdana"/>
              </a:rPr>
              <a:t>as	</a:t>
            </a:r>
            <a:r>
              <a:rPr sz="1800" spc="-15" dirty="0" err="1" smtClean="0">
                <a:solidFill>
                  <a:schemeClr val="bg1"/>
                </a:solidFill>
                <a:latin typeface="Verdana"/>
                <a:cs typeface="Verdana"/>
              </a:rPr>
              <a:t>t</a:t>
            </a:r>
            <a:r>
              <a:rPr sz="1800" dirty="0" err="1" smtClean="0">
                <a:solidFill>
                  <a:schemeClr val="bg1"/>
                </a:solidFill>
                <a:latin typeface="Verdana"/>
                <a:cs typeface="Verdana"/>
              </a:rPr>
              <a:t>a</a:t>
            </a:r>
            <a:r>
              <a:rPr sz="1800" spc="0" dirty="0" err="1" smtClean="0">
                <a:solidFill>
                  <a:schemeClr val="bg1"/>
                </a:solidFill>
                <a:latin typeface="Verdana"/>
                <a:cs typeface="Verdana"/>
              </a:rPr>
              <a:t>m</a:t>
            </a:r>
            <a:r>
              <a:rPr sz="1800" spc="-5" dirty="0" err="1" smtClean="0">
                <a:solidFill>
                  <a:schemeClr val="bg1"/>
                </a:solidFill>
                <a:latin typeface="Verdana"/>
                <a:cs typeface="Verdana"/>
              </a:rPr>
              <a:t>b</a:t>
            </a:r>
            <a:r>
              <a:rPr sz="1800" spc="0" dirty="0" err="1" smtClean="0">
                <a:solidFill>
                  <a:schemeClr val="bg1"/>
                </a:solidFill>
                <a:latin typeface="Verdana"/>
                <a:cs typeface="Verdana"/>
              </a:rPr>
              <a:t>é</a:t>
            </a:r>
            <a:r>
              <a:rPr sz="1800" dirty="0" err="1" smtClean="0">
                <a:solidFill>
                  <a:schemeClr val="bg1"/>
                </a:solidFill>
                <a:latin typeface="Verdana"/>
                <a:cs typeface="Verdana"/>
              </a:rPr>
              <a:t>m</a:t>
            </a:r>
            <a:r>
              <a:rPr sz="1800" dirty="0">
                <a:solidFill>
                  <a:schemeClr val="bg1"/>
                </a:solidFill>
                <a:latin typeface="Verdana"/>
                <a:cs typeface="Verdana"/>
              </a:rPr>
              <a:t>	</a:t>
            </a:r>
            <a:r>
              <a:rPr sz="1800" spc="0" dirty="0">
                <a:solidFill>
                  <a:schemeClr val="bg1"/>
                </a:solidFill>
                <a:latin typeface="Verdana"/>
                <a:cs typeface="Verdana"/>
              </a:rPr>
              <a:t>o</a:t>
            </a:r>
            <a:r>
              <a:rPr sz="1800" dirty="0">
                <a:solidFill>
                  <a:schemeClr val="bg1"/>
                </a:solidFill>
                <a:latin typeface="Verdana"/>
                <a:cs typeface="Verdana"/>
              </a:rPr>
              <a:t>u</a:t>
            </a:r>
            <a:r>
              <a:rPr sz="1800" spc="-10" dirty="0">
                <a:solidFill>
                  <a:schemeClr val="bg1"/>
                </a:solidFill>
                <a:latin typeface="Verdana"/>
                <a:cs typeface="Verdana"/>
              </a:rPr>
              <a:t>t</a:t>
            </a:r>
            <a:r>
              <a:rPr sz="1800" spc="-55" dirty="0">
                <a:solidFill>
                  <a:schemeClr val="bg1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chemeClr val="bg1"/>
                </a:solidFill>
                <a:latin typeface="Verdana"/>
                <a:cs typeface="Verdana"/>
              </a:rPr>
              <a:t>as</a:t>
            </a:r>
          </a:p>
        </p:txBody>
      </p:sp>
      <p:sp>
        <p:nvSpPr>
          <p:cNvPr id="60" name="object 60"/>
          <p:cNvSpPr txBox="1"/>
          <p:nvPr/>
        </p:nvSpPr>
        <p:spPr>
          <a:xfrm>
            <a:off x="10584433" y="1173416"/>
            <a:ext cx="94170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chemeClr val="bg1"/>
                </a:solidFill>
                <a:latin typeface="Verdana"/>
                <a:cs typeface="Verdana"/>
              </a:rPr>
              <a:t>p</a:t>
            </a:r>
            <a:r>
              <a:rPr sz="1800" spc="0" dirty="0">
                <a:solidFill>
                  <a:schemeClr val="bg1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chemeClr val="bg1"/>
                </a:solidFill>
                <a:latin typeface="Verdana"/>
                <a:cs typeface="Verdana"/>
              </a:rPr>
              <a:t>s</a:t>
            </a:r>
            <a:r>
              <a:rPr sz="1800" spc="0" dirty="0">
                <a:solidFill>
                  <a:schemeClr val="bg1"/>
                </a:solidFill>
                <a:latin typeface="Verdana"/>
                <a:cs typeface="Verdana"/>
              </a:rPr>
              <a:t>so</a:t>
            </a:r>
            <a:r>
              <a:rPr sz="1800" dirty="0">
                <a:solidFill>
                  <a:schemeClr val="bg1"/>
                </a:solidFill>
                <a:latin typeface="Verdana"/>
                <a:cs typeface="Verdana"/>
              </a:rPr>
              <a:t>as</a:t>
            </a:r>
          </a:p>
        </p:txBody>
      </p:sp>
      <p:sp>
        <p:nvSpPr>
          <p:cNvPr id="61" name="object 61"/>
          <p:cNvSpPr/>
          <p:nvPr/>
        </p:nvSpPr>
        <p:spPr>
          <a:xfrm>
            <a:off x="2964814" y="1441196"/>
            <a:ext cx="8542020" cy="0"/>
          </a:xfrm>
          <a:custGeom>
            <a:avLst/>
            <a:gdLst/>
            <a:ahLst/>
            <a:cxnLst/>
            <a:rect l="l" t="t" r="r" b="b"/>
            <a:pathLst>
              <a:path w="8542020">
                <a:moveTo>
                  <a:pt x="0" y="0"/>
                </a:moveTo>
                <a:lnTo>
                  <a:pt x="8542019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16915" y="1715516"/>
            <a:ext cx="1750060" cy="0"/>
          </a:xfrm>
          <a:custGeom>
            <a:avLst/>
            <a:gdLst/>
            <a:ahLst/>
            <a:cxnLst/>
            <a:rect l="l" t="t" r="r" b="b"/>
            <a:pathLst>
              <a:path w="1750060">
                <a:moveTo>
                  <a:pt x="0" y="0"/>
                </a:moveTo>
                <a:lnTo>
                  <a:pt x="1750060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441315" y="1715516"/>
            <a:ext cx="6065520" cy="0"/>
          </a:xfrm>
          <a:custGeom>
            <a:avLst/>
            <a:gdLst/>
            <a:ahLst/>
            <a:cxnLst/>
            <a:rect l="l" t="t" r="r" b="b"/>
            <a:pathLst>
              <a:path w="6065520">
                <a:moveTo>
                  <a:pt x="0" y="0"/>
                </a:moveTo>
                <a:lnTo>
                  <a:pt x="6065520" y="0"/>
                </a:lnTo>
              </a:path>
            </a:pathLst>
          </a:custGeom>
          <a:ln w="2286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16915" y="1989835"/>
            <a:ext cx="9631680" cy="0"/>
          </a:xfrm>
          <a:custGeom>
            <a:avLst/>
            <a:gdLst/>
            <a:ahLst/>
            <a:cxnLst/>
            <a:rect l="l" t="t" r="r" b="b"/>
            <a:pathLst>
              <a:path w="9631680">
                <a:moveTo>
                  <a:pt x="0" y="0"/>
                </a:moveTo>
                <a:lnTo>
                  <a:pt x="9631680" y="0"/>
                </a:lnTo>
              </a:path>
            </a:pathLst>
          </a:custGeom>
          <a:ln w="2286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92087" y="2478151"/>
            <a:ext cx="11876024" cy="42464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92087" y="2478151"/>
            <a:ext cx="11876405" cy="4246880"/>
          </a:xfrm>
          <a:custGeom>
            <a:avLst/>
            <a:gdLst/>
            <a:ahLst/>
            <a:cxnLst/>
            <a:rect l="l" t="t" r="r" b="b"/>
            <a:pathLst>
              <a:path w="11876405" h="4246880">
                <a:moveTo>
                  <a:pt x="0" y="4246499"/>
                </a:moveTo>
                <a:lnTo>
                  <a:pt x="11876024" y="4246499"/>
                </a:lnTo>
                <a:lnTo>
                  <a:pt x="11876024" y="0"/>
                </a:lnTo>
                <a:lnTo>
                  <a:pt x="0" y="0"/>
                </a:lnTo>
                <a:lnTo>
                  <a:pt x="0" y="4246499"/>
                </a:lnTo>
                <a:close/>
              </a:path>
            </a:pathLst>
          </a:custGeom>
          <a:ln w="6350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70547" y="2779141"/>
            <a:ext cx="6028055" cy="0"/>
          </a:xfrm>
          <a:custGeom>
            <a:avLst/>
            <a:gdLst/>
            <a:ahLst/>
            <a:cxnLst/>
            <a:rect l="l" t="t" r="r" b="b"/>
            <a:pathLst>
              <a:path w="6028055">
                <a:moveTo>
                  <a:pt x="0" y="0"/>
                </a:moveTo>
                <a:lnTo>
                  <a:pt x="6027483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112631" y="3053460"/>
            <a:ext cx="2862580" cy="0"/>
          </a:xfrm>
          <a:custGeom>
            <a:avLst/>
            <a:gdLst/>
            <a:ahLst/>
            <a:cxnLst/>
            <a:rect l="l" t="t" r="r" b="b"/>
            <a:pathLst>
              <a:path w="2862579">
                <a:moveTo>
                  <a:pt x="0" y="0"/>
                </a:moveTo>
                <a:lnTo>
                  <a:pt x="2862579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70547" y="3330321"/>
            <a:ext cx="11405235" cy="0"/>
          </a:xfrm>
          <a:custGeom>
            <a:avLst/>
            <a:gdLst/>
            <a:ahLst/>
            <a:cxnLst/>
            <a:rect l="l" t="t" r="r" b="b"/>
            <a:pathLst>
              <a:path w="11405235">
                <a:moveTo>
                  <a:pt x="0" y="0"/>
                </a:moveTo>
                <a:lnTo>
                  <a:pt x="11404663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70547" y="3602101"/>
            <a:ext cx="2689860" cy="0"/>
          </a:xfrm>
          <a:custGeom>
            <a:avLst/>
            <a:gdLst/>
            <a:ahLst/>
            <a:cxnLst/>
            <a:rect l="l" t="t" r="r" b="b"/>
            <a:pathLst>
              <a:path w="2689860">
                <a:moveTo>
                  <a:pt x="0" y="0"/>
                </a:moveTo>
                <a:lnTo>
                  <a:pt x="2689860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9265031" y="3602101"/>
            <a:ext cx="2710180" cy="0"/>
          </a:xfrm>
          <a:custGeom>
            <a:avLst/>
            <a:gdLst/>
            <a:ahLst/>
            <a:cxnLst/>
            <a:rect l="l" t="t" r="r" b="b"/>
            <a:pathLst>
              <a:path w="2710179">
                <a:moveTo>
                  <a:pt x="0" y="0"/>
                </a:moveTo>
                <a:lnTo>
                  <a:pt x="2710179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70547" y="3876421"/>
            <a:ext cx="4534535" cy="0"/>
          </a:xfrm>
          <a:custGeom>
            <a:avLst/>
            <a:gdLst/>
            <a:ahLst/>
            <a:cxnLst/>
            <a:rect l="l" t="t" r="r" b="b"/>
            <a:pathLst>
              <a:path w="4534535">
                <a:moveTo>
                  <a:pt x="0" y="0"/>
                </a:moveTo>
                <a:lnTo>
                  <a:pt x="4533963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792851" y="3876421"/>
            <a:ext cx="6182360" cy="0"/>
          </a:xfrm>
          <a:custGeom>
            <a:avLst/>
            <a:gdLst/>
            <a:ahLst/>
            <a:cxnLst/>
            <a:rect l="l" t="t" r="r" b="b"/>
            <a:pathLst>
              <a:path w="6182359">
                <a:moveTo>
                  <a:pt x="0" y="0"/>
                </a:moveTo>
                <a:lnTo>
                  <a:pt x="6182359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70547" y="4153280"/>
            <a:ext cx="11405235" cy="0"/>
          </a:xfrm>
          <a:custGeom>
            <a:avLst/>
            <a:gdLst/>
            <a:ahLst/>
            <a:cxnLst/>
            <a:rect l="l" t="t" r="r" b="b"/>
            <a:pathLst>
              <a:path w="11405235">
                <a:moveTo>
                  <a:pt x="0" y="0"/>
                </a:moveTo>
                <a:lnTo>
                  <a:pt x="11404663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70547" y="4425060"/>
            <a:ext cx="9530715" cy="0"/>
          </a:xfrm>
          <a:custGeom>
            <a:avLst/>
            <a:gdLst/>
            <a:ahLst/>
            <a:cxnLst/>
            <a:rect l="l" t="t" r="r" b="b"/>
            <a:pathLst>
              <a:path w="9530715">
                <a:moveTo>
                  <a:pt x="0" y="0"/>
                </a:moveTo>
                <a:lnTo>
                  <a:pt x="9530143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70547" y="4943221"/>
            <a:ext cx="9164955" cy="0"/>
          </a:xfrm>
          <a:custGeom>
            <a:avLst/>
            <a:gdLst/>
            <a:ahLst/>
            <a:cxnLst/>
            <a:rect l="l" t="t" r="r" b="b"/>
            <a:pathLst>
              <a:path w="9164955">
                <a:moveTo>
                  <a:pt x="0" y="0"/>
                </a:moveTo>
                <a:lnTo>
                  <a:pt x="9164383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978010" y="5491860"/>
            <a:ext cx="2997200" cy="0"/>
          </a:xfrm>
          <a:custGeom>
            <a:avLst/>
            <a:gdLst/>
            <a:ahLst/>
            <a:cxnLst/>
            <a:rect l="l" t="t" r="r" b="b"/>
            <a:pathLst>
              <a:path w="2997200">
                <a:moveTo>
                  <a:pt x="0" y="0"/>
                </a:moveTo>
                <a:lnTo>
                  <a:pt x="2997200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70547" y="5766117"/>
            <a:ext cx="11405235" cy="0"/>
          </a:xfrm>
          <a:custGeom>
            <a:avLst/>
            <a:gdLst/>
            <a:ahLst/>
            <a:cxnLst/>
            <a:rect l="l" t="t" r="r" b="b"/>
            <a:pathLst>
              <a:path w="11405235">
                <a:moveTo>
                  <a:pt x="0" y="0"/>
                </a:moveTo>
                <a:lnTo>
                  <a:pt x="11404663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70547" y="6040437"/>
            <a:ext cx="11405235" cy="0"/>
          </a:xfrm>
          <a:custGeom>
            <a:avLst/>
            <a:gdLst/>
            <a:ahLst/>
            <a:cxnLst/>
            <a:rect l="l" t="t" r="r" b="b"/>
            <a:pathLst>
              <a:path w="11405235">
                <a:moveTo>
                  <a:pt x="0" y="0"/>
                </a:moveTo>
                <a:lnTo>
                  <a:pt x="11404663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70547" y="6314757"/>
            <a:ext cx="11303635" cy="0"/>
          </a:xfrm>
          <a:custGeom>
            <a:avLst/>
            <a:gdLst/>
            <a:ahLst/>
            <a:cxnLst/>
            <a:rect l="l" t="t" r="r" b="b"/>
            <a:pathLst>
              <a:path w="11303635">
                <a:moveTo>
                  <a:pt x="0" y="0"/>
                </a:moveTo>
                <a:lnTo>
                  <a:pt x="11303063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270827" y="1448053"/>
            <a:ext cx="11723370" cy="5168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5770" marR="475615" algn="just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chemeClr val="bg1"/>
                </a:solidFill>
                <a:latin typeface="Verdana"/>
                <a:cs typeface="Verdana"/>
              </a:rPr>
              <a:t>administrativas. </a:t>
            </a:r>
            <a:r>
              <a:rPr sz="1800" spc="-40" dirty="0">
                <a:solidFill>
                  <a:schemeClr val="bg1"/>
                </a:solidFill>
                <a:latin typeface="Verdana"/>
                <a:cs typeface="Verdana"/>
              </a:rPr>
              <a:t>Também </a:t>
            </a:r>
            <a:r>
              <a:rPr sz="1800" spc="-5" dirty="0">
                <a:solidFill>
                  <a:schemeClr val="bg1"/>
                </a:solidFill>
                <a:latin typeface="Verdana"/>
                <a:cs typeface="Verdana"/>
              </a:rPr>
              <a:t>compreende </a:t>
            </a:r>
            <a:r>
              <a:rPr sz="1800" b="1" dirty="0">
                <a:solidFill>
                  <a:schemeClr val="bg1"/>
                </a:solidFill>
                <a:latin typeface="Verdana"/>
                <a:cs typeface="Verdana"/>
              </a:rPr>
              <a:t>tanto as </a:t>
            </a:r>
            <a:r>
              <a:rPr sz="1800" b="1" spc="-5" dirty="0">
                <a:solidFill>
                  <a:schemeClr val="bg1"/>
                </a:solidFill>
                <a:latin typeface="Verdana"/>
                <a:cs typeface="Verdana"/>
              </a:rPr>
              <a:t>pessoas físicas </a:t>
            </a:r>
            <a:r>
              <a:rPr sz="1800" b="1" dirty="0">
                <a:solidFill>
                  <a:schemeClr val="bg1"/>
                </a:solidFill>
                <a:latin typeface="Verdana"/>
                <a:cs typeface="Verdana"/>
              </a:rPr>
              <a:t>não integrantes da  </a:t>
            </a:r>
            <a:r>
              <a:rPr sz="1800" b="1" spc="-5" dirty="0">
                <a:solidFill>
                  <a:schemeClr val="bg1"/>
                </a:solidFill>
                <a:latin typeface="Verdana"/>
                <a:cs typeface="Verdana"/>
              </a:rPr>
              <a:t>Administração </a:t>
            </a:r>
            <a:r>
              <a:rPr sz="1800" b="1" spc="-10" dirty="0">
                <a:solidFill>
                  <a:schemeClr val="bg1"/>
                </a:solidFill>
                <a:latin typeface="Verdana"/>
                <a:cs typeface="Verdana"/>
              </a:rPr>
              <a:t>como </a:t>
            </a:r>
            <a:r>
              <a:rPr sz="1800" b="1" dirty="0">
                <a:solidFill>
                  <a:schemeClr val="bg1"/>
                </a:solidFill>
                <a:latin typeface="Verdana"/>
                <a:cs typeface="Verdana"/>
              </a:rPr>
              <a:t>os </a:t>
            </a:r>
            <a:r>
              <a:rPr sz="1800" b="1" spc="-5" dirty="0">
                <a:solidFill>
                  <a:schemeClr val="bg1"/>
                </a:solidFill>
                <a:latin typeface="Verdana"/>
                <a:cs typeface="Verdana"/>
              </a:rPr>
              <a:t>próprios agentes estatais eventualmente </a:t>
            </a:r>
            <a:r>
              <a:rPr sz="1800" b="1" spc="-25" dirty="0">
                <a:solidFill>
                  <a:schemeClr val="bg1"/>
                </a:solidFill>
                <a:latin typeface="Verdana"/>
                <a:cs typeface="Verdana"/>
              </a:rPr>
              <a:t>lesados</a:t>
            </a:r>
            <a:r>
              <a:rPr sz="1800" spc="-25" dirty="0">
                <a:solidFill>
                  <a:schemeClr val="bg1"/>
                </a:solidFill>
                <a:latin typeface="Verdana"/>
                <a:cs typeface="Verdana"/>
              </a:rPr>
              <a:t>”. </a:t>
            </a:r>
            <a:r>
              <a:rPr sz="1600" spc="-5" dirty="0">
                <a:solidFill>
                  <a:schemeClr val="bg1"/>
                </a:solidFill>
                <a:latin typeface="Verdana"/>
                <a:cs typeface="Verdana"/>
              </a:rPr>
              <a:t>(JUSTEN  FILHO, 2011, </a:t>
            </a:r>
            <a:r>
              <a:rPr sz="1600" spc="-10" dirty="0">
                <a:solidFill>
                  <a:schemeClr val="bg1"/>
                </a:solidFill>
                <a:latin typeface="Verdana"/>
                <a:cs typeface="Verdana"/>
              </a:rPr>
              <a:t>p.</a:t>
            </a:r>
            <a:r>
              <a:rPr sz="1600" spc="-2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chemeClr val="bg1"/>
                </a:solidFill>
                <a:latin typeface="Verdana"/>
                <a:cs typeface="Verdana"/>
              </a:rPr>
              <a:t>1203).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 dirty="0">
              <a:latin typeface="Times New Roman"/>
              <a:cs typeface="Times New Roman"/>
            </a:endParaRPr>
          </a:p>
          <a:p>
            <a:pPr marL="299720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“TERCEIRO”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PODER SER UM </a:t>
            </a: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AGENTE</a:t>
            </a:r>
            <a:r>
              <a:rPr sz="1800" b="1" spc="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PÚBLICO:</a:t>
            </a:r>
            <a:endParaRPr sz="1800" dirty="0">
              <a:latin typeface="Verdana"/>
              <a:cs typeface="Verdana"/>
            </a:endParaRPr>
          </a:p>
          <a:p>
            <a:pPr marL="299085" marR="5080" indent="-287020" algn="just">
              <a:lnSpc>
                <a:spcPct val="100000"/>
              </a:lnSpc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STF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–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“O entendimento do Supremo </a:t>
            </a:r>
            <a:r>
              <a:rPr sz="1800" spc="-30" dirty="0">
                <a:solidFill>
                  <a:srgbClr val="2C2D2C"/>
                </a:solidFill>
                <a:latin typeface="Verdana"/>
                <a:cs typeface="Verdana"/>
              </a:rPr>
              <a:t>Tribunal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Federal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no sentido de que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descabe </a:t>
            </a:r>
            <a:r>
              <a:rPr sz="1800" b="1" spc="-15" dirty="0">
                <a:solidFill>
                  <a:srgbClr val="2C2D2C"/>
                </a:solidFill>
                <a:latin typeface="Verdana"/>
                <a:cs typeface="Verdana"/>
              </a:rPr>
              <a:t>ao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intérprete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fazer distinções </a:t>
            </a: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quanto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ao vocábulo “terceiro” </a:t>
            </a: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contido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800" b="1" spc="-5" dirty="0">
                <a:solidFill>
                  <a:srgbClr val="2C2D2C"/>
                </a:solidFill>
                <a:latin typeface="MS PGothic"/>
                <a:cs typeface="MS PGothic"/>
              </a:rPr>
              <a:t>§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6º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37 </a:t>
            </a:r>
            <a:r>
              <a:rPr sz="1800" b="1" spc="-20" dirty="0">
                <a:solidFill>
                  <a:srgbClr val="2C2D2C"/>
                </a:solidFill>
                <a:latin typeface="Verdana"/>
                <a:cs typeface="Verdana"/>
              </a:rPr>
              <a:t>da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Constituição Federal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, devendo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Estado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responder por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seus agentes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qualquer que seja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vítima, servidor público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não.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(...),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enfoque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diverso, excluindo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 responsabilidade</a:t>
            </a:r>
            <a:r>
              <a:rPr sz="1800" spc="6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endParaRPr sz="1800" dirty="0">
              <a:latin typeface="Verdana"/>
              <a:cs typeface="Verdana"/>
            </a:endParaRPr>
          </a:p>
          <a:p>
            <a:pPr marL="299085" marR="5715" algn="just">
              <a:lnSpc>
                <a:spcPct val="99600"/>
              </a:lnSpc>
              <a:spcBef>
                <a:spcPts val="25"/>
              </a:spcBef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Estado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danos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causados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aos próprios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agentes públicos acabaria por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esvaziar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preceito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800" spc="-5" dirty="0">
                <a:solidFill>
                  <a:srgbClr val="2C2D2C"/>
                </a:solidFill>
                <a:latin typeface="MS PGothic"/>
                <a:cs typeface="MS PGothic"/>
              </a:rPr>
              <a:t>§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6º  do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37 da Constituição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Federal,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estabelecendo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distinção nele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contemplada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”.(AI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473.381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–  AgRg.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Rel.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Min. Carlos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Velloso.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Julg.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20.09.2005. DJU</a:t>
            </a:r>
            <a:r>
              <a:rPr sz="1600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28.10.2005).</a:t>
            </a:r>
            <a:endParaRPr sz="1600" dirty="0">
              <a:latin typeface="Verdana"/>
              <a:cs typeface="Verdana"/>
            </a:endParaRPr>
          </a:p>
          <a:p>
            <a:pPr marL="299720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TERCEIRO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USUÁRIO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TERCEIRO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NÃO-USUÁRIO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SERVIÇO</a:t>
            </a:r>
            <a:r>
              <a:rPr sz="1800" b="1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PÚBLICO:</a:t>
            </a:r>
            <a:endParaRPr sz="1800" dirty="0">
              <a:latin typeface="Verdana"/>
              <a:cs typeface="Verdana"/>
            </a:endParaRPr>
          </a:p>
          <a:p>
            <a:pPr marL="299085" marR="5080" indent="-287020" algn="just">
              <a:lnSpc>
                <a:spcPct val="99800"/>
              </a:lnSpc>
              <a:spcBef>
                <a:spcPts val="20"/>
              </a:spcBef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STF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–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“(...) não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pode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interpretar restritivamente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alcance do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referido art.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37, </a:t>
            </a:r>
            <a:r>
              <a:rPr sz="1800" spc="-10" dirty="0">
                <a:solidFill>
                  <a:srgbClr val="2C2D2C"/>
                </a:solidFill>
                <a:latin typeface="MS PGothic"/>
                <a:cs typeface="MS PGothic"/>
              </a:rPr>
              <a:t>§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6º, sobretudo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porque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texto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magno,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interpretado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luz do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princípio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 isonomia,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não permite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que se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faça  qualquer distinção entre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chamados 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“terceiros”,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isto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é,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entre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usuários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não-usuários do serviço 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público, vez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todos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eles, de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igual modo,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podem sofrer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dano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razão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ação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administrativa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800" spc="2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Estado,</a:t>
            </a:r>
            <a:r>
              <a:rPr sz="1800" spc="2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seja</a:t>
            </a:r>
            <a:r>
              <a:rPr sz="1800" spc="2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ela</a:t>
            </a:r>
            <a:r>
              <a:rPr sz="1800" spc="20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realizada</a:t>
            </a:r>
            <a:r>
              <a:rPr sz="1800" spc="2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diretamente</a:t>
            </a:r>
            <a:r>
              <a:rPr sz="1800" spc="2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,</a:t>
            </a:r>
            <a:r>
              <a:rPr sz="1800" spc="2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seja</a:t>
            </a:r>
            <a:r>
              <a:rPr sz="1800" spc="20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por</a:t>
            </a:r>
            <a:r>
              <a:rPr sz="1800" spc="2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meio</a:t>
            </a:r>
            <a:r>
              <a:rPr sz="1800" spc="2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800" spc="2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pessoa</a:t>
            </a:r>
            <a:r>
              <a:rPr sz="1800" spc="2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jurídica</a:t>
            </a:r>
            <a:r>
              <a:rPr sz="1800" spc="2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800" spc="2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direito</a:t>
            </a:r>
            <a:r>
              <a:rPr sz="1800" spc="2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2C2D2C"/>
                </a:solidFill>
                <a:latin typeface="Verdana"/>
                <a:cs typeface="Verdana"/>
              </a:rPr>
              <a:t>privado.”</a:t>
            </a:r>
            <a:endParaRPr sz="1800" dirty="0">
              <a:latin typeface="Verdana"/>
              <a:cs typeface="Verdana"/>
            </a:endParaRPr>
          </a:p>
          <a:p>
            <a:pPr marL="299085" algn="just">
              <a:lnSpc>
                <a:spcPct val="100000"/>
              </a:lnSpc>
              <a:spcBef>
                <a:spcPts val="195"/>
              </a:spcBef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(RE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591.874.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Rel.Min.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Ricardo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Lewandowski. Julg.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26.08.2009. DJU</a:t>
            </a:r>
            <a:r>
              <a:rPr sz="1600" spc="1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17.12.2009).</a:t>
            </a:r>
            <a:endParaRPr sz="16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300037"/>
            <a:ext cx="12192000" cy="461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300037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962"/>
                </a:moveTo>
                <a:lnTo>
                  <a:pt x="12192000" y="461962"/>
                </a:lnTo>
                <a:lnTo>
                  <a:pt x="12192000" y="0"/>
                </a:lnTo>
                <a:lnTo>
                  <a:pt x="0" y="0"/>
                </a:lnTo>
                <a:lnTo>
                  <a:pt x="0" y="461962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>
            <a:spLocks noGrp="1"/>
          </p:cNvSpPr>
          <p:nvPr>
            <p:ph type="title"/>
          </p:nvPr>
        </p:nvSpPr>
        <p:spPr>
          <a:xfrm>
            <a:off x="152400" y="330517"/>
            <a:ext cx="754126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</a:rPr>
              <a:t>1.6 </a:t>
            </a:r>
            <a:r>
              <a:rPr sz="2400" b="1" spc="-10" dirty="0">
                <a:solidFill>
                  <a:srgbClr val="FFFFFF"/>
                </a:solidFill>
              </a:rPr>
              <a:t>Assegurado </a:t>
            </a:r>
            <a:r>
              <a:rPr sz="2400" b="1" dirty="0">
                <a:solidFill>
                  <a:srgbClr val="FFFFFF"/>
                </a:solidFill>
              </a:rPr>
              <a:t>o </a:t>
            </a:r>
            <a:r>
              <a:rPr sz="2400" b="1" spc="-10" dirty="0">
                <a:solidFill>
                  <a:srgbClr val="FFFFFF"/>
                </a:solidFill>
              </a:rPr>
              <a:t>direito </a:t>
            </a:r>
            <a:r>
              <a:rPr sz="2400" b="1" dirty="0">
                <a:solidFill>
                  <a:srgbClr val="FFFFFF"/>
                </a:solidFill>
              </a:rPr>
              <a:t>de</a:t>
            </a:r>
            <a:r>
              <a:rPr sz="2400" b="1" spc="80" dirty="0">
                <a:solidFill>
                  <a:srgbClr val="FFFFFF"/>
                </a:solidFill>
              </a:rPr>
              <a:t> </a:t>
            </a:r>
            <a:r>
              <a:rPr sz="2400" b="1" spc="-5" dirty="0">
                <a:solidFill>
                  <a:srgbClr val="FFFFFF"/>
                </a:solidFill>
              </a:rPr>
              <a:t>regresso</a:t>
            </a:r>
            <a:endParaRPr sz="2400" b="1" dirty="0"/>
          </a:p>
        </p:txBody>
      </p:sp>
      <p:sp>
        <p:nvSpPr>
          <p:cNvPr id="52" name="object 52"/>
          <p:cNvSpPr/>
          <p:nvPr/>
        </p:nvSpPr>
        <p:spPr>
          <a:xfrm>
            <a:off x="223837" y="868362"/>
            <a:ext cx="11780774" cy="11699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23837" y="868362"/>
            <a:ext cx="11781155" cy="1170305"/>
          </a:xfrm>
          <a:custGeom>
            <a:avLst/>
            <a:gdLst/>
            <a:ahLst/>
            <a:cxnLst/>
            <a:rect l="l" t="t" r="r" b="b"/>
            <a:pathLst>
              <a:path w="11781155" h="1170305">
                <a:moveTo>
                  <a:pt x="0" y="1169987"/>
                </a:moveTo>
                <a:lnTo>
                  <a:pt x="11780774" y="1169987"/>
                </a:lnTo>
                <a:lnTo>
                  <a:pt x="11780774" y="0"/>
                </a:lnTo>
                <a:lnTo>
                  <a:pt x="0" y="0"/>
                </a:lnTo>
                <a:lnTo>
                  <a:pt x="0" y="1169987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2550" y="2108250"/>
            <a:ext cx="12017375" cy="42472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2550" y="2108250"/>
            <a:ext cx="12017375" cy="4247515"/>
          </a:xfrm>
          <a:custGeom>
            <a:avLst/>
            <a:gdLst/>
            <a:ahLst/>
            <a:cxnLst/>
            <a:rect l="l" t="t" r="r" b="b"/>
            <a:pathLst>
              <a:path w="12017375" h="4247515">
                <a:moveTo>
                  <a:pt x="0" y="4247260"/>
                </a:moveTo>
                <a:lnTo>
                  <a:pt x="12017375" y="4247260"/>
                </a:lnTo>
                <a:lnTo>
                  <a:pt x="12017375" y="0"/>
                </a:lnTo>
                <a:lnTo>
                  <a:pt x="0" y="0"/>
                </a:lnTo>
                <a:lnTo>
                  <a:pt x="0" y="4247260"/>
                </a:lnTo>
                <a:close/>
              </a:path>
            </a:pathLst>
          </a:custGeom>
          <a:ln w="6350">
            <a:solidFill>
              <a:srgbClr val="EFB9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152400" y="852170"/>
            <a:ext cx="11863705" cy="227203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53670" marR="97790" algn="just">
              <a:lnSpc>
                <a:spcPct val="100000"/>
              </a:lnSpc>
              <a:spcBef>
                <a:spcPts val="110"/>
              </a:spcBef>
            </a:pPr>
            <a:r>
              <a:rPr sz="1750" b="1" dirty="0">
                <a:solidFill>
                  <a:schemeClr val="bg1"/>
                </a:solidFill>
                <a:latin typeface="Verdana"/>
                <a:cs typeface="Verdana"/>
              </a:rPr>
              <a:t>Regresso </a:t>
            </a:r>
            <a:r>
              <a:rPr sz="1750" spc="-10" dirty="0">
                <a:solidFill>
                  <a:schemeClr val="bg1"/>
                </a:solidFill>
                <a:latin typeface="Verdana"/>
                <a:cs typeface="Verdana"/>
              </a:rPr>
              <a:t>“traduz-se </a:t>
            </a:r>
            <a:r>
              <a:rPr sz="1750" dirty="0">
                <a:solidFill>
                  <a:schemeClr val="bg1"/>
                </a:solidFill>
                <a:latin typeface="Verdana"/>
                <a:cs typeface="Verdana"/>
              </a:rPr>
              <a:t>como um </a:t>
            </a:r>
            <a:r>
              <a:rPr sz="1750" b="1" dirty="0">
                <a:solidFill>
                  <a:schemeClr val="bg1"/>
                </a:solidFill>
                <a:latin typeface="Verdana"/>
                <a:cs typeface="Verdana"/>
              </a:rPr>
              <a:t>dever </a:t>
            </a:r>
            <a:r>
              <a:rPr sz="1750" b="1" spc="-5" dirty="0">
                <a:solidFill>
                  <a:schemeClr val="bg1"/>
                </a:solidFill>
                <a:latin typeface="Verdana"/>
                <a:cs typeface="Verdana"/>
              </a:rPr>
              <a:t>jurídico </a:t>
            </a:r>
            <a:r>
              <a:rPr sz="1750" spc="0" dirty="0">
                <a:solidFill>
                  <a:schemeClr val="bg1"/>
                </a:solidFill>
                <a:latin typeface="Verdana"/>
                <a:cs typeface="Verdana"/>
              </a:rPr>
              <a:t>de </a:t>
            </a:r>
            <a:r>
              <a:rPr sz="1750" spc="-10" dirty="0">
                <a:solidFill>
                  <a:schemeClr val="bg1"/>
                </a:solidFill>
                <a:latin typeface="Verdana"/>
                <a:cs typeface="Verdana"/>
              </a:rPr>
              <a:t>adotar </a:t>
            </a:r>
            <a:r>
              <a:rPr sz="1750" spc="0" dirty="0">
                <a:solidFill>
                  <a:schemeClr val="bg1"/>
                </a:solidFill>
                <a:latin typeface="Verdana"/>
                <a:cs typeface="Verdana"/>
              </a:rPr>
              <a:t>as </a:t>
            </a:r>
            <a:r>
              <a:rPr sz="1750" spc="-5" dirty="0">
                <a:solidFill>
                  <a:schemeClr val="bg1"/>
                </a:solidFill>
                <a:latin typeface="Verdana"/>
                <a:cs typeface="Verdana"/>
              </a:rPr>
              <a:t>medidas necessárias, uma </a:t>
            </a:r>
            <a:r>
              <a:rPr sz="1750" spc="-10" dirty="0">
                <a:solidFill>
                  <a:schemeClr val="bg1"/>
                </a:solidFill>
                <a:latin typeface="Verdana"/>
                <a:cs typeface="Verdana"/>
              </a:rPr>
              <a:t>vez </a:t>
            </a:r>
            <a:r>
              <a:rPr sz="1750" dirty="0">
                <a:solidFill>
                  <a:schemeClr val="bg1"/>
                </a:solidFill>
                <a:latin typeface="Verdana"/>
                <a:cs typeface="Verdana"/>
              </a:rPr>
              <a:t>que </a:t>
            </a:r>
            <a:r>
              <a:rPr sz="1750" spc="0" dirty="0">
                <a:solidFill>
                  <a:schemeClr val="bg1"/>
                </a:solidFill>
                <a:latin typeface="Verdana"/>
                <a:cs typeface="Verdana"/>
              </a:rPr>
              <a:t>a  </a:t>
            </a:r>
            <a:r>
              <a:rPr sz="1750" spc="-5" dirty="0">
                <a:solidFill>
                  <a:schemeClr val="bg1"/>
                </a:solidFill>
                <a:latin typeface="Verdana"/>
                <a:cs typeface="Verdana"/>
              </a:rPr>
              <a:t>Administração Pública </a:t>
            </a:r>
            <a:r>
              <a:rPr sz="1750" dirty="0">
                <a:solidFill>
                  <a:schemeClr val="bg1"/>
                </a:solidFill>
                <a:latin typeface="Verdana"/>
                <a:cs typeface="Verdana"/>
              </a:rPr>
              <a:t>em </a:t>
            </a:r>
            <a:r>
              <a:rPr sz="1750" spc="-5" dirty="0">
                <a:solidFill>
                  <a:schemeClr val="bg1"/>
                </a:solidFill>
                <a:latin typeface="Verdana"/>
                <a:cs typeface="Verdana"/>
              </a:rPr>
              <a:t>razão </a:t>
            </a:r>
            <a:r>
              <a:rPr sz="1750" spc="0" dirty="0">
                <a:solidFill>
                  <a:schemeClr val="bg1"/>
                </a:solidFill>
                <a:latin typeface="Verdana"/>
                <a:cs typeface="Verdana"/>
              </a:rPr>
              <a:t>da </a:t>
            </a:r>
            <a:r>
              <a:rPr sz="1750" b="1" spc="-5" dirty="0">
                <a:solidFill>
                  <a:schemeClr val="bg1"/>
                </a:solidFill>
                <a:latin typeface="Verdana"/>
                <a:cs typeface="Verdana"/>
              </a:rPr>
              <a:t>autotutela </a:t>
            </a:r>
            <a:r>
              <a:rPr sz="1750" spc="-5" dirty="0">
                <a:solidFill>
                  <a:schemeClr val="bg1"/>
                </a:solidFill>
                <a:latin typeface="Verdana"/>
                <a:cs typeface="Verdana"/>
              </a:rPr>
              <a:t>deve sanar as </a:t>
            </a:r>
            <a:r>
              <a:rPr sz="1750" dirty="0">
                <a:solidFill>
                  <a:schemeClr val="bg1"/>
                </a:solidFill>
                <a:latin typeface="Verdana"/>
                <a:cs typeface="Verdana"/>
              </a:rPr>
              <a:t>suas </a:t>
            </a:r>
            <a:r>
              <a:rPr sz="1750" spc="-5" dirty="0">
                <a:solidFill>
                  <a:schemeClr val="bg1"/>
                </a:solidFill>
                <a:latin typeface="Verdana"/>
                <a:cs typeface="Verdana"/>
              </a:rPr>
              <a:t>ilegalidades, corrigindo </a:t>
            </a:r>
            <a:r>
              <a:rPr sz="1750" spc="0" dirty="0">
                <a:solidFill>
                  <a:schemeClr val="bg1"/>
                </a:solidFill>
                <a:latin typeface="Verdana"/>
                <a:cs typeface="Verdana"/>
              </a:rPr>
              <a:t>a sua  </a:t>
            </a:r>
            <a:r>
              <a:rPr sz="1750" dirty="0">
                <a:solidFill>
                  <a:schemeClr val="bg1"/>
                </a:solidFill>
                <a:latin typeface="Verdana"/>
                <a:cs typeface="Verdana"/>
              </a:rPr>
              <a:t>atuação </a:t>
            </a:r>
            <a:r>
              <a:rPr sz="1750" spc="0" dirty="0">
                <a:solidFill>
                  <a:schemeClr val="bg1"/>
                </a:solidFill>
                <a:latin typeface="Verdana"/>
                <a:cs typeface="Verdana"/>
              </a:rPr>
              <a:t>à </a:t>
            </a:r>
            <a:r>
              <a:rPr sz="1750" b="1" spc="-5" dirty="0">
                <a:solidFill>
                  <a:schemeClr val="bg1"/>
                </a:solidFill>
                <a:latin typeface="Verdana"/>
                <a:cs typeface="Verdana"/>
              </a:rPr>
              <a:t>persecução </a:t>
            </a:r>
            <a:r>
              <a:rPr sz="1750" b="1" spc="0" dirty="0">
                <a:solidFill>
                  <a:schemeClr val="bg1"/>
                </a:solidFill>
                <a:latin typeface="Verdana"/>
                <a:cs typeface="Verdana"/>
              </a:rPr>
              <a:t>do </a:t>
            </a:r>
            <a:r>
              <a:rPr sz="1750" b="1" spc="-5" dirty="0">
                <a:solidFill>
                  <a:schemeClr val="bg1"/>
                </a:solidFill>
                <a:latin typeface="Verdana"/>
                <a:cs typeface="Verdana"/>
              </a:rPr>
              <a:t>interesse público</a:t>
            </a:r>
            <a:r>
              <a:rPr sz="1750" spc="-5" dirty="0">
                <a:solidFill>
                  <a:schemeClr val="bg1"/>
                </a:solidFill>
                <a:latin typeface="Verdana"/>
                <a:cs typeface="Verdana"/>
              </a:rPr>
              <a:t>, </a:t>
            </a:r>
            <a:r>
              <a:rPr sz="1750" i="1" spc="-10" dirty="0">
                <a:solidFill>
                  <a:schemeClr val="bg1"/>
                </a:solidFill>
                <a:latin typeface="Verdana"/>
                <a:cs typeface="Verdana"/>
              </a:rPr>
              <a:t>in </a:t>
            </a:r>
            <a:r>
              <a:rPr sz="1750" i="1" dirty="0">
                <a:solidFill>
                  <a:schemeClr val="bg1"/>
                </a:solidFill>
                <a:latin typeface="Verdana"/>
                <a:cs typeface="Verdana"/>
              </a:rPr>
              <a:t>casu</a:t>
            </a:r>
            <a:r>
              <a:rPr sz="1750" dirty="0">
                <a:solidFill>
                  <a:schemeClr val="bg1"/>
                </a:solidFill>
                <a:latin typeface="Verdana"/>
                <a:cs typeface="Verdana"/>
              </a:rPr>
              <a:t>, </a:t>
            </a:r>
            <a:r>
              <a:rPr sz="1750" spc="0" dirty="0">
                <a:solidFill>
                  <a:schemeClr val="bg1"/>
                </a:solidFill>
                <a:latin typeface="Verdana"/>
                <a:cs typeface="Verdana"/>
              </a:rPr>
              <a:t>a </a:t>
            </a:r>
            <a:r>
              <a:rPr sz="1750" b="1" spc="-10" dirty="0">
                <a:solidFill>
                  <a:schemeClr val="bg1"/>
                </a:solidFill>
                <a:latin typeface="Verdana"/>
                <a:cs typeface="Verdana"/>
              </a:rPr>
              <a:t>recomposição </a:t>
            </a:r>
            <a:r>
              <a:rPr sz="1750" b="1" spc="0" dirty="0">
                <a:solidFill>
                  <a:schemeClr val="bg1"/>
                </a:solidFill>
                <a:latin typeface="Verdana"/>
                <a:cs typeface="Verdana"/>
              </a:rPr>
              <a:t>do </a:t>
            </a:r>
            <a:r>
              <a:rPr sz="1750" b="1" dirty="0">
                <a:solidFill>
                  <a:schemeClr val="bg1"/>
                </a:solidFill>
                <a:latin typeface="Verdana"/>
                <a:cs typeface="Verdana"/>
              </a:rPr>
              <a:t>prejuízo sofrido pelo  erário por </a:t>
            </a:r>
            <a:r>
              <a:rPr sz="1750" b="1" spc="0" dirty="0">
                <a:solidFill>
                  <a:schemeClr val="bg1"/>
                </a:solidFill>
                <a:latin typeface="Verdana"/>
                <a:cs typeface="Verdana"/>
              </a:rPr>
              <a:t>ato de </a:t>
            </a:r>
            <a:r>
              <a:rPr sz="1750" b="1" spc="-5" dirty="0">
                <a:solidFill>
                  <a:schemeClr val="bg1"/>
                </a:solidFill>
                <a:latin typeface="Verdana"/>
                <a:cs typeface="Verdana"/>
              </a:rPr>
              <a:t>seu </a:t>
            </a:r>
            <a:r>
              <a:rPr sz="1750" b="1" spc="-40" dirty="0">
                <a:solidFill>
                  <a:schemeClr val="bg1"/>
                </a:solidFill>
                <a:latin typeface="Verdana"/>
                <a:cs typeface="Verdana"/>
              </a:rPr>
              <a:t>agente</a:t>
            </a:r>
            <a:r>
              <a:rPr sz="1750" spc="-40" dirty="0">
                <a:solidFill>
                  <a:schemeClr val="bg1"/>
                </a:solidFill>
                <a:latin typeface="Verdana"/>
                <a:cs typeface="Verdana"/>
              </a:rPr>
              <a:t>.”. </a:t>
            </a:r>
            <a:r>
              <a:rPr sz="1500" spc="-10" dirty="0">
                <a:solidFill>
                  <a:schemeClr val="bg1"/>
                </a:solidFill>
                <a:latin typeface="Verdana"/>
                <a:cs typeface="Verdana"/>
              </a:rPr>
              <a:t>(MOURA,</a:t>
            </a:r>
            <a:r>
              <a:rPr sz="1500" spc="-6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chemeClr val="bg1"/>
                </a:solidFill>
                <a:latin typeface="Verdana"/>
                <a:cs typeface="Verdana"/>
              </a:rPr>
              <a:t>2014.).</a:t>
            </a:r>
            <a:endParaRPr sz="15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299720" marR="5080" indent="-287020" algn="just">
              <a:lnSpc>
                <a:spcPct val="100000"/>
              </a:lnSpc>
              <a:spcBef>
                <a:spcPts val="1355"/>
              </a:spcBef>
              <a:buFont typeface="Wingdings"/>
              <a:buChar char=""/>
              <a:tabLst>
                <a:tab pos="299720" algn="l"/>
              </a:tabLst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FUNDAMENTO: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indisponibilidade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interesse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público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. Dever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indisponível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do agente público.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Exemplo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: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Lei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4.619/1965: </a:t>
            </a:r>
            <a:r>
              <a:rPr sz="1600" i="1" spc="-5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600" i="1" dirty="0">
                <a:solidFill>
                  <a:srgbClr val="2C2D2C"/>
                </a:solidFill>
                <a:latin typeface="Verdana"/>
                <a:cs typeface="Verdana"/>
              </a:rPr>
              <a:t>1º Os </a:t>
            </a:r>
            <a:r>
              <a:rPr sz="1600" i="1" spc="-5" dirty="0">
                <a:solidFill>
                  <a:srgbClr val="2C2D2C"/>
                </a:solidFill>
                <a:latin typeface="Verdana"/>
                <a:cs typeface="Verdana"/>
              </a:rPr>
              <a:t>Procuradores </a:t>
            </a:r>
            <a:r>
              <a:rPr sz="1600" i="1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600" i="1" spc="-5" dirty="0">
                <a:solidFill>
                  <a:srgbClr val="2C2D2C"/>
                </a:solidFill>
                <a:latin typeface="Verdana"/>
                <a:cs typeface="Verdana"/>
              </a:rPr>
              <a:t>República </a:t>
            </a:r>
            <a:r>
              <a:rPr sz="1600" b="1" i="1" spc="-10" dirty="0">
                <a:solidFill>
                  <a:srgbClr val="2C2D2C"/>
                </a:solidFill>
                <a:latin typeface="Verdana"/>
                <a:cs typeface="Verdana"/>
              </a:rPr>
              <a:t>são </a:t>
            </a:r>
            <a:r>
              <a:rPr sz="1600" b="1" i="1" dirty="0">
                <a:solidFill>
                  <a:srgbClr val="2C2D2C"/>
                </a:solidFill>
                <a:latin typeface="Verdana"/>
                <a:cs typeface="Verdana"/>
              </a:rPr>
              <a:t>obrigados </a:t>
            </a:r>
            <a:r>
              <a:rPr sz="1600" i="1" dirty="0">
                <a:solidFill>
                  <a:srgbClr val="2C2D2C"/>
                </a:solidFill>
                <a:latin typeface="Verdana"/>
                <a:cs typeface="Verdana"/>
              </a:rPr>
              <a:t>a propor </a:t>
            </a:r>
            <a:r>
              <a:rPr sz="1600" i="1" spc="-5" dirty="0">
                <a:solidFill>
                  <a:srgbClr val="2C2D2C"/>
                </a:solidFill>
                <a:latin typeface="Verdana"/>
                <a:cs typeface="Verdana"/>
              </a:rPr>
              <a:t>as competentes </a:t>
            </a:r>
            <a:r>
              <a:rPr sz="1600" i="1" spc="5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i="1" dirty="0">
                <a:solidFill>
                  <a:srgbClr val="2C2D2C"/>
                </a:solidFill>
                <a:latin typeface="Verdana"/>
                <a:cs typeface="Verdana"/>
              </a:rPr>
              <a:t>ações </a:t>
            </a:r>
            <a:r>
              <a:rPr sz="1600" i="1" spc="-5" dirty="0">
                <a:solidFill>
                  <a:srgbClr val="2C2D2C"/>
                </a:solidFill>
                <a:latin typeface="Verdana"/>
                <a:cs typeface="Verdana"/>
              </a:rPr>
              <a:t>regressivas </a:t>
            </a:r>
            <a:r>
              <a:rPr sz="1600" i="1" spc="-10" dirty="0">
                <a:solidFill>
                  <a:srgbClr val="2C2D2C"/>
                </a:solidFill>
                <a:latin typeface="Verdana"/>
                <a:cs typeface="Verdana"/>
              </a:rPr>
              <a:t>contra </a:t>
            </a:r>
            <a:r>
              <a:rPr sz="1600" i="1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600" i="1" spc="-5" dirty="0">
                <a:solidFill>
                  <a:srgbClr val="2C2D2C"/>
                </a:solidFill>
                <a:latin typeface="Verdana"/>
                <a:cs typeface="Verdana"/>
              </a:rPr>
              <a:t>funcionários </a:t>
            </a:r>
            <a:r>
              <a:rPr sz="1600" i="1" spc="-1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i="1" spc="-5" dirty="0">
                <a:solidFill>
                  <a:srgbClr val="2C2D2C"/>
                </a:solidFill>
                <a:latin typeface="Verdana"/>
                <a:cs typeface="Verdana"/>
              </a:rPr>
              <a:t>qualquer categoria declarados culpados por haverem </a:t>
            </a:r>
            <a:r>
              <a:rPr sz="1600" i="1" dirty="0">
                <a:solidFill>
                  <a:srgbClr val="2C2D2C"/>
                </a:solidFill>
                <a:latin typeface="Verdana"/>
                <a:cs typeface="Verdana"/>
              </a:rPr>
              <a:t>causado a  </a:t>
            </a:r>
            <a:r>
              <a:rPr sz="1600" i="1" spc="-5" dirty="0">
                <a:solidFill>
                  <a:srgbClr val="2C2D2C"/>
                </a:solidFill>
                <a:latin typeface="Verdana"/>
                <a:cs typeface="Verdana"/>
              </a:rPr>
              <a:t>terceiros lesões </a:t>
            </a:r>
            <a:r>
              <a:rPr sz="1600" i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i="1" spc="-5" dirty="0">
                <a:solidFill>
                  <a:srgbClr val="2C2D2C"/>
                </a:solidFill>
                <a:latin typeface="Verdana"/>
                <a:cs typeface="Verdana"/>
              </a:rPr>
              <a:t>direito que </a:t>
            </a:r>
            <a:r>
              <a:rPr sz="1600" i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i="1" spc="-5" dirty="0">
                <a:solidFill>
                  <a:srgbClr val="2C2D2C"/>
                </a:solidFill>
                <a:latin typeface="Verdana"/>
                <a:cs typeface="Verdana"/>
              </a:rPr>
              <a:t>Fazenda Nacional, </a:t>
            </a:r>
            <a:r>
              <a:rPr sz="1600" i="1" dirty="0">
                <a:solidFill>
                  <a:srgbClr val="2C2D2C"/>
                </a:solidFill>
                <a:latin typeface="Verdana"/>
                <a:cs typeface="Verdana"/>
              </a:rPr>
              <a:t>seja </a:t>
            </a:r>
            <a:r>
              <a:rPr sz="1600" i="1" spc="-5" dirty="0">
                <a:solidFill>
                  <a:srgbClr val="2C2D2C"/>
                </a:solidFill>
                <a:latin typeface="Verdana"/>
                <a:cs typeface="Verdana"/>
              </a:rPr>
              <a:t>condenada judicialmente </a:t>
            </a:r>
            <a:r>
              <a:rPr sz="1600" i="1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i="1" spc="-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2C2D2C"/>
                </a:solidFill>
                <a:latin typeface="Verdana"/>
                <a:cs typeface="Verdana"/>
              </a:rPr>
              <a:t>reparar.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61289" y="3145789"/>
            <a:ext cx="988758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indent="-287020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299720" algn="l"/>
                <a:tab pos="1943100" algn="l"/>
                <a:tab pos="2324100" algn="l"/>
                <a:tab pos="4059554" algn="l"/>
                <a:tab pos="4605655" algn="l"/>
                <a:tab pos="6553834" algn="l"/>
                <a:tab pos="7550150" algn="l"/>
                <a:tab pos="8111490" algn="l"/>
              </a:tabLst>
            </a:pP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PRESSUPÕE	</a:t>
            </a: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PAGAMENTO	</a:t>
            </a: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DA	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INDENIZAÇÃO	ANTES	</a:t>
            </a: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DO	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AJUIZAMENTO</a:t>
            </a:r>
            <a:endParaRPr sz="1700" dirty="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0221976" y="3145789"/>
            <a:ext cx="1802764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8165" algn="l"/>
              </a:tabLst>
            </a:pP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DA	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DEMANDA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2272029" y="3919220"/>
            <a:ext cx="9735820" cy="0"/>
          </a:xfrm>
          <a:custGeom>
            <a:avLst/>
            <a:gdLst/>
            <a:ahLst/>
            <a:cxnLst/>
            <a:rect l="l" t="t" r="r" b="b"/>
            <a:pathLst>
              <a:path w="9735820">
                <a:moveTo>
                  <a:pt x="0" y="0"/>
                </a:moveTo>
                <a:lnTo>
                  <a:pt x="9735820" y="0"/>
                </a:lnTo>
              </a:path>
            </a:pathLst>
          </a:custGeom>
          <a:ln w="1016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61009" y="4178300"/>
            <a:ext cx="8209280" cy="0"/>
          </a:xfrm>
          <a:custGeom>
            <a:avLst/>
            <a:gdLst/>
            <a:ahLst/>
            <a:cxnLst/>
            <a:rect l="l" t="t" r="r" b="b"/>
            <a:pathLst>
              <a:path w="8209280">
                <a:moveTo>
                  <a:pt x="0" y="0"/>
                </a:moveTo>
                <a:lnTo>
                  <a:pt x="8209280" y="0"/>
                </a:lnTo>
              </a:path>
            </a:pathLst>
          </a:custGeom>
          <a:ln w="1016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61009" y="4696459"/>
            <a:ext cx="11546840" cy="0"/>
          </a:xfrm>
          <a:custGeom>
            <a:avLst/>
            <a:gdLst/>
            <a:ahLst/>
            <a:cxnLst/>
            <a:rect l="l" t="t" r="r" b="b"/>
            <a:pathLst>
              <a:path w="11546840">
                <a:moveTo>
                  <a:pt x="0" y="0"/>
                </a:moveTo>
                <a:lnTo>
                  <a:pt x="11546840" y="0"/>
                </a:lnTo>
              </a:path>
            </a:pathLst>
          </a:custGeom>
          <a:ln w="10159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61009" y="4955540"/>
            <a:ext cx="11026140" cy="0"/>
          </a:xfrm>
          <a:custGeom>
            <a:avLst/>
            <a:gdLst/>
            <a:ahLst/>
            <a:cxnLst/>
            <a:rect l="l" t="t" r="r" b="b"/>
            <a:pathLst>
              <a:path w="11026140">
                <a:moveTo>
                  <a:pt x="0" y="0"/>
                </a:moveTo>
                <a:lnTo>
                  <a:pt x="11026140" y="0"/>
                </a:lnTo>
              </a:path>
            </a:pathLst>
          </a:custGeom>
          <a:ln w="10159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865869" y="5991859"/>
            <a:ext cx="3141980" cy="0"/>
          </a:xfrm>
          <a:custGeom>
            <a:avLst/>
            <a:gdLst/>
            <a:ahLst/>
            <a:cxnLst/>
            <a:rect l="l" t="t" r="r" b="b"/>
            <a:pathLst>
              <a:path w="3141979">
                <a:moveTo>
                  <a:pt x="0" y="0"/>
                </a:moveTo>
                <a:lnTo>
                  <a:pt x="3141979" y="0"/>
                </a:lnTo>
              </a:path>
            </a:pathLst>
          </a:custGeom>
          <a:ln w="10159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161289" y="3404870"/>
            <a:ext cx="11866245" cy="2877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>
              <a:lnSpc>
                <a:spcPct val="100000"/>
              </a:lnSpc>
              <a:spcBef>
                <a:spcPts val="100"/>
              </a:spcBef>
            </a:pPr>
            <a:r>
              <a:rPr sz="1700" b="1" spc="-10" dirty="0">
                <a:solidFill>
                  <a:srgbClr val="2C2D2C"/>
                </a:solidFill>
                <a:latin typeface="Verdana"/>
                <a:cs typeface="Verdana"/>
              </a:rPr>
              <a:t>REGRESSIVA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:</a:t>
            </a:r>
            <a:endParaRPr sz="1700" dirty="0">
              <a:latin typeface="Verdana"/>
              <a:cs typeface="Verdana"/>
            </a:endParaRPr>
          </a:p>
          <a:p>
            <a:pPr marL="299085" marR="5080" indent="-287020" algn="just">
              <a:lnSpc>
                <a:spcPct val="100000"/>
              </a:lnSpc>
            </a:pP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STF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– </a:t>
            </a:r>
            <a:r>
              <a:rPr sz="1700" spc="-20" dirty="0">
                <a:solidFill>
                  <a:srgbClr val="2C2D2C"/>
                </a:solidFill>
                <a:latin typeface="Verdana"/>
                <a:cs typeface="Verdana"/>
              </a:rPr>
              <a:t>“Vale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dizer: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ação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regressiva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ação de “volta”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de “retorno”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contra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aquele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agente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que praticou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ato 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juridicamente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imputável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ao Estado,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mas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causador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dano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terceiro.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Logo, trata-se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ação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ressarcimento,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700" spc="-30" dirty="0">
                <a:solidFill>
                  <a:srgbClr val="2C2D2C"/>
                </a:solidFill>
                <a:latin typeface="Verdana"/>
                <a:cs typeface="Verdana"/>
              </a:rPr>
              <a:t>pressupor,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lógico,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recuperação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 um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desembolso.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Donde a </a:t>
            </a:r>
            <a:r>
              <a:rPr sz="1700" spc="-15" dirty="0">
                <a:solidFill>
                  <a:srgbClr val="2C2D2C"/>
                </a:solidFill>
                <a:latin typeface="Verdana"/>
                <a:cs typeface="Verdana"/>
              </a:rPr>
              <a:t>clara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ilação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700" u="sng" spc="-10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pode fazer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uso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uma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ação de regresso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aquele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fez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“viagem financeira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ida”; ou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seja,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em 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prol</a:t>
            </a:r>
            <a:r>
              <a:rPr sz="1700" spc="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700" spc="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quem</a:t>
            </a:r>
            <a:r>
              <a:rPr sz="1700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não</a:t>
            </a:r>
            <a:r>
              <a:rPr sz="1700" spc="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pagou</a:t>
            </a:r>
            <a:r>
              <a:rPr sz="1700" spc="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700" spc="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ninguém,</a:t>
            </a:r>
            <a:r>
              <a:rPr sz="1700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mas,</a:t>
            </a:r>
            <a:r>
              <a:rPr sz="1700" spc="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ao</a:t>
            </a:r>
            <a:r>
              <a:rPr sz="1700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contrário,</a:t>
            </a:r>
            <a:r>
              <a:rPr sz="1700" spc="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quer</a:t>
            </a:r>
            <a:r>
              <a:rPr sz="1700" spc="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receber</a:t>
            </a:r>
            <a:r>
              <a:rPr sz="1700" spc="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700" spc="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alguém</a:t>
            </a:r>
            <a:r>
              <a:rPr sz="1700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700" spc="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pela</a:t>
            </a:r>
            <a:r>
              <a:rPr sz="1700" spc="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15" dirty="0">
                <a:solidFill>
                  <a:srgbClr val="2C2D2C"/>
                </a:solidFill>
                <a:latin typeface="Verdana"/>
                <a:cs typeface="Verdana"/>
              </a:rPr>
              <a:t>vez</a:t>
            </a:r>
            <a:r>
              <a:rPr sz="1700" spc="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primeira”</a:t>
            </a:r>
            <a:r>
              <a:rPr sz="1700" spc="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(RE</a:t>
            </a:r>
            <a:endParaRPr sz="1500" dirty="0">
              <a:latin typeface="Verdana"/>
              <a:cs typeface="Verdana"/>
            </a:endParaRPr>
          </a:p>
          <a:p>
            <a:pPr marL="299085">
              <a:lnSpc>
                <a:spcPct val="100000"/>
              </a:lnSpc>
              <a:spcBef>
                <a:spcPts val="195"/>
              </a:spcBef>
            </a:pP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327.904, </a:t>
            </a:r>
            <a:r>
              <a:rPr sz="1500" spc="-10" dirty="0">
                <a:solidFill>
                  <a:srgbClr val="2C2D2C"/>
                </a:solidFill>
                <a:latin typeface="Verdana"/>
                <a:cs typeface="Verdana"/>
              </a:rPr>
              <a:t>Rel.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Min. Carlos Britto. Julg. 15.08.2006, DJU.</a:t>
            </a:r>
            <a:r>
              <a:rPr sz="1500" spc="-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8.9.2006).</a:t>
            </a:r>
            <a:endParaRPr sz="1500" dirty="0">
              <a:latin typeface="Verdana"/>
              <a:cs typeface="Verdana"/>
            </a:endParaRPr>
          </a:p>
          <a:p>
            <a:pPr marL="299720" indent="-287020">
              <a:lnSpc>
                <a:spcPts val="2030"/>
              </a:lnSpc>
              <a:spcBef>
                <a:spcPts val="55"/>
              </a:spcBef>
              <a:buFont typeface="Wingdings"/>
              <a:buChar char=""/>
              <a:tabLst>
                <a:tab pos="299720" algn="l"/>
              </a:tabLst>
            </a:pPr>
            <a:r>
              <a:rPr sz="1700" b="1" spc="-10" dirty="0">
                <a:solidFill>
                  <a:srgbClr val="2C2D2C"/>
                </a:solidFill>
                <a:latin typeface="Verdana"/>
                <a:cs typeface="Verdana"/>
              </a:rPr>
              <a:t>IMPRESCRITÍVEL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(</a:t>
            </a:r>
            <a:r>
              <a:rPr sz="1700" b="1" spc="-5" dirty="0">
                <a:solidFill>
                  <a:srgbClr val="2C2D2C"/>
                </a:solidFill>
                <a:latin typeface="MS PGothic"/>
                <a:cs typeface="MS PGothic"/>
              </a:rPr>
              <a:t>§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5º Art. </a:t>
            </a:r>
            <a:r>
              <a:rPr sz="1700" b="1" spc="-10" dirty="0">
                <a:solidFill>
                  <a:srgbClr val="2C2D2C"/>
                </a:solidFill>
                <a:latin typeface="Verdana"/>
                <a:cs typeface="Verdana"/>
              </a:rPr>
              <a:t>37</a:t>
            </a:r>
            <a:r>
              <a:rPr sz="1700" b="1" spc="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CF):</a:t>
            </a:r>
            <a:endParaRPr sz="1700" dirty="0">
              <a:latin typeface="Verdana"/>
              <a:cs typeface="Verdana"/>
            </a:endParaRPr>
          </a:p>
          <a:p>
            <a:pPr marL="299085" marR="8255" indent="-287020" algn="just">
              <a:lnSpc>
                <a:spcPts val="2039"/>
              </a:lnSpc>
              <a:spcBef>
                <a:spcPts val="55"/>
              </a:spcBef>
            </a:pP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STF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–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“(...)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que está sujeita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prescrição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é 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apuração das punições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do agente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público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cometimento 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 ato de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improbidade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administrativa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(Lei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8.429/92,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citada pelo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agravante),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não 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ação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700" spc="5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ressarcimento</a:t>
            </a:r>
            <a:endParaRPr sz="1700" dirty="0">
              <a:latin typeface="Verdana"/>
              <a:cs typeface="Verdana"/>
            </a:endParaRPr>
          </a:p>
          <a:p>
            <a:pPr marL="299085">
              <a:lnSpc>
                <a:spcPts val="1975"/>
              </a:lnSpc>
            </a:pP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do dano causado ao </a:t>
            </a:r>
            <a:r>
              <a:rPr sz="1700" spc="-25" dirty="0">
                <a:solidFill>
                  <a:srgbClr val="2C2D2C"/>
                </a:solidFill>
                <a:latin typeface="Verdana"/>
                <a:cs typeface="Verdana"/>
              </a:rPr>
              <a:t>erário”.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(AgRg no Ag n. 712.435. </a:t>
            </a:r>
            <a:r>
              <a:rPr sz="1500" spc="-15" dirty="0">
                <a:solidFill>
                  <a:srgbClr val="2C2D2C"/>
                </a:solidFill>
                <a:latin typeface="Verdana"/>
                <a:cs typeface="Verdana"/>
              </a:rPr>
              <a:t>Rel.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Min. </a:t>
            </a:r>
            <a:r>
              <a:rPr sz="1500" spc="-15" dirty="0">
                <a:solidFill>
                  <a:srgbClr val="2C2D2C"/>
                </a:solidFill>
                <a:latin typeface="Verdana"/>
                <a:cs typeface="Verdana"/>
              </a:rPr>
              <a:t>Rosa </a:t>
            </a:r>
            <a:r>
              <a:rPr sz="1500" spc="-55" dirty="0">
                <a:solidFill>
                  <a:srgbClr val="2C2D2C"/>
                </a:solidFill>
                <a:latin typeface="Verdana"/>
                <a:cs typeface="Verdana"/>
              </a:rPr>
              <a:t>Weber.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Julg. 13.03.2012. DJU.</a:t>
            </a:r>
            <a:r>
              <a:rPr sz="1500" spc="3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17.06.2012).</a:t>
            </a:r>
            <a:endParaRPr sz="1500" dirty="0">
              <a:latin typeface="Verdana"/>
              <a:cs typeface="Verdana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461009" y="6250940"/>
            <a:ext cx="2890520" cy="0"/>
          </a:xfrm>
          <a:custGeom>
            <a:avLst/>
            <a:gdLst/>
            <a:ahLst/>
            <a:cxnLst/>
            <a:rect l="l" t="t" r="r" b="b"/>
            <a:pathLst>
              <a:path w="2890520">
                <a:moveTo>
                  <a:pt x="0" y="0"/>
                </a:moveTo>
                <a:lnTo>
                  <a:pt x="2890519" y="0"/>
                </a:lnTo>
              </a:path>
            </a:pathLst>
          </a:custGeom>
          <a:ln w="10159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300037"/>
            <a:ext cx="12192000" cy="461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300037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962"/>
                </a:moveTo>
                <a:lnTo>
                  <a:pt x="12192000" y="461962"/>
                </a:lnTo>
                <a:lnTo>
                  <a:pt x="12192000" y="0"/>
                </a:lnTo>
                <a:lnTo>
                  <a:pt x="0" y="0"/>
                </a:lnTo>
                <a:lnTo>
                  <a:pt x="0" y="461962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>
            <a:spLocks noGrp="1"/>
          </p:cNvSpPr>
          <p:nvPr>
            <p:ph type="title"/>
          </p:nvPr>
        </p:nvSpPr>
        <p:spPr>
          <a:xfrm>
            <a:off x="231139" y="330517"/>
            <a:ext cx="738886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</a:rPr>
              <a:t>1.7 Nos </a:t>
            </a:r>
            <a:r>
              <a:rPr sz="2400" b="1" dirty="0">
                <a:solidFill>
                  <a:srgbClr val="FFFFFF"/>
                </a:solidFill>
              </a:rPr>
              <a:t>casos de </a:t>
            </a:r>
            <a:r>
              <a:rPr sz="2400" b="1" spc="-5" dirty="0">
                <a:solidFill>
                  <a:srgbClr val="FFFFFF"/>
                </a:solidFill>
              </a:rPr>
              <a:t>dolo </a:t>
            </a:r>
            <a:r>
              <a:rPr sz="2400" b="1" dirty="0">
                <a:solidFill>
                  <a:srgbClr val="FFFFFF"/>
                </a:solidFill>
              </a:rPr>
              <a:t>ou culpa</a:t>
            </a:r>
            <a:endParaRPr sz="2400" b="1" dirty="0"/>
          </a:p>
        </p:txBody>
      </p:sp>
      <p:sp>
        <p:nvSpPr>
          <p:cNvPr id="52" name="object 52"/>
          <p:cNvSpPr/>
          <p:nvPr/>
        </p:nvSpPr>
        <p:spPr>
          <a:xfrm>
            <a:off x="625475" y="868362"/>
            <a:ext cx="10972800" cy="6461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25475" y="868362"/>
            <a:ext cx="10972800" cy="646430"/>
          </a:xfrm>
          <a:custGeom>
            <a:avLst/>
            <a:gdLst/>
            <a:ahLst/>
            <a:cxnLst/>
            <a:rect l="l" t="t" r="r" b="b"/>
            <a:pathLst>
              <a:path w="10972800" h="646430">
                <a:moveTo>
                  <a:pt x="0" y="646112"/>
                </a:moveTo>
                <a:lnTo>
                  <a:pt x="10972800" y="646112"/>
                </a:lnTo>
                <a:lnTo>
                  <a:pt x="10972800" y="0"/>
                </a:lnTo>
                <a:lnTo>
                  <a:pt x="0" y="0"/>
                </a:lnTo>
                <a:lnTo>
                  <a:pt x="0" y="646112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439534" y="1166875"/>
            <a:ext cx="896619" cy="0"/>
          </a:xfrm>
          <a:custGeom>
            <a:avLst/>
            <a:gdLst/>
            <a:ahLst/>
            <a:cxnLst/>
            <a:rect l="l" t="t" r="r" b="b"/>
            <a:pathLst>
              <a:path w="896620">
                <a:moveTo>
                  <a:pt x="0" y="0"/>
                </a:moveTo>
                <a:lnTo>
                  <a:pt x="896619" y="0"/>
                </a:lnTo>
              </a:path>
            </a:pathLst>
          </a:custGeom>
          <a:ln w="2286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704215" y="899160"/>
            <a:ext cx="108210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chemeClr val="bg1"/>
                </a:solidFill>
                <a:latin typeface="Verdana"/>
                <a:cs typeface="Verdana"/>
              </a:rPr>
              <a:t>O</a:t>
            </a:r>
            <a:r>
              <a:rPr sz="1800" spc="5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chemeClr val="bg1"/>
                </a:solidFill>
                <a:latin typeface="Verdana"/>
                <a:cs typeface="Verdana"/>
              </a:rPr>
              <a:t>agente</a:t>
            </a:r>
            <a:r>
              <a:rPr sz="1800" spc="4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chemeClr val="bg1"/>
                </a:solidFill>
                <a:latin typeface="Verdana"/>
                <a:cs typeface="Verdana"/>
              </a:rPr>
              <a:t>público,</a:t>
            </a:r>
            <a:r>
              <a:rPr sz="1800" spc="3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chemeClr val="bg1"/>
                </a:solidFill>
                <a:latin typeface="Verdana"/>
                <a:cs typeface="Verdana"/>
              </a:rPr>
              <a:t>segundo</a:t>
            </a:r>
            <a:r>
              <a:rPr sz="1800" spc="2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chemeClr val="bg1"/>
                </a:solidFill>
                <a:latin typeface="Verdana"/>
                <a:cs typeface="Verdana"/>
              </a:rPr>
              <a:t>o</a:t>
            </a:r>
            <a:r>
              <a:rPr sz="1800" spc="3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chemeClr val="bg1"/>
                </a:solidFill>
                <a:latin typeface="Verdana"/>
                <a:cs typeface="Verdana"/>
              </a:rPr>
              <a:t>art.</a:t>
            </a:r>
            <a:r>
              <a:rPr sz="1800" spc="5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chemeClr val="bg1"/>
                </a:solidFill>
                <a:latin typeface="Verdana"/>
                <a:cs typeface="Verdana"/>
              </a:rPr>
              <a:t>37,</a:t>
            </a:r>
            <a:r>
              <a:rPr sz="1800" spc="5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chemeClr val="bg1"/>
                </a:solidFill>
                <a:latin typeface="Verdana"/>
                <a:cs typeface="Verdana"/>
              </a:rPr>
              <a:t>§6º,</a:t>
            </a:r>
            <a:r>
              <a:rPr sz="1800" spc="5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chemeClr val="bg1"/>
                </a:solidFill>
                <a:latin typeface="Verdana"/>
                <a:cs typeface="Verdana"/>
              </a:rPr>
              <a:t>da</a:t>
            </a:r>
            <a:r>
              <a:rPr sz="1800" spc="4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800" spc="-85" dirty="0">
                <a:solidFill>
                  <a:schemeClr val="bg1"/>
                </a:solidFill>
                <a:latin typeface="Verdana"/>
                <a:cs typeface="Verdana"/>
              </a:rPr>
              <a:t>CF,</a:t>
            </a:r>
            <a:r>
              <a:rPr sz="1800" spc="2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chemeClr val="bg1"/>
                </a:solidFill>
                <a:latin typeface="Verdana"/>
                <a:cs typeface="Verdana"/>
              </a:rPr>
              <a:t>poderá</a:t>
            </a:r>
            <a:r>
              <a:rPr sz="1800" b="1" spc="6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chemeClr val="bg1"/>
                </a:solidFill>
                <a:latin typeface="Verdana"/>
                <a:cs typeface="Verdana"/>
              </a:rPr>
              <a:t>responder</a:t>
            </a:r>
            <a:r>
              <a:rPr sz="1800" spc="3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chemeClr val="bg1"/>
                </a:solidFill>
                <a:latin typeface="Verdana"/>
                <a:cs typeface="Verdana"/>
              </a:rPr>
              <a:t>diretamente</a:t>
            </a:r>
            <a:r>
              <a:rPr sz="1800" spc="4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chemeClr val="bg1"/>
                </a:solidFill>
                <a:latin typeface="Verdana"/>
                <a:cs typeface="Verdana"/>
              </a:rPr>
              <a:t>pelos</a:t>
            </a:r>
            <a:r>
              <a:rPr sz="1800" spc="5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chemeClr val="bg1"/>
                </a:solidFill>
                <a:latin typeface="Verdana"/>
                <a:cs typeface="Verdana"/>
              </a:rPr>
              <a:t>danos</a:t>
            </a:r>
            <a:endParaRPr sz="18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bg1"/>
                </a:solidFill>
                <a:latin typeface="Verdana"/>
                <a:cs typeface="Verdana"/>
              </a:rPr>
              <a:t>que </a:t>
            </a:r>
            <a:r>
              <a:rPr sz="1800" dirty="0">
                <a:solidFill>
                  <a:schemeClr val="bg1"/>
                </a:solidFill>
                <a:latin typeface="Verdana"/>
                <a:cs typeface="Verdana"/>
              </a:rPr>
              <a:t>causar a </a:t>
            </a:r>
            <a:r>
              <a:rPr sz="1800" spc="-5" dirty="0">
                <a:solidFill>
                  <a:schemeClr val="bg1"/>
                </a:solidFill>
                <a:latin typeface="Verdana"/>
                <a:cs typeface="Verdana"/>
              </a:rPr>
              <a:t>terceiros </a:t>
            </a:r>
            <a:r>
              <a:rPr sz="1800" dirty="0">
                <a:solidFill>
                  <a:schemeClr val="bg1"/>
                </a:solidFill>
                <a:latin typeface="Verdana"/>
                <a:cs typeface="Verdana"/>
              </a:rPr>
              <a:t>se </a:t>
            </a:r>
            <a:r>
              <a:rPr sz="1800" spc="-5" dirty="0">
                <a:solidFill>
                  <a:schemeClr val="bg1"/>
                </a:solidFill>
                <a:latin typeface="Verdana"/>
                <a:cs typeface="Verdana"/>
              </a:rPr>
              <a:t>agir </a:t>
            </a:r>
            <a:r>
              <a:rPr sz="1800" dirty="0">
                <a:solidFill>
                  <a:schemeClr val="bg1"/>
                </a:solidFill>
                <a:latin typeface="Verdana"/>
                <a:cs typeface="Verdana"/>
              </a:rPr>
              <a:t>com </a:t>
            </a:r>
            <a:r>
              <a:rPr sz="1800" spc="-5" dirty="0">
                <a:solidFill>
                  <a:schemeClr val="bg1"/>
                </a:solidFill>
                <a:latin typeface="Verdana"/>
                <a:cs typeface="Verdana"/>
              </a:rPr>
              <a:t>culpa </a:t>
            </a:r>
            <a:r>
              <a:rPr sz="1800" dirty="0">
                <a:solidFill>
                  <a:schemeClr val="bg1"/>
                </a:solidFill>
                <a:latin typeface="Verdana"/>
                <a:cs typeface="Verdana"/>
              </a:rPr>
              <a:t>ou</a:t>
            </a:r>
            <a:r>
              <a:rPr sz="1800" spc="-2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chemeClr val="bg1"/>
                </a:solidFill>
                <a:latin typeface="Verdana"/>
                <a:cs typeface="Verdana"/>
              </a:rPr>
              <a:t>dolo.</a:t>
            </a:r>
            <a:endParaRPr sz="18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1595500" y="2138362"/>
            <a:ext cx="2551049" cy="9223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595500" y="2138362"/>
            <a:ext cx="2551430" cy="922655"/>
          </a:xfrm>
          <a:custGeom>
            <a:avLst/>
            <a:gdLst/>
            <a:ahLst/>
            <a:cxnLst/>
            <a:rect l="l" t="t" r="r" b="b"/>
            <a:pathLst>
              <a:path w="2551429" h="922655">
                <a:moveTo>
                  <a:pt x="0" y="922337"/>
                </a:moveTo>
                <a:lnTo>
                  <a:pt x="2551049" y="922337"/>
                </a:lnTo>
                <a:lnTo>
                  <a:pt x="2551049" y="0"/>
                </a:lnTo>
                <a:lnTo>
                  <a:pt x="0" y="0"/>
                </a:lnTo>
                <a:lnTo>
                  <a:pt x="0" y="922337"/>
                </a:lnTo>
                <a:close/>
              </a:path>
            </a:pathLst>
          </a:custGeom>
          <a:ln w="6350">
            <a:solidFill>
              <a:srgbClr val="926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1837689" y="2169795"/>
            <a:ext cx="2064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Consagração</a:t>
            </a:r>
            <a:r>
              <a:rPr sz="1800" b="1" spc="-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913889" y="2444114"/>
            <a:ext cx="19145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PRINCÍPIO</a:t>
            </a:r>
            <a:r>
              <a:rPr sz="1800" b="1" spc="-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1926082" y="2711195"/>
            <a:ext cx="1890395" cy="0"/>
          </a:xfrm>
          <a:custGeom>
            <a:avLst/>
            <a:gdLst/>
            <a:ahLst/>
            <a:cxnLst/>
            <a:rect l="l" t="t" r="r" b="b"/>
            <a:pathLst>
              <a:path w="1890395">
                <a:moveTo>
                  <a:pt x="0" y="0"/>
                </a:moveTo>
                <a:lnTo>
                  <a:pt x="1889887" y="0"/>
                </a:lnTo>
              </a:path>
            </a:pathLst>
          </a:custGeom>
          <a:ln w="2286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700529" y="2718498"/>
            <a:ext cx="234251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DUPLA</a:t>
            </a:r>
            <a:r>
              <a:rPr sz="1800" b="1" spc="-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GARANTIA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1712722" y="2985516"/>
            <a:ext cx="2316480" cy="0"/>
          </a:xfrm>
          <a:custGeom>
            <a:avLst/>
            <a:gdLst/>
            <a:ahLst/>
            <a:cxnLst/>
            <a:rect l="l" t="t" r="r" b="b"/>
            <a:pathLst>
              <a:path w="2316479">
                <a:moveTo>
                  <a:pt x="0" y="0"/>
                </a:moveTo>
                <a:lnTo>
                  <a:pt x="2316479" y="0"/>
                </a:lnTo>
              </a:path>
            </a:pathLst>
          </a:custGeom>
          <a:ln w="2286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254750" y="2089213"/>
            <a:ext cx="2041525" cy="92233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254750" y="2089213"/>
            <a:ext cx="2041525" cy="922655"/>
          </a:xfrm>
          <a:custGeom>
            <a:avLst/>
            <a:gdLst/>
            <a:ahLst/>
            <a:cxnLst/>
            <a:rect l="l" t="t" r="r" b="b"/>
            <a:pathLst>
              <a:path w="2041525" h="922655">
                <a:moveTo>
                  <a:pt x="0" y="922337"/>
                </a:moveTo>
                <a:lnTo>
                  <a:pt x="2041525" y="922337"/>
                </a:lnTo>
                <a:lnTo>
                  <a:pt x="2041525" y="0"/>
                </a:lnTo>
                <a:lnTo>
                  <a:pt x="0" y="0"/>
                </a:lnTo>
                <a:lnTo>
                  <a:pt x="0" y="922337"/>
                </a:lnTo>
                <a:close/>
              </a:path>
            </a:pathLst>
          </a:custGeom>
          <a:ln w="6350">
            <a:solidFill>
              <a:srgbClr val="EFB9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6403975" y="2120645"/>
            <a:ext cx="174434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00" algn="just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Verdana"/>
                <a:cs typeface="Verdana"/>
              </a:rPr>
              <a:t>Só responde  se </a:t>
            </a:r>
            <a:r>
              <a:rPr sz="1800" b="1" dirty="0">
                <a:solidFill>
                  <a:srgbClr val="FFFFFF"/>
                </a:solidFill>
                <a:latin typeface="Verdana"/>
                <a:cs typeface="Verdana"/>
              </a:rPr>
              <a:t>agir </a:t>
            </a:r>
            <a:r>
              <a:rPr sz="1800" b="1" spc="-5" dirty="0">
                <a:solidFill>
                  <a:srgbClr val="FFFFFF"/>
                </a:solidFill>
                <a:latin typeface="Verdana"/>
                <a:cs typeface="Verdana"/>
              </a:rPr>
              <a:t>com  culpa </a:t>
            </a:r>
            <a:r>
              <a:rPr sz="1800" b="1" dirty="0">
                <a:solidFill>
                  <a:srgbClr val="FFFFFF"/>
                </a:solidFill>
                <a:latin typeface="Verdana"/>
                <a:cs typeface="Verdana"/>
              </a:rPr>
              <a:t>ou</a:t>
            </a:r>
            <a:r>
              <a:rPr sz="1800" b="1" spc="-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Verdana"/>
                <a:cs typeface="Verdana"/>
              </a:rPr>
              <a:t>dolo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8532621" y="2593339"/>
            <a:ext cx="145415" cy="154305"/>
          </a:xfrm>
          <a:custGeom>
            <a:avLst/>
            <a:gdLst/>
            <a:ahLst/>
            <a:cxnLst/>
            <a:rect l="l" t="t" r="r" b="b"/>
            <a:pathLst>
              <a:path w="145415" h="154305">
                <a:moveTo>
                  <a:pt x="144906" y="0"/>
                </a:moveTo>
                <a:lnTo>
                  <a:pt x="0" y="0"/>
                </a:lnTo>
                <a:lnTo>
                  <a:pt x="0" y="153924"/>
                </a:lnTo>
                <a:lnTo>
                  <a:pt x="144906" y="153924"/>
                </a:lnTo>
                <a:lnTo>
                  <a:pt x="144906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378190" y="2448560"/>
            <a:ext cx="454025" cy="144780"/>
          </a:xfrm>
          <a:custGeom>
            <a:avLst/>
            <a:gdLst/>
            <a:ahLst/>
            <a:cxnLst/>
            <a:rect l="l" t="t" r="r" b="b"/>
            <a:pathLst>
              <a:path w="454025" h="144780">
                <a:moveTo>
                  <a:pt x="453770" y="0"/>
                </a:moveTo>
                <a:lnTo>
                  <a:pt x="0" y="0"/>
                </a:lnTo>
                <a:lnTo>
                  <a:pt x="0" y="144779"/>
                </a:lnTo>
                <a:lnTo>
                  <a:pt x="453770" y="144779"/>
                </a:lnTo>
                <a:lnTo>
                  <a:pt x="453770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532621" y="2294635"/>
            <a:ext cx="145415" cy="154305"/>
          </a:xfrm>
          <a:custGeom>
            <a:avLst/>
            <a:gdLst/>
            <a:ahLst/>
            <a:cxnLst/>
            <a:rect l="l" t="t" r="r" b="b"/>
            <a:pathLst>
              <a:path w="145415" h="154305">
                <a:moveTo>
                  <a:pt x="144906" y="0"/>
                </a:moveTo>
                <a:lnTo>
                  <a:pt x="0" y="0"/>
                </a:lnTo>
                <a:lnTo>
                  <a:pt x="0" y="153924"/>
                </a:lnTo>
                <a:lnTo>
                  <a:pt x="144906" y="153924"/>
                </a:lnTo>
                <a:lnTo>
                  <a:pt x="144906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378190" y="2294635"/>
            <a:ext cx="454025" cy="452755"/>
          </a:xfrm>
          <a:custGeom>
            <a:avLst/>
            <a:gdLst/>
            <a:ahLst/>
            <a:cxnLst/>
            <a:rect l="l" t="t" r="r" b="b"/>
            <a:pathLst>
              <a:path w="454025" h="452755">
                <a:moveTo>
                  <a:pt x="0" y="153924"/>
                </a:moveTo>
                <a:lnTo>
                  <a:pt x="154431" y="153924"/>
                </a:lnTo>
                <a:lnTo>
                  <a:pt x="154431" y="0"/>
                </a:lnTo>
                <a:lnTo>
                  <a:pt x="299338" y="0"/>
                </a:lnTo>
                <a:lnTo>
                  <a:pt x="299338" y="153924"/>
                </a:lnTo>
                <a:lnTo>
                  <a:pt x="453770" y="153924"/>
                </a:lnTo>
                <a:lnTo>
                  <a:pt x="453770" y="298703"/>
                </a:lnTo>
                <a:lnTo>
                  <a:pt x="299338" y="298703"/>
                </a:lnTo>
                <a:lnTo>
                  <a:pt x="299338" y="452627"/>
                </a:lnTo>
                <a:lnTo>
                  <a:pt x="154431" y="452627"/>
                </a:lnTo>
                <a:lnTo>
                  <a:pt x="154431" y="298703"/>
                </a:lnTo>
                <a:lnTo>
                  <a:pt x="0" y="298703"/>
                </a:lnTo>
                <a:lnTo>
                  <a:pt x="0" y="153924"/>
                </a:lnTo>
                <a:close/>
              </a:path>
            </a:pathLst>
          </a:custGeom>
          <a:ln w="12699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913876" y="2078101"/>
            <a:ext cx="3175000" cy="9239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913876" y="2078101"/>
            <a:ext cx="3175000" cy="923925"/>
          </a:xfrm>
          <a:custGeom>
            <a:avLst/>
            <a:gdLst/>
            <a:ahLst/>
            <a:cxnLst/>
            <a:rect l="l" t="t" r="r" b="b"/>
            <a:pathLst>
              <a:path w="3175000" h="923925">
                <a:moveTo>
                  <a:pt x="0" y="923925"/>
                </a:moveTo>
                <a:lnTo>
                  <a:pt x="3175000" y="923925"/>
                </a:lnTo>
                <a:lnTo>
                  <a:pt x="3175000" y="0"/>
                </a:lnTo>
                <a:lnTo>
                  <a:pt x="0" y="0"/>
                </a:lnTo>
                <a:lnTo>
                  <a:pt x="0" y="923925"/>
                </a:lnTo>
                <a:close/>
              </a:path>
            </a:pathLst>
          </a:custGeom>
          <a:ln w="6350">
            <a:solidFill>
              <a:srgbClr val="EFB9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9028176" y="2109470"/>
            <a:ext cx="2947035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b="1" spc="-5" dirty="0" smtClean="0">
                <a:solidFill>
                  <a:srgbClr val="FFFFFF"/>
                </a:solidFill>
                <a:latin typeface="Verdana"/>
                <a:cs typeface="Verdana"/>
              </a:rPr>
              <a:t>É possível acionar somente o Estado para responsabilização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7224986" y="3141598"/>
            <a:ext cx="285750" cy="649605"/>
          </a:xfrm>
          <a:custGeom>
            <a:avLst/>
            <a:gdLst/>
            <a:ahLst/>
            <a:cxnLst/>
            <a:rect l="l" t="t" r="r" b="b"/>
            <a:pathLst>
              <a:path w="285750" h="649604">
                <a:moveTo>
                  <a:pt x="39572" y="365267"/>
                </a:moveTo>
                <a:lnTo>
                  <a:pt x="25107" y="365267"/>
                </a:lnTo>
                <a:lnTo>
                  <a:pt x="15537" y="368553"/>
                </a:lnTo>
                <a:lnTo>
                  <a:pt x="6072" y="376965"/>
                </a:lnTo>
                <a:lnTo>
                  <a:pt x="773" y="387937"/>
                </a:lnTo>
                <a:lnTo>
                  <a:pt x="0" y="400075"/>
                </a:lnTo>
                <a:lnTo>
                  <a:pt x="4107" y="411988"/>
                </a:lnTo>
                <a:lnTo>
                  <a:pt x="142537" y="649477"/>
                </a:lnTo>
                <a:lnTo>
                  <a:pt x="179288" y="586486"/>
                </a:lnTo>
                <a:lnTo>
                  <a:pt x="110787" y="586486"/>
                </a:lnTo>
                <a:lnTo>
                  <a:pt x="110787" y="469029"/>
                </a:lnTo>
                <a:lnTo>
                  <a:pt x="58844" y="379984"/>
                </a:lnTo>
                <a:lnTo>
                  <a:pt x="50506" y="370572"/>
                </a:lnTo>
                <a:lnTo>
                  <a:pt x="39572" y="365267"/>
                </a:lnTo>
                <a:close/>
              </a:path>
              <a:path w="285750" h="649604">
                <a:moveTo>
                  <a:pt x="110787" y="469029"/>
                </a:moveTo>
                <a:lnTo>
                  <a:pt x="110787" y="586486"/>
                </a:lnTo>
                <a:lnTo>
                  <a:pt x="174287" y="586486"/>
                </a:lnTo>
                <a:lnTo>
                  <a:pt x="174287" y="570483"/>
                </a:lnTo>
                <a:lnTo>
                  <a:pt x="115232" y="570483"/>
                </a:lnTo>
                <a:lnTo>
                  <a:pt x="142601" y="523566"/>
                </a:lnTo>
                <a:lnTo>
                  <a:pt x="110787" y="469029"/>
                </a:lnTo>
                <a:close/>
              </a:path>
              <a:path w="285750" h="649604">
                <a:moveTo>
                  <a:pt x="257754" y="364464"/>
                </a:moveTo>
                <a:lnTo>
                  <a:pt x="174414" y="469029"/>
                </a:lnTo>
                <a:lnTo>
                  <a:pt x="174287" y="586486"/>
                </a:lnTo>
                <a:lnTo>
                  <a:pt x="179288" y="586486"/>
                </a:lnTo>
                <a:lnTo>
                  <a:pt x="281094" y="411988"/>
                </a:lnTo>
                <a:lnTo>
                  <a:pt x="285202" y="400075"/>
                </a:lnTo>
                <a:lnTo>
                  <a:pt x="284428" y="387937"/>
                </a:lnTo>
                <a:lnTo>
                  <a:pt x="279130" y="376965"/>
                </a:lnTo>
                <a:lnTo>
                  <a:pt x="269664" y="368553"/>
                </a:lnTo>
                <a:lnTo>
                  <a:pt x="257754" y="364464"/>
                </a:lnTo>
                <a:close/>
              </a:path>
              <a:path w="285750" h="649604">
                <a:moveTo>
                  <a:pt x="142601" y="523566"/>
                </a:moveTo>
                <a:lnTo>
                  <a:pt x="115232" y="570483"/>
                </a:lnTo>
                <a:lnTo>
                  <a:pt x="169969" y="570483"/>
                </a:lnTo>
                <a:lnTo>
                  <a:pt x="142601" y="523566"/>
                </a:lnTo>
                <a:close/>
              </a:path>
              <a:path w="285750" h="649604">
                <a:moveTo>
                  <a:pt x="174287" y="469246"/>
                </a:moveTo>
                <a:lnTo>
                  <a:pt x="142601" y="523566"/>
                </a:lnTo>
                <a:lnTo>
                  <a:pt x="169969" y="570483"/>
                </a:lnTo>
                <a:lnTo>
                  <a:pt x="174287" y="570483"/>
                </a:lnTo>
                <a:lnTo>
                  <a:pt x="174287" y="469246"/>
                </a:lnTo>
                <a:close/>
              </a:path>
              <a:path w="285750" h="649604">
                <a:moveTo>
                  <a:pt x="174287" y="0"/>
                </a:moveTo>
                <a:lnTo>
                  <a:pt x="110787" y="0"/>
                </a:lnTo>
                <a:lnTo>
                  <a:pt x="110914" y="469246"/>
                </a:lnTo>
                <a:lnTo>
                  <a:pt x="142601" y="523566"/>
                </a:lnTo>
                <a:lnTo>
                  <a:pt x="174287" y="469246"/>
                </a:lnTo>
                <a:lnTo>
                  <a:pt x="174287" y="0"/>
                </a:lnTo>
                <a:close/>
              </a:path>
              <a:path w="285750" h="649604">
                <a:moveTo>
                  <a:pt x="27447" y="364464"/>
                </a:moveTo>
                <a:lnTo>
                  <a:pt x="39572" y="365267"/>
                </a:lnTo>
                <a:lnTo>
                  <a:pt x="25107" y="365267"/>
                </a:lnTo>
                <a:lnTo>
                  <a:pt x="27447" y="364464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0358711" y="3157473"/>
            <a:ext cx="285750" cy="649605"/>
          </a:xfrm>
          <a:custGeom>
            <a:avLst/>
            <a:gdLst/>
            <a:ahLst/>
            <a:cxnLst/>
            <a:rect l="l" t="t" r="r" b="b"/>
            <a:pathLst>
              <a:path w="285750" h="649604">
                <a:moveTo>
                  <a:pt x="39572" y="365267"/>
                </a:moveTo>
                <a:lnTo>
                  <a:pt x="25107" y="365267"/>
                </a:lnTo>
                <a:lnTo>
                  <a:pt x="15537" y="368553"/>
                </a:lnTo>
                <a:lnTo>
                  <a:pt x="6072" y="376965"/>
                </a:lnTo>
                <a:lnTo>
                  <a:pt x="773" y="387937"/>
                </a:lnTo>
                <a:lnTo>
                  <a:pt x="0" y="400075"/>
                </a:lnTo>
                <a:lnTo>
                  <a:pt x="4107" y="411988"/>
                </a:lnTo>
                <a:lnTo>
                  <a:pt x="142537" y="649477"/>
                </a:lnTo>
                <a:lnTo>
                  <a:pt x="179288" y="586486"/>
                </a:lnTo>
                <a:lnTo>
                  <a:pt x="110787" y="586486"/>
                </a:lnTo>
                <a:lnTo>
                  <a:pt x="110787" y="469029"/>
                </a:lnTo>
                <a:lnTo>
                  <a:pt x="58844" y="379984"/>
                </a:lnTo>
                <a:lnTo>
                  <a:pt x="50506" y="370572"/>
                </a:lnTo>
                <a:lnTo>
                  <a:pt x="39572" y="365267"/>
                </a:lnTo>
                <a:close/>
              </a:path>
              <a:path w="285750" h="649604">
                <a:moveTo>
                  <a:pt x="110787" y="469029"/>
                </a:moveTo>
                <a:lnTo>
                  <a:pt x="110787" y="586486"/>
                </a:lnTo>
                <a:lnTo>
                  <a:pt x="174287" y="586486"/>
                </a:lnTo>
                <a:lnTo>
                  <a:pt x="174287" y="570483"/>
                </a:lnTo>
                <a:lnTo>
                  <a:pt x="115232" y="570483"/>
                </a:lnTo>
                <a:lnTo>
                  <a:pt x="142601" y="523566"/>
                </a:lnTo>
                <a:lnTo>
                  <a:pt x="110787" y="469029"/>
                </a:lnTo>
                <a:close/>
              </a:path>
              <a:path w="285750" h="649604">
                <a:moveTo>
                  <a:pt x="257754" y="364464"/>
                </a:moveTo>
                <a:lnTo>
                  <a:pt x="174414" y="469029"/>
                </a:lnTo>
                <a:lnTo>
                  <a:pt x="174287" y="586486"/>
                </a:lnTo>
                <a:lnTo>
                  <a:pt x="179288" y="586486"/>
                </a:lnTo>
                <a:lnTo>
                  <a:pt x="281094" y="411988"/>
                </a:lnTo>
                <a:lnTo>
                  <a:pt x="285202" y="400075"/>
                </a:lnTo>
                <a:lnTo>
                  <a:pt x="284428" y="387937"/>
                </a:lnTo>
                <a:lnTo>
                  <a:pt x="279130" y="376965"/>
                </a:lnTo>
                <a:lnTo>
                  <a:pt x="269664" y="368553"/>
                </a:lnTo>
                <a:lnTo>
                  <a:pt x="257754" y="364464"/>
                </a:lnTo>
                <a:close/>
              </a:path>
              <a:path w="285750" h="649604">
                <a:moveTo>
                  <a:pt x="142601" y="523566"/>
                </a:moveTo>
                <a:lnTo>
                  <a:pt x="115232" y="570483"/>
                </a:lnTo>
                <a:lnTo>
                  <a:pt x="169969" y="570483"/>
                </a:lnTo>
                <a:lnTo>
                  <a:pt x="142601" y="523566"/>
                </a:lnTo>
                <a:close/>
              </a:path>
              <a:path w="285750" h="649604">
                <a:moveTo>
                  <a:pt x="174287" y="469246"/>
                </a:moveTo>
                <a:lnTo>
                  <a:pt x="142601" y="523566"/>
                </a:lnTo>
                <a:lnTo>
                  <a:pt x="169969" y="570483"/>
                </a:lnTo>
                <a:lnTo>
                  <a:pt x="174287" y="570483"/>
                </a:lnTo>
                <a:lnTo>
                  <a:pt x="174287" y="469246"/>
                </a:lnTo>
                <a:close/>
              </a:path>
              <a:path w="285750" h="649604">
                <a:moveTo>
                  <a:pt x="174287" y="0"/>
                </a:moveTo>
                <a:lnTo>
                  <a:pt x="110787" y="0"/>
                </a:lnTo>
                <a:lnTo>
                  <a:pt x="110914" y="469246"/>
                </a:lnTo>
                <a:lnTo>
                  <a:pt x="142601" y="523566"/>
                </a:lnTo>
                <a:lnTo>
                  <a:pt x="174287" y="469246"/>
                </a:lnTo>
                <a:lnTo>
                  <a:pt x="174287" y="0"/>
                </a:lnTo>
                <a:close/>
              </a:path>
              <a:path w="285750" h="649604">
                <a:moveTo>
                  <a:pt x="27447" y="364464"/>
                </a:moveTo>
                <a:lnTo>
                  <a:pt x="39572" y="365267"/>
                </a:lnTo>
                <a:lnTo>
                  <a:pt x="25107" y="365267"/>
                </a:lnTo>
                <a:lnTo>
                  <a:pt x="27447" y="364464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913876" y="3927475"/>
            <a:ext cx="3175000" cy="19240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913876" y="3927475"/>
            <a:ext cx="3175000" cy="1924050"/>
          </a:xfrm>
          <a:custGeom>
            <a:avLst/>
            <a:gdLst/>
            <a:ahLst/>
            <a:cxnLst/>
            <a:rect l="l" t="t" r="r" b="b"/>
            <a:pathLst>
              <a:path w="3175000" h="1924050">
                <a:moveTo>
                  <a:pt x="0" y="1924050"/>
                </a:moveTo>
                <a:lnTo>
                  <a:pt x="3175000" y="1924050"/>
                </a:lnTo>
                <a:lnTo>
                  <a:pt x="3175000" y="0"/>
                </a:lnTo>
                <a:lnTo>
                  <a:pt x="0" y="0"/>
                </a:lnTo>
                <a:lnTo>
                  <a:pt x="0" y="192405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005316" y="4213225"/>
            <a:ext cx="2890520" cy="0"/>
          </a:xfrm>
          <a:custGeom>
            <a:avLst/>
            <a:gdLst/>
            <a:ahLst/>
            <a:cxnLst/>
            <a:rect l="l" t="t" r="r" b="b"/>
            <a:pathLst>
              <a:path w="2890520">
                <a:moveTo>
                  <a:pt x="0" y="0"/>
                </a:moveTo>
                <a:lnTo>
                  <a:pt x="2890392" y="0"/>
                </a:lnTo>
              </a:path>
            </a:pathLst>
          </a:custGeom>
          <a:ln w="2286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8994393" y="3959478"/>
            <a:ext cx="301688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467359" algn="l"/>
                <a:tab pos="979805" algn="l"/>
                <a:tab pos="1384300" algn="l"/>
                <a:tab pos="1968500" algn="l"/>
              </a:tabLst>
            </a:pP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f</a:t>
            </a: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av</a:t>
            </a:r>
            <a:r>
              <a:rPr sz="1700" b="1" spc="-1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r	</a:t>
            </a:r>
            <a:r>
              <a:rPr sz="1700" b="1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ci</a:t>
            </a:r>
            <a:r>
              <a:rPr sz="1700" b="1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700" b="1" spc="-2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700" b="1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ão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: 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permite	ação</a:t>
            </a:r>
            <a:r>
              <a:rPr sz="1700" spc="3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indenizatória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8994393" y="4477702"/>
            <a:ext cx="301879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62760" algn="l"/>
                <a:tab pos="2875280" algn="l"/>
              </a:tabLst>
            </a:pP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700" spc="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700" spc="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700" spc="-20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en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7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700" spc="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700" spc="-5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	a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8994393" y="4737100"/>
            <a:ext cx="301688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4560" algn="l"/>
                <a:tab pos="1887220" algn="l"/>
                <a:tab pos="2313940" algn="l"/>
              </a:tabLst>
            </a:pP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7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ss</a:t>
            </a:r>
            <a:r>
              <a:rPr sz="17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ju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700" spc="5" dirty="0">
                <a:solidFill>
                  <a:srgbClr val="2C2D2C"/>
                </a:solidFill>
                <a:latin typeface="Verdana"/>
                <a:cs typeface="Verdana"/>
              </a:rPr>
              <a:t>í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700" spc="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	de	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700" spc="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700" spc="-3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7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7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700" spc="-1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8994393" y="4996179"/>
            <a:ext cx="301688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15060" algn="l"/>
                <a:tab pos="1717039" algn="l"/>
                <a:tab pos="2313940" algn="l"/>
              </a:tabLst>
            </a:pP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pú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700" spc="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7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u	de	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700" spc="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700" spc="-3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7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7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700" spc="-1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8994393" y="5255323"/>
            <a:ext cx="301688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privado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preste</a:t>
            </a:r>
            <a:r>
              <a:rPr sz="1700" spc="-2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serviço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8994393" y="5514657"/>
            <a:ext cx="796290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público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6254750" y="3959161"/>
            <a:ext cx="2498725" cy="166217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254750" y="3959161"/>
            <a:ext cx="2498725" cy="1662430"/>
          </a:xfrm>
          <a:custGeom>
            <a:avLst/>
            <a:gdLst/>
            <a:ahLst/>
            <a:cxnLst/>
            <a:rect l="l" t="t" r="r" b="b"/>
            <a:pathLst>
              <a:path w="2498725" h="1662429">
                <a:moveTo>
                  <a:pt x="0" y="1662176"/>
                </a:moveTo>
                <a:lnTo>
                  <a:pt x="2498725" y="1662176"/>
                </a:lnTo>
                <a:lnTo>
                  <a:pt x="2498725" y="0"/>
                </a:lnTo>
                <a:lnTo>
                  <a:pt x="0" y="0"/>
                </a:lnTo>
                <a:lnTo>
                  <a:pt x="0" y="1662176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346190" y="4244975"/>
            <a:ext cx="2217420" cy="0"/>
          </a:xfrm>
          <a:custGeom>
            <a:avLst/>
            <a:gdLst/>
            <a:ahLst/>
            <a:cxnLst/>
            <a:rect l="l" t="t" r="r" b="b"/>
            <a:pathLst>
              <a:path w="2217420">
                <a:moveTo>
                  <a:pt x="0" y="0"/>
                </a:moveTo>
                <a:lnTo>
                  <a:pt x="2217419" y="0"/>
                </a:lnTo>
              </a:path>
            </a:pathLst>
          </a:custGeom>
          <a:ln w="2286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6334759" y="3991228"/>
            <a:ext cx="234124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330960" algn="l"/>
              </a:tabLst>
            </a:pP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favor do agente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: 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7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7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700" spc="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1700" spc="-3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7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7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nde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6334759" y="4509452"/>
            <a:ext cx="234188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99640" algn="l"/>
              </a:tabLst>
            </a:pP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adm</a:t>
            </a:r>
            <a:r>
              <a:rPr sz="1700" spc="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700" spc="-2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7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700" spc="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700" spc="-5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700" spc="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7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700" spc="-50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	e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6334759" y="4768850"/>
            <a:ext cx="234251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44600" algn="l"/>
              </a:tabLst>
            </a:pP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civilmente	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perante</a:t>
            </a:r>
            <a:r>
              <a:rPr sz="1700" spc="3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6334759" y="5027929"/>
            <a:ext cx="234124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pessoa jurídica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700" spc="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que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6334759" y="5287073"/>
            <a:ext cx="118681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se</a:t>
            </a:r>
            <a:r>
              <a:rPr sz="1700" spc="-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vincula.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0" y="3241611"/>
            <a:ext cx="5380101" cy="353860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0" y="3241611"/>
            <a:ext cx="5380355" cy="3538854"/>
          </a:xfrm>
          <a:custGeom>
            <a:avLst/>
            <a:gdLst/>
            <a:ahLst/>
            <a:cxnLst/>
            <a:rect l="l" t="t" r="r" b="b"/>
            <a:pathLst>
              <a:path w="5380355" h="3538854">
                <a:moveTo>
                  <a:pt x="0" y="3538601"/>
                </a:moveTo>
                <a:lnTo>
                  <a:pt x="5380101" y="3538601"/>
                </a:lnTo>
                <a:lnTo>
                  <a:pt x="5380101" y="0"/>
                </a:lnTo>
                <a:lnTo>
                  <a:pt x="0" y="0"/>
                </a:lnTo>
                <a:lnTo>
                  <a:pt x="0" y="3538601"/>
                </a:lnTo>
                <a:close/>
              </a:path>
            </a:pathLst>
          </a:custGeom>
          <a:ln w="6350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1229677" y="3273425"/>
            <a:ext cx="407098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9420" algn="l"/>
                <a:tab pos="1211580" algn="l"/>
                <a:tab pos="1645920" algn="l"/>
                <a:tab pos="2070100" algn="l"/>
                <a:tab pos="2918460" algn="l"/>
                <a:tab pos="3648075" algn="l"/>
              </a:tabLst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	ar</a:t>
            </a:r>
            <a:r>
              <a:rPr sz="1600" spc="1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g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	37	da	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ag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Car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(</a:t>
            </a:r>
            <a:r>
              <a:rPr sz="1600" spc="10" dirty="0">
                <a:solidFill>
                  <a:srgbClr val="2C2D2C"/>
                </a:solidFill>
                <a:latin typeface="Verdana"/>
                <a:cs typeface="Verdana"/>
              </a:rPr>
              <a:t>..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)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78739" y="3273425"/>
            <a:ext cx="102108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441325" algn="l"/>
                <a:tab pos="746760" algn="l"/>
              </a:tabLst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“O	§	6º  c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on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sag</a:t>
            </a:r>
            <a:r>
              <a:rPr sz="1600" spc="-2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a,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1275461" y="3517265"/>
            <a:ext cx="4030979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2644" algn="l"/>
                <a:tab pos="1681480" algn="l"/>
                <a:tab pos="2936240" algn="l"/>
                <a:tab pos="3662679" algn="l"/>
              </a:tabLst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,	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du</a:t>
            </a:r>
            <a:r>
              <a:rPr sz="1600" b="1" spc="1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600" b="1" spc="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600" b="1" spc="10" dirty="0">
                <a:solidFill>
                  <a:srgbClr val="2C2D2C"/>
                </a:solidFill>
                <a:latin typeface="Verdana"/>
                <a:cs typeface="Verdana"/>
              </a:rPr>
              <a:t>g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b="1" spc="1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b="1" spc="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b="1" spc="1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:	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ma,	</a:t>
            </a:r>
            <a:r>
              <a:rPr sz="1600" b="1" u="heavy" spc="10" dirty="0">
                <a:solidFill>
                  <a:srgbClr val="2C2D2C"/>
                </a:solidFill>
                <a:latin typeface="Verdana"/>
                <a:cs typeface="Verdana"/>
              </a:rPr>
              <a:t>em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2118360" y="3754754"/>
            <a:ext cx="1800860" cy="0"/>
          </a:xfrm>
          <a:custGeom>
            <a:avLst/>
            <a:gdLst/>
            <a:ahLst/>
            <a:cxnLst/>
            <a:rect l="l" t="t" r="r" b="b"/>
            <a:pathLst>
              <a:path w="1800860">
                <a:moveTo>
                  <a:pt x="0" y="0"/>
                </a:moveTo>
                <a:lnTo>
                  <a:pt x="1800860" y="0"/>
                </a:lnTo>
              </a:path>
            </a:pathLst>
          </a:custGeom>
          <a:ln w="20319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78739" y="3761359"/>
            <a:ext cx="522287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22960" algn="l"/>
                <a:tab pos="1320800" algn="l"/>
                <a:tab pos="2727960" algn="l"/>
                <a:tab pos="4735195" algn="l"/>
              </a:tabLst>
            </a:pP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f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vor	do	</a:t>
            </a:r>
            <a:r>
              <a:rPr sz="1600" b="1" spc="1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rt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b="1" spc="10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la</a:t>
            </a:r>
            <a:r>
              <a:rPr sz="1600" b="1" spc="2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,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ss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an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spc="1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-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h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ação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91439" y="3998595"/>
            <a:ext cx="2423160" cy="0"/>
          </a:xfrm>
          <a:custGeom>
            <a:avLst/>
            <a:gdLst/>
            <a:ahLst/>
            <a:cxnLst/>
            <a:rect l="l" t="t" r="r" b="b"/>
            <a:pathLst>
              <a:path w="2423160">
                <a:moveTo>
                  <a:pt x="0" y="0"/>
                </a:moveTo>
                <a:lnTo>
                  <a:pt x="2423160" y="0"/>
                </a:lnTo>
              </a:path>
            </a:pathLst>
          </a:custGeom>
          <a:ln w="20319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78739" y="4005198"/>
            <a:ext cx="522287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50340" algn="l"/>
                <a:tab pos="2225040" algn="l"/>
                <a:tab pos="2473960" algn="l"/>
                <a:tab pos="3307079" algn="l"/>
                <a:tab pos="4557395" algn="l"/>
              </a:tabLst>
            </a:pP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en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za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tó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	c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ont</a:t>
            </a:r>
            <a:r>
              <a:rPr sz="1600" spc="-2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	a	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ss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j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í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ca </a:t>
            </a:r>
            <a:r>
              <a:rPr sz="1600" spc="-1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	</a:t>
            </a:r>
            <a:r>
              <a:rPr sz="1600" spc="1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re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2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91439" y="4243704"/>
            <a:ext cx="5196840" cy="0"/>
          </a:xfrm>
          <a:custGeom>
            <a:avLst/>
            <a:gdLst/>
            <a:ahLst/>
            <a:cxnLst/>
            <a:rect l="l" t="t" r="r" b="b"/>
            <a:pathLst>
              <a:path w="5196840">
                <a:moveTo>
                  <a:pt x="0" y="0"/>
                </a:moveTo>
                <a:lnTo>
                  <a:pt x="5196840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78739" y="4249165"/>
            <a:ext cx="522160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público,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ou 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direito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privado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que preste</a:t>
            </a:r>
            <a:r>
              <a:rPr sz="1600" spc="-1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serviço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91439" y="4487545"/>
            <a:ext cx="718820" cy="0"/>
          </a:xfrm>
          <a:custGeom>
            <a:avLst/>
            <a:gdLst/>
            <a:ahLst/>
            <a:cxnLst/>
            <a:rect l="l" t="t" r="r" b="b"/>
            <a:pathLst>
              <a:path w="718820">
                <a:moveTo>
                  <a:pt x="0" y="0"/>
                </a:moveTo>
                <a:lnTo>
                  <a:pt x="718820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78739" y="4492942"/>
            <a:ext cx="522414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público,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dado que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bem </a:t>
            </a:r>
            <a:r>
              <a:rPr sz="1600" spc="-40" dirty="0">
                <a:solidFill>
                  <a:srgbClr val="2C2D2C"/>
                </a:solidFill>
                <a:latin typeface="Verdana"/>
                <a:cs typeface="Verdana"/>
              </a:rPr>
              <a:t>maior,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praticamente</a:t>
            </a:r>
            <a:r>
              <a:rPr sz="1600" spc="1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certa,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2016760" y="4731384"/>
            <a:ext cx="3271520" cy="0"/>
          </a:xfrm>
          <a:custGeom>
            <a:avLst/>
            <a:gdLst/>
            <a:ahLst/>
            <a:cxnLst/>
            <a:rect l="l" t="t" r="r" b="b"/>
            <a:pathLst>
              <a:path w="3271520">
                <a:moveTo>
                  <a:pt x="0" y="0"/>
                </a:moveTo>
                <a:lnTo>
                  <a:pt x="3271519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78739" y="4737100"/>
            <a:ext cx="522478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6565" algn="l"/>
                <a:tab pos="2087880" algn="l"/>
                <a:tab pos="2661920" algn="l"/>
                <a:tab pos="4138295" algn="l"/>
                <a:tab pos="4712335" algn="l"/>
              </a:tabLst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ss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15" dirty="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	de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pa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gam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ent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	do	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ano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91439" y="4975225"/>
            <a:ext cx="5196840" cy="0"/>
          </a:xfrm>
          <a:custGeom>
            <a:avLst/>
            <a:gdLst/>
            <a:ahLst/>
            <a:cxnLst/>
            <a:rect l="l" t="t" r="r" b="b"/>
            <a:pathLst>
              <a:path w="5196840">
                <a:moveTo>
                  <a:pt x="0" y="0"/>
                </a:moveTo>
                <a:lnTo>
                  <a:pt x="5196840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78739" y="4980940"/>
            <a:ext cx="522033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objetivamente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sofrido.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Outra garantia,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no</a:t>
            </a:r>
            <a:r>
              <a:rPr sz="1600" spc="2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entanto,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91439" y="5219065"/>
            <a:ext cx="2230120" cy="0"/>
          </a:xfrm>
          <a:custGeom>
            <a:avLst/>
            <a:gdLst/>
            <a:ahLst/>
            <a:cxnLst/>
            <a:rect l="l" t="t" r="r" b="b"/>
            <a:pathLst>
              <a:path w="2230120">
                <a:moveTo>
                  <a:pt x="0" y="0"/>
                </a:moveTo>
                <a:lnTo>
                  <a:pt x="2230120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 txBox="1"/>
          <p:nvPr/>
        </p:nvSpPr>
        <p:spPr>
          <a:xfrm>
            <a:off x="78739" y="5224716"/>
            <a:ext cx="522478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37845" algn="l"/>
                <a:tab pos="1165860" algn="l"/>
                <a:tab pos="1625600" algn="l"/>
                <a:tab pos="2745740" algn="l"/>
                <a:tab pos="3776979" algn="l"/>
                <a:tab pos="4331335" algn="l"/>
              </a:tabLst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em	prol	do	servidor	estatal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,	que	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somente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91439" y="5706745"/>
            <a:ext cx="5196840" cy="0"/>
          </a:xfrm>
          <a:custGeom>
            <a:avLst/>
            <a:gdLst/>
            <a:ahLst/>
            <a:cxnLst/>
            <a:rect l="l" t="t" r="r" b="b"/>
            <a:pathLst>
              <a:path w="5196840">
                <a:moveTo>
                  <a:pt x="0" y="0"/>
                </a:moveTo>
                <a:lnTo>
                  <a:pt x="5196840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91439" y="5950584"/>
            <a:ext cx="5196840" cy="0"/>
          </a:xfrm>
          <a:custGeom>
            <a:avLst/>
            <a:gdLst/>
            <a:ahLst/>
            <a:cxnLst/>
            <a:rect l="l" t="t" r="r" b="b"/>
            <a:pathLst>
              <a:path w="5196840">
                <a:moveTo>
                  <a:pt x="0" y="0"/>
                </a:moveTo>
                <a:lnTo>
                  <a:pt x="5196840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78739" y="5468937"/>
            <a:ext cx="52235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responde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administrativa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civilmente perante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pessoa jurídica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 cujo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quadro funcional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se  </a:t>
            </a:r>
            <a:r>
              <a:rPr sz="1600" spc="-30" dirty="0">
                <a:solidFill>
                  <a:srgbClr val="2C2D2C"/>
                </a:solidFill>
                <a:latin typeface="Verdana"/>
                <a:cs typeface="Verdana"/>
              </a:rPr>
              <a:t>vincular.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Recurso extraordinário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se</a:t>
            </a:r>
            <a:r>
              <a:rPr sz="1600" spc="2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nega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91439" y="6194425"/>
            <a:ext cx="774700" cy="0"/>
          </a:xfrm>
          <a:custGeom>
            <a:avLst/>
            <a:gdLst/>
            <a:ahLst/>
            <a:cxnLst/>
            <a:rect l="l" t="t" r="r" b="b"/>
            <a:pathLst>
              <a:path w="774700">
                <a:moveTo>
                  <a:pt x="0" y="0"/>
                </a:moveTo>
                <a:lnTo>
                  <a:pt x="774700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 txBox="1"/>
          <p:nvPr/>
        </p:nvSpPr>
        <p:spPr>
          <a:xfrm>
            <a:off x="78739" y="6200775"/>
            <a:ext cx="5222240" cy="480059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1700"/>
              </a:lnSpc>
              <a:spcBef>
                <a:spcPts val="340"/>
              </a:spcBef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provimento” </a:t>
            </a:r>
            <a:r>
              <a:rPr sz="1400" spc="-45" dirty="0">
                <a:solidFill>
                  <a:srgbClr val="2C2D2C"/>
                </a:solidFill>
                <a:latin typeface="Verdana"/>
                <a:cs typeface="Verdana"/>
              </a:rPr>
              <a:t>(STF.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RE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327.904,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Rel.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Min. Carlos Britto.  Julg. 15.08.2006,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DJU.</a:t>
            </a:r>
            <a:r>
              <a:rPr sz="1400" spc="-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8.9.2006).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316291" y="2167254"/>
            <a:ext cx="339725" cy="934719"/>
          </a:xfrm>
          <a:custGeom>
            <a:avLst/>
            <a:gdLst/>
            <a:ahLst/>
            <a:cxnLst/>
            <a:rect l="l" t="t" r="r" b="b"/>
            <a:pathLst>
              <a:path w="339725" h="934719">
                <a:moveTo>
                  <a:pt x="245264" y="0"/>
                </a:moveTo>
                <a:lnTo>
                  <a:pt x="115864" y="126492"/>
                </a:lnTo>
                <a:lnTo>
                  <a:pt x="88607" y="156363"/>
                </a:lnTo>
                <a:lnTo>
                  <a:pt x="65017" y="188914"/>
                </a:lnTo>
                <a:lnTo>
                  <a:pt x="45085" y="223935"/>
                </a:lnTo>
                <a:lnTo>
                  <a:pt x="28803" y="261219"/>
                </a:lnTo>
                <a:lnTo>
                  <a:pt x="16161" y="300556"/>
                </a:lnTo>
                <a:lnTo>
                  <a:pt x="7153" y="341739"/>
                </a:lnTo>
                <a:lnTo>
                  <a:pt x="1768" y="384560"/>
                </a:lnTo>
                <a:lnTo>
                  <a:pt x="0" y="428810"/>
                </a:lnTo>
                <a:lnTo>
                  <a:pt x="1838" y="474280"/>
                </a:lnTo>
                <a:lnTo>
                  <a:pt x="7275" y="520763"/>
                </a:lnTo>
                <a:lnTo>
                  <a:pt x="16303" y="568050"/>
                </a:lnTo>
                <a:lnTo>
                  <a:pt x="28912" y="615933"/>
                </a:lnTo>
                <a:lnTo>
                  <a:pt x="45095" y="664203"/>
                </a:lnTo>
                <a:lnTo>
                  <a:pt x="64843" y="712653"/>
                </a:lnTo>
                <a:lnTo>
                  <a:pt x="88147" y="761074"/>
                </a:lnTo>
                <a:lnTo>
                  <a:pt x="115000" y="809258"/>
                </a:lnTo>
                <a:lnTo>
                  <a:pt x="145391" y="856996"/>
                </a:lnTo>
                <a:lnTo>
                  <a:pt x="80697" y="920242"/>
                </a:lnTo>
                <a:lnTo>
                  <a:pt x="325134" y="934339"/>
                </a:lnTo>
                <a:lnTo>
                  <a:pt x="336087" y="730504"/>
                </a:lnTo>
                <a:lnTo>
                  <a:pt x="274792" y="730504"/>
                </a:lnTo>
                <a:lnTo>
                  <a:pt x="244400" y="682764"/>
                </a:lnTo>
                <a:lnTo>
                  <a:pt x="217548" y="634577"/>
                </a:lnTo>
                <a:lnTo>
                  <a:pt x="194243" y="586151"/>
                </a:lnTo>
                <a:lnTo>
                  <a:pt x="174496" y="537695"/>
                </a:lnTo>
                <a:lnTo>
                  <a:pt x="158313" y="489418"/>
                </a:lnTo>
                <a:lnTo>
                  <a:pt x="145703" y="441527"/>
                </a:lnTo>
                <a:lnTo>
                  <a:pt x="136676" y="394233"/>
                </a:lnTo>
                <a:lnTo>
                  <a:pt x="131238" y="347743"/>
                </a:lnTo>
                <a:lnTo>
                  <a:pt x="129400" y="302267"/>
                </a:lnTo>
                <a:lnTo>
                  <a:pt x="131169" y="258014"/>
                </a:lnTo>
                <a:lnTo>
                  <a:pt x="136553" y="215191"/>
                </a:lnTo>
                <a:lnTo>
                  <a:pt x="145562" y="174008"/>
                </a:lnTo>
                <a:lnTo>
                  <a:pt x="158203" y="134674"/>
                </a:lnTo>
                <a:lnTo>
                  <a:pt x="174485" y="97398"/>
                </a:lnTo>
                <a:lnTo>
                  <a:pt x="194417" y="62387"/>
                </a:lnTo>
                <a:lnTo>
                  <a:pt x="218007" y="29851"/>
                </a:lnTo>
                <a:lnTo>
                  <a:pt x="245264" y="0"/>
                </a:lnTo>
                <a:close/>
              </a:path>
              <a:path w="339725" h="934719">
                <a:moveTo>
                  <a:pt x="339485" y="667258"/>
                </a:moveTo>
                <a:lnTo>
                  <a:pt x="274792" y="730504"/>
                </a:lnTo>
                <a:lnTo>
                  <a:pt x="336087" y="730504"/>
                </a:lnTo>
                <a:lnTo>
                  <a:pt x="339485" y="667258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05028" y="2058356"/>
            <a:ext cx="924560" cy="400050"/>
          </a:xfrm>
          <a:custGeom>
            <a:avLst/>
            <a:gdLst/>
            <a:ahLst/>
            <a:cxnLst/>
            <a:rect l="l" t="t" r="r" b="b"/>
            <a:pathLst>
              <a:path w="924560" h="400050">
                <a:moveTo>
                  <a:pt x="743562" y="126361"/>
                </a:moveTo>
                <a:lnTo>
                  <a:pt x="233281" y="126361"/>
                </a:lnTo>
                <a:lnTo>
                  <a:pt x="276305" y="129105"/>
                </a:lnTo>
                <a:lnTo>
                  <a:pt x="320026" y="135079"/>
                </a:lnTo>
                <a:lnTo>
                  <a:pt x="364261" y="144231"/>
                </a:lnTo>
                <a:lnTo>
                  <a:pt x="408828" y="156511"/>
                </a:lnTo>
                <a:lnTo>
                  <a:pt x="453543" y="171869"/>
                </a:lnTo>
                <a:lnTo>
                  <a:pt x="498224" y="190254"/>
                </a:lnTo>
                <a:lnTo>
                  <a:pt x="542688" y="211615"/>
                </a:lnTo>
                <a:lnTo>
                  <a:pt x="586753" y="235904"/>
                </a:lnTo>
                <a:lnTo>
                  <a:pt x="630235" y="263068"/>
                </a:lnTo>
                <a:lnTo>
                  <a:pt x="672953" y="293057"/>
                </a:lnTo>
                <a:lnTo>
                  <a:pt x="714723" y="325822"/>
                </a:lnTo>
                <a:lnTo>
                  <a:pt x="755363" y="361311"/>
                </a:lnTo>
                <a:lnTo>
                  <a:pt x="794689" y="399474"/>
                </a:lnTo>
                <a:lnTo>
                  <a:pt x="924102" y="272982"/>
                </a:lnTo>
                <a:lnTo>
                  <a:pt x="877192" y="227977"/>
                </a:lnTo>
                <a:lnTo>
                  <a:pt x="827709" y="186114"/>
                </a:lnTo>
                <a:lnTo>
                  <a:pt x="782946" y="152577"/>
                </a:lnTo>
                <a:lnTo>
                  <a:pt x="743562" y="126361"/>
                </a:lnTo>
                <a:close/>
              </a:path>
              <a:path w="924560" h="400050">
                <a:moveTo>
                  <a:pt x="330987" y="0"/>
                </a:moveTo>
                <a:lnTo>
                  <a:pt x="289408" y="3045"/>
                </a:lnTo>
                <a:lnTo>
                  <a:pt x="249222" y="9422"/>
                </a:lnTo>
                <a:lnTo>
                  <a:pt x="210614" y="19133"/>
                </a:lnTo>
                <a:lnTo>
                  <a:pt x="173769" y="32178"/>
                </a:lnTo>
                <a:lnTo>
                  <a:pt x="138869" y="48558"/>
                </a:lnTo>
                <a:lnTo>
                  <a:pt x="106099" y="68275"/>
                </a:lnTo>
                <a:lnTo>
                  <a:pt x="75643" y="91329"/>
                </a:lnTo>
                <a:lnTo>
                  <a:pt x="47685" y="117721"/>
                </a:lnTo>
                <a:lnTo>
                  <a:pt x="22409" y="147454"/>
                </a:lnTo>
                <a:lnTo>
                  <a:pt x="0" y="180526"/>
                </a:lnTo>
                <a:lnTo>
                  <a:pt x="35006" y="162838"/>
                </a:lnTo>
                <a:lnTo>
                  <a:pt x="71806" y="148681"/>
                </a:lnTo>
                <a:lnTo>
                  <a:pt x="110216" y="138005"/>
                </a:lnTo>
                <a:lnTo>
                  <a:pt x="150054" y="130760"/>
                </a:lnTo>
                <a:lnTo>
                  <a:pt x="191136" y="126896"/>
                </a:lnTo>
                <a:lnTo>
                  <a:pt x="233281" y="126361"/>
                </a:lnTo>
                <a:lnTo>
                  <a:pt x="743562" y="126361"/>
                </a:lnTo>
                <a:lnTo>
                  <a:pt x="737552" y="122360"/>
                </a:lnTo>
                <a:lnTo>
                  <a:pt x="691711" y="95465"/>
                </a:lnTo>
                <a:lnTo>
                  <a:pt x="645608" y="71891"/>
                </a:lnTo>
                <a:lnTo>
                  <a:pt x="599425" y="51642"/>
                </a:lnTo>
                <a:lnTo>
                  <a:pt x="553348" y="34717"/>
                </a:lnTo>
                <a:lnTo>
                  <a:pt x="507561" y="21118"/>
                </a:lnTo>
                <a:lnTo>
                  <a:pt x="462247" y="10845"/>
                </a:lnTo>
                <a:lnTo>
                  <a:pt x="417591" y="3901"/>
                </a:lnTo>
                <a:lnTo>
                  <a:pt x="373776" y="285"/>
                </a:lnTo>
                <a:lnTo>
                  <a:pt x="330987" y="0"/>
                </a:lnTo>
                <a:close/>
              </a:path>
            </a:pathLst>
          </a:custGeom>
          <a:solidFill>
            <a:srgbClr val="A847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16291" y="2058010"/>
            <a:ext cx="1113155" cy="1043940"/>
          </a:xfrm>
          <a:custGeom>
            <a:avLst/>
            <a:gdLst/>
            <a:ahLst/>
            <a:cxnLst/>
            <a:rect l="l" t="t" r="r" b="b"/>
            <a:pathLst>
              <a:path w="1113155" h="1043939">
                <a:moveTo>
                  <a:pt x="245264" y="109244"/>
                </a:moveTo>
                <a:lnTo>
                  <a:pt x="218007" y="139096"/>
                </a:lnTo>
                <a:lnTo>
                  <a:pt x="194417" y="171631"/>
                </a:lnTo>
                <a:lnTo>
                  <a:pt x="174485" y="206642"/>
                </a:lnTo>
                <a:lnTo>
                  <a:pt x="158203" y="243919"/>
                </a:lnTo>
                <a:lnTo>
                  <a:pt x="145562" y="283253"/>
                </a:lnTo>
                <a:lnTo>
                  <a:pt x="136553" y="324435"/>
                </a:lnTo>
                <a:lnTo>
                  <a:pt x="131169" y="367258"/>
                </a:lnTo>
                <a:lnTo>
                  <a:pt x="129400" y="411512"/>
                </a:lnTo>
                <a:lnTo>
                  <a:pt x="131238" y="456988"/>
                </a:lnTo>
                <a:lnTo>
                  <a:pt x="136676" y="503477"/>
                </a:lnTo>
                <a:lnTo>
                  <a:pt x="145703" y="550771"/>
                </a:lnTo>
                <a:lnTo>
                  <a:pt x="158313" y="598662"/>
                </a:lnTo>
                <a:lnTo>
                  <a:pt x="174496" y="646940"/>
                </a:lnTo>
                <a:lnTo>
                  <a:pt x="194243" y="695396"/>
                </a:lnTo>
                <a:lnTo>
                  <a:pt x="217548" y="743822"/>
                </a:lnTo>
                <a:lnTo>
                  <a:pt x="244400" y="792009"/>
                </a:lnTo>
                <a:lnTo>
                  <a:pt x="274792" y="839748"/>
                </a:lnTo>
                <a:lnTo>
                  <a:pt x="339485" y="776502"/>
                </a:lnTo>
                <a:lnTo>
                  <a:pt x="325134" y="1043583"/>
                </a:lnTo>
                <a:lnTo>
                  <a:pt x="80697" y="1029486"/>
                </a:lnTo>
                <a:lnTo>
                  <a:pt x="145391" y="966240"/>
                </a:lnTo>
                <a:lnTo>
                  <a:pt x="115000" y="918502"/>
                </a:lnTo>
                <a:lnTo>
                  <a:pt x="88147" y="870318"/>
                </a:lnTo>
                <a:lnTo>
                  <a:pt x="64843" y="821897"/>
                </a:lnTo>
                <a:lnTo>
                  <a:pt x="45095" y="773448"/>
                </a:lnTo>
                <a:lnTo>
                  <a:pt x="28912" y="725177"/>
                </a:lnTo>
                <a:lnTo>
                  <a:pt x="16303" y="677294"/>
                </a:lnTo>
                <a:lnTo>
                  <a:pt x="7275" y="630007"/>
                </a:lnTo>
                <a:lnTo>
                  <a:pt x="1838" y="583524"/>
                </a:lnTo>
                <a:lnTo>
                  <a:pt x="0" y="538054"/>
                </a:lnTo>
                <a:lnTo>
                  <a:pt x="1768" y="493804"/>
                </a:lnTo>
                <a:lnTo>
                  <a:pt x="7153" y="450984"/>
                </a:lnTo>
                <a:lnTo>
                  <a:pt x="16161" y="409801"/>
                </a:lnTo>
                <a:lnTo>
                  <a:pt x="28803" y="370463"/>
                </a:lnTo>
                <a:lnTo>
                  <a:pt x="45085" y="333180"/>
                </a:lnTo>
                <a:lnTo>
                  <a:pt x="65017" y="298158"/>
                </a:lnTo>
                <a:lnTo>
                  <a:pt x="88607" y="265608"/>
                </a:lnTo>
                <a:lnTo>
                  <a:pt x="115864" y="235736"/>
                </a:lnTo>
                <a:lnTo>
                  <a:pt x="245264" y="109244"/>
                </a:lnTo>
                <a:lnTo>
                  <a:pt x="275039" y="83179"/>
                </a:lnTo>
                <a:lnTo>
                  <a:pt x="307189" y="60733"/>
                </a:lnTo>
                <a:lnTo>
                  <a:pt x="341521" y="41869"/>
                </a:lnTo>
                <a:lnTo>
                  <a:pt x="377844" y="26550"/>
                </a:lnTo>
                <a:lnTo>
                  <a:pt x="415963" y="14739"/>
                </a:lnTo>
                <a:lnTo>
                  <a:pt x="455687" y="6402"/>
                </a:lnTo>
                <a:lnTo>
                  <a:pt x="496821" y="1501"/>
                </a:lnTo>
                <a:lnTo>
                  <a:pt x="539174" y="0"/>
                </a:lnTo>
                <a:lnTo>
                  <a:pt x="582552" y="1862"/>
                </a:lnTo>
                <a:lnTo>
                  <a:pt x="626762" y="7051"/>
                </a:lnTo>
                <a:lnTo>
                  <a:pt x="671612" y="15532"/>
                </a:lnTo>
                <a:lnTo>
                  <a:pt x="716908" y="27266"/>
                </a:lnTo>
                <a:lnTo>
                  <a:pt x="762458" y="42219"/>
                </a:lnTo>
                <a:lnTo>
                  <a:pt x="808069" y="60354"/>
                </a:lnTo>
                <a:lnTo>
                  <a:pt x="853547" y="81633"/>
                </a:lnTo>
                <a:lnTo>
                  <a:pt x="898701" y="106022"/>
                </a:lnTo>
                <a:lnTo>
                  <a:pt x="943336" y="133484"/>
                </a:lnTo>
                <a:lnTo>
                  <a:pt x="987260" y="163981"/>
                </a:lnTo>
                <a:lnTo>
                  <a:pt x="1030281" y="197479"/>
                </a:lnTo>
                <a:lnTo>
                  <a:pt x="1072205" y="233940"/>
                </a:lnTo>
                <a:lnTo>
                  <a:pt x="1112839" y="273328"/>
                </a:lnTo>
                <a:lnTo>
                  <a:pt x="983426" y="399820"/>
                </a:lnTo>
                <a:lnTo>
                  <a:pt x="944099" y="361656"/>
                </a:lnTo>
                <a:lnTo>
                  <a:pt x="903460" y="326167"/>
                </a:lnTo>
                <a:lnTo>
                  <a:pt x="861690" y="293403"/>
                </a:lnTo>
                <a:lnTo>
                  <a:pt x="818972" y="263413"/>
                </a:lnTo>
                <a:lnTo>
                  <a:pt x="775489" y="236249"/>
                </a:lnTo>
                <a:lnTo>
                  <a:pt x="731425" y="211961"/>
                </a:lnTo>
                <a:lnTo>
                  <a:pt x="686961" y="190599"/>
                </a:lnTo>
                <a:lnTo>
                  <a:pt x="642280" y="172214"/>
                </a:lnTo>
                <a:lnTo>
                  <a:pt x="597565" y="156856"/>
                </a:lnTo>
                <a:lnTo>
                  <a:pt x="552998" y="144576"/>
                </a:lnTo>
                <a:lnTo>
                  <a:pt x="508763" y="135424"/>
                </a:lnTo>
                <a:lnTo>
                  <a:pt x="465042" y="129451"/>
                </a:lnTo>
                <a:lnTo>
                  <a:pt x="422018" y="126706"/>
                </a:lnTo>
                <a:lnTo>
                  <a:pt x="379873" y="127241"/>
                </a:lnTo>
                <a:lnTo>
                  <a:pt x="338791" y="131106"/>
                </a:lnTo>
                <a:lnTo>
                  <a:pt x="298953" y="138351"/>
                </a:lnTo>
                <a:lnTo>
                  <a:pt x="260543" y="149026"/>
                </a:lnTo>
                <a:lnTo>
                  <a:pt x="223743" y="163183"/>
                </a:lnTo>
                <a:lnTo>
                  <a:pt x="188736" y="180872"/>
                </a:lnTo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651500" y="1812925"/>
            <a:ext cx="514350" cy="4248150"/>
          </a:xfrm>
          <a:custGeom>
            <a:avLst/>
            <a:gdLst/>
            <a:ahLst/>
            <a:cxnLst/>
            <a:rect l="l" t="t" r="r" b="b"/>
            <a:pathLst>
              <a:path w="514350" h="4248150">
                <a:moveTo>
                  <a:pt x="514350" y="4248150"/>
                </a:moveTo>
                <a:lnTo>
                  <a:pt x="445999" y="4246618"/>
                </a:lnTo>
                <a:lnTo>
                  <a:pt x="384570" y="4242298"/>
                </a:lnTo>
                <a:lnTo>
                  <a:pt x="332517" y="4235596"/>
                </a:lnTo>
                <a:lnTo>
                  <a:pt x="292297" y="4226921"/>
                </a:lnTo>
                <a:lnTo>
                  <a:pt x="257175" y="4205287"/>
                </a:lnTo>
                <a:lnTo>
                  <a:pt x="257175" y="2166874"/>
                </a:lnTo>
                <a:lnTo>
                  <a:pt x="247985" y="2155501"/>
                </a:lnTo>
                <a:lnTo>
                  <a:pt x="181832" y="2136616"/>
                </a:lnTo>
                <a:lnTo>
                  <a:pt x="129779" y="2129921"/>
                </a:lnTo>
                <a:lnTo>
                  <a:pt x="68350" y="2125604"/>
                </a:lnTo>
                <a:lnTo>
                  <a:pt x="0" y="2124075"/>
                </a:lnTo>
                <a:lnTo>
                  <a:pt x="68350" y="2122545"/>
                </a:lnTo>
                <a:lnTo>
                  <a:pt x="129779" y="2118228"/>
                </a:lnTo>
                <a:lnTo>
                  <a:pt x="181832" y="2111533"/>
                </a:lnTo>
                <a:lnTo>
                  <a:pt x="222052" y="2102870"/>
                </a:lnTo>
                <a:lnTo>
                  <a:pt x="257175" y="2081276"/>
                </a:lnTo>
                <a:lnTo>
                  <a:pt x="257175" y="42799"/>
                </a:lnTo>
                <a:lnTo>
                  <a:pt x="266364" y="31426"/>
                </a:lnTo>
                <a:lnTo>
                  <a:pt x="292297" y="21204"/>
                </a:lnTo>
                <a:lnTo>
                  <a:pt x="332517" y="12541"/>
                </a:lnTo>
                <a:lnTo>
                  <a:pt x="384570" y="5846"/>
                </a:lnTo>
                <a:lnTo>
                  <a:pt x="445999" y="1529"/>
                </a:lnTo>
                <a:lnTo>
                  <a:pt x="514350" y="0"/>
                </a:lnTo>
              </a:path>
            </a:pathLst>
          </a:custGeom>
          <a:ln w="635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293615" y="2083550"/>
            <a:ext cx="936625" cy="309245"/>
          </a:xfrm>
          <a:custGeom>
            <a:avLst/>
            <a:gdLst/>
            <a:ahLst/>
            <a:cxnLst/>
            <a:rect l="l" t="t" r="r" b="b"/>
            <a:pathLst>
              <a:path w="936625" h="309244">
                <a:moveTo>
                  <a:pt x="815129" y="145922"/>
                </a:moveTo>
                <a:lnTo>
                  <a:pt x="561249" y="145922"/>
                </a:lnTo>
                <a:lnTo>
                  <a:pt x="608033" y="147085"/>
                </a:lnTo>
                <a:lnTo>
                  <a:pt x="653307" y="151667"/>
                </a:lnTo>
                <a:lnTo>
                  <a:pt x="696864" y="159648"/>
                </a:lnTo>
                <a:lnTo>
                  <a:pt x="738496" y="171006"/>
                </a:lnTo>
                <a:lnTo>
                  <a:pt x="777996" y="185720"/>
                </a:lnTo>
                <a:lnTo>
                  <a:pt x="815155" y="203768"/>
                </a:lnTo>
                <a:lnTo>
                  <a:pt x="849768" y="225129"/>
                </a:lnTo>
                <a:lnTo>
                  <a:pt x="881625" y="249781"/>
                </a:lnTo>
                <a:lnTo>
                  <a:pt x="910519" y="277703"/>
                </a:lnTo>
                <a:lnTo>
                  <a:pt x="936244" y="308875"/>
                </a:lnTo>
                <a:lnTo>
                  <a:pt x="829183" y="162952"/>
                </a:lnTo>
                <a:lnTo>
                  <a:pt x="815129" y="145922"/>
                </a:lnTo>
                <a:close/>
              </a:path>
              <a:path w="936625" h="309244">
                <a:moveTo>
                  <a:pt x="48387" y="16521"/>
                </a:moveTo>
                <a:lnTo>
                  <a:pt x="0" y="256551"/>
                </a:lnTo>
                <a:lnTo>
                  <a:pt x="262382" y="308367"/>
                </a:lnTo>
                <a:lnTo>
                  <a:pt x="208914" y="235342"/>
                </a:lnTo>
                <a:lnTo>
                  <a:pt x="260457" y="211965"/>
                </a:lnTo>
                <a:lnTo>
                  <a:pt x="311943" y="192159"/>
                </a:lnTo>
                <a:lnTo>
                  <a:pt x="363164" y="175900"/>
                </a:lnTo>
                <a:lnTo>
                  <a:pt x="413912" y="163169"/>
                </a:lnTo>
                <a:lnTo>
                  <a:pt x="463981" y="153943"/>
                </a:lnTo>
                <a:lnTo>
                  <a:pt x="513162" y="148201"/>
                </a:lnTo>
                <a:lnTo>
                  <a:pt x="561249" y="145922"/>
                </a:lnTo>
                <a:lnTo>
                  <a:pt x="815129" y="145922"/>
                </a:lnTo>
                <a:lnTo>
                  <a:pt x="803458" y="131780"/>
                </a:lnTo>
                <a:lnTo>
                  <a:pt x="774564" y="103858"/>
                </a:lnTo>
                <a:lnTo>
                  <a:pt x="755904" y="89419"/>
                </a:lnTo>
                <a:lnTo>
                  <a:pt x="101854" y="89419"/>
                </a:lnTo>
                <a:lnTo>
                  <a:pt x="48387" y="16521"/>
                </a:lnTo>
                <a:close/>
              </a:path>
              <a:path w="936625" h="309244">
                <a:moveTo>
                  <a:pt x="454188" y="0"/>
                </a:moveTo>
                <a:lnTo>
                  <a:pt x="406101" y="2278"/>
                </a:lnTo>
                <a:lnTo>
                  <a:pt x="356920" y="8020"/>
                </a:lnTo>
                <a:lnTo>
                  <a:pt x="306851" y="17246"/>
                </a:lnTo>
                <a:lnTo>
                  <a:pt x="256103" y="29977"/>
                </a:lnTo>
                <a:lnTo>
                  <a:pt x="204882" y="46236"/>
                </a:lnTo>
                <a:lnTo>
                  <a:pt x="153396" y="66042"/>
                </a:lnTo>
                <a:lnTo>
                  <a:pt x="101854" y="89419"/>
                </a:lnTo>
                <a:lnTo>
                  <a:pt x="755904" y="89419"/>
                </a:lnTo>
                <a:lnTo>
                  <a:pt x="708094" y="57845"/>
                </a:lnTo>
                <a:lnTo>
                  <a:pt x="670935" y="39797"/>
                </a:lnTo>
                <a:lnTo>
                  <a:pt x="631435" y="25083"/>
                </a:lnTo>
                <a:lnTo>
                  <a:pt x="589803" y="13725"/>
                </a:lnTo>
                <a:lnTo>
                  <a:pt x="546246" y="5744"/>
                </a:lnTo>
                <a:lnTo>
                  <a:pt x="500972" y="1162"/>
                </a:lnTo>
                <a:lnTo>
                  <a:pt x="454188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838191" y="2326385"/>
            <a:ext cx="464184" cy="902335"/>
          </a:xfrm>
          <a:custGeom>
            <a:avLst/>
            <a:gdLst/>
            <a:ahLst/>
            <a:cxnLst/>
            <a:rect l="l" t="t" r="r" b="b"/>
            <a:pathLst>
              <a:path w="464185" h="902335">
                <a:moveTo>
                  <a:pt x="328675" y="0"/>
                </a:moveTo>
                <a:lnTo>
                  <a:pt x="341273" y="37152"/>
                </a:lnTo>
                <a:lnTo>
                  <a:pt x="350119" y="75584"/>
                </a:lnTo>
                <a:lnTo>
                  <a:pt x="355290" y="115119"/>
                </a:lnTo>
                <a:lnTo>
                  <a:pt x="356861" y="155586"/>
                </a:lnTo>
                <a:lnTo>
                  <a:pt x="354908" y="196809"/>
                </a:lnTo>
                <a:lnTo>
                  <a:pt x="349507" y="238615"/>
                </a:lnTo>
                <a:lnTo>
                  <a:pt x="340734" y="280830"/>
                </a:lnTo>
                <a:lnTo>
                  <a:pt x="328665" y="323280"/>
                </a:lnTo>
                <a:lnTo>
                  <a:pt x="313375" y="365792"/>
                </a:lnTo>
                <a:lnTo>
                  <a:pt x="294939" y="408191"/>
                </a:lnTo>
                <a:lnTo>
                  <a:pt x="273435" y="450303"/>
                </a:lnTo>
                <a:lnTo>
                  <a:pt x="248937" y="491956"/>
                </a:lnTo>
                <a:lnTo>
                  <a:pt x="221522" y="532974"/>
                </a:lnTo>
                <a:lnTo>
                  <a:pt x="191264" y="573184"/>
                </a:lnTo>
                <a:lnTo>
                  <a:pt x="158240" y="612413"/>
                </a:lnTo>
                <a:lnTo>
                  <a:pt x="122526" y="650485"/>
                </a:lnTo>
                <a:lnTo>
                  <a:pt x="84198" y="687228"/>
                </a:lnTo>
                <a:lnTo>
                  <a:pt x="43330" y="722468"/>
                </a:lnTo>
                <a:lnTo>
                  <a:pt x="0" y="756030"/>
                </a:lnTo>
                <a:lnTo>
                  <a:pt x="107061" y="901953"/>
                </a:lnTo>
                <a:lnTo>
                  <a:pt x="158337" y="861837"/>
                </a:lnTo>
                <a:lnTo>
                  <a:pt x="206756" y="818768"/>
                </a:lnTo>
                <a:lnTo>
                  <a:pt x="246242" y="779172"/>
                </a:lnTo>
                <a:lnTo>
                  <a:pt x="282532" y="738483"/>
                </a:lnTo>
                <a:lnTo>
                  <a:pt x="315599" y="696883"/>
                </a:lnTo>
                <a:lnTo>
                  <a:pt x="345416" y="654554"/>
                </a:lnTo>
                <a:lnTo>
                  <a:pt x="371955" y="611679"/>
                </a:lnTo>
                <a:lnTo>
                  <a:pt x="395189" y="568439"/>
                </a:lnTo>
                <a:lnTo>
                  <a:pt x="415092" y="525018"/>
                </a:lnTo>
                <a:lnTo>
                  <a:pt x="431635" y="481596"/>
                </a:lnTo>
                <a:lnTo>
                  <a:pt x="444793" y="438356"/>
                </a:lnTo>
                <a:lnTo>
                  <a:pt x="454537" y="395481"/>
                </a:lnTo>
                <a:lnTo>
                  <a:pt x="460840" y="353152"/>
                </a:lnTo>
                <a:lnTo>
                  <a:pt x="463676" y="311552"/>
                </a:lnTo>
                <a:lnTo>
                  <a:pt x="463017" y="270863"/>
                </a:lnTo>
                <a:lnTo>
                  <a:pt x="458836" y="231267"/>
                </a:lnTo>
                <a:lnTo>
                  <a:pt x="451106" y="192945"/>
                </a:lnTo>
                <a:lnTo>
                  <a:pt x="439800" y="156082"/>
                </a:lnTo>
                <a:lnTo>
                  <a:pt x="424891" y="120858"/>
                </a:lnTo>
                <a:lnTo>
                  <a:pt x="406351" y="87455"/>
                </a:lnTo>
                <a:lnTo>
                  <a:pt x="384153" y="56056"/>
                </a:lnTo>
                <a:lnTo>
                  <a:pt x="358270" y="26844"/>
                </a:lnTo>
                <a:lnTo>
                  <a:pt x="328675" y="0"/>
                </a:lnTo>
                <a:close/>
              </a:path>
            </a:pathLst>
          </a:custGeom>
          <a:solidFill>
            <a:srgbClr val="A847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293615" y="2083550"/>
            <a:ext cx="1009015" cy="1144905"/>
          </a:xfrm>
          <a:custGeom>
            <a:avLst/>
            <a:gdLst/>
            <a:ahLst/>
            <a:cxnLst/>
            <a:rect l="l" t="t" r="r" b="b"/>
            <a:pathLst>
              <a:path w="1009014" h="1144905">
                <a:moveTo>
                  <a:pt x="936244" y="308875"/>
                </a:moveTo>
                <a:lnTo>
                  <a:pt x="910519" y="277703"/>
                </a:lnTo>
                <a:lnTo>
                  <a:pt x="881625" y="249781"/>
                </a:lnTo>
                <a:lnTo>
                  <a:pt x="849768" y="225129"/>
                </a:lnTo>
                <a:lnTo>
                  <a:pt x="815155" y="203768"/>
                </a:lnTo>
                <a:lnTo>
                  <a:pt x="777996" y="185720"/>
                </a:lnTo>
                <a:lnTo>
                  <a:pt x="738496" y="171006"/>
                </a:lnTo>
                <a:lnTo>
                  <a:pt x="696864" y="159648"/>
                </a:lnTo>
                <a:lnTo>
                  <a:pt x="653307" y="151667"/>
                </a:lnTo>
                <a:lnTo>
                  <a:pt x="608033" y="147085"/>
                </a:lnTo>
                <a:lnTo>
                  <a:pt x="561249" y="145922"/>
                </a:lnTo>
                <a:lnTo>
                  <a:pt x="513162" y="148201"/>
                </a:lnTo>
                <a:lnTo>
                  <a:pt x="463981" y="153943"/>
                </a:lnTo>
                <a:lnTo>
                  <a:pt x="413912" y="163169"/>
                </a:lnTo>
                <a:lnTo>
                  <a:pt x="363164" y="175900"/>
                </a:lnTo>
                <a:lnTo>
                  <a:pt x="311943" y="192159"/>
                </a:lnTo>
                <a:lnTo>
                  <a:pt x="260457" y="211965"/>
                </a:lnTo>
                <a:lnTo>
                  <a:pt x="208914" y="235342"/>
                </a:lnTo>
                <a:lnTo>
                  <a:pt x="262382" y="308367"/>
                </a:lnTo>
                <a:lnTo>
                  <a:pt x="0" y="256551"/>
                </a:lnTo>
                <a:lnTo>
                  <a:pt x="48387" y="16521"/>
                </a:lnTo>
                <a:lnTo>
                  <a:pt x="101854" y="89419"/>
                </a:lnTo>
                <a:lnTo>
                  <a:pt x="153396" y="66042"/>
                </a:lnTo>
                <a:lnTo>
                  <a:pt x="204882" y="46236"/>
                </a:lnTo>
                <a:lnTo>
                  <a:pt x="256103" y="29977"/>
                </a:lnTo>
                <a:lnTo>
                  <a:pt x="306851" y="17246"/>
                </a:lnTo>
                <a:lnTo>
                  <a:pt x="356920" y="8020"/>
                </a:lnTo>
                <a:lnTo>
                  <a:pt x="406101" y="2278"/>
                </a:lnTo>
                <a:lnTo>
                  <a:pt x="454188" y="0"/>
                </a:lnTo>
                <a:lnTo>
                  <a:pt x="500972" y="1162"/>
                </a:lnTo>
                <a:lnTo>
                  <a:pt x="546246" y="5744"/>
                </a:lnTo>
                <a:lnTo>
                  <a:pt x="589803" y="13725"/>
                </a:lnTo>
                <a:lnTo>
                  <a:pt x="631435" y="25083"/>
                </a:lnTo>
                <a:lnTo>
                  <a:pt x="670935" y="39797"/>
                </a:lnTo>
                <a:lnTo>
                  <a:pt x="708094" y="57845"/>
                </a:lnTo>
                <a:lnTo>
                  <a:pt x="742707" y="79206"/>
                </a:lnTo>
                <a:lnTo>
                  <a:pt x="774564" y="103858"/>
                </a:lnTo>
                <a:lnTo>
                  <a:pt x="803458" y="131780"/>
                </a:lnTo>
                <a:lnTo>
                  <a:pt x="829183" y="162952"/>
                </a:lnTo>
                <a:lnTo>
                  <a:pt x="936244" y="308875"/>
                </a:lnTo>
                <a:lnTo>
                  <a:pt x="957867" y="342025"/>
                </a:lnTo>
                <a:lnTo>
                  <a:pt x="975570" y="377018"/>
                </a:lnTo>
                <a:lnTo>
                  <a:pt x="989418" y="413669"/>
                </a:lnTo>
                <a:lnTo>
                  <a:pt x="999473" y="451790"/>
                </a:lnTo>
                <a:lnTo>
                  <a:pt x="1005800" y="491196"/>
                </a:lnTo>
                <a:lnTo>
                  <a:pt x="1008460" y="531701"/>
                </a:lnTo>
                <a:lnTo>
                  <a:pt x="1007519" y="573119"/>
                </a:lnTo>
                <a:lnTo>
                  <a:pt x="1003039" y="615265"/>
                </a:lnTo>
                <a:lnTo>
                  <a:pt x="995083" y="657953"/>
                </a:lnTo>
                <a:lnTo>
                  <a:pt x="983716" y="700996"/>
                </a:lnTo>
                <a:lnTo>
                  <a:pt x="969000" y="744209"/>
                </a:lnTo>
                <a:lnTo>
                  <a:pt x="950999" y="787406"/>
                </a:lnTo>
                <a:lnTo>
                  <a:pt x="929777" y="830401"/>
                </a:lnTo>
                <a:lnTo>
                  <a:pt x="905397" y="873009"/>
                </a:lnTo>
                <a:lnTo>
                  <a:pt x="877922" y="915042"/>
                </a:lnTo>
                <a:lnTo>
                  <a:pt x="847415" y="956316"/>
                </a:lnTo>
                <a:lnTo>
                  <a:pt x="813941" y="996645"/>
                </a:lnTo>
                <a:lnTo>
                  <a:pt x="777563" y="1035843"/>
                </a:lnTo>
                <a:lnTo>
                  <a:pt x="738344" y="1073723"/>
                </a:lnTo>
                <a:lnTo>
                  <a:pt x="696347" y="1110100"/>
                </a:lnTo>
                <a:lnTo>
                  <a:pt x="651637" y="1144789"/>
                </a:lnTo>
                <a:lnTo>
                  <a:pt x="544576" y="998866"/>
                </a:lnTo>
                <a:lnTo>
                  <a:pt x="587906" y="965303"/>
                </a:lnTo>
                <a:lnTo>
                  <a:pt x="628774" y="930064"/>
                </a:lnTo>
                <a:lnTo>
                  <a:pt x="667102" y="893321"/>
                </a:lnTo>
                <a:lnTo>
                  <a:pt x="702816" y="855248"/>
                </a:lnTo>
                <a:lnTo>
                  <a:pt x="735840" y="816019"/>
                </a:lnTo>
                <a:lnTo>
                  <a:pt x="766098" y="775809"/>
                </a:lnTo>
                <a:lnTo>
                  <a:pt x="793513" y="734791"/>
                </a:lnTo>
                <a:lnTo>
                  <a:pt x="818011" y="693139"/>
                </a:lnTo>
                <a:lnTo>
                  <a:pt x="839515" y="651026"/>
                </a:lnTo>
                <a:lnTo>
                  <a:pt x="857951" y="608627"/>
                </a:lnTo>
                <a:lnTo>
                  <a:pt x="873241" y="566115"/>
                </a:lnTo>
                <a:lnTo>
                  <a:pt x="885310" y="523665"/>
                </a:lnTo>
                <a:lnTo>
                  <a:pt x="894083" y="481450"/>
                </a:lnTo>
                <a:lnTo>
                  <a:pt x="899484" y="439644"/>
                </a:lnTo>
                <a:lnTo>
                  <a:pt x="901437" y="398421"/>
                </a:lnTo>
                <a:lnTo>
                  <a:pt x="899866" y="357954"/>
                </a:lnTo>
                <a:lnTo>
                  <a:pt x="894695" y="318419"/>
                </a:lnTo>
                <a:lnTo>
                  <a:pt x="885849" y="279987"/>
                </a:lnTo>
                <a:lnTo>
                  <a:pt x="873251" y="242835"/>
                </a:lnTo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133921"/>
            <a:ext cx="12192000" cy="4460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133921"/>
            <a:ext cx="12192000" cy="446405"/>
          </a:xfrm>
          <a:custGeom>
            <a:avLst/>
            <a:gdLst/>
            <a:ahLst/>
            <a:cxnLst/>
            <a:rect l="l" t="t" r="r" b="b"/>
            <a:pathLst>
              <a:path w="12192000" h="446405">
                <a:moveTo>
                  <a:pt x="0" y="446087"/>
                </a:moveTo>
                <a:lnTo>
                  <a:pt x="12192000" y="446087"/>
                </a:lnTo>
                <a:lnTo>
                  <a:pt x="12192000" y="0"/>
                </a:lnTo>
                <a:lnTo>
                  <a:pt x="0" y="0"/>
                </a:lnTo>
                <a:lnTo>
                  <a:pt x="0" y="446087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>
            <a:spLocks noGrp="1"/>
          </p:cNvSpPr>
          <p:nvPr>
            <p:ph type="title"/>
          </p:nvPr>
        </p:nvSpPr>
        <p:spPr>
          <a:xfrm>
            <a:off x="78739" y="164464"/>
            <a:ext cx="10019030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2300" b="1" dirty="0">
                <a:solidFill>
                  <a:srgbClr val="FFFFFF"/>
                </a:solidFill>
              </a:rPr>
              <a:t>2</a:t>
            </a:r>
            <a:r>
              <a:rPr sz="2300" b="1" dirty="0" smtClean="0">
                <a:solidFill>
                  <a:srgbClr val="FFFFFF"/>
                </a:solidFill>
                <a:latin typeface="Verdana"/>
                <a:cs typeface="Verdana"/>
              </a:rPr>
              <a:t>. </a:t>
            </a:r>
            <a:r>
              <a:rPr sz="2300" b="1" dirty="0">
                <a:solidFill>
                  <a:srgbClr val="FFFFFF"/>
                </a:solidFill>
                <a:latin typeface="Verdana"/>
                <a:cs typeface="Verdana"/>
              </a:rPr>
              <a:t>O </a:t>
            </a:r>
            <a:r>
              <a:rPr sz="2300" b="1" spc="-10" dirty="0">
                <a:solidFill>
                  <a:srgbClr val="FFFFFF"/>
                </a:solidFill>
                <a:latin typeface="Verdana"/>
                <a:cs typeface="Verdana"/>
              </a:rPr>
              <a:t>Projeto </a:t>
            </a:r>
            <a:r>
              <a:rPr sz="2300" b="1" spc="-5" dirty="0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r>
              <a:rPr sz="2300" b="1" spc="-10" dirty="0">
                <a:solidFill>
                  <a:srgbClr val="FFFFFF"/>
                </a:solidFill>
                <a:latin typeface="Verdana"/>
                <a:cs typeface="Verdana"/>
              </a:rPr>
              <a:t>Lei </a:t>
            </a:r>
            <a:r>
              <a:rPr sz="2300" b="1" dirty="0">
                <a:solidFill>
                  <a:srgbClr val="FFFFFF"/>
                </a:solidFill>
                <a:latin typeface="Verdana"/>
                <a:cs typeface="Verdana"/>
              </a:rPr>
              <a:t>n. 412 </a:t>
            </a:r>
            <a:r>
              <a:rPr sz="2300" b="1" spc="-5" dirty="0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r>
              <a:rPr sz="2300" b="1" dirty="0">
                <a:solidFill>
                  <a:srgbClr val="FFFFFF"/>
                </a:solidFill>
                <a:latin typeface="Verdana"/>
                <a:cs typeface="Verdana"/>
              </a:rPr>
              <a:t>2011 – </a:t>
            </a:r>
            <a:r>
              <a:rPr sz="2300" b="1" spc="-5" dirty="0">
                <a:solidFill>
                  <a:srgbClr val="FFFFFF"/>
                </a:solidFill>
                <a:latin typeface="Verdana"/>
                <a:cs typeface="Verdana"/>
              </a:rPr>
              <a:t>Regulamentação da</a:t>
            </a:r>
            <a:r>
              <a:rPr sz="2300" b="1" spc="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300" b="1" spc="-5" dirty="0">
                <a:solidFill>
                  <a:srgbClr val="FFFFFF"/>
                </a:solidFill>
                <a:latin typeface="Verdana"/>
                <a:cs typeface="Verdana"/>
              </a:rPr>
              <a:t>RCE</a:t>
            </a:r>
            <a:endParaRPr sz="2300" dirty="0">
              <a:latin typeface="Verdana"/>
              <a:cs typeface="Verdana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78459" y="1250696"/>
            <a:ext cx="2814320" cy="0"/>
          </a:xfrm>
          <a:custGeom>
            <a:avLst/>
            <a:gdLst/>
            <a:ahLst/>
            <a:cxnLst/>
            <a:rect l="l" t="t" r="r" b="b"/>
            <a:pathLst>
              <a:path w="2814320">
                <a:moveTo>
                  <a:pt x="0" y="0"/>
                </a:moveTo>
                <a:lnTo>
                  <a:pt x="2814320" y="0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104380" y="2119376"/>
            <a:ext cx="4810760" cy="0"/>
          </a:xfrm>
          <a:custGeom>
            <a:avLst/>
            <a:gdLst/>
            <a:ahLst/>
            <a:cxnLst/>
            <a:rect l="l" t="t" r="r" b="b"/>
            <a:pathLst>
              <a:path w="4810759">
                <a:moveTo>
                  <a:pt x="0" y="0"/>
                </a:moveTo>
                <a:lnTo>
                  <a:pt x="4810760" y="0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78459" y="2408935"/>
            <a:ext cx="8006080" cy="0"/>
          </a:xfrm>
          <a:custGeom>
            <a:avLst/>
            <a:gdLst/>
            <a:ahLst/>
            <a:cxnLst/>
            <a:rect l="l" t="t" r="r" b="b"/>
            <a:pathLst>
              <a:path w="8006080">
                <a:moveTo>
                  <a:pt x="0" y="0"/>
                </a:moveTo>
                <a:lnTo>
                  <a:pt x="8006080" y="0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78459" y="4725415"/>
            <a:ext cx="11536680" cy="0"/>
          </a:xfrm>
          <a:custGeom>
            <a:avLst/>
            <a:gdLst/>
            <a:ahLst/>
            <a:cxnLst/>
            <a:rect l="l" t="t" r="r" b="b"/>
            <a:pathLst>
              <a:path w="11536680">
                <a:moveTo>
                  <a:pt x="0" y="0"/>
                </a:moveTo>
                <a:lnTo>
                  <a:pt x="11536680" y="0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78459" y="5014976"/>
            <a:ext cx="2669540" cy="0"/>
          </a:xfrm>
          <a:custGeom>
            <a:avLst/>
            <a:gdLst/>
            <a:ahLst/>
            <a:cxnLst/>
            <a:rect l="l" t="t" r="r" b="b"/>
            <a:pathLst>
              <a:path w="2669540">
                <a:moveTo>
                  <a:pt x="0" y="0"/>
                </a:moveTo>
                <a:lnTo>
                  <a:pt x="2669540" y="0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78739" y="5024437"/>
            <a:ext cx="10598150" cy="315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indent="-287020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299720" algn="l"/>
                <a:tab pos="2118360" algn="l"/>
                <a:tab pos="4712335" algn="l"/>
                <a:tab pos="5194935" algn="l"/>
                <a:tab pos="6284595" algn="l"/>
                <a:tab pos="6764655" algn="l"/>
                <a:tab pos="7870190" algn="l"/>
                <a:tab pos="9602470" algn="l"/>
              </a:tabLst>
            </a:pP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REPARAÇÃO	</a:t>
            </a:r>
            <a:r>
              <a:rPr sz="1900" spc="-15" dirty="0">
                <a:solidFill>
                  <a:srgbClr val="FFFFFF"/>
                </a:solidFill>
                <a:latin typeface="Verdana"/>
                <a:cs typeface="Verdana"/>
              </a:rPr>
              <a:t>ADMINISTRATIVA:	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a	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vítima	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e	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outros	legitimados	</a:t>
            </a: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poderão</a:t>
            </a:r>
            <a:endParaRPr sz="1900">
              <a:latin typeface="Verdana"/>
              <a:cs typeface="Verdan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0990326" y="5024437"/>
            <a:ext cx="942340" cy="315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pleitear</a:t>
            </a:r>
            <a:endParaRPr sz="1900">
              <a:latin typeface="Verdana"/>
              <a:cs typeface="Verdana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4790440" y="5304535"/>
            <a:ext cx="7124700" cy="0"/>
          </a:xfrm>
          <a:custGeom>
            <a:avLst/>
            <a:gdLst/>
            <a:ahLst/>
            <a:cxnLst/>
            <a:rect l="l" t="t" r="r" b="b"/>
            <a:pathLst>
              <a:path w="7124700">
                <a:moveTo>
                  <a:pt x="0" y="0"/>
                </a:moveTo>
                <a:lnTo>
                  <a:pt x="7124700" y="0"/>
                </a:lnTo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78459" y="5594121"/>
            <a:ext cx="9893300" cy="0"/>
          </a:xfrm>
          <a:custGeom>
            <a:avLst/>
            <a:gdLst/>
            <a:ahLst/>
            <a:cxnLst/>
            <a:rect l="l" t="t" r="r" b="b"/>
            <a:pathLst>
              <a:path w="9893300">
                <a:moveTo>
                  <a:pt x="0" y="0"/>
                </a:moveTo>
                <a:lnTo>
                  <a:pt x="9893300" y="0"/>
                </a:lnTo>
              </a:path>
            </a:pathLst>
          </a:custGeom>
          <a:ln w="1529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78459" y="5883706"/>
            <a:ext cx="2344420" cy="0"/>
          </a:xfrm>
          <a:custGeom>
            <a:avLst/>
            <a:gdLst/>
            <a:ahLst/>
            <a:cxnLst/>
            <a:rect l="l" t="t" r="r" b="b"/>
            <a:pathLst>
              <a:path w="2344420">
                <a:moveTo>
                  <a:pt x="0" y="0"/>
                </a:moveTo>
                <a:lnTo>
                  <a:pt x="2344420" y="0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78459" y="6462826"/>
            <a:ext cx="2824480" cy="0"/>
          </a:xfrm>
          <a:custGeom>
            <a:avLst/>
            <a:gdLst/>
            <a:ahLst/>
            <a:cxnLst/>
            <a:rect l="l" t="t" r="r" b="b"/>
            <a:pathLst>
              <a:path w="2824480">
                <a:moveTo>
                  <a:pt x="0" y="0"/>
                </a:moveTo>
                <a:lnTo>
                  <a:pt x="2824480" y="0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78739" y="5314315"/>
            <a:ext cx="11852910" cy="1473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>
              <a:lnSpc>
                <a:spcPct val="100000"/>
              </a:lnSpc>
              <a:spcBef>
                <a:spcPts val="100"/>
              </a:spcBef>
            </a:pP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administrativamente,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das pessoas 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jurídicas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responsáveis, 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a </a:t>
            </a: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reparação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dos</a:t>
            </a:r>
            <a:r>
              <a:rPr sz="19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danos.</a:t>
            </a:r>
            <a:endParaRPr sz="1900">
              <a:latin typeface="Verdana"/>
              <a:cs typeface="Verdana"/>
            </a:endParaRPr>
          </a:p>
          <a:p>
            <a:pPr marL="299720" indent="-287020">
              <a:lnSpc>
                <a:spcPct val="100000"/>
              </a:lnSpc>
              <a:buFont typeface="Wingdings"/>
              <a:buChar char=""/>
              <a:tabLst>
                <a:tab pos="299720" algn="l"/>
              </a:tabLst>
            </a:pP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Atos legislativos: 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O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Estado responderá por danos causados 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pela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incidência 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ou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aplicação</a:t>
            </a:r>
            <a:r>
              <a:rPr sz="1900" spc="2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endParaRPr sz="1900">
              <a:latin typeface="Verdana"/>
              <a:cs typeface="Verdana"/>
            </a:endParaRPr>
          </a:p>
          <a:p>
            <a:pPr marL="299720">
              <a:lnSpc>
                <a:spcPct val="100000"/>
              </a:lnSpc>
            </a:pP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dispositivo 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cuja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inconstitucionalidade for declarada 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pelo </a:t>
            </a: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Poder</a:t>
            </a:r>
            <a:r>
              <a:rPr sz="1900" spc="-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Judiciário.</a:t>
            </a:r>
            <a:endParaRPr sz="1900">
              <a:latin typeface="Verdana"/>
              <a:cs typeface="Verdana"/>
            </a:endParaRPr>
          </a:p>
          <a:p>
            <a:pPr marL="299720" marR="5080" indent="-287020">
              <a:lnSpc>
                <a:spcPct val="100000"/>
              </a:lnSpc>
              <a:buFont typeface="Wingdings"/>
              <a:buChar char=""/>
              <a:tabLst>
                <a:tab pos="299720" algn="l"/>
              </a:tabLst>
            </a:pP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Função jurisdicional: 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O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Estado 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indenizará o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condenado por 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erro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judiciário 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e aquele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que </a:t>
            </a: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ficar 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preso 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além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do tempo fixado na</a:t>
            </a:r>
            <a:r>
              <a:rPr sz="1900" spc="-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sentença.</a:t>
            </a:r>
            <a:endParaRPr sz="1900">
              <a:latin typeface="Verdana"/>
              <a:cs typeface="Verdana"/>
            </a:endParaRPr>
          </a:p>
        </p:txBody>
      </p:sp>
      <p:sp>
        <p:nvSpPr>
          <p:cNvPr id="67" name="object 49"/>
          <p:cNvSpPr/>
          <p:nvPr/>
        </p:nvSpPr>
        <p:spPr>
          <a:xfrm>
            <a:off x="76200" y="990600"/>
            <a:ext cx="12039600" cy="5105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228600" y="1214755"/>
            <a:ext cx="11855450" cy="43478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ts val="2095"/>
              </a:lnSpc>
              <a:spcBef>
                <a:spcPts val="110"/>
              </a:spcBef>
            </a:pPr>
            <a:r>
              <a:rPr sz="1750" b="1" dirty="0">
                <a:solidFill>
                  <a:srgbClr val="FFFFFF"/>
                </a:solidFill>
                <a:latin typeface="Verdana"/>
                <a:cs typeface="Verdana"/>
              </a:rPr>
              <a:t>PROJETO </a:t>
            </a:r>
            <a:r>
              <a:rPr sz="1750" b="1" spc="0" dirty="0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r>
              <a:rPr sz="1750" b="1" dirty="0">
                <a:solidFill>
                  <a:srgbClr val="FFFFFF"/>
                </a:solidFill>
                <a:latin typeface="Verdana"/>
                <a:cs typeface="Verdana"/>
              </a:rPr>
              <a:t>LEI</a:t>
            </a:r>
            <a:r>
              <a:rPr sz="1750" b="1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750" b="1" spc="0" dirty="0">
                <a:solidFill>
                  <a:srgbClr val="FFFFFF"/>
                </a:solidFill>
                <a:latin typeface="Verdana"/>
                <a:cs typeface="Verdana"/>
              </a:rPr>
              <a:t>412/2011</a:t>
            </a:r>
            <a:endParaRPr sz="1750" dirty="0">
              <a:latin typeface="Verdana"/>
              <a:cs typeface="Verdana"/>
            </a:endParaRPr>
          </a:p>
          <a:p>
            <a:pPr marL="299720" marR="8255" indent="-287020">
              <a:lnSpc>
                <a:spcPts val="2280"/>
              </a:lnSpc>
              <a:spcBef>
                <a:spcPts val="70"/>
              </a:spcBef>
              <a:buFont typeface="Wingdings"/>
              <a:buChar char=""/>
              <a:tabLst>
                <a:tab pos="299720" algn="l"/>
              </a:tabLst>
            </a:pPr>
            <a:r>
              <a:rPr sz="1900" b="1" dirty="0">
                <a:solidFill>
                  <a:srgbClr val="FFFFFF"/>
                </a:solidFill>
                <a:latin typeface="Verdana"/>
                <a:cs typeface="Verdana"/>
              </a:rPr>
              <a:t>Campo </a:t>
            </a: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incidência: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danos 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a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terceiros oriundos de ações </a:t>
            </a: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ou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omissões, de falta do </a:t>
            </a: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serviço  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ou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de fatos do serviço, da </a:t>
            </a: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obra 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ou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da</a:t>
            </a:r>
            <a:r>
              <a:rPr sz="1900" spc="-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coisa.</a:t>
            </a:r>
            <a:endParaRPr sz="1900" dirty="0">
              <a:latin typeface="Verdana"/>
              <a:cs typeface="Verdana"/>
            </a:endParaRPr>
          </a:p>
          <a:p>
            <a:pPr marL="299720" marR="5080" indent="-287020" algn="just">
              <a:lnSpc>
                <a:spcPts val="2280"/>
              </a:lnSpc>
              <a:buFont typeface="Wingdings"/>
              <a:buChar char=""/>
              <a:tabLst>
                <a:tab pos="299720" algn="l"/>
              </a:tabLst>
            </a:pP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Delimitação da abrangência legal da responsabilidade </a:t>
            </a: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objetiva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às empresas públicas 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ou  </a:t>
            </a: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privadas exclusivamente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prestadoras de serviços. 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Exclusão </a:t>
            </a: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expressa das empresas  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públicas </a:t>
            </a: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ou 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privadas exploradoras </a:t>
            </a: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atividade</a:t>
            </a:r>
            <a:r>
              <a:rPr sz="1900" b="1" spc="2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econômica.</a:t>
            </a:r>
            <a:endParaRPr sz="1900" dirty="0">
              <a:latin typeface="Verdana"/>
              <a:cs typeface="Verdana"/>
            </a:endParaRPr>
          </a:p>
          <a:p>
            <a:pPr marL="299720" indent="-287020">
              <a:lnSpc>
                <a:spcPts val="2205"/>
              </a:lnSpc>
              <a:buFont typeface="Wingdings"/>
              <a:buChar char=""/>
              <a:tabLst>
                <a:tab pos="299720" algn="l"/>
              </a:tabLst>
            </a:pP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Extensão da incidência da norma </a:t>
            </a: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aos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órgãos </a:t>
            </a: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dos Poderes Legislativo 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e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Judiciários </a:t>
            </a: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dos</a:t>
            </a:r>
            <a:r>
              <a:rPr sz="1900" spc="4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Estados,</a:t>
            </a:r>
            <a:endParaRPr sz="1900" dirty="0">
              <a:latin typeface="Verdana"/>
              <a:cs typeface="Verdana"/>
            </a:endParaRPr>
          </a:p>
          <a:p>
            <a:pPr marL="299720">
              <a:lnSpc>
                <a:spcPct val="100000"/>
              </a:lnSpc>
            </a:pP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às </a:t>
            </a: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Câmaras 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Municipais e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às atividades 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notariais e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9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registro.</a:t>
            </a:r>
            <a:endParaRPr sz="1900" dirty="0">
              <a:latin typeface="Verdana"/>
              <a:cs typeface="Verdana"/>
            </a:endParaRPr>
          </a:p>
          <a:p>
            <a:pPr marL="299720" indent="-287020">
              <a:lnSpc>
                <a:spcPct val="100000"/>
              </a:lnSpc>
              <a:buFont typeface="Wingdings"/>
              <a:buChar char=""/>
              <a:tabLst>
                <a:tab pos="299720" algn="l"/>
              </a:tabLst>
            </a:pP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Conceituação detalhada de 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cada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expressão </a:t>
            </a: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normativa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do </a:t>
            </a: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§6º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do art. 37 da CF </a:t>
            </a: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(ação,</a:t>
            </a:r>
            <a:r>
              <a:rPr sz="1900" spc="43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omissão,</a:t>
            </a:r>
            <a:endParaRPr sz="1900" dirty="0">
              <a:latin typeface="Verdana"/>
              <a:cs typeface="Verdana"/>
            </a:endParaRPr>
          </a:p>
          <a:p>
            <a:pPr marL="299720">
              <a:lnSpc>
                <a:spcPct val="100000"/>
              </a:lnSpc>
            </a:pP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falta de serviço, </a:t>
            </a: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fato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da </a:t>
            </a:r>
            <a:r>
              <a:rPr sz="1900" spc="0" dirty="0">
                <a:solidFill>
                  <a:srgbClr val="FFFFFF"/>
                </a:solidFill>
                <a:latin typeface="Verdana"/>
                <a:cs typeface="Verdana"/>
              </a:rPr>
              <a:t>coisa, </a:t>
            </a: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fato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do serviço, </a:t>
            </a: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fato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da </a:t>
            </a: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obra,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agente 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e serviço</a:t>
            </a:r>
            <a:r>
              <a:rPr sz="19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público).</a:t>
            </a:r>
            <a:endParaRPr sz="1900" dirty="0">
              <a:latin typeface="Verdana"/>
              <a:cs typeface="Verdana"/>
            </a:endParaRPr>
          </a:p>
          <a:p>
            <a:pPr marL="299720" marR="8890" indent="-287020">
              <a:lnSpc>
                <a:spcPct val="100000"/>
              </a:lnSpc>
              <a:buFont typeface="Wingdings"/>
              <a:buChar char=""/>
              <a:tabLst>
                <a:tab pos="299720" algn="l"/>
                <a:tab pos="1689100" algn="l"/>
                <a:tab pos="2136140" algn="l"/>
                <a:tab pos="4531995" algn="l"/>
                <a:tab pos="5278755" algn="l"/>
                <a:tab pos="5890895" algn="l"/>
                <a:tab pos="6188075" algn="l"/>
                <a:tab pos="7042150" algn="l"/>
                <a:tab pos="7776209" algn="l"/>
                <a:tab pos="8776970" algn="l"/>
                <a:tab pos="9759950" algn="l"/>
                <a:tab pos="10212705" algn="l"/>
                <a:tab pos="11429365" algn="l"/>
              </a:tabLst>
            </a:pPr>
            <a:r>
              <a:rPr sz="1900" spc="-4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900" spc="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q</a:t>
            </a: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900" spc="1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900" spc="1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900" spc="-1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s	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a	</a:t>
            </a:r>
            <a:r>
              <a:rPr sz="1900" spc="0" dirty="0">
                <a:solidFill>
                  <a:srgbClr val="FFFFFF"/>
                </a:solidFill>
                <a:latin typeface="Verdana"/>
                <a:cs typeface="Verdana"/>
              </a:rPr>
              <a:t>res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900" spc="-2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900" spc="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abil</a:t>
            </a:r>
            <a:r>
              <a:rPr sz="1900" spc="1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za</a:t>
            </a:r>
            <a:r>
              <a:rPr sz="1900" spc="0" dirty="0">
                <a:solidFill>
                  <a:srgbClr val="FFFFFF"/>
                </a:solidFill>
                <a:latin typeface="Verdana"/>
                <a:cs typeface="Verdana"/>
              </a:rPr>
              <a:t>ç</a:t>
            </a:r>
            <a:r>
              <a:rPr sz="1900" spc="-25" dirty="0">
                <a:solidFill>
                  <a:srgbClr val="FFFFFF"/>
                </a:solidFill>
                <a:latin typeface="Verdana"/>
                <a:cs typeface="Verdana"/>
              </a:rPr>
              <a:t>ã</a:t>
            </a:r>
            <a:r>
              <a:rPr sz="1900" spc="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:	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da</a:t>
            </a: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o	</a:t>
            </a:r>
            <a:r>
              <a:rPr sz="1900" spc="-1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900" spc="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al	e	</a:t>
            </a:r>
            <a:r>
              <a:rPr sz="1900" spc="0" dirty="0">
                <a:solidFill>
                  <a:srgbClr val="FFFFFF"/>
                </a:solidFill>
                <a:latin typeface="Verdana"/>
                <a:cs typeface="Verdana"/>
              </a:rPr>
              <a:t>cer</a:t>
            </a:r>
            <a:r>
              <a:rPr sz="1900" spc="-3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900" spc="-1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,	ne</a:t>
            </a:r>
            <a:r>
              <a:rPr sz="1900" spc="-20" dirty="0">
                <a:solidFill>
                  <a:srgbClr val="FFFFFF"/>
                </a:solidFill>
                <a:latin typeface="Verdana"/>
                <a:cs typeface="Verdana"/>
              </a:rPr>
              <a:t>x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o	</a:t>
            </a: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aus</a:t>
            </a:r>
            <a:r>
              <a:rPr sz="1900" spc="-2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900" spc="1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,	agen</a:t>
            </a: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e	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o	</a:t>
            </a:r>
            <a:r>
              <a:rPr sz="1900" spc="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900" spc="-25" dirty="0">
                <a:solidFill>
                  <a:srgbClr val="FFFFFF"/>
                </a:solidFill>
                <a:latin typeface="Verdana"/>
                <a:cs typeface="Verdana"/>
              </a:rPr>
              <a:t>x</a:t>
            </a:r>
            <a:r>
              <a:rPr sz="1900" spc="0" dirty="0">
                <a:solidFill>
                  <a:srgbClr val="FFFFFF"/>
                </a:solidFill>
                <a:latin typeface="Verdana"/>
                <a:cs typeface="Verdana"/>
              </a:rPr>
              <a:t>er</a:t>
            </a: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900" spc="10" dirty="0">
                <a:solidFill>
                  <a:srgbClr val="FFFFFF"/>
                </a:solidFill>
                <a:latin typeface="Verdana"/>
                <a:cs typeface="Verdana"/>
              </a:rPr>
              <a:t>í</a:t>
            </a: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o	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(ou  aparente) das funções (ou 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delas se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prevalecer) 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e ausência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9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excludentes.</a:t>
            </a:r>
            <a:endParaRPr sz="1900" dirty="0">
              <a:latin typeface="Verdana"/>
              <a:cs typeface="Verdana"/>
            </a:endParaRPr>
          </a:p>
          <a:p>
            <a:pPr marL="299720" indent="-287020">
              <a:lnSpc>
                <a:spcPct val="100000"/>
              </a:lnSpc>
              <a:spcBef>
                <a:spcPts val="5"/>
              </a:spcBef>
              <a:buFont typeface="Wingdings"/>
              <a:buChar char=""/>
              <a:tabLst>
                <a:tab pos="299720" algn="l"/>
              </a:tabLst>
            </a:pP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Excludentes: 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força </a:t>
            </a:r>
            <a:r>
              <a:rPr sz="1900" spc="-45" dirty="0">
                <a:solidFill>
                  <a:srgbClr val="FFFFFF"/>
                </a:solidFill>
                <a:latin typeface="Verdana"/>
                <a:cs typeface="Verdana"/>
              </a:rPr>
              <a:t>maior, 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o caso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fortuito, 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o </a:t>
            </a: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fato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terceiro e a culpa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exclusiva da</a:t>
            </a:r>
            <a:r>
              <a:rPr sz="19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vítima.</a:t>
            </a:r>
            <a:endParaRPr sz="1900" dirty="0">
              <a:latin typeface="Verdana"/>
              <a:cs typeface="Verdana"/>
            </a:endParaRPr>
          </a:p>
          <a:p>
            <a:pPr marL="299720" marR="9525" indent="-287020">
              <a:lnSpc>
                <a:spcPct val="100000"/>
              </a:lnSpc>
              <a:buFont typeface="Wingdings"/>
              <a:buChar char=""/>
              <a:tabLst>
                <a:tab pos="299720" algn="l"/>
                <a:tab pos="1681480" algn="l"/>
                <a:tab pos="3611879" algn="l"/>
                <a:tab pos="4097654" algn="l"/>
                <a:tab pos="5431155" algn="l"/>
                <a:tab pos="6454775" algn="l"/>
                <a:tab pos="6917690" algn="l"/>
                <a:tab pos="8563610" algn="l"/>
                <a:tab pos="9051290" algn="l"/>
                <a:tab pos="10136505" algn="l"/>
                <a:tab pos="11355705" algn="l"/>
              </a:tabLst>
            </a:pPr>
            <a:r>
              <a:rPr sz="1900" b="1" dirty="0">
                <a:solidFill>
                  <a:srgbClr val="FFFFFF"/>
                </a:solidFill>
                <a:latin typeface="Verdana"/>
                <a:cs typeface="Verdana"/>
              </a:rPr>
              <a:t>Con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di</a:t>
            </a: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ç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ã</a:t>
            </a:r>
            <a:r>
              <a:rPr sz="1900" b="1" dirty="0">
                <a:solidFill>
                  <a:srgbClr val="FFFFFF"/>
                </a:solidFill>
                <a:latin typeface="Verdana"/>
                <a:cs typeface="Verdana"/>
              </a:rPr>
              <a:t>o	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900" b="1" spc="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ss</a:t>
            </a:r>
            <a:r>
              <a:rPr sz="1900" b="1" spc="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1900" b="1" spc="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900" b="1" spc="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dad</a:t>
            </a:r>
            <a:r>
              <a:rPr sz="1900" b="1" dirty="0">
                <a:solidFill>
                  <a:srgbClr val="FFFFFF"/>
                </a:solidFill>
                <a:latin typeface="Verdana"/>
                <a:cs typeface="Verdana"/>
              </a:rPr>
              <a:t>e	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900" b="1" dirty="0">
                <a:solidFill>
                  <a:srgbClr val="FFFFFF"/>
                </a:solidFill>
                <a:latin typeface="Verdana"/>
                <a:cs typeface="Verdana"/>
              </a:rPr>
              <a:t>e	</a:t>
            </a: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900" b="1" spc="0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ess</a:t>
            </a:r>
            <a:r>
              <a:rPr sz="1900" b="1" dirty="0">
                <a:solidFill>
                  <a:srgbClr val="FFFFFF"/>
                </a:solidFill>
                <a:latin typeface="Verdana"/>
                <a:cs typeface="Verdana"/>
              </a:rPr>
              <a:t>o	</a:t>
            </a: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cont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900" b="1" dirty="0">
                <a:solidFill>
                  <a:srgbClr val="FFFFFF"/>
                </a:solidFill>
                <a:latin typeface="Verdana"/>
                <a:cs typeface="Verdana"/>
              </a:rPr>
              <a:t>a	</a:t>
            </a: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900" b="1" dirty="0">
                <a:solidFill>
                  <a:srgbClr val="FFFFFF"/>
                </a:solidFill>
                <a:latin typeface="Verdana"/>
                <a:cs typeface="Verdana"/>
              </a:rPr>
              <a:t>s	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900" b="1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ces</a:t>
            </a:r>
            <a:r>
              <a:rPr sz="1900" b="1" dirty="0">
                <a:solidFill>
                  <a:srgbClr val="FFFFFF"/>
                </a:solidFill>
                <a:latin typeface="Verdana"/>
                <a:cs typeface="Verdana"/>
              </a:rPr>
              <a:t>so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900" b="1" dirty="0">
                <a:solidFill>
                  <a:srgbClr val="FFFFFF"/>
                </a:solidFill>
                <a:latin typeface="Verdana"/>
                <a:cs typeface="Verdana"/>
              </a:rPr>
              <a:t>s	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900" b="1" dirty="0">
                <a:solidFill>
                  <a:srgbClr val="FFFFFF"/>
                </a:solidFill>
                <a:latin typeface="Verdana"/>
                <a:cs typeface="Verdana"/>
              </a:rPr>
              <a:t>o	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900" b="1" spc="0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ent</a:t>
            </a:r>
            <a:r>
              <a:rPr sz="1900" b="1" dirty="0">
                <a:solidFill>
                  <a:srgbClr val="FFFFFF"/>
                </a:solidFill>
                <a:latin typeface="Verdana"/>
                <a:cs typeface="Verdana"/>
              </a:rPr>
              <a:t>e	</a:t>
            </a:r>
            <a:r>
              <a:rPr sz="1900" b="1" spc="0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900" b="1" dirty="0">
                <a:solidFill>
                  <a:srgbClr val="FFFFFF"/>
                </a:solidFill>
                <a:latin typeface="Verdana"/>
                <a:cs typeface="Verdana"/>
              </a:rPr>
              <a:t>ú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bli</a:t>
            </a: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co</a:t>
            </a:r>
            <a:r>
              <a:rPr sz="1900" b="1" dirty="0">
                <a:solidFill>
                  <a:srgbClr val="FFFFFF"/>
                </a:solidFill>
                <a:latin typeface="Verdana"/>
                <a:cs typeface="Verdana"/>
              </a:rPr>
              <a:t>,	nos  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limites </a:t>
            </a: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da</a:t>
            </a:r>
            <a:r>
              <a:rPr sz="1900" b="1" spc="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herança.</a:t>
            </a:r>
            <a:endParaRPr sz="19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734059" y="1326034"/>
            <a:ext cx="10736580" cy="3398366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43180" rIns="0" bIns="0" rtlCol="0">
            <a:spAutoFit/>
          </a:bodyPr>
          <a:lstStyle/>
          <a:p>
            <a:pPr marL="355600" marR="8255" indent="-342900" algn="just">
              <a:lnSpc>
                <a:spcPct val="90000"/>
              </a:lnSpc>
              <a:spcBef>
                <a:spcPts val="340"/>
              </a:spcBef>
              <a:buClr>
                <a:srgbClr val="D15A3D"/>
              </a:buClr>
              <a:buAutoNum type="arabicPeriod"/>
              <a:tabLst>
                <a:tab pos="356235" algn="l"/>
              </a:tabLst>
            </a:pP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juridicamente adequada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delimitação da responsabilidade civil do Estado  apenas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aos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casos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em que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pessoa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jurídica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direito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público causou dano </a:t>
            </a:r>
            <a:r>
              <a:rPr sz="2000" spc="-30" dirty="0">
                <a:solidFill>
                  <a:srgbClr val="2C2D2C"/>
                </a:solidFill>
                <a:latin typeface="Verdana"/>
                <a:cs typeface="Verdana"/>
              </a:rPr>
              <a:t>no 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exercício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um serviço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público, excluindo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atividade econômica do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rol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reparação pela teoria</a:t>
            </a:r>
            <a:r>
              <a:rPr sz="2000" spc="-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objetiva?</a:t>
            </a:r>
            <a:endParaRPr sz="2000" dirty="0">
              <a:latin typeface="Verdana"/>
              <a:cs typeface="Verdana"/>
            </a:endParaRPr>
          </a:p>
          <a:p>
            <a:pPr marL="355600" marR="5715" indent="-342900" algn="just">
              <a:lnSpc>
                <a:spcPct val="90100"/>
              </a:lnSpc>
              <a:spcBef>
                <a:spcPts val="1195"/>
              </a:spcBef>
              <a:buClr>
                <a:srgbClr val="D15A3D"/>
              </a:buClr>
              <a:buAutoNum type="arabicPeriod"/>
              <a:tabLst>
                <a:tab pos="356235" algn="l"/>
              </a:tabLst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Admite-se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haver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um conflito de interesse no fato de um agente estatal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ajuizar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ação de indenização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contra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própria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entidade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da qual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ele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faça parte?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Haveria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algum desvio funcional na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atitude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2000" spc="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servidor?</a:t>
            </a:r>
            <a:endParaRPr sz="2000" dirty="0">
              <a:latin typeface="Verdana"/>
              <a:cs typeface="Verdana"/>
            </a:endParaRPr>
          </a:p>
          <a:p>
            <a:pPr marL="355600" marR="5715" indent="-342900" algn="just">
              <a:lnSpc>
                <a:spcPct val="90000"/>
              </a:lnSpc>
              <a:spcBef>
                <a:spcPts val="1195"/>
              </a:spcBef>
              <a:buClr>
                <a:srgbClr val="D15A3D"/>
              </a:buClr>
              <a:buAutoNum type="arabicPeriod"/>
              <a:tabLst>
                <a:tab pos="356235" algn="l"/>
              </a:tabLst>
            </a:pP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cabível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ajuizamento,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pelo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Poder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Público,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ação de regresso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contra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agente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público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causador do dano antes do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pagamento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dívida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constituída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em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precatório?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Afinal,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neste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caso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Estado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não estaria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buscando ressarcimento de  dívida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por ele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ainda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não</a:t>
            </a:r>
            <a:r>
              <a:rPr sz="2000" spc="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10" dirty="0" err="1">
                <a:solidFill>
                  <a:srgbClr val="2C2D2C"/>
                </a:solidFill>
                <a:latin typeface="Verdana"/>
                <a:cs typeface="Verdana"/>
              </a:rPr>
              <a:t>adimplida</a:t>
            </a:r>
            <a:r>
              <a:rPr sz="2000" spc="-10" dirty="0" smtClean="0">
                <a:solidFill>
                  <a:srgbClr val="2C2D2C"/>
                </a:solidFill>
                <a:latin typeface="Verdana"/>
                <a:cs typeface="Verdana"/>
              </a:rPr>
              <a:t>?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0" y="369950"/>
            <a:ext cx="12192000" cy="400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369950"/>
            <a:ext cx="12192000" cy="400050"/>
          </a:xfrm>
          <a:custGeom>
            <a:avLst/>
            <a:gdLst/>
            <a:ahLst/>
            <a:cxnLst/>
            <a:rect l="l" t="t" r="r" b="b"/>
            <a:pathLst>
              <a:path w="12192000" h="400050">
                <a:moveTo>
                  <a:pt x="0" y="400050"/>
                </a:moveTo>
                <a:lnTo>
                  <a:pt x="12192000" y="400050"/>
                </a:lnTo>
                <a:lnTo>
                  <a:pt x="12192000" y="0"/>
                </a:lnTo>
                <a:lnTo>
                  <a:pt x="0" y="0"/>
                </a:lnTo>
                <a:lnTo>
                  <a:pt x="0" y="40005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>
            <a:spLocks noGrp="1"/>
          </p:cNvSpPr>
          <p:nvPr>
            <p:ph type="title"/>
          </p:nvPr>
        </p:nvSpPr>
        <p:spPr>
          <a:xfrm>
            <a:off x="78739" y="400684"/>
            <a:ext cx="30587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2000" b="1" spc="-5" dirty="0">
                <a:solidFill>
                  <a:srgbClr val="FFFFFF"/>
                </a:solidFill>
              </a:rPr>
              <a:t>3</a:t>
            </a:r>
            <a:r>
              <a:rPr sz="2000" b="1" spc="-5" dirty="0" smtClean="0">
                <a:solidFill>
                  <a:srgbClr val="FFFFFF"/>
                </a:solidFill>
                <a:latin typeface="Verdana"/>
                <a:cs typeface="Verdana"/>
              </a:rPr>
              <a:t>. </a:t>
            </a:r>
            <a:r>
              <a:rPr sz="2000" b="1" dirty="0">
                <a:solidFill>
                  <a:srgbClr val="FFFFFF"/>
                </a:solidFill>
                <a:latin typeface="Verdana"/>
                <a:cs typeface="Verdana"/>
              </a:rPr>
              <a:t>Pontos </a:t>
            </a:r>
            <a:r>
              <a:rPr sz="2000" b="1" spc="-5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2000" b="1" spc="-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Verdana"/>
                <a:cs typeface="Verdana"/>
              </a:rPr>
              <a:t>reflexão</a:t>
            </a: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369950"/>
            <a:ext cx="12192000" cy="4032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369950"/>
            <a:ext cx="12192000" cy="403225"/>
          </a:xfrm>
          <a:custGeom>
            <a:avLst/>
            <a:gdLst/>
            <a:ahLst/>
            <a:cxnLst/>
            <a:rect l="l" t="t" r="r" b="b"/>
            <a:pathLst>
              <a:path w="12192000" h="403225">
                <a:moveTo>
                  <a:pt x="0" y="403225"/>
                </a:moveTo>
                <a:lnTo>
                  <a:pt x="12192000" y="403225"/>
                </a:lnTo>
                <a:lnTo>
                  <a:pt x="12192000" y="0"/>
                </a:lnTo>
                <a:lnTo>
                  <a:pt x="0" y="0"/>
                </a:lnTo>
                <a:lnTo>
                  <a:pt x="0" y="403225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>
            <a:spLocks noGrp="1"/>
          </p:cNvSpPr>
          <p:nvPr>
            <p:ph type="title"/>
          </p:nvPr>
        </p:nvSpPr>
        <p:spPr>
          <a:xfrm>
            <a:off x="78739" y="400684"/>
            <a:ext cx="16967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solidFill>
                  <a:srgbClr val="FFFFFF"/>
                </a:solidFill>
                <a:latin typeface="Verdana"/>
                <a:cs typeface="Verdana"/>
              </a:rPr>
              <a:t>Referências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91439" y="698880"/>
            <a:ext cx="1671320" cy="0"/>
          </a:xfrm>
          <a:custGeom>
            <a:avLst/>
            <a:gdLst/>
            <a:ahLst/>
            <a:cxnLst/>
            <a:rect l="l" t="t" r="r" b="b"/>
            <a:pathLst>
              <a:path w="1671320">
                <a:moveTo>
                  <a:pt x="0" y="0"/>
                </a:moveTo>
                <a:lnTo>
                  <a:pt x="167132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613727" y="914400"/>
            <a:ext cx="10968355" cy="60452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 marR="5080">
              <a:lnSpc>
                <a:spcPts val="2160"/>
              </a:lnSpc>
              <a:spcBef>
                <a:spcPts val="370"/>
              </a:spcBef>
              <a:buClr>
                <a:srgbClr val="D15A3D"/>
              </a:buClr>
              <a:buSzPct val="95000"/>
              <a:buFont typeface="Arial"/>
              <a:buChar char="▪"/>
              <a:tabLst>
                <a:tab pos="104139" algn="l"/>
              </a:tabLst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CAHALI, </a:t>
            </a:r>
            <a:r>
              <a:rPr sz="2000" spc="-20" dirty="0">
                <a:solidFill>
                  <a:srgbClr val="2C2D2C"/>
                </a:solidFill>
                <a:latin typeface="Verdana"/>
                <a:cs typeface="Verdana"/>
              </a:rPr>
              <a:t>Yussef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Said.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Responsabilidade Civil 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do Estado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5ed. São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Paulo: Revista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2000" spc="-25" dirty="0">
                <a:solidFill>
                  <a:srgbClr val="2C2D2C"/>
                </a:solidFill>
                <a:latin typeface="Verdana"/>
                <a:cs typeface="Verdana"/>
              </a:rPr>
              <a:t>Tribunais,</a:t>
            </a:r>
            <a:r>
              <a:rPr sz="2000" spc="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2014.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249420" y="1600200"/>
            <a:ext cx="1042669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35" dirty="0">
                <a:solidFill>
                  <a:srgbClr val="2C2D2C"/>
                </a:solidFill>
                <a:latin typeface="Verdana"/>
                <a:cs typeface="Verdana"/>
              </a:rPr>
              <a:t>Z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a.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450840" y="1600200"/>
            <a:ext cx="99758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Direito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609333" y="1600200"/>
            <a:ext cx="22244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Administrativo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8992616" y="1600200"/>
            <a:ext cx="258508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2605" algn="l"/>
                <a:tab pos="1109345" algn="l"/>
                <a:tab pos="1775460" algn="l"/>
              </a:tabLst>
            </a:pPr>
            <a:r>
              <a:rPr sz="2000" spc="0" dirty="0">
                <a:solidFill>
                  <a:srgbClr val="2C2D2C"/>
                </a:solidFill>
                <a:latin typeface="Verdana"/>
                <a:cs typeface="Verdana"/>
              </a:rPr>
              <a:t>2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6	</a:t>
            </a:r>
            <a:r>
              <a:rPr sz="20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.	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ão	</a:t>
            </a:r>
            <a:r>
              <a:rPr sz="2000" spc="-7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o: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13727" y="1600200"/>
            <a:ext cx="3474720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4139" indent="-91440">
              <a:lnSpc>
                <a:spcPts val="2280"/>
              </a:lnSpc>
              <a:spcBef>
                <a:spcPts val="100"/>
              </a:spcBef>
              <a:buClr>
                <a:srgbClr val="D15A3D"/>
              </a:buClr>
              <a:buSzPct val="95000"/>
              <a:buFont typeface="Arial"/>
              <a:buChar char="▪"/>
              <a:tabLst>
                <a:tab pos="104139" algn="l"/>
                <a:tab pos="591820" algn="l"/>
                <a:tab pos="1819275" algn="l"/>
                <a:tab pos="2700655" algn="l"/>
              </a:tabLst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I	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RO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,	M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ria	</a:t>
            </a:r>
            <a:r>
              <a:rPr sz="2000" spc="-3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y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endParaRPr sz="2000" dirty="0">
              <a:latin typeface="Verdana"/>
              <a:cs typeface="Verdana"/>
            </a:endParaRPr>
          </a:p>
          <a:p>
            <a:pPr marL="12700">
              <a:lnSpc>
                <a:spcPts val="2280"/>
              </a:lnSpc>
            </a:pP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Editora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Atlas,</a:t>
            </a:r>
            <a:r>
              <a:rPr sz="20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2013.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13727" y="2286000"/>
            <a:ext cx="10967720" cy="45833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280"/>
              </a:lnSpc>
              <a:spcBef>
                <a:spcPts val="100"/>
              </a:spcBef>
              <a:buClr>
                <a:srgbClr val="D15A3D"/>
              </a:buClr>
              <a:buSzPct val="95000"/>
              <a:buFont typeface="Arial"/>
              <a:buChar char="▪"/>
              <a:tabLst>
                <a:tab pos="104139" algn="l"/>
                <a:tab pos="1229360" algn="l"/>
                <a:tab pos="2245995" algn="l"/>
                <a:tab pos="3310254" algn="l"/>
                <a:tab pos="4270375" algn="l"/>
                <a:tab pos="4760595" algn="l"/>
                <a:tab pos="5875655" algn="l"/>
                <a:tab pos="8216265" algn="l"/>
                <a:tab pos="8922385" algn="l"/>
                <a:tab pos="9615805" algn="l"/>
              </a:tabLst>
            </a:pP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JUSTEN	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FILHO,	Marçal.	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Curso	de	Direito	Administrativo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.	7ed.	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Belo	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Horizonte:</a:t>
            </a:r>
            <a:endParaRPr sz="2000" dirty="0">
              <a:latin typeface="Verdana"/>
              <a:cs typeface="Verdana"/>
            </a:endParaRPr>
          </a:p>
          <a:p>
            <a:pPr marL="12700">
              <a:lnSpc>
                <a:spcPts val="2280"/>
              </a:lnSpc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Fórum,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 2011.</a:t>
            </a:r>
            <a:endParaRPr sz="2000" dirty="0">
              <a:latin typeface="Verdana"/>
              <a:cs typeface="Verdana"/>
            </a:endParaRPr>
          </a:p>
          <a:p>
            <a:pPr marL="12700" marR="5080">
              <a:lnSpc>
                <a:spcPts val="2160"/>
              </a:lnSpc>
              <a:spcBef>
                <a:spcPts val="1835"/>
              </a:spcBef>
              <a:buClr>
                <a:srgbClr val="D15A3D"/>
              </a:buClr>
              <a:buSzPct val="95000"/>
              <a:buFont typeface="Arial"/>
              <a:buChar char="▪"/>
              <a:tabLst>
                <a:tab pos="104139" algn="l"/>
              </a:tabLst>
            </a:pP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MEDAUAR,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Odete.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Direito Administrativo Moderno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2000" spc="-5" dirty="0" smtClean="0">
                <a:solidFill>
                  <a:srgbClr val="2C2D2C"/>
                </a:solidFill>
                <a:latin typeface="Verdana"/>
                <a:cs typeface="Verdana"/>
              </a:rPr>
              <a:t>1</a:t>
            </a:r>
            <a:r>
              <a:rPr lang="pt-BR" sz="2000" spc="-5" dirty="0" smtClean="0">
                <a:solidFill>
                  <a:srgbClr val="2C2D2C"/>
                </a:solidFill>
                <a:latin typeface="Verdana"/>
                <a:cs typeface="Verdana"/>
              </a:rPr>
              <a:t>9</a:t>
            </a:r>
            <a:r>
              <a:rPr sz="2000" spc="-5" dirty="0" smtClean="0">
                <a:solidFill>
                  <a:srgbClr val="2C2D2C"/>
                </a:solidFill>
                <a:latin typeface="Verdana"/>
                <a:cs typeface="Verdana"/>
              </a:rPr>
              <a:t>ed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. São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Paulo: Revista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dos  </a:t>
            </a:r>
            <a:r>
              <a:rPr sz="2000" spc="-25" dirty="0">
                <a:solidFill>
                  <a:srgbClr val="2C2D2C"/>
                </a:solidFill>
                <a:latin typeface="Verdana"/>
                <a:cs typeface="Verdana"/>
              </a:rPr>
              <a:t>Tribunais,</a:t>
            </a:r>
            <a:r>
              <a:rPr sz="2000" spc="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dirty="0" smtClean="0">
                <a:solidFill>
                  <a:srgbClr val="2C2D2C"/>
                </a:solidFill>
                <a:latin typeface="Verdana"/>
                <a:cs typeface="Verdana"/>
              </a:rPr>
              <a:t>201</a:t>
            </a:r>
            <a:r>
              <a:rPr lang="pt-BR" sz="2000" smtClean="0">
                <a:solidFill>
                  <a:srgbClr val="2C2D2C"/>
                </a:solidFill>
                <a:latin typeface="Verdana"/>
                <a:cs typeface="Verdana"/>
              </a:rPr>
              <a:t>5</a:t>
            </a:r>
            <a:r>
              <a:rPr sz="200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2000" dirty="0">
              <a:latin typeface="Verdana"/>
              <a:cs typeface="Verdana"/>
            </a:endParaRPr>
          </a:p>
          <a:p>
            <a:pPr marL="12700" marR="5080" algn="just">
              <a:lnSpc>
                <a:spcPct val="90000"/>
              </a:lnSpc>
              <a:spcBef>
                <a:spcPts val="1770"/>
              </a:spcBef>
              <a:buClr>
                <a:srgbClr val="D15A3D"/>
              </a:buClr>
              <a:buSzPct val="95000"/>
              <a:buFont typeface="Arial"/>
              <a:buChar char="▪"/>
              <a:tabLst>
                <a:tab pos="104139" algn="l"/>
              </a:tabLst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MOURA, Emerson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Affonso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da Costa. Erário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público, dever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regresso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prescrição  administrativa: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indisponibilidade do interesse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público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vs. 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segurança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jurídica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na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ação de ressarcimento proposta pelo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Estado.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Revista Digital 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Direito  Administrativo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vol.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1,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n.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2,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p.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454-470,</a:t>
            </a:r>
            <a:r>
              <a:rPr sz="2000" spc="-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dirty="0" smtClean="0">
                <a:solidFill>
                  <a:srgbClr val="2C2D2C"/>
                </a:solidFill>
                <a:latin typeface="Verdana"/>
                <a:cs typeface="Verdana"/>
              </a:rPr>
              <a:t>2014</a:t>
            </a:r>
            <a:r>
              <a:rPr lang="pt-BR" sz="20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</a:p>
          <a:p>
            <a:pPr marL="12700" marR="5080" algn="just">
              <a:lnSpc>
                <a:spcPct val="90000"/>
              </a:lnSpc>
              <a:spcBef>
                <a:spcPts val="1770"/>
              </a:spcBef>
              <a:buClr>
                <a:srgbClr val="D15A3D"/>
              </a:buClr>
              <a:buSzPct val="95000"/>
              <a:buFont typeface="Arial"/>
              <a:buChar char="▪"/>
              <a:tabLst>
                <a:tab pos="104139" algn="l"/>
              </a:tabLst>
            </a:pPr>
            <a:r>
              <a:rPr lang="pt-BR" sz="2000" dirty="0" smtClean="0">
                <a:solidFill>
                  <a:srgbClr val="2C2D2C"/>
                </a:solidFill>
                <a:latin typeface="Verdana"/>
                <a:cs typeface="Verdana"/>
              </a:rPr>
              <a:t>OLIVEIRA, Rafael. Curso de Direito Administrativo, 5 ed., Rio de Janeiro: Método, 2017, p. 763</a:t>
            </a:r>
          </a:p>
          <a:p>
            <a:pPr marL="12700" marR="5080" algn="just">
              <a:lnSpc>
                <a:spcPct val="90000"/>
              </a:lnSpc>
              <a:spcBef>
                <a:spcPts val="1770"/>
              </a:spcBef>
              <a:buClr>
                <a:srgbClr val="D15A3D"/>
              </a:buClr>
              <a:buSzPct val="95000"/>
              <a:buFont typeface="Arial"/>
              <a:buChar char="▪"/>
              <a:tabLst>
                <a:tab pos="104139" algn="l"/>
              </a:tabLst>
            </a:pPr>
            <a:r>
              <a:rPr lang="pt-BR" sz="2000" dirty="0" smtClean="0">
                <a:solidFill>
                  <a:srgbClr val="2C2D2C"/>
                </a:solidFill>
                <a:latin typeface="Verdana"/>
                <a:cs typeface="Verdana"/>
              </a:rPr>
              <a:t>TEPEDINO, Gustavo. A evolução da responsabilidade civil no </a:t>
            </a:r>
            <a:r>
              <a:rPr lang="pt-BR" sz="2000" dirty="0" err="1" smtClean="0">
                <a:solidFill>
                  <a:srgbClr val="2C2D2C"/>
                </a:solidFill>
                <a:latin typeface="Verdana"/>
                <a:cs typeface="Verdana"/>
              </a:rPr>
              <a:t>dirieto</a:t>
            </a:r>
            <a:r>
              <a:rPr lang="pt-BR" sz="2000" dirty="0" smtClean="0">
                <a:solidFill>
                  <a:srgbClr val="2C2D2C"/>
                </a:solidFill>
                <a:latin typeface="Verdana"/>
                <a:cs typeface="Verdana"/>
              </a:rPr>
              <a:t> brasileiro e suas controvérsias na atividade estatal”. Temas de Direito Civil. 3 ed. Rio de Janeiro, 2004, p. 216.</a:t>
            </a: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>
            <a:spLocks noGrp="1"/>
          </p:cNvSpPr>
          <p:nvPr>
            <p:ph type="title"/>
          </p:nvPr>
        </p:nvSpPr>
        <p:spPr>
          <a:xfrm>
            <a:off x="4084701" y="704850"/>
            <a:ext cx="372999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solidFill>
                  <a:srgbClr val="D15A3D"/>
                </a:solidFill>
                <a:latin typeface="Verdana"/>
                <a:cs typeface="Verdana"/>
              </a:rPr>
              <a:t>Sumário de</a:t>
            </a:r>
            <a:r>
              <a:rPr sz="3200" b="1" spc="-80" dirty="0">
                <a:solidFill>
                  <a:srgbClr val="D15A3D"/>
                </a:solidFill>
                <a:latin typeface="Verdana"/>
                <a:cs typeface="Verdana"/>
              </a:rPr>
              <a:t> </a:t>
            </a:r>
            <a:r>
              <a:rPr sz="3200" b="1" dirty="0">
                <a:solidFill>
                  <a:srgbClr val="D15A3D"/>
                </a:solidFill>
                <a:latin typeface="Verdana"/>
                <a:cs typeface="Verdana"/>
              </a:rPr>
              <a:t>aula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524000" y="1295400"/>
            <a:ext cx="9162415" cy="4675639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34620" rIns="0" bIns="0" rtlCol="0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1060"/>
              </a:spcBef>
              <a:buClr>
                <a:srgbClr val="D15A3D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Anatomia 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do art.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37, </a:t>
            </a:r>
            <a:r>
              <a:rPr sz="2000" b="1" spc="-5" dirty="0">
                <a:solidFill>
                  <a:srgbClr val="2C2D2C"/>
                </a:solidFill>
                <a:latin typeface="MS PGothic"/>
                <a:cs typeface="MS PGothic"/>
              </a:rPr>
              <a:t>§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6º, 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Constituição</a:t>
            </a:r>
            <a:r>
              <a:rPr sz="2000" b="1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b="1" spc="-10" dirty="0">
                <a:solidFill>
                  <a:srgbClr val="2C2D2C"/>
                </a:solidFill>
                <a:latin typeface="Verdana"/>
                <a:cs typeface="Verdana"/>
              </a:rPr>
              <a:t>Federal</a:t>
            </a:r>
            <a:endParaRPr sz="2000" dirty="0">
              <a:latin typeface="Verdana"/>
              <a:cs typeface="Verdana"/>
            </a:endParaRPr>
          </a:p>
          <a:p>
            <a:pPr marL="469900" lvl="2">
              <a:spcBef>
                <a:spcPts val="960"/>
              </a:spcBef>
              <a:buClr>
                <a:srgbClr val="D15A3D"/>
              </a:buClr>
              <a:tabLst>
                <a:tab pos="518159" algn="l"/>
              </a:tabLst>
            </a:pPr>
            <a:r>
              <a:rPr lang="pt-BR" sz="2000" spc="-10" dirty="0" smtClean="0">
                <a:solidFill>
                  <a:srgbClr val="FF0000"/>
                </a:solidFill>
                <a:latin typeface="Verdana"/>
                <a:cs typeface="Verdana"/>
              </a:rPr>
              <a:t>1.1.</a:t>
            </a:r>
            <a:r>
              <a:rPr lang="pt-BR" sz="2000" spc="-1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10" dirty="0" err="1" smtClean="0">
                <a:solidFill>
                  <a:srgbClr val="2C2D2C"/>
                </a:solidFill>
                <a:latin typeface="Verdana"/>
                <a:cs typeface="Verdana"/>
              </a:rPr>
              <a:t>Pessoas</a:t>
            </a:r>
            <a:r>
              <a:rPr sz="2000" spc="-1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Jurídicas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Direito</a:t>
            </a:r>
            <a:r>
              <a:rPr sz="2000" spc="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Público;</a:t>
            </a:r>
            <a:endParaRPr sz="2000" dirty="0">
              <a:latin typeface="Verdana"/>
              <a:cs typeface="Verdana"/>
            </a:endParaRPr>
          </a:p>
          <a:p>
            <a:pPr marL="469900" lvl="2" algn="just">
              <a:spcBef>
                <a:spcPts val="960"/>
              </a:spcBef>
              <a:buClr>
                <a:srgbClr val="D15A3D"/>
              </a:buClr>
              <a:tabLst>
                <a:tab pos="518159" algn="l"/>
              </a:tabLst>
            </a:pPr>
            <a:r>
              <a:rPr lang="pt-BR" sz="2000" spc="-10" dirty="0" smtClean="0">
                <a:solidFill>
                  <a:srgbClr val="FF0000"/>
                </a:solidFill>
                <a:latin typeface="Verdana"/>
                <a:cs typeface="Verdana"/>
              </a:rPr>
              <a:t>1.2.</a:t>
            </a:r>
            <a:r>
              <a:rPr lang="pt-BR" sz="2000" spc="-1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10" dirty="0" err="1" smtClean="0">
                <a:solidFill>
                  <a:srgbClr val="2C2D2C"/>
                </a:solidFill>
                <a:latin typeface="Verdana"/>
                <a:cs typeface="Verdana"/>
              </a:rPr>
              <a:t>Pessoas</a:t>
            </a:r>
            <a:r>
              <a:rPr sz="2000" spc="-1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Jurídicas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Direito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Privado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prestadoras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000" spc="-5" dirty="0" err="1" smtClean="0">
                <a:solidFill>
                  <a:srgbClr val="2C2D2C"/>
                </a:solidFill>
                <a:latin typeface="Verdana"/>
                <a:cs typeface="Verdana"/>
              </a:rPr>
              <a:t>serviço</a:t>
            </a:r>
            <a:r>
              <a:rPr lang="pt-BR" sz="2000" spc="1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10" dirty="0" err="1" smtClean="0">
                <a:solidFill>
                  <a:srgbClr val="2C2D2C"/>
                </a:solidFill>
                <a:latin typeface="Verdana"/>
                <a:cs typeface="Verdana"/>
              </a:rPr>
              <a:t>público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;</a:t>
            </a:r>
            <a:endParaRPr sz="2000" dirty="0">
              <a:latin typeface="Verdana"/>
              <a:cs typeface="Verdana"/>
            </a:endParaRPr>
          </a:p>
          <a:p>
            <a:pPr marL="469900" lvl="2">
              <a:spcBef>
                <a:spcPts val="960"/>
              </a:spcBef>
              <a:buClr>
                <a:srgbClr val="D15A3D"/>
              </a:buClr>
              <a:tabLst>
                <a:tab pos="518159" algn="l"/>
              </a:tabLst>
            </a:pPr>
            <a:r>
              <a:rPr lang="pt-BR" sz="2000" spc="-10" dirty="0" smtClean="0">
                <a:solidFill>
                  <a:srgbClr val="FF0000"/>
                </a:solidFill>
                <a:latin typeface="Verdana"/>
                <a:cs typeface="Verdana"/>
              </a:rPr>
              <a:t>1.3. </a:t>
            </a:r>
            <a:r>
              <a:rPr sz="2000" spc="-10" dirty="0" err="1" smtClean="0">
                <a:solidFill>
                  <a:srgbClr val="2C2D2C"/>
                </a:solidFill>
                <a:latin typeface="Verdana"/>
                <a:cs typeface="Verdana"/>
              </a:rPr>
              <a:t>Responderão</a:t>
            </a:r>
            <a:r>
              <a:rPr sz="2000" spc="-1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pelos</a:t>
            </a:r>
            <a:r>
              <a:rPr sz="2000" spc="-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danos;</a:t>
            </a:r>
            <a:endParaRPr sz="2000" dirty="0">
              <a:latin typeface="Verdana"/>
              <a:cs typeface="Verdana"/>
            </a:endParaRPr>
          </a:p>
          <a:p>
            <a:pPr marL="469900" lvl="2">
              <a:spcBef>
                <a:spcPts val="955"/>
              </a:spcBef>
              <a:buClr>
                <a:srgbClr val="D15A3D"/>
              </a:buClr>
              <a:tabLst>
                <a:tab pos="518159" algn="l"/>
              </a:tabLst>
            </a:pPr>
            <a:r>
              <a:rPr lang="pt-BR" sz="2000" spc="-5" dirty="0" smtClean="0">
                <a:solidFill>
                  <a:srgbClr val="FF0000"/>
                </a:solidFill>
                <a:latin typeface="Verdana"/>
                <a:cs typeface="Verdana"/>
              </a:rPr>
              <a:t>1.4. </a:t>
            </a:r>
            <a:r>
              <a:rPr sz="2000" spc="-5" dirty="0" err="1" smtClean="0">
                <a:solidFill>
                  <a:srgbClr val="2C2D2C"/>
                </a:solidFill>
                <a:latin typeface="Verdana"/>
                <a:cs typeface="Verdana"/>
              </a:rPr>
              <a:t>Agentes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, nesta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qualidade;</a:t>
            </a:r>
            <a:endParaRPr sz="2000" dirty="0">
              <a:latin typeface="Verdana"/>
              <a:cs typeface="Verdana"/>
            </a:endParaRPr>
          </a:p>
          <a:p>
            <a:pPr marL="469900" lvl="2">
              <a:spcBef>
                <a:spcPts val="960"/>
              </a:spcBef>
              <a:buClr>
                <a:srgbClr val="D15A3D"/>
              </a:buClr>
              <a:tabLst>
                <a:tab pos="518159" algn="l"/>
              </a:tabLst>
            </a:pPr>
            <a:r>
              <a:rPr lang="pt-BR" sz="2000" spc="-5" dirty="0" smtClean="0">
                <a:solidFill>
                  <a:srgbClr val="FF0000"/>
                </a:solidFill>
                <a:latin typeface="Verdana"/>
                <a:cs typeface="Verdana"/>
              </a:rPr>
              <a:t>1.5. </a:t>
            </a:r>
            <a:r>
              <a:rPr sz="2000" spc="-5" dirty="0" err="1" smtClean="0">
                <a:solidFill>
                  <a:srgbClr val="2C2D2C"/>
                </a:solidFill>
                <a:latin typeface="Verdana"/>
                <a:cs typeface="Verdana"/>
              </a:rPr>
              <a:t>Causarem</a:t>
            </a:r>
            <a:r>
              <a:rPr sz="2000" spc="-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000" spc="-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terceiros;</a:t>
            </a:r>
            <a:endParaRPr sz="2000" dirty="0">
              <a:latin typeface="Verdana"/>
              <a:cs typeface="Verdana"/>
            </a:endParaRPr>
          </a:p>
          <a:p>
            <a:pPr marL="469900" lvl="2">
              <a:spcBef>
                <a:spcPts val="955"/>
              </a:spcBef>
              <a:buClr>
                <a:srgbClr val="D15A3D"/>
              </a:buClr>
              <a:tabLst>
                <a:tab pos="518159" algn="l"/>
              </a:tabLst>
            </a:pPr>
            <a:r>
              <a:rPr lang="pt-BR" sz="2000" spc="-10" dirty="0" smtClean="0">
                <a:solidFill>
                  <a:srgbClr val="FF0000"/>
                </a:solidFill>
                <a:latin typeface="Verdana"/>
                <a:cs typeface="Verdana"/>
              </a:rPr>
              <a:t>1.6</a:t>
            </a:r>
            <a:r>
              <a:rPr lang="pt-BR" sz="2000" spc="-10" dirty="0" smtClean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2000" spc="-10" dirty="0" err="1" smtClean="0">
                <a:solidFill>
                  <a:srgbClr val="2C2D2C"/>
                </a:solidFill>
                <a:latin typeface="Verdana"/>
                <a:cs typeface="Verdana"/>
              </a:rPr>
              <a:t>Assegurado</a:t>
            </a:r>
            <a:r>
              <a:rPr sz="2000" spc="-1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direito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2000" spc="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regresso;</a:t>
            </a:r>
            <a:endParaRPr sz="2000" dirty="0">
              <a:latin typeface="Verdana"/>
              <a:cs typeface="Verdana"/>
            </a:endParaRPr>
          </a:p>
          <a:p>
            <a:pPr marL="469900" lvl="2">
              <a:spcBef>
                <a:spcPts val="955"/>
              </a:spcBef>
              <a:buClr>
                <a:srgbClr val="D15A3D"/>
              </a:buClr>
              <a:tabLst>
                <a:tab pos="518159" algn="l"/>
              </a:tabLst>
            </a:pPr>
            <a:r>
              <a:rPr lang="pt-BR" sz="2000" spc="-5" dirty="0" smtClean="0">
                <a:solidFill>
                  <a:srgbClr val="FF0000"/>
                </a:solidFill>
                <a:latin typeface="Verdana"/>
                <a:cs typeface="Verdana"/>
              </a:rPr>
              <a:t>1.7. </a:t>
            </a:r>
            <a:r>
              <a:rPr sz="2000" spc="-5" dirty="0" smtClean="0">
                <a:solidFill>
                  <a:srgbClr val="2C2D2C"/>
                </a:solidFill>
                <a:latin typeface="Verdana"/>
                <a:cs typeface="Verdana"/>
              </a:rPr>
              <a:t>Nos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casos de dolo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ou</a:t>
            </a:r>
            <a:r>
              <a:rPr sz="2000" spc="-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culpa</a:t>
            </a:r>
            <a:r>
              <a:rPr sz="2000" spc="-5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2000" dirty="0">
              <a:latin typeface="Verdana"/>
              <a:cs typeface="Verdana"/>
            </a:endParaRPr>
          </a:p>
          <a:p>
            <a:pPr marL="372745" indent="-360045">
              <a:lnSpc>
                <a:spcPct val="100000"/>
              </a:lnSpc>
              <a:spcBef>
                <a:spcPts val="960"/>
              </a:spcBef>
              <a:buClr>
                <a:srgbClr val="D15A3D"/>
              </a:buClr>
              <a:buAutoNum type="arabicPeriod" startAt="2"/>
              <a:tabLst>
                <a:tab pos="373380" algn="l"/>
              </a:tabLst>
            </a:pP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Projeto de Lei n. 412 de 2011 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–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Regulamentação da</a:t>
            </a:r>
            <a:r>
              <a:rPr sz="2000" b="1" spc="1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b="1" spc="-10" dirty="0">
                <a:solidFill>
                  <a:srgbClr val="2C2D2C"/>
                </a:solidFill>
                <a:latin typeface="Verdana"/>
                <a:cs typeface="Verdana"/>
              </a:rPr>
              <a:t>RCE</a:t>
            </a:r>
            <a:endParaRPr sz="2000" dirty="0">
              <a:latin typeface="Verdana"/>
              <a:cs typeface="Verdana"/>
            </a:endParaRPr>
          </a:p>
          <a:p>
            <a:pPr marL="375285" indent="-362585">
              <a:lnSpc>
                <a:spcPct val="100000"/>
              </a:lnSpc>
              <a:spcBef>
                <a:spcPts val="955"/>
              </a:spcBef>
              <a:buClr>
                <a:srgbClr val="D15A3D"/>
              </a:buClr>
              <a:buAutoNum type="arabicPeriod" startAt="2"/>
              <a:tabLst>
                <a:tab pos="375920" algn="l"/>
              </a:tabLst>
            </a:pP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Pontos de</a:t>
            </a:r>
            <a:r>
              <a:rPr sz="2000" b="1" spc="-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reflexão</a:t>
            </a: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992495" y="4468497"/>
            <a:ext cx="1551305" cy="875030"/>
          </a:xfrm>
          <a:custGeom>
            <a:avLst/>
            <a:gdLst/>
            <a:ahLst/>
            <a:cxnLst/>
            <a:rect l="l" t="t" r="r" b="b"/>
            <a:pathLst>
              <a:path w="1551304" h="875029">
                <a:moveTo>
                  <a:pt x="775462" y="0"/>
                </a:moveTo>
                <a:lnTo>
                  <a:pt x="714847" y="1315"/>
                </a:lnTo>
                <a:lnTo>
                  <a:pt x="655511" y="5199"/>
                </a:lnTo>
                <a:lnTo>
                  <a:pt x="597625" y="11552"/>
                </a:lnTo>
                <a:lnTo>
                  <a:pt x="541362" y="20277"/>
                </a:lnTo>
                <a:lnTo>
                  <a:pt x="486893" y="31278"/>
                </a:lnTo>
                <a:lnTo>
                  <a:pt x="434391" y="44458"/>
                </a:lnTo>
                <a:lnTo>
                  <a:pt x="384029" y="59718"/>
                </a:lnTo>
                <a:lnTo>
                  <a:pt x="335977" y="76961"/>
                </a:lnTo>
                <a:lnTo>
                  <a:pt x="290410" y="96091"/>
                </a:lnTo>
                <a:lnTo>
                  <a:pt x="247498" y="117011"/>
                </a:lnTo>
                <a:lnTo>
                  <a:pt x="207414" y="139622"/>
                </a:lnTo>
                <a:lnTo>
                  <a:pt x="170330" y="163827"/>
                </a:lnTo>
                <a:lnTo>
                  <a:pt x="136418" y="189530"/>
                </a:lnTo>
                <a:lnTo>
                  <a:pt x="105852" y="216633"/>
                </a:lnTo>
                <a:lnTo>
                  <a:pt x="78802" y="245039"/>
                </a:lnTo>
                <a:lnTo>
                  <a:pt x="35941" y="305370"/>
                </a:lnTo>
                <a:lnTo>
                  <a:pt x="9215" y="369746"/>
                </a:lnTo>
                <a:lnTo>
                  <a:pt x="0" y="437388"/>
                </a:lnTo>
                <a:lnTo>
                  <a:pt x="2332" y="471568"/>
                </a:lnTo>
                <a:lnTo>
                  <a:pt x="20475" y="537670"/>
                </a:lnTo>
                <a:lnTo>
                  <a:pt x="55441" y="600115"/>
                </a:lnTo>
                <a:lnTo>
                  <a:pt x="105852" y="658125"/>
                </a:lnTo>
                <a:lnTo>
                  <a:pt x="136418" y="685224"/>
                </a:lnTo>
                <a:lnTo>
                  <a:pt x="170330" y="710923"/>
                </a:lnTo>
                <a:lnTo>
                  <a:pt x="207414" y="735124"/>
                </a:lnTo>
                <a:lnTo>
                  <a:pt x="247498" y="757730"/>
                </a:lnTo>
                <a:lnTo>
                  <a:pt x="290410" y="778645"/>
                </a:lnTo>
                <a:lnTo>
                  <a:pt x="335977" y="797771"/>
                </a:lnTo>
                <a:lnTo>
                  <a:pt x="384029" y="815010"/>
                </a:lnTo>
                <a:lnTo>
                  <a:pt x="434391" y="830266"/>
                </a:lnTo>
                <a:lnTo>
                  <a:pt x="486893" y="843442"/>
                </a:lnTo>
                <a:lnTo>
                  <a:pt x="541362" y="854440"/>
                </a:lnTo>
                <a:lnTo>
                  <a:pt x="597625" y="863163"/>
                </a:lnTo>
                <a:lnTo>
                  <a:pt x="655511" y="869514"/>
                </a:lnTo>
                <a:lnTo>
                  <a:pt x="714847" y="873396"/>
                </a:lnTo>
                <a:lnTo>
                  <a:pt x="775462" y="874712"/>
                </a:lnTo>
                <a:lnTo>
                  <a:pt x="836059" y="873396"/>
                </a:lnTo>
                <a:lnTo>
                  <a:pt x="895382" y="869514"/>
                </a:lnTo>
                <a:lnTo>
                  <a:pt x="953258" y="863163"/>
                </a:lnTo>
                <a:lnTo>
                  <a:pt x="1009514" y="854440"/>
                </a:lnTo>
                <a:lnTo>
                  <a:pt x="1063977" y="843442"/>
                </a:lnTo>
                <a:lnTo>
                  <a:pt x="1116476" y="830266"/>
                </a:lnTo>
                <a:lnTo>
                  <a:pt x="1166838" y="815010"/>
                </a:lnTo>
                <a:lnTo>
                  <a:pt x="1214890" y="797771"/>
                </a:lnTo>
                <a:lnTo>
                  <a:pt x="1260460" y="778645"/>
                </a:lnTo>
                <a:lnTo>
                  <a:pt x="1303376" y="757730"/>
                </a:lnTo>
                <a:lnTo>
                  <a:pt x="1343464" y="735124"/>
                </a:lnTo>
                <a:lnTo>
                  <a:pt x="1380553" y="710923"/>
                </a:lnTo>
                <a:lnTo>
                  <a:pt x="1414470" y="685224"/>
                </a:lnTo>
                <a:lnTo>
                  <a:pt x="1445043" y="658125"/>
                </a:lnTo>
                <a:lnTo>
                  <a:pt x="1472099" y="629723"/>
                </a:lnTo>
                <a:lnTo>
                  <a:pt x="1514971" y="569399"/>
                </a:lnTo>
                <a:lnTo>
                  <a:pt x="1541705" y="505028"/>
                </a:lnTo>
                <a:lnTo>
                  <a:pt x="1550924" y="437388"/>
                </a:lnTo>
                <a:lnTo>
                  <a:pt x="1548590" y="403207"/>
                </a:lnTo>
                <a:lnTo>
                  <a:pt x="1530441" y="337101"/>
                </a:lnTo>
                <a:lnTo>
                  <a:pt x="1495466" y="274651"/>
                </a:lnTo>
                <a:lnTo>
                  <a:pt x="1445043" y="216633"/>
                </a:lnTo>
                <a:lnTo>
                  <a:pt x="1414470" y="189530"/>
                </a:lnTo>
                <a:lnTo>
                  <a:pt x="1380553" y="163827"/>
                </a:lnTo>
                <a:lnTo>
                  <a:pt x="1343464" y="139622"/>
                </a:lnTo>
                <a:lnTo>
                  <a:pt x="1303376" y="117011"/>
                </a:lnTo>
                <a:lnTo>
                  <a:pt x="1260460" y="96091"/>
                </a:lnTo>
                <a:lnTo>
                  <a:pt x="1214890" y="76961"/>
                </a:lnTo>
                <a:lnTo>
                  <a:pt x="1166838" y="59718"/>
                </a:lnTo>
                <a:lnTo>
                  <a:pt x="1116476" y="44458"/>
                </a:lnTo>
                <a:lnTo>
                  <a:pt x="1063977" y="31278"/>
                </a:lnTo>
                <a:lnTo>
                  <a:pt x="1009514" y="20277"/>
                </a:lnTo>
                <a:lnTo>
                  <a:pt x="953258" y="11552"/>
                </a:lnTo>
                <a:lnTo>
                  <a:pt x="895382" y="5199"/>
                </a:lnTo>
                <a:lnTo>
                  <a:pt x="836059" y="1315"/>
                </a:lnTo>
                <a:lnTo>
                  <a:pt x="775462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6309360" y="4620262"/>
            <a:ext cx="10058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Verdana"/>
                <a:cs typeface="Verdana"/>
              </a:rPr>
              <a:t>Dolo</a:t>
            </a:r>
            <a:r>
              <a:rPr sz="1800" b="1" spc="-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FFFFFF"/>
                </a:solidFill>
                <a:latin typeface="Verdana"/>
                <a:cs typeface="Verdana"/>
              </a:rPr>
              <a:t>ou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449060" y="4866642"/>
            <a:ext cx="7137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Verdana"/>
                <a:cs typeface="Verdana"/>
              </a:rPr>
              <a:t>cul</a:t>
            </a:r>
            <a:r>
              <a:rPr sz="1800" b="1" dirty="0">
                <a:solidFill>
                  <a:srgbClr val="FFFFFF"/>
                </a:solidFill>
                <a:latin typeface="Verdana"/>
                <a:cs typeface="Verdana"/>
              </a:rPr>
              <a:t>pa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4431978" y="3950972"/>
            <a:ext cx="1703705" cy="735330"/>
          </a:xfrm>
          <a:custGeom>
            <a:avLst/>
            <a:gdLst/>
            <a:ahLst/>
            <a:cxnLst/>
            <a:rect l="l" t="t" r="r" b="b"/>
            <a:pathLst>
              <a:path w="1703704" h="735329">
                <a:moveTo>
                  <a:pt x="851662" y="0"/>
                </a:moveTo>
                <a:lnTo>
                  <a:pt x="785098" y="1106"/>
                </a:lnTo>
                <a:lnTo>
                  <a:pt x="719938" y="4369"/>
                </a:lnTo>
                <a:lnTo>
                  <a:pt x="656368" y="9709"/>
                </a:lnTo>
                <a:lnTo>
                  <a:pt x="594579" y="17042"/>
                </a:lnTo>
                <a:lnTo>
                  <a:pt x="534761" y="26287"/>
                </a:lnTo>
                <a:lnTo>
                  <a:pt x="477101" y="37363"/>
                </a:lnTo>
                <a:lnTo>
                  <a:pt x="421790" y="50188"/>
                </a:lnTo>
                <a:lnTo>
                  <a:pt x="369017" y="64679"/>
                </a:lnTo>
                <a:lnTo>
                  <a:pt x="318970" y="80756"/>
                </a:lnTo>
                <a:lnTo>
                  <a:pt x="271840" y="98336"/>
                </a:lnTo>
                <a:lnTo>
                  <a:pt x="227815" y="117337"/>
                </a:lnTo>
                <a:lnTo>
                  <a:pt x="187085" y="137678"/>
                </a:lnTo>
                <a:lnTo>
                  <a:pt x="149839" y="159277"/>
                </a:lnTo>
                <a:lnTo>
                  <a:pt x="116266" y="182052"/>
                </a:lnTo>
                <a:lnTo>
                  <a:pt x="86555" y="205921"/>
                </a:lnTo>
                <a:lnTo>
                  <a:pt x="39478" y="256615"/>
                </a:lnTo>
                <a:lnTo>
                  <a:pt x="10121" y="310706"/>
                </a:lnTo>
                <a:lnTo>
                  <a:pt x="0" y="367538"/>
                </a:lnTo>
                <a:lnTo>
                  <a:pt x="2562" y="396255"/>
                </a:lnTo>
                <a:lnTo>
                  <a:pt x="22490" y="451798"/>
                </a:lnTo>
                <a:lnTo>
                  <a:pt x="60896" y="504272"/>
                </a:lnTo>
                <a:lnTo>
                  <a:pt x="116266" y="553023"/>
                </a:lnTo>
                <a:lnTo>
                  <a:pt x="149839" y="575798"/>
                </a:lnTo>
                <a:lnTo>
                  <a:pt x="187085" y="597397"/>
                </a:lnTo>
                <a:lnTo>
                  <a:pt x="227815" y="617738"/>
                </a:lnTo>
                <a:lnTo>
                  <a:pt x="271840" y="636739"/>
                </a:lnTo>
                <a:lnTo>
                  <a:pt x="318970" y="654319"/>
                </a:lnTo>
                <a:lnTo>
                  <a:pt x="369017" y="670396"/>
                </a:lnTo>
                <a:lnTo>
                  <a:pt x="421790" y="684887"/>
                </a:lnTo>
                <a:lnTo>
                  <a:pt x="477101" y="697712"/>
                </a:lnTo>
                <a:lnTo>
                  <a:pt x="534761" y="708788"/>
                </a:lnTo>
                <a:lnTo>
                  <a:pt x="594579" y="718033"/>
                </a:lnTo>
                <a:lnTo>
                  <a:pt x="656368" y="725366"/>
                </a:lnTo>
                <a:lnTo>
                  <a:pt x="719938" y="730706"/>
                </a:lnTo>
                <a:lnTo>
                  <a:pt x="785098" y="733969"/>
                </a:lnTo>
                <a:lnTo>
                  <a:pt x="851662" y="735076"/>
                </a:lnTo>
                <a:lnTo>
                  <a:pt x="918225" y="733969"/>
                </a:lnTo>
                <a:lnTo>
                  <a:pt x="983385" y="730706"/>
                </a:lnTo>
                <a:lnTo>
                  <a:pt x="1046955" y="725366"/>
                </a:lnTo>
                <a:lnTo>
                  <a:pt x="1108744" y="718033"/>
                </a:lnTo>
                <a:lnTo>
                  <a:pt x="1168562" y="708788"/>
                </a:lnTo>
                <a:lnTo>
                  <a:pt x="1226222" y="697712"/>
                </a:lnTo>
                <a:lnTo>
                  <a:pt x="1281533" y="684887"/>
                </a:lnTo>
                <a:lnTo>
                  <a:pt x="1334306" y="670396"/>
                </a:lnTo>
                <a:lnTo>
                  <a:pt x="1384353" y="654319"/>
                </a:lnTo>
                <a:lnTo>
                  <a:pt x="1431483" y="636739"/>
                </a:lnTo>
                <a:lnTo>
                  <a:pt x="1475508" y="617738"/>
                </a:lnTo>
                <a:lnTo>
                  <a:pt x="1516238" y="597397"/>
                </a:lnTo>
                <a:lnTo>
                  <a:pt x="1553484" y="575798"/>
                </a:lnTo>
                <a:lnTo>
                  <a:pt x="1587057" y="553023"/>
                </a:lnTo>
                <a:lnTo>
                  <a:pt x="1616768" y="529154"/>
                </a:lnTo>
                <a:lnTo>
                  <a:pt x="1663845" y="478460"/>
                </a:lnTo>
                <a:lnTo>
                  <a:pt x="1693202" y="424369"/>
                </a:lnTo>
                <a:lnTo>
                  <a:pt x="1703324" y="367538"/>
                </a:lnTo>
                <a:lnTo>
                  <a:pt x="1700761" y="338820"/>
                </a:lnTo>
                <a:lnTo>
                  <a:pt x="1680833" y="283277"/>
                </a:lnTo>
                <a:lnTo>
                  <a:pt x="1642427" y="230803"/>
                </a:lnTo>
                <a:lnTo>
                  <a:pt x="1587057" y="182052"/>
                </a:lnTo>
                <a:lnTo>
                  <a:pt x="1553484" y="159277"/>
                </a:lnTo>
                <a:lnTo>
                  <a:pt x="1516238" y="137678"/>
                </a:lnTo>
                <a:lnTo>
                  <a:pt x="1475508" y="117337"/>
                </a:lnTo>
                <a:lnTo>
                  <a:pt x="1431483" y="98336"/>
                </a:lnTo>
                <a:lnTo>
                  <a:pt x="1384353" y="80756"/>
                </a:lnTo>
                <a:lnTo>
                  <a:pt x="1334306" y="64679"/>
                </a:lnTo>
                <a:lnTo>
                  <a:pt x="1281533" y="50188"/>
                </a:lnTo>
                <a:lnTo>
                  <a:pt x="1226222" y="37363"/>
                </a:lnTo>
                <a:lnTo>
                  <a:pt x="1168562" y="26287"/>
                </a:lnTo>
                <a:lnTo>
                  <a:pt x="1108744" y="17042"/>
                </a:lnTo>
                <a:lnTo>
                  <a:pt x="1046955" y="9709"/>
                </a:lnTo>
                <a:lnTo>
                  <a:pt x="983385" y="4369"/>
                </a:lnTo>
                <a:lnTo>
                  <a:pt x="918225" y="1106"/>
                </a:lnTo>
                <a:lnTo>
                  <a:pt x="851662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431978" y="3950972"/>
            <a:ext cx="1703705" cy="735330"/>
          </a:xfrm>
          <a:custGeom>
            <a:avLst/>
            <a:gdLst/>
            <a:ahLst/>
            <a:cxnLst/>
            <a:rect l="l" t="t" r="r" b="b"/>
            <a:pathLst>
              <a:path w="1703704" h="735329">
                <a:moveTo>
                  <a:pt x="0" y="367538"/>
                </a:moveTo>
                <a:lnTo>
                  <a:pt x="10121" y="310706"/>
                </a:lnTo>
                <a:lnTo>
                  <a:pt x="39478" y="256615"/>
                </a:lnTo>
                <a:lnTo>
                  <a:pt x="86555" y="205921"/>
                </a:lnTo>
                <a:lnTo>
                  <a:pt x="116266" y="182052"/>
                </a:lnTo>
                <a:lnTo>
                  <a:pt x="149839" y="159277"/>
                </a:lnTo>
                <a:lnTo>
                  <a:pt x="187085" y="137678"/>
                </a:lnTo>
                <a:lnTo>
                  <a:pt x="227815" y="117337"/>
                </a:lnTo>
                <a:lnTo>
                  <a:pt x="271840" y="98336"/>
                </a:lnTo>
                <a:lnTo>
                  <a:pt x="318970" y="80756"/>
                </a:lnTo>
                <a:lnTo>
                  <a:pt x="369017" y="64679"/>
                </a:lnTo>
                <a:lnTo>
                  <a:pt x="421790" y="50188"/>
                </a:lnTo>
                <a:lnTo>
                  <a:pt x="477101" y="37363"/>
                </a:lnTo>
                <a:lnTo>
                  <a:pt x="534761" y="26287"/>
                </a:lnTo>
                <a:lnTo>
                  <a:pt x="594579" y="17042"/>
                </a:lnTo>
                <a:lnTo>
                  <a:pt x="656368" y="9709"/>
                </a:lnTo>
                <a:lnTo>
                  <a:pt x="719938" y="4369"/>
                </a:lnTo>
                <a:lnTo>
                  <a:pt x="785098" y="1106"/>
                </a:lnTo>
                <a:lnTo>
                  <a:pt x="851662" y="0"/>
                </a:lnTo>
                <a:lnTo>
                  <a:pt x="918225" y="1106"/>
                </a:lnTo>
                <a:lnTo>
                  <a:pt x="983385" y="4369"/>
                </a:lnTo>
                <a:lnTo>
                  <a:pt x="1046955" y="9709"/>
                </a:lnTo>
                <a:lnTo>
                  <a:pt x="1108744" y="17042"/>
                </a:lnTo>
                <a:lnTo>
                  <a:pt x="1168562" y="26287"/>
                </a:lnTo>
                <a:lnTo>
                  <a:pt x="1226222" y="37363"/>
                </a:lnTo>
                <a:lnTo>
                  <a:pt x="1281533" y="50188"/>
                </a:lnTo>
                <a:lnTo>
                  <a:pt x="1334306" y="64679"/>
                </a:lnTo>
                <a:lnTo>
                  <a:pt x="1384353" y="80756"/>
                </a:lnTo>
                <a:lnTo>
                  <a:pt x="1431483" y="98336"/>
                </a:lnTo>
                <a:lnTo>
                  <a:pt x="1475508" y="117337"/>
                </a:lnTo>
                <a:lnTo>
                  <a:pt x="1516238" y="137678"/>
                </a:lnTo>
                <a:lnTo>
                  <a:pt x="1553484" y="159277"/>
                </a:lnTo>
                <a:lnTo>
                  <a:pt x="1587057" y="182052"/>
                </a:lnTo>
                <a:lnTo>
                  <a:pt x="1616768" y="205921"/>
                </a:lnTo>
                <a:lnTo>
                  <a:pt x="1663845" y="256615"/>
                </a:lnTo>
                <a:lnTo>
                  <a:pt x="1693202" y="310706"/>
                </a:lnTo>
                <a:lnTo>
                  <a:pt x="1703324" y="367538"/>
                </a:lnTo>
                <a:lnTo>
                  <a:pt x="1700761" y="396255"/>
                </a:lnTo>
                <a:lnTo>
                  <a:pt x="1680833" y="451798"/>
                </a:lnTo>
                <a:lnTo>
                  <a:pt x="1642427" y="504272"/>
                </a:lnTo>
                <a:lnTo>
                  <a:pt x="1587057" y="553023"/>
                </a:lnTo>
                <a:lnTo>
                  <a:pt x="1553484" y="575798"/>
                </a:lnTo>
                <a:lnTo>
                  <a:pt x="1516238" y="597397"/>
                </a:lnTo>
                <a:lnTo>
                  <a:pt x="1475508" y="617738"/>
                </a:lnTo>
                <a:lnTo>
                  <a:pt x="1431483" y="636739"/>
                </a:lnTo>
                <a:lnTo>
                  <a:pt x="1384353" y="654319"/>
                </a:lnTo>
                <a:lnTo>
                  <a:pt x="1334306" y="670396"/>
                </a:lnTo>
                <a:lnTo>
                  <a:pt x="1281533" y="684887"/>
                </a:lnTo>
                <a:lnTo>
                  <a:pt x="1226222" y="697712"/>
                </a:lnTo>
                <a:lnTo>
                  <a:pt x="1168562" y="708788"/>
                </a:lnTo>
                <a:lnTo>
                  <a:pt x="1108744" y="718033"/>
                </a:lnTo>
                <a:lnTo>
                  <a:pt x="1046955" y="725366"/>
                </a:lnTo>
                <a:lnTo>
                  <a:pt x="983385" y="730706"/>
                </a:lnTo>
                <a:lnTo>
                  <a:pt x="918225" y="733969"/>
                </a:lnTo>
                <a:lnTo>
                  <a:pt x="851662" y="735076"/>
                </a:lnTo>
                <a:lnTo>
                  <a:pt x="785098" y="733969"/>
                </a:lnTo>
                <a:lnTo>
                  <a:pt x="719938" y="730706"/>
                </a:lnTo>
                <a:lnTo>
                  <a:pt x="656368" y="725366"/>
                </a:lnTo>
                <a:lnTo>
                  <a:pt x="594579" y="718033"/>
                </a:lnTo>
                <a:lnTo>
                  <a:pt x="534761" y="708788"/>
                </a:lnTo>
                <a:lnTo>
                  <a:pt x="477101" y="697712"/>
                </a:lnTo>
                <a:lnTo>
                  <a:pt x="421790" y="684887"/>
                </a:lnTo>
                <a:lnTo>
                  <a:pt x="369017" y="670396"/>
                </a:lnTo>
                <a:lnTo>
                  <a:pt x="318970" y="654319"/>
                </a:lnTo>
                <a:lnTo>
                  <a:pt x="271840" y="636739"/>
                </a:lnTo>
                <a:lnTo>
                  <a:pt x="227815" y="617738"/>
                </a:lnTo>
                <a:lnTo>
                  <a:pt x="187085" y="597397"/>
                </a:lnTo>
                <a:lnTo>
                  <a:pt x="149839" y="575798"/>
                </a:lnTo>
                <a:lnTo>
                  <a:pt x="116266" y="553023"/>
                </a:lnTo>
                <a:lnTo>
                  <a:pt x="86555" y="529154"/>
                </a:lnTo>
                <a:lnTo>
                  <a:pt x="39478" y="478460"/>
                </a:lnTo>
                <a:lnTo>
                  <a:pt x="10121" y="424369"/>
                </a:lnTo>
                <a:lnTo>
                  <a:pt x="0" y="367538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4710361" y="4163062"/>
            <a:ext cx="1146810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Terceiros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7346950" y="3994638"/>
            <a:ext cx="1720850" cy="729762"/>
          </a:xfrm>
          <a:custGeom>
            <a:avLst/>
            <a:gdLst/>
            <a:ahLst/>
            <a:cxnLst/>
            <a:rect l="l" t="t" r="r" b="b"/>
            <a:pathLst>
              <a:path w="1720850" h="817879">
                <a:moveTo>
                  <a:pt x="860425" y="0"/>
                </a:moveTo>
                <a:lnTo>
                  <a:pt x="796206" y="1121"/>
                </a:lnTo>
                <a:lnTo>
                  <a:pt x="733269" y="4431"/>
                </a:lnTo>
                <a:lnTo>
                  <a:pt x="671782" y="9853"/>
                </a:lnTo>
                <a:lnTo>
                  <a:pt x="611910" y="17305"/>
                </a:lnTo>
                <a:lnTo>
                  <a:pt x="553819" y="26711"/>
                </a:lnTo>
                <a:lnTo>
                  <a:pt x="497676" y="37989"/>
                </a:lnTo>
                <a:lnTo>
                  <a:pt x="443647" y="51062"/>
                </a:lnTo>
                <a:lnTo>
                  <a:pt x="391899" y="65849"/>
                </a:lnTo>
                <a:lnTo>
                  <a:pt x="342597" y="82273"/>
                </a:lnTo>
                <a:lnTo>
                  <a:pt x="295909" y="100254"/>
                </a:lnTo>
                <a:lnTo>
                  <a:pt x="251999" y="119713"/>
                </a:lnTo>
                <a:lnTo>
                  <a:pt x="211036" y="140570"/>
                </a:lnTo>
                <a:lnTo>
                  <a:pt x="173184" y="162748"/>
                </a:lnTo>
                <a:lnTo>
                  <a:pt x="138611" y="186166"/>
                </a:lnTo>
                <a:lnTo>
                  <a:pt x="107482" y="210745"/>
                </a:lnTo>
                <a:lnTo>
                  <a:pt x="56223" y="263073"/>
                </a:lnTo>
                <a:lnTo>
                  <a:pt x="20739" y="319099"/>
                </a:lnTo>
                <a:lnTo>
                  <a:pt x="2359" y="378189"/>
                </a:lnTo>
                <a:lnTo>
                  <a:pt x="0" y="408686"/>
                </a:lnTo>
                <a:lnTo>
                  <a:pt x="2359" y="439199"/>
                </a:lnTo>
                <a:lnTo>
                  <a:pt x="20739" y="498318"/>
                </a:lnTo>
                <a:lnTo>
                  <a:pt x="56223" y="554366"/>
                </a:lnTo>
                <a:lnTo>
                  <a:pt x="107482" y="606712"/>
                </a:lnTo>
                <a:lnTo>
                  <a:pt x="138611" y="631299"/>
                </a:lnTo>
                <a:lnTo>
                  <a:pt x="173184" y="654724"/>
                </a:lnTo>
                <a:lnTo>
                  <a:pt x="211036" y="676907"/>
                </a:lnTo>
                <a:lnTo>
                  <a:pt x="251999" y="697769"/>
                </a:lnTo>
                <a:lnTo>
                  <a:pt x="295909" y="717232"/>
                </a:lnTo>
                <a:lnTo>
                  <a:pt x="342597" y="735216"/>
                </a:lnTo>
                <a:lnTo>
                  <a:pt x="391899" y="751642"/>
                </a:lnTo>
                <a:lnTo>
                  <a:pt x="443647" y="766432"/>
                </a:lnTo>
                <a:lnTo>
                  <a:pt x="497676" y="779506"/>
                </a:lnTo>
                <a:lnTo>
                  <a:pt x="553819" y="790786"/>
                </a:lnTo>
                <a:lnTo>
                  <a:pt x="611910" y="800192"/>
                </a:lnTo>
                <a:lnTo>
                  <a:pt x="671782" y="807645"/>
                </a:lnTo>
                <a:lnTo>
                  <a:pt x="733269" y="813066"/>
                </a:lnTo>
                <a:lnTo>
                  <a:pt x="796206" y="816377"/>
                </a:lnTo>
                <a:lnTo>
                  <a:pt x="860425" y="817499"/>
                </a:lnTo>
                <a:lnTo>
                  <a:pt x="924628" y="816377"/>
                </a:lnTo>
                <a:lnTo>
                  <a:pt x="987551" y="813066"/>
                </a:lnTo>
                <a:lnTo>
                  <a:pt x="1049028" y="807645"/>
                </a:lnTo>
                <a:lnTo>
                  <a:pt x="1108893" y="800192"/>
                </a:lnTo>
                <a:lnTo>
                  <a:pt x="1166978" y="790786"/>
                </a:lnTo>
                <a:lnTo>
                  <a:pt x="1223118" y="779506"/>
                </a:lnTo>
                <a:lnTo>
                  <a:pt x="1277145" y="766432"/>
                </a:lnTo>
                <a:lnTo>
                  <a:pt x="1328894" y="751642"/>
                </a:lnTo>
                <a:lnTo>
                  <a:pt x="1378197" y="735216"/>
                </a:lnTo>
                <a:lnTo>
                  <a:pt x="1424889" y="717232"/>
                </a:lnTo>
                <a:lnTo>
                  <a:pt x="1468802" y="697769"/>
                </a:lnTo>
                <a:lnTo>
                  <a:pt x="1509770" y="676907"/>
                </a:lnTo>
                <a:lnTo>
                  <a:pt x="1547627" y="654724"/>
                </a:lnTo>
                <a:lnTo>
                  <a:pt x="1582206" y="631299"/>
                </a:lnTo>
                <a:lnTo>
                  <a:pt x="1613341" y="606712"/>
                </a:lnTo>
                <a:lnTo>
                  <a:pt x="1664610" y="554366"/>
                </a:lnTo>
                <a:lnTo>
                  <a:pt x="1700104" y="498318"/>
                </a:lnTo>
                <a:lnTo>
                  <a:pt x="1718489" y="439199"/>
                </a:lnTo>
                <a:lnTo>
                  <a:pt x="1720850" y="408686"/>
                </a:lnTo>
                <a:lnTo>
                  <a:pt x="1718489" y="378189"/>
                </a:lnTo>
                <a:lnTo>
                  <a:pt x="1700104" y="319099"/>
                </a:lnTo>
                <a:lnTo>
                  <a:pt x="1664610" y="263073"/>
                </a:lnTo>
                <a:lnTo>
                  <a:pt x="1613341" y="210745"/>
                </a:lnTo>
                <a:lnTo>
                  <a:pt x="1582206" y="186166"/>
                </a:lnTo>
                <a:lnTo>
                  <a:pt x="1547627" y="162748"/>
                </a:lnTo>
                <a:lnTo>
                  <a:pt x="1509770" y="140570"/>
                </a:lnTo>
                <a:lnTo>
                  <a:pt x="1468802" y="119713"/>
                </a:lnTo>
                <a:lnTo>
                  <a:pt x="1424889" y="100254"/>
                </a:lnTo>
                <a:lnTo>
                  <a:pt x="1378197" y="82273"/>
                </a:lnTo>
                <a:lnTo>
                  <a:pt x="1328894" y="65849"/>
                </a:lnTo>
                <a:lnTo>
                  <a:pt x="1277145" y="51062"/>
                </a:lnTo>
                <a:lnTo>
                  <a:pt x="1223118" y="37989"/>
                </a:lnTo>
                <a:lnTo>
                  <a:pt x="1166978" y="26711"/>
                </a:lnTo>
                <a:lnTo>
                  <a:pt x="1108893" y="17305"/>
                </a:lnTo>
                <a:lnTo>
                  <a:pt x="1049028" y="9853"/>
                </a:lnTo>
                <a:lnTo>
                  <a:pt x="987551" y="4431"/>
                </a:lnTo>
                <a:lnTo>
                  <a:pt x="924628" y="1121"/>
                </a:lnTo>
                <a:lnTo>
                  <a:pt x="860425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7653968" y="4191000"/>
            <a:ext cx="1136650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eg</a:t>
            </a: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ss</a:t>
            </a:r>
            <a:r>
              <a:rPr sz="1700" b="1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700" dirty="0">
              <a:latin typeface="Verdana"/>
              <a:cs typeface="Verdana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5882953" y="3644648"/>
            <a:ext cx="1725930" cy="876300"/>
          </a:xfrm>
          <a:custGeom>
            <a:avLst/>
            <a:gdLst/>
            <a:ahLst/>
            <a:cxnLst/>
            <a:rect l="l" t="t" r="r" b="b"/>
            <a:pathLst>
              <a:path w="1725929" h="876300">
                <a:moveTo>
                  <a:pt x="862710" y="0"/>
                </a:moveTo>
                <a:lnTo>
                  <a:pt x="801094" y="1099"/>
                </a:lnTo>
                <a:lnTo>
                  <a:pt x="740648" y="4349"/>
                </a:lnTo>
                <a:lnTo>
                  <a:pt x="681518" y="9675"/>
                </a:lnTo>
                <a:lnTo>
                  <a:pt x="623850" y="17002"/>
                </a:lnTo>
                <a:lnTo>
                  <a:pt x="567789" y="26258"/>
                </a:lnTo>
                <a:lnTo>
                  <a:pt x="513483" y="37368"/>
                </a:lnTo>
                <a:lnTo>
                  <a:pt x="461076" y="50257"/>
                </a:lnTo>
                <a:lnTo>
                  <a:pt x="410714" y="64852"/>
                </a:lnTo>
                <a:lnTo>
                  <a:pt x="362545" y="81080"/>
                </a:lnTo>
                <a:lnTo>
                  <a:pt x="316712" y="98865"/>
                </a:lnTo>
                <a:lnTo>
                  <a:pt x="273364" y="118134"/>
                </a:lnTo>
                <a:lnTo>
                  <a:pt x="232644" y="138812"/>
                </a:lnTo>
                <a:lnTo>
                  <a:pt x="194700" y="160826"/>
                </a:lnTo>
                <a:lnTo>
                  <a:pt x="159677" y="184103"/>
                </a:lnTo>
                <a:lnTo>
                  <a:pt x="127721" y="208566"/>
                </a:lnTo>
                <a:lnTo>
                  <a:pt x="98978" y="234144"/>
                </a:lnTo>
                <a:lnTo>
                  <a:pt x="51715" y="288343"/>
                </a:lnTo>
                <a:lnTo>
                  <a:pt x="19055" y="346109"/>
                </a:lnTo>
                <a:lnTo>
                  <a:pt x="2165" y="406849"/>
                </a:lnTo>
                <a:lnTo>
                  <a:pt x="0" y="438150"/>
                </a:lnTo>
                <a:lnTo>
                  <a:pt x="2165" y="469435"/>
                </a:lnTo>
                <a:lnTo>
                  <a:pt x="19055" y="530152"/>
                </a:lnTo>
                <a:lnTo>
                  <a:pt x="51715" y="587905"/>
                </a:lnTo>
                <a:lnTo>
                  <a:pt x="98978" y="642099"/>
                </a:lnTo>
                <a:lnTo>
                  <a:pt x="127721" y="667676"/>
                </a:lnTo>
                <a:lnTo>
                  <a:pt x="159677" y="692141"/>
                </a:lnTo>
                <a:lnTo>
                  <a:pt x="194700" y="715420"/>
                </a:lnTo>
                <a:lnTo>
                  <a:pt x="232644" y="737437"/>
                </a:lnTo>
                <a:lnTo>
                  <a:pt x="273364" y="758120"/>
                </a:lnTo>
                <a:lnTo>
                  <a:pt x="316712" y="777394"/>
                </a:lnTo>
                <a:lnTo>
                  <a:pt x="362545" y="795184"/>
                </a:lnTo>
                <a:lnTo>
                  <a:pt x="410714" y="811416"/>
                </a:lnTo>
                <a:lnTo>
                  <a:pt x="461076" y="826017"/>
                </a:lnTo>
                <a:lnTo>
                  <a:pt x="513483" y="838912"/>
                </a:lnTo>
                <a:lnTo>
                  <a:pt x="567789" y="850027"/>
                </a:lnTo>
                <a:lnTo>
                  <a:pt x="623850" y="859287"/>
                </a:lnTo>
                <a:lnTo>
                  <a:pt x="681518" y="866619"/>
                </a:lnTo>
                <a:lnTo>
                  <a:pt x="740648" y="871947"/>
                </a:lnTo>
                <a:lnTo>
                  <a:pt x="801094" y="875199"/>
                </a:lnTo>
                <a:lnTo>
                  <a:pt x="862710" y="876300"/>
                </a:lnTo>
                <a:lnTo>
                  <a:pt x="924327" y="875199"/>
                </a:lnTo>
                <a:lnTo>
                  <a:pt x="984776" y="871947"/>
                </a:lnTo>
                <a:lnTo>
                  <a:pt x="1043909" y="866619"/>
                </a:lnTo>
                <a:lnTo>
                  <a:pt x="1101582" y="859287"/>
                </a:lnTo>
                <a:lnTo>
                  <a:pt x="1157647" y="850027"/>
                </a:lnTo>
                <a:lnTo>
                  <a:pt x="1211960" y="838912"/>
                </a:lnTo>
                <a:lnTo>
                  <a:pt x="1264374" y="826017"/>
                </a:lnTo>
                <a:lnTo>
                  <a:pt x="1314742" y="811416"/>
                </a:lnTo>
                <a:lnTo>
                  <a:pt x="1362920" y="795184"/>
                </a:lnTo>
                <a:lnTo>
                  <a:pt x="1408760" y="777394"/>
                </a:lnTo>
                <a:lnTo>
                  <a:pt x="1452117" y="758120"/>
                </a:lnTo>
                <a:lnTo>
                  <a:pt x="1492845" y="737437"/>
                </a:lnTo>
                <a:lnTo>
                  <a:pt x="1530797" y="715420"/>
                </a:lnTo>
                <a:lnTo>
                  <a:pt x="1565828" y="692141"/>
                </a:lnTo>
                <a:lnTo>
                  <a:pt x="1597792" y="667676"/>
                </a:lnTo>
                <a:lnTo>
                  <a:pt x="1626542" y="642099"/>
                </a:lnTo>
                <a:lnTo>
                  <a:pt x="1673818" y="587905"/>
                </a:lnTo>
                <a:lnTo>
                  <a:pt x="1706487" y="530152"/>
                </a:lnTo>
                <a:lnTo>
                  <a:pt x="1723382" y="469435"/>
                </a:lnTo>
                <a:lnTo>
                  <a:pt x="1725549" y="438150"/>
                </a:lnTo>
                <a:lnTo>
                  <a:pt x="1723382" y="406849"/>
                </a:lnTo>
                <a:lnTo>
                  <a:pt x="1706487" y="346109"/>
                </a:lnTo>
                <a:lnTo>
                  <a:pt x="1673818" y="288343"/>
                </a:lnTo>
                <a:lnTo>
                  <a:pt x="1626542" y="234144"/>
                </a:lnTo>
                <a:lnTo>
                  <a:pt x="1597792" y="208566"/>
                </a:lnTo>
                <a:lnTo>
                  <a:pt x="1565828" y="184103"/>
                </a:lnTo>
                <a:lnTo>
                  <a:pt x="1530797" y="160826"/>
                </a:lnTo>
                <a:lnTo>
                  <a:pt x="1492845" y="138812"/>
                </a:lnTo>
                <a:lnTo>
                  <a:pt x="1452117" y="118134"/>
                </a:lnTo>
                <a:lnTo>
                  <a:pt x="1408760" y="98865"/>
                </a:lnTo>
                <a:lnTo>
                  <a:pt x="1362920" y="81080"/>
                </a:lnTo>
                <a:lnTo>
                  <a:pt x="1314742" y="64852"/>
                </a:lnTo>
                <a:lnTo>
                  <a:pt x="1264374" y="50257"/>
                </a:lnTo>
                <a:lnTo>
                  <a:pt x="1211960" y="37368"/>
                </a:lnTo>
                <a:lnTo>
                  <a:pt x="1157647" y="26258"/>
                </a:lnTo>
                <a:lnTo>
                  <a:pt x="1101582" y="17002"/>
                </a:lnTo>
                <a:lnTo>
                  <a:pt x="1043909" y="9675"/>
                </a:lnTo>
                <a:lnTo>
                  <a:pt x="984776" y="4349"/>
                </a:lnTo>
                <a:lnTo>
                  <a:pt x="924327" y="1099"/>
                </a:lnTo>
                <a:lnTo>
                  <a:pt x="862710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882953" y="3644648"/>
            <a:ext cx="1725930" cy="876300"/>
          </a:xfrm>
          <a:custGeom>
            <a:avLst/>
            <a:gdLst/>
            <a:ahLst/>
            <a:cxnLst/>
            <a:rect l="l" t="t" r="r" b="b"/>
            <a:pathLst>
              <a:path w="1725929" h="876300">
                <a:moveTo>
                  <a:pt x="0" y="438150"/>
                </a:moveTo>
                <a:lnTo>
                  <a:pt x="8566" y="376144"/>
                </a:lnTo>
                <a:lnTo>
                  <a:pt x="33486" y="316817"/>
                </a:lnTo>
                <a:lnTo>
                  <a:pt x="73594" y="260761"/>
                </a:lnTo>
                <a:lnTo>
                  <a:pt x="127721" y="208566"/>
                </a:lnTo>
                <a:lnTo>
                  <a:pt x="159677" y="184103"/>
                </a:lnTo>
                <a:lnTo>
                  <a:pt x="194700" y="160826"/>
                </a:lnTo>
                <a:lnTo>
                  <a:pt x="232644" y="138812"/>
                </a:lnTo>
                <a:lnTo>
                  <a:pt x="273364" y="118134"/>
                </a:lnTo>
                <a:lnTo>
                  <a:pt x="316712" y="98865"/>
                </a:lnTo>
                <a:lnTo>
                  <a:pt x="362545" y="81080"/>
                </a:lnTo>
                <a:lnTo>
                  <a:pt x="410714" y="64852"/>
                </a:lnTo>
                <a:lnTo>
                  <a:pt x="461076" y="50257"/>
                </a:lnTo>
                <a:lnTo>
                  <a:pt x="513483" y="37368"/>
                </a:lnTo>
                <a:lnTo>
                  <a:pt x="567789" y="26258"/>
                </a:lnTo>
                <a:lnTo>
                  <a:pt x="623850" y="17002"/>
                </a:lnTo>
                <a:lnTo>
                  <a:pt x="681518" y="9675"/>
                </a:lnTo>
                <a:lnTo>
                  <a:pt x="740648" y="4349"/>
                </a:lnTo>
                <a:lnTo>
                  <a:pt x="801094" y="1099"/>
                </a:lnTo>
                <a:lnTo>
                  <a:pt x="862710" y="0"/>
                </a:lnTo>
                <a:lnTo>
                  <a:pt x="924327" y="1099"/>
                </a:lnTo>
                <a:lnTo>
                  <a:pt x="984776" y="4349"/>
                </a:lnTo>
                <a:lnTo>
                  <a:pt x="1043909" y="9675"/>
                </a:lnTo>
                <a:lnTo>
                  <a:pt x="1101582" y="17002"/>
                </a:lnTo>
                <a:lnTo>
                  <a:pt x="1157647" y="26258"/>
                </a:lnTo>
                <a:lnTo>
                  <a:pt x="1211960" y="37368"/>
                </a:lnTo>
                <a:lnTo>
                  <a:pt x="1264374" y="50257"/>
                </a:lnTo>
                <a:lnTo>
                  <a:pt x="1314742" y="64852"/>
                </a:lnTo>
                <a:lnTo>
                  <a:pt x="1362920" y="81080"/>
                </a:lnTo>
                <a:lnTo>
                  <a:pt x="1408760" y="98865"/>
                </a:lnTo>
                <a:lnTo>
                  <a:pt x="1452117" y="118134"/>
                </a:lnTo>
                <a:lnTo>
                  <a:pt x="1492845" y="138812"/>
                </a:lnTo>
                <a:lnTo>
                  <a:pt x="1530797" y="160826"/>
                </a:lnTo>
                <a:lnTo>
                  <a:pt x="1565828" y="184103"/>
                </a:lnTo>
                <a:lnTo>
                  <a:pt x="1597792" y="208566"/>
                </a:lnTo>
                <a:lnTo>
                  <a:pt x="1626542" y="234144"/>
                </a:lnTo>
                <a:lnTo>
                  <a:pt x="1673818" y="288343"/>
                </a:lnTo>
                <a:lnTo>
                  <a:pt x="1706487" y="346109"/>
                </a:lnTo>
                <a:lnTo>
                  <a:pt x="1723382" y="406849"/>
                </a:lnTo>
                <a:lnTo>
                  <a:pt x="1725549" y="438150"/>
                </a:lnTo>
                <a:lnTo>
                  <a:pt x="1723382" y="469435"/>
                </a:lnTo>
                <a:lnTo>
                  <a:pt x="1706487" y="530152"/>
                </a:lnTo>
                <a:lnTo>
                  <a:pt x="1673818" y="587905"/>
                </a:lnTo>
                <a:lnTo>
                  <a:pt x="1626542" y="642099"/>
                </a:lnTo>
                <a:lnTo>
                  <a:pt x="1597792" y="667676"/>
                </a:lnTo>
                <a:lnTo>
                  <a:pt x="1565828" y="692141"/>
                </a:lnTo>
                <a:lnTo>
                  <a:pt x="1530797" y="715420"/>
                </a:lnTo>
                <a:lnTo>
                  <a:pt x="1492845" y="737437"/>
                </a:lnTo>
                <a:lnTo>
                  <a:pt x="1452117" y="758120"/>
                </a:lnTo>
                <a:lnTo>
                  <a:pt x="1408760" y="777394"/>
                </a:lnTo>
                <a:lnTo>
                  <a:pt x="1362920" y="795184"/>
                </a:lnTo>
                <a:lnTo>
                  <a:pt x="1314742" y="811416"/>
                </a:lnTo>
                <a:lnTo>
                  <a:pt x="1264374" y="826017"/>
                </a:lnTo>
                <a:lnTo>
                  <a:pt x="1211960" y="838912"/>
                </a:lnTo>
                <a:lnTo>
                  <a:pt x="1157647" y="850027"/>
                </a:lnTo>
                <a:lnTo>
                  <a:pt x="1101582" y="859287"/>
                </a:lnTo>
                <a:lnTo>
                  <a:pt x="1043909" y="866619"/>
                </a:lnTo>
                <a:lnTo>
                  <a:pt x="984776" y="871947"/>
                </a:lnTo>
                <a:lnTo>
                  <a:pt x="924327" y="875199"/>
                </a:lnTo>
                <a:lnTo>
                  <a:pt x="862710" y="876300"/>
                </a:lnTo>
                <a:lnTo>
                  <a:pt x="801094" y="875199"/>
                </a:lnTo>
                <a:lnTo>
                  <a:pt x="740648" y="871947"/>
                </a:lnTo>
                <a:lnTo>
                  <a:pt x="681518" y="866619"/>
                </a:lnTo>
                <a:lnTo>
                  <a:pt x="623850" y="859287"/>
                </a:lnTo>
                <a:lnTo>
                  <a:pt x="567789" y="850027"/>
                </a:lnTo>
                <a:lnTo>
                  <a:pt x="513483" y="838912"/>
                </a:lnTo>
                <a:lnTo>
                  <a:pt x="461076" y="826017"/>
                </a:lnTo>
                <a:lnTo>
                  <a:pt x="410714" y="811416"/>
                </a:lnTo>
                <a:lnTo>
                  <a:pt x="362545" y="795184"/>
                </a:lnTo>
                <a:lnTo>
                  <a:pt x="316712" y="777394"/>
                </a:lnTo>
                <a:lnTo>
                  <a:pt x="273364" y="758120"/>
                </a:lnTo>
                <a:lnTo>
                  <a:pt x="232644" y="737437"/>
                </a:lnTo>
                <a:lnTo>
                  <a:pt x="194700" y="715420"/>
                </a:lnTo>
                <a:lnTo>
                  <a:pt x="159677" y="692141"/>
                </a:lnTo>
                <a:lnTo>
                  <a:pt x="127721" y="667676"/>
                </a:lnTo>
                <a:lnTo>
                  <a:pt x="98978" y="642099"/>
                </a:lnTo>
                <a:lnTo>
                  <a:pt x="51715" y="587905"/>
                </a:lnTo>
                <a:lnTo>
                  <a:pt x="19055" y="530152"/>
                </a:lnTo>
                <a:lnTo>
                  <a:pt x="2165" y="469435"/>
                </a:lnTo>
                <a:lnTo>
                  <a:pt x="0" y="43815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6213153" y="3920174"/>
            <a:ext cx="106997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Verdana"/>
                <a:cs typeface="Verdana"/>
              </a:rPr>
              <a:t>Agentes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0" y="465137"/>
            <a:ext cx="12192000" cy="461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0" y="465137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962"/>
                </a:moveTo>
                <a:lnTo>
                  <a:pt x="12192000" y="461962"/>
                </a:lnTo>
                <a:lnTo>
                  <a:pt x="12192000" y="0"/>
                </a:lnTo>
                <a:lnTo>
                  <a:pt x="0" y="0"/>
                </a:lnTo>
                <a:lnTo>
                  <a:pt x="0" y="461962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>
            <a:spLocks noGrp="1"/>
          </p:cNvSpPr>
          <p:nvPr>
            <p:ph type="title"/>
          </p:nvPr>
        </p:nvSpPr>
        <p:spPr>
          <a:xfrm>
            <a:off x="533400" y="523240"/>
            <a:ext cx="9026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Anatomia do </a:t>
            </a:r>
            <a:r>
              <a:rPr sz="2400" b="1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art. </a:t>
            </a:r>
            <a:r>
              <a:rPr sz="2400" b="1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37, </a:t>
            </a:r>
            <a:r>
              <a:rPr sz="2400" b="1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§6º, </a:t>
            </a:r>
            <a:r>
              <a:rPr sz="2400" b="1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 Constituição</a:t>
            </a:r>
            <a:r>
              <a:rPr sz="2400" b="1" spc="3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Federal</a:t>
            </a:r>
            <a:endParaRPr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28612" y="1041400"/>
            <a:ext cx="11590274" cy="15081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28612" y="1041400"/>
            <a:ext cx="11590655" cy="1508125"/>
          </a:xfrm>
          <a:custGeom>
            <a:avLst/>
            <a:gdLst/>
            <a:ahLst/>
            <a:cxnLst/>
            <a:rect l="l" t="t" r="r" b="b"/>
            <a:pathLst>
              <a:path w="11590655" h="1508125">
                <a:moveTo>
                  <a:pt x="0" y="1508125"/>
                </a:moveTo>
                <a:lnTo>
                  <a:pt x="11590274" y="1508125"/>
                </a:lnTo>
                <a:lnTo>
                  <a:pt x="11590274" y="0"/>
                </a:lnTo>
                <a:lnTo>
                  <a:pt x="0" y="0"/>
                </a:lnTo>
                <a:lnTo>
                  <a:pt x="0" y="1508125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449580" y="1143000"/>
            <a:ext cx="11437620" cy="124457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99800"/>
              </a:lnSpc>
              <a:spcBef>
                <a:spcPts val="105"/>
              </a:spcBef>
            </a:pPr>
            <a:r>
              <a:rPr sz="2000" b="1" spc="-1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§ </a:t>
            </a:r>
            <a:r>
              <a:rPr sz="2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6º </a:t>
            </a:r>
            <a:r>
              <a:rPr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 </a:t>
            </a:r>
            <a:r>
              <a:rPr sz="2000" b="1" spc="-5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pessoas jurídicas </a:t>
            </a:r>
            <a:r>
              <a:rPr sz="2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  <a:r>
              <a:rPr sz="2000" b="1" spc="-1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direito </a:t>
            </a:r>
            <a:r>
              <a:rPr sz="2000" b="1" spc="-5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público </a:t>
            </a:r>
            <a:r>
              <a:rPr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 </a:t>
            </a:r>
            <a:r>
              <a:rPr sz="2000" spc="-5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 </a:t>
            </a:r>
            <a:r>
              <a:rPr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  <a:r>
              <a:rPr sz="2000" b="1" spc="-1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direito </a:t>
            </a:r>
            <a:r>
              <a:rPr sz="2000" b="1" spc="-5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privado  prestadoras </a:t>
            </a:r>
            <a:r>
              <a:rPr sz="2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  <a:r>
              <a:rPr sz="2000" b="1" spc="-1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serviços </a:t>
            </a:r>
            <a:r>
              <a:rPr sz="2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públicos </a:t>
            </a:r>
            <a:r>
              <a:rPr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responderão </a:t>
            </a:r>
            <a:r>
              <a:rPr sz="2000" spc="-5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pelos </a:t>
            </a:r>
            <a:r>
              <a:rPr sz="2000" b="1" spc="-5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danos </a:t>
            </a:r>
            <a:r>
              <a:rPr sz="2000" spc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 </a:t>
            </a:r>
            <a:r>
              <a:rPr sz="2000" spc="-5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seus  </a:t>
            </a:r>
            <a:r>
              <a:rPr sz="2000" b="1" spc="-5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agentes</a:t>
            </a:r>
            <a:r>
              <a:rPr sz="2000" spc="-5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nessa </a:t>
            </a:r>
            <a:r>
              <a:rPr sz="2000" spc="-5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qualidade, </a:t>
            </a:r>
            <a:r>
              <a:rPr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causarem a </a:t>
            </a:r>
            <a:r>
              <a:rPr sz="2000" b="1" spc="-1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terceiros</a:t>
            </a:r>
            <a:r>
              <a:rPr sz="2000" spc="-1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sz="2000" spc="-5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assegurado </a:t>
            </a:r>
            <a:r>
              <a:rPr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 </a:t>
            </a:r>
            <a:r>
              <a:rPr sz="2000" b="1" spc="-5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direito </a:t>
            </a:r>
            <a:r>
              <a:rPr sz="2000" b="1" spc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 </a:t>
            </a:r>
            <a:r>
              <a:rPr sz="2000" b="1" spc="-1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regresso </a:t>
            </a:r>
            <a:r>
              <a:rPr sz="2000" spc="-1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contra </a:t>
            </a:r>
            <a:r>
              <a:rPr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 </a:t>
            </a:r>
            <a:r>
              <a:rPr sz="2000" spc="-5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responsável </a:t>
            </a:r>
            <a:r>
              <a:rPr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nos casos de </a:t>
            </a:r>
            <a:r>
              <a:rPr sz="2000" b="1" spc="-5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dolo </a:t>
            </a:r>
            <a:r>
              <a:rPr sz="2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</a:t>
            </a:r>
            <a:r>
              <a:rPr sz="2000" b="1" spc="105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2000" b="1" spc="-5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culpa</a:t>
            </a:r>
            <a:r>
              <a:rPr sz="2000" spc="-5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sz="2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472689" y="4441573"/>
            <a:ext cx="2127250" cy="7080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72689" y="4441573"/>
            <a:ext cx="2127250" cy="708025"/>
          </a:xfrm>
          <a:custGeom>
            <a:avLst/>
            <a:gdLst/>
            <a:ahLst/>
            <a:cxnLst/>
            <a:rect l="l" t="t" r="r" b="b"/>
            <a:pathLst>
              <a:path w="2127250" h="708025">
                <a:moveTo>
                  <a:pt x="0" y="708025"/>
                </a:moveTo>
                <a:lnTo>
                  <a:pt x="2127250" y="708025"/>
                </a:lnTo>
                <a:lnTo>
                  <a:pt x="2127250" y="0"/>
                </a:lnTo>
                <a:lnTo>
                  <a:pt x="0" y="0"/>
                </a:lnTo>
                <a:lnTo>
                  <a:pt x="0" y="708025"/>
                </a:lnTo>
                <a:close/>
              </a:path>
            </a:pathLst>
          </a:custGeom>
          <a:ln w="6350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551429" y="4473831"/>
            <a:ext cx="19323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DISSECANDO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564129" y="4769232"/>
            <a:ext cx="1908175" cy="0"/>
          </a:xfrm>
          <a:custGeom>
            <a:avLst/>
            <a:gdLst/>
            <a:ahLst/>
            <a:cxnLst/>
            <a:rect l="l" t="t" r="r" b="b"/>
            <a:pathLst>
              <a:path w="1908175">
                <a:moveTo>
                  <a:pt x="0" y="0"/>
                </a:moveTo>
                <a:lnTo>
                  <a:pt x="1907603" y="0"/>
                </a:lnTo>
              </a:path>
            </a:pathLst>
          </a:custGeom>
          <a:ln w="254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551429" y="4778631"/>
            <a:ext cx="19418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000" b="1" spc="-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INSTITUTO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564129" y="5074032"/>
            <a:ext cx="1918335" cy="0"/>
          </a:xfrm>
          <a:custGeom>
            <a:avLst/>
            <a:gdLst/>
            <a:ahLst/>
            <a:cxnLst/>
            <a:rect l="l" t="t" r="r" b="b"/>
            <a:pathLst>
              <a:path w="1918335">
                <a:moveTo>
                  <a:pt x="0" y="0"/>
                </a:moveTo>
                <a:lnTo>
                  <a:pt x="1917763" y="0"/>
                </a:lnTo>
              </a:path>
            </a:pathLst>
          </a:custGeom>
          <a:ln w="254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811457" y="2720342"/>
            <a:ext cx="7755255" cy="1333500"/>
          </a:xfrm>
          <a:custGeom>
            <a:avLst/>
            <a:gdLst/>
            <a:ahLst/>
            <a:cxnLst/>
            <a:rect l="l" t="t" r="r" b="b"/>
            <a:pathLst>
              <a:path w="7755255" h="1333500">
                <a:moveTo>
                  <a:pt x="4695013" y="1320799"/>
                </a:moveTo>
                <a:lnTo>
                  <a:pt x="3060114" y="1320799"/>
                </a:lnTo>
                <a:lnTo>
                  <a:pt x="3132232" y="1333499"/>
                </a:lnTo>
                <a:lnTo>
                  <a:pt x="4622895" y="1333499"/>
                </a:lnTo>
                <a:lnTo>
                  <a:pt x="4695013" y="1320799"/>
                </a:lnTo>
                <a:close/>
              </a:path>
              <a:path w="7755255" h="1333500">
                <a:moveTo>
                  <a:pt x="4978424" y="1308099"/>
                </a:moveTo>
                <a:lnTo>
                  <a:pt x="2776703" y="1308099"/>
                </a:lnTo>
                <a:lnTo>
                  <a:pt x="2846769" y="1320799"/>
                </a:lnTo>
                <a:lnTo>
                  <a:pt x="4908358" y="1320799"/>
                </a:lnTo>
                <a:lnTo>
                  <a:pt x="4978424" y="1308099"/>
                </a:lnTo>
                <a:close/>
              </a:path>
              <a:path w="7755255" h="1333500">
                <a:moveTo>
                  <a:pt x="5185288" y="1295399"/>
                </a:moveTo>
                <a:lnTo>
                  <a:pt x="2569839" y="1295399"/>
                </a:lnTo>
                <a:lnTo>
                  <a:pt x="2638224" y="1308099"/>
                </a:lnTo>
                <a:lnTo>
                  <a:pt x="5116903" y="1308099"/>
                </a:lnTo>
                <a:lnTo>
                  <a:pt x="5185288" y="1295399"/>
                </a:lnTo>
                <a:close/>
              </a:path>
              <a:path w="7755255" h="1333500">
                <a:moveTo>
                  <a:pt x="5386867" y="1282699"/>
                </a:moveTo>
                <a:lnTo>
                  <a:pt x="2368260" y="1282699"/>
                </a:lnTo>
                <a:lnTo>
                  <a:pt x="2434843" y="1295399"/>
                </a:lnTo>
                <a:lnTo>
                  <a:pt x="5320284" y="1295399"/>
                </a:lnTo>
                <a:lnTo>
                  <a:pt x="5386867" y="1282699"/>
                </a:lnTo>
                <a:close/>
              </a:path>
              <a:path w="7755255" h="1333500">
                <a:moveTo>
                  <a:pt x="5582798" y="1269999"/>
                </a:moveTo>
                <a:lnTo>
                  <a:pt x="2172329" y="1269999"/>
                </a:lnTo>
                <a:lnTo>
                  <a:pt x="2236989" y="1282699"/>
                </a:lnTo>
                <a:lnTo>
                  <a:pt x="5518138" y="1282699"/>
                </a:lnTo>
                <a:lnTo>
                  <a:pt x="5582798" y="1269999"/>
                </a:lnTo>
                <a:close/>
              </a:path>
              <a:path w="7755255" h="1333500">
                <a:moveTo>
                  <a:pt x="5710101" y="1257299"/>
                </a:moveTo>
                <a:lnTo>
                  <a:pt x="2045026" y="1257299"/>
                </a:lnTo>
                <a:lnTo>
                  <a:pt x="2108337" y="1269999"/>
                </a:lnTo>
                <a:lnTo>
                  <a:pt x="5646790" y="1269999"/>
                </a:lnTo>
                <a:lnTo>
                  <a:pt x="5710101" y="1257299"/>
                </a:lnTo>
                <a:close/>
              </a:path>
              <a:path w="7755255" h="1333500">
                <a:moveTo>
                  <a:pt x="5834624" y="1244599"/>
                </a:moveTo>
                <a:lnTo>
                  <a:pt x="1920503" y="1244599"/>
                </a:lnTo>
                <a:lnTo>
                  <a:pt x="1982410" y="1257299"/>
                </a:lnTo>
                <a:lnTo>
                  <a:pt x="5772717" y="1257299"/>
                </a:lnTo>
                <a:lnTo>
                  <a:pt x="5834624" y="1244599"/>
                </a:lnTo>
                <a:close/>
              </a:path>
              <a:path w="7755255" h="1333500">
                <a:moveTo>
                  <a:pt x="5956260" y="1231899"/>
                </a:moveTo>
                <a:lnTo>
                  <a:pt x="1798867" y="1231899"/>
                </a:lnTo>
                <a:lnTo>
                  <a:pt x="1859317" y="1244599"/>
                </a:lnTo>
                <a:lnTo>
                  <a:pt x="5895810" y="1244599"/>
                </a:lnTo>
                <a:lnTo>
                  <a:pt x="5956260" y="1231899"/>
                </a:lnTo>
                <a:close/>
              </a:path>
              <a:path w="7755255" h="1333500">
                <a:moveTo>
                  <a:pt x="6074900" y="1219199"/>
                </a:moveTo>
                <a:lnTo>
                  <a:pt x="1680227" y="1219199"/>
                </a:lnTo>
                <a:lnTo>
                  <a:pt x="1739166" y="1231899"/>
                </a:lnTo>
                <a:lnTo>
                  <a:pt x="6015961" y="1231899"/>
                </a:lnTo>
                <a:lnTo>
                  <a:pt x="6074900" y="1219199"/>
                </a:lnTo>
                <a:close/>
              </a:path>
              <a:path w="7755255" h="1333500">
                <a:moveTo>
                  <a:pt x="6190437" y="1206499"/>
                </a:moveTo>
                <a:lnTo>
                  <a:pt x="1564690" y="1206499"/>
                </a:lnTo>
                <a:lnTo>
                  <a:pt x="1622064" y="1219199"/>
                </a:lnTo>
                <a:lnTo>
                  <a:pt x="6133063" y="1219199"/>
                </a:lnTo>
                <a:lnTo>
                  <a:pt x="6190437" y="1206499"/>
                </a:lnTo>
                <a:close/>
              </a:path>
              <a:path w="7755255" h="1333500">
                <a:moveTo>
                  <a:pt x="6357688" y="1181099"/>
                </a:moveTo>
                <a:lnTo>
                  <a:pt x="1397439" y="1181099"/>
                </a:lnTo>
                <a:lnTo>
                  <a:pt x="1508119" y="1206499"/>
                </a:lnTo>
                <a:lnTo>
                  <a:pt x="6247008" y="1206499"/>
                </a:lnTo>
                <a:lnTo>
                  <a:pt x="6357688" y="1181099"/>
                </a:lnTo>
                <a:close/>
              </a:path>
              <a:path w="7755255" h="1333500">
                <a:moveTo>
                  <a:pt x="6517351" y="1155699"/>
                </a:moveTo>
                <a:lnTo>
                  <a:pt x="1237776" y="1155699"/>
                </a:lnTo>
                <a:lnTo>
                  <a:pt x="1343357" y="1181099"/>
                </a:lnTo>
                <a:lnTo>
                  <a:pt x="6411770" y="1181099"/>
                </a:lnTo>
                <a:lnTo>
                  <a:pt x="6517351" y="1155699"/>
                </a:lnTo>
                <a:close/>
              </a:path>
              <a:path w="7755255" h="1333500">
                <a:moveTo>
                  <a:pt x="6669063" y="1130299"/>
                </a:moveTo>
                <a:lnTo>
                  <a:pt x="1086064" y="1130299"/>
                </a:lnTo>
                <a:lnTo>
                  <a:pt x="1186304" y="1155699"/>
                </a:lnTo>
                <a:lnTo>
                  <a:pt x="6568823" y="1155699"/>
                </a:lnTo>
                <a:lnTo>
                  <a:pt x="6669063" y="1130299"/>
                </a:lnTo>
                <a:close/>
              </a:path>
              <a:path w="7755255" h="1333500">
                <a:moveTo>
                  <a:pt x="6812458" y="1104899"/>
                </a:moveTo>
                <a:lnTo>
                  <a:pt x="942669" y="1104899"/>
                </a:lnTo>
                <a:lnTo>
                  <a:pt x="1037324" y="1130299"/>
                </a:lnTo>
                <a:lnTo>
                  <a:pt x="6717803" y="1130299"/>
                </a:lnTo>
                <a:lnTo>
                  <a:pt x="6812458" y="1104899"/>
                </a:lnTo>
                <a:close/>
              </a:path>
              <a:path w="7755255" h="1333500">
                <a:moveTo>
                  <a:pt x="6990088" y="1066799"/>
                </a:moveTo>
                <a:lnTo>
                  <a:pt x="765039" y="1066799"/>
                </a:lnTo>
                <a:lnTo>
                  <a:pt x="896781" y="1104899"/>
                </a:lnTo>
                <a:lnTo>
                  <a:pt x="6858346" y="1104899"/>
                </a:lnTo>
                <a:lnTo>
                  <a:pt x="6990088" y="1066799"/>
                </a:lnTo>
                <a:close/>
              </a:path>
              <a:path w="7755255" h="1333500">
                <a:moveTo>
                  <a:pt x="7225716" y="1003299"/>
                </a:moveTo>
                <a:lnTo>
                  <a:pt x="529411" y="1003299"/>
                </a:lnTo>
                <a:lnTo>
                  <a:pt x="566013" y="1015999"/>
                </a:lnTo>
                <a:lnTo>
                  <a:pt x="642461" y="1041399"/>
                </a:lnTo>
                <a:lnTo>
                  <a:pt x="723143" y="1066799"/>
                </a:lnTo>
                <a:lnTo>
                  <a:pt x="7031984" y="1066799"/>
                </a:lnTo>
                <a:lnTo>
                  <a:pt x="7112666" y="1041399"/>
                </a:lnTo>
                <a:lnTo>
                  <a:pt x="7189114" y="1015999"/>
                </a:lnTo>
                <a:lnTo>
                  <a:pt x="7225716" y="1003299"/>
                </a:lnTo>
                <a:close/>
              </a:path>
              <a:path w="7755255" h="1333500">
                <a:moveTo>
                  <a:pt x="7450403" y="927099"/>
                </a:moveTo>
                <a:lnTo>
                  <a:pt x="304724" y="927099"/>
                </a:lnTo>
                <a:lnTo>
                  <a:pt x="333350" y="939799"/>
                </a:lnTo>
                <a:lnTo>
                  <a:pt x="394128" y="965199"/>
                </a:lnTo>
                <a:lnTo>
                  <a:pt x="459517" y="990599"/>
                </a:lnTo>
                <a:lnTo>
                  <a:pt x="493908" y="1003299"/>
                </a:lnTo>
                <a:lnTo>
                  <a:pt x="7261219" y="1003299"/>
                </a:lnTo>
                <a:lnTo>
                  <a:pt x="7328874" y="977899"/>
                </a:lnTo>
                <a:lnTo>
                  <a:pt x="7391972" y="952499"/>
                </a:lnTo>
                <a:lnTo>
                  <a:pt x="7450403" y="927099"/>
                </a:lnTo>
                <a:close/>
              </a:path>
              <a:path w="7755255" h="1333500">
                <a:moveTo>
                  <a:pt x="7477835" y="419100"/>
                </a:moveTo>
                <a:lnTo>
                  <a:pt x="277292" y="419100"/>
                </a:lnTo>
                <a:lnTo>
                  <a:pt x="251066" y="431800"/>
                </a:lnTo>
                <a:lnTo>
                  <a:pt x="202290" y="457200"/>
                </a:lnTo>
                <a:lnTo>
                  <a:pt x="158502" y="482600"/>
                </a:lnTo>
                <a:lnTo>
                  <a:pt x="119811" y="508000"/>
                </a:lnTo>
                <a:lnTo>
                  <a:pt x="86325" y="533400"/>
                </a:lnTo>
                <a:lnTo>
                  <a:pt x="46091" y="571500"/>
                </a:lnTo>
                <a:lnTo>
                  <a:pt x="18172" y="609600"/>
                </a:lnTo>
                <a:lnTo>
                  <a:pt x="2934" y="647699"/>
                </a:lnTo>
                <a:lnTo>
                  <a:pt x="0" y="673099"/>
                </a:lnTo>
                <a:lnTo>
                  <a:pt x="735" y="685799"/>
                </a:lnTo>
                <a:lnTo>
                  <a:pt x="11666" y="723899"/>
                </a:lnTo>
                <a:lnTo>
                  <a:pt x="35398" y="761999"/>
                </a:lnTo>
                <a:lnTo>
                  <a:pt x="71568" y="800099"/>
                </a:lnTo>
                <a:lnTo>
                  <a:pt x="102411" y="825499"/>
                </a:lnTo>
                <a:lnTo>
                  <a:pt x="138513" y="850899"/>
                </a:lnTo>
                <a:lnTo>
                  <a:pt x="179766" y="876299"/>
                </a:lnTo>
                <a:lnTo>
                  <a:pt x="226061" y="901699"/>
                </a:lnTo>
                <a:lnTo>
                  <a:pt x="277292" y="927099"/>
                </a:lnTo>
                <a:lnTo>
                  <a:pt x="7477835" y="927099"/>
                </a:lnTo>
                <a:lnTo>
                  <a:pt x="7529066" y="901699"/>
                </a:lnTo>
                <a:lnTo>
                  <a:pt x="7575361" y="876299"/>
                </a:lnTo>
                <a:lnTo>
                  <a:pt x="7616614" y="850899"/>
                </a:lnTo>
                <a:lnTo>
                  <a:pt x="7652716" y="825499"/>
                </a:lnTo>
                <a:lnTo>
                  <a:pt x="7683559" y="800099"/>
                </a:lnTo>
                <a:lnTo>
                  <a:pt x="7719729" y="761999"/>
                </a:lnTo>
                <a:lnTo>
                  <a:pt x="7743461" y="723899"/>
                </a:lnTo>
                <a:lnTo>
                  <a:pt x="7754392" y="685799"/>
                </a:lnTo>
                <a:lnTo>
                  <a:pt x="7755128" y="673099"/>
                </a:lnTo>
                <a:lnTo>
                  <a:pt x="7754392" y="660399"/>
                </a:lnTo>
                <a:lnTo>
                  <a:pt x="7743461" y="622299"/>
                </a:lnTo>
                <a:lnTo>
                  <a:pt x="7719729" y="584200"/>
                </a:lnTo>
                <a:lnTo>
                  <a:pt x="7683559" y="546100"/>
                </a:lnTo>
                <a:lnTo>
                  <a:pt x="7652716" y="520700"/>
                </a:lnTo>
                <a:lnTo>
                  <a:pt x="7616614" y="495300"/>
                </a:lnTo>
                <a:lnTo>
                  <a:pt x="7575361" y="469900"/>
                </a:lnTo>
                <a:lnTo>
                  <a:pt x="7529066" y="444500"/>
                </a:lnTo>
                <a:lnTo>
                  <a:pt x="7477835" y="419100"/>
                </a:lnTo>
                <a:close/>
              </a:path>
              <a:path w="7755255" h="1333500">
                <a:moveTo>
                  <a:pt x="7225716" y="330200"/>
                </a:moveTo>
                <a:lnTo>
                  <a:pt x="529411" y="330200"/>
                </a:lnTo>
                <a:lnTo>
                  <a:pt x="493908" y="342900"/>
                </a:lnTo>
                <a:lnTo>
                  <a:pt x="426253" y="368300"/>
                </a:lnTo>
                <a:lnTo>
                  <a:pt x="363155" y="393700"/>
                </a:lnTo>
                <a:lnTo>
                  <a:pt x="304724" y="419100"/>
                </a:lnTo>
                <a:lnTo>
                  <a:pt x="7450403" y="419100"/>
                </a:lnTo>
                <a:lnTo>
                  <a:pt x="7391972" y="393700"/>
                </a:lnTo>
                <a:lnTo>
                  <a:pt x="7328874" y="368300"/>
                </a:lnTo>
                <a:lnTo>
                  <a:pt x="7261219" y="342900"/>
                </a:lnTo>
                <a:lnTo>
                  <a:pt x="7225716" y="330200"/>
                </a:lnTo>
                <a:close/>
              </a:path>
              <a:path w="7755255" h="1333500">
                <a:moveTo>
                  <a:pt x="7031984" y="279400"/>
                </a:moveTo>
                <a:lnTo>
                  <a:pt x="723143" y="279400"/>
                </a:lnTo>
                <a:lnTo>
                  <a:pt x="642461" y="304800"/>
                </a:lnTo>
                <a:lnTo>
                  <a:pt x="566013" y="330200"/>
                </a:lnTo>
                <a:lnTo>
                  <a:pt x="7189114" y="330200"/>
                </a:lnTo>
                <a:lnTo>
                  <a:pt x="7112666" y="304800"/>
                </a:lnTo>
                <a:lnTo>
                  <a:pt x="7031984" y="279400"/>
                </a:lnTo>
                <a:close/>
              </a:path>
              <a:path w="7755255" h="1333500">
                <a:moveTo>
                  <a:pt x="6858346" y="241300"/>
                </a:moveTo>
                <a:lnTo>
                  <a:pt x="896781" y="241300"/>
                </a:lnTo>
                <a:lnTo>
                  <a:pt x="765039" y="279400"/>
                </a:lnTo>
                <a:lnTo>
                  <a:pt x="6990088" y="279400"/>
                </a:lnTo>
                <a:lnTo>
                  <a:pt x="6858346" y="241300"/>
                </a:lnTo>
                <a:close/>
              </a:path>
              <a:path w="7755255" h="1333500">
                <a:moveTo>
                  <a:pt x="6717803" y="215900"/>
                </a:moveTo>
                <a:lnTo>
                  <a:pt x="1037324" y="215900"/>
                </a:lnTo>
                <a:lnTo>
                  <a:pt x="942669" y="241300"/>
                </a:lnTo>
                <a:lnTo>
                  <a:pt x="6812458" y="241300"/>
                </a:lnTo>
                <a:lnTo>
                  <a:pt x="6717803" y="215900"/>
                </a:lnTo>
                <a:close/>
              </a:path>
              <a:path w="7755255" h="1333500">
                <a:moveTo>
                  <a:pt x="6568823" y="190500"/>
                </a:moveTo>
                <a:lnTo>
                  <a:pt x="1186304" y="190500"/>
                </a:lnTo>
                <a:lnTo>
                  <a:pt x="1086064" y="215900"/>
                </a:lnTo>
                <a:lnTo>
                  <a:pt x="6669063" y="215900"/>
                </a:lnTo>
                <a:lnTo>
                  <a:pt x="6568823" y="190500"/>
                </a:lnTo>
                <a:close/>
              </a:path>
              <a:path w="7755255" h="1333500">
                <a:moveTo>
                  <a:pt x="6411770" y="165100"/>
                </a:moveTo>
                <a:lnTo>
                  <a:pt x="1343357" y="165100"/>
                </a:lnTo>
                <a:lnTo>
                  <a:pt x="1237776" y="190500"/>
                </a:lnTo>
                <a:lnTo>
                  <a:pt x="6517351" y="190500"/>
                </a:lnTo>
                <a:lnTo>
                  <a:pt x="6411770" y="165100"/>
                </a:lnTo>
                <a:close/>
              </a:path>
              <a:path w="7755255" h="1333500">
                <a:moveTo>
                  <a:pt x="6247008" y="139700"/>
                </a:moveTo>
                <a:lnTo>
                  <a:pt x="1508119" y="139700"/>
                </a:lnTo>
                <a:lnTo>
                  <a:pt x="1397439" y="165100"/>
                </a:lnTo>
                <a:lnTo>
                  <a:pt x="6357688" y="165100"/>
                </a:lnTo>
                <a:lnTo>
                  <a:pt x="6247008" y="139700"/>
                </a:lnTo>
                <a:close/>
              </a:path>
              <a:path w="7755255" h="1333500">
                <a:moveTo>
                  <a:pt x="6133063" y="127000"/>
                </a:moveTo>
                <a:lnTo>
                  <a:pt x="1622064" y="127000"/>
                </a:lnTo>
                <a:lnTo>
                  <a:pt x="1564690" y="139700"/>
                </a:lnTo>
                <a:lnTo>
                  <a:pt x="6190437" y="139700"/>
                </a:lnTo>
                <a:lnTo>
                  <a:pt x="6133063" y="127000"/>
                </a:lnTo>
                <a:close/>
              </a:path>
              <a:path w="7755255" h="1333500">
                <a:moveTo>
                  <a:pt x="6015961" y="114300"/>
                </a:moveTo>
                <a:lnTo>
                  <a:pt x="1739166" y="114300"/>
                </a:lnTo>
                <a:lnTo>
                  <a:pt x="1680227" y="127000"/>
                </a:lnTo>
                <a:lnTo>
                  <a:pt x="6074900" y="127000"/>
                </a:lnTo>
                <a:lnTo>
                  <a:pt x="6015961" y="114300"/>
                </a:lnTo>
                <a:close/>
              </a:path>
              <a:path w="7755255" h="1333500">
                <a:moveTo>
                  <a:pt x="5895810" y="101600"/>
                </a:moveTo>
                <a:lnTo>
                  <a:pt x="1859317" y="101600"/>
                </a:lnTo>
                <a:lnTo>
                  <a:pt x="1798867" y="114300"/>
                </a:lnTo>
                <a:lnTo>
                  <a:pt x="5956260" y="114300"/>
                </a:lnTo>
                <a:lnTo>
                  <a:pt x="5895810" y="101600"/>
                </a:lnTo>
                <a:close/>
              </a:path>
              <a:path w="7755255" h="1333500">
                <a:moveTo>
                  <a:pt x="5772717" y="88900"/>
                </a:moveTo>
                <a:lnTo>
                  <a:pt x="1982410" y="88900"/>
                </a:lnTo>
                <a:lnTo>
                  <a:pt x="1920503" y="101600"/>
                </a:lnTo>
                <a:lnTo>
                  <a:pt x="5834624" y="101600"/>
                </a:lnTo>
                <a:lnTo>
                  <a:pt x="5772717" y="88900"/>
                </a:lnTo>
                <a:close/>
              </a:path>
              <a:path w="7755255" h="1333500">
                <a:moveTo>
                  <a:pt x="5646790" y="76200"/>
                </a:moveTo>
                <a:lnTo>
                  <a:pt x="2108337" y="76200"/>
                </a:lnTo>
                <a:lnTo>
                  <a:pt x="2045026" y="88900"/>
                </a:lnTo>
                <a:lnTo>
                  <a:pt x="5710101" y="88900"/>
                </a:lnTo>
                <a:lnTo>
                  <a:pt x="5646790" y="76200"/>
                </a:lnTo>
                <a:close/>
              </a:path>
              <a:path w="7755255" h="1333500">
                <a:moveTo>
                  <a:pt x="5518138" y="63500"/>
                </a:moveTo>
                <a:lnTo>
                  <a:pt x="2236989" y="63500"/>
                </a:lnTo>
                <a:lnTo>
                  <a:pt x="2172329" y="76200"/>
                </a:lnTo>
                <a:lnTo>
                  <a:pt x="5582798" y="76200"/>
                </a:lnTo>
                <a:lnTo>
                  <a:pt x="5518138" y="63500"/>
                </a:lnTo>
                <a:close/>
              </a:path>
              <a:path w="7755255" h="1333500">
                <a:moveTo>
                  <a:pt x="5320284" y="50800"/>
                </a:moveTo>
                <a:lnTo>
                  <a:pt x="2434843" y="50800"/>
                </a:lnTo>
                <a:lnTo>
                  <a:pt x="2368260" y="63500"/>
                </a:lnTo>
                <a:lnTo>
                  <a:pt x="5386867" y="63500"/>
                </a:lnTo>
                <a:lnTo>
                  <a:pt x="5320284" y="50800"/>
                </a:lnTo>
                <a:close/>
              </a:path>
              <a:path w="7755255" h="1333500">
                <a:moveTo>
                  <a:pt x="5116903" y="38100"/>
                </a:moveTo>
                <a:lnTo>
                  <a:pt x="2638224" y="38100"/>
                </a:lnTo>
                <a:lnTo>
                  <a:pt x="2569839" y="50800"/>
                </a:lnTo>
                <a:lnTo>
                  <a:pt x="5185288" y="50800"/>
                </a:lnTo>
                <a:lnTo>
                  <a:pt x="5116903" y="38100"/>
                </a:lnTo>
                <a:close/>
              </a:path>
              <a:path w="7755255" h="1333500">
                <a:moveTo>
                  <a:pt x="4908358" y="25400"/>
                </a:moveTo>
                <a:lnTo>
                  <a:pt x="2846769" y="25400"/>
                </a:lnTo>
                <a:lnTo>
                  <a:pt x="2776703" y="38100"/>
                </a:lnTo>
                <a:lnTo>
                  <a:pt x="4978424" y="38100"/>
                </a:lnTo>
                <a:lnTo>
                  <a:pt x="4908358" y="25400"/>
                </a:lnTo>
                <a:close/>
              </a:path>
              <a:path w="7755255" h="1333500">
                <a:moveTo>
                  <a:pt x="4622895" y="12700"/>
                </a:moveTo>
                <a:lnTo>
                  <a:pt x="3132232" y="12700"/>
                </a:lnTo>
                <a:lnTo>
                  <a:pt x="3060114" y="25400"/>
                </a:lnTo>
                <a:lnTo>
                  <a:pt x="4695013" y="25400"/>
                </a:lnTo>
                <a:lnTo>
                  <a:pt x="4622895" y="12700"/>
                </a:lnTo>
                <a:close/>
              </a:path>
              <a:path w="7755255" h="1333500">
                <a:moveTo>
                  <a:pt x="4029819" y="0"/>
                </a:moveTo>
                <a:lnTo>
                  <a:pt x="3725308" y="0"/>
                </a:lnTo>
                <a:lnTo>
                  <a:pt x="3649732" y="12700"/>
                </a:lnTo>
                <a:lnTo>
                  <a:pt x="4105395" y="12700"/>
                </a:lnTo>
                <a:lnTo>
                  <a:pt x="4029819" y="0"/>
                </a:lnTo>
                <a:close/>
              </a:path>
            </a:pathLst>
          </a:custGeom>
          <a:solidFill>
            <a:srgbClr val="E9C4C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511097" y="5435601"/>
            <a:ext cx="2468879" cy="5079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653024" y="5410200"/>
            <a:ext cx="2347976" cy="3859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114800" y="5904624"/>
            <a:ext cx="5436108" cy="6485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4396740" y="5943600"/>
            <a:ext cx="48234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5" dirty="0">
                <a:solidFill>
                  <a:srgbClr val="2C2D2C"/>
                </a:solidFill>
                <a:latin typeface="Verdana"/>
                <a:cs typeface="Verdana"/>
              </a:rPr>
              <a:t>Responsabilidade</a:t>
            </a:r>
            <a:r>
              <a:rPr sz="3000" b="1" spc="-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3000" b="1" spc="-5" dirty="0">
                <a:solidFill>
                  <a:srgbClr val="2C2D2C"/>
                </a:solidFill>
                <a:latin typeface="Verdana"/>
                <a:cs typeface="Verdana"/>
              </a:rPr>
              <a:t>Civil</a:t>
            </a:r>
            <a:endParaRPr sz="3000" dirty="0">
              <a:latin typeface="Verdana"/>
              <a:cs typeface="Verdana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5973377" y="2771142"/>
            <a:ext cx="1430020" cy="1087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105456" y="3004822"/>
            <a:ext cx="1254759" cy="66293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034717" y="2812163"/>
            <a:ext cx="1308608" cy="96685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6308911" y="3114613"/>
            <a:ext cx="7626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FFFFFF"/>
                </a:solidFill>
                <a:latin typeface="Verdana"/>
                <a:cs typeface="Verdana"/>
              </a:rPr>
              <a:t>Dano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2945697" y="2867661"/>
            <a:ext cx="3332479" cy="82804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347016" y="2895601"/>
            <a:ext cx="2606040" cy="8128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007546" y="2909445"/>
            <a:ext cx="3210941" cy="70662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3662992" y="2989962"/>
            <a:ext cx="189928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Pessoa</a:t>
            </a:r>
            <a:r>
              <a:rPr sz="1700" b="1" spc="-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Jurídica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3525705" y="3226056"/>
            <a:ext cx="2175510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de Direito</a:t>
            </a:r>
            <a:r>
              <a:rPr sz="1700" b="1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Público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7217977" y="2791461"/>
            <a:ext cx="3208020" cy="90424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583736" y="2875282"/>
            <a:ext cx="2550159" cy="77215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278683" y="2832864"/>
            <a:ext cx="3085973" cy="78320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7755186" y="2967992"/>
            <a:ext cx="2135505" cy="49022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210820" marR="5080" indent="-198120">
              <a:lnSpc>
                <a:spcPts val="1739"/>
              </a:lnSpc>
              <a:spcBef>
                <a:spcPts val="305"/>
              </a:spcBef>
            </a:pPr>
            <a:r>
              <a:rPr sz="1600" b="1" spc="-10" dirty="0">
                <a:solidFill>
                  <a:srgbClr val="FFFFFF"/>
                </a:solidFill>
                <a:latin typeface="Verdana"/>
                <a:cs typeface="Verdana"/>
              </a:rPr>
              <a:t>Pessoa Jurídica </a:t>
            </a:r>
            <a:r>
              <a:rPr sz="1600" b="1" spc="-5" dirty="0">
                <a:solidFill>
                  <a:srgbClr val="FFFFFF"/>
                </a:solidFill>
                <a:latin typeface="Verdana"/>
                <a:cs typeface="Verdana"/>
              </a:rPr>
              <a:t>de  </a:t>
            </a:r>
            <a:r>
              <a:rPr sz="1600" b="1" spc="-10" dirty="0">
                <a:solidFill>
                  <a:srgbClr val="FFFFFF"/>
                </a:solidFill>
                <a:latin typeface="Verdana"/>
                <a:cs typeface="Verdana"/>
              </a:rPr>
              <a:t>Direito</a:t>
            </a:r>
            <a:r>
              <a:rPr sz="1600" b="1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Verdana"/>
                <a:cs typeface="Verdana"/>
              </a:rPr>
              <a:t>Privado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906077" y="2286000"/>
            <a:ext cx="9761923" cy="306474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465201"/>
            <a:ext cx="12192000" cy="463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465201"/>
            <a:ext cx="12192000" cy="463550"/>
          </a:xfrm>
          <a:custGeom>
            <a:avLst/>
            <a:gdLst/>
            <a:ahLst/>
            <a:cxnLst/>
            <a:rect l="l" t="t" r="r" b="b"/>
            <a:pathLst>
              <a:path w="12192000" h="463550">
                <a:moveTo>
                  <a:pt x="0" y="463550"/>
                </a:moveTo>
                <a:lnTo>
                  <a:pt x="12192000" y="463550"/>
                </a:lnTo>
                <a:lnTo>
                  <a:pt x="12192000" y="0"/>
                </a:lnTo>
                <a:lnTo>
                  <a:pt x="0" y="0"/>
                </a:lnTo>
                <a:lnTo>
                  <a:pt x="0" y="46355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>
            <a:spLocks noGrp="1"/>
          </p:cNvSpPr>
          <p:nvPr>
            <p:ph type="title"/>
          </p:nvPr>
        </p:nvSpPr>
        <p:spPr>
          <a:xfrm>
            <a:off x="228600" y="495934"/>
            <a:ext cx="792226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</a:rPr>
              <a:t>1.1 </a:t>
            </a:r>
            <a:r>
              <a:rPr sz="2400" b="1" spc="-15" dirty="0">
                <a:solidFill>
                  <a:srgbClr val="FFFFFF"/>
                </a:solidFill>
              </a:rPr>
              <a:t>Pessoas </a:t>
            </a:r>
            <a:r>
              <a:rPr sz="2400" b="1" spc="-5" dirty="0">
                <a:solidFill>
                  <a:srgbClr val="FFFFFF"/>
                </a:solidFill>
              </a:rPr>
              <a:t>Jurídicas </a:t>
            </a:r>
            <a:r>
              <a:rPr sz="2400" b="1" dirty="0">
                <a:solidFill>
                  <a:srgbClr val="FFFFFF"/>
                </a:solidFill>
              </a:rPr>
              <a:t>de </a:t>
            </a:r>
            <a:r>
              <a:rPr sz="2400" b="1" spc="-10" dirty="0">
                <a:solidFill>
                  <a:srgbClr val="FFFFFF"/>
                </a:solidFill>
              </a:rPr>
              <a:t>Direito</a:t>
            </a:r>
            <a:r>
              <a:rPr sz="2400" b="1" spc="114" dirty="0">
                <a:solidFill>
                  <a:srgbClr val="FFFFFF"/>
                </a:solidFill>
              </a:rPr>
              <a:t> </a:t>
            </a:r>
            <a:r>
              <a:rPr sz="2400" b="1" spc="-5" dirty="0">
                <a:solidFill>
                  <a:srgbClr val="FFFFFF"/>
                </a:solidFill>
              </a:rPr>
              <a:t>Público</a:t>
            </a:r>
            <a:endParaRPr sz="2400" b="1" dirty="0"/>
          </a:p>
        </p:txBody>
      </p:sp>
      <p:sp>
        <p:nvSpPr>
          <p:cNvPr id="52" name="object 52"/>
          <p:cNvSpPr/>
          <p:nvPr/>
        </p:nvSpPr>
        <p:spPr>
          <a:xfrm>
            <a:off x="265569" y="1185291"/>
            <a:ext cx="11661140" cy="623570"/>
          </a:xfrm>
          <a:custGeom>
            <a:avLst/>
            <a:gdLst/>
            <a:ahLst/>
            <a:cxnLst/>
            <a:rect l="l" t="t" r="r" b="b"/>
            <a:pathLst>
              <a:path w="11661140" h="623569">
                <a:moveTo>
                  <a:pt x="11556987" y="0"/>
                </a:moveTo>
                <a:lnTo>
                  <a:pt x="103936" y="0"/>
                </a:lnTo>
                <a:lnTo>
                  <a:pt x="63479" y="8159"/>
                </a:lnTo>
                <a:lnTo>
                  <a:pt x="30441" y="30416"/>
                </a:lnTo>
                <a:lnTo>
                  <a:pt x="8167" y="63436"/>
                </a:lnTo>
                <a:lnTo>
                  <a:pt x="0" y="103886"/>
                </a:lnTo>
                <a:lnTo>
                  <a:pt x="0" y="519684"/>
                </a:lnTo>
                <a:lnTo>
                  <a:pt x="8167" y="560133"/>
                </a:lnTo>
                <a:lnTo>
                  <a:pt x="30441" y="593153"/>
                </a:lnTo>
                <a:lnTo>
                  <a:pt x="63479" y="615410"/>
                </a:lnTo>
                <a:lnTo>
                  <a:pt x="103936" y="623570"/>
                </a:lnTo>
                <a:lnTo>
                  <a:pt x="11556987" y="623570"/>
                </a:lnTo>
                <a:lnTo>
                  <a:pt x="11597383" y="615410"/>
                </a:lnTo>
                <a:lnTo>
                  <a:pt x="11630409" y="593153"/>
                </a:lnTo>
                <a:lnTo>
                  <a:pt x="11652695" y="560133"/>
                </a:lnTo>
                <a:lnTo>
                  <a:pt x="11660873" y="519684"/>
                </a:lnTo>
                <a:lnTo>
                  <a:pt x="11660873" y="103886"/>
                </a:lnTo>
                <a:lnTo>
                  <a:pt x="11652695" y="63436"/>
                </a:lnTo>
                <a:lnTo>
                  <a:pt x="11630409" y="30416"/>
                </a:lnTo>
                <a:lnTo>
                  <a:pt x="11597383" y="8159"/>
                </a:lnTo>
                <a:lnTo>
                  <a:pt x="11556987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65569" y="1185291"/>
            <a:ext cx="11661140" cy="623570"/>
          </a:xfrm>
          <a:custGeom>
            <a:avLst/>
            <a:gdLst/>
            <a:ahLst/>
            <a:cxnLst/>
            <a:rect l="l" t="t" r="r" b="b"/>
            <a:pathLst>
              <a:path w="11661140" h="623569">
                <a:moveTo>
                  <a:pt x="0" y="103886"/>
                </a:moveTo>
                <a:lnTo>
                  <a:pt x="8167" y="63436"/>
                </a:lnTo>
                <a:lnTo>
                  <a:pt x="30441" y="30416"/>
                </a:lnTo>
                <a:lnTo>
                  <a:pt x="63479" y="8159"/>
                </a:lnTo>
                <a:lnTo>
                  <a:pt x="103936" y="0"/>
                </a:lnTo>
                <a:lnTo>
                  <a:pt x="11556987" y="0"/>
                </a:lnTo>
                <a:lnTo>
                  <a:pt x="11597383" y="8159"/>
                </a:lnTo>
                <a:lnTo>
                  <a:pt x="11630409" y="30416"/>
                </a:lnTo>
                <a:lnTo>
                  <a:pt x="11652695" y="63436"/>
                </a:lnTo>
                <a:lnTo>
                  <a:pt x="11660873" y="103886"/>
                </a:lnTo>
                <a:lnTo>
                  <a:pt x="11660873" y="519684"/>
                </a:lnTo>
                <a:lnTo>
                  <a:pt x="11652695" y="560133"/>
                </a:lnTo>
                <a:lnTo>
                  <a:pt x="11630409" y="593153"/>
                </a:lnTo>
                <a:lnTo>
                  <a:pt x="11597383" y="615410"/>
                </a:lnTo>
                <a:lnTo>
                  <a:pt x="11556987" y="623570"/>
                </a:lnTo>
                <a:lnTo>
                  <a:pt x="103936" y="623570"/>
                </a:lnTo>
                <a:lnTo>
                  <a:pt x="63479" y="615410"/>
                </a:lnTo>
                <a:lnTo>
                  <a:pt x="30441" y="593153"/>
                </a:lnTo>
                <a:lnTo>
                  <a:pt x="8167" y="560133"/>
                </a:lnTo>
                <a:lnTo>
                  <a:pt x="0" y="519684"/>
                </a:lnTo>
                <a:lnTo>
                  <a:pt x="0" y="103886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140702" y="2095880"/>
            <a:ext cx="3406140" cy="0"/>
          </a:xfrm>
          <a:custGeom>
            <a:avLst/>
            <a:gdLst/>
            <a:ahLst/>
            <a:cxnLst/>
            <a:rect l="l" t="t" r="r" b="b"/>
            <a:pathLst>
              <a:path w="3406140">
                <a:moveTo>
                  <a:pt x="0" y="0"/>
                </a:moveTo>
                <a:lnTo>
                  <a:pt x="3406140" y="0"/>
                </a:lnTo>
              </a:path>
            </a:pathLst>
          </a:custGeom>
          <a:ln w="254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660642" y="2652141"/>
            <a:ext cx="5080000" cy="0"/>
          </a:xfrm>
          <a:custGeom>
            <a:avLst/>
            <a:gdLst/>
            <a:ahLst/>
            <a:cxnLst/>
            <a:rect l="l" t="t" r="r" b="b"/>
            <a:pathLst>
              <a:path w="5080000">
                <a:moveTo>
                  <a:pt x="0" y="0"/>
                </a:moveTo>
                <a:lnTo>
                  <a:pt x="5080000" y="0"/>
                </a:lnTo>
              </a:path>
            </a:pathLst>
          </a:custGeom>
          <a:ln w="254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127742" y="2931541"/>
            <a:ext cx="1612900" cy="0"/>
          </a:xfrm>
          <a:custGeom>
            <a:avLst/>
            <a:gdLst/>
            <a:ahLst/>
            <a:cxnLst/>
            <a:rect l="l" t="t" r="r" b="b"/>
            <a:pathLst>
              <a:path w="1612900">
                <a:moveTo>
                  <a:pt x="0" y="0"/>
                </a:moveTo>
                <a:lnTo>
                  <a:pt x="1612900" y="0"/>
                </a:lnTo>
              </a:path>
            </a:pathLst>
          </a:custGeom>
          <a:ln w="254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64400" y="3208401"/>
            <a:ext cx="6550659" cy="0"/>
          </a:xfrm>
          <a:custGeom>
            <a:avLst/>
            <a:gdLst/>
            <a:ahLst/>
            <a:cxnLst/>
            <a:rect l="l" t="t" r="r" b="b"/>
            <a:pathLst>
              <a:path w="6550659">
                <a:moveTo>
                  <a:pt x="0" y="0"/>
                </a:moveTo>
                <a:lnTo>
                  <a:pt x="6550621" y="0"/>
                </a:lnTo>
              </a:path>
            </a:pathLst>
          </a:custGeom>
          <a:ln w="254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898142" y="3485260"/>
            <a:ext cx="5694680" cy="0"/>
          </a:xfrm>
          <a:custGeom>
            <a:avLst/>
            <a:gdLst/>
            <a:ahLst/>
            <a:cxnLst/>
            <a:rect l="l" t="t" r="r" b="b"/>
            <a:pathLst>
              <a:path w="5694680">
                <a:moveTo>
                  <a:pt x="0" y="0"/>
                </a:moveTo>
                <a:lnTo>
                  <a:pt x="5694680" y="0"/>
                </a:lnTo>
              </a:path>
            </a:pathLst>
          </a:custGeom>
          <a:ln w="254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415781" y="3485260"/>
            <a:ext cx="3324860" cy="0"/>
          </a:xfrm>
          <a:custGeom>
            <a:avLst/>
            <a:gdLst/>
            <a:ahLst/>
            <a:cxnLst/>
            <a:rect l="l" t="t" r="r" b="b"/>
            <a:pathLst>
              <a:path w="3324859">
                <a:moveTo>
                  <a:pt x="0" y="0"/>
                </a:moveTo>
                <a:lnTo>
                  <a:pt x="3324860" y="0"/>
                </a:lnTo>
              </a:path>
            </a:pathLst>
          </a:custGeom>
          <a:ln w="254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64400" y="3764660"/>
            <a:ext cx="3776979" cy="0"/>
          </a:xfrm>
          <a:custGeom>
            <a:avLst/>
            <a:gdLst/>
            <a:ahLst/>
            <a:cxnLst/>
            <a:rect l="l" t="t" r="r" b="b"/>
            <a:pathLst>
              <a:path w="3776979">
                <a:moveTo>
                  <a:pt x="0" y="0"/>
                </a:moveTo>
                <a:lnTo>
                  <a:pt x="3776941" y="0"/>
                </a:lnTo>
              </a:path>
            </a:pathLst>
          </a:custGeom>
          <a:ln w="254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65569" y="4123182"/>
            <a:ext cx="11661140" cy="623570"/>
          </a:xfrm>
          <a:custGeom>
            <a:avLst/>
            <a:gdLst/>
            <a:ahLst/>
            <a:cxnLst/>
            <a:rect l="l" t="t" r="r" b="b"/>
            <a:pathLst>
              <a:path w="11661140" h="623570">
                <a:moveTo>
                  <a:pt x="11556987" y="0"/>
                </a:moveTo>
                <a:lnTo>
                  <a:pt x="103936" y="0"/>
                </a:lnTo>
                <a:lnTo>
                  <a:pt x="63479" y="8159"/>
                </a:lnTo>
                <a:lnTo>
                  <a:pt x="30441" y="30416"/>
                </a:lnTo>
                <a:lnTo>
                  <a:pt x="8167" y="63436"/>
                </a:lnTo>
                <a:lnTo>
                  <a:pt x="0" y="103886"/>
                </a:lnTo>
                <a:lnTo>
                  <a:pt x="0" y="519557"/>
                </a:lnTo>
                <a:lnTo>
                  <a:pt x="8167" y="560026"/>
                </a:lnTo>
                <a:lnTo>
                  <a:pt x="30441" y="593090"/>
                </a:lnTo>
                <a:lnTo>
                  <a:pt x="63479" y="615390"/>
                </a:lnTo>
                <a:lnTo>
                  <a:pt x="103936" y="623570"/>
                </a:lnTo>
                <a:lnTo>
                  <a:pt x="11556987" y="623570"/>
                </a:lnTo>
                <a:lnTo>
                  <a:pt x="11597383" y="615390"/>
                </a:lnTo>
                <a:lnTo>
                  <a:pt x="11630409" y="593090"/>
                </a:lnTo>
                <a:lnTo>
                  <a:pt x="11652695" y="560026"/>
                </a:lnTo>
                <a:lnTo>
                  <a:pt x="11660873" y="519557"/>
                </a:lnTo>
                <a:lnTo>
                  <a:pt x="11660873" y="103886"/>
                </a:lnTo>
                <a:lnTo>
                  <a:pt x="11652695" y="63436"/>
                </a:lnTo>
                <a:lnTo>
                  <a:pt x="11630409" y="30416"/>
                </a:lnTo>
                <a:lnTo>
                  <a:pt x="11597383" y="8159"/>
                </a:lnTo>
                <a:lnTo>
                  <a:pt x="11556987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65569" y="4123182"/>
            <a:ext cx="11661140" cy="623570"/>
          </a:xfrm>
          <a:custGeom>
            <a:avLst/>
            <a:gdLst/>
            <a:ahLst/>
            <a:cxnLst/>
            <a:rect l="l" t="t" r="r" b="b"/>
            <a:pathLst>
              <a:path w="11661140" h="623570">
                <a:moveTo>
                  <a:pt x="0" y="103886"/>
                </a:moveTo>
                <a:lnTo>
                  <a:pt x="8167" y="63436"/>
                </a:lnTo>
                <a:lnTo>
                  <a:pt x="30441" y="30416"/>
                </a:lnTo>
                <a:lnTo>
                  <a:pt x="63479" y="8159"/>
                </a:lnTo>
                <a:lnTo>
                  <a:pt x="103936" y="0"/>
                </a:lnTo>
                <a:lnTo>
                  <a:pt x="11556987" y="0"/>
                </a:lnTo>
                <a:lnTo>
                  <a:pt x="11597383" y="8159"/>
                </a:lnTo>
                <a:lnTo>
                  <a:pt x="11630409" y="30416"/>
                </a:lnTo>
                <a:lnTo>
                  <a:pt x="11652695" y="63436"/>
                </a:lnTo>
                <a:lnTo>
                  <a:pt x="11660873" y="103886"/>
                </a:lnTo>
                <a:lnTo>
                  <a:pt x="11660873" y="519557"/>
                </a:lnTo>
                <a:lnTo>
                  <a:pt x="11652695" y="560026"/>
                </a:lnTo>
                <a:lnTo>
                  <a:pt x="11630409" y="593090"/>
                </a:lnTo>
                <a:lnTo>
                  <a:pt x="11597383" y="615390"/>
                </a:lnTo>
                <a:lnTo>
                  <a:pt x="11556987" y="623570"/>
                </a:lnTo>
                <a:lnTo>
                  <a:pt x="103936" y="623570"/>
                </a:lnTo>
                <a:lnTo>
                  <a:pt x="63479" y="615390"/>
                </a:lnTo>
                <a:lnTo>
                  <a:pt x="30441" y="593090"/>
                </a:lnTo>
                <a:lnTo>
                  <a:pt x="8167" y="560026"/>
                </a:lnTo>
                <a:lnTo>
                  <a:pt x="0" y="519557"/>
                </a:lnTo>
                <a:lnTo>
                  <a:pt x="0" y="103886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467101" y="5313171"/>
            <a:ext cx="1112520" cy="0"/>
          </a:xfrm>
          <a:custGeom>
            <a:avLst/>
            <a:gdLst/>
            <a:ahLst/>
            <a:cxnLst/>
            <a:rect l="l" t="t" r="r" b="b"/>
            <a:pathLst>
              <a:path w="1112520">
                <a:moveTo>
                  <a:pt x="0" y="0"/>
                </a:moveTo>
                <a:lnTo>
                  <a:pt x="1112520" y="0"/>
                </a:lnTo>
              </a:path>
            </a:pathLst>
          </a:custGeom>
          <a:ln w="254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232402" y="5313171"/>
            <a:ext cx="2334260" cy="0"/>
          </a:xfrm>
          <a:custGeom>
            <a:avLst/>
            <a:gdLst/>
            <a:ahLst/>
            <a:cxnLst/>
            <a:rect l="l" t="t" r="r" b="b"/>
            <a:pathLst>
              <a:path w="2334259">
                <a:moveTo>
                  <a:pt x="0" y="0"/>
                </a:moveTo>
                <a:lnTo>
                  <a:pt x="2334259" y="0"/>
                </a:lnTo>
              </a:path>
            </a:pathLst>
          </a:custGeom>
          <a:ln w="254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351521" y="5313171"/>
            <a:ext cx="1508760" cy="0"/>
          </a:xfrm>
          <a:custGeom>
            <a:avLst/>
            <a:gdLst/>
            <a:ahLst/>
            <a:cxnLst/>
            <a:rect l="l" t="t" r="r" b="b"/>
            <a:pathLst>
              <a:path w="1508759">
                <a:moveTo>
                  <a:pt x="0" y="0"/>
                </a:moveTo>
                <a:lnTo>
                  <a:pt x="1508759" y="0"/>
                </a:lnTo>
              </a:path>
            </a:pathLst>
          </a:custGeom>
          <a:ln w="254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645142" y="5313171"/>
            <a:ext cx="1513840" cy="0"/>
          </a:xfrm>
          <a:custGeom>
            <a:avLst/>
            <a:gdLst/>
            <a:ahLst/>
            <a:cxnLst/>
            <a:rect l="l" t="t" r="r" b="b"/>
            <a:pathLst>
              <a:path w="1513840">
                <a:moveTo>
                  <a:pt x="0" y="0"/>
                </a:moveTo>
                <a:lnTo>
                  <a:pt x="1513840" y="0"/>
                </a:lnTo>
              </a:path>
            </a:pathLst>
          </a:custGeom>
          <a:ln w="254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64400" y="5590006"/>
            <a:ext cx="1557020" cy="0"/>
          </a:xfrm>
          <a:custGeom>
            <a:avLst/>
            <a:gdLst/>
            <a:ahLst/>
            <a:cxnLst/>
            <a:rect l="l" t="t" r="r" b="b"/>
            <a:pathLst>
              <a:path w="1557020">
                <a:moveTo>
                  <a:pt x="0" y="0"/>
                </a:moveTo>
                <a:lnTo>
                  <a:pt x="1557020" y="0"/>
                </a:lnTo>
              </a:path>
            </a:pathLst>
          </a:custGeom>
          <a:ln w="254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758681" y="5590019"/>
            <a:ext cx="2981960" cy="0"/>
          </a:xfrm>
          <a:custGeom>
            <a:avLst/>
            <a:gdLst/>
            <a:ahLst/>
            <a:cxnLst/>
            <a:rect l="l" t="t" r="r" b="b"/>
            <a:pathLst>
              <a:path w="2981959">
                <a:moveTo>
                  <a:pt x="0" y="0"/>
                </a:moveTo>
                <a:lnTo>
                  <a:pt x="2981960" y="0"/>
                </a:lnTo>
              </a:path>
            </a:pathLst>
          </a:custGeom>
          <a:ln w="25374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382587" y="1088517"/>
            <a:ext cx="11374755" cy="4813935"/>
          </a:xfrm>
          <a:prstGeom prst="rect">
            <a:avLst/>
          </a:prstGeom>
        </p:spPr>
        <p:txBody>
          <a:bodyPr vert="horz" wrap="square" lIns="0" tIns="190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O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QUE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SÃO:</a:t>
            </a:r>
            <a:endParaRPr sz="2400" dirty="0">
              <a:latin typeface="Verdana"/>
              <a:cs typeface="Verdana"/>
            </a:endParaRPr>
          </a:p>
          <a:p>
            <a:pPr marL="481965" marR="5080" indent="-228600" algn="just">
              <a:lnSpc>
                <a:spcPct val="91200"/>
              </a:lnSpc>
              <a:spcBef>
                <a:spcPts val="1290"/>
              </a:spcBef>
              <a:buChar char="•"/>
              <a:tabLst>
                <a:tab pos="481965" algn="l"/>
              </a:tabLst>
            </a:pP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“Pessoa jurídica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direito público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aquela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intrinsicamente estatal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uma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manifestação por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meio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da qual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organização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política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(“Estado”) adquire existência  jurídica.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pessoa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jurídica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direito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público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somente pode </a:t>
            </a:r>
            <a:r>
              <a:rPr sz="2000" b="1" spc="-10" dirty="0">
                <a:solidFill>
                  <a:srgbClr val="2C2D2C"/>
                </a:solidFill>
                <a:latin typeface="Verdana"/>
                <a:cs typeface="Verdana"/>
              </a:rPr>
              <a:t>ser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instituída por lei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(aí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abrangida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própria Constituição), sendo-lhe atribuídas 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funções e 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competências inerentes 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qualidade estatal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, entre as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quais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se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encontra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próprio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poder 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utilização 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coerção jurídica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Sua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atividade se sujeita 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ao 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regime de direito público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com todas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as características já expostas” (JUSTEN  FILHO,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2011,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p.</a:t>
            </a:r>
            <a:r>
              <a:rPr sz="2000" spc="-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244).</a:t>
            </a:r>
            <a:endParaRPr sz="2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sz="2600" spc="-10" dirty="0">
                <a:solidFill>
                  <a:srgbClr val="FFFFFF"/>
                </a:solidFill>
                <a:latin typeface="Verdana"/>
                <a:cs typeface="Verdana"/>
              </a:rPr>
              <a:t>QUAIS AS</a:t>
            </a:r>
            <a:r>
              <a:rPr sz="26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Verdana"/>
                <a:cs typeface="Verdana"/>
              </a:rPr>
              <a:t>ESPÉCIES:</a:t>
            </a:r>
            <a:endParaRPr sz="2600" dirty="0">
              <a:latin typeface="Verdana"/>
              <a:cs typeface="Verdana"/>
            </a:endParaRPr>
          </a:p>
          <a:p>
            <a:pPr marL="481965" marR="5715" indent="-228600" algn="just">
              <a:lnSpc>
                <a:spcPct val="91100"/>
              </a:lnSpc>
              <a:spcBef>
                <a:spcPts val="1290"/>
              </a:spcBef>
              <a:buChar char="•"/>
              <a:tabLst>
                <a:tab pos="481965" algn="l"/>
              </a:tabLst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Nos termos do art.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41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Código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Civil, são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Pessoas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Jurídicas de Direito Público: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000" u="heavy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b="1" u="heavy" spc="-5" dirty="0">
                <a:solidFill>
                  <a:srgbClr val="2C2D2C"/>
                </a:solidFill>
                <a:latin typeface="Verdana"/>
                <a:cs typeface="Verdana"/>
              </a:rPr>
              <a:t>União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Estados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Distrito Federal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Territórios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Municípios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, as 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Autarquias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(inclusive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as associações públicas)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as demais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Entidades 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000" b="1" spc="-10" dirty="0">
                <a:solidFill>
                  <a:srgbClr val="2C2D2C"/>
                </a:solidFill>
                <a:latin typeface="Verdana"/>
                <a:cs typeface="Verdana"/>
              </a:rPr>
              <a:t>caráter 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público criadas por Lei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864400" y="5866866"/>
            <a:ext cx="3218180" cy="0"/>
          </a:xfrm>
          <a:custGeom>
            <a:avLst/>
            <a:gdLst/>
            <a:ahLst/>
            <a:cxnLst/>
            <a:rect l="l" t="t" r="r" b="b"/>
            <a:pathLst>
              <a:path w="3218179">
                <a:moveTo>
                  <a:pt x="0" y="0"/>
                </a:moveTo>
                <a:lnTo>
                  <a:pt x="3218141" y="0"/>
                </a:lnTo>
              </a:path>
            </a:pathLst>
          </a:custGeom>
          <a:ln w="254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465201"/>
            <a:ext cx="12192000" cy="463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465201"/>
            <a:ext cx="12192000" cy="463550"/>
          </a:xfrm>
          <a:custGeom>
            <a:avLst/>
            <a:gdLst/>
            <a:ahLst/>
            <a:cxnLst/>
            <a:rect l="l" t="t" r="r" b="b"/>
            <a:pathLst>
              <a:path w="12192000" h="463550">
                <a:moveTo>
                  <a:pt x="0" y="463550"/>
                </a:moveTo>
                <a:lnTo>
                  <a:pt x="12192000" y="463550"/>
                </a:lnTo>
                <a:lnTo>
                  <a:pt x="12192000" y="0"/>
                </a:lnTo>
                <a:lnTo>
                  <a:pt x="0" y="0"/>
                </a:lnTo>
                <a:lnTo>
                  <a:pt x="0" y="46355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>
            <a:spLocks noGrp="1"/>
          </p:cNvSpPr>
          <p:nvPr>
            <p:ph type="title"/>
          </p:nvPr>
        </p:nvSpPr>
        <p:spPr>
          <a:xfrm>
            <a:off x="78738" y="495934"/>
            <a:ext cx="822706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</a:rPr>
              <a:t>1.1 </a:t>
            </a:r>
            <a:r>
              <a:rPr sz="2400" b="1" spc="-15" dirty="0">
                <a:solidFill>
                  <a:srgbClr val="FFFFFF"/>
                </a:solidFill>
              </a:rPr>
              <a:t>Pessoas </a:t>
            </a:r>
            <a:r>
              <a:rPr sz="2400" b="1" spc="-5" dirty="0">
                <a:solidFill>
                  <a:srgbClr val="FFFFFF"/>
                </a:solidFill>
              </a:rPr>
              <a:t>Jurídicas </a:t>
            </a:r>
            <a:r>
              <a:rPr sz="2400" b="1" dirty="0">
                <a:solidFill>
                  <a:srgbClr val="FFFFFF"/>
                </a:solidFill>
              </a:rPr>
              <a:t>de </a:t>
            </a:r>
            <a:r>
              <a:rPr sz="2400" b="1" spc="-10" dirty="0">
                <a:solidFill>
                  <a:srgbClr val="FFFFFF"/>
                </a:solidFill>
              </a:rPr>
              <a:t>Direito</a:t>
            </a:r>
            <a:r>
              <a:rPr sz="2400" b="1" spc="114" dirty="0">
                <a:solidFill>
                  <a:srgbClr val="FFFFFF"/>
                </a:solidFill>
              </a:rPr>
              <a:t> </a:t>
            </a:r>
            <a:r>
              <a:rPr sz="2400" b="1" spc="-5" dirty="0">
                <a:solidFill>
                  <a:srgbClr val="FFFFFF"/>
                </a:solidFill>
              </a:rPr>
              <a:t>Público</a:t>
            </a:r>
            <a:endParaRPr sz="2400" b="1" dirty="0"/>
          </a:p>
        </p:txBody>
      </p:sp>
      <p:sp>
        <p:nvSpPr>
          <p:cNvPr id="52" name="object 52"/>
          <p:cNvSpPr/>
          <p:nvPr/>
        </p:nvSpPr>
        <p:spPr>
          <a:xfrm>
            <a:off x="0" y="1019683"/>
            <a:ext cx="12192000" cy="370205"/>
          </a:xfrm>
          <a:custGeom>
            <a:avLst/>
            <a:gdLst/>
            <a:ahLst/>
            <a:cxnLst/>
            <a:rect l="l" t="t" r="r" b="b"/>
            <a:pathLst>
              <a:path w="12192000" h="370205">
                <a:moveTo>
                  <a:pt x="12130278" y="0"/>
                </a:moveTo>
                <a:lnTo>
                  <a:pt x="61682" y="0"/>
                </a:lnTo>
                <a:lnTo>
                  <a:pt x="37672" y="4857"/>
                </a:lnTo>
                <a:lnTo>
                  <a:pt x="18066" y="18097"/>
                </a:lnTo>
                <a:lnTo>
                  <a:pt x="4847" y="37718"/>
                </a:lnTo>
                <a:lnTo>
                  <a:pt x="0" y="61721"/>
                </a:lnTo>
                <a:lnTo>
                  <a:pt x="0" y="308482"/>
                </a:lnTo>
                <a:lnTo>
                  <a:pt x="4847" y="332466"/>
                </a:lnTo>
                <a:lnTo>
                  <a:pt x="18066" y="352043"/>
                </a:lnTo>
                <a:lnTo>
                  <a:pt x="37672" y="365240"/>
                </a:lnTo>
                <a:lnTo>
                  <a:pt x="61682" y="370077"/>
                </a:lnTo>
                <a:lnTo>
                  <a:pt x="12130278" y="370077"/>
                </a:lnTo>
                <a:lnTo>
                  <a:pt x="12154334" y="365240"/>
                </a:lnTo>
                <a:lnTo>
                  <a:pt x="12173950" y="352043"/>
                </a:lnTo>
                <a:lnTo>
                  <a:pt x="12187160" y="332466"/>
                </a:lnTo>
                <a:lnTo>
                  <a:pt x="12192000" y="308482"/>
                </a:lnTo>
                <a:lnTo>
                  <a:pt x="12192000" y="61721"/>
                </a:lnTo>
                <a:lnTo>
                  <a:pt x="12187160" y="37718"/>
                </a:lnTo>
                <a:lnTo>
                  <a:pt x="12173950" y="18097"/>
                </a:lnTo>
                <a:lnTo>
                  <a:pt x="12154334" y="4857"/>
                </a:lnTo>
                <a:lnTo>
                  <a:pt x="12130278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1019683"/>
            <a:ext cx="12192000" cy="370205"/>
          </a:xfrm>
          <a:custGeom>
            <a:avLst/>
            <a:gdLst/>
            <a:ahLst/>
            <a:cxnLst/>
            <a:rect l="l" t="t" r="r" b="b"/>
            <a:pathLst>
              <a:path w="12192000" h="370205">
                <a:moveTo>
                  <a:pt x="0" y="61721"/>
                </a:moveTo>
                <a:lnTo>
                  <a:pt x="4847" y="37718"/>
                </a:lnTo>
                <a:lnTo>
                  <a:pt x="18066" y="18097"/>
                </a:lnTo>
                <a:lnTo>
                  <a:pt x="37672" y="4857"/>
                </a:lnTo>
                <a:lnTo>
                  <a:pt x="61682" y="0"/>
                </a:lnTo>
                <a:lnTo>
                  <a:pt x="12130278" y="0"/>
                </a:lnTo>
                <a:lnTo>
                  <a:pt x="12154334" y="4857"/>
                </a:lnTo>
                <a:lnTo>
                  <a:pt x="12173950" y="18097"/>
                </a:lnTo>
                <a:lnTo>
                  <a:pt x="12187160" y="37718"/>
                </a:lnTo>
                <a:lnTo>
                  <a:pt x="12192000" y="61721"/>
                </a:lnTo>
                <a:lnTo>
                  <a:pt x="12192000" y="308482"/>
                </a:lnTo>
                <a:lnTo>
                  <a:pt x="12187160" y="332466"/>
                </a:lnTo>
                <a:lnTo>
                  <a:pt x="12173950" y="352043"/>
                </a:lnTo>
                <a:lnTo>
                  <a:pt x="12154334" y="365240"/>
                </a:lnTo>
                <a:lnTo>
                  <a:pt x="12130278" y="370077"/>
                </a:lnTo>
                <a:lnTo>
                  <a:pt x="61682" y="370077"/>
                </a:lnTo>
                <a:lnTo>
                  <a:pt x="37672" y="365240"/>
                </a:lnTo>
                <a:lnTo>
                  <a:pt x="18066" y="352043"/>
                </a:lnTo>
                <a:lnTo>
                  <a:pt x="4847" y="332466"/>
                </a:lnTo>
                <a:lnTo>
                  <a:pt x="0" y="308482"/>
                </a:lnTo>
                <a:lnTo>
                  <a:pt x="0" y="61721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96837" y="990346"/>
            <a:ext cx="12788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Órgãos?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567436" y="1602486"/>
            <a:ext cx="1993900" cy="0"/>
          </a:xfrm>
          <a:custGeom>
            <a:avLst/>
            <a:gdLst/>
            <a:ahLst/>
            <a:cxnLst/>
            <a:rect l="l" t="t" r="r" b="b"/>
            <a:pathLst>
              <a:path w="1993900">
                <a:moveTo>
                  <a:pt x="0" y="0"/>
                </a:moveTo>
                <a:lnTo>
                  <a:pt x="1993900" y="0"/>
                </a:lnTo>
              </a:path>
            </a:pathLst>
          </a:custGeom>
          <a:ln w="2032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59816" y="2539745"/>
            <a:ext cx="2042160" cy="0"/>
          </a:xfrm>
          <a:custGeom>
            <a:avLst/>
            <a:gdLst/>
            <a:ahLst/>
            <a:cxnLst/>
            <a:rect l="l" t="t" r="r" b="b"/>
            <a:pathLst>
              <a:path w="2042160">
                <a:moveTo>
                  <a:pt x="0" y="0"/>
                </a:moveTo>
                <a:lnTo>
                  <a:pt x="2042160" y="0"/>
                </a:lnTo>
              </a:path>
            </a:pathLst>
          </a:custGeom>
          <a:ln w="2032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584195" y="3207766"/>
            <a:ext cx="9502140" cy="0"/>
          </a:xfrm>
          <a:custGeom>
            <a:avLst/>
            <a:gdLst/>
            <a:ahLst/>
            <a:cxnLst/>
            <a:rect l="l" t="t" r="r" b="b"/>
            <a:pathLst>
              <a:path w="9502140">
                <a:moveTo>
                  <a:pt x="0" y="0"/>
                </a:moveTo>
                <a:lnTo>
                  <a:pt x="9502140" y="0"/>
                </a:lnTo>
              </a:path>
            </a:pathLst>
          </a:custGeom>
          <a:ln w="2032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74332" y="1364233"/>
            <a:ext cx="11730355" cy="209613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0" marR="5080" indent="-114300" algn="just">
              <a:lnSpc>
                <a:spcPct val="91000"/>
              </a:lnSpc>
              <a:spcBef>
                <a:spcPts val="270"/>
              </a:spcBef>
              <a:buSzPct val="93750"/>
              <a:buFont typeface="Verdana"/>
              <a:buChar char="•"/>
              <a:tabLst>
                <a:tab pos="193675" algn="l"/>
              </a:tabLst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VISÃO CLÁSSICA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: “Correto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 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entendimento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Juntas Comerciais,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por não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dotadas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natureza  autárquica,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não têm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personalidade jurídica,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consequentemente, aptidão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serem demandadas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juízo, 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seus atos, pelos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quais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responde 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Estado” </a:t>
            </a:r>
            <a:r>
              <a:rPr sz="1600" spc="-55" dirty="0">
                <a:solidFill>
                  <a:srgbClr val="2C2D2C"/>
                </a:solidFill>
                <a:latin typeface="Verdana"/>
                <a:cs typeface="Verdana"/>
              </a:rPr>
              <a:t>(STF,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RE: 97542 </a:t>
            </a:r>
            <a:r>
              <a:rPr sz="1600" spc="-85" dirty="0">
                <a:solidFill>
                  <a:srgbClr val="2C2D2C"/>
                </a:solidFill>
                <a:latin typeface="Verdana"/>
                <a:cs typeface="Verdana"/>
              </a:rPr>
              <a:t>SP,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Relator: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Rafael </a:t>
            </a:r>
            <a:r>
              <a:rPr sz="1600" spc="-45" dirty="0">
                <a:solidFill>
                  <a:srgbClr val="2C2D2C"/>
                </a:solidFill>
                <a:latin typeface="Verdana"/>
                <a:cs typeface="Verdana"/>
              </a:rPr>
              <a:t>Mayer,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Data 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Julgamento:  14/10/1983,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Primeira </a:t>
            </a:r>
            <a:r>
              <a:rPr sz="1600" spc="-30" dirty="0">
                <a:solidFill>
                  <a:srgbClr val="2C2D2C"/>
                </a:solidFill>
                <a:latin typeface="Verdana"/>
                <a:cs typeface="Verdana"/>
              </a:rPr>
              <a:t>Turma,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Data 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Publicação: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DJ</a:t>
            </a:r>
            <a:r>
              <a:rPr sz="1600" spc="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25-11-1983).</a:t>
            </a:r>
            <a:endParaRPr sz="1600">
              <a:latin typeface="Verdana"/>
              <a:cs typeface="Verdana"/>
            </a:endParaRPr>
          </a:p>
          <a:p>
            <a:pPr marL="185420" marR="5080" indent="-172720" algn="just">
              <a:lnSpc>
                <a:spcPct val="91200"/>
              </a:lnSpc>
              <a:spcBef>
                <a:spcPts val="385"/>
              </a:spcBef>
              <a:buFont typeface="Verdana"/>
              <a:buChar char="•"/>
              <a:tabLst>
                <a:tab pos="186055" algn="l"/>
              </a:tabLst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VISÃO MODERNA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: “Embora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teoria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negue que o órgão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detenha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condição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sujeito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direito,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há 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considerável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quantidade 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casos concretos em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normas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jurídicas tratam </a:t>
            </a:r>
            <a:r>
              <a:rPr sz="1600" b="1" spc="0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órgãos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como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se 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fossem titulares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direitos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600" b="1" spc="-30" dirty="0">
                <a:solidFill>
                  <a:srgbClr val="2C2D2C"/>
                </a:solidFill>
                <a:latin typeface="Verdana"/>
                <a:cs typeface="Verdana"/>
              </a:rPr>
              <a:t>obrigações</a:t>
            </a:r>
            <a:r>
              <a:rPr sz="1600" spc="-30" dirty="0">
                <a:solidFill>
                  <a:srgbClr val="2C2D2C"/>
                </a:solidFill>
                <a:latin typeface="Verdana"/>
                <a:cs typeface="Verdana"/>
              </a:rPr>
              <a:t>.”.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(JUSTEN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FILHO,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2011,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244).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Como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exemplo: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art. 2º da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Lei  8.666/1993 “(...)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considera-se contrato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todo 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qualquer ajuste entre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órgãos ou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entidades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da  </a:t>
            </a:r>
            <a:r>
              <a:rPr sz="1600" b="1" spc="-20" dirty="0">
                <a:solidFill>
                  <a:srgbClr val="2C2D2C"/>
                </a:solidFill>
                <a:latin typeface="Verdana"/>
                <a:cs typeface="Verdana"/>
              </a:rPr>
              <a:t>Administração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”.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559816" y="3428746"/>
            <a:ext cx="1638300" cy="0"/>
          </a:xfrm>
          <a:custGeom>
            <a:avLst/>
            <a:gdLst/>
            <a:ahLst/>
            <a:cxnLst/>
            <a:rect l="l" t="t" r="r" b="b"/>
            <a:pathLst>
              <a:path w="1638300">
                <a:moveTo>
                  <a:pt x="0" y="0"/>
                </a:moveTo>
                <a:lnTo>
                  <a:pt x="1638300" y="0"/>
                </a:lnTo>
              </a:path>
            </a:pathLst>
          </a:custGeom>
          <a:ln w="2032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3590163"/>
            <a:ext cx="12192000" cy="409575"/>
          </a:xfrm>
          <a:custGeom>
            <a:avLst/>
            <a:gdLst/>
            <a:ahLst/>
            <a:cxnLst/>
            <a:rect l="l" t="t" r="r" b="b"/>
            <a:pathLst>
              <a:path w="12192000" h="409575">
                <a:moveTo>
                  <a:pt x="12123801" y="0"/>
                </a:moveTo>
                <a:lnTo>
                  <a:pt x="68216" y="0"/>
                </a:lnTo>
                <a:lnTo>
                  <a:pt x="41663" y="5351"/>
                </a:lnTo>
                <a:lnTo>
                  <a:pt x="19980" y="19954"/>
                </a:lnTo>
                <a:lnTo>
                  <a:pt x="5360" y="41630"/>
                </a:lnTo>
                <a:lnTo>
                  <a:pt x="0" y="68199"/>
                </a:lnTo>
                <a:lnTo>
                  <a:pt x="0" y="340994"/>
                </a:lnTo>
                <a:lnTo>
                  <a:pt x="5360" y="367563"/>
                </a:lnTo>
                <a:lnTo>
                  <a:pt x="19980" y="389239"/>
                </a:lnTo>
                <a:lnTo>
                  <a:pt x="41663" y="403842"/>
                </a:lnTo>
                <a:lnTo>
                  <a:pt x="68216" y="409194"/>
                </a:lnTo>
                <a:lnTo>
                  <a:pt x="12123801" y="409194"/>
                </a:lnTo>
                <a:lnTo>
                  <a:pt x="12150369" y="403842"/>
                </a:lnTo>
                <a:lnTo>
                  <a:pt x="12172045" y="389239"/>
                </a:lnTo>
                <a:lnTo>
                  <a:pt x="12186648" y="367563"/>
                </a:lnTo>
                <a:lnTo>
                  <a:pt x="12192000" y="340994"/>
                </a:lnTo>
                <a:lnTo>
                  <a:pt x="12192000" y="68199"/>
                </a:lnTo>
                <a:lnTo>
                  <a:pt x="12186648" y="41630"/>
                </a:lnTo>
                <a:lnTo>
                  <a:pt x="12172045" y="19954"/>
                </a:lnTo>
                <a:lnTo>
                  <a:pt x="12150369" y="5351"/>
                </a:lnTo>
                <a:lnTo>
                  <a:pt x="12123801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3590163"/>
            <a:ext cx="12192000" cy="409575"/>
          </a:xfrm>
          <a:custGeom>
            <a:avLst/>
            <a:gdLst/>
            <a:ahLst/>
            <a:cxnLst/>
            <a:rect l="l" t="t" r="r" b="b"/>
            <a:pathLst>
              <a:path w="12192000" h="409575">
                <a:moveTo>
                  <a:pt x="0" y="68199"/>
                </a:moveTo>
                <a:lnTo>
                  <a:pt x="5360" y="41630"/>
                </a:lnTo>
                <a:lnTo>
                  <a:pt x="19980" y="19954"/>
                </a:lnTo>
                <a:lnTo>
                  <a:pt x="41663" y="5351"/>
                </a:lnTo>
                <a:lnTo>
                  <a:pt x="68216" y="0"/>
                </a:lnTo>
                <a:lnTo>
                  <a:pt x="12123801" y="0"/>
                </a:lnTo>
                <a:lnTo>
                  <a:pt x="12150369" y="5351"/>
                </a:lnTo>
                <a:lnTo>
                  <a:pt x="12172045" y="19954"/>
                </a:lnTo>
                <a:lnTo>
                  <a:pt x="12186648" y="41630"/>
                </a:lnTo>
                <a:lnTo>
                  <a:pt x="12192000" y="68199"/>
                </a:lnTo>
                <a:lnTo>
                  <a:pt x="12192000" y="340994"/>
                </a:lnTo>
                <a:lnTo>
                  <a:pt x="12186648" y="367563"/>
                </a:lnTo>
                <a:lnTo>
                  <a:pt x="12172045" y="389239"/>
                </a:lnTo>
                <a:lnTo>
                  <a:pt x="12150369" y="403842"/>
                </a:lnTo>
                <a:lnTo>
                  <a:pt x="12123801" y="409194"/>
                </a:lnTo>
                <a:lnTo>
                  <a:pt x="68216" y="409194"/>
                </a:lnTo>
                <a:lnTo>
                  <a:pt x="41663" y="403842"/>
                </a:lnTo>
                <a:lnTo>
                  <a:pt x="19980" y="389239"/>
                </a:lnTo>
                <a:lnTo>
                  <a:pt x="5360" y="367563"/>
                </a:lnTo>
                <a:lnTo>
                  <a:pt x="0" y="340994"/>
                </a:lnTo>
                <a:lnTo>
                  <a:pt x="0" y="68199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98742" y="3581082"/>
            <a:ext cx="256984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2400" spc="-1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OB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LEMÁT</a:t>
            </a:r>
            <a:r>
              <a:rPr sz="2400" spc="-2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CA: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0" y="4051999"/>
            <a:ext cx="12192000" cy="2805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4051999"/>
            <a:ext cx="12192000" cy="2806065"/>
          </a:xfrm>
          <a:custGeom>
            <a:avLst/>
            <a:gdLst/>
            <a:ahLst/>
            <a:cxnLst/>
            <a:rect l="l" t="t" r="r" b="b"/>
            <a:pathLst>
              <a:path w="12192000" h="2806065">
                <a:moveTo>
                  <a:pt x="12192000" y="2805997"/>
                </a:moveTo>
                <a:lnTo>
                  <a:pt x="12192000" y="0"/>
                </a:lnTo>
                <a:lnTo>
                  <a:pt x="0" y="0"/>
                </a:lnTo>
                <a:lnTo>
                  <a:pt x="0" y="2805997"/>
                </a:lnTo>
              </a:path>
            </a:pathLst>
          </a:custGeom>
          <a:ln w="6350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59816" y="4496561"/>
            <a:ext cx="11518900" cy="0"/>
          </a:xfrm>
          <a:custGeom>
            <a:avLst/>
            <a:gdLst/>
            <a:ahLst/>
            <a:cxnLst/>
            <a:rect l="l" t="t" r="r" b="b"/>
            <a:pathLst>
              <a:path w="11518900">
                <a:moveTo>
                  <a:pt x="0" y="0"/>
                </a:moveTo>
                <a:lnTo>
                  <a:pt x="11518900" y="0"/>
                </a:lnTo>
              </a:path>
            </a:pathLst>
          </a:custGeom>
          <a:ln w="2032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59816" y="4720082"/>
            <a:ext cx="825500" cy="0"/>
          </a:xfrm>
          <a:custGeom>
            <a:avLst/>
            <a:gdLst/>
            <a:ahLst/>
            <a:cxnLst/>
            <a:rect l="l" t="t" r="r" b="b"/>
            <a:pathLst>
              <a:path w="825500">
                <a:moveTo>
                  <a:pt x="0" y="0"/>
                </a:moveTo>
                <a:lnTo>
                  <a:pt x="825500" y="0"/>
                </a:lnTo>
              </a:path>
            </a:pathLst>
          </a:custGeom>
          <a:ln w="20319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654555" y="4720082"/>
            <a:ext cx="10330180" cy="0"/>
          </a:xfrm>
          <a:custGeom>
            <a:avLst/>
            <a:gdLst/>
            <a:ahLst/>
            <a:cxnLst/>
            <a:rect l="l" t="t" r="r" b="b"/>
            <a:pathLst>
              <a:path w="10330180">
                <a:moveTo>
                  <a:pt x="0" y="0"/>
                </a:moveTo>
                <a:lnTo>
                  <a:pt x="10330180" y="0"/>
                </a:lnTo>
              </a:path>
            </a:pathLst>
          </a:custGeom>
          <a:ln w="20319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548116" y="5212841"/>
            <a:ext cx="3530600" cy="0"/>
          </a:xfrm>
          <a:custGeom>
            <a:avLst/>
            <a:gdLst/>
            <a:ahLst/>
            <a:cxnLst/>
            <a:rect l="l" t="t" r="r" b="b"/>
            <a:pathLst>
              <a:path w="3530600">
                <a:moveTo>
                  <a:pt x="0" y="0"/>
                </a:moveTo>
                <a:lnTo>
                  <a:pt x="3530600" y="0"/>
                </a:lnTo>
              </a:path>
            </a:pathLst>
          </a:custGeom>
          <a:ln w="20319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59816" y="5436361"/>
            <a:ext cx="2606040" cy="0"/>
          </a:xfrm>
          <a:custGeom>
            <a:avLst/>
            <a:gdLst/>
            <a:ahLst/>
            <a:cxnLst/>
            <a:rect l="l" t="t" r="r" b="b"/>
            <a:pathLst>
              <a:path w="2606040">
                <a:moveTo>
                  <a:pt x="0" y="0"/>
                </a:moveTo>
                <a:lnTo>
                  <a:pt x="2606040" y="0"/>
                </a:lnTo>
              </a:path>
            </a:pathLst>
          </a:custGeom>
          <a:ln w="20319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318255" y="5436361"/>
            <a:ext cx="5019040" cy="0"/>
          </a:xfrm>
          <a:custGeom>
            <a:avLst/>
            <a:gdLst/>
            <a:ahLst/>
            <a:cxnLst/>
            <a:rect l="l" t="t" r="r" b="b"/>
            <a:pathLst>
              <a:path w="5019040">
                <a:moveTo>
                  <a:pt x="0" y="0"/>
                </a:moveTo>
                <a:lnTo>
                  <a:pt x="5019040" y="0"/>
                </a:lnTo>
              </a:path>
            </a:pathLst>
          </a:custGeom>
          <a:ln w="20319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374332" y="4038346"/>
            <a:ext cx="11722735" cy="276479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85420" marR="5080" indent="-172720" algn="just">
              <a:lnSpc>
                <a:spcPct val="91000"/>
              </a:lnSpc>
              <a:spcBef>
                <a:spcPts val="270"/>
              </a:spcBef>
              <a:buChar char="•"/>
              <a:tabLst>
                <a:tab pos="186055" algn="l"/>
              </a:tabLst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relação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à natureza 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pessoa jurídica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direito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público,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um dos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problemas enfrentados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na RCE é a 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generalização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responsabilidade em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razão da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mera concepção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pessoa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jurídica 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direito  público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, “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sem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qualquer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consideração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respeito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suas finalidades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ou 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seu campo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atuação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”  (CAHALI, 2014,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p.</a:t>
            </a:r>
            <a:r>
              <a:rPr sz="1600" spc="-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99).</a:t>
            </a:r>
            <a:endParaRPr sz="1600">
              <a:latin typeface="Verdana"/>
              <a:cs typeface="Verdana"/>
            </a:endParaRPr>
          </a:p>
          <a:p>
            <a:pPr marL="185420" marR="5080" indent="-172720" algn="just">
              <a:lnSpc>
                <a:spcPct val="91300"/>
              </a:lnSpc>
              <a:spcBef>
                <a:spcPts val="384"/>
              </a:spcBef>
              <a:buChar char="•"/>
              <a:tabLst>
                <a:tab pos="186055" algn="l"/>
              </a:tabLst>
            </a:pP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“AGRAVO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REGIMENTAL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RECURSO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EXTRAORDINÁRIO.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ADMINISTRATIVO.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INTERVENÇÃO DO ESTADO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NO 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DOMÍNIO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ECONÔMICO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RESPONSABILIDADE OBJETIVA DO ESTADO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FIXAÇÃO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PELO PODER EXECUTIVO  DOS PREÇOS DOS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PRODUTOS DERIVADOS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CANA-DE-AÇÚCAR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ABAIXO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PREÇO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CUSTO.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DANO 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MATERIAL.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INDENIZAÇÃO CABÍVEL.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intervenção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estatal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economia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como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instrumento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regulação dos  setores econômicos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consagrada pela Carta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Magna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1988.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Deveras,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intervenção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deve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ser exercida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com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respeito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aos princípios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fundamentos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da ordem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econômica,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cuja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previsão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resta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plasmada 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no 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art. 170 da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Constituição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Federal,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modo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 não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malferir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princípio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livre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iniciativa,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um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pilares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da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república (art.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1º da 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CF/1988).” </a:t>
            </a:r>
            <a:r>
              <a:rPr sz="1400" spc="-45" dirty="0">
                <a:solidFill>
                  <a:srgbClr val="2C2D2C"/>
                </a:solidFill>
                <a:latin typeface="Verdana"/>
                <a:cs typeface="Verdana"/>
              </a:rPr>
              <a:t>(STF.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RE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n.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632.644, 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Rel.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Min.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Luiz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Fux.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Julg.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10.04.2012.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DJU.</a:t>
            </a:r>
            <a:r>
              <a:rPr sz="1400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09.05.2012).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65201"/>
            <a:ext cx="12192000" cy="463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65201"/>
            <a:ext cx="12192000" cy="463550"/>
          </a:xfrm>
          <a:custGeom>
            <a:avLst/>
            <a:gdLst/>
            <a:ahLst/>
            <a:cxnLst/>
            <a:rect l="l" t="t" r="r" b="b"/>
            <a:pathLst>
              <a:path w="12192000" h="463550">
                <a:moveTo>
                  <a:pt x="0" y="463550"/>
                </a:moveTo>
                <a:lnTo>
                  <a:pt x="12192000" y="463550"/>
                </a:lnTo>
                <a:lnTo>
                  <a:pt x="12192000" y="0"/>
                </a:lnTo>
                <a:lnTo>
                  <a:pt x="0" y="0"/>
                </a:lnTo>
                <a:lnTo>
                  <a:pt x="0" y="46355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0" y="495934"/>
            <a:ext cx="1226566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1.2 </a:t>
            </a:r>
            <a:r>
              <a:rPr sz="2400" b="1" spc="-15" dirty="0">
                <a:solidFill>
                  <a:srgbClr val="FFFFFF"/>
                </a:solidFill>
                <a:latin typeface="Verdana"/>
                <a:cs typeface="Verdana"/>
              </a:rPr>
              <a:t>Pessoas </a:t>
            </a: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Jurídicas </a:t>
            </a:r>
            <a:r>
              <a:rPr sz="2400" b="1" dirty="0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r>
              <a:rPr sz="2400" b="1" spc="-10" dirty="0">
                <a:solidFill>
                  <a:srgbClr val="FFFFFF"/>
                </a:solidFill>
                <a:latin typeface="Verdana"/>
                <a:cs typeface="Verdana"/>
              </a:rPr>
              <a:t>Direito Privado prestadoras </a:t>
            </a:r>
            <a:r>
              <a:rPr sz="2400" b="1" dirty="0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serviço</a:t>
            </a:r>
            <a:r>
              <a:rPr sz="2400" b="1" spc="2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público</a:t>
            </a:r>
            <a:endParaRPr sz="2400" b="1" dirty="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41985" y="990600"/>
            <a:ext cx="10972800" cy="9239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1985" y="990600"/>
            <a:ext cx="10972800" cy="923925"/>
          </a:xfrm>
          <a:custGeom>
            <a:avLst/>
            <a:gdLst/>
            <a:ahLst/>
            <a:cxnLst/>
            <a:rect l="l" t="t" r="r" b="b"/>
            <a:pathLst>
              <a:path w="10972800" h="923925">
                <a:moveTo>
                  <a:pt x="0" y="923925"/>
                </a:moveTo>
                <a:lnTo>
                  <a:pt x="10972800" y="923925"/>
                </a:lnTo>
                <a:lnTo>
                  <a:pt x="10972800" y="0"/>
                </a:lnTo>
                <a:lnTo>
                  <a:pt x="0" y="0"/>
                </a:lnTo>
                <a:lnTo>
                  <a:pt x="0" y="923925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33425" y="1294130"/>
            <a:ext cx="2435860" cy="0"/>
          </a:xfrm>
          <a:custGeom>
            <a:avLst/>
            <a:gdLst/>
            <a:ahLst/>
            <a:cxnLst/>
            <a:rect l="l" t="t" r="r" b="b"/>
            <a:pathLst>
              <a:path w="2435860">
                <a:moveTo>
                  <a:pt x="0" y="0"/>
                </a:moveTo>
                <a:lnTo>
                  <a:pt x="2435860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20725" y="1024128"/>
            <a:ext cx="10819130" cy="84391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algn="just">
              <a:lnSpc>
                <a:spcPts val="2140"/>
              </a:lnSpc>
              <a:spcBef>
                <a:spcPts val="185"/>
              </a:spcBef>
            </a:pPr>
            <a:r>
              <a:rPr sz="1800" b="1" dirty="0">
                <a:solidFill>
                  <a:schemeClr val="bg1"/>
                </a:solidFill>
                <a:latin typeface="Verdana"/>
                <a:cs typeface="Verdana"/>
              </a:rPr>
              <a:t>Noção </a:t>
            </a:r>
            <a:r>
              <a:rPr sz="1800" b="1" spc="-5" dirty="0">
                <a:solidFill>
                  <a:schemeClr val="bg1"/>
                </a:solidFill>
                <a:latin typeface="Verdana"/>
                <a:cs typeface="Verdana"/>
              </a:rPr>
              <a:t>introdutória</a:t>
            </a:r>
            <a:r>
              <a:rPr sz="1800" spc="-5" dirty="0">
                <a:solidFill>
                  <a:schemeClr val="bg1"/>
                </a:solidFill>
                <a:latin typeface="Verdana"/>
                <a:cs typeface="Verdana"/>
              </a:rPr>
              <a:t>: </a:t>
            </a:r>
            <a:r>
              <a:rPr sz="1800" dirty="0">
                <a:solidFill>
                  <a:schemeClr val="bg1"/>
                </a:solidFill>
                <a:latin typeface="Verdana"/>
                <a:cs typeface="Verdana"/>
              </a:rPr>
              <a:t>as </a:t>
            </a:r>
            <a:r>
              <a:rPr sz="1800" spc="-5" dirty="0">
                <a:solidFill>
                  <a:schemeClr val="bg1"/>
                </a:solidFill>
                <a:latin typeface="Verdana"/>
                <a:cs typeface="Verdana"/>
              </a:rPr>
              <a:t>pessoas jurídicas </a:t>
            </a:r>
            <a:r>
              <a:rPr sz="1800" dirty="0">
                <a:solidFill>
                  <a:schemeClr val="bg1"/>
                </a:solidFill>
                <a:latin typeface="Verdana"/>
                <a:cs typeface="Verdana"/>
              </a:rPr>
              <a:t>de </a:t>
            </a:r>
            <a:r>
              <a:rPr sz="1800" spc="-5" dirty="0">
                <a:solidFill>
                  <a:schemeClr val="bg1"/>
                </a:solidFill>
                <a:latin typeface="Verdana"/>
                <a:cs typeface="Verdana"/>
              </a:rPr>
              <a:t>direito </a:t>
            </a:r>
            <a:r>
              <a:rPr sz="1800" spc="-10" dirty="0">
                <a:solidFill>
                  <a:schemeClr val="bg1"/>
                </a:solidFill>
                <a:latin typeface="Verdana"/>
                <a:cs typeface="Verdana"/>
              </a:rPr>
              <a:t>privado referidas </a:t>
            </a:r>
            <a:r>
              <a:rPr sz="1800" dirty="0">
                <a:solidFill>
                  <a:schemeClr val="bg1"/>
                </a:solidFill>
                <a:latin typeface="Verdana"/>
                <a:cs typeface="Verdana"/>
              </a:rPr>
              <a:t>no </a:t>
            </a:r>
            <a:r>
              <a:rPr sz="1800" spc="-5" dirty="0">
                <a:solidFill>
                  <a:schemeClr val="bg1"/>
                </a:solidFill>
                <a:latin typeface="MS PGothic"/>
                <a:cs typeface="MS PGothic"/>
              </a:rPr>
              <a:t>§</a:t>
            </a:r>
            <a:r>
              <a:rPr sz="1800" spc="-5" dirty="0">
                <a:solidFill>
                  <a:schemeClr val="bg1"/>
                </a:solidFill>
                <a:latin typeface="Verdana"/>
                <a:cs typeface="Verdana"/>
              </a:rPr>
              <a:t>6º </a:t>
            </a:r>
            <a:r>
              <a:rPr sz="1800" dirty="0">
                <a:solidFill>
                  <a:schemeClr val="bg1"/>
                </a:solidFill>
                <a:latin typeface="Verdana"/>
                <a:cs typeface="Verdana"/>
              </a:rPr>
              <a:t>do </a:t>
            </a:r>
            <a:r>
              <a:rPr sz="1800" spc="-10" dirty="0">
                <a:solidFill>
                  <a:schemeClr val="bg1"/>
                </a:solidFill>
                <a:latin typeface="Verdana"/>
                <a:cs typeface="Verdana"/>
              </a:rPr>
              <a:t>art. </a:t>
            </a:r>
            <a:r>
              <a:rPr sz="1800" spc="-5" dirty="0">
                <a:solidFill>
                  <a:schemeClr val="bg1"/>
                </a:solidFill>
                <a:latin typeface="Verdana"/>
                <a:cs typeface="Verdana"/>
              </a:rPr>
              <a:t>37 </a:t>
            </a:r>
            <a:r>
              <a:rPr sz="1800" dirty="0">
                <a:solidFill>
                  <a:schemeClr val="bg1"/>
                </a:solidFill>
                <a:latin typeface="Verdana"/>
                <a:cs typeface="Verdana"/>
              </a:rPr>
              <a:t>da  CF </a:t>
            </a:r>
            <a:r>
              <a:rPr sz="1800" spc="-5" dirty="0">
                <a:solidFill>
                  <a:schemeClr val="bg1"/>
                </a:solidFill>
                <a:latin typeface="Verdana"/>
                <a:cs typeface="Verdana"/>
              </a:rPr>
              <a:t>poderão </a:t>
            </a:r>
            <a:r>
              <a:rPr sz="1800" spc="-10" dirty="0">
                <a:solidFill>
                  <a:schemeClr val="bg1"/>
                </a:solidFill>
                <a:latin typeface="Verdana"/>
                <a:cs typeface="Verdana"/>
              </a:rPr>
              <a:t>integrar </a:t>
            </a:r>
            <a:r>
              <a:rPr sz="1800" spc="-5" dirty="0">
                <a:solidFill>
                  <a:schemeClr val="bg1"/>
                </a:solidFill>
                <a:latin typeface="Verdana"/>
                <a:cs typeface="Verdana"/>
              </a:rPr>
              <a:t>indiretamente </a:t>
            </a:r>
            <a:r>
              <a:rPr sz="1800" dirty="0">
                <a:solidFill>
                  <a:schemeClr val="bg1"/>
                </a:solidFill>
                <a:latin typeface="Verdana"/>
                <a:cs typeface="Verdana"/>
              </a:rPr>
              <a:t>a </a:t>
            </a:r>
            <a:r>
              <a:rPr sz="1800" spc="-10" dirty="0">
                <a:solidFill>
                  <a:schemeClr val="bg1"/>
                </a:solidFill>
                <a:latin typeface="Verdana"/>
                <a:cs typeface="Verdana"/>
              </a:rPr>
              <a:t>Administração </a:t>
            </a:r>
            <a:r>
              <a:rPr sz="1800" spc="-5" dirty="0">
                <a:solidFill>
                  <a:schemeClr val="bg1"/>
                </a:solidFill>
                <a:latin typeface="Verdana"/>
                <a:cs typeface="Verdana"/>
              </a:rPr>
              <a:t>Pública </a:t>
            </a:r>
            <a:r>
              <a:rPr sz="1800" dirty="0">
                <a:solidFill>
                  <a:schemeClr val="bg1"/>
                </a:solidFill>
                <a:latin typeface="Verdana"/>
                <a:cs typeface="Verdana"/>
              </a:rPr>
              <a:t>ou a </a:t>
            </a:r>
            <a:r>
              <a:rPr sz="1800" spc="-5" dirty="0">
                <a:solidFill>
                  <a:schemeClr val="bg1"/>
                </a:solidFill>
                <a:latin typeface="Verdana"/>
                <a:cs typeface="Verdana"/>
              </a:rPr>
              <a:t>ela </a:t>
            </a:r>
            <a:r>
              <a:rPr sz="1800" dirty="0">
                <a:solidFill>
                  <a:schemeClr val="bg1"/>
                </a:solidFill>
                <a:latin typeface="Verdana"/>
                <a:cs typeface="Verdana"/>
              </a:rPr>
              <a:t>se </a:t>
            </a:r>
            <a:r>
              <a:rPr sz="1800" spc="-5" dirty="0">
                <a:solidFill>
                  <a:schemeClr val="bg1"/>
                </a:solidFill>
                <a:latin typeface="Verdana"/>
                <a:cs typeface="Verdana"/>
              </a:rPr>
              <a:t>vincular por  delegação </a:t>
            </a:r>
            <a:r>
              <a:rPr sz="1800" dirty="0">
                <a:solidFill>
                  <a:schemeClr val="bg1"/>
                </a:solidFill>
                <a:latin typeface="Verdana"/>
                <a:cs typeface="Verdana"/>
              </a:rPr>
              <a:t>ou </a:t>
            </a:r>
            <a:r>
              <a:rPr sz="1800" spc="-5" dirty="0">
                <a:solidFill>
                  <a:schemeClr val="bg1"/>
                </a:solidFill>
                <a:latin typeface="Verdana"/>
                <a:cs typeface="Verdana"/>
              </a:rPr>
              <a:t>outorga </a:t>
            </a:r>
            <a:r>
              <a:rPr sz="1800" dirty="0">
                <a:solidFill>
                  <a:schemeClr val="bg1"/>
                </a:solidFill>
                <a:latin typeface="Verdana"/>
                <a:cs typeface="Verdana"/>
              </a:rPr>
              <a:t>de </a:t>
            </a:r>
            <a:r>
              <a:rPr sz="1800" spc="-5" dirty="0">
                <a:solidFill>
                  <a:schemeClr val="bg1"/>
                </a:solidFill>
                <a:latin typeface="Verdana"/>
                <a:cs typeface="Verdana"/>
              </a:rPr>
              <a:t>serviço</a:t>
            </a:r>
            <a:r>
              <a:rPr sz="1800" spc="-1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chemeClr val="bg1"/>
                </a:solidFill>
                <a:latin typeface="Verdana"/>
                <a:cs typeface="Verdana"/>
              </a:rPr>
              <a:t>público.</a:t>
            </a:r>
            <a:endParaRPr sz="18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28800" y="2057400"/>
            <a:ext cx="10287000" cy="1524000"/>
          </a:xfrm>
          <a:custGeom>
            <a:avLst/>
            <a:gdLst/>
            <a:ahLst/>
            <a:cxnLst/>
            <a:rect l="l" t="t" r="r" b="b"/>
            <a:pathLst>
              <a:path w="10320020" h="1577975">
                <a:moveTo>
                  <a:pt x="10056749" y="0"/>
                </a:moveTo>
                <a:lnTo>
                  <a:pt x="0" y="0"/>
                </a:lnTo>
                <a:lnTo>
                  <a:pt x="0" y="1577594"/>
                </a:lnTo>
                <a:lnTo>
                  <a:pt x="10056749" y="1577594"/>
                </a:lnTo>
                <a:lnTo>
                  <a:pt x="10103996" y="1573357"/>
                </a:lnTo>
                <a:lnTo>
                  <a:pt x="10148468" y="1561143"/>
                </a:lnTo>
                <a:lnTo>
                  <a:pt x="10189421" y="1541695"/>
                </a:lnTo>
                <a:lnTo>
                  <a:pt x="10226113" y="1515755"/>
                </a:lnTo>
                <a:lnTo>
                  <a:pt x="10257800" y="1484068"/>
                </a:lnTo>
                <a:lnTo>
                  <a:pt x="10283740" y="1447376"/>
                </a:lnTo>
                <a:lnTo>
                  <a:pt x="10303188" y="1406423"/>
                </a:lnTo>
                <a:lnTo>
                  <a:pt x="10315402" y="1361951"/>
                </a:lnTo>
                <a:lnTo>
                  <a:pt x="10319639" y="1314703"/>
                </a:lnTo>
                <a:lnTo>
                  <a:pt x="10319639" y="263016"/>
                </a:lnTo>
                <a:lnTo>
                  <a:pt x="10315402" y="215732"/>
                </a:lnTo>
                <a:lnTo>
                  <a:pt x="10303188" y="171230"/>
                </a:lnTo>
                <a:lnTo>
                  <a:pt x="10283740" y="130254"/>
                </a:lnTo>
                <a:lnTo>
                  <a:pt x="10257800" y="93547"/>
                </a:lnTo>
                <a:lnTo>
                  <a:pt x="10226113" y="61849"/>
                </a:lnTo>
                <a:lnTo>
                  <a:pt x="10189421" y="35903"/>
                </a:lnTo>
                <a:lnTo>
                  <a:pt x="10148468" y="16451"/>
                </a:lnTo>
                <a:lnTo>
                  <a:pt x="10103996" y="4236"/>
                </a:lnTo>
                <a:lnTo>
                  <a:pt x="10056749" y="0"/>
                </a:lnTo>
                <a:close/>
              </a:path>
            </a:pathLst>
          </a:custGeom>
          <a:solidFill>
            <a:srgbClr val="EDD1CE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841880" y="2057400"/>
            <a:ext cx="10029825" cy="73596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85420" marR="5080" indent="-172720" algn="just">
              <a:lnSpc>
                <a:spcPts val="1800"/>
              </a:lnSpc>
              <a:spcBef>
                <a:spcPts val="320"/>
              </a:spcBef>
              <a:buChar char="•"/>
              <a:tabLst>
                <a:tab pos="185420" algn="l"/>
              </a:tabLst>
            </a:pPr>
            <a:r>
              <a:rPr sz="1650" spc="-25" dirty="0">
                <a:solidFill>
                  <a:srgbClr val="2C2D2C"/>
                </a:solidFill>
                <a:latin typeface="Verdana"/>
                <a:cs typeface="Verdana"/>
              </a:rPr>
              <a:t>“As </a:t>
            </a:r>
            <a:r>
              <a:rPr sz="1650" dirty="0">
                <a:solidFill>
                  <a:srgbClr val="2C2D2C"/>
                </a:solidFill>
                <a:latin typeface="Verdana"/>
                <a:cs typeface="Verdana"/>
              </a:rPr>
              <a:t>pessoas </a:t>
            </a:r>
            <a:r>
              <a:rPr sz="1650" spc="-5" dirty="0">
                <a:solidFill>
                  <a:srgbClr val="2C2D2C"/>
                </a:solidFill>
                <a:latin typeface="Verdana"/>
                <a:cs typeface="Verdana"/>
              </a:rPr>
              <a:t>jurídicas dotadas </a:t>
            </a:r>
            <a:r>
              <a:rPr sz="1650" spc="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50" spc="-5" dirty="0">
                <a:solidFill>
                  <a:srgbClr val="2C2D2C"/>
                </a:solidFill>
                <a:latin typeface="Verdana"/>
                <a:cs typeface="Verdana"/>
              </a:rPr>
              <a:t>personalidade jurídica </a:t>
            </a:r>
            <a:r>
              <a:rPr sz="1650" spc="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50" spc="-5" dirty="0">
                <a:solidFill>
                  <a:srgbClr val="2C2D2C"/>
                </a:solidFill>
                <a:latin typeface="Verdana"/>
                <a:cs typeface="Verdana"/>
              </a:rPr>
              <a:t>direito </a:t>
            </a:r>
            <a:r>
              <a:rPr sz="1650" spc="-10" dirty="0">
                <a:solidFill>
                  <a:srgbClr val="2C2D2C"/>
                </a:solidFill>
                <a:latin typeface="Verdana"/>
                <a:cs typeface="Verdana"/>
              </a:rPr>
              <a:t>privado, integrantes </a:t>
            </a:r>
            <a:r>
              <a:rPr sz="1650" spc="-1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650" spc="5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50" spc="-5" dirty="0">
                <a:solidFill>
                  <a:srgbClr val="2C2D2C"/>
                </a:solidFill>
                <a:latin typeface="Verdana"/>
                <a:cs typeface="Verdana"/>
              </a:rPr>
              <a:t>Administração Pública, </a:t>
            </a:r>
            <a:r>
              <a:rPr sz="1650" b="1" spc="-5" dirty="0">
                <a:solidFill>
                  <a:srgbClr val="2C2D2C"/>
                </a:solidFill>
                <a:latin typeface="Verdana"/>
                <a:cs typeface="Verdana"/>
              </a:rPr>
              <a:t>desempenham, em graus variados, funções administrativas,  </a:t>
            </a:r>
            <a:r>
              <a:rPr sz="1650" b="1" dirty="0">
                <a:solidFill>
                  <a:srgbClr val="2C2D2C"/>
                </a:solidFill>
                <a:latin typeface="Verdana"/>
                <a:cs typeface="Verdana"/>
              </a:rPr>
              <a:t>mas</a:t>
            </a:r>
            <a:r>
              <a:rPr sz="1650" b="1" spc="4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50" b="1" dirty="0">
                <a:solidFill>
                  <a:srgbClr val="2C2D2C"/>
                </a:solidFill>
                <a:latin typeface="Verdana"/>
                <a:cs typeface="Verdana"/>
              </a:rPr>
              <a:t>sob</a:t>
            </a:r>
            <a:r>
              <a:rPr sz="1650" b="1" spc="4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50" b="1" spc="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50" b="1" spc="4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50" b="1" spc="-5" dirty="0">
                <a:solidFill>
                  <a:srgbClr val="2C2D2C"/>
                </a:solidFill>
                <a:latin typeface="Verdana"/>
                <a:cs typeface="Verdana"/>
              </a:rPr>
              <a:t>forma</a:t>
            </a:r>
            <a:r>
              <a:rPr sz="1650" b="1" spc="4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50" b="1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50" b="1" spc="4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50" b="1" spc="-5" dirty="0">
                <a:solidFill>
                  <a:srgbClr val="2C2D2C"/>
                </a:solidFill>
                <a:latin typeface="Verdana"/>
                <a:cs typeface="Verdana"/>
              </a:rPr>
              <a:t>direito</a:t>
            </a:r>
            <a:r>
              <a:rPr sz="1650" b="1" spc="459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50" b="1" spc="-5" dirty="0">
                <a:solidFill>
                  <a:srgbClr val="2C2D2C"/>
                </a:solidFill>
                <a:latin typeface="Verdana"/>
                <a:cs typeface="Verdana"/>
              </a:rPr>
              <a:t>privado</a:t>
            </a:r>
            <a:r>
              <a:rPr sz="1650" spc="-5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r>
              <a:rPr sz="1650" spc="43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50" spc="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50" spc="4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50" spc="-5" dirty="0">
                <a:solidFill>
                  <a:srgbClr val="2C2D2C"/>
                </a:solidFill>
                <a:latin typeface="Verdana"/>
                <a:cs typeface="Verdana"/>
              </a:rPr>
              <a:t>opção</a:t>
            </a:r>
            <a:r>
              <a:rPr sz="1650" spc="4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50" spc="-5" dirty="0">
                <a:solidFill>
                  <a:srgbClr val="2C2D2C"/>
                </a:solidFill>
                <a:latin typeface="Verdana"/>
                <a:cs typeface="Verdana"/>
              </a:rPr>
              <a:t>pela</a:t>
            </a:r>
            <a:r>
              <a:rPr sz="1650" spc="4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50" spc="-5" dirty="0">
                <a:solidFill>
                  <a:srgbClr val="2C2D2C"/>
                </a:solidFill>
                <a:latin typeface="Verdana"/>
                <a:cs typeface="Verdana"/>
              </a:rPr>
              <a:t>personalidade</a:t>
            </a:r>
            <a:r>
              <a:rPr sz="1650" spc="4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50" spc="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50" spc="4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50" dirty="0">
                <a:solidFill>
                  <a:srgbClr val="2C2D2C"/>
                </a:solidFill>
                <a:latin typeface="Verdana"/>
                <a:cs typeface="Verdana"/>
              </a:rPr>
              <a:t>direito</a:t>
            </a:r>
            <a:r>
              <a:rPr sz="1650" spc="4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50" spc="-10" dirty="0">
                <a:solidFill>
                  <a:srgbClr val="2C2D2C"/>
                </a:solidFill>
                <a:latin typeface="Verdana"/>
                <a:cs typeface="Verdana"/>
              </a:rPr>
              <a:t>privado</a:t>
            </a:r>
            <a:endParaRPr sz="1650" dirty="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14601" y="2743200"/>
            <a:ext cx="9857740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941705" algn="l"/>
                <a:tab pos="1330960" algn="l"/>
                <a:tab pos="2390140" algn="l"/>
                <a:tab pos="2890520" algn="l"/>
                <a:tab pos="4460875" algn="l"/>
                <a:tab pos="4984115" algn="l"/>
                <a:tab pos="5692775" algn="l"/>
                <a:tab pos="5954395" algn="l"/>
                <a:tab pos="6503034" algn="l"/>
                <a:tab pos="7755890" algn="l"/>
                <a:tab pos="8035290" algn="l"/>
                <a:tab pos="8787130" algn="l"/>
                <a:tab pos="9175750" algn="l"/>
              </a:tabLst>
            </a:pPr>
            <a:r>
              <a:rPr sz="1650" spc="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50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50" spc="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50" spc="-10" dirty="0">
                <a:solidFill>
                  <a:srgbClr val="2C2D2C"/>
                </a:solidFill>
                <a:latin typeface="Verdana"/>
                <a:cs typeface="Verdana"/>
              </a:rPr>
              <a:t>orr</a:t>
            </a:r>
            <a:r>
              <a:rPr sz="165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5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50" spc="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50" spc="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5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50" spc="5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50" spc="-1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5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50" spc="5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650" spc="-1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50" spc="-2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50" spc="5" dirty="0">
                <a:solidFill>
                  <a:srgbClr val="2C2D2C"/>
                </a:solidFill>
                <a:latin typeface="Verdana"/>
                <a:cs typeface="Verdana"/>
              </a:rPr>
              <a:t>z</a:t>
            </a:r>
            <a:r>
              <a:rPr sz="1650" spc="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5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50" spc="-1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50" spc="0" dirty="0">
                <a:solidFill>
                  <a:srgbClr val="2C2D2C"/>
                </a:solidFill>
                <a:latin typeface="Verdana"/>
                <a:cs typeface="Verdana"/>
              </a:rPr>
              <a:t>as</a:t>
            </a:r>
            <a:r>
              <a:rPr sz="165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50" spc="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50" spc="-3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50" spc="0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650" spc="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650" spc="-2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5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50" spc="-5" dirty="0">
                <a:solidFill>
                  <a:srgbClr val="2C2D2C"/>
                </a:solidFill>
                <a:latin typeface="Verdana"/>
                <a:cs typeface="Verdana"/>
              </a:rPr>
              <a:t>ê</a:t>
            </a:r>
            <a:r>
              <a:rPr sz="1650" spc="5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50" spc="-2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50" dirty="0">
                <a:solidFill>
                  <a:srgbClr val="2C2D2C"/>
                </a:solidFill>
                <a:latin typeface="Verdana"/>
                <a:cs typeface="Verdana"/>
              </a:rPr>
              <a:t>ias	</a:t>
            </a:r>
            <a:r>
              <a:rPr sz="1650" spc="-15" dirty="0">
                <a:solidFill>
                  <a:srgbClr val="2C2D2C"/>
                </a:solidFill>
                <a:latin typeface="Verdana"/>
                <a:cs typeface="Verdana"/>
              </a:rPr>
              <a:t>q</a:t>
            </a:r>
            <a:r>
              <a:rPr sz="1650" spc="5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65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5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50" spc="-2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50" spc="-5" dirty="0">
                <a:solidFill>
                  <a:srgbClr val="2C2D2C"/>
                </a:solidFill>
                <a:latin typeface="Verdana"/>
                <a:cs typeface="Verdana"/>
              </a:rPr>
              <a:t>er</a:t>
            </a:r>
            <a:r>
              <a:rPr sz="1650" spc="0" dirty="0">
                <a:solidFill>
                  <a:srgbClr val="2C2D2C"/>
                </a:solidFill>
                <a:latin typeface="Verdana"/>
                <a:cs typeface="Verdana"/>
              </a:rPr>
              <a:t>ão</a:t>
            </a:r>
            <a:r>
              <a:rPr sz="165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50" spc="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5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50" spc="-2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50" dirty="0">
                <a:solidFill>
                  <a:srgbClr val="2C2D2C"/>
                </a:solidFill>
                <a:latin typeface="Verdana"/>
                <a:cs typeface="Verdana"/>
              </a:rPr>
              <a:t>las	</a:t>
            </a:r>
            <a:r>
              <a:rPr sz="1650" spc="0" dirty="0">
                <a:solidFill>
                  <a:srgbClr val="2C2D2C"/>
                </a:solidFill>
                <a:latin typeface="Verdana"/>
                <a:cs typeface="Verdana"/>
              </a:rPr>
              <a:t>at</a:t>
            </a:r>
            <a:r>
              <a:rPr sz="1650" spc="-3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5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50" spc="-15" dirty="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1650" spc="-5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650" dirty="0">
                <a:solidFill>
                  <a:srgbClr val="2C2D2C"/>
                </a:solidFill>
                <a:latin typeface="Verdana"/>
                <a:cs typeface="Verdana"/>
              </a:rPr>
              <a:t>ída</a:t>
            </a:r>
            <a:r>
              <a:rPr sz="1650" spc="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50" dirty="0">
                <a:solidFill>
                  <a:srgbClr val="2C2D2C"/>
                </a:solidFill>
                <a:latin typeface="Verdana"/>
                <a:cs typeface="Verdana"/>
              </a:rPr>
              <a:t>.	</a:t>
            </a:r>
            <a:r>
              <a:rPr sz="1650" spc="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50" dirty="0">
                <a:solidFill>
                  <a:srgbClr val="2C2D2C"/>
                </a:solidFill>
                <a:latin typeface="Verdana"/>
                <a:cs typeface="Verdana"/>
              </a:rPr>
              <a:t>	f</a:t>
            </a:r>
            <a:r>
              <a:rPr sz="1650" spc="-1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50" spc="-3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50" spc="0" dirty="0">
                <a:solidFill>
                  <a:srgbClr val="2C2D2C"/>
                </a:solidFill>
                <a:latin typeface="Verdana"/>
                <a:cs typeface="Verdana"/>
              </a:rPr>
              <a:t>ma</a:t>
            </a:r>
            <a:r>
              <a:rPr sz="165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50" spc="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5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5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50" spc="-1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5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50" spc="-1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50" spc="-2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50" spc="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50" spc="-1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5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endParaRPr sz="1650" dirty="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14601" y="2971800"/>
            <a:ext cx="9857740" cy="50736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ts val="1800"/>
              </a:lnSpc>
              <a:spcBef>
                <a:spcPts val="320"/>
              </a:spcBef>
            </a:pPr>
            <a:r>
              <a:rPr sz="1650" spc="-10" dirty="0">
                <a:solidFill>
                  <a:srgbClr val="2C2D2C"/>
                </a:solidFill>
                <a:latin typeface="Verdana"/>
                <a:cs typeface="Verdana"/>
              </a:rPr>
              <a:t>privado </a:t>
            </a:r>
            <a:r>
              <a:rPr sz="1650" dirty="0">
                <a:solidFill>
                  <a:srgbClr val="2C2D2C"/>
                </a:solidFill>
                <a:latin typeface="Verdana"/>
                <a:cs typeface="Verdana"/>
              </a:rPr>
              <a:t>destina-se </a:t>
            </a:r>
            <a:r>
              <a:rPr sz="1650" spc="0" dirty="0">
                <a:solidFill>
                  <a:srgbClr val="2C2D2C"/>
                </a:solidFill>
                <a:latin typeface="Verdana"/>
                <a:cs typeface="Verdana"/>
              </a:rPr>
              <a:t>ao </a:t>
            </a:r>
            <a:r>
              <a:rPr sz="1650" dirty="0">
                <a:solidFill>
                  <a:srgbClr val="2C2D2C"/>
                </a:solidFill>
                <a:latin typeface="Verdana"/>
                <a:cs typeface="Verdana"/>
              </a:rPr>
              <a:t>desempenho </a:t>
            </a:r>
            <a:r>
              <a:rPr sz="1650" spc="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50" b="1" spc="-5" dirty="0">
                <a:solidFill>
                  <a:srgbClr val="2C2D2C"/>
                </a:solidFill>
                <a:latin typeface="Verdana"/>
                <a:cs typeface="Verdana"/>
              </a:rPr>
              <a:t>atribuições </a:t>
            </a:r>
            <a:r>
              <a:rPr sz="1650" b="1" dirty="0">
                <a:solidFill>
                  <a:srgbClr val="2C2D2C"/>
                </a:solidFill>
                <a:latin typeface="Verdana"/>
                <a:cs typeface="Verdana"/>
              </a:rPr>
              <a:t>que não </a:t>
            </a:r>
            <a:r>
              <a:rPr sz="1650" b="1" spc="-5" dirty="0">
                <a:solidFill>
                  <a:srgbClr val="2C2D2C"/>
                </a:solidFill>
                <a:latin typeface="Verdana"/>
                <a:cs typeface="Verdana"/>
              </a:rPr>
              <a:t>importem </a:t>
            </a:r>
            <a:r>
              <a:rPr sz="1650" b="1" spc="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650" b="1" spc="-5" dirty="0">
                <a:solidFill>
                  <a:srgbClr val="2C2D2C"/>
                </a:solidFill>
                <a:latin typeface="Verdana"/>
                <a:cs typeface="Verdana"/>
              </a:rPr>
              <a:t>exercício </a:t>
            </a:r>
            <a:r>
              <a:rPr sz="1650" b="1" dirty="0">
                <a:solidFill>
                  <a:srgbClr val="2C2D2C"/>
                </a:solidFill>
                <a:latin typeface="Verdana"/>
                <a:cs typeface="Verdana"/>
              </a:rPr>
              <a:t>de  poderes autorizativos, privativos </a:t>
            </a:r>
            <a:r>
              <a:rPr sz="1650" b="1" spc="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650" b="1" dirty="0">
                <a:solidFill>
                  <a:srgbClr val="2C2D2C"/>
                </a:solidFill>
                <a:latin typeface="Verdana"/>
                <a:cs typeface="Verdana"/>
              </a:rPr>
              <a:t>próprios de </a:t>
            </a:r>
            <a:r>
              <a:rPr sz="1650" b="1" spc="-15" dirty="0">
                <a:solidFill>
                  <a:srgbClr val="2C2D2C"/>
                </a:solidFill>
                <a:latin typeface="Verdana"/>
                <a:cs typeface="Verdana"/>
              </a:rPr>
              <a:t>autoridade</a:t>
            </a:r>
            <a:r>
              <a:rPr sz="1650" spc="-15" dirty="0">
                <a:solidFill>
                  <a:srgbClr val="2C2D2C"/>
                </a:solidFill>
                <a:latin typeface="Verdana"/>
                <a:cs typeface="Verdana"/>
              </a:rPr>
              <a:t>”.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(JUSTEN FILHO,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2011,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p.</a:t>
            </a:r>
            <a:r>
              <a:rPr sz="1300" spc="-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247).</a:t>
            </a:r>
            <a:endParaRPr sz="1300" dirty="0"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2915" y="2057400"/>
            <a:ext cx="1676195" cy="1292225"/>
          </a:xfrm>
          <a:custGeom>
            <a:avLst/>
            <a:gdLst/>
            <a:ahLst/>
            <a:cxnLst/>
            <a:rect l="l" t="t" r="r" b="b"/>
            <a:pathLst>
              <a:path w="1715770" h="1444625">
                <a:moveTo>
                  <a:pt x="1474645" y="0"/>
                </a:moveTo>
                <a:lnTo>
                  <a:pt x="240725" y="0"/>
                </a:lnTo>
                <a:lnTo>
                  <a:pt x="192210" y="4892"/>
                </a:lnTo>
                <a:lnTo>
                  <a:pt x="147023" y="18924"/>
                </a:lnTo>
                <a:lnTo>
                  <a:pt x="106132" y="41127"/>
                </a:lnTo>
                <a:lnTo>
                  <a:pt x="70506" y="70532"/>
                </a:lnTo>
                <a:lnTo>
                  <a:pt x="41111" y="106170"/>
                </a:lnTo>
                <a:lnTo>
                  <a:pt x="18917" y="147071"/>
                </a:lnTo>
                <a:lnTo>
                  <a:pt x="4890" y="192268"/>
                </a:lnTo>
                <a:lnTo>
                  <a:pt x="0" y="240791"/>
                </a:lnTo>
                <a:lnTo>
                  <a:pt x="0" y="1203578"/>
                </a:lnTo>
                <a:lnTo>
                  <a:pt x="4890" y="1252102"/>
                </a:lnTo>
                <a:lnTo>
                  <a:pt x="18917" y="1297299"/>
                </a:lnTo>
                <a:lnTo>
                  <a:pt x="41111" y="1338200"/>
                </a:lnTo>
                <a:lnTo>
                  <a:pt x="70506" y="1373838"/>
                </a:lnTo>
                <a:lnTo>
                  <a:pt x="106132" y="1403243"/>
                </a:lnTo>
                <a:lnTo>
                  <a:pt x="147023" y="1425446"/>
                </a:lnTo>
                <a:lnTo>
                  <a:pt x="192210" y="1439478"/>
                </a:lnTo>
                <a:lnTo>
                  <a:pt x="240725" y="1444370"/>
                </a:lnTo>
                <a:lnTo>
                  <a:pt x="1474645" y="1444370"/>
                </a:lnTo>
                <a:lnTo>
                  <a:pt x="1523162" y="1439478"/>
                </a:lnTo>
                <a:lnTo>
                  <a:pt x="1568345" y="1425446"/>
                </a:lnTo>
                <a:lnTo>
                  <a:pt x="1609226" y="1403243"/>
                </a:lnTo>
                <a:lnTo>
                  <a:pt x="1644840" y="1373838"/>
                </a:lnTo>
                <a:lnTo>
                  <a:pt x="1674222" y="1338200"/>
                </a:lnTo>
                <a:lnTo>
                  <a:pt x="1696404" y="1297299"/>
                </a:lnTo>
                <a:lnTo>
                  <a:pt x="1710422" y="1252102"/>
                </a:lnTo>
                <a:lnTo>
                  <a:pt x="1715310" y="1203578"/>
                </a:lnTo>
                <a:lnTo>
                  <a:pt x="1715310" y="240791"/>
                </a:lnTo>
                <a:lnTo>
                  <a:pt x="1710422" y="192268"/>
                </a:lnTo>
                <a:lnTo>
                  <a:pt x="1696404" y="147071"/>
                </a:lnTo>
                <a:lnTo>
                  <a:pt x="1674222" y="106170"/>
                </a:lnTo>
                <a:lnTo>
                  <a:pt x="1644840" y="70532"/>
                </a:lnTo>
                <a:lnTo>
                  <a:pt x="1609226" y="41127"/>
                </a:lnTo>
                <a:lnTo>
                  <a:pt x="1568345" y="18924"/>
                </a:lnTo>
                <a:lnTo>
                  <a:pt x="1523162" y="4892"/>
                </a:lnTo>
                <a:lnTo>
                  <a:pt x="1474645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97510" y="2286000"/>
            <a:ext cx="10280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2400" spc="-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QUE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68325" y="2667000"/>
            <a:ext cx="8197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SÃ</a:t>
            </a:r>
            <a:r>
              <a:rPr sz="2400" spc="-1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: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905000" y="3810000"/>
            <a:ext cx="10210800" cy="1155700"/>
          </a:xfrm>
          <a:custGeom>
            <a:avLst/>
            <a:gdLst/>
            <a:ahLst/>
            <a:cxnLst/>
            <a:rect l="l" t="t" r="r" b="b"/>
            <a:pathLst>
              <a:path w="9921875" h="1155700">
                <a:moveTo>
                  <a:pt x="9729089" y="0"/>
                </a:moveTo>
                <a:lnTo>
                  <a:pt x="0" y="0"/>
                </a:lnTo>
                <a:lnTo>
                  <a:pt x="0" y="1155445"/>
                </a:lnTo>
                <a:lnTo>
                  <a:pt x="9729089" y="1155445"/>
                </a:lnTo>
                <a:lnTo>
                  <a:pt x="9773224" y="1150359"/>
                </a:lnTo>
                <a:lnTo>
                  <a:pt x="9813745" y="1135870"/>
                </a:lnTo>
                <a:lnTo>
                  <a:pt x="9849493" y="1113138"/>
                </a:lnTo>
                <a:lnTo>
                  <a:pt x="9879313" y="1083318"/>
                </a:lnTo>
                <a:lnTo>
                  <a:pt x="9902045" y="1047570"/>
                </a:lnTo>
                <a:lnTo>
                  <a:pt x="9916534" y="1007049"/>
                </a:lnTo>
                <a:lnTo>
                  <a:pt x="9921621" y="962913"/>
                </a:lnTo>
                <a:lnTo>
                  <a:pt x="9921621" y="192658"/>
                </a:lnTo>
                <a:lnTo>
                  <a:pt x="9916534" y="148476"/>
                </a:lnTo>
                <a:lnTo>
                  <a:pt x="9902045" y="107922"/>
                </a:lnTo>
                <a:lnTo>
                  <a:pt x="9879313" y="72150"/>
                </a:lnTo>
                <a:lnTo>
                  <a:pt x="9849493" y="42317"/>
                </a:lnTo>
                <a:lnTo>
                  <a:pt x="9813745" y="19577"/>
                </a:lnTo>
                <a:lnTo>
                  <a:pt x="9773224" y="5087"/>
                </a:lnTo>
                <a:lnTo>
                  <a:pt x="9729089" y="0"/>
                </a:lnTo>
                <a:close/>
              </a:path>
            </a:pathLst>
          </a:custGeom>
          <a:solidFill>
            <a:srgbClr val="EDD1CE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073910" y="3886200"/>
            <a:ext cx="97548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5420" indent="-172720">
              <a:lnSpc>
                <a:spcPct val="100000"/>
              </a:lnSpc>
              <a:spcBef>
                <a:spcPts val="100"/>
              </a:spcBef>
              <a:buChar char="•"/>
              <a:tabLst>
                <a:tab pos="185420" algn="l"/>
                <a:tab pos="1564640" algn="l"/>
                <a:tab pos="2837180" algn="l"/>
                <a:tab pos="4389120" algn="l"/>
                <a:tab pos="4925695" algn="l"/>
                <a:tab pos="6284595" algn="l"/>
                <a:tab pos="7257415" algn="l"/>
                <a:tab pos="8731250" algn="l"/>
              </a:tabLst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spc="0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sas	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púb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li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cas,	</a:t>
            </a:r>
            <a:r>
              <a:rPr sz="1800" spc="0" dirty="0">
                <a:solidFill>
                  <a:srgbClr val="2C2D2C"/>
                </a:solidFill>
                <a:latin typeface="Verdana"/>
                <a:cs typeface="Verdana"/>
              </a:rPr>
              <a:t>So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dade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	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8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800" spc="0" dirty="0">
                <a:solidFill>
                  <a:srgbClr val="2C2D2C"/>
                </a:solidFill>
                <a:latin typeface="Verdana"/>
                <a:cs typeface="Verdana"/>
              </a:rPr>
              <a:t>om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800" spc="0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a,	F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ndaç</a:t>
            </a:r>
            <a:r>
              <a:rPr sz="1800" spc="0" dirty="0">
                <a:solidFill>
                  <a:srgbClr val="2C2D2C"/>
                </a:solidFill>
                <a:latin typeface="Verdana"/>
                <a:cs typeface="Verdana"/>
              </a:rPr>
              <a:t>õe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	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púb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li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cas,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302510" y="4191000"/>
            <a:ext cx="958469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02080" algn="l"/>
                <a:tab pos="2481580" algn="l"/>
                <a:tab pos="3114040" algn="l"/>
                <a:tab pos="4862195" algn="l"/>
                <a:tab pos="5852795" algn="l"/>
                <a:tab pos="6282055" algn="l"/>
                <a:tab pos="7163434" algn="l"/>
                <a:tab pos="8167370" algn="l"/>
                <a:tab pos="8454390" algn="l"/>
              </a:tabLst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Consórcios	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públicos	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com	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personalidade	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jurídica	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	direito	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privado	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Entidades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327275" y="4500880"/>
            <a:ext cx="157543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1800" spc="-10" dirty="0" smtClean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800" spc="-10" dirty="0" err="1" smtClean="0">
                <a:solidFill>
                  <a:srgbClr val="2C2D2C"/>
                </a:solidFill>
                <a:latin typeface="Verdana"/>
                <a:cs typeface="Verdana"/>
              </a:rPr>
              <a:t>araestatais</a:t>
            </a:r>
            <a:r>
              <a:rPr lang="pt-BR" sz="1800" spc="-1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92710" y="3733800"/>
            <a:ext cx="1752600" cy="1295400"/>
          </a:xfrm>
          <a:custGeom>
            <a:avLst/>
            <a:gdLst/>
            <a:ahLst/>
            <a:cxnLst/>
            <a:rect l="l" t="t" r="r" b="b"/>
            <a:pathLst>
              <a:path w="2128520" h="1444625">
                <a:moveTo>
                  <a:pt x="1887395" y="0"/>
                </a:moveTo>
                <a:lnTo>
                  <a:pt x="240725" y="0"/>
                </a:lnTo>
                <a:lnTo>
                  <a:pt x="192210" y="4892"/>
                </a:lnTo>
                <a:lnTo>
                  <a:pt x="147023" y="18924"/>
                </a:lnTo>
                <a:lnTo>
                  <a:pt x="106132" y="41127"/>
                </a:lnTo>
                <a:lnTo>
                  <a:pt x="70506" y="70532"/>
                </a:lnTo>
                <a:lnTo>
                  <a:pt x="41111" y="106170"/>
                </a:lnTo>
                <a:lnTo>
                  <a:pt x="18917" y="147071"/>
                </a:lnTo>
                <a:lnTo>
                  <a:pt x="4890" y="192268"/>
                </a:lnTo>
                <a:lnTo>
                  <a:pt x="0" y="240791"/>
                </a:lnTo>
                <a:lnTo>
                  <a:pt x="0" y="1203578"/>
                </a:lnTo>
                <a:lnTo>
                  <a:pt x="4890" y="1252096"/>
                </a:lnTo>
                <a:lnTo>
                  <a:pt x="18917" y="1297279"/>
                </a:lnTo>
                <a:lnTo>
                  <a:pt x="41111" y="1338160"/>
                </a:lnTo>
                <a:lnTo>
                  <a:pt x="70506" y="1373774"/>
                </a:lnTo>
                <a:lnTo>
                  <a:pt x="106132" y="1403156"/>
                </a:lnTo>
                <a:lnTo>
                  <a:pt x="147023" y="1425338"/>
                </a:lnTo>
                <a:lnTo>
                  <a:pt x="192210" y="1439356"/>
                </a:lnTo>
                <a:lnTo>
                  <a:pt x="240725" y="1444243"/>
                </a:lnTo>
                <a:lnTo>
                  <a:pt x="1887395" y="1444243"/>
                </a:lnTo>
                <a:lnTo>
                  <a:pt x="1935912" y="1439356"/>
                </a:lnTo>
                <a:lnTo>
                  <a:pt x="1981095" y="1425338"/>
                </a:lnTo>
                <a:lnTo>
                  <a:pt x="2021976" y="1403156"/>
                </a:lnTo>
                <a:lnTo>
                  <a:pt x="2057590" y="1373774"/>
                </a:lnTo>
                <a:lnTo>
                  <a:pt x="2086972" y="1338160"/>
                </a:lnTo>
                <a:lnTo>
                  <a:pt x="2109154" y="1297279"/>
                </a:lnTo>
                <a:lnTo>
                  <a:pt x="2123172" y="1252096"/>
                </a:lnTo>
                <a:lnTo>
                  <a:pt x="2128060" y="1203578"/>
                </a:lnTo>
                <a:lnTo>
                  <a:pt x="2128060" y="240791"/>
                </a:lnTo>
                <a:lnTo>
                  <a:pt x="2123172" y="192268"/>
                </a:lnTo>
                <a:lnTo>
                  <a:pt x="2109154" y="147071"/>
                </a:lnTo>
                <a:lnTo>
                  <a:pt x="2086972" y="106170"/>
                </a:lnTo>
                <a:lnTo>
                  <a:pt x="2057590" y="70532"/>
                </a:lnTo>
                <a:lnTo>
                  <a:pt x="2021976" y="41127"/>
                </a:lnTo>
                <a:lnTo>
                  <a:pt x="1981095" y="18924"/>
                </a:lnTo>
                <a:lnTo>
                  <a:pt x="1935912" y="4892"/>
                </a:lnTo>
                <a:lnTo>
                  <a:pt x="1887395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68910" y="4104005"/>
            <a:ext cx="168275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ESPÉCIES: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590800" y="5257800"/>
            <a:ext cx="9601200" cy="1371600"/>
          </a:xfrm>
          <a:custGeom>
            <a:avLst/>
            <a:gdLst/>
            <a:ahLst/>
            <a:cxnLst/>
            <a:rect l="l" t="t" r="r" b="b"/>
            <a:pathLst>
              <a:path w="9528175" h="1155700">
                <a:moveTo>
                  <a:pt x="9335262" y="0"/>
                </a:moveTo>
                <a:lnTo>
                  <a:pt x="0" y="0"/>
                </a:lnTo>
                <a:lnTo>
                  <a:pt x="0" y="1155484"/>
                </a:lnTo>
                <a:lnTo>
                  <a:pt x="9335262" y="1155484"/>
                </a:lnTo>
                <a:lnTo>
                  <a:pt x="9379444" y="1150397"/>
                </a:lnTo>
                <a:lnTo>
                  <a:pt x="9419998" y="1135910"/>
                </a:lnTo>
                <a:lnTo>
                  <a:pt x="9455770" y="1113176"/>
                </a:lnTo>
                <a:lnTo>
                  <a:pt x="9485603" y="1083352"/>
                </a:lnTo>
                <a:lnTo>
                  <a:pt x="9508343" y="1047595"/>
                </a:lnTo>
                <a:lnTo>
                  <a:pt x="9522833" y="1007059"/>
                </a:lnTo>
                <a:lnTo>
                  <a:pt x="9527921" y="962901"/>
                </a:lnTo>
                <a:lnTo>
                  <a:pt x="9527921" y="192620"/>
                </a:lnTo>
                <a:lnTo>
                  <a:pt x="9522833" y="148460"/>
                </a:lnTo>
                <a:lnTo>
                  <a:pt x="9508343" y="107919"/>
                </a:lnTo>
                <a:lnTo>
                  <a:pt x="9485603" y="72154"/>
                </a:lnTo>
                <a:lnTo>
                  <a:pt x="9455770" y="42322"/>
                </a:lnTo>
                <a:lnTo>
                  <a:pt x="9419998" y="19581"/>
                </a:lnTo>
                <a:lnTo>
                  <a:pt x="9379444" y="5088"/>
                </a:lnTo>
                <a:lnTo>
                  <a:pt x="9335262" y="0"/>
                </a:lnTo>
                <a:close/>
              </a:path>
            </a:pathLst>
          </a:custGeom>
          <a:solidFill>
            <a:srgbClr val="EDD1CE">
              <a:alpha val="90194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6" name="object 36"/>
          <p:cNvSpPr/>
          <p:nvPr/>
        </p:nvSpPr>
        <p:spPr>
          <a:xfrm>
            <a:off x="71120" y="5257800"/>
            <a:ext cx="2519680" cy="1444625"/>
          </a:xfrm>
          <a:custGeom>
            <a:avLst/>
            <a:gdLst/>
            <a:ahLst/>
            <a:cxnLst/>
            <a:rect l="l" t="t" r="r" b="b"/>
            <a:pathLst>
              <a:path w="2519680" h="1444625">
                <a:moveTo>
                  <a:pt x="2278555" y="0"/>
                </a:moveTo>
                <a:lnTo>
                  <a:pt x="240725" y="0"/>
                </a:lnTo>
                <a:lnTo>
                  <a:pt x="192210" y="4892"/>
                </a:lnTo>
                <a:lnTo>
                  <a:pt x="147023" y="18923"/>
                </a:lnTo>
                <a:lnTo>
                  <a:pt x="106132" y="41124"/>
                </a:lnTo>
                <a:lnTo>
                  <a:pt x="70506" y="70524"/>
                </a:lnTo>
                <a:lnTo>
                  <a:pt x="41111" y="106154"/>
                </a:lnTo>
                <a:lnTo>
                  <a:pt x="18917" y="147045"/>
                </a:lnTo>
                <a:lnTo>
                  <a:pt x="4890" y="192226"/>
                </a:lnTo>
                <a:lnTo>
                  <a:pt x="0" y="240728"/>
                </a:lnTo>
                <a:lnTo>
                  <a:pt x="0" y="1203579"/>
                </a:lnTo>
                <a:lnTo>
                  <a:pt x="4890" y="1252094"/>
                </a:lnTo>
                <a:lnTo>
                  <a:pt x="18917" y="1297281"/>
                </a:lnTo>
                <a:lnTo>
                  <a:pt x="41111" y="1338171"/>
                </a:lnTo>
                <a:lnTo>
                  <a:pt x="70506" y="1373798"/>
                </a:lnTo>
                <a:lnTo>
                  <a:pt x="106132" y="1403193"/>
                </a:lnTo>
                <a:lnTo>
                  <a:pt x="147023" y="1425387"/>
                </a:lnTo>
                <a:lnTo>
                  <a:pt x="192210" y="1439414"/>
                </a:lnTo>
                <a:lnTo>
                  <a:pt x="240725" y="1444304"/>
                </a:lnTo>
                <a:lnTo>
                  <a:pt x="2278555" y="1444304"/>
                </a:lnTo>
                <a:lnTo>
                  <a:pt x="2327036" y="1439414"/>
                </a:lnTo>
                <a:lnTo>
                  <a:pt x="2372201" y="1425387"/>
                </a:lnTo>
                <a:lnTo>
                  <a:pt x="2413080" y="1403193"/>
                </a:lnTo>
                <a:lnTo>
                  <a:pt x="2448703" y="1373798"/>
                </a:lnTo>
                <a:lnTo>
                  <a:pt x="2478098" y="1338171"/>
                </a:lnTo>
                <a:lnTo>
                  <a:pt x="2500297" y="1297281"/>
                </a:lnTo>
                <a:lnTo>
                  <a:pt x="2514327" y="1252094"/>
                </a:lnTo>
                <a:lnTo>
                  <a:pt x="2519220" y="1203579"/>
                </a:lnTo>
                <a:lnTo>
                  <a:pt x="2519220" y="240728"/>
                </a:lnTo>
                <a:lnTo>
                  <a:pt x="2514327" y="192226"/>
                </a:lnTo>
                <a:lnTo>
                  <a:pt x="2500297" y="147045"/>
                </a:lnTo>
                <a:lnTo>
                  <a:pt x="2478098" y="106154"/>
                </a:lnTo>
                <a:lnTo>
                  <a:pt x="2448703" y="70524"/>
                </a:lnTo>
                <a:lnTo>
                  <a:pt x="2413080" y="41124"/>
                </a:lnTo>
                <a:lnTo>
                  <a:pt x="2372201" y="18923"/>
                </a:lnTo>
                <a:lnTo>
                  <a:pt x="2327036" y="4892"/>
                </a:lnTo>
                <a:lnTo>
                  <a:pt x="2278555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228600" y="5464646"/>
            <a:ext cx="220980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pt-BR" sz="2000" spc="-10" dirty="0" smtClean="0">
                <a:solidFill>
                  <a:srgbClr val="FFFFFF"/>
                </a:solidFill>
                <a:latin typeface="Verdana"/>
                <a:cs typeface="Verdana"/>
              </a:rPr>
              <a:t>Responsabilidade Solidária ou Subsidiária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35" name="object 24"/>
          <p:cNvSpPr txBox="1"/>
          <p:nvPr/>
        </p:nvSpPr>
        <p:spPr>
          <a:xfrm>
            <a:off x="2743200" y="5257800"/>
            <a:ext cx="9067800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5420" indent="-172720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185420" algn="l"/>
                <a:tab pos="1564640" algn="l"/>
                <a:tab pos="2837180" algn="l"/>
                <a:tab pos="4389120" algn="l"/>
                <a:tab pos="4925695" algn="l"/>
                <a:tab pos="6284595" algn="l"/>
                <a:tab pos="7257415" algn="l"/>
                <a:tab pos="8731250" algn="l"/>
              </a:tabLst>
            </a:pPr>
            <a:r>
              <a:rPr lang="pt-BR" sz="1800" dirty="0" smtClean="0">
                <a:latin typeface="Verdana"/>
                <a:cs typeface="Verdana"/>
              </a:rPr>
              <a:t>Divergência Doutrinária. Para TEPEDINO (2004), a responsabilidade deve ser solidária, uma vez que a prestação de serviços públicos caracteriza-se como relação de consumo (art. 18, CDC). Para OLIVEIRA (2017), a responsabilidade é subsidiária por força do art. 25 da Lei 8.989/95, que, por ser norma especial e específica, afasta a incidência do CDC.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465201"/>
            <a:ext cx="12192000" cy="463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465201"/>
            <a:ext cx="12192000" cy="463550"/>
          </a:xfrm>
          <a:custGeom>
            <a:avLst/>
            <a:gdLst/>
            <a:ahLst/>
            <a:cxnLst/>
            <a:rect l="l" t="t" r="r" b="b"/>
            <a:pathLst>
              <a:path w="12192000" h="463550">
                <a:moveTo>
                  <a:pt x="0" y="463550"/>
                </a:moveTo>
                <a:lnTo>
                  <a:pt x="12192000" y="463550"/>
                </a:lnTo>
                <a:lnTo>
                  <a:pt x="12192000" y="0"/>
                </a:lnTo>
                <a:lnTo>
                  <a:pt x="0" y="0"/>
                </a:lnTo>
                <a:lnTo>
                  <a:pt x="0" y="46355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>
            <a:spLocks noGrp="1"/>
          </p:cNvSpPr>
          <p:nvPr>
            <p:ph type="title"/>
          </p:nvPr>
        </p:nvSpPr>
        <p:spPr>
          <a:xfrm>
            <a:off x="0" y="495934"/>
            <a:ext cx="1226566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</a:rPr>
              <a:t>1.2 </a:t>
            </a:r>
            <a:r>
              <a:rPr sz="2400" b="1" spc="-15" dirty="0">
                <a:solidFill>
                  <a:srgbClr val="FFFFFF"/>
                </a:solidFill>
              </a:rPr>
              <a:t>Pessoas </a:t>
            </a:r>
            <a:r>
              <a:rPr sz="2400" b="1" spc="-5" dirty="0">
                <a:solidFill>
                  <a:srgbClr val="FFFFFF"/>
                </a:solidFill>
              </a:rPr>
              <a:t>Jurídicas </a:t>
            </a:r>
            <a:r>
              <a:rPr sz="2400" b="1" dirty="0">
                <a:solidFill>
                  <a:srgbClr val="FFFFFF"/>
                </a:solidFill>
              </a:rPr>
              <a:t>de </a:t>
            </a:r>
            <a:r>
              <a:rPr sz="2400" b="1" spc="-10" dirty="0">
                <a:solidFill>
                  <a:srgbClr val="FFFFFF"/>
                </a:solidFill>
              </a:rPr>
              <a:t>Direito Privado prestadoras </a:t>
            </a:r>
            <a:r>
              <a:rPr sz="2400" b="1" dirty="0">
                <a:solidFill>
                  <a:srgbClr val="FFFFFF"/>
                </a:solidFill>
              </a:rPr>
              <a:t>de </a:t>
            </a:r>
            <a:r>
              <a:rPr sz="2400" b="1" spc="-5" dirty="0" err="1" smtClean="0">
                <a:solidFill>
                  <a:srgbClr val="FFFFFF"/>
                </a:solidFill>
              </a:rPr>
              <a:t>serviço</a:t>
            </a:r>
            <a:r>
              <a:rPr lang="pt-BR" sz="2400" b="1" spc="275" dirty="0" smtClean="0">
                <a:solidFill>
                  <a:srgbClr val="FFFFFF"/>
                </a:solidFill>
              </a:rPr>
              <a:t> </a:t>
            </a:r>
            <a:r>
              <a:rPr sz="2400" b="1" spc="-5" dirty="0" err="1" smtClean="0">
                <a:solidFill>
                  <a:srgbClr val="FFFFFF"/>
                </a:solidFill>
              </a:rPr>
              <a:t>público</a:t>
            </a:r>
            <a:endParaRPr sz="2400" b="1" dirty="0"/>
          </a:p>
        </p:txBody>
      </p:sp>
      <p:sp>
        <p:nvSpPr>
          <p:cNvPr id="52" name="object 52"/>
          <p:cNvSpPr/>
          <p:nvPr/>
        </p:nvSpPr>
        <p:spPr>
          <a:xfrm>
            <a:off x="74428" y="1105408"/>
            <a:ext cx="12036425" cy="692785"/>
          </a:xfrm>
          <a:custGeom>
            <a:avLst/>
            <a:gdLst/>
            <a:ahLst/>
            <a:cxnLst/>
            <a:rect l="l" t="t" r="r" b="b"/>
            <a:pathLst>
              <a:path w="12036425" h="692785">
                <a:moveTo>
                  <a:pt x="11920594" y="0"/>
                </a:moveTo>
                <a:lnTo>
                  <a:pt x="115436" y="0"/>
                </a:lnTo>
                <a:lnTo>
                  <a:pt x="70504" y="9072"/>
                </a:lnTo>
                <a:lnTo>
                  <a:pt x="33811" y="33813"/>
                </a:lnTo>
                <a:lnTo>
                  <a:pt x="9071" y="70508"/>
                </a:lnTo>
                <a:lnTo>
                  <a:pt x="0" y="115442"/>
                </a:lnTo>
                <a:lnTo>
                  <a:pt x="0" y="577214"/>
                </a:lnTo>
                <a:lnTo>
                  <a:pt x="9071" y="622149"/>
                </a:lnTo>
                <a:lnTo>
                  <a:pt x="33811" y="658844"/>
                </a:lnTo>
                <a:lnTo>
                  <a:pt x="70504" y="683585"/>
                </a:lnTo>
                <a:lnTo>
                  <a:pt x="115436" y="692657"/>
                </a:lnTo>
                <a:lnTo>
                  <a:pt x="11920594" y="692657"/>
                </a:lnTo>
                <a:lnTo>
                  <a:pt x="11965528" y="683585"/>
                </a:lnTo>
                <a:lnTo>
                  <a:pt x="12002223" y="658844"/>
                </a:lnTo>
                <a:lnTo>
                  <a:pt x="12026965" y="622149"/>
                </a:lnTo>
                <a:lnTo>
                  <a:pt x="12036037" y="577214"/>
                </a:lnTo>
                <a:lnTo>
                  <a:pt x="12036037" y="115442"/>
                </a:lnTo>
                <a:lnTo>
                  <a:pt x="12026965" y="70508"/>
                </a:lnTo>
                <a:lnTo>
                  <a:pt x="12002223" y="33813"/>
                </a:lnTo>
                <a:lnTo>
                  <a:pt x="11965528" y="9072"/>
                </a:lnTo>
                <a:lnTo>
                  <a:pt x="11920594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4428" y="1105408"/>
            <a:ext cx="12036425" cy="692785"/>
          </a:xfrm>
          <a:custGeom>
            <a:avLst/>
            <a:gdLst/>
            <a:ahLst/>
            <a:cxnLst/>
            <a:rect l="l" t="t" r="r" b="b"/>
            <a:pathLst>
              <a:path w="12036425" h="692785">
                <a:moveTo>
                  <a:pt x="0" y="115442"/>
                </a:moveTo>
                <a:lnTo>
                  <a:pt x="9071" y="70508"/>
                </a:lnTo>
                <a:lnTo>
                  <a:pt x="33811" y="33813"/>
                </a:lnTo>
                <a:lnTo>
                  <a:pt x="70504" y="9072"/>
                </a:lnTo>
                <a:lnTo>
                  <a:pt x="115436" y="0"/>
                </a:lnTo>
                <a:lnTo>
                  <a:pt x="11920594" y="0"/>
                </a:lnTo>
                <a:lnTo>
                  <a:pt x="11965528" y="9072"/>
                </a:lnTo>
                <a:lnTo>
                  <a:pt x="12002223" y="33813"/>
                </a:lnTo>
                <a:lnTo>
                  <a:pt x="12026965" y="70508"/>
                </a:lnTo>
                <a:lnTo>
                  <a:pt x="12036037" y="115442"/>
                </a:lnTo>
                <a:lnTo>
                  <a:pt x="12036037" y="577214"/>
                </a:lnTo>
                <a:lnTo>
                  <a:pt x="12026965" y="622149"/>
                </a:lnTo>
                <a:lnTo>
                  <a:pt x="12002223" y="658844"/>
                </a:lnTo>
                <a:lnTo>
                  <a:pt x="11965528" y="683585"/>
                </a:lnTo>
                <a:lnTo>
                  <a:pt x="11920594" y="692657"/>
                </a:lnTo>
                <a:lnTo>
                  <a:pt x="115436" y="692657"/>
                </a:lnTo>
                <a:lnTo>
                  <a:pt x="70504" y="683585"/>
                </a:lnTo>
                <a:lnTo>
                  <a:pt x="33811" y="658844"/>
                </a:lnTo>
                <a:lnTo>
                  <a:pt x="9071" y="622149"/>
                </a:lnTo>
                <a:lnTo>
                  <a:pt x="0" y="577214"/>
                </a:lnTo>
                <a:lnTo>
                  <a:pt x="0" y="115442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214245" y="2855976"/>
            <a:ext cx="1099820" cy="0"/>
          </a:xfrm>
          <a:custGeom>
            <a:avLst/>
            <a:gdLst/>
            <a:ahLst/>
            <a:cxnLst/>
            <a:rect l="l" t="t" r="r" b="b"/>
            <a:pathLst>
              <a:path w="1099820">
                <a:moveTo>
                  <a:pt x="0" y="0"/>
                </a:moveTo>
                <a:lnTo>
                  <a:pt x="1099820" y="0"/>
                </a:lnTo>
              </a:path>
            </a:pathLst>
          </a:custGeom>
          <a:ln w="15239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623945" y="2855976"/>
            <a:ext cx="1402080" cy="0"/>
          </a:xfrm>
          <a:custGeom>
            <a:avLst/>
            <a:gdLst/>
            <a:ahLst/>
            <a:cxnLst/>
            <a:rect l="l" t="t" r="r" b="b"/>
            <a:pathLst>
              <a:path w="1402079">
                <a:moveTo>
                  <a:pt x="0" y="0"/>
                </a:moveTo>
                <a:lnTo>
                  <a:pt x="1402079" y="0"/>
                </a:lnTo>
              </a:path>
            </a:pathLst>
          </a:custGeom>
          <a:ln w="15239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490845" y="2855976"/>
            <a:ext cx="1244600" cy="0"/>
          </a:xfrm>
          <a:custGeom>
            <a:avLst/>
            <a:gdLst/>
            <a:ahLst/>
            <a:cxnLst/>
            <a:rect l="l" t="t" r="r" b="b"/>
            <a:pathLst>
              <a:path w="1244600">
                <a:moveTo>
                  <a:pt x="0" y="0"/>
                </a:moveTo>
                <a:lnTo>
                  <a:pt x="1244600" y="0"/>
                </a:lnTo>
              </a:path>
            </a:pathLst>
          </a:custGeom>
          <a:ln w="15239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4428" y="2908554"/>
            <a:ext cx="12036425" cy="692785"/>
          </a:xfrm>
          <a:custGeom>
            <a:avLst/>
            <a:gdLst/>
            <a:ahLst/>
            <a:cxnLst/>
            <a:rect l="l" t="t" r="r" b="b"/>
            <a:pathLst>
              <a:path w="12036425" h="692785">
                <a:moveTo>
                  <a:pt x="11920594" y="0"/>
                </a:moveTo>
                <a:lnTo>
                  <a:pt x="115436" y="0"/>
                </a:lnTo>
                <a:lnTo>
                  <a:pt x="70504" y="9072"/>
                </a:lnTo>
                <a:lnTo>
                  <a:pt x="33811" y="33813"/>
                </a:lnTo>
                <a:lnTo>
                  <a:pt x="9071" y="70508"/>
                </a:lnTo>
                <a:lnTo>
                  <a:pt x="0" y="115443"/>
                </a:lnTo>
                <a:lnTo>
                  <a:pt x="0" y="577215"/>
                </a:lnTo>
                <a:lnTo>
                  <a:pt x="9071" y="622149"/>
                </a:lnTo>
                <a:lnTo>
                  <a:pt x="33811" y="658844"/>
                </a:lnTo>
                <a:lnTo>
                  <a:pt x="70504" y="683585"/>
                </a:lnTo>
                <a:lnTo>
                  <a:pt x="115436" y="692658"/>
                </a:lnTo>
                <a:lnTo>
                  <a:pt x="11920594" y="692658"/>
                </a:lnTo>
                <a:lnTo>
                  <a:pt x="11965528" y="683585"/>
                </a:lnTo>
                <a:lnTo>
                  <a:pt x="12002223" y="658844"/>
                </a:lnTo>
                <a:lnTo>
                  <a:pt x="12026965" y="622149"/>
                </a:lnTo>
                <a:lnTo>
                  <a:pt x="12036037" y="577215"/>
                </a:lnTo>
                <a:lnTo>
                  <a:pt x="12036037" y="115443"/>
                </a:lnTo>
                <a:lnTo>
                  <a:pt x="12026965" y="70508"/>
                </a:lnTo>
                <a:lnTo>
                  <a:pt x="12002223" y="33813"/>
                </a:lnTo>
                <a:lnTo>
                  <a:pt x="11965528" y="9072"/>
                </a:lnTo>
                <a:lnTo>
                  <a:pt x="11920594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4428" y="2908554"/>
            <a:ext cx="12036425" cy="692785"/>
          </a:xfrm>
          <a:custGeom>
            <a:avLst/>
            <a:gdLst/>
            <a:ahLst/>
            <a:cxnLst/>
            <a:rect l="l" t="t" r="r" b="b"/>
            <a:pathLst>
              <a:path w="12036425" h="692785">
                <a:moveTo>
                  <a:pt x="0" y="115443"/>
                </a:moveTo>
                <a:lnTo>
                  <a:pt x="9071" y="70508"/>
                </a:lnTo>
                <a:lnTo>
                  <a:pt x="33811" y="33813"/>
                </a:lnTo>
                <a:lnTo>
                  <a:pt x="70504" y="9072"/>
                </a:lnTo>
                <a:lnTo>
                  <a:pt x="115436" y="0"/>
                </a:lnTo>
                <a:lnTo>
                  <a:pt x="11920594" y="0"/>
                </a:lnTo>
                <a:lnTo>
                  <a:pt x="11965528" y="9072"/>
                </a:lnTo>
                <a:lnTo>
                  <a:pt x="12002223" y="33813"/>
                </a:lnTo>
                <a:lnTo>
                  <a:pt x="12026965" y="70508"/>
                </a:lnTo>
                <a:lnTo>
                  <a:pt x="12036037" y="115443"/>
                </a:lnTo>
                <a:lnTo>
                  <a:pt x="12036037" y="577215"/>
                </a:lnTo>
                <a:lnTo>
                  <a:pt x="12026965" y="622149"/>
                </a:lnTo>
                <a:lnTo>
                  <a:pt x="12002223" y="658844"/>
                </a:lnTo>
                <a:lnTo>
                  <a:pt x="11965528" y="683585"/>
                </a:lnTo>
                <a:lnTo>
                  <a:pt x="11920594" y="692658"/>
                </a:lnTo>
                <a:lnTo>
                  <a:pt x="115436" y="692658"/>
                </a:lnTo>
                <a:lnTo>
                  <a:pt x="70504" y="683585"/>
                </a:lnTo>
                <a:lnTo>
                  <a:pt x="33811" y="658844"/>
                </a:lnTo>
                <a:lnTo>
                  <a:pt x="9071" y="622149"/>
                </a:lnTo>
                <a:lnTo>
                  <a:pt x="0" y="577215"/>
                </a:lnTo>
                <a:lnTo>
                  <a:pt x="0" y="115443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4428" y="3601223"/>
            <a:ext cx="12036044" cy="31402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4428" y="3601223"/>
            <a:ext cx="12036425" cy="3140710"/>
          </a:xfrm>
          <a:custGeom>
            <a:avLst/>
            <a:gdLst/>
            <a:ahLst/>
            <a:cxnLst/>
            <a:rect l="l" t="t" r="r" b="b"/>
            <a:pathLst>
              <a:path w="12036425" h="3140709">
                <a:moveTo>
                  <a:pt x="0" y="3140202"/>
                </a:moveTo>
                <a:lnTo>
                  <a:pt x="12036044" y="3140202"/>
                </a:lnTo>
                <a:lnTo>
                  <a:pt x="12036044" y="0"/>
                </a:lnTo>
                <a:lnTo>
                  <a:pt x="0" y="0"/>
                </a:lnTo>
                <a:lnTo>
                  <a:pt x="0" y="3140202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648585" y="3866641"/>
            <a:ext cx="965200" cy="0"/>
          </a:xfrm>
          <a:custGeom>
            <a:avLst/>
            <a:gdLst/>
            <a:ahLst/>
            <a:cxnLst/>
            <a:rect l="l" t="t" r="r" b="b"/>
            <a:pathLst>
              <a:path w="965200">
                <a:moveTo>
                  <a:pt x="0" y="0"/>
                </a:moveTo>
                <a:lnTo>
                  <a:pt x="965200" y="0"/>
                </a:lnTo>
              </a:path>
            </a:pathLst>
          </a:custGeom>
          <a:ln w="254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157345" y="3866641"/>
            <a:ext cx="1330960" cy="0"/>
          </a:xfrm>
          <a:custGeom>
            <a:avLst/>
            <a:gdLst/>
            <a:ahLst/>
            <a:cxnLst/>
            <a:rect l="l" t="t" r="r" b="b"/>
            <a:pathLst>
              <a:path w="1330960">
                <a:moveTo>
                  <a:pt x="0" y="0"/>
                </a:moveTo>
                <a:lnTo>
                  <a:pt x="1330960" y="0"/>
                </a:lnTo>
              </a:path>
            </a:pathLst>
          </a:custGeom>
          <a:ln w="254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544944" y="3866641"/>
            <a:ext cx="2075180" cy="0"/>
          </a:xfrm>
          <a:custGeom>
            <a:avLst/>
            <a:gdLst/>
            <a:ahLst/>
            <a:cxnLst/>
            <a:rect l="l" t="t" r="r" b="b"/>
            <a:pathLst>
              <a:path w="2075179">
                <a:moveTo>
                  <a:pt x="0" y="0"/>
                </a:moveTo>
                <a:lnTo>
                  <a:pt x="2075179" y="0"/>
                </a:lnTo>
              </a:path>
            </a:pathLst>
          </a:custGeom>
          <a:ln w="254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29297" y="4130802"/>
            <a:ext cx="3944620" cy="0"/>
          </a:xfrm>
          <a:custGeom>
            <a:avLst/>
            <a:gdLst/>
            <a:ahLst/>
            <a:cxnLst/>
            <a:rect l="l" t="t" r="r" b="b"/>
            <a:pathLst>
              <a:path w="3944620">
                <a:moveTo>
                  <a:pt x="0" y="0"/>
                </a:moveTo>
                <a:lnTo>
                  <a:pt x="3944607" y="0"/>
                </a:lnTo>
              </a:path>
            </a:pathLst>
          </a:custGeom>
          <a:ln w="254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29297" y="5040121"/>
            <a:ext cx="1219200" cy="0"/>
          </a:xfrm>
          <a:custGeom>
            <a:avLst/>
            <a:gdLst/>
            <a:ahLst/>
            <a:cxnLst/>
            <a:rect l="l" t="t" r="r" b="b"/>
            <a:pathLst>
              <a:path w="1219200">
                <a:moveTo>
                  <a:pt x="0" y="0"/>
                </a:moveTo>
                <a:lnTo>
                  <a:pt x="1219199" y="0"/>
                </a:lnTo>
              </a:path>
            </a:pathLst>
          </a:custGeom>
          <a:ln w="254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0174605" y="5855487"/>
            <a:ext cx="1800860" cy="0"/>
          </a:xfrm>
          <a:custGeom>
            <a:avLst/>
            <a:gdLst/>
            <a:ahLst/>
            <a:cxnLst/>
            <a:rect l="l" t="t" r="r" b="b"/>
            <a:pathLst>
              <a:path w="1800859">
                <a:moveTo>
                  <a:pt x="0" y="0"/>
                </a:moveTo>
                <a:lnTo>
                  <a:pt x="1800860" y="0"/>
                </a:lnTo>
              </a:path>
            </a:pathLst>
          </a:custGeom>
          <a:ln w="254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29297" y="6119647"/>
            <a:ext cx="2359660" cy="0"/>
          </a:xfrm>
          <a:custGeom>
            <a:avLst/>
            <a:gdLst/>
            <a:ahLst/>
            <a:cxnLst/>
            <a:rect l="l" t="t" r="r" b="b"/>
            <a:pathLst>
              <a:path w="2359660">
                <a:moveTo>
                  <a:pt x="0" y="0"/>
                </a:moveTo>
                <a:lnTo>
                  <a:pt x="2359660" y="0"/>
                </a:lnTo>
              </a:path>
            </a:pathLst>
          </a:custGeom>
          <a:ln w="254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175577" y="1253489"/>
            <a:ext cx="11817985" cy="54298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">
              <a:lnSpc>
                <a:spcPct val="100000"/>
              </a:lnSpc>
              <a:spcBef>
                <a:spcPts val="100"/>
              </a:spcBef>
            </a:pPr>
            <a:r>
              <a:rPr sz="2200" b="1" spc="-5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lang="pt-BR" sz="2200" b="1" spc="-5" dirty="0" err="1" smtClean="0">
                <a:solidFill>
                  <a:srgbClr val="FFFFFF"/>
                </a:solidFill>
                <a:latin typeface="Verdana"/>
                <a:cs typeface="Verdana"/>
              </a:rPr>
              <a:t>utorga</a:t>
            </a:r>
            <a:r>
              <a:rPr lang="pt-BR" sz="2200" b="1" spc="-5" dirty="0" smtClean="0">
                <a:solidFill>
                  <a:srgbClr val="FFFFFF"/>
                </a:solidFill>
                <a:latin typeface="Verdana"/>
                <a:cs typeface="Verdana"/>
              </a:rPr>
              <a:t> e Delegação de Serviço Público:</a:t>
            </a:r>
            <a:endParaRPr sz="2200" dirty="0">
              <a:latin typeface="Verdana"/>
              <a:cs typeface="Verdana"/>
            </a:endParaRPr>
          </a:p>
          <a:p>
            <a:pPr marL="453390" marR="5715" indent="-172720" algn="just">
              <a:lnSpc>
                <a:spcPct val="91300"/>
              </a:lnSpc>
              <a:spcBef>
                <a:spcPts val="1720"/>
              </a:spcBef>
              <a:buFont typeface="Verdana"/>
              <a:buChar char="•"/>
              <a:tabLst>
                <a:tab pos="454025" algn="l"/>
              </a:tabLst>
            </a:pPr>
            <a:r>
              <a:rPr sz="1900" b="1" spc="-5" dirty="0">
                <a:solidFill>
                  <a:srgbClr val="2C2D2C"/>
                </a:solidFill>
                <a:latin typeface="Verdana"/>
                <a:cs typeface="Verdana"/>
              </a:rPr>
              <a:t>DESCENTRALIZAÇÃO </a:t>
            </a:r>
            <a:r>
              <a:rPr sz="1900" dirty="0">
                <a:solidFill>
                  <a:srgbClr val="2C2D2C"/>
                </a:solidFill>
                <a:latin typeface="Wingdings"/>
                <a:cs typeface="Wingdings"/>
              </a:rPr>
              <a:t></a:t>
            </a:r>
            <a:r>
              <a:rPr sz="1900" dirty="0">
                <a:solidFill>
                  <a:srgbClr val="2C2D2C"/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Titularidade mantida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com o </a:t>
            </a:r>
            <a:r>
              <a:rPr sz="1900" spc="-15" dirty="0">
                <a:solidFill>
                  <a:srgbClr val="2C2D2C"/>
                </a:solidFill>
                <a:latin typeface="Verdana"/>
                <a:cs typeface="Verdana"/>
              </a:rPr>
              <a:t>Poder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Público </a:t>
            </a:r>
            <a:r>
              <a:rPr sz="1900" dirty="0">
                <a:solidFill>
                  <a:srgbClr val="2C2D2C"/>
                </a:solidFill>
                <a:latin typeface="Wingdings"/>
                <a:cs typeface="Wingdings"/>
              </a:rPr>
              <a:t></a:t>
            </a:r>
            <a:r>
              <a:rPr sz="1900" dirty="0">
                <a:solidFill>
                  <a:srgbClr val="2C2D2C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2C2D2C"/>
                </a:solidFill>
                <a:latin typeface="Verdana"/>
                <a:cs typeface="Verdana"/>
              </a:rPr>
              <a:t>Execução transferida 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Lei </a:t>
            </a:r>
            <a:r>
              <a:rPr sz="1900" spc="-15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Administração Indireta </a:t>
            </a:r>
            <a:r>
              <a:rPr sz="1900" b="1" spc="-5" dirty="0">
                <a:solidFill>
                  <a:srgbClr val="2C2D2C"/>
                </a:solidFill>
                <a:latin typeface="Verdana"/>
                <a:cs typeface="Verdana"/>
              </a:rPr>
              <a:t>(outorga)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900" b="1" spc="-5" dirty="0">
                <a:solidFill>
                  <a:srgbClr val="2C2D2C"/>
                </a:solidFill>
                <a:latin typeface="Verdana"/>
                <a:cs typeface="Verdana"/>
              </a:rPr>
              <a:t>delegada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(mediante </a:t>
            </a:r>
            <a:r>
              <a:rPr sz="1900" spc="-10" dirty="0">
                <a:solidFill>
                  <a:srgbClr val="2C2D2C"/>
                </a:solidFill>
                <a:latin typeface="Verdana"/>
                <a:cs typeface="Verdana"/>
              </a:rPr>
              <a:t>contrato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ato  administrativo)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pessoas jurídicas de direito privado (Art. 44 CC02)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com o auxílio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dos 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institutos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da permissão, autorização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ou concessão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serviço público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(MEDAUAR, </a:t>
            </a:r>
            <a:r>
              <a:rPr sz="1600" dirty="0" smtClean="0">
                <a:solidFill>
                  <a:srgbClr val="2C2D2C"/>
                </a:solidFill>
                <a:latin typeface="Verdana"/>
                <a:cs typeface="Verdana"/>
              </a:rPr>
              <a:t>201</a:t>
            </a:r>
            <a:r>
              <a:rPr lang="pt-BR" sz="1600" dirty="0" smtClean="0">
                <a:solidFill>
                  <a:srgbClr val="2C2D2C"/>
                </a:solidFill>
                <a:latin typeface="Verdana"/>
                <a:cs typeface="Verdana"/>
              </a:rPr>
              <a:t>5</a:t>
            </a:r>
            <a:r>
              <a:rPr sz="1600" dirty="0" smtClean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p.</a:t>
            </a:r>
            <a:r>
              <a:rPr sz="1600" spc="-1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 smtClean="0">
                <a:solidFill>
                  <a:srgbClr val="2C2D2C"/>
                </a:solidFill>
                <a:latin typeface="Verdana"/>
                <a:cs typeface="Verdana"/>
              </a:rPr>
              <a:t>3</a:t>
            </a:r>
            <a:r>
              <a:rPr lang="pt-BR" sz="1600" spc="-5" dirty="0" smtClean="0">
                <a:solidFill>
                  <a:srgbClr val="2C2D2C"/>
                </a:solidFill>
                <a:latin typeface="Verdana"/>
                <a:cs typeface="Verdana"/>
              </a:rPr>
              <a:t>81</a:t>
            </a:r>
            <a:r>
              <a:rPr sz="1600" spc="-5" dirty="0" smtClean="0">
                <a:solidFill>
                  <a:srgbClr val="2C2D2C"/>
                </a:solidFill>
                <a:latin typeface="Verdana"/>
                <a:cs typeface="Verdana"/>
              </a:rPr>
              <a:t>).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590"/>
              </a:spcBef>
            </a:pPr>
            <a:r>
              <a:rPr sz="2100" b="1" spc="-5" dirty="0">
                <a:solidFill>
                  <a:srgbClr val="FFFFFF"/>
                </a:solidFill>
                <a:latin typeface="Verdana"/>
                <a:cs typeface="Verdana"/>
              </a:rPr>
              <a:t>PREVALÊNCIA DO CONTEÚDO DA ATIVIDADE OU DO SERVIÇO</a:t>
            </a:r>
            <a:r>
              <a:rPr sz="2100" b="1" spc="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100" b="1" dirty="0">
                <a:solidFill>
                  <a:srgbClr val="FFFFFF"/>
                </a:solidFill>
                <a:latin typeface="Verdana"/>
                <a:cs typeface="Verdana"/>
              </a:rPr>
              <a:t>PRESTADO</a:t>
            </a:r>
            <a:endParaRPr sz="2100" dirty="0">
              <a:latin typeface="Verdana"/>
              <a:cs typeface="Verdana"/>
            </a:endParaRPr>
          </a:p>
          <a:p>
            <a:pPr marL="453390" indent="-172720">
              <a:lnSpc>
                <a:spcPts val="2180"/>
              </a:lnSpc>
              <a:spcBef>
                <a:spcPts val="1565"/>
              </a:spcBef>
              <a:buChar char="•"/>
              <a:tabLst>
                <a:tab pos="454025" algn="l"/>
                <a:tab pos="10582910" algn="l"/>
              </a:tabLst>
            </a:pPr>
            <a:r>
              <a:rPr sz="1900" dirty="0" smtClean="0">
                <a:solidFill>
                  <a:schemeClr val="bg1"/>
                </a:solidFill>
                <a:latin typeface="Verdana"/>
                <a:cs typeface="Verdana"/>
              </a:rPr>
              <a:t>O</a:t>
            </a:r>
            <a:r>
              <a:rPr sz="1900" spc="315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900" spc="-5" dirty="0" err="1" smtClean="0">
                <a:solidFill>
                  <a:schemeClr val="bg1"/>
                </a:solidFill>
                <a:latin typeface="Verdana"/>
                <a:cs typeface="Verdana"/>
              </a:rPr>
              <a:t>dano</a:t>
            </a:r>
            <a:r>
              <a:rPr sz="1900" spc="31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spc="-5" dirty="0" err="1" smtClean="0">
                <a:solidFill>
                  <a:schemeClr val="bg1"/>
                </a:solidFill>
                <a:latin typeface="Verdana"/>
                <a:cs typeface="Verdana"/>
              </a:rPr>
              <a:t>precisa</a:t>
            </a:r>
            <a:r>
              <a:rPr sz="1900" spc="325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900" b="1" spc="-5" dirty="0">
                <a:solidFill>
                  <a:schemeClr val="bg1"/>
                </a:solidFill>
                <a:latin typeface="Verdana"/>
                <a:cs typeface="Verdana"/>
              </a:rPr>
              <a:t>derivar</a:t>
            </a:r>
            <a:r>
              <a:rPr sz="1900" b="1" spc="32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900" spc="-5" dirty="0">
                <a:solidFill>
                  <a:schemeClr val="bg1"/>
                </a:solidFill>
                <a:latin typeface="Verdana"/>
                <a:cs typeface="Verdana"/>
              </a:rPr>
              <a:t>da</a:t>
            </a:r>
            <a:r>
              <a:rPr sz="1900" spc="31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900" b="1" spc="-5" dirty="0">
                <a:solidFill>
                  <a:schemeClr val="bg1"/>
                </a:solidFill>
                <a:latin typeface="Verdana"/>
                <a:cs typeface="Verdana"/>
              </a:rPr>
              <a:t>prestação</a:t>
            </a:r>
            <a:r>
              <a:rPr sz="1900" b="1" spc="33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900" spc="0" dirty="0">
                <a:solidFill>
                  <a:schemeClr val="bg1"/>
                </a:solidFill>
                <a:latin typeface="Verdana"/>
                <a:cs typeface="Verdana"/>
              </a:rPr>
              <a:t>de</a:t>
            </a:r>
            <a:r>
              <a:rPr sz="1900" spc="32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900" spc="-5" dirty="0">
                <a:solidFill>
                  <a:schemeClr val="bg1"/>
                </a:solidFill>
                <a:latin typeface="Verdana"/>
                <a:cs typeface="Verdana"/>
              </a:rPr>
              <a:t>um</a:t>
            </a:r>
            <a:r>
              <a:rPr sz="1900" spc="30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900" b="1" spc="-5" dirty="0">
                <a:solidFill>
                  <a:schemeClr val="bg1"/>
                </a:solidFill>
                <a:latin typeface="Verdana"/>
                <a:cs typeface="Verdana"/>
              </a:rPr>
              <a:t>serviço</a:t>
            </a:r>
            <a:r>
              <a:rPr sz="1900" b="1" spc="32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900" b="1" spc="-5" dirty="0">
                <a:solidFill>
                  <a:schemeClr val="bg1"/>
                </a:solidFill>
                <a:latin typeface="Verdana"/>
                <a:cs typeface="Verdana"/>
              </a:rPr>
              <a:t>público</a:t>
            </a:r>
            <a:r>
              <a:rPr sz="1900" spc="-5" dirty="0">
                <a:solidFill>
                  <a:schemeClr val="bg1"/>
                </a:solidFill>
                <a:latin typeface="Verdana"/>
                <a:cs typeface="Verdana"/>
              </a:rPr>
              <a:t>.</a:t>
            </a:r>
            <a:r>
              <a:rPr sz="1900" spc="32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900" dirty="0">
                <a:solidFill>
                  <a:schemeClr val="bg1"/>
                </a:solidFill>
                <a:latin typeface="Verdana"/>
                <a:cs typeface="Verdana"/>
              </a:rPr>
              <a:t>É</a:t>
            </a:r>
            <a:r>
              <a:rPr sz="1900" spc="31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900" spc="-5" dirty="0">
                <a:solidFill>
                  <a:schemeClr val="bg1"/>
                </a:solidFill>
                <a:latin typeface="Verdana"/>
                <a:cs typeface="Verdana"/>
              </a:rPr>
              <a:t>fundamental	analisar</a:t>
            </a:r>
            <a:r>
              <a:rPr sz="1900" spc="254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900" dirty="0">
                <a:solidFill>
                  <a:schemeClr val="bg1"/>
                </a:solidFill>
                <a:latin typeface="Verdana"/>
                <a:cs typeface="Verdana"/>
              </a:rPr>
              <a:t>a</a:t>
            </a:r>
          </a:p>
          <a:p>
            <a:pPr marL="453390">
              <a:lnSpc>
                <a:spcPts val="2180"/>
              </a:lnSpc>
            </a:pPr>
            <a:r>
              <a:rPr sz="1900" b="1" spc="-5" dirty="0">
                <a:solidFill>
                  <a:schemeClr val="bg1"/>
                </a:solidFill>
                <a:latin typeface="Verdana"/>
                <a:cs typeface="Verdana"/>
              </a:rPr>
              <a:t>natureza do </a:t>
            </a:r>
            <a:r>
              <a:rPr sz="1900" b="1" spc="-5" dirty="0" err="1" smtClean="0">
                <a:solidFill>
                  <a:schemeClr val="bg1"/>
                </a:solidFill>
                <a:latin typeface="Verdana"/>
                <a:cs typeface="Verdana"/>
              </a:rPr>
              <a:t>serviço</a:t>
            </a:r>
            <a:r>
              <a:rPr sz="1900" b="1" spc="35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900" b="1" spc="-10" dirty="0" err="1" smtClean="0">
                <a:solidFill>
                  <a:schemeClr val="bg1"/>
                </a:solidFill>
                <a:latin typeface="Verdana"/>
                <a:cs typeface="Verdana"/>
              </a:rPr>
              <a:t>prestado</a:t>
            </a:r>
            <a:r>
              <a:rPr sz="1900" spc="-10" dirty="0" smtClean="0">
                <a:solidFill>
                  <a:schemeClr val="bg1"/>
                </a:solidFill>
                <a:latin typeface="Verdana"/>
                <a:cs typeface="Verdana"/>
              </a:rPr>
              <a:t>.</a:t>
            </a:r>
            <a:endParaRPr sz="19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453390" marR="8890" indent="-172720" algn="just">
              <a:lnSpc>
                <a:spcPts val="2080"/>
              </a:lnSpc>
              <a:spcBef>
                <a:spcPts val="500"/>
              </a:spcBef>
              <a:buChar char="•"/>
              <a:tabLst>
                <a:tab pos="454025" algn="l"/>
              </a:tabLst>
            </a:pPr>
            <a:r>
              <a:rPr sz="1900" spc="-5" dirty="0">
                <a:solidFill>
                  <a:schemeClr val="bg1"/>
                </a:solidFill>
                <a:latin typeface="Verdana"/>
                <a:cs typeface="Verdana"/>
              </a:rPr>
              <a:t>EXCLUSÃO </a:t>
            </a:r>
            <a:r>
              <a:rPr sz="1900" dirty="0">
                <a:solidFill>
                  <a:schemeClr val="bg1"/>
                </a:solidFill>
                <a:latin typeface="Verdana"/>
                <a:cs typeface="Verdana"/>
              </a:rPr>
              <a:t>DAS </a:t>
            </a:r>
            <a:r>
              <a:rPr sz="1900" spc="-5" dirty="0">
                <a:solidFill>
                  <a:schemeClr val="bg1"/>
                </a:solidFill>
                <a:latin typeface="Verdana"/>
                <a:cs typeface="Verdana"/>
              </a:rPr>
              <a:t>ENTIDADES </a:t>
            </a:r>
            <a:r>
              <a:rPr sz="1900" dirty="0" smtClean="0">
                <a:solidFill>
                  <a:schemeClr val="bg1"/>
                </a:solidFill>
                <a:latin typeface="Verdana"/>
                <a:cs typeface="Verdana"/>
              </a:rPr>
              <a:t>QUE </a:t>
            </a:r>
            <a:r>
              <a:rPr sz="1900" spc="-20" dirty="0">
                <a:solidFill>
                  <a:schemeClr val="bg1"/>
                </a:solidFill>
                <a:latin typeface="Verdana"/>
                <a:cs typeface="Verdana"/>
              </a:rPr>
              <a:t>EXECUTAM ATIVIDADE </a:t>
            </a:r>
            <a:r>
              <a:rPr sz="1900" spc="-5" dirty="0">
                <a:solidFill>
                  <a:schemeClr val="bg1"/>
                </a:solidFill>
                <a:latin typeface="Verdana"/>
                <a:cs typeface="Verdana"/>
              </a:rPr>
              <a:t>ECONÔMICA. Responsabilidade civil  </a:t>
            </a:r>
            <a:r>
              <a:rPr sz="1900" spc="-10" dirty="0">
                <a:solidFill>
                  <a:schemeClr val="bg1"/>
                </a:solidFill>
                <a:latin typeface="Verdana"/>
                <a:cs typeface="Verdana"/>
              </a:rPr>
              <a:t>subjetiva </a:t>
            </a:r>
            <a:r>
              <a:rPr sz="1900" dirty="0">
                <a:solidFill>
                  <a:schemeClr val="bg1"/>
                </a:solidFill>
                <a:latin typeface="Verdana"/>
                <a:cs typeface="Verdana"/>
              </a:rPr>
              <a:t>e </a:t>
            </a:r>
            <a:r>
              <a:rPr sz="1900" spc="-5" dirty="0">
                <a:solidFill>
                  <a:schemeClr val="bg1"/>
                </a:solidFill>
                <a:latin typeface="Verdana"/>
                <a:cs typeface="Verdana"/>
              </a:rPr>
              <a:t>não </a:t>
            </a:r>
            <a:r>
              <a:rPr sz="1900" dirty="0">
                <a:solidFill>
                  <a:schemeClr val="bg1"/>
                </a:solidFill>
                <a:latin typeface="Verdana"/>
                <a:cs typeface="Verdana"/>
              </a:rPr>
              <a:t>com </a:t>
            </a:r>
            <a:r>
              <a:rPr sz="1900" spc="-5" dirty="0">
                <a:solidFill>
                  <a:schemeClr val="bg1"/>
                </a:solidFill>
                <a:latin typeface="Verdana"/>
                <a:cs typeface="Verdana"/>
              </a:rPr>
              <a:t>base no Art. </a:t>
            </a:r>
            <a:r>
              <a:rPr sz="1900" spc="-10" dirty="0">
                <a:solidFill>
                  <a:schemeClr val="bg1"/>
                </a:solidFill>
                <a:latin typeface="Verdana"/>
                <a:cs typeface="Verdana"/>
              </a:rPr>
              <a:t>37, </a:t>
            </a:r>
            <a:r>
              <a:rPr sz="1900" spc="-5" dirty="0">
                <a:solidFill>
                  <a:schemeClr val="bg1"/>
                </a:solidFill>
                <a:latin typeface="Verdana"/>
                <a:cs typeface="Verdana"/>
              </a:rPr>
              <a:t>§6º da </a:t>
            </a:r>
            <a:r>
              <a:rPr sz="1900" spc="-95" dirty="0">
                <a:solidFill>
                  <a:schemeClr val="bg1"/>
                </a:solidFill>
                <a:latin typeface="Verdana"/>
                <a:cs typeface="Verdana"/>
              </a:rPr>
              <a:t>CF. </a:t>
            </a:r>
            <a:r>
              <a:rPr sz="1700" dirty="0">
                <a:solidFill>
                  <a:schemeClr val="bg1"/>
                </a:solidFill>
                <a:latin typeface="Verdana"/>
                <a:cs typeface="Verdana"/>
              </a:rPr>
              <a:t>(DI </a:t>
            </a:r>
            <a:r>
              <a:rPr sz="1700" spc="-10" dirty="0">
                <a:solidFill>
                  <a:schemeClr val="bg1"/>
                </a:solidFill>
                <a:latin typeface="Verdana"/>
                <a:cs typeface="Verdana"/>
              </a:rPr>
              <a:t>PIETRO, </a:t>
            </a:r>
            <a:r>
              <a:rPr sz="1700" spc="-5" dirty="0">
                <a:solidFill>
                  <a:schemeClr val="bg1"/>
                </a:solidFill>
                <a:latin typeface="Verdana"/>
                <a:cs typeface="Verdana"/>
              </a:rPr>
              <a:t>2013, </a:t>
            </a:r>
            <a:r>
              <a:rPr sz="1700" spc="-10" dirty="0">
                <a:solidFill>
                  <a:schemeClr val="bg1"/>
                </a:solidFill>
                <a:latin typeface="Verdana"/>
                <a:cs typeface="Verdana"/>
              </a:rPr>
              <a:t>p.</a:t>
            </a:r>
            <a:r>
              <a:rPr sz="1700" spc="16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chemeClr val="bg1"/>
                </a:solidFill>
                <a:latin typeface="Verdana"/>
                <a:cs typeface="Verdana"/>
              </a:rPr>
              <a:t>360).</a:t>
            </a:r>
            <a:endParaRPr sz="17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453390" indent="-172720">
              <a:lnSpc>
                <a:spcPts val="2190"/>
              </a:lnSpc>
              <a:spcBef>
                <a:spcPts val="225"/>
              </a:spcBef>
              <a:buFont typeface="Verdana"/>
              <a:buChar char="•"/>
              <a:tabLst>
                <a:tab pos="454025" algn="l"/>
              </a:tabLst>
            </a:pPr>
            <a:r>
              <a:rPr sz="1900" b="1" spc="-5" dirty="0">
                <a:solidFill>
                  <a:schemeClr val="bg1"/>
                </a:solidFill>
                <a:latin typeface="Verdana"/>
                <a:cs typeface="Verdana"/>
              </a:rPr>
              <a:t>DESAFIO</a:t>
            </a:r>
            <a:r>
              <a:rPr sz="1900" spc="-5" dirty="0">
                <a:solidFill>
                  <a:schemeClr val="bg1"/>
                </a:solidFill>
                <a:latin typeface="Verdana"/>
                <a:cs typeface="Verdana"/>
              </a:rPr>
              <a:t>:</a:t>
            </a:r>
            <a:r>
              <a:rPr sz="1900" spc="31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900" spc="-25" dirty="0">
                <a:solidFill>
                  <a:schemeClr val="bg1"/>
                </a:solidFill>
                <a:latin typeface="Verdana"/>
                <a:cs typeface="Verdana"/>
              </a:rPr>
              <a:t>diferenciar,</a:t>
            </a:r>
            <a:r>
              <a:rPr sz="1900" spc="34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900" spc="-5" dirty="0">
                <a:solidFill>
                  <a:schemeClr val="bg1"/>
                </a:solidFill>
                <a:latin typeface="Verdana"/>
                <a:cs typeface="Verdana"/>
              </a:rPr>
              <a:t>na</a:t>
            </a:r>
            <a:r>
              <a:rPr sz="1900" spc="32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900" spc="-5" dirty="0">
                <a:solidFill>
                  <a:schemeClr val="bg1"/>
                </a:solidFill>
                <a:latin typeface="Verdana"/>
                <a:cs typeface="Verdana"/>
              </a:rPr>
              <a:t>prática,</a:t>
            </a:r>
            <a:r>
              <a:rPr sz="1900" spc="31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900" spc="-10" dirty="0">
                <a:solidFill>
                  <a:schemeClr val="bg1"/>
                </a:solidFill>
                <a:latin typeface="Verdana"/>
                <a:cs typeface="Verdana"/>
              </a:rPr>
              <a:t>serviço</a:t>
            </a:r>
            <a:r>
              <a:rPr sz="1900" spc="33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900" spc="-5" dirty="0">
                <a:solidFill>
                  <a:schemeClr val="bg1"/>
                </a:solidFill>
                <a:latin typeface="Verdana"/>
                <a:cs typeface="Verdana"/>
              </a:rPr>
              <a:t>público</a:t>
            </a:r>
            <a:r>
              <a:rPr sz="1900" spc="32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900" spc="-5" dirty="0">
                <a:solidFill>
                  <a:schemeClr val="bg1"/>
                </a:solidFill>
                <a:latin typeface="Verdana"/>
                <a:cs typeface="Verdana"/>
              </a:rPr>
              <a:t>de</a:t>
            </a:r>
            <a:r>
              <a:rPr sz="1900" spc="32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900" spc="-10" dirty="0">
                <a:solidFill>
                  <a:schemeClr val="bg1"/>
                </a:solidFill>
                <a:latin typeface="Verdana"/>
                <a:cs typeface="Verdana"/>
              </a:rPr>
              <a:t>atividade</a:t>
            </a:r>
            <a:r>
              <a:rPr sz="1900" spc="32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900" spc="-5" dirty="0">
                <a:solidFill>
                  <a:schemeClr val="bg1"/>
                </a:solidFill>
                <a:latin typeface="Verdana"/>
                <a:cs typeface="Verdana"/>
              </a:rPr>
              <a:t>econômica</a:t>
            </a:r>
            <a:r>
              <a:rPr sz="1900" spc="32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chemeClr val="bg1"/>
                </a:solidFill>
                <a:latin typeface="Verdana"/>
                <a:cs typeface="Verdana"/>
              </a:rPr>
              <a:t>(CAHALI,</a:t>
            </a:r>
            <a:r>
              <a:rPr sz="1700" spc="30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700" spc="-10" dirty="0">
                <a:solidFill>
                  <a:schemeClr val="bg1"/>
                </a:solidFill>
                <a:latin typeface="Verdana"/>
                <a:cs typeface="Verdana"/>
              </a:rPr>
              <a:t>2014,p.</a:t>
            </a:r>
            <a:endParaRPr sz="17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453390">
              <a:lnSpc>
                <a:spcPts val="1950"/>
              </a:lnSpc>
            </a:pPr>
            <a:r>
              <a:rPr sz="1700" spc="-5" dirty="0">
                <a:solidFill>
                  <a:schemeClr val="bg1"/>
                </a:solidFill>
                <a:latin typeface="Verdana"/>
                <a:cs typeface="Verdana"/>
              </a:rPr>
              <a:t>91).</a:t>
            </a:r>
            <a:endParaRPr sz="17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453390" marR="5080" indent="-172720" algn="just">
              <a:lnSpc>
                <a:spcPct val="91200"/>
              </a:lnSpc>
              <a:spcBef>
                <a:spcPts val="400"/>
              </a:spcBef>
              <a:buChar char="•"/>
              <a:tabLst>
                <a:tab pos="454025" algn="l"/>
              </a:tabLst>
            </a:pPr>
            <a:r>
              <a:rPr sz="1900" dirty="0">
                <a:solidFill>
                  <a:schemeClr val="bg1"/>
                </a:solidFill>
                <a:latin typeface="Verdana"/>
                <a:cs typeface="Verdana"/>
              </a:rPr>
              <a:t>STF – “O </a:t>
            </a:r>
            <a:r>
              <a:rPr sz="1900" spc="-5" dirty="0">
                <a:solidFill>
                  <a:schemeClr val="bg1"/>
                </a:solidFill>
                <a:latin typeface="Verdana"/>
                <a:cs typeface="Verdana"/>
              </a:rPr>
              <a:t>§6º do artigo 37 da </a:t>
            </a:r>
            <a:r>
              <a:rPr sz="1900" dirty="0">
                <a:solidFill>
                  <a:schemeClr val="bg1"/>
                </a:solidFill>
                <a:latin typeface="Verdana"/>
                <a:cs typeface="Verdana"/>
              </a:rPr>
              <a:t>Magna </a:t>
            </a:r>
            <a:r>
              <a:rPr sz="1900" spc="-5" dirty="0">
                <a:solidFill>
                  <a:schemeClr val="bg1"/>
                </a:solidFill>
                <a:latin typeface="Verdana"/>
                <a:cs typeface="Verdana"/>
              </a:rPr>
              <a:t>Carta autoriza </a:t>
            </a:r>
            <a:r>
              <a:rPr sz="1900" dirty="0">
                <a:solidFill>
                  <a:schemeClr val="bg1"/>
                </a:solidFill>
                <a:latin typeface="Verdana"/>
                <a:cs typeface="Verdana"/>
              </a:rPr>
              <a:t>a </a:t>
            </a:r>
            <a:r>
              <a:rPr sz="1900" spc="-5" dirty="0">
                <a:solidFill>
                  <a:schemeClr val="bg1"/>
                </a:solidFill>
                <a:latin typeface="Verdana"/>
                <a:cs typeface="Verdana"/>
              </a:rPr>
              <a:t>proposição de que somente </a:t>
            </a:r>
            <a:r>
              <a:rPr sz="1900" spc="0" dirty="0">
                <a:solidFill>
                  <a:schemeClr val="bg1"/>
                </a:solidFill>
                <a:latin typeface="Verdana"/>
                <a:cs typeface="Verdana"/>
              </a:rPr>
              <a:t>as </a:t>
            </a:r>
            <a:r>
              <a:rPr sz="1900" spc="-10" dirty="0">
                <a:solidFill>
                  <a:schemeClr val="bg1"/>
                </a:solidFill>
                <a:latin typeface="Verdana"/>
                <a:cs typeface="Verdana"/>
              </a:rPr>
              <a:t>pessoas  </a:t>
            </a:r>
            <a:r>
              <a:rPr sz="1900" spc="-5" dirty="0">
                <a:solidFill>
                  <a:schemeClr val="bg1"/>
                </a:solidFill>
                <a:latin typeface="Verdana"/>
                <a:cs typeface="Verdana"/>
              </a:rPr>
              <a:t>jurídicas de direito público, </a:t>
            </a:r>
            <a:r>
              <a:rPr sz="1900" dirty="0">
                <a:solidFill>
                  <a:schemeClr val="bg1"/>
                </a:solidFill>
                <a:latin typeface="Verdana"/>
                <a:cs typeface="Verdana"/>
              </a:rPr>
              <a:t>ou </a:t>
            </a:r>
            <a:r>
              <a:rPr sz="1900" spc="-5" dirty="0">
                <a:solidFill>
                  <a:schemeClr val="bg1"/>
                </a:solidFill>
                <a:latin typeface="Verdana"/>
                <a:cs typeface="Verdana"/>
              </a:rPr>
              <a:t>as pessoas jurídicas de direito </a:t>
            </a:r>
            <a:r>
              <a:rPr sz="1900" spc="-10" dirty="0">
                <a:solidFill>
                  <a:schemeClr val="bg1"/>
                </a:solidFill>
                <a:latin typeface="Verdana"/>
                <a:cs typeface="Verdana"/>
              </a:rPr>
              <a:t>privado </a:t>
            </a:r>
            <a:r>
              <a:rPr sz="1900" b="1" spc="-5" dirty="0">
                <a:solidFill>
                  <a:schemeClr val="bg1"/>
                </a:solidFill>
                <a:latin typeface="Verdana"/>
                <a:cs typeface="Verdana"/>
              </a:rPr>
              <a:t>que prestem  serviços públicos</a:t>
            </a:r>
            <a:r>
              <a:rPr sz="1900" spc="-5" dirty="0">
                <a:solidFill>
                  <a:schemeClr val="bg1"/>
                </a:solidFill>
                <a:latin typeface="Verdana"/>
                <a:cs typeface="Verdana"/>
              </a:rPr>
              <a:t>, </a:t>
            </a:r>
            <a:r>
              <a:rPr sz="1900" dirty="0">
                <a:solidFill>
                  <a:schemeClr val="bg1"/>
                </a:solidFill>
                <a:latin typeface="Verdana"/>
                <a:cs typeface="Verdana"/>
              </a:rPr>
              <a:t>é </a:t>
            </a:r>
            <a:r>
              <a:rPr sz="1900" spc="-5" dirty="0">
                <a:solidFill>
                  <a:schemeClr val="bg1"/>
                </a:solidFill>
                <a:latin typeface="Verdana"/>
                <a:cs typeface="Verdana"/>
              </a:rPr>
              <a:t>que poderão </a:t>
            </a:r>
            <a:r>
              <a:rPr sz="1900" spc="-35" dirty="0">
                <a:solidFill>
                  <a:schemeClr val="bg1"/>
                </a:solidFill>
                <a:latin typeface="Verdana"/>
                <a:cs typeface="Verdana"/>
              </a:rPr>
              <a:t>responder, </a:t>
            </a:r>
            <a:r>
              <a:rPr sz="1900" spc="-10" dirty="0">
                <a:solidFill>
                  <a:schemeClr val="bg1"/>
                </a:solidFill>
                <a:latin typeface="Verdana"/>
                <a:cs typeface="Verdana"/>
              </a:rPr>
              <a:t>objetivamente, </a:t>
            </a:r>
            <a:r>
              <a:rPr sz="1900" spc="-5" dirty="0">
                <a:solidFill>
                  <a:schemeClr val="bg1"/>
                </a:solidFill>
                <a:latin typeface="Verdana"/>
                <a:cs typeface="Verdana"/>
              </a:rPr>
              <a:t>pela </a:t>
            </a:r>
            <a:r>
              <a:rPr sz="1900" spc="-10" dirty="0">
                <a:solidFill>
                  <a:schemeClr val="bg1"/>
                </a:solidFill>
                <a:latin typeface="Verdana"/>
                <a:cs typeface="Verdana"/>
              </a:rPr>
              <a:t>reparação </a:t>
            </a:r>
            <a:r>
              <a:rPr sz="1900" spc="-5" dirty="0">
                <a:solidFill>
                  <a:schemeClr val="bg1"/>
                </a:solidFill>
                <a:latin typeface="Verdana"/>
                <a:cs typeface="Verdana"/>
              </a:rPr>
              <a:t>dos danos </a:t>
            </a:r>
            <a:r>
              <a:rPr sz="1900" dirty="0">
                <a:solidFill>
                  <a:schemeClr val="bg1"/>
                </a:solidFill>
                <a:latin typeface="Verdana"/>
                <a:cs typeface="Verdana"/>
              </a:rPr>
              <a:t>a  </a:t>
            </a:r>
            <a:r>
              <a:rPr sz="1900" spc="-5" dirty="0">
                <a:solidFill>
                  <a:schemeClr val="bg1"/>
                </a:solidFill>
                <a:latin typeface="Verdana"/>
                <a:cs typeface="Verdana"/>
              </a:rPr>
              <a:t>terceiros. (...)” (RE n. </a:t>
            </a:r>
            <a:r>
              <a:rPr sz="1900" spc="-35" dirty="0">
                <a:solidFill>
                  <a:schemeClr val="bg1"/>
                </a:solidFill>
                <a:latin typeface="Verdana"/>
                <a:cs typeface="Verdana"/>
              </a:rPr>
              <a:t>327.904/SP, </a:t>
            </a:r>
            <a:r>
              <a:rPr sz="1900" spc="-10" dirty="0">
                <a:solidFill>
                  <a:schemeClr val="bg1"/>
                </a:solidFill>
                <a:latin typeface="Verdana"/>
                <a:cs typeface="Verdana"/>
              </a:rPr>
              <a:t>Primeira </a:t>
            </a:r>
            <a:r>
              <a:rPr sz="1900" spc="-35" dirty="0">
                <a:solidFill>
                  <a:schemeClr val="bg1"/>
                </a:solidFill>
                <a:latin typeface="Verdana"/>
                <a:cs typeface="Verdana"/>
              </a:rPr>
              <a:t>Turma. </a:t>
            </a:r>
            <a:r>
              <a:rPr sz="1900" spc="-20" dirty="0">
                <a:solidFill>
                  <a:schemeClr val="bg1"/>
                </a:solidFill>
                <a:latin typeface="Verdana"/>
                <a:cs typeface="Verdana"/>
              </a:rPr>
              <a:t>Rel. </a:t>
            </a:r>
            <a:r>
              <a:rPr sz="1900" spc="-5" dirty="0">
                <a:solidFill>
                  <a:schemeClr val="bg1"/>
                </a:solidFill>
                <a:latin typeface="Verdana"/>
                <a:cs typeface="Verdana"/>
              </a:rPr>
              <a:t>Min. Carlos Britto. Julg. </a:t>
            </a:r>
            <a:r>
              <a:rPr sz="1900" spc="-10" dirty="0">
                <a:solidFill>
                  <a:schemeClr val="bg1"/>
                </a:solidFill>
                <a:latin typeface="Verdana"/>
                <a:cs typeface="Verdana"/>
              </a:rPr>
              <a:t>15.08.2006.  DJU,</a:t>
            </a:r>
            <a:r>
              <a:rPr sz="1900" spc="-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900" spc="-10" dirty="0">
                <a:solidFill>
                  <a:schemeClr val="bg1"/>
                </a:solidFill>
                <a:latin typeface="Verdana"/>
                <a:cs typeface="Verdana"/>
              </a:rPr>
              <a:t>08.09.2006).</a:t>
            </a:r>
            <a:endParaRPr sz="19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65137"/>
            <a:ext cx="12192000" cy="461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65137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962"/>
                </a:moveTo>
                <a:lnTo>
                  <a:pt x="12192000" y="461962"/>
                </a:lnTo>
                <a:lnTo>
                  <a:pt x="12192000" y="0"/>
                </a:lnTo>
                <a:lnTo>
                  <a:pt x="0" y="0"/>
                </a:lnTo>
                <a:lnTo>
                  <a:pt x="0" y="461962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7339" y="495934"/>
            <a:ext cx="639826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1.3 </a:t>
            </a:r>
            <a:r>
              <a:rPr sz="2400" b="1" spc="-10" dirty="0">
                <a:solidFill>
                  <a:srgbClr val="FFFFFF"/>
                </a:solidFill>
                <a:latin typeface="Verdana"/>
                <a:cs typeface="Verdana"/>
              </a:rPr>
              <a:t>Responderão </a:t>
            </a: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pelos</a:t>
            </a:r>
            <a:r>
              <a:rPr sz="2400" b="1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danos</a:t>
            </a:r>
            <a:endParaRPr sz="2400" b="1" dirty="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5579" y="1844039"/>
            <a:ext cx="1704339" cy="11201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88632" y="2173541"/>
            <a:ext cx="111760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b="1" spc="-5" dirty="0">
                <a:solidFill>
                  <a:schemeClr val="bg1"/>
                </a:solidFill>
                <a:latin typeface="Verdana"/>
                <a:cs typeface="Verdana"/>
              </a:rPr>
              <a:t>DANO</a:t>
            </a:r>
            <a:endParaRPr sz="26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64739" y="1125219"/>
            <a:ext cx="1945639" cy="11709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663825" y="1479803"/>
            <a:ext cx="13481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0" dirty="0">
                <a:solidFill>
                  <a:schemeClr val="bg1"/>
                </a:solidFill>
                <a:latin typeface="Verdana"/>
                <a:cs typeface="Verdana"/>
              </a:rPr>
              <a:t>M</a:t>
            </a:r>
            <a:r>
              <a:rPr sz="2600" dirty="0">
                <a:solidFill>
                  <a:schemeClr val="bg1"/>
                </a:solidFill>
                <a:latin typeface="Verdana"/>
                <a:cs typeface="Verdana"/>
              </a:rPr>
              <a:t>at</a:t>
            </a:r>
            <a:r>
              <a:rPr sz="2600" spc="-15" dirty="0">
                <a:solidFill>
                  <a:schemeClr val="bg1"/>
                </a:solidFill>
                <a:latin typeface="Verdana"/>
                <a:cs typeface="Verdana"/>
              </a:rPr>
              <a:t>e</a:t>
            </a:r>
            <a:r>
              <a:rPr sz="2600" spc="-10" dirty="0">
                <a:solidFill>
                  <a:schemeClr val="bg1"/>
                </a:solidFill>
                <a:latin typeface="Verdana"/>
                <a:cs typeface="Verdana"/>
              </a:rPr>
              <a:t>r</a:t>
            </a:r>
            <a:r>
              <a:rPr sz="2600" dirty="0">
                <a:solidFill>
                  <a:schemeClr val="bg1"/>
                </a:solidFill>
                <a:latin typeface="Verdana"/>
                <a:cs typeface="Verdana"/>
              </a:rPr>
              <a:t>ial</a:t>
            </a:r>
          </a:p>
        </p:txBody>
      </p:sp>
      <p:sp>
        <p:nvSpPr>
          <p:cNvPr id="9" name="object 9"/>
          <p:cNvSpPr/>
          <p:nvPr/>
        </p:nvSpPr>
        <p:spPr>
          <a:xfrm>
            <a:off x="2336800" y="2621279"/>
            <a:ext cx="1945639" cy="11734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844800" y="2977895"/>
            <a:ext cx="9290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0" dirty="0">
                <a:solidFill>
                  <a:schemeClr val="bg1"/>
                </a:solidFill>
                <a:latin typeface="Verdana"/>
                <a:cs typeface="Verdana"/>
              </a:rPr>
              <a:t>M</a:t>
            </a:r>
            <a:r>
              <a:rPr sz="2600" dirty="0">
                <a:solidFill>
                  <a:schemeClr val="bg1"/>
                </a:solidFill>
                <a:latin typeface="Verdana"/>
                <a:cs typeface="Verdana"/>
              </a:rPr>
              <a:t>o</a:t>
            </a:r>
            <a:r>
              <a:rPr sz="2600" spc="-50" dirty="0">
                <a:solidFill>
                  <a:schemeClr val="bg1"/>
                </a:solidFill>
                <a:latin typeface="Verdana"/>
                <a:cs typeface="Verdana"/>
              </a:rPr>
              <a:t>r</a:t>
            </a:r>
            <a:r>
              <a:rPr sz="2600" dirty="0">
                <a:solidFill>
                  <a:schemeClr val="bg1"/>
                </a:solidFill>
                <a:latin typeface="Verdana"/>
                <a:cs typeface="Verdana"/>
              </a:rPr>
              <a:t>al</a:t>
            </a:r>
          </a:p>
        </p:txBody>
      </p:sp>
      <p:sp>
        <p:nvSpPr>
          <p:cNvPr id="11" name="object 11"/>
          <p:cNvSpPr/>
          <p:nvPr/>
        </p:nvSpPr>
        <p:spPr>
          <a:xfrm>
            <a:off x="5091176" y="1778000"/>
            <a:ext cx="2458974" cy="12001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91176" y="1778000"/>
            <a:ext cx="2459355" cy="1200150"/>
          </a:xfrm>
          <a:custGeom>
            <a:avLst/>
            <a:gdLst/>
            <a:ahLst/>
            <a:cxnLst/>
            <a:rect l="l" t="t" r="r" b="b"/>
            <a:pathLst>
              <a:path w="2459354" h="1200150">
                <a:moveTo>
                  <a:pt x="0" y="1200150"/>
                </a:moveTo>
                <a:lnTo>
                  <a:pt x="2458974" y="1200150"/>
                </a:lnTo>
                <a:lnTo>
                  <a:pt x="2458974" y="0"/>
                </a:lnTo>
                <a:lnTo>
                  <a:pt x="0" y="0"/>
                </a:lnTo>
                <a:lnTo>
                  <a:pt x="0" y="1200150"/>
                </a:lnTo>
                <a:close/>
              </a:path>
            </a:pathLst>
          </a:custGeom>
          <a:ln w="6350">
            <a:solidFill>
              <a:srgbClr val="EFB9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311140" y="1806575"/>
            <a:ext cx="2019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2C2D2C"/>
                </a:solidFill>
                <a:latin typeface="Arial"/>
                <a:cs typeface="Arial"/>
              </a:rPr>
              <a:t>Anormal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(injusto)</a:t>
            </a:r>
            <a:r>
              <a:rPr sz="1800" spc="2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322696" y="2084070"/>
            <a:ext cx="922019" cy="0"/>
          </a:xfrm>
          <a:custGeom>
            <a:avLst/>
            <a:gdLst/>
            <a:ahLst/>
            <a:cxnLst/>
            <a:rect l="l" t="t" r="r" b="b"/>
            <a:pathLst>
              <a:path w="922020">
                <a:moveTo>
                  <a:pt x="0" y="0"/>
                </a:moveTo>
                <a:lnTo>
                  <a:pt x="922019" y="0"/>
                </a:lnTo>
              </a:path>
            </a:pathLst>
          </a:custGeom>
          <a:ln w="2286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298440" y="2081148"/>
            <a:ext cx="2045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Específico</a:t>
            </a:r>
            <a:r>
              <a:rPr sz="1800" b="1" spc="-2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(pessoa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309996" y="2358389"/>
            <a:ext cx="1143000" cy="0"/>
          </a:xfrm>
          <a:custGeom>
            <a:avLst/>
            <a:gdLst/>
            <a:ahLst/>
            <a:cxnLst/>
            <a:rect l="l" t="t" r="r" b="b"/>
            <a:pathLst>
              <a:path w="1143000">
                <a:moveTo>
                  <a:pt x="0" y="0"/>
                </a:moveTo>
                <a:lnTo>
                  <a:pt x="1143000" y="0"/>
                </a:lnTo>
              </a:path>
            </a:pathLst>
          </a:custGeom>
          <a:ln w="2286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191759" y="2355595"/>
            <a:ext cx="22612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determinada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ou</a:t>
            </a:r>
            <a:r>
              <a:rPr sz="1800" spc="-7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grupo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687059" y="2629916"/>
            <a:ext cx="1270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de</a:t>
            </a:r>
            <a:r>
              <a:rPr sz="1800" spc="-5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C2D2C"/>
                </a:solidFill>
                <a:latin typeface="Arial"/>
                <a:cs typeface="Arial"/>
              </a:rPr>
              <a:t>pessoas)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267200" y="2438401"/>
            <a:ext cx="838200" cy="838200"/>
          </a:xfrm>
          <a:custGeom>
            <a:avLst/>
            <a:gdLst/>
            <a:ahLst/>
            <a:cxnLst/>
            <a:rect l="l" t="t" r="r" b="b"/>
            <a:pathLst>
              <a:path w="633095" h="353060">
                <a:moveTo>
                  <a:pt x="528313" y="40778"/>
                </a:moveTo>
                <a:lnTo>
                  <a:pt x="0" y="319024"/>
                </a:lnTo>
                <a:lnTo>
                  <a:pt x="17779" y="352678"/>
                </a:lnTo>
                <a:lnTo>
                  <a:pt x="545912" y="74529"/>
                </a:lnTo>
                <a:lnTo>
                  <a:pt x="565935" y="42405"/>
                </a:lnTo>
                <a:lnTo>
                  <a:pt x="528313" y="40778"/>
                </a:lnTo>
                <a:close/>
              </a:path>
              <a:path w="633095" h="353060">
                <a:moveTo>
                  <a:pt x="632365" y="8000"/>
                </a:moveTo>
                <a:lnTo>
                  <a:pt x="590550" y="8000"/>
                </a:lnTo>
                <a:lnTo>
                  <a:pt x="608329" y="41655"/>
                </a:lnTo>
                <a:lnTo>
                  <a:pt x="545912" y="74529"/>
                </a:lnTo>
                <a:lnTo>
                  <a:pt x="513206" y="127000"/>
                </a:lnTo>
                <a:lnTo>
                  <a:pt x="510534" y="134072"/>
                </a:lnTo>
                <a:lnTo>
                  <a:pt x="510778" y="141382"/>
                </a:lnTo>
                <a:lnTo>
                  <a:pt x="513760" y="148074"/>
                </a:lnTo>
                <a:lnTo>
                  <a:pt x="519302" y="153288"/>
                </a:lnTo>
                <a:lnTo>
                  <a:pt x="526355" y="155890"/>
                </a:lnTo>
                <a:lnTo>
                  <a:pt x="533622" y="155622"/>
                </a:lnTo>
                <a:lnTo>
                  <a:pt x="540269" y="152663"/>
                </a:lnTo>
                <a:lnTo>
                  <a:pt x="545464" y="147192"/>
                </a:lnTo>
                <a:lnTo>
                  <a:pt x="632365" y="8000"/>
                </a:lnTo>
                <a:close/>
              </a:path>
              <a:path w="633095" h="353060">
                <a:moveTo>
                  <a:pt x="565935" y="42405"/>
                </a:moveTo>
                <a:lnTo>
                  <a:pt x="545912" y="74529"/>
                </a:lnTo>
                <a:lnTo>
                  <a:pt x="604230" y="43814"/>
                </a:lnTo>
                <a:lnTo>
                  <a:pt x="598551" y="43814"/>
                </a:lnTo>
                <a:lnTo>
                  <a:pt x="565935" y="42405"/>
                </a:lnTo>
                <a:close/>
              </a:path>
              <a:path w="633095" h="353060">
                <a:moveTo>
                  <a:pt x="583184" y="14731"/>
                </a:moveTo>
                <a:lnTo>
                  <a:pt x="565935" y="42405"/>
                </a:lnTo>
                <a:lnTo>
                  <a:pt x="598551" y="43814"/>
                </a:lnTo>
                <a:lnTo>
                  <a:pt x="583184" y="14731"/>
                </a:lnTo>
                <a:close/>
              </a:path>
              <a:path w="633095" h="353060">
                <a:moveTo>
                  <a:pt x="594105" y="14731"/>
                </a:moveTo>
                <a:lnTo>
                  <a:pt x="583184" y="14731"/>
                </a:lnTo>
                <a:lnTo>
                  <a:pt x="598551" y="43814"/>
                </a:lnTo>
                <a:lnTo>
                  <a:pt x="604230" y="43814"/>
                </a:lnTo>
                <a:lnTo>
                  <a:pt x="608329" y="41655"/>
                </a:lnTo>
                <a:lnTo>
                  <a:pt x="594105" y="14731"/>
                </a:lnTo>
                <a:close/>
              </a:path>
              <a:path w="633095" h="353060">
                <a:moveTo>
                  <a:pt x="590550" y="8000"/>
                </a:moveTo>
                <a:lnTo>
                  <a:pt x="528313" y="40778"/>
                </a:lnTo>
                <a:lnTo>
                  <a:pt x="565935" y="42405"/>
                </a:lnTo>
                <a:lnTo>
                  <a:pt x="583184" y="14731"/>
                </a:lnTo>
                <a:lnTo>
                  <a:pt x="594105" y="14731"/>
                </a:lnTo>
                <a:lnTo>
                  <a:pt x="590550" y="8000"/>
                </a:lnTo>
                <a:close/>
              </a:path>
              <a:path w="633095" h="353060">
                <a:moveTo>
                  <a:pt x="467994" y="0"/>
                </a:moveTo>
                <a:lnTo>
                  <a:pt x="460505" y="1214"/>
                </a:lnTo>
                <a:lnTo>
                  <a:pt x="454278" y="5048"/>
                </a:lnTo>
                <a:lnTo>
                  <a:pt x="449957" y="10929"/>
                </a:lnTo>
                <a:lnTo>
                  <a:pt x="448182" y="18287"/>
                </a:lnTo>
                <a:lnTo>
                  <a:pt x="449341" y="25777"/>
                </a:lnTo>
                <a:lnTo>
                  <a:pt x="453167" y="32003"/>
                </a:lnTo>
                <a:lnTo>
                  <a:pt x="459041" y="36325"/>
                </a:lnTo>
                <a:lnTo>
                  <a:pt x="466343" y="38100"/>
                </a:lnTo>
                <a:lnTo>
                  <a:pt x="528313" y="40778"/>
                </a:lnTo>
                <a:lnTo>
                  <a:pt x="590550" y="8000"/>
                </a:lnTo>
                <a:lnTo>
                  <a:pt x="632365" y="8000"/>
                </a:lnTo>
                <a:lnTo>
                  <a:pt x="632840" y="7238"/>
                </a:lnTo>
                <a:lnTo>
                  <a:pt x="467994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276725" y="1524000"/>
            <a:ext cx="828675" cy="838200"/>
          </a:xfrm>
          <a:custGeom>
            <a:avLst/>
            <a:gdLst/>
            <a:ahLst/>
            <a:cxnLst/>
            <a:rect l="l" t="t" r="r" b="b"/>
            <a:pathLst>
              <a:path w="601979" h="304164">
                <a:moveTo>
                  <a:pt x="495164" y="259842"/>
                </a:moveTo>
                <a:lnTo>
                  <a:pt x="433704" y="266064"/>
                </a:lnTo>
                <a:lnTo>
                  <a:pt x="416687" y="287020"/>
                </a:lnTo>
                <a:lnTo>
                  <a:pt x="418961" y="294215"/>
                </a:lnTo>
                <a:lnTo>
                  <a:pt x="423640" y="299815"/>
                </a:lnTo>
                <a:lnTo>
                  <a:pt x="430081" y="303272"/>
                </a:lnTo>
                <a:lnTo>
                  <a:pt x="437641" y="304038"/>
                </a:lnTo>
                <a:lnTo>
                  <a:pt x="584323" y="289051"/>
                </a:lnTo>
                <a:lnTo>
                  <a:pt x="559435" y="289051"/>
                </a:lnTo>
                <a:lnTo>
                  <a:pt x="495164" y="259842"/>
                </a:lnTo>
                <a:close/>
              </a:path>
              <a:path w="601979" h="304164">
                <a:moveTo>
                  <a:pt x="532938" y="256017"/>
                </a:moveTo>
                <a:lnTo>
                  <a:pt x="495164" y="259842"/>
                </a:lnTo>
                <a:lnTo>
                  <a:pt x="559435" y="289051"/>
                </a:lnTo>
                <a:lnTo>
                  <a:pt x="562319" y="282701"/>
                </a:lnTo>
                <a:lnTo>
                  <a:pt x="551814" y="282701"/>
                </a:lnTo>
                <a:lnTo>
                  <a:pt x="532938" y="256017"/>
                </a:lnTo>
                <a:close/>
              </a:path>
              <a:path w="601979" h="304164">
                <a:moveTo>
                  <a:pt x="494077" y="144843"/>
                </a:moveTo>
                <a:lnTo>
                  <a:pt x="486757" y="145010"/>
                </a:lnTo>
                <a:lnTo>
                  <a:pt x="479805" y="148082"/>
                </a:lnTo>
                <a:lnTo>
                  <a:pt x="474664" y="153604"/>
                </a:lnTo>
                <a:lnTo>
                  <a:pt x="472106" y="160448"/>
                </a:lnTo>
                <a:lnTo>
                  <a:pt x="472287" y="167745"/>
                </a:lnTo>
                <a:lnTo>
                  <a:pt x="475361" y="174625"/>
                </a:lnTo>
                <a:lnTo>
                  <a:pt x="511192" y="225277"/>
                </a:lnTo>
                <a:lnTo>
                  <a:pt x="575183" y="254381"/>
                </a:lnTo>
                <a:lnTo>
                  <a:pt x="559435" y="289051"/>
                </a:lnTo>
                <a:lnTo>
                  <a:pt x="584323" y="289051"/>
                </a:lnTo>
                <a:lnTo>
                  <a:pt x="601726" y="287274"/>
                </a:lnTo>
                <a:lnTo>
                  <a:pt x="506349" y="152653"/>
                </a:lnTo>
                <a:lnTo>
                  <a:pt x="500897" y="147439"/>
                </a:lnTo>
                <a:lnTo>
                  <a:pt x="494077" y="144843"/>
                </a:lnTo>
                <a:close/>
              </a:path>
              <a:path w="601979" h="304164">
                <a:moveTo>
                  <a:pt x="565403" y="252729"/>
                </a:moveTo>
                <a:lnTo>
                  <a:pt x="532938" y="256017"/>
                </a:lnTo>
                <a:lnTo>
                  <a:pt x="551814" y="282701"/>
                </a:lnTo>
                <a:lnTo>
                  <a:pt x="565403" y="252729"/>
                </a:lnTo>
                <a:close/>
              </a:path>
              <a:path w="601979" h="304164">
                <a:moveTo>
                  <a:pt x="571552" y="252729"/>
                </a:moveTo>
                <a:lnTo>
                  <a:pt x="565403" y="252729"/>
                </a:lnTo>
                <a:lnTo>
                  <a:pt x="551814" y="282701"/>
                </a:lnTo>
                <a:lnTo>
                  <a:pt x="562319" y="282701"/>
                </a:lnTo>
                <a:lnTo>
                  <a:pt x="575183" y="254381"/>
                </a:lnTo>
                <a:lnTo>
                  <a:pt x="571552" y="252729"/>
                </a:lnTo>
                <a:close/>
              </a:path>
              <a:path w="601979" h="304164">
                <a:moveTo>
                  <a:pt x="15875" y="0"/>
                </a:moveTo>
                <a:lnTo>
                  <a:pt x="0" y="34798"/>
                </a:lnTo>
                <a:lnTo>
                  <a:pt x="495164" y="259842"/>
                </a:lnTo>
                <a:lnTo>
                  <a:pt x="532938" y="256017"/>
                </a:lnTo>
                <a:lnTo>
                  <a:pt x="511192" y="225277"/>
                </a:lnTo>
                <a:lnTo>
                  <a:pt x="15875" y="0"/>
                </a:lnTo>
                <a:close/>
              </a:path>
              <a:path w="601979" h="304164">
                <a:moveTo>
                  <a:pt x="511192" y="225277"/>
                </a:moveTo>
                <a:lnTo>
                  <a:pt x="532938" y="256017"/>
                </a:lnTo>
                <a:lnTo>
                  <a:pt x="565403" y="252729"/>
                </a:lnTo>
                <a:lnTo>
                  <a:pt x="571552" y="252729"/>
                </a:lnTo>
                <a:lnTo>
                  <a:pt x="511192" y="225277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382000" y="1031875"/>
            <a:ext cx="3697224" cy="26320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494776" y="1031875"/>
            <a:ext cx="3697604" cy="2632075"/>
          </a:xfrm>
          <a:custGeom>
            <a:avLst/>
            <a:gdLst/>
            <a:ahLst/>
            <a:cxnLst/>
            <a:rect l="l" t="t" r="r" b="b"/>
            <a:pathLst>
              <a:path w="3697604" h="2632075">
                <a:moveTo>
                  <a:pt x="0" y="2632075"/>
                </a:moveTo>
                <a:lnTo>
                  <a:pt x="3697224" y="2632075"/>
                </a:lnTo>
                <a:lnTo>
                  <a:pt x="3697224" y="0"/>
                </a:lnTo>
                <a:lnTo>
                  <a:pt x="0" y="0"/>
                </a:lnTo>
                <a:lnTo>
                  <a:pt x="0" y="2632075"/>
                </a:lnTo>
                <a:close/>
              </a:path>
            </a:pathLst>
          </a:custGeom>
          <a:ln w="6350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8534400" y="1062672"/>
            <a:ext cx="3422015" cy="711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5080" algn="ctr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“Com efeito, 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responsabilidade  objetiva 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Estado 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decorrência  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de atos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comissivos 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lícitos</a:t>
            </a:r>
            <a:r>
              <a:rPr sz="1500" spc="-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b="1" spc="-10" dirty="0">
                <a:solidFill>
                  <a:srgbClr val="2C2D2C"/>
                </a:solidFill>
                <a:latin typeface="Verdana"/>
                <a:cs typeface="Verdana"/>
              </a:rPr>
              <a:t>depende</a:t>
            </a:r>
            <a:endParaRPr sz="1500">
              <a:latin typeface="Verdana"/>
              <a:cs typeface="Verdan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1029570" y="1745614"/>
            <a:ext cx="911860" cy="0"/>
          </a:xfrm>
          <a:custGeom>
            <a:avLst/>
            <a:gdLst/>
            <a:ahLst/>
            <a:cxnLst/>
            <a:rect l="l" t="t" r="r" b="b"/>
            <a:pathLst>
              <a:path w="911859">
                <a:moveTo>
                  <a:pt x="0" y="0"/>
                </a:moveTo>
                <a:lnTo>
                  <a:pt x="911732" y="0"/>
                </a:lnTo>
              </a:path>
            </a:pathLst>
          </a:custGeom>
          <a:ln w="2032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8646161" y="1748789"/>
            <a:ext cx="319659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500" b="1" spc="-10" dirty="0">
                <a:solidFill>
                  <a:srgbClr val="2C2D2C"/>
                </a:solidFill>
                <a:latin typeface="Verdana"/>
                <a:cs typeface="Verdana"/>
              </a:rPr>
              <a:t>configuração </a:t>
            </a:r>
            <a:r>
              <a:rPr sz="1500" b="1" spc="-5" dirty="0">
                <a:solidFill>
                  <a:srgbClr val="2C2D2C"/>
                </a:solidFill>
                <a:latin typeface="Verdana"/>
                <a:cs typeface="Verdana"/>
              </a:rPr>
              <a:t>de violação</a:t>
            </a:r>
            <a:r>
              <a:rPr sz="1500" b="1" spc="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b="1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endParaRPr sz="1500">
              <a:latin typeface="Verdana"/>
              <a:cs typeface="Verdan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8657210" y="1974214"/>
            <a:ext cx="3172460" cy="0"/>
          </a:xfrm>
          <a:custGeom>
            <a:avLst/>
            <a:gdLst/>
            <a:ahLst/>
            <a:cxnLst/>
            <a:rect l="l" t="t" r="r" b="b"/>
            <a:pathLst>
              <a:path w="3172459">
                <a:moveTo>
                  <a:pt x="0" y="0"/>
                </a:moveTo>
                <a:lnTo>
                  <a:pt x="3172460" y="0"/>
                </a:lnTo>
              </a:path>
            </a:pathLst>
          </a:custGeom>
          <a:ln w="2032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8590281" y="1977453"/>
            <a:ext cx="3308350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2C2D2C"/>
                </a:solidFill>
                <a:latin typeface="Verdana"/>
                <a:cs typeface="Verdana"/>
              </a:rPr>
              <a:t>direito pelo ato estatal, </a:t>
            </a:r>
            <a:r>
              <a:rPr sz="1500" b="1" spc="-1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500" b="1" spc="-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b="1" spc="-10" dirty="0">
                <a:solidFill>
                  <a:srgbClr val="2C2D2C"/>
                </a:solidFill>
                <a:latin typeface="Verdana"/>
                <a:cs typeface="Verdana"/>
              </a:rPr>
              <a:t>que</a:t>
            </a:r>
            <a:endParaRPr sz="1500">
              <a:latin typeface="Verdana"/>
              <a:cs typeface="Verdan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8601202" y="2202814"/>
            <a:ext cx="3284220" cy="0"/>
          </a:xfrm>
          <a:custGeom>
            <a:avLst/>
            <a:gdLst/>
            <a:ahLst/>
            <a:cxnLst/>
            <a:rect l="l" t="t" r="r" b="b"/>
            <a:pathLst>
              <a:path w="3284220">
                <a:moveTo>
                  <a:pt x="0" y="0"/>
                </a:moveTo>
                <a:lnTo>
                  <a:pt x="3284220" y="0"/>
                </a:lnTo>
              </a:path>
            </a:pathLst>
          </a:custGeom>
          <a:ln w="2032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8625840" y="2206370"/>
            <a:ext cx="323405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2C2D2C"/>
                </a:solidFill>
                <a:latin typeface="Verdana"/>
                <a:cs typeface="Verdana"/>
              </a:rPr>
              <a:t>resulte </a:t>
            </a:r>
            <a:r>
              <a:rPr sz="1500" b="1" spc="-10" dirty="0">
                <a:solidFill>
                  <a:srgbClr val="2C2D2C"/>
                </a:solidFill>
                <a:latin typeface="Verdana"/>
                <a:cs typeface="Verdana"/>
              </a:rPr>
              <a:t>dano </a:t>
            </a:r>
            <a:r>
              <a:rPr sz="1500" b="1" spc="-5" dirty="0">
                <a:solidFill>
                  <a:srgbClr val="2C2D2C"/>
                </a:solidFill>
                <a:latin typeface="Verdana"/>
                <a:cs typeface="Verdana"/>
              </a:rPr>
              <a:t>real, específico</a:t>
            </a:r>
            <a:r>
              <a:rPr sz="1500" b="1" spc="-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b="1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endParaRPr sz="1500">
              <a:latin typeface="Verdana"/>
              <a:cs typeface="Verdan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8636762" y="2431414"/>
            <a:ext cx="3210560" cy="0"/>
          </a:xfrm>
          <a:custGeom>
            <a:avLst/>
            <a:gdLst/>
            <a:ahLst/>
            <a:cxnLst/>
            <a:rect l="l" t="t" r="r" b="b"/>
            <a:pathLst>
              <a:path w="3210559">
                <a:moveTo>
                  <a:pt x="0" y="0"/>
                </a:moveTo>
                <a:lnTo>
                  <a:pt x="3210560" y="0"/>
                </a:lnTo>
              </a:path>
            </a:pathLst>
          </a:custGeom>
          <a:ln w="2032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8554721" y="2434970"/>
            <a:ext cx="337883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10" dirty="0">
                <a:solidFill>
                  <a:srgbClr val="2C2D2C"/>
                </a:solidFill>
                <a:latin typeface="Verdana"/>
                <a:cs typeface="Verdana"/>
              </a:rPr>
              <a:t>anormal, </a:t>
            </a:r>
            <a:r>
              <a:rPr sz="15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500" b="1" spc="-5" dirty="0">
                <a:solidFill>
                  <a:srgbClr val="2C2D2C"/>
                </a:solidFill>
                <a:latin typeface="Verdana"/>
                <a:cs typeface="Verdana"/>
              </a:rPr>
              <a:t>justificar </a:t>
            </a:r>
            <a:r>
              <a:rPr sz="1500" b="1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500" b="1" spc="-5" dirty="0">
                <a:solidFill>
                  <a:srgbClr val="2C2D2C"/>
                </a:solidFill>
                <a:latin typeface="Verdana"/>
                <a:cs typeface="Verdana"/>
              </a:rPr>
              <a:t>dever</a:t>
            </a:r>
            <a:r>
              <a:rPr sz="1500" b="1" spc="-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b="1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endParaRPr sz="1500">
              <a:latin typeface="Verdana"/>
              <a:cs typeface="Verdana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8565770" y="2660014"/>
            <a:ext cx="3355340" cy="0"/>
          </a:xfrm>
          <a:custGeom>
            <a:avLst/>
            <a:gdLst/>
            <a:ahLst/>
            <a:cxnLst/>
            <a:rect l="l" t="t" r="r" b="b"/>
            <a:pathLst>
              <a:path w="3355340">
                <a:moveTo>
                  <a:pt x="0" y="0"/>
                </a:moveTo>
                <a:lnTo>
                  <a:pt x="3355339" y="0"/>
                </a:lnTo>
              </a:path>
            </a:pathLst>
          </a:custGeom>
          <a:ln w="2032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9027161" y="2663570"/>
            <a:ext cx="243649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35" dirty="0">
                <a:solidFill>
                  <a:srgbClr val="2C2D2C"/>
                </a:solidFill>
                <a:latin typeface="Verdana"/>
                <a:cs typeface="Verdana"/>
              </a:rPr>
              <a:t>reparação</a:t>
            </a:r>
            <a:r>
              <a:rPr sz="1500" spc="-35" dirty="0">
                <a:solidFill>
                  <a:srgbClr val="2C2D2C"/>
                </a:solidFill>
                <a:latin typeface="Verdana"/>
                <a:cs typeface="Verdana"/>
              </a:rPr>
              <a:t>.”. </a:t>
            </a:r>
            <a:r>
              <a:rPr sz="1500" spc="-10" dirty="0">
                <a:solidFill>
                  <a:srgbClr val="2C2D2C"/>
                </a:solidFill>
                <a:latin typeface="Verdana"/>
                <a:cs typeface="Verdana"/>
              </a:rPr>
              <a:t>(STJ.</a:t>
            </a:r>
            <a:r>
              <a:rPr sz="1500" spc="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spc="-15" dirty="0">
                <a:solidFill>
                  <a:srgbClr val="2C2D2C"/>
                </a:solidFill>
                <a:latin typeface="Verdana"/>
                <a:cs typeface="Verdana"/>
              </a:rPr>
              <a:t>Resp.</a:t>
            </a:r>
            <a:endParaRPr sz="1500">
              <a:latin typeface="Verdana"/>
              <a:cs typeface="Verdan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9038210" y="2888614"/>
            <a:ext cx="1069340" cy="0"/>
          </a:xfrm>
          <a:custGeom>
            <a:avLst/>
            <a:gdLst/>
            <a:ahLst/>
            <a:cxnLst/>
            <a:rect l="l" t="t" r="r" b="b"/>
            <a:pathLst>
              <a:path w="1069340">
                <a:moveTo>
                  <a:pt x="0" y="0"/>
                </a:moveTo>
                <a:lnTo>
                  <a:pt x="1069213" y="0"/>
                </a:lnTo>
              </a:path>
            </a:pathLst>
          </a:custGeom>
          <a:ln w="2032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8613140" y="2892425"/>
            <a:ext cx="32613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3114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1.590.142. </a:t>
            </a:r>
            <a:r>
              <a:rPr sz="1500" spc="-15" dirty="0">
                <a:solidFill>
                  <a:srgbClr val="2C2D2C"/>
                </a:solidFill>
                <a:latin typeface="Verdana"/>
                <a:cs typeface="Verdana"/>
              </a:rPr>
              <a:t>Rel.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Min. Herman  Benjamin. Julg. 18.10.2016.</a:t>
            </a:r>
            <a:r>
              <a:rPr sz="1500" spc="-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DJU.</a:t>
            </a:r>
            <a:endParaRPr sz="1500" dirty="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720962" y="3349625"/>
            <a:ext cx="104902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21.12.16).</a:t>
            </a:r>
            <a:endParaRPr sz="1500">
              <a:latin typeface="Verdana"/>
              <a:cs typeface="Verdana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04800" y="4572000"/>
            <a:ext cx="1647825" cy="92233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04800" y="4572000"/>
            <a:ext cx="1647825" cy="922655"/>
          </a:xfrm>
          <a:custGeom>
            <a:avLst/>
            <a:gdLst/>
            <a:ahLst/>
            <a:cxnLst/>
            <a:rect l="l" t="t" r="r" b="b"/>
            <a:pathLst>
              <a:path w="1647825" h="922654">
                <a:moveTo>
                  <a:pt x="0" y="922337"/>
                </a:moveTo>
                <a:lnTo>
                  <a:pt x="1647825" y="922337"/>
                </a:lnTo>
                <a:lnTo>
                  <a:pt x="1647825" y="0"/>
                </a:lnTo>
                <a:lnTo>
                  <a:pt x="0" y="0"/>
                </a:lnTo>
                <a:lnTo>
                  <a:pt x="0" y="922337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701992" y="4601908"/>
            <a:ext cx="858519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DANO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MOR</a:t>
            </a:r>
            <a:r>
              <a:rPr sz="1800" b="1" spc="-4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76250" y="5150802"/>
            <a:ext cx="1392556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 smtClean="0">
                <a:solidFill>
                  <a:srgbClr val="FFFFFF"/>
                </a:solidFill>
                <a:latin typeface="Arial"/>
                <a:cs typeface="Arial"/>
              </a:rPr>
              <a:t>COLE</a:t>
            </a:r>
            <a:r>
              <a:rPr sz="1800" b="1" spc="-2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5" dirty="0" smtClean="0">
                <a:solidFill>
                  <a:srgbClr val="FFFFFF"/>
                </a:solidFill>
                <a:latin typeface="Arial"/>
                <a:cs typeface="Arial"/>
              </a:rPr>
              <a:t>IVO</a:t>
            </a:r>
            <a:r>
              <a:rPr lang="pt-BR" sz="1800" b="1" spc="-5" dirty="0" smtClean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282825" y="4114800"/>
            <a:ext cx="4498975" cy="246214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282825" y="4114800"/>
            <a:ext cx="4498975" cy="2462530"/>
          </a:xfrm>
          <a:custGeom>
            <a:avLst/>
            <a:gdLst/>
            <a:ahLst/>
            <a:cxnLst/>
            <a:rect l="l" t="t" r="r" b="b"/>
            <a:pathLst>
              <a:path w="4498975" h="2462529">
                <a:moveTo>
                  <a:pt x="0" y="2462149"/>
                </a:moveTo>
                <a:lnTo>
                  <a:pt x="4498975" y="2462149"/>
                </a:lnTo>
                <a:lnTo>
                  <a:pt x="4498975" y="0"/>
                </a:lnTo>
                <a:lnTo>
                  <a:pt x="0" y="0"/>
                </a:lnTo>
                <a:lnTo>
                  <a:pt x="0" y="2462149"/>
                </a:lnTo>
                <a:close/>
              </a:path>
            </a:pathLst>
          </a:custGeom>
          <a:ln w="6350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2362200" y="4146740"/>
            <a:ext cx="434467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79145" algn="l"/>
                <a:tab pos="1579880" algn="l"/>
                <a:tab pos="2946400" algn="l"/>
                <a:tab pos="3746500" algn="l"/>
              </a:tabLst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“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(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..</a:t>
            </a:r>
            <a:r>
              <a:rPr sz="1600" spc="10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)	Da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	Am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nt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.	Da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	m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spc="-2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al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1000125" algn="l"/>
                <a:tab pos="2235200" algn="l"/>
                <a:tab pos="3441700" algn="l"/>
                <a:tab pos="3827779" algn="l"/>
              </a:tabLst>
            </a:pP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coletivo.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Necessária	vinculação	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dano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362200" y="4634864"/>
            <a:ext cx="434213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766445" algn="l"/>
                <a:tab pos="1058545" algn="l"/>
                <a:tab pos="1284605" algn="l"/>
                <a:tab pos="1836420" algn="l"/>
                <a:tab pos="1932939" algn="l"/>
                <a:tab pos="2255520" algn="l"/>
                <a:tab pos="2811780" algn="l"/>
                <a:tab pos="3129280" algn="l"/>
                <a:tab pos="3230880" algn="l"/>
              </a:tabLst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spc="-2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al	à	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no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ção	de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spc="-204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,	de		s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f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ent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í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q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,		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		</a:t>
            </a:r>
            <a:r>
              <a:rPr sz="1600" b="1" spc="1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b="1" spc="1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á</a:t>
            </a:r>
            <a:r>
              <a:rPr sz="1600" b="1" spc="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r		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b="1" spc="1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b="1" spc="15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b="1" spc="1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646804" y="5115559"/>
            <a:ext cx="2966720" cy="0"/>
          </a:xfrm>
          <a:custGeom>
            <a:avLst/>
            <a:gdLst/>
            <a:ahLst/>
            <a:cxnLst/>
            <a:rect l="l" t="t" r="r" b="b"/>
            <a:pathLst>
              <a:path w="2966720">
                <a:moveTo>
                  <a:pt x="0" y="0"/>
                </a:moveTo>
                <a:lnTo>
                  <a:pt x="2966720" y="0"/>
                </a:lnTo>
              </a:path>
            </a:pathLst>
          </a:custGeom>
          <a:ln w="2032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374264" y="5360638"/>
            <a:ext cx="4315460" cy="0"/>
          </a:xfrm>
          <a:custGeom>
            <a:avLst/>
            <a:gdLst/>
            <a:ahLst/>
            <a:cxnLst/>
            <a:rect l="l" t="t" r="r" b="b"/>
            <a:pathLst>
              <a:path w="4315459">
                <a:moveTo>
                  <a:pt x="0" y="0"/>
                </a:moveTo>
                <a:lnTo>
                  <a:pt x="4315460" y="0"/>
                </a:lnTo>
              </a:path>
            </a:pathLst>
          </a:custGeom>
          <a:ln w="12636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2362200" y="5122481"/>
            <a:ext cx="434403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03120" algn="l"/>
                <a:tab pos="2806700" algn="l"/>
                <a:tab pos="3202940" algn="l"/>
                <a:tab pos="4081779" algn="l"/>
              </a:tabLst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mpa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dad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	c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m	a	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no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ção	de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2219960" algn="l"/>
              </a:tabLst>
            </a:pP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transindividualidade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(indeterminabilidade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374264" y="5604446"/>
            <a:ext cx="4315460" cy="0"/>
          </a:xfrm>
          <a:custGeom>
            <a:avLst/>
            <a:gdLst/>
            <a:ahLst/>
            <a:cxnLst/>
            <a:rect l="l" t="t" r="r" b="b"/>
            <a:pathLst>
              <a:path w="4315459">
                <a:moveTo>
                  <a:pt x="0" y="0"/>
                </a:moveTo>
                <a:lnTo>
                  <a:pt x="4315460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374264" y="5848286"/>
            <a:ext cx="4315460" cy="0"/>
          </a:xfrm>
          <a:custGeom>
            <a:avLst/>
            <a:gdLst/>
            <a:ahLst/>
            <a:cxnLst/>
            <a:rect l="l" t="t" r="r" b="b"/>
            <a:pathLst>
              <a:path w="4315459">
                <a:moveTo>
                  <a:pt x="0" y="0"/>
                </a:moveTo>
                <a:lnTo>
                  <a:pt x="4315460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374264" y="6092126"/>
            <a:ext cx="2567940" cy="0"/>
          </a:xfrm>
          <a:custGeom>
            <a:avLst/>
            <a:gdLst/>
            <a:ahLst/>
            <a:cxnLst/>
            <a:rect l="l" t="t" r="r" b="b"/>
            <a:pathLst>
              <a:path w="2567940">
                <a:moveTo>
                  <a:pt x="0" y="0"/>
                </a:moveTo>
                <a:lnTo>
                  <a:pt x="2567940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362200" y="5610478"/>
            <a:ext cx="4340860" cy="9124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3384" algn="l"/>
                <a:tab pos="1251585" algn="l"/>
                <a:tab pos="2159000" algn="l"/>
                <a:tab pos="2430780" algn="l"/>
                <a:tab pos="4074160" algn="l"/>
              </a:tabLst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	s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uje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pa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-30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	e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1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15" dirty="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	da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855344" algn="l"/>
                <a:tab pos="1147445" algn="l"/>
                <a:tab pos="1567180" algn="l"/>
                <a:tab pos="2981960" algn="l"/>
                <a:tab pos="3556000" algn="l"/>
                <a:tab pos="4163060" algn="l"/>
              </a:tabLst>
            </a:pP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fe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sa	e	da	repa</a:t>
            </a:r>
            <a:r>
              <a:rPr sz="1600" spc="-3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açã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)</a:t>
            </a:r>
            <a:r>
              <a:rPr sz="1600" spc="-165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”	</a:t>
            </a:r>
            <a:r>
              <a:rPr sz="1300" spc="0" dirty="0">
                <a:solidFill>
                  <a:srgbClr val="2C2D2C"/>
                </a:solidFill>
                <a:latin typeface="Verdana"/>
                <a:cs typeface="Verdana"/>
              </a:rPr>
              <a:t>(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300" spc="-15" dirty="0">
                <a:solidFill>
                  <a:srgbClr val="2C2D2C"/>
                </a:solidFill>
                <a:latin typeface="Verdana"/>
                <a:cs typeface="Verdana"/>
              </a:rPr>
              <a:t>J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.	</a:t>
            </a:r>
            <a:r>
              <a:rPr sz="1300" spc="-5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es</a:t>
            </a:r>
            <a:r>
              <a:rPr sz="1300" spc="-1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.	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3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15"/>
              </a:spcBef>
              <a:tabLst>
                <a:tab pos="898525" algn="l"/>
                <a:tab pos="1350645" algn="l"/>
                <a:tab pos="1838960" algn="l"/>
                <a:tab pos="2374900" algn="l"/>
                <a:tab pos="3025140" algn="l"/>
                <a:tab pos="3937000" algn="l"/>
              </a:tabLst>
            </a:pP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598</a:t>
            </a:r>
            <a:r>
              <a:rPr sz="1300" spc="0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281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.	</a:t>
            </a:r>
            <a:r>
              <a:rPr sz="1300" spc="-4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el.	Min.	</a:t>
            </a:r>
            <a:r>
              <a:rPr sz="1300" spc="-14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ri	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300" spc="1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300" spc="0" dirty="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ino	</a:t>
            </a:r>
            <a:r>
              <a:rPr sz="1300" spc="-30" dirty="0">
                <a:solidFill>
                  <a:srgbClr val="2C2D2C"/>
                </a:solidFill>
                <a:latin typeface="Verdana"/>
                <a:cs typeface="Verdana"/>
              </a:rPr>
              <a:t>Z</a:t>
            </a:r>
            <a:r>
              <a:rPr sz="1300" spc="-2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300" spc="-30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asc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k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i.	</a:t>
            </a:r>
            <a:r>
              <a:rPr sz="1300" spc="0" dirty="0">
                <a:solidFill>
                  <a:srgbClr val="2C2D2C"/>
                </a:solidFill>
                <a:latin typeface="Verdana"/>
                <a:cs typeface="Verdana"/>
              </a:rPr>
              <a:t>J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ul</a:t>
            </a:r>
            <a:r>
              <a:rPr sz="1300" spc="5" dirty="0">
                <a:solidFill>
                  <a:srgbClr val="2C2D2C"/>
                </a:solidFill>
                <a:latin typeface="Verdana"/>
                <a:cs typeface="Verdana"/>
              </a:rPr>
              <a:t>g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. 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02.05.2006.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DJU.</a:t>
            </a:r>
            <a:r>
              <a:rPr sz="13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01.06.2006).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886193" y="4953000"/>
            <a:ext cx="623570" cy="614680"/>
          </a:xfrm>
          <a:custGeom>
            <a:avLst/>
            <a:gdLst/>
            <a:ahLst/>
            <a:cxnLst/>
            <a:rect l="l" t="t" r="r" b="b"/>
            <a:pathLst>
              <a:path w="623570" h="614679">
                <a:moveTo>
                  <a:pt x="322706" y="487743"/>
                </a:moveTo>
                <a:lnTo>
                  <a:pt x="168909" y="487743"/>
                </a:lnTo>
                <a:lnTo>
                  <a:pt x="140842" y="564883"/>
                </a:lnTo>
                <a:lnTo>
                  <a:pt x="276605" y="614299"/>
                </a:lnTo>
                <a:lnTo>
                  <a:pt x="322706" y="487743"/>
                </a:lnTo>
                <a:close/>
              </a:path>
              <a:path w="623570" h="614679">
                <a:moveTo>
                  <a:pt x="623061" y="343242"/>
                </a:moveTo>
                <a:lnTo>
                  <a:pt x="0" y="343242"/>
                </a:lnTo>
                <a:lnTo>
                  <a:pt x="0" y="487743"/>
                </a:lnTo>
                <a:lnTo>
                  <a:pt x="623061" y="487743"/>
                </a:lnTo>
                <a:lnTo>
                  <a:pt x="623061" y="343242"/>
                </a:lnTo>
                <a:close/>
              </a:path>
              <a:path w="623570" h="614679">
                <a:moveTo>
                  <a:pt x="401574" y="270992"/>
                </a:moveTo>
                <a:lnTo>
                  <a:pt x="247776" y="270992"/>
                </a:lnTo>
                <a:lnTo>
                  <a:pt x="221487" y="343242"/>
                </a:lnTo>
                <a:lnTo>
                  <a:pt x="375284" y="343242"/>
                </a:lnTo>
                <a:lnTo>
                  <a:pt x="401574" y="270992"/>
                </a:lnTo>
                <a:close/>
              </a:path>
              <a:path w="623570" h="614679">
                <a:moveTo>
                  <a:pt x="623061" y="126492"/>
                </a:moveTo>
                <a:lnTo>
                  <a:pt x="0" y="126492"/>
                </a:lnTo>
                <a:lnTo>
                  <a:pt x="0" y="270992"/>
                </a:lnTo>
                <a:lnTo>
                  <a:pt x="623061" y="270992"/>
                </a:lnTo>
                <a:lnTo>
                  <a:pt x="623061" y="126492"/>
                </a:lnTo>
                <a:close/>
              </a:path>
              <a:path w="623570" h="614679">
                <a:moveTo>
                  <a:pt x="346455" y="0"/>
                </a:moveTo>
                <a:lnTo>
                  <a:pt x="300354" y="126492"/>
                </a:lnTo>
                <a:lnTo>
                  <a:pt x="454151" y="126492"/>
                </a:lnTo>
                <a:lnTo>
                  <a:pt x="482219" y="49403"/>
                </a:lnTo>
                <a:lnTo>
                  <a:pt x="346455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886193" y="4953000"/>
            <a:ext cx="623570" cy="614680"/>
          </a:xfrm>
          <a:custGeom>
            <a:avLst/>
            <a:gdLst/>
            <a:ahLst/>
            <a:cxnLst/>
            <a:rect l="l" t="t" r="r" b="b"/>
            <a:pathLst>
              <a:path w="623570" h="614679">
                <a:moveTo>
                  <a:pt x="0" y="126492"/>
                </a:moveTo>
                <a:lnTo>
                  <a:pt x="300354" y="126492"/>
                </a:lnTo>
                <a:lnTo>
                  <a:pt x="346455" y="0"/>
                </a:lnTo>
                <a:lnTo>
                  <a:pt x="482219" y="49403"/>
                </a:lnTo>
                <a:lnTo>
                  <a:pt x="454151" y="126492"/>
                </a:lnTo>
                <a:lnTo>
                  <a:pt x="623061" y="126492"/>
                </a:lnTo>
                <a:lnTo>
                  <a:pt x="623061" y="270992"/>
                </a:lnTo>
                <a:lnTo>
                  <a:pt x="401574" y="270992"/>
                </a:lnTo>
                <a:lnTo>
                  <a:pt x="375284" y="343242"/>
                </a:lnTo>
                <a:lnTo>
                  <a:pt x="623061" y="343242"/>
                </a:lnTo>
                <a:lnTo>
                  <a:pt x="623061" y="487743"/>
                </a:lnTo>
                <a:lnTo>
                  <a:pt x="322706" y="487743"/>
                </a:lnTo>
                <a:lnTo>
                  <a:pt x="276605" y="614299"/>
                </a:lnTo>
                <a:lnTo>
                  <a:pt x="140842" y="564883"/>
                </a:lnTo>
                <a:lnTo>
                  <a:pt x="168909" y="487743"/>
                </a:lnTo>
                <a:lnTo>
                  <a:pt x="0" y="487743"/>
                </a:lnTo>
                <a:lnTo>
                  <a:pt x="0" y="343242"/>
                </a:lnTo>
                <a:lnTo>
                  <a:pt x="221487" y="343242"/>
                </a:lnTo>
                <a:lnTo>
                  <a:pt x="247776" y="270992"/>
                </a:lnTo>
                <a:lnTo>
                  <a:pt x="0" y="270992"/>
                </a:lnTo>
                <a:lnTo>
                  <a:pt x="0" y="126492"/>
                </a:lnTo>
                <a:close/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620000" y="4038600"/>
            <a:ext cx="4329176" cy="270509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620000" y="4038600"/>
            <a:ext cx="4329430" cy="2705100"/>
          </a:xfrm>
          <a:custGeom>
            <a:avLst/>
            <a:gdLst/>
            <a:ahLst/>
            <a:cxnLst/>
            <a:rect l="l" t="t" r="r" b="b"/>
            <a:pathLst>
              <a:path w="4329430" h="2705100">
                <a:moveTo>
                  <a:pt x="4329176" y="2705097"/>
                </a:moveTo>
                <a:lnTo>
                  <a:pt x="4329176" y="0"/>
                </a:lnTo>
                <a:lnTo>
                  <a:pt x="0" y="0"/>
                </a:lnTo>
                <a:lnTo>
                  <a:pt x="0" y="2705097"/>
                </a:lnTo>
              </a:path>
            </a:pathLst>
          </a:custGeom>
          <a:ln w="6350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7700391" y="4070603"/>
            <a:ext cx="417004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“(...),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nosso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ordenamento jurídico</a:t>
            </a:r>
            <a:r>
              <a:rPr sz="1600" spc="-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não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1480800" y="4309109"/>
            <a:ext cx="375920" cy="0"/>
          </a:xfrm>
          <a:custGeom>
            <a:avLst/>
            <a:gdLst/>
            <a:ahLst/>
            <a:cxnLst/>
            <a:rect l="l" t="t" r="r" b="b"/>
            <a:pathLst>
              <a:path w="375920">
                <a:moveTo>
                  <a:pt x="0" y="0"/>
                </a:moveTo>
                <a:lnTo>
                  <a:pt x="375920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7700391" y="4314507"/>
            <a:ext cx="417258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exclui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possibilidade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um</a:t>
            </a:r>
            <a:r>
              <a:rPr sz="1600" spc="1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grupo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7711440" y="4552950"/>
            <a:ext cx="4145279" cy="0"/>
          </a:xfrm>
          <a:custGeom>
            <a:avLst/>
            <a:gdLst/>
            <a:ahLst/>
            <a:cxnLst/>
            <a:rect l="l" t="t" r="r" b="b"/>
            <a:pathLst>
              <a:path w="4145279">
                <a:moveTo>
                  <a:pt x="0" y="0"/>
                </a:moveTo>
                <a:lnTo>
                  <a:pt x="4145279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7700391" y="4558665"/>
            <a:ext cx="417258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5605" algn="l"/>
                <a:tab pos="1343660" algn="l"/>
                <a:tab pos="2095500" algn="l"/>
                <a:tab pos="2352040" algn="l"/>
                <a:tab pos="2771140" algn="l"/>
                <a:tab pos="3233420" algn="l"/>
              </a:tabLst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pessoas	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venha	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ter	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um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interesse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711440" y="4796790"/>
            <a:ext cx="4145279" cy="0"/>
          </a:xfrm>
          <a:custGeom>
            <a:avLst/>
            <a:gdLst/>
            <a:ahLst/>
            <a:cxnLst/>
            <a:rect l="l" t="t" r="r" b="b"/>
            <a:pathLst>
              <a:path w="4145279">
                <a:moveTo>
                  <a:pt x="0" y="0"/>
                </a:moveTo>
                <a:lnTo>
                  <a:pt x="4145279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711440" y="5040629"/>
            <a:ext cx="4145279" cy="0"/>
          </a:xfrm>
          <a:custGeom>
            <a:avLst/>
            <a:gdLst/>
            <a:ahLst/>
            <a:cxnLst/>
            <a:rect l="l" t="t" r="r" b="b"/>
            <a:pathLst>
              <a:path w="4145279">
                <a:moveTo>
                  <a:pt x="0" y="0"/>
                </a:moveTo>
                <a:lnTo>
                  <a:pt x="4145279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7700391" y="4802504"/>
            <a:ext cx="417322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820419" algn="l"/>
                <a:tab pos="1270000" algn="l"/>
                <a:tab pos="2247900" algn="l"/>
                <a:tab pos="2692400" algn="l"/>
                <a:tab pos="3784600" algn="l"/>
              </a:tabLst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fu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u	c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et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-30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	de	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tu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z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ão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patrimonial</a:t>
            </a:r>
            <a:r>
              <a:rPr sz="1600" spc="3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lesado</a:t>
            </a:r>
            <a:r>
              <a:rPr sz="1600" spc="3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(...).</a:t>
            </a:r>
            <a:r>
              <a:rPr sz="1600" spc="3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Nosso</a:t>
            </a:r>
            <a:r>
              <a:rPr sz="1600" spc="3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sistema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7711440" y="5284470"/>
            <a:ext cx="1922780" cy="0"/>
          </a:xfrm>
          <a:custGeom>
            <a:avLst/>
            <a:gdLst/>
            <a:ahLst/>
            <a:cxnLst/>
            <a:rect l="l" t="t" r="r" b="b"/>
            <a:pathLst>
              <a:path w="1922779">
                <a:moveTo>
                  <a:pt x="0" y="0"/>
                </a:moveTo>
                <a:lnTo>
                  <a:pt x="1922779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7700391" y="5290502"/>
            <a:ext cx="416941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jurídico</a:t>
            </a:r>
            <a:r>
              <a:rPr sz="1600" spc="2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admite,</a:t>
            </a:r>
            <a:r>
              <a:rPr sz="1600" spc="25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em</a:t>
            </a:r>
            <a:r>
              <a:rPr sz="1600" spc="2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poucas</a:t>
            </a:r>
            <a:r>
              <a:rPr sz="1600" spc="2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palavras,</a:t>
            </a:r>
            <a:r>
              <a:rPr sz="1600" spc="25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8567419" y="5528309"/>
            <a:ext cx="3289300" cy="0"/>
          </a:xfrm>
          <a:custGeom>
            <a:avLst/>
            <a:gdLst/>
            <a:ahLst/>
            <a:cxnLst/>
            <a:rect l="l" t="t" r="r" b="b"/>
            <a:pathLst>
              <a:path w="3289300">
                <a:moveTo>
                  <a:pt x="0" y="0"/>
                </a:moveTo>
                <a:lnTo>
                  <a:pt x="3289300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7700391" y="5534342"/>
            <a:ext cx="416814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91260" algn="l"/>
                <a:tab pos="1602740" algn="l"/>
                <a:tab pos="2369820" algn="l"/>
              </a:tabLst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existência	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danos	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extrapatrimoniais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7711440" y="5772150"/>
            <a:ext cx="4145279" cy="0"/>
          </a:xfrm>
          <a:custGeom>
            <a:avLst/>
            <a:gdLst/>
            <a:ahLst/>
            <a:cxnLst/>
            <a:rect l="l" t="t" r="r" b="b"/>
            <a:pathLst>
              <a:path w="4145279">
                <a:moveTo>
                  <a:pt x="0" y="0"/>
                </a:moveTo>
                <a:lnTo>
                  <a:pt x="4145279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7700391" y="5778182"/>
            <a:ext cx="416877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65860" algn="l"/>
                <a:tab pos="1684020" algn="l"/>
                <a:tab pos="2125980" algn="l"/>
                <a:tab pos="3675379" algn="l"/>
              </a:tabLst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et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-30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spc="1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,	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ou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,	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eno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ação	ma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7711440" y="6015990"/>
            <a:ext cx="889000" cy="0"/>
          </a:xfrm>
          <a:custGeom>
            <a:avLst/>
            <a:gdLst/>
            <a:ahLst/>
            <a:cxnLst/>
            <a:rect l="l" t="t" r="r" b="b"/>
            <a:pathLst>
              <a:path w="889000">
                <a:moveTo>
                  <a:pt x="0" y="0"/>
                </a:moveTo>
                <a:lnTo>
                  <a:pt x="889000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7700391" y="6022022"/>
            <a:ext cx="417195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corriqueira,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danos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morais</a:t>
            </a:r>
            <a:r>
              <a:rPr sz="1600" spc="4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30" dirty="0">
                <a:solidFill>
                  <a:srgbClr val="2C2D2C"/>
                </a:solidFill>
                <a:latin typeface="Verdana"/>
                <a:cs typeface="Verdana"/>
              </a:rPr>
              <a:t>coletivos.”.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7700391" y="6268720"/>
            <a:ext cx="4170679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(STJ. Resp.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n.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636.021. </a:t>
            </a:r>
            <a:r>
              <a:rPr sz="1300" spc="-15" dirty="0">
                <a:solidFill>
                  <a:srgbClr val="2C2D2C"/>
                </a:solidFill>
                <a:latin typeface="Verdana"/>
                <a:cs typeface="Verdana"/>
              </a:rPr>
              <a:t>Rel.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Min.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Nancy</a:t>
            </a:r>
            <a:r>
              <a:rPr sz="1300" spc="2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Andrighi.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700391" y="6466840"/>
            <a:ext cx="308356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Julg.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02.10.2008.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DJU.</a:t>
            </a:r>
            <a:r>
              <a:rPr sz="1300" spc="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03.11.2008).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7624445" y="1892300"/>
            <a:ext cx="757555" cy="869950"/>
          </a:xfrm>
          <a:custGeom>
            <a:avLst/>
            <a:gdLst/>
            <a:ahLst/>
            <a:cxnLst/>
            <a:rect l="l" t="t" r="r" b="b"/>
            <a:pathLst>
              <a:path w="757554" h="869950">
                <a:moveTo>
                  <a:pt x="378587" y="0"/>
                </a:moveTo>
                <a:lnTo>
                  <a:pt x="378587" y="217550"/>
                </a:lnTo>
                <a:lnTo>
                  <a:pt x="0" y="217550"/>
                </a:lnTo>
                <a:lnTo>
                  <a:pt x="0" y="652526"/>
                </a:lnTo>
                <a:lnTo>
                  <a:pt x="378587" y="652526"/>
                </a:lnTo>
                <a:lnTo>
                  <a:pt x="378587" y="869950"/>
                </a:lnTo>
                <a:lnTo>
                  <a:pt x="757174" y="434975"/>
                </a:lnTo>
                <a:lnTo>
                  <a:pt x="378587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20"/>
          <p:cNvSpPr/>
          <p:nvPr/>
        </p:nvSpPr>
        <p:spPr>
          <a:xfrm>
            <a:off x="1905000" y="2667000"/>
            <a:ext cx="457200" cy="609600"/>
          </a:xfrm>
          <a:custGeom>
            <a:avLst/>
            <a:gdLst/>
            <a:ahLst/>
            <a:cxnLst/>
            <a:rect l="l" t="t" r="r" b="b"/>
            <a:pathLst>
              <a:path w="601979" h="304164">
                <a:moveTo>
                  <a:pt x="495164" y="259842"/>
                </a:moveTo>
                <a:lnTo>
                  <a:pt x="433704" y="266064"/>
                </a:lnTo>
                <a:lnTo>
                  <a:pt x="416687" y="287020"/>
                </a:lnTo>
                <a:lnTo>
                  <a:pt x="418961" y="294215"/>
                </a:lnTo>
                <a:lnTo>
                  <a:pt x="423640" y="299815"/>
                </a:lnTo>
                <a:lnTo>
                  <a:pt x="430081" y="303272"/>
                </a:lnTo>
                <a:lnTo>
                  <a:pt x="437641" y="304038"/>
                </a:lnTo>
                <a:lnTo>
                  <a:pt x="584323" y="289051"/>
                </a:lnTo>
                <a:lnTo>
                  <a:pt x="559435" y="289051"/>
                </a:lnTo>
                <a:lnTo>
                  <a:pt x="495164" y="259842"/>
                </a:lnTo>
                <a:close/>
              </a:path>
              <a:path w="601979" h="304164">
                <a:moveTo>
                  <a:pt x="532938" y="256017"/>
                </a:moveTo>
                <a:lnTo>
                  <a:pt x="495164" y="259842"/>
                </a:lnTo>
                <a:lnTo>
                  <a:pt x="559435" y="289051"/>
                </a:lnTo>
                <a:lnTo>
                  <a:pt x="562319" y="282701"/>
                </a:lnTo>
                <a:lnTo>
                  <a:pt x="551814" y="282701"/>
                </a:lnTo>
                <a:lnTo>
                  <a:pt x="532938" y="256017"/>
                </a:lnTo>
                <a:close/>
              </a:path>
              <a:path w="601979" h="304164">
                <a:moveTo>
                  <a:pt x="494077" y="144843"/>
                </a:moveTo>
                <a:lnTo>
                  <a:pt x="486757" y="145010"/>
                </a:lnTo>
                <a:lnTo>
                  <a:pt x="479805" y="148082"/>
                </a:lnTo>
                <a:lnTo>
                  <a:pt x="474664" y="153604"/>
                </a:lnTo>
                <a:lnTo>
                  <a:pt x="472106" y="160448"/>
                </a:lnTo>
                <a:lnTo>
                  <a:pt x="472287" y="167745"/>
                </a:lnTo>
                <a:lnTo>
                  <a:pt x="475361" y="174625"/>
                </a:lnTo>
                <a:lnTo>
                  <a:pt x="511192" y="225277"/>
                </a:lnTo>
                <a:lnTo>
                  <a:pt x="575183" y="254381"/>
                </a:lnTo>
                <a:lnTo>
                  <a:pt x="559435" y="289051"/>
                </a:lnTo>
                <a:lnTo>
                  <a:pt x="584323" y="289051"/>
                </a:lnTo>
                <a:lnTo>
                  <a:pt x="601726" y="287274"/>
                </a:lnTo>
                <a:lnTo>
                  <a:pt x="506349" y="152653"/>
                </a:lnTo>
                <a:lnTo>
                  <a:pt x="500897" y="147439"/>
                </a:lnTo>
                <a:lnTo>
                  <a:pt x="494077" y="144843"/>
                </a:lnTo>
                <a:close/>
              </a:path>
              <a:path w="601979" h="304164">
                <a:moveTo>
                  <a:pt x="565403" y="252729"/>
                </a:moveTo>
                <a:lnTo>
                  <a:pt x="532938" y="256017"/>
                </a:lnTo>
                <a:lnTo>
                  <a:pt x="551814" y="282701"/>
                </a:lnTo>
                <a:lnTo>
                  <a:pt x="565403" y="252729"/>
                </a:lnTo>
                <a:close/>
              </a:path>
              <a:path w="601979" h="304164">
                <a:moveTo>
                  <a:pt x="571552" y="252729"/>
                </a:moveTo>
                <a:lnTo>
                  <a:pt x="565403" y="252729"/>
                </a:lnTo>
                <a:lnTo>
                  <a:pt x="551814" y="282701"/>
                </a:lnTo>
                <a:lnTo>
                  <a:pt x="562319" y="282701"/>
                </a:lnTo>
                <a:lnTo>
                  <a:pt x="575183" y="254381"/>
                </a:lnTo>
                <a:lnTo>
                  <a:pt x="571552" y="252729"/>
                </a:lnTo>
                <a:close/>
              </a:path>
              <a:path w="601979" h="304164">
                <a:moveTo>
                  <a:pt x="15875" y="0"/>
                </a:moveTo>
                <a:lnTo>
                  <a:pt x="0" y="34798"/>
                </a:lnTo>
                <a:lnTo>
                  <a:pt x="495164" y="259842"/>
                </a:lnTo>
                <a:lnTo>
                  <a:pt x="532938" y="256017"/>
                </a:lnTo>
                <a:lnTo>
                  <a:pt x="511192" y="225277"/>
                </a:lnTo>
                <a:lnTo>
                  <a:pt x="15875" y="0"/>
                </a:lnTo>
                <a:close/>
              </a:path>
              <a:path w="601979" h="304164">
                <a:moveTo>
                  <a:pt x="511192" y="225277"/>
                </a:moveTo>
                <a:lnTo>
                  <a:pt x="532938" y="256017"/>
                </a:lnTo>
                <a:lnTo>
                  <a:pt x="565403" y="252729"/>
                </a:lnTo>
                <a:lnTo>
                  <a:pt x="571552" y="252729"/>
                </a:lnTo>
                <a:lnTo>
                  <a:pt x="511192" y="225277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20"/>
          <p:cNvSpPr/>
          <p:nvPr/>
        </p:nvSpPr>
        <p:spPr>
          <a:xfrm flipV="1">
            <a:off x="1905000" y="1752600"/>
            <a:ext cx="457200" cy="609600"/>
          </a:xfrm>
          <a:custGeom>
            <a:avLst/>
            <a:gdLst/>
            <a:ahLst/>
            <a:cxnLst/>
            <a:rect l="l" t="t" r="r" b="b"/>
            <a:pathLst>
              <a:path w="601979" h="304164">
                <a:moveTo>
                  <a:pt x="495164" y="259842"/>
                </a:moveTo>
                <a:lnTo>
                  <a:pt x="433704" y="266064"/>
                </a:lnTo>
                <a:lnTo>
                  <a:pt x="416687" y="287020"/>
                </a:lnTo>
                <a:lnTo>
                  <a:pt x="418961" y="294215"/>
                </a:lnTo>
                <a:lnTo>
                  <a:pt x="423640" y="299815"/>
                </a:lnTo>
                <a:lnTo>
                  <a:pt x="430081" y="303272"/>
                </a:lnTo>
                <a:lnTo>
                  <a:pt x="437641" y="304038"/>
                </a:lnTo>
                <a:lnTo>
                  <a:pt x="584323" y="289051"/>
                </a:lnTo>
                <a:lnTo>
                  <a:pt x="559435" y="289051"/>
                </a:lnTo>
                <a:lnTo>
                  <a:pt x="495164" y="259842"/>
                </a:lnTo>
                <a:close/>
              </a:path>
              <a:path w="601979" h="304164">
                <a:moveTo>
                  <a:pt x="532938" y="256017"/>
                </a:moveTo>
                <a:lnTo>
                  <a:pt x="495164" y="259842"/>
                </a:lnTo>
                <a:lnTo>
                  <a:pt x="559435" y="289051"/>
                </a:lnTo>
                <a:lnTo>
                  <a:pt x="562319" y="282701"/>
                </a:lnTo>
                <a:lnTo>
                  <a:pt x="551814" y="282701"/>
                </a:lnTo>
                <a:lnTo>
                  <a:pt x="532938" y="256017"/>
                </a:lnTo>
                <a:close/>
              </a:path>
              <a:path w="601979" h="304164">
                <a:moveTo>
                  <a:pt x="494077" y="144843"/>
                </a:moveTo>
                <a:lnTo>
                  <a:pt x="486757" y="145010"/>
                </a:lnTo>
                <a:lnTo>
                  <a:pt x="479805" y="148082"/>
                </a:lnTo>
                <a:lnTo>
                  <a:pt x="474664" y="153604"/>
                </a:lnTo>
                <a:lnTo>
                  <a:pt x="472106" y="160448"/>
                </a:lnTo>
                <a:lnTo>
                  <a:pt x="472287" y="167745"/>
                </a:lnTo>
                <a:lnTo>
                  <a:pt x="475361" y="174625"/>
                </a:lnTo>
                <a:lnTo>
                  <a:pt x="511192" y="225277"/>
                </a:lnTo>
                <a:lnTo>
                  <a:pt x="575183" y="254381"/>
                </a:lnTo>
                <a:lnTo>
                  <a:pt x="559435" y="289051"/>
                </a:lnTo>
                <a:lnTo>
                  <a:pt x="584323" y="289051"/>
                </a:lnTo>
                <a:lnTo>
                  <a:pt x="601726" y="287274"/>
                </a:lnTo>
                <a:lnTo>
                  <a:pt x="506349" y="152653"/>
                </a:lnTo>
                <a:lnTo>
                  <a:pt x="500897" y="147439"/>
                </a:lnTo>
                <a:lnTo>
                  <a:pt x="494077" y="144843"/>
                </a:lnTo>
                <a:close/>
              </a:path>
              <a:path w="601979" h="304164">
                <a:moveTo>
                  <a:pt x="565403" y="252729"/>
                </a:moveTo>
                <a:lnTo>
                  <a:pt x="532938" y="256017"/>
                </a:lnTo>
                <a:lnTo>
                  <a:pt x="551814" y="282701"/>
                </a:lnTo>
                <a:lnTo>
                  <a:pt x="565403" y="252729"/>
                </a:lnTo>
                <a:close/>
              </a:path>
              <a:path w="601979" h="304164">
                <a:moveTo>
                  <a:pt x="571552" y="252729"/>
                </a:moveTo>
                <a:lnTo>
                  <a:pt x="565403" y="252729"/>
                </a:lnTo>
                <a:lnTo>
                  <a:pt x="551814" y="282701"/>
                </a:lnTo>
                <a:lnTo>
                  <a:pt x="562319" y="282701"/>
                </a:lnTo>
                <a:lnTo>
                  <a:pt x="575183" y="254381"/>
                </a:lnTo>
                <a:lnTo>
                  <a:pt x="571552" y="252729"/>
                </a:lnTo>
                <a:close/>
              </a:path>
              <a:path w="601979" h="304164">
                <a:moveTo>
                  <a:pt x="15875" y="0"/>
                </a:moveTo>
                <a:lnTo>
                  <a:pt x="0" y="34798"/>
                </a:lnTo>
                <a:lnTo>
                  <a:pt x="495164" y="259842"/>
                </a:lnTo>
                <a:lnTo>
                  <a:pt x="532938" y="256017"/>
                </a:lnTo>
                <a:lnTo>
                  <a:pt x="511192" y="225277"/>
                </a:lnTo>
                <a:lnTo>
                  <a:pt x="15875" y="0"/>
                </a:lnTo>
                <a:close/>
              </a:path>
              <a:path w="601979" h="304164">
                <a:moveTo>
                  <a:pt x="511192" y="225277"/>
                </a:moveTo>
                <a:lnTo>
                  <a:pt x="532938" y="256017"/>
                </a:lnTo>
                <a:lnTo>
                  <a:pt x="565403" y="252729"/>
                </a:lnTo>
                <a:lnTo>
                  <a:pt x="571552" y="252729"/>
                </a:lnTo>
                <a:lnTo>
                  <a:pt x="511192" y="225277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4253230"/>
          </a:xfrm>
          <a:custGeom>
            <a:avLst/>
            <a:gdLst/>
            <a:ahLst/>
            <a:cxnLst/>
            <a:rect l="l" t="t" r="r" b="b"/>
            <a:pathLst>
              <a:path h="4253230">
                <a:moveTo>
                  <a:pt x="0" y="0"/>
                </a:moveTo>
                <a:lnTo>
                  <a:pt x="0" y="425291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230937"/>
            <a:ext cx="0" cy="627380"/>
          </a:xfrm>
          <a:custGeom>
            <a:avLst/>
            <a:gdLst/>
            <a:ahLst/>
            <a:cxnLst/>
            <a:rect l="l" t="t" r="r" b="b"/>
            <a:pathLst>
              <a:path h="627379">
                <a:moveTo>
                  <a:pt x="0" y="0"/>
                </a:moveTo>
                <a:lnTo>
                  <a:pt x="0" y="6270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67200" y="0"/>
            <a:ext cx="0" cy="2367280"/>
          </a:xfrm>
          <a:custGeom>
            <a:avLst/>
            <a:gdLst/>
            <a:ahLst/>
            <a:cxnLst/>
            <a:rect l="l" t="t" r="r" b="b"/>
            <a:pathLst>
              <a:path h="2367280">
                <a:moveTo>
                  <a:pt x="0" y="0"/>
                </a:moveTo>
                <a:lnTo>
                  <a:pt x="0" y="23669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67200" y="3013075"/>
            <a:ext cx="0" cy="151130"/>
          </a:xfrm>
          <a:custGeom>
            <a:avLst/>
            <a:gdLst/>
            <a:ahLst/>
            <a:cxnLst/>
            <a:rect l="l" t="t" r="r" b="b"/>
            <a:pathLst>
              <a:path h="151130">
                <a:moveTo>
                  <a:pt x="0" y="0"/>
                </a:moveTo>
                <a:lnTo>
                  <a:pt x="0" y="15081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3810000"/>
            <a:ext cx="0" cy="3048000"/>
          </a:xfrm>
          <a:custGeom>
            <a:avLst/>
            <a:gdLst/>
            <a:ahLst/>
            <a:cxnLst/>
            <a:rect l="l" t="t" r="r" b="b"/>
            <a:pathLst>
              <a:path h="3048000">
                <a:moveTo>
                  <a:pt x="0" y="0"/>
                </a:moveTo>
                <a:lnTo>
                  <a:pt x="0" y="304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0" y="0"/>
            <a:ext cx="0" cy="2367280"/>
          </a:xfrm>
          <a:custGeom>
            <a:avLst/>
            <a:gdLst/>
            <a:ahLst/>
            <a:cxnLst/>
            <a:rect l="l" t="t" r="r" b="b"/>
            <a:pathLst>
              <a:path h="2367280">
                <a:moveTo>
                  <a:pt x="0" y="0"/>
                </a:moveTo>
                <a:lnTo>
                  <a:pt x="0" y="23669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0" y="3013075"/>
            <a:ext cx="0" cy="151130"/>
          </a:xfrm>
          <a:custGeom>
            <a:avLst/>
            <a:gdLst/>
            <a:ahLst/>
            <a:cxnLst/>
            <a:rect l="l" t="t" r="r" b="b"/>
            <a:pathLst>
              <a:path h="151130">
                <a:moveTo>
                  <a:pt x="0" y="0"/>
                </a:moveTo>
                <a:lnTo>
                  <a:pt x="0" y="15081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3810000"/>
            <a:ext cx="0" cy="3048000"/>
          </a:xfrm>
          <a:custGeom>
            <a:avLst/>
            <a:gdLst/>
            <a:ahLst/>
            <a:cxnLst/>
            <a:rect l="l" t="t" r="r" b="b"/>
            <a:pathLst>
              <a:path h="3048000">
                <a:moveTo>
                  <a:pt x="0" y="0"/>
                </a:moveTo>
                <a:lnTo>
                  <a:pt x="0" y="304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05600" y="0"/>
            <a:ext cx="0" cy="2367280"/>
          </a:xfrm>
          <a:custGeom>
            <a:avLst/>
            <a:gdLst/>
            <a:ahLst/>
            <a:cxnLst/>
            <a:rect l="l" t="t" r="r" b="b"/>
            <a:pathLst>
              <a:path h="2367280">
                <a:moveTo>
                  <a:pt x="0" y="0"/>
                </a:moveTo>
                <a:lnTo>
                  <a:pt x="0" y="23669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3013075"/>
            <a:ext cx="0" cy="151130"/>
          </a:xfrm>
          <a:custGeom>
            <a:avLst/>
            <a:gdLst/>
            <a:ahLst/>
            <a:cxnLst/>
            <a:rect l="l" t="t" r="r" b="b"/>
            <a:pathLst>
              <a:path h="151130">
                <a:moveTo>
                  <a:pt x="0" y="0"/>
                </a:moveTo>
                <a:lnTo>
                  <a:pt x="0" y="15081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05600" y="3810000"/>
            <a:ext cx="0" cy="3048000"/>
          </a:xfrm>
          <a:custGeom>
            <a:avLst/>
            <a:gdLst/>
            <a:ahLst/>
            <a:cxnLst/>
            <a:rect l="l" t="t" r="r" b="b"/>
            <a:pathLst>
              <a:path h="3048000">
                <a:moveTo>
                  <a:pt x="0" y="0"/>
                </a:moveTo>
                <a:lnTo>
                  <a:pt x="0" y="304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4800" y="0"/>
            <a:ext cx="0" cy="2367280"/>
          </a:xfrm>
          <a:custGeom>
            <a:avLst/>
            <a:gdLst/>
            <a:ahLst/>
            <a:cxnLst/>
            <a:rect l="l" t="t" r="r" b="b"/>
            <a:pathLst>
              <a:path h="2367280">
                <a:moveTo>
                  <a:pt x="0" y="0"/>
                </a:moveTo>
                <a:lnTo>
                  <a:pt x="0" y="23669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24800" y="3013075"/>
            <a:ext cx="0" cy="151130"/>
          </a:xfrm>
          <a:custGeom>
            <a:avLst/>
            <a:gdLst/>
            <a:ahLst/>
            <a:cxnLst/>
            <a:rect l="l" t="t" r="r" b="b"/>
            <a:pathLst>
              <a:path h="151130">
                <a:moveTo>
                  <a:pt x="0" y="0"/>
                </a:moveTo>
                <a:lnTo>
                  <a:pt x="0" y="15081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24800" y="3810000"/>
            <a:ext cx="0" cy="3048000"/>
          </a:xfrm>
          <a:custGeom>
            <a:avLst/>
            <a:gdLst/>
            <a:ahLst/>
            <a:cxnLst/>
            <a:rect l="l" t="t" r="r" b="b"/>
            <a:pathLst>
              <a:path h="3048000">
                <a:moveTo>
                  <a:pt x="0" y="0"/>
                </a:moveTo>
                <a:lnTo>
                  <a:pt x="0" y="304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144000" y="0"/>
            <a:ext cx="0" cy="2367280"/>
          </a:xfrm>
          <a:custGeom>
            <a:avLst/>
            <a:gdLst/>
            <a:ahLst/>
            <a:cxnLst/>
            <a:rect l="l" t="t" r="r" b="b"/>
            <a:pathLst>
              <a:path h="2367280">
                <a:moveTo>
                  <a:pt x="0" y="0"/>
                </a:moveTo>
                <a:lnTo>
                  <a:pt x="0" y="23669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144000" y="3013075"/>
            <a:ext cx="0" cy="151130"/>
          </a:xfrm>
          <a:custGeom>
            <a:avLst/>
            <a:gdLst/>
            <a:ahLst/>
            <a:cxnLst/>
            <a:rect l="l" t="t" r="r" b="b"/>
            <a:pathLst>
              <a:path h="151130">
                <a:moveTo>
                  <a:pt x="0" y="0"/>
                </a:moveTo>
                <a:lnTo>
                  <a:pt x="0" y="15081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144000" y="3810000"/>
            <a:ext cx="0" cy="3048000"/>
          </a:xfrm>
          <a:custGeom>
            <a:avLst/>
            <a:gdLst/>
            <a:ahLst/>
            <a:cxnLst/>
            <a:rect l="l" t="t" r="r" b="b"/>
            <a:pathLst>
              <a:path h="3048000">
                <a:moveTo>
                  <a:pt x="0" y="0"/>
                </a:moveTo>
                <a:lnTo>
                  <a:pt x="0" y="304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363200" y="0"/>
            <a:ext cx="0" cy="2367280"/>
          </a:xfrm>
          <a:custGeom>
            <a:avLst/>
            <a:gdLst/>
            <a:ahLst/>
            <a:cxnLst/>
            <a:rect l="l" t="t" r="r" b="b"/>
            <a:pathLst>
              <a:path h="2367280">
                <a:moveTo>
                  <a:pt x="0" y="0"/>
                </a:moveTo>
                <a:lnTo>
                  <a:pt x="0" y="23669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363200" y="3013075"/>
            <a:ext cx="0" cy="151130"/>
          </a:xfrm>
          <a:custGeom>
            <a:avLst/>
            <a:gdLst/>
            <a:ahLst/>
            <a:cxnLst/>
            <a:rect l="l" t="t" r="r" b="b"/>
            <a:pathLst>
              <a:path h="151130">
                <a:moveTo>
                  <a:pt x="0" y="0"/>
                </a:moveTo>
                <a:lnTo>
                  <a:pt x="0" y="15081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363200" y="3810000"/>
            <a:ext cx="0" cy="3048000"/>
          </a:xfrm>
          <a:custGeom>
            <a:avLst/>
            <a:gdLst/>
            <a:ahLst/>
            <a:cxnLst/>
            <a:rect l="l" t="t" r="r" b="b"/>
            <a:pathLst>
              <a:path h="3048000">
                <a:moveTo>
                  <a:pt x="0" y="0"/>
                </a:moveTo>
                <a:lnTo>
                  <a:pt x="0" y="304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1582400" y="0"/>
            <a:ext cx="0" cy="2367280"/>
          </a:xfrm>
          <a:custGeom>
            <a:avLst/>
            <a:gdLst/>
            <a:ahLst/>
            <a:cxnLst/>
            <a:rect l="l" t="t" r="r" b="b"/>
            <a:pathLst>
              <a:path h="2367280">
                <a:moveTo>
                  <a:pt x="0" y="0"/>
                </a:moveTo>
                <a:lnTo>
                  <a:pt x="0" y="23669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582400" y="3013075"/>
            <a:ext cx="0" cy="151130"/>
          </a:xfrm>
          <a:custGeom>
            <a:avLst/>
            <a:gdLst/>
            <a:ahLst/>
            <a:cxnLst/>
            <a:rect l="l" t="t" r="r" b="b"/>
            <a:pathLst>
              <a:path h="151130">
                <a:moveTo>
                  <a:pt x="0" y="0"/>
                </a:moveTo>
                <a:lnTo>
                  <a:pt x="0" y="15081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582400" y="3810000"/>
            <a:ext cx="0" cy="3048000"/>
          </a:xfrm>
          <a:custGeom>
            <a:avLst/>
            <a:gdLst/>
            <a:ahLst/>
            <a:cxnLst/>
            <a:rect l="l" t="t" r="r" b="b"/>
            <a:pathLst>
              <a:path h="3048000">
                <a:moveTo>
                  <a:pt x="0" y="0"/>
                </a:moveTo>
                <a:lnTo>
                  <a:pt x="0" y="304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872976" y="2835275"/>
            <a:ext cx="319405" cy="0"/>
          </a:xfrm>
          <a:custGeom>
            <a:avLst/>
            <a:gdLst/>
            <a:ahLst/>
            <a:cxnLst/>
            <a:rect l="l" t="t" r="r" b="b"/>
            <a:pathLst>
              <a:path w="319404">
                <a:moveTo>
                  <a:pt x="0" y="0"/>
                </a:moveTo>
                <a:lnTo>
                  <a:pt x="31902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175" y="2835275"/>
            <a:ext cx="3044825" cy="0"/>
          </a:xfrm>
          <a:custGeom>
            <a:avLst/>
            <a:gdLst/>
            <a:ahLst/>
            <a:cxnLst/>
            <a:rect l="l" t="t" r="r" b="b"/>
            <a:pathLst>
              <a:path w="3044825">
                <a:moveTo>
                  <a:pt x="0" y="0"/>
                </a:moveTo>
                <a:lnTo>
                  <a:pt x="3044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57237" y="5284851"/>
            <a:ext cx="11435080" cy="0"/>
          </a:xfrm>
          <a:custGeom>
            <a:avLst/>
            <a:gdLst/>
            <a:ahLst/>
            <a:cxnLst/>
            <a:rect l="l" t="t" r="r" b="b"/>
            <a:pathLst>
              <a:path w="11435080">
                <a:moveTo>
                  <a:pt x="0" y="0"/>
                </a:moveTo>
                <a:lnTo>
                  <a:pt x="114347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19075" y="5275289"/>
            <a:ext cx="294005" cy="0"/>
          </a:xfrm>
          <a:custGeom>
            <a:avLst/>
            <a:gdLst/>
            <a:ahLst/>
            <a:cxnLst/>
            <a:rect l="l" t="t" r="r" b="b"/>
            <a:pathLst>
              <a:path w="294005">
                <a:moveTo>
                  <a:pt x="0" y="0"/>
                </a:moveTo>
                <a:lnTo>
                  <a:pt x="29368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802749" y="45751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1012424" y="57880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0" y="300037"/>
            <a:ext cx="12192000" cy="461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0" y="300037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962"/>
                </a:moveTo>
                <a:lnTo>
                  <a:pt x="12192000" y="461962"/>
                </a:lnTo>
                <a:lnTo>
                  <a:pt x="12192000" y="0"/>
                </a:lnTo>
                <a:lnTo>
                  <a:pt x="0" y="0"/>
                </a:lnTo>
                <a:lnTo>
                  <a:pt x="0" y="461962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>
            <a:spLocks noGrp="1"/>
          </p:cNvSpPr>
          <p:nvPr>
            <p:ph type="title"/>
          </p:nvPr>
        </p:nvSpPr>
        <p:spPr>
          <a:xfrm>
            <a:off x="228600" y="330517"/>
            <a:ext cx="647446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</a:rPr>
              <a:t>1.4 Agentes, nesta</a:t>
            </a:r>
            <a:r>
              <a:rPr sz="2400" b="1" spc="5" dirty="0">
                <a:solidFill>
                  <a:srgbClr val="FFFFFF"/>
                </a:solidFill>
              </a:rPr>
              <a:t> </a:t>
            </a:r>
            <a:r>
              <a:rPr sz="2400" b="1" spc="-5" dirty="0">
                <a:solidFill>
                  <a:srgbClr val="FFFFFF"/>
                </a:solidFill>
              </a:rPr>
              <a:t>qualidade</a:t>
            </a:r>
            <a:endParaRPr sz="2400" b="1" dirty="0"/>
          </a:p>
        </p:txBody>
      </p:sp>
      <p:sp>
        <p:nvSpPr>
          <p:cNvPr id="69" name="object 69"/>
          <p:cNvSpPr/>
          <p:nvPr/>
        </p:nvSpPr>
        <p:spPr>
          <a:xfrm>
            <a:off x="625475" y="868425"/>
            <a:ext cx="10972800" cy="12001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25475" y="868425"/>
            <a:ext cx="10972800" cy="1200150"/>
          </a:xfrm>
          <a:custGeom>
            <a:avLst/>
            <a:gdLst/>
            <a:ahLst/>
            <a:cxnLst/>
            <a:rect l="l" t="t" r="r" b="b"/>
            <a:pathLst>
              <a:path w="10972800" h="1200150">
                <a:moveTo>
                  <a:pt x="0" y="1200150"/>
                </a:moveTo>
                <a:lnTo>
                  <a:pt x="10972800" y="1200150"/>
                </a:lnTo>
                <a:lnTo>
                  <a:pt x="10972800" y="0"/>
                </a:lnTo>
                <a:lnTo>
                  <a:pt x="0" y="0"/>
                </a:lnTo>
                <a:lnTo>
                  <a:pt x="0" y="120015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590415" y="1171955"/>
            <a:ext cx="3627120" cy="0"/>
          </a:xfrm>
          <a:custGeom>
            <a:avLst/>
            <a:gdLst/>
            <a:ahLst/>
            <a:cxnLst/>
            <a:rect l="l" t="t" r="r" b="b"/>
            <a:pathLst>
              <a:path w="3627120">
                <a:moveTo>
                  <a:pt x="0" y="0"/>
                </a:moveTo>
                <a:lnTo>
                  <a:pt x="3627119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846694" y="1443736"/>
            <a:ext cx="3576320" cy="0"/>
          </a:xfrm>
          <a:custGeom>
            <a:avLst/>
            <a:gdLst/>
            <a:ahLst/>
            <a:cxnLst/>
            <a:rect l="l" t="t" r="r" b="b"/>
            <a:pathLst>
              <a:path w="3576320">
                <a:moveTo>
                  <a:pt x="0" y="0"/>
                </a:moveTo>
                <a:lnTo>
                  <a:pt x="3576320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55895" y="1718055"/>
            <a:ext cx="4635500" cy="0"/>
          </a:xfrm>
          <a:custGeom>
            <a:avLst/>
            <a:gdLst/>
            <a:ahLst/>
            <a:cxnLst/>
            <a:rect l="l" t="t" r="r" b="b"/>
            <a:pathLst>
              <a:path w="4635500">
                <a:moveTo>
                  <a:pt x="0" y="0"/>
                </a:moveTo>
                <a:lnTo>
                  <a:pt x="4635500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704215" y="901700"/>
            <a:ext cx="10818495" cy="11207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99700"/>
              </a:lnSpc>
              <a:spcBef>
                <a:spcPts val="105"/>
              </a:spcBef>
            </a:pPr>
            <a:r>
              <a:rPr sz="18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 </a:t>
            </a:r>
            <a:r>
              <a:rPr sz="1800" spc="-5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§6º </a:t>
            </a:r>
            <a:r>
              <a:rPr sz="18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 </a:t>
            </a:r>
            <a:r>
              <a:rPr sz="1800" spc="-5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art. 37 </a:t>
            </a:r>
            <a:r>
              <a:rPr sz="18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</a:t>
            </a:r>
            <a:r>
              <a:rPr sz="18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CF </a:t>
            </a:r>
            <a:r>
              <a:rPr sz="18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foi</a:t>
            </a:r>
            <a:r>
              <a:rPr sz="18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800" b="1" spc="-5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propositadamente</a:t>
            </a:r>
            <a:r>
              <a:rPr sz="1800" b="1" spc="-5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800" b="1" spc="-5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genérico</a:t>
            </a:r>
            <a:r>
              <a:rPr sz="1800" b="1" spc="-5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8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ao</a:t>
            </a:r>
            <a:r>
              <a:rPr sz="18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800" spc="-5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lançar</a:t>
            </a:r>
            <a:r>
              <a:rPr sz="1800" spc="-5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800" spc="-1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mão</a:t>
            </a:r>
            <a:r>
              <a:rPr sz="1800" spc="-1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8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 </a:t>
            </a:r>
            <a:r>
              <a:rPr sz="1800" spc="-1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termo</a:t>
            </a:r>
            <a:r>
              <a:rPr sz="1800" spc="-1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sz="1800" spc="-2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</a:t>
            </a:r>
            <a:r>
              <a:rPr sz="1800" spc="-2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agentes</a:t>
            </a:r>
            <a:r>
              <a:rPr sz="1800" spc="-2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”, </a:t>
            </a:r>
            <a:r>
              <a:rPr sz="1800" spc="-5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pois</a:t>
            </a:r>
            <a:r>
              <a:rPr sz="1800" spc="-5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8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sz="1800" spc="-5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intenção</a:t>
            </a:r>
            <a:r>
              <a:rPr sz="1800" spc="-5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do </a:t>
            </a:r>
            <a:r>
              <a:rPr sz="1800" spc="-5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Constituinte</a:t>
            </a:r>
            <a:r>
              <a:rPr sz="1800" spc="-5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800" spc="-2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era </a:t>
            </a:r>
            <a:r>
              <a:rPr sz="1800" spc="-5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designar</a:t>
            </a:r>
            <a:r>
              <a:rPr sz="1800" spc="-5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800" b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tanto</a:t>
            </a:r>
            <a:r>
              <a:rPr sz="1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800" b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os</a:t>
            </a:r>
            <a:r>
              <a:rPr sz="1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800" b="1" spc="-5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agentes</a:t>
            </a:r>
            <a:r>
              <a:rPr sz="1800" b="1" spc="-5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800" b="1" spc="-5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públicos</a:t>
            </a:r>
            <a:r>
              <a:rPr sz="1800" spc="-5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 </a:t>
            </a:r>
            <a:r>
              <a:rPr sz="1800" spc="-5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pertencentes</a:t>
            </a:r>
            <a:r>
              <a:rPr sz="1800" spc="-5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8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aos</a:t>
            </a:r>
            <a:r>
              <a:rPr sz="18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800" spc="-1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quadros</a:t>
            </a:r>
            <a:r>
              <a:rPr sz="1800" spc="-1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8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 </a:t>
            </a:r>
            <a:r>
              <a:rPr sz="1800" spc="-1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Estado, </a:t>
            </a:r>
            <a:r>
              <a:rPr sz="1800" b="1" spc="-1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como</a:t>
            </a:r>
            <a:r>
              <a:rPr sz="1800" b="1" spc="-1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800" b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também</a:t>
            </a:r>
            <a:r>
              <a:rPr sz="1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800" b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os</a:t>
            </a:r>
            <a:r>
              <a:rPr sz="1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800" b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agentes</a:t>
            </a:r>
            <a:r>
              <a:rPr sz="1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800" b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privados</a:t>
            </a:r>
            <a:r>
              <a:rPr sz="1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800" spc="-5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pertencentes</a:t>
            </a:r>
            <a:r>
              <a:rPr sz="1800" spc="-5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sz="18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aos</a:t>
            </a:r>
            <a:r>
              <a:rPr sz="18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800" spc="-5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quadros</a:t>
            </a:r>
            <a:r>
              <a:rPr sz="1800" spc="-5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8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  <a:r>
              <a:rPr sz="1800" spc="-5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empresas</a:t>
            </a:r>
            <a:r>
              <a:rPr sz="1800" spc="-5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800" spc="-1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privadas</a:t>
            </a:r>
            <a:r>
              <a:rPr sz="1800" spc="-1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800" spc="-1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prestadoras</a:t>
            </a:r>
            <a:r>
              <a:rPr sz="1800" spc="-1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8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  <a:r>
              <a:rPr sz="1800" spc="-5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serviço</a:t>
            </a:r>
            <a:r>
              <a:rPr sz="1800" spc="25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1800" spc="-1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públic</a:t>
            </a:r>
            <a:r>
              <a:rPr lang="pt-BR" sz="1800" spc="-1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o.</a:t>
            </a:r>
            <a:endParaRPr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3048000" y="2366962"/>
            <a:ext cx="8825230" cy="646430"/>
          </a:xfrm>
          <a:custGeom>
            <a:avLst/>
            <a:gdLst/>
            <a:ahLst/>
            <a:cxnLst/>
            <a:rect l="l" t="t" r="r" b="b"/>
            <a:pathLst>
              <a:path w="8825230" h="646430">
                <a:moveTo>
                  <a:pt x="0" y="646112"/>
                </a:moveTo>
                <a:lnTo>
                  <a:pt x="8824976" y="646112"/>
                </a:lnTo>
                <a:lnTo>
                  <a:pt x="8824976" y="0"/>
                </a:lnTo>
                <a:lnTo>
                  <a:pt x="0" y="0"/>
                </a:lnTo>
                <a:lnTo>
                  <a:pt x="0" y="646112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048000" y="2366962"/>
            <a:ext cx="8825230" cy="646430"/>
          </a:xfrm>
          <a:custGeom>
            <a:avLst/>
            <a:gdLst/>
            <a:ahLst/>
            <a:cxnLst/>
            <a:rect l="l" t="t" r="r" b="b"/>
            <a:pathLst>
              <a:path w="8825230" h="646430">
                <a:moveTo>
                  <a:pt x="0" y="646112"/>
                </a:moveTo>
                <a:lnTo>
                  <a:pt x="8824976" y="646112"/>
                </a:lnTo>
                <a:lnTo>
                  <a:pt x="8824976" y="0"/>
                </a:lnTo>
                <a:lnTo>
                  <a:pt x="0" y="0"/>
                </a:lnTo>
                <a:lnTo>
                  <a:pt x="0" y="646112"/>
                </a:lnTo>
                <a:close/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3127375" y="2398395"/>
            <a:ext cx="86671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0" dirty="0">
                <a:solidFill>
                  <a:srgbClr val="FFFFFF"/>
                </a:solidFill>
                <a:latin typeface="Verdana"/>
                <a:cs typeface="Verdana"/>
              </a:rPr>
              <a:t>“Todos</a:t>
            </a:r>
            <a:r>
              <a:rPr sz="1800" spc="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FFFFFF"/>
                </a:solidFill>
                <a:latin typeface="Verdana"/>
                <a:cs typeface="Verdana"/>
              </a:rPr>
              <a:t>aqueles</a:t>
            </a:r>
            <a:r>
              <a:rPr sz="1800" spc="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que</a:t>
            </a:r>
            <a:r>
              <a:rPr sz="1800" spc="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mantêm</a:t>
            </a:r>
            <a:r>
              <a:rPr sz="1800" spc="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vínculo</a:t>
            </a:r>
            <a:r>
              <a:rPr sz="1800" spc="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800" spc="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Verdana"/>
                <a:cs typeface="Verdana"/>
              </a:rPr>
              <a:t>trabalho</a:t>
            </a:r>
            <a:r>
              <a:rPr sz="1800" spc="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FFFFFF"/>
                </a:solidFill>
                <a:latin typeface="Verdana"/>
                <a:cs typeface="Verdana"/>
              </a:rPr>
              <a:t>com</a:t>
            </a:r>
            <a:r>
              <a:rPr sz="1800" spc="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FFFFFF"/>
                </a:solidFill>
                <a:latin typeface="Verdana"/>
                <a:cs typeface="Verdana"/>
              </a:rPr>
              <a:t>os</a:t>
            </a:r>
            <a:r>
              <a:rPr sz="1800" spc="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entes</a:t>
            </a:r>
            <a:r>
              <a:rPr sz="1800" spc="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estatais,</a:t>
            </a:r>
            <a:r>
              <a:rPr sz="1800" spc="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FFFFFF"/>
                </a:solidFill>
                <a:latin typeface="Verdana"/>
                <a:cs typeface="Verdana"/>
              </a:rPr>
              <a:t>qualquer </a:t>
            </a:r>
            <a:r>
              <a:rPr sz="1800" spc="-65" dirty="0">
                <a:solidFill>
                  <a:srgbClr val="FFFFFF"/>
                </a:solidFill>
                <a:latin typeface="Verdana"/>
                <a:cs typeface="Verdana"/>
              </a:rPr>
              <a:t>poder.” </a:t>
            </a: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(MEDAUAR, </a:t>
            </a:r>
            <a:r>
              <a:rPr sz="1800" spc="-10" dirty="0" smtClean="0">
                <a:solidFill>
                  <a:srgbClr val="FFFFFF"/>
                </a:solidFill>
                <a:latin typeface="Verdana"/>
                <a:cs typeface="Verdana"/>
              </a:rPr>
              <a:t>201</a:t>
            </a:r>
            <a:r>
              <a:rPr lang="pt-BR" sz="1800" spc="-10" dirty="0" smtClean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r>
              <a:rPr sz="1800" spc="-10" dirty="0" smtClean="0">
                <a:solidFill>
                  <a:srgbClr val="FFFFFF"/>
                </a:solidFill>
                <a:latin typeface="Verdana"/>
                <a:cs typeface="Verdana"/>
              </a:rPr>
              <a:t>, </a:t>
            </a:r>
            <a:r>
              <a:rPr sz="1800" spc="-15" dirty="0">
                <a:solidFill>
                  <a:srgbClr val="FFFFFF"/>
                </a:solidFill>
                <a:latin typeface="Verdana"/>
                <a:cs typeface="Verdana"/>
              </a:rPr>
              <a:t>p.</a:t>
            </a:r>
            <a:r>
              <a:rPr sz="1800" spc="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5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r>
              <a:rPr lang="pt-BR" sz="1800" spc="-5" dirty="0" smtClean="0">
                <a:solidFill>
                  <a:srgbClr val="FFFFFF"/>
                </a:solidFill>
                <a:latin typeface="Verdana"/>
                <a:cs typeface="Verdana"/>
              </a:rPr>
              <a:t>20</a:t>
            </a:r>
            <a:r>
              <a:rPr sz="1800" spc="-5" dirty="0" smtClean="0">
                <a:solidFill>
                  <a:srgbClr val="FFFFFF"/>
                </a:solidFill>
                <a:latin typeface="Verdana"/>
                <a:cs typeface="Verdana"/>
              </a:rPr>
              <a:t>).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3048000" y="3163887"/>
            <a:ext cx="8825230" cy="646430"/>
          </a:xfrm>
          <a:custGeom>
            <a:avLst/>
            <a:gdLst/>
            <a:ahLst/>
            <a:cxnLst/>
            <a:rect l="l" t="t" r="r" b="b"/>
            <a:pathLst>
              <a:path w="8825230" h="646429">
                <a:moveTo>
                  <a:pt x="0" y="646112"/>
                </a:moveTo>
                <a:lnTo>
                  <a:pt x="8824976" y="646112"/>
                </a:lnTo>
                <a:lnTo>
                  <a:pt x="8824976" y="0"/>
                </a:lnTo>
                <a:lnTo>
                  <a:pt x="0" y="0"/>
                </a:lnTo>
                <a:lnTo>
                  <a:pt x="0" y="646112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048000" y="3163887"/>
            <a:ext cx="8825230" cy="646430"/>
          </a:xfrm>
          <a:custGeom>
            <a:avLst/>
            <a:gdLst/>
            <a:ahLst/>
            <a:cxnLst/>
            <a:rect l="l" t="t" r="r" b="b"/>
            <a:pathLst>
              <a:path w="8825230" h="646429">
                <a:moveTo>
                  <a:pt x="0" y="646112"/>
                </a:moveTo>
                <a:lnTo>
                  <a:pt x="8824976" y="646112"/>
                </a:lnTo>
                <a:lnTo>
                  <a:pt x="8824976" y="0"/>
                </a:lnTo>
                <a:lnTo>
                  <a:pt x="0" y="0"/>
                </a:lnTo>
                <a:lnTo>
                  <a:pt x="0" y="646112"/>
                </a:lnTo>
                <a:close/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3127375" y="3195573"/>
            <a:ext cx="867092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5" dirty="0">
                <a:solidFill>
                  <a:srgbClr val="FFFFFF"/>
                </a:solidFill>
                <a:latin typeface="Verdana"/>
                <a:cs typeface="Verdana"/>
              </a:rPr>
              <a:t>Todo </a:t>
            </a: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cidadão </a:t>
            </a:r>
            <a:r>
              <a:rPr sz="1800" dirty="0">
                <a:solidFill>
                  <a:srgbClr val="FFFFFF"/>
                </a:solidFill>
                <a:latin typeface="Verdana"/>
                <a:cs typeface="Verdana"/>
              </a:rPr>
              <a:t>vinculado </a:t>
            </a: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por meio </a:t>
            </a:r>
            <a:r>
              <a:rPr sz="1800" spc="-10" dirty="0">
                <a:solidFill>
                  <a:srgbClr val="FFFFFF"/>
                </a:solidFill>
                <a:latin typeface="Verdana"/>
                <a:cs typeface="Verdana"/>
              </a:rPr>
              <a:t>empregatício, associativo </a:t>
            </a:r>
            <a:r>
              <a:rPr sz="1800" dirty="0">
                <a:solidFill>
                  <a:srgbClr val="FFFFFF"/>
                </a:solidFill>
                <a:latin typeface="Verdana"/>
                <a:cs typeface="Verdana"/>
              </a:rPr>
              <a:t>ou </a:t>
            </a:r>
            <a:r>
              <a:rPr sz="1800" spc="-10" dirty="0">
                <a:solidFill>
                  <a:srgbClr val="FFFFFF"/>
                </a:solidFill>
                <a:latin typeface="Verdana"/>
                <a:cs typeface="Verdana"/>
              </a:rPr>
              <a:t>societário </a:t>
            </a:r>
            <a:r>
              <a:rPr sz="1800" dirty="0">
                <a:solidFill>
                  <a:srgbClr val="FFFFFF"/>
                </a:solidFill>
                <a:latin typeface="Verdana"/>
                <a:cs typeface="Verdana"/>
              </a:rPr>
              <a:t>à  pessoa </a:t>
            </a:r>
            <a:r>
              <a:rPr sz="1800" spc="-10" dirty="0">
                <a:solidFill>
                  <a:srgbClr val="FFFFFF"/>
                </a:solidFill>
                <a:latin typeface="Verdana"/>
                <a:cs typeface="Verdana"/>
              </a:rPr>
              <a:t>jurídica </a:t>
            </a: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r>
              <a:rPr sz="1800" spc="-10" dirty="0">
                <a:solidFill>
                  <a:srgbClr val="FFFFFF"/>
                </a:solidFill>
                <a:latin typeface="Verdana"/>
                <a:cs typeface="Verdana"/>
              </a:rPr>
              <a:t>direito </a:t>
            </a:r>
            <a:r>
              <a:rPr sz="1800" spc="-15" dirty="0">
                <a:solidFill>
                  <a:srgbClr val="FFFFFF"/>
                </a:solidFill>
                <a:latin typeface="Verdana"/>
                <a:cs typeface="Verdana"/>
              </a:rPr>
              <a:t>privado </a:t>
            </a:r>
            <a:r>
              <a:rPr sz="1800" spc="-10" dirty="0">
                <a:solidFill>
                  <a:srgbClr val="FFFFFF"/>
                </a:solidFill>
                <a:latin typeface="Verdana"/>
                <a:cs typeface="Verdana"/>
              </a:rPr>
              <a:t>prestadora </a:t>
            </a: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de serviço</a:t>
            </a:r>
            <a:r>
              <a:rPr sz="1800" spc="2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Verdana"/>
                <a:cs typeface="Verdana"/>
              </a:rPr>
              <a:t>público.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330200" y="2505138"/>
            <a:ext cx="2476500" cy="3698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30200" y="2505138"/>
            <a:ext cx="2476500" cy="370205"/>
          </a:xfrm>
          <a:custGeom>
            <a:avLst/>
            <a:gdLst/>
            <a:ahLst/>
            <a:cxnLst/>
            <a:rect l="l" t="t" r="r" b="b"/>
            <a:pathLst>
              <a:path w="2476500" h="370205">
                <a:moveTo>
                  <a:pt x="0" y="369887"/>
                </a:moveTo>
                <a:lnTo>
                  <a:pt x="2476500" y="369887"/>
                </a:lnTo>
                <a:lnTo>
                  <a:pt x="2476500" y="0"/>
                </a:lnTo>
                <a:lnTo>
                  <a:pt x="0" y="0"/>
                </a:lnTo>
                <a:lnTo>
                  <a:pt x="0" y="369887"/>
                </a:lnTo>
                <a:close/>
              </a:path>
            </a:pathLst>
          </a:custGeom>
          <a:ln w="6350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408940" y="2536570"/>
            <a:ext cx="22847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AGENTE</a:t>
            </a:r>
            <a:r>
              <a:rPr sz="1800" b="1" spc="-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PÚBLICO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330200" y="3303651"/>
            <a:ext cx="2562225" cy="3683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30200" y="3303651"/>
            <a:ext cx="2562225" cy="368300"/>
          </a:xfrm>
          <a:custGeom>
            <a:avLst/>
            <a:gdLst/>
            <a:ahLst/>
            <a:cxnLst/>
            <a:rect l="l" t="t" r="r" b="b"/>
            <a:pathLst>
              <a:path w="2562225" h="368300">
                <a:moveTo>
                  <a:pt x="0" y="368300"/>
                </a:moveTo>
                <a:lnTo>
                  <a:pt x="2562225" y="368300"/>
                </a:lnTo>
                <a:lnTo>
                  <a:pt x="2562225" y="0"/>
                </a:lnTo>
                <a:lnTo>
                  <a:pt x="0" y="0"/>
                </a:lnTo>
                <a:lnTo>
                  <a:pt x="0" y="368300"/>
                </a:lnTo>
                <a:close/>
              </a:path>
            </a:pathLst>
          </a:custGeom>
          <a:ln w="6350">
            <a:solidFill>
              <a:srgbClr val="EFB9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408940" y="3335273"/>
            <a:ext cx="23361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AGENTE</a:t>
            </a:r>
            <a:r>
              <a:rPr sz="1800" b="1" spc="-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PRIVADO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512762" y="4243350"/>
            <a:ext cx="460375" cy="1978025"/>
          </a:xfrm>
          <a:custGeom>
            <a:avLst/>
            <a:gdLst/>
            <a:ahLst/>
            <a:cxnLst/>
            <a:rect l="l" t="t" r="r" b="b"/>
            <a:pathLst>
              <a:path w="460375" h="1978025">
                <a:moveTo>
                  <a:pt x="0" y="1978025"/>
                </a:moveTo>
                <a:lnTo>
                  <a:pt x="460375" y="1978025"/>
                </a:lnTo>
                <a:lnTo>
                  <a:pt x="460375" y="0"/>
                </a:lnTo>
                <a:lnTo>
                  <a:pt x="0" y="0"/>
                </a:lnTo>
                <a:lnTo>
                  <a:pt x="0" y="1978025"/>
                </a:lnTo>
                <a:close/>
              </a:path>
            </a:pathLst>
          </a:custGeom>
          <a:solidFill>
            <a:srgbClr val="ADB7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12762" y="4243350"/>
            <a:ext cx="460375" cy="1978025"/>
          </a:xfrm>
          <a:custGeom>
            <a:avLst/>
            <a:gdLst/>
            <a:ahLst/>
            <a:cxnLst/>
            <a:rect l="l" t="t" r="r" b="b"/>
            <a:pathLst>
              <a:path w="460375" h="1978025">
                <a:moveTo>
                  <a:pt x="0" y="1978025"/>
                </a:moveTo>
                <a:lnTo>
                  <a:pt x="460375" y="1978025"/>
                </a:lnTo>
                <a:lnTo>
                  <a:pt x="460375" y="0"/>
                </a:lnTo>
                <a:lnTo>
                  <a:pt x="0" y="0"/>
                </a:lnTo>
                <a:lnTo>
                  <a:pt x="0" y="1978025"/>
                </a:lnTo>
                <a:close/>
              </a:path>
            </a:pathLst>
          </a:custGeom>
          <a:ln w="12700">
            <a:solidFill>
              <a:srgbClr val="7E85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541605" y="4368919"/>
            <a:ext cx="396240" cy="1776095"/>
          </a:xfrm>
          <a:prstGeom prst="rect">
            <a:avLst/>
          </a:prstGeom>
        </p:spPr>
        <p:txBody>
          <a:bodyPr vert="vert270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ATE</a:t>
            </a:r>
            <a:r>
              <a:rPr sz="2400" b="1" spc="0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2400" b="1" dirty="0">
                <a:solidFill>
                  <a:srgbClr val="FFFFFF"/>
                </a:solidFill>
                <a:latin typeface="Verdana"/>
                <a:cs typeface="Verdana"/>
              </a:rPr>
              <a:t>ÇÃO!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1289050" y="3962400"/>
            <a:ext cx="10369550" cy="1143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2323845" y="6327103"/>
            <a:ext cx="90741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700" dirty="0">
              <a:latin typeface="Verdana"/>
              <a:cs typeface="Verdana"/>
            </a:endParaRPr>
          </a:p>
        </p:txBody>
      </p:sp>
      <p:sp>
        <p:nvSpPr>
          <p:cNvPr id="126" name="object 90"/>
          <p:cNvSpPr/>
          <p:nvPr/>
        </p:nvSpPr>
        <p:spPr>
          <a:xfrm>
            <a:off x="1295400" y="5410200"/>
            <a:ext cx="10369550" cy="1143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CaixaDeTexto 126"/>
          <p:cNvSpPr txBox="1"/>
          <p:nvPr/>
        </p:nvSpPr>
        <p:spPr>
          <a:xfrm>
            <a:off x="1371600" y="3962400"/>
            <a:ext cx="990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 agente público ou privado precisa executar um serviço público e durante este momento causar dano a um terceiro. Não basta possuir a mera qualidade de agente público ou privado (</a:t>
            </a:r>
            <a:r>
              <a:rPr lang="pt-BR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STF. RE 363.423, Rel. Min. Carlos Britto. </a:t>
            </a:r>
            <a:r>
              <a:rPr lang="pt-BR" b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Julg</a:t>
            </a:r>
            <a:r>
              <a:rPr lang="pt-BR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16.11.2006. DJU 14.3.2008) </a:t>
            </a:r>
            <a:endParaRPr lang="pt-BR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8" name="CaixaDeTexto 127"/>
          <p:cNvSpPr txBox="1"/>
          <p:nvPr/>
        </p:nvSpPr>
        <p:spPr>
          <a:xfrm>
            <a:off x="1371600" y="5352871"/>
            <a:ext cx="990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Agente Público Putativo ou de fato </a:t>
            </a:r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aquele que pratica um ato em nome do Estado, mesmo sem preencher os requisitos necessários para investidura regular no cargo, emprego ou função – a responsabilidade do Estado dar-se-á em razão da Teoria da Aparência e na Boa-fé do eventual terceiro prejudicado.</a:t>
            </a:r>
            <a:endParaRPr lang="pt-BR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2578</Words>
  <Application>Microsoft Office PowerPoint</Application>
  <PresentationFormat>Widescreen</PresentationFormat>
  <Paragraphs>208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2" baseType="lpstr">
      <vt:lpstr>MS PGothic</vt:lpstr>
      <vt:lpstr>Arial</vt:lpstr>
      <vt:lpstr>Calibri</vt:lpstr>
      <vt:lpstr>Times New Roman</vt:lpstr>
      <vt:lpstr>Verdana</vt:lpstr>
      <vt:lpstr>Wingdings</vt:lpstr>
      <vt:lpstr>Office Theme</vt:lpstr>
      <vt:lpstr>Responsabilidade Civil do Estado:</vt:lpstr>
      <vt:lpstr>Sumário de aula</vt:lpstr>
      <vt:lpstr>1. Anatomia do art. 37, §6º, da Constituição Federal</vt:lpstr>
      <vt:lpstr>1.1 Pessoas Jurídicas de Direito Público</vt:lpstr>
      <vt:lpstr>1.1 Pessoas Jurídicas de Direito Público</vt:lpstr>
      <vt:lpstr>Apresentação do PowerPoint</vt:lpstr>
      <vt:lpstr>1.2 Pessoas Jurídicas de Direito Privado prestadoras de serviço público</vt:lpstr>
      <vt:lpstr>Apresentação do PowerPoint</vt:lpstr>
      <vt:lpstr>1.4 Agentes, nesta qualidade</vt:lpstr>
      <vt:lpstr>1.5 Causarem a terceiros</vt:lpstr>
      <vt:lpstr>1.6 Assegurado o direito de regresso</vt:lpstr>
      <vt:lpstr>1.7 Nos casos de dolo ou culpa</vt:lpstr>
      <vt:lpstr>2. O Projeto de Lei n. 412 de 2011 – Regulamentação da RCE</vt:lpstr>
      <vt:lpstr>3. Pontos de reflexão</vt:lpstr>
      <vt:lpstr>Referências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 Administrativo II:    Ponto: Responsabilidade do Estado</dc:title>
  <dc:creator>Wilson Accioli Filho</dc:creator>
  <cp:lastModifiedBy>Fabio Libonati</cp:lastModifiedBy>
  <cp:revision>40</cp:revision>
  <dcterms:created xsi:type="dcterms:W3CDTF">2018-02-07T16:42:19Z</dcterms:created>
  <dcterms:modified xsi:type="dcterms:W3CDTF">2018-02-25T18:42:11Z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2017-03-24T00:00:00Z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2018-02-07T00:00:00Z</vt:filetime>
  </property>
</Properties>
</file>