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79" r:id="rId11"/>
    <p:sldId id="266" r:id="rId12"/>
    <p:sldId id="267" r:id="rId13"/>
    <p:sldId id="268" r:id="rId14"/>
    <p:sldId id="274" r:id="rId15"/>
    <p:sldId id="273" r:id="rId16"/>
    <p:sldId id="270" r:id="rId17"/>
    <p:sldId id="271" r:id="rId18"/>
    <p:sldId id="272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159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emf"/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7.wmf"/><Relationship Id="rId1" Type="http://schemas.openxmlformats.org/officeDocument/2006/relationships/image" Target="../media/image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F2449-7C28-480B-8B37-A4E57B6C72C0}" type="datetimeFigureOut">
              <a:rPr lang="pt-BR" smtClean="0"/>
              <a:t>01/03/2020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4440-C73D-4F9A-9331-DD319D5C2951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F2449-7C28-480B-8B37-A4E57B6C72C0}" type="datetimeFigureOut">
              <a:rPr lang="pt-BR" smtClean="0"/>
              <a:t>01/03/2020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4440-C73D-4F9A-9331-DD319D5C295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F2449-7C28-480B-8B37-A4E57B6C72C0}" type="datetimeFigureOut">
              <a:rPr lang="pt-BR" smtClean="0"/>
              <a:t>01/03/2020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4440-C73D-4F9A-9331-DD319D5C295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F2449-7C28-480B-8B37-A4E57B6C72C0}" type="datetimeFigureOut">
              <a:rPr lang="pt-BR" smtClean="0"/>
              <a:t>01/03/2020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4440-C73D-4F9A-9331-DD319D5C295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F2449-7C28-480B-8B37-A4E57B6C72C0}" type="datetimeFigureOut">
              <a:rPr lang="pt-BR" smtClean="0"/>
              <a:t>01/03/2020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1794440-C73D-4F9A-9331-DD319D5C2951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F2449-7C28-480B-8B37-A4E57B6C72C0}" type="datetimeFigureOut">
              <a:rPr lang="pt-BR" smtClean="0"/>
              <a:t>01/03/2020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4440-C73D-4F9A-9331-DD319D5C295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F2449-7C28-480B-8B37-A4E57B6C72C0}" type="datetimeFigureOut">
              <a:rPr lang="pt-BR" smtClean="0"/>
              <a:t>01/03/2020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4440-C73D-4F9A-9331-DD319D5C295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F2449-7C28-480B-8B37-A4E57B6C72C0}" type="datetimeFigureOut">
              <a:rPr lang="pt-BR" smtClean="0"/>
              <a:t>01/03/2020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4440-C73D-4F9A-9331-DD319D5C295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F2449-7C28-480B-8B37-A4E57B6C72C0}" type="datetimeFigureOut">
              <a:rPr lang="pt-BR" smtClean="0"/>
              <a:t>01/03/2020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4440-C73D-4F9A-9331-DD319D5C295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F2449-7C28-480B-8B37-A4E57B6C72C0}" type="datetimeFigureOut">
              <a:rPr lang="pt-BR" smtClean="0"/>
              <a:t>01/03/2020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4440-C73D-4F9A-9331-DD319D5C295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pt-B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 no ícone para adicionar uma imagem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F2449-7C28-480B-8B37-A4E57B6C72C0}" type="datetimeFigureOut">
              <a:rPr lang="pt-BR" smtClean="0"/>
              <a:t>01/03/2020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4440-C73D-4F9A-9331-DD319D5C295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1BF2449-7C28-480B-8B37-A4E57B6C72C0}" type="datetimeFigureOut">
              <a:rPr lang="pt-BR" smtClean="0"/>
              <a:t>01/03/2020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1794440-C73D-4F9A-9331-DD319D5C2951}" type="slidenum">
              <a:rPr lang="pt-BR" smtClean="0"/>
              <a:t>‹nº›</a:t>
            </a:fld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oleObject" Target="../embeddings/oleObject16.bin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1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6.wmf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18.wmf"/><Relationship Id="rId4" Type="http://schemas.openxmlformats.org/officeDocument/2006/relationships/image" Target="../media/image15.wmf"/><Relationship Id="rId9" Type="http://schemas.openxmlformats.org/officeDocument/2006/relationships/oleObject" Target="../embeddings/oleObject14.bin"/><Relationship Id="rId14" Type="http://schemas.openxmlformats.org/officeDocument/2006/relationships/image" Target="../media/image20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oleObject" Target="../embeddings/oleObject3.bin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package" Target="../embeddings/Documento_do_Microsoft_Word1.docx"/><Relationship Id="rId5" Type="http://schemas.openxmlformats.org/officeDocument/2006/relationships/oleObject" Target="../embeddings/oleObject4.bin"/><Relationship Id="rId4" Type="http://schemas.openxmlformats.org/officeDocument/2006/relationships/image" Target="../media/image4.wmf"/><Relationship Id="rId9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2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8.emf"/><Relationship Id="rId4" Type="http://schemas.openxmlformats.org/officeDocument/2006/relationships/package" Target="../embeddings/Documento_do_Microsoft_Word2.docx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o_Microsoft_Word3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4.emf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95536" y="1916832"/>
            <a:ext cx="8229600" cy="1828800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Transformação de coordenadas:</a:t>
            </a:r>
            <a:br>
              <a:rPr lang="pt-B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Cossenos diretores</a:t>
            </a:r>
            <a:br>
              <a:rPr lang="pt-B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matriz de rotação</a:t>
            </a:r>
            <a:br>
              <a:rPr lang="pt-B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ângulos de </a:t>
            </a:r>
            <a:r>
              <a:rPr lang="pt-BR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euler</a:t>
            </a:r>
            <a:endParaRPr lang="pt-BR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4437112"/>
            <a:ext cx="5652120" cy="1752600"/>
          </a:xfrm>
        </p:spPr>
        <p:txBody>
          <a:bodyPr/>
          <a:lstStyle/>
          <a:p>
            <a:r>
              <a:rPr lang="pt-BR" b="1" dirty="0" smtClean="0"/>
              <a:t>ETTORE A. DE BARROS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2027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2980415"/>
              </p:ext>
            </p:extLst>
          </p:nvPr>
        </p:nvGraphicFramePr>
        <p:xfrm>
          <a:off x="827584" y="620688"/>
          <a:ext cx="7120984" cy="1368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0" name="Equação" r:id="rId3" imgW="4343400" imgH="787400" progId="Equation.3">
                  <p:embed/>
                </p:oleObj>
              </mc:Choice>
              <mc:Fallback>
                <p:oleObj name="Equação" r:id="rId3" imgW="4343400" imgH="7874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620688"/>
                        <a:ext cx="7120984" cy="1368152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1388081"/>
              </p:ext>
            </p:extLst>
          </p:nvPr>
        </p:nvGraphicFramePr>
        <p:xfrm>
          <a:off x="2051720" y="2462437"/>
          <a:ext cx="4601966" cy="1368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1" name="Equação" r:id="rId5" imgW="2463800" imgH="736600" progId="Equation.3">
                  <p:embed/>
                </p:oleObj>
              </mc:Choice>
              <mc:Fallback>
                <p:oleObj name="Equação" r:id="rId5" imgW="2463800" imgH="736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20" y="2462437"/>
                        <a:ext cx="4601966" cy="1368152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1219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</a:t>
            </a: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0" y="19526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0" y="2189261"/>
            <a:ext cx="22474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pt-BR" alt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0" y="33337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16" name="Objeto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6338354"/>
              </p:ext>
            </p:extLst>
          </p:nvPr>
        </p:nvGraphicFramePr>
        <p:xfrm>
          <a:off x="539551" y="4365104"/>
          <a:ext cx="1606679" cy="1512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2" name="Equação" r:id="rId7" imgW="812520" imgH="761760" progId="Equation.3">
                  <p:embed/>
                </p:oleObj>
              </mc:Choice>
              <mc:Fallback>
                <p:oleObj name="Equação" r:id="rId7" imgW="812520" imgH="76176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1" y="4365104"/>
                        <a:ext cx="1606679" cy="151216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18" name="Objeto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8379264"/>
              </p:ext>
            </p:extLst>
          </p:nvPr>
        </p:nvGraphicFramePr>
        <p:xfrm>
          <a:off x="2473482" y="4437112"/>
          <a:ext cx="1923642" cy="12241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3" name="Equação" r:id="rId9" imgW="1155700" imgH="736600" progId="Equation.3">
                  <p:embed/>
                </p:oleObj>
              </mc:Choice>
              <mc:Fallback>
                <p:oleObj name="Equação" r:id="rId9" imgW="1155700" imgH="7366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3482" y="4437112"/>
                        <a:ext cx="1923642" cy="1224136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20" name="Objeto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9330364"/>
              </p:ext>
            </p:extLst>
          </p:nvPr>
        </p:nvGraphicFramePr>
        <p:xfrm>
          <a:off x="4427984" y="4869160"/>
          <a:ext cx="584448" cy="43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4" name="Equação" r:id="rId11" imgW="152268" imgH="164957" progId="Equation.3">
                  <p:embed/>
                </p:oleObj>
              </mc:Choice>
              <mc:Fallback>
                <p:oleObj name="Equação" r:id="rId11" imgW="152268" imgH="164957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984" y="4869160"/>
                        <a:ext cx="584448" cy="43204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" name="Rectangle 23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24" name="Objeto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5005137"/>
              </p:ext>
            </p:extLst>
          </p:nvPr>
        </p:nvGraphicFramePr>
        <p:xfrm>
          <a:off x="5652120" y="4429528"/>
          <a:ext cx="2417788" cy="14222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5" name="Equação" r:id="rId13" imgW="1295280" imgH="761760" progId="Equation.3">
                  <p:embed/>
                </p:oleObj>
              </mc:Choice>
              <mc:Fallback>
                <p:oleObj name="Equação" r:id="rId13" imgW="1295280" imgH="76176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2120" y="4429528"/>
                        <a:ext cx="2417788" cy="142222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tângulo 24"/>
          <p:cNvSpPr/>
          <p:nvPr/>
        </p:nvSpPr>
        <p:spPr>
          <a:xfrm>
            <a:off x="5076056" y="4725144"/>
            <a:ext cx="5760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800" i="1" dirty="0">
                <a:solidFill>
                  <a:schemeClr val="bg1"/>
                </a:solidFill>
              </a:rPr>
              <a:t>=</a:t>
            </a:r>
            <a:endParaRPr lang="pt-BR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10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187624" y="1268760"/>
            <a:ext cx="64892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/>
              <a:t>COMO “X” É ARBITRÁRIO, TEMOS: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492896"/>
            <a:ext cx="3060450" cy="1115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812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-23338" y="404664"/>
            <a:ext cx="9171100" cy="6494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/>
              <a:t>CONCLUSÕES</a:t>
            </a:r>
          </a:p>
          <a:p>
            <a:endParaRPr lang="pt-BR" sz="3200" b="1" dirty="0"/>
          </a:p>
          <a:p>
            <a:pPr marL="457200" indent="-457200">
              <a:buFont typeface="Arial" pitchFamily="34" charset="0"/>
              <a:buChar char="•"/>
            </a:pPr>
            <a:r>
              <a:rPr lang="pt-BR" sz="3200" b="1" dirty="0" smtClean="0">
                <a:solidFill>
                  <a:srgbClr val="FFFF00"/>
                </a:solidFill>
              </a:rPr>
              <a:t>COSSENOS DIRETORES</a:t>
            </a:r>
            <a:r>
              <a:rPr lang="pt-BR" sz="3200" b="1" dirty="0" smtClean="0"/>
              <a:t>: </a:t>
            </a:r>
            <a:r>
              <a:rPr lang="pt-BR" sz="3200" b="1" u="sng" dirty="0" smtClean="0"/>
              <a:t>9 PARÂMETROS</a:t>
            </a:r>
          </a:p>
          <a:p>
            <a:r>
              <a:rPr lang="pt-BR" sz="3200" b="1" dirty="0"/>
              <a:t> </a:t>
            </a:r>
            <a:r>
              <a:rPr lang="pt-BR" sz="3200" b="1" dirty="0" smtClean="0"/>
              <a:t>    QUE FORNECEM DIRETAMENTE A RELA-</a:t>
            </a:r>
          </a:p>
          <a:p>
            <a:r>
              <a:rPr lang="pt-BR" sz="3200" b="1" dirty="0"/>
              <a:t> </a:t>
            </a:r>
            <a:r>
              <a:rPr lang="pt-BR" sz="3200" b="1" dirty="0" smtClean="0"/>
              <a:t>    ÇÃO ENTRE VERSORES DE UM SISTEMA</a:t>
            </a:r>
          </a:p>
          <a:p>
            <a:r>
              <a:rPr lang="pt-BR" sz="3200" b="1" dirty="0"/>
              <a:t> </a:t>
            </a:r>
            <a:r>
              <a:rPr lang="pt-BR" sz="3200" b="1" dirty="0" smtClean="0"/>
              <a:t>     DE REFERÊNCIA E O OUTRO.</a:t>
            </a:r>
          </a:p>
          <a:p>
            <a:endParaRPr lang="pt-BR" sz="3200" b="1" dirty="0"/>
          </a:p>
          <a:p>
            <a:pPr marL="457200" indent="-457200">
              <a:buFont typeface="Arial" pitchFamily="34" charset="0"/>
              <a:buChar char="•"/>
            </a:pPr>
            <a:r>
              <a:rPr lang="pt-BR" sz="3200" b="1" dirty="0" smtClean="0">
                <a:solidFill>
                  <a:srgbClr val="FFFF00"/>
                </a:solidFill>
              </a:rPr>
              <a:t>MATRIZ DE ROTAÇÃO</a:t>
            </a:r>
            <a:r>
              <a:rPr lang="pt-BR" sz="3200" b="1" dirty="0" smtClean="0"/>
              <a:t>: </a:t>
            </a:r>
          </a:p>
          <a:p>
            <a:endParaRPr lang="pt-BR" sz="3200" b="1" dirty="0"/>
          </a:p>
          <a:p>
            <a:pPr marL="457200" indent="-457200">
              <a:buFont typeface="Wingdings" pitchFamily="2" charset="2"/>
              <a:buChar char="§"/>
            </a:pPr>
            <a:r>
              <a:rPr lang="pt-BR" sz="3200" b="1" u="sng" dirty="0" smtClean="0"/>
              <a:t>ORTOGONAL</a:t>
            </a:r>
          </a:p>
          <a:p>
            <a:pPr marL="457200" indent="-457200">
              <a:buFont typeface="Wingdings" pitchFamily="2" charset="2"/>
              <a:buChar char="§"/>
            </a:pPr>
            <a:endParaRPr lang="pt-BR" sz="3200" b="1" u="sng" dirty="0"/>
          </a:p>
          <a:p>
            <a:pPr marL="457200" indent="-457200">
              <a:buFont typeface="Wingdings" pitchFamily="2" charset="2"/>
              <a:buChar char="§"/>
            </a:pPr>
            <a:r>
              <a:rPr lang="pt-BR" sz="3200" b="1" u="sng" dirty="0" smtClean="0"/>
              <a:t>VARIAÇÃO TEMPORAL OBTIDA EM </a:t>
            </a:r>
          </a:p>
          <a:p>
            <a:r>
              <a:rPr lang="pt-BR" sz="3200" b="1" u="sng" dirty="0"/>
              <a:t> </a:t>
            </a:r>
            <a:r>
              <a:rPr lang="pt-BR" sz="3200" b="1" u="sng" dirty="0" smtClean="0"/>
              <a:t>   FUNÇÃO DA VELOC. ANGULAR </a:t>
            </a:r>
            <a:endParaRPr lang="pt-BR" sz="3200" b="1" dirty="0"/>
          </a:p>
        </p:txBody>
      </p:sp>
    </p:spTree>
    <p:extLst>
      <p:ext uri="{BB962C8B-B14F-4D97-AF65-F5344CB8AC3E}">
        <p14:creationId xmlns:p14="http://schemas.microsoft.com/office/powerpoint/2010/main" val="129318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5536" y="260648"/>
            <a:ext cx="45095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>
                <a:solidFill>
                  <a:srgbClr val="FFFF00"/>
                </a:solidFill>
              </a:rPr>
              <a:t>ÂNGULOS DE EULER</a:t>
            </a:r>
            <a:endParaRPr lang="pt-BR" sz="3200" b="1" dirty="0">
              <a:solidFill>
                <a:srgbClr val="FFFF00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95536" y="2060848"/>
            <a:ext cx="739657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/>
              <a:t>MATRIZ DE ROTAÇÃO: 9 PARÂMETROS</a:t>
            </a:r>
          </a:p>
          <a:p>
            <a:r>
              <a:rPr lang="pt-BR" sz="2800" b="1" dirty="0" smtClean="0"/>
              <a:t>ORTOGONALIDADE: 6 EQUAÇÕES DE</a:t>
            </a:r>
          </a:p>
          <a:p>
            <a:r>
              <a:rPr lang="pt-BR" sz="2800" b="1" dirty="0" smtClean="0"/>
              <a:t>                                               DEPENDÊNCIA</a:t>
            </a:r>
            <a:endParaRPr lang="pt-BR" sz="2800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0" y="1196752"/>
            <a:ext cx="3491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 smtClean="0"/>
              <a:t>1. INTRODUÇÃO</a:t>
            </a:r>
            <a:endParaRPr lang="pt-BR" sz="32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-11041" y="4005064"/>
            <a:ext cx="8353569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/>
              <a:t>-&gt; DEFINIMOS 3 PARÂMETROS </a:t>
            </a:r>
          </a:p>
          <a:p>
            <a:r>
              <a:rPr lang="pt-BR" sz="2800" b="1" dirty="0"/>
              <a:t> </a:t>
            </a:r>
            <a:r>
              <a:rPr lang="pt-BR" sz="2800" b="1" dirty="0" smtClean="0"/>
              <a:t>    INDEPENDENTES </a:t>
            </a:r>
            <a:r>
              <a:rPr lang="pt-BR" sz="2800" b="1" smtClean="0"/>
              <a:t>QUE PODEM </a:t>
            </a:r>
            <a:r>
              <a:rPr lang="pt-BR" sz="2800" b="1" dirty="0" smtClean="0"/>
              <a:t>SER </a:t>
            </a:r>
          </a:p>
          <a:p>
            <a:r>
              <a:rPr lang="pt-BR" sz="2800" b="1" dirty="0"/>
              <a:t> </a:t>
            </a:r>
            <a:r>
              <a:rPr lang="pt-BR" sz="2800" b="1" dirty="0" smtClean="0"/>
              <a:t>    UTILIZADOS TAMBÉM NA FORMULAÇÃO </a:t>
            </a:r>
          </a:p>
          <a:p>
            <a:r>
              <a:rPr lang="pt-BR" sz="2800" b="1" dirty="0"/>
              <a:t> </a:t>
            </a:r>
            <a:r>
              <a:rPr lang="pt-BR" sz="2800" b="1" dirty="0" smtClean="0"/>
              <a:t>    LAGRANGEANA DA DINÂMICA DO </a:t>
            </a:r>
          </a:p>
          <a:p>
            <a:r>
              <a:rPr lang="pt-BR" sz="2800" b="1" dirty="0"/>
              <a:t> </a:t>
            </a:r>
            <a:r>
              <a:rPr lang="pt-BR" sz="2800" b="1" dirty="0" smtClean="0"/>
              <a:t>    MANIPULADOR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250197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484784"/>
            <a:ext cx="5083871" cy="498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187624" y="548680"/>
            <a:ext cx="72394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/>
              <a:t>SEQUÊNCIA DE ROTAÇÕES ADOTADA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293711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340768"/>
            <a:ext cx="5256584" cy="4023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33335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56792"/>
            <a:ext cx="7419290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5373216"/>
            <a:ext cx="3885432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35542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7888593" cy="3388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869160"/>
            <a:ext cx="3309598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03768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38" y="980728"/>
            <a:ext cx="8215116" cy="4101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5301208"/>
            <a:ext cx="4917118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68333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980728"/>
            <a:ext cx="5608253" cy="558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619672" y="188640"/>
            <a:ext cx="55948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/>
              <a:t>COMPOSIÇÃO DE ROTAÇÕES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326068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-23338" y="0"/>
            <a:ext cx="9015610" cy="66171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rabicPeriod"/>
            </a:pPr>
            <a:r>
              <a:rPr lang="pt-BR" sz="3200" b="1" u="sng" dirty="0" smtClean="0"/>
              <a:t>INTRODUÇÃO</a:t>
            </a:r>
          </a:p>
          <a:p>
            <a:r>
              <a:rPr lang="pt-BR" sz="2800" b="1" dirty="0" smtClean="0"/>
              <a:t>NA DESCRIÇÃO DAS TAREFAS DO ROBÔ</a:t>
            </a:r>
          </a:p>
          <a:p>
            <a:r>
              <a:rPr lang="pt-BR" sz="2800" b="1" dirty="0" smtClean="0"/>
              <a:t>MANIPULADOR, ESTAMOS LIDANDO COM </a:t>
            </a:r>
          </a:p>
          <a:p>
            <a:r>
              <a:rPr lang="pt-BR" sz="2800" b="1" dirty="0" smtClean="0"/>
              <a:t>A REPRESENTAÇÃO DO SEU MOVIMENTO EM </a:t>
            </a:r>
          </a:p>
          <a:p>
            <a:r>
              <a:rPr lang="pt-BR" sz="2800" b="1" dirty="0" smtClean="0"/>
              <a:t>RELAÇÃO A VÁRIOS REFERENCIAIS DISTINTOS:</a:t>
            </a:r>
          </a:p>
          <a:p>
            <a:endParaRPr lang="pt-BR" sz="2800" b="1" dirty="0"/>
          </a:p>
          <a:p>
            <a:r>
              <a:rPr lang="pt-BR" sz="2800" b="1" u="sng" dirty="0" smtClean="0"/>
              <a:t>LIGAMENTOS,</a:t>
            </a:r>
            <a:r>
              <a:rPr lang="pt-BR" sz="2800" b="1" dirty="0" smtClean="0"/>
              <a:t> </a:t>
            </a:r>
            <a:r>
              <a:rPr lang="pt-BR" sz="2800" b="1" u="sng" dirty="0" smtClean="0"/>
              <a:t>BASE,</a:t>
            </a:r>
            <a:r>
              <a:rPr lang="pt-BR" sz="2800" b="1" dirty="0" smtClean="0"/>
              <a:t> </a:t>
            </a:r>
            <a:r>
              <a:rPr lang="pt-BR" sz="2800" b="1" u="sng" dirty="0" smtClean="0"/>
              <a:t>EFETUADOR</a:t>
            </a:r>
            <a:r>
              <a:rPr lang="pt-BR" sz="2800" b="1" dirty="0" smtClean="0"/>
              <a:t>, </a:t>
            </a:r>
            <a:r>
              <a:rPr lang="pt-BR" sz="2800" b="1" u="sng" dirty="0" smtClean="0"/>
              <a:t>PEÇA</a:t>
            </a:r>
            <a:r>
              <a:rPr lang="pt-BR" sz="2800" b="1" dirty="0" smtClean="0"/>
              <a:t> </a:t>
            </a:r>
            <a:r>
              <a:rPr lang="pt-BR" sz="2800" b="1" u="sng" dirty="0" smtClean="0"/>
              <a:t>DE</a:t>
            </a:r>
          </a:p>
          <a:p>
            <a:r>
              <a:rPr lang="pt-BR" sz="2800" b="1" u="sng" dirty="0" smtClean="0"/>
              <a:t>TRABALHO</a:t>
            </a:r>
            <a:r>
              <a:rPr lang="pt-BR" sz="2800" b="1" dirty="0" smtClean="0"/>
              <a:t>, </a:t>
            </a:r>
            <a:r>
              <a:rPr lang="pt-BR" sz="2800" b="1" u="sng" dirty="0" smtClean="0"/>
              <a:t>CHÃO DE FÁBRICA,</a:t>
            </a:r>
            <a:r>
              <a:rPr lang="pt-BR" sz="2800" b="1" dirty="0"/>
              <a:t> </a:t>
            </a:r>
            <a:r>
              <a:rPr lang="pt-BR" sz="2800" b="1" u="sng" dirty="0" smtClean="0"/>
              <a:t>ETC.</a:t>
            </a:r>
          </a:p>
          <a:p>
            <a:endParaRPr lang="pt-BR" sz="2800" b="1" u="sng" dirty="0" smtClean="0"/>
          </a:p>
          <a:p>
            <a:pPr marL="457200" indent="-457200">
              <a:buFont typeface="Wingdings"/>
              <a:buChar char="à"/>
            </a:pPr>
            <a:r>
              <a:rPr lang="pt-BR" sz="2800" b="1" dirty="0" smtClean="0">
                <a:sym typeface="Wingdings" pitchFamily="2" charset="2"/>
              </a:rPr>
              <a:t>TRANSFORMAÇÕES DE COORDENADAS.</a:t>
            </a:r>
          </a:p>
          <a:p>
            <a:pPr marL="457200" indent="-457200">
              <a:buFont typeface="Wingdings"/>
              <a:buChar char="à"/>
            </a:pPr>
            <a:endParaRPr lang="pt-BR" sz="2800" b="1" dirty="0">
              <a:sym typeface="Wingdings" pitchFamily="2" charset="2"/>
            </a:endParaRPr>
          </a:p>
          <a:p>
            <a:r>
              <a:rPr lang="pt-BR" sz="2800" b="1" u="sng" dirty="0" smtClean="0">
                <a:sym typeface="Wingdings" pitchFamily="2" charset="2"/>
              </a:rPr>
              <a:t>DESCRIÇÃO DA ATITUDE</a:t>
            </a:r>
            <a:r>
              <a:rPr lang="pt-BR" sz="2800" b="1" dirty="0" smtClean="0">
                <a:sym typeface="Wingdings" pitchFamily="2" charset="2"/>
              </a:rPr>
              <a:t>:</a:t>
            </a:r>
          </a:p>
          <a:p>
            <a:r>
              <a:rPr lang="pt-BR" sz="2800" b="1" u="sng" dirty="0" smtClean="0">
                <a:solidFill>
                  <a:srgbClr val="FFFF00"/>
                </a:solidFill>
                <a:sym typeface="Wingdings" pitchFamily="2" charset="2"/>
              </a:rPr>
              <a:t>COSSENOS </a:t>
            </a:r>
            <a:r>
              <a:rPr lang="pt-BR" sz="2800" b="1" dirty="0" smtClean="0">
                <a:solidFill>
                  <a:srgbClr val="FFFF00"/>
                </a:solidFill>
                <a:sym typeface="Wingdings" pitchFamily="2" charset="2"/>
              </a:rPr>
              <a:t>DIRETORES, </a:t>
            </a:r>
            <a:r>
              <a:rPr lang="pt-BR" sz="2800" b="1" u="sng" dirty="0" smtClean="0">
                <a:solidFill>
                  <a:srgbClr val="FFFF00"/>
                </a:solidFill>
                <a:sym typeface="Wingdings" pitchFamily="2" charset="2"/>
              </a:rPr>
              <a:t>ÂNGULOS DE EULER,</a:t>
            </a:r>
          </a:p>
          <a:p>
            <a:pPr algn="ctr"/>
            <a:r>
              <a:rPr lang="pt-BR" sz="2800" b="1" u="sng" dirty="0" smtClean="0">
                <a:solidFill>
                  <a:srgbClr val="FFFF00"/>
                </a:solidFill>
                <a:sym typeface="Wingdings" pitchFamily="2" charset="2"/>
              </a:rPr>
              <a:t> QUATERNIONS</a:t>
            </a:r>
            <a:r>
              <a:rPr lang="pt-BR" sz="2800" b="1" dirty="0" smtClean="0">
                <a:solidFill>
                  <a:srgbClr val="FFFF00"/>
                </a:solidFill>
                <a:sym typeface="Wingdings" pitchFamily="2" charset="2"/>
              </a:rPr>
              <a:t> E </a:t>
            </a:r>
            <a:r>
              <a:rPr lang="pt-BR" sz="2800" b="1" u="sng" dirty="0" smtClean="0">
                <a:solidFill>
                  <a:srgbClr val="FFFF00"/>
                </a:solidFill>
                <a:sym typeface="Wingdings" pitchFamily="2" charset="2"/>
              </a:rPr>
              <a:t>ROTAÇÕES EM TORNO</a:t>
            </a:r>
          </a:p>
          <a:p>
            <a:pPr algn="ctr"/>
            <a:r>
              <a:rPr lang="pt-BR" sz="2800" b="1" u="sng" dirty="0" smtClean="0">
                <a:solidFill>
                  <a:srgbClr val="FFFF00"/>
                </a:solidFill>
                <a:sym typeface="Wingdings" pitchFamily="2" charset="2"/>
              </a:rPr>
              <a:t> DE EIXOS FIXOS</a:t>
            </a:r>
            <a:endParaRPr lang="pt-BR" sz="2800" b="1" u="sng" dirty="0">
              <a:solidFill>
                <a:srgbClr val="FFFF00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62700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628800"/>
            <a:ext cx="4448175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21088"/>
            <a:ext cx="8419914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899592" y="260648"/>
            <a:ext cx="766748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200" b="1" dirty="0" smtClean="0"/>
              <a:t>RELAÇÃO ENTRE OS REFERENCIAIS</a:t>
            </a:r>
          </a:p>
          <a:p>
            <a:pPr algn="ctr"/>
            <a:r>
              <a:rPr lang="pt-BR" sz="3200" b="1" dirty="0" smtClean="0"/>
              <a:t>INERCIAL E FIXO NO CORPO</a:t>
            </a:r>
            <a:endParaRPr lang="pt-BR" sz="3200" b="1" dirty="0"/>
          </a:p>
        </p:txBody>
      </p:sp>
    </p:spTree>
    <p:extLst>
      <p:ext uri="{BB962C8B-B14F-4D97-AF65-F5344CB8AC3E}">
        <p14:creationId xmlns:p14="http://schemas.microsoft.com/office/powerpoint/2010/main" val="23109751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772816"/>
            <a:ext cx="4363196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221088"/>
            <a:ext cx="5796974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547664" y="476672"/>
            <a:ext cx="717856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u="sng" dirty="0" smtClean="0"/>
              <a:t>VELOCIDADE ANGULAR E VARIAÇÃO</a:t>
            </a:r>
          </a:p>
          <a:p>
            <a:r>
              <a:rPr lang="pt-BR" sz="2800" b="1" u="sng" dirty="0" smtClean="0"/>
              <a:t>TEMPORAL DOS ÂNGULOS DE EULER</a:t>
            </a:r>
            <a:endParaRPr lang="pt-BR" sz="2800" b="1" u="sng" dirty="0"/>
          </a:p>
        </p:txBody>
      </p:sp>
    </p:spTree>
    <p:extLst>
      <p:ext uri="{BB962C8B-B14F-4D97-AF65-F5344CB8AC3E}">
        <p14:creationId xmlns:p14="http://schemas.microsoft.com/office/powerpoint/2010/main" val="24048947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115616" y="836712"/>
            <a:ext cx="6947736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u="sng" dirty="0" smtClean="0"/>
              <a:t>CONCLUSÕES</a:t>
            </a:r>
          </a:p>
          <a:p>
            <a:endParaRPr lang="pt-BR" sz="3200" b="1" u="sng" dirty="0"/>
          </a:p>
          <a:p>
            <a:pPr marL="457200" indent="-457200">
              <a:buFont typeface="Arial" pitchFamily="34" charset="0"/>
              <a:buChar char="•"/>
            </a:pPr>
            <a:r>
              <a:rPr lang="pt-BR" sz="3200" b="1" u="sng" dirty="0" smtClean="0">
                <a:solidFill>
                  <a:srgbClr val="FFFF00"/>
                </a:solidFill>
              </a:rPr>
              <a:t>3 PARÂMETROS</a:t>
            </a:r>
          </a:p>
          <a:p>
            <a:endParaRPr lang="pt-BR" sz="3200" b="1" u="sng" dirty="0" smtClean="0">
              <a:solidFill>
                <a:srgbClr val="FFFF00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pt-BR" sz="3200" b="1" u="sng" dirty="0" smtClean="0">
                <a:solidFill>
                  <a:srgbClr val="FFFF00"/>
                </a:solidFill>
              </a:rPr>
              <a:t>SIGNIFICADO FÍSICO</a:t>
            </a:r>
          </a:p>
          <a:p>
            <a:endParaRPr lang="pt-BR" sz="3200" b="1" u="sng" dirty="0" smtClean="0">
              <a:solidFill>
                <a:srgbClr val="FFFF00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pt-BR" sz="3200" b="1" u="sng" dirty="0" smtClean="0">
                <a:solidFill>
                  <a:srgbClr val="FFFF00"/>
                </a:solidFill>
              </a:rPr>
              <a:t>FUNÇÕES TRIGINOMÉTRICAS</a:t>
            </a:r>
          </a:p>
          <a:p>
            <a:endParaRPr lang="pt-BR" sz="3200" b="1" u="sng" dirty="0" smtClean="0">
              <a:solidFill>
                <a:srgbClr val="FFFF00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pt-BR" sz="3200" b="1" u="sng" dirty="0" smtClean="0">
                <a:solidFill>
                  <a:srgbClr val="FFFF00"/>
                </a:solidFill>
              </a:rPr>
              <a:t>SINGULARIDADES</a:t>
            </a:r>
            <a:endParaRPr lang="pt-BR" sz="3200" b="1" u="sng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630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23528" y="332656"/>
            <a:ext cx="7200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itchFamily="2" charset="2"/>
              <a:buChar char="§"/>
            </a:pPr>
            <a:r>
              <a:rPr lang="pt-BR" sz="2800" b="1" dirty="0" smtClean="0"/>
              <a:t>O MANIPULADOR PODE SER MODELADO COMO UM SISTEMA DE CORPOS RÍGIDOS CUJA LOCALIZAÇÃO É COMPLETAMENTE DESCRITA POR SUAS POSIÇÕES E ORIENTAÇÕES</a:t>
            </a:r>
            <a:endParaRPr lang="pt-BR" sz="2800" b="1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2073505"/>
              </p:ext>
            </p:extLst>
          </p:nvPr>
        </p:nvGraphicFramePr>
        <p:xfrm>
          <a:off x="1331640" y="3140968"/>
          <a:ext cx="6316592" cy="27949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9" r:id="rId3" imgW="3684588" imgH="1627188" progId="MSDraw">
                  <p:embed/>
                </p:oleObj>
              </mc:Choice>
              <mc:Fallback>
                <p:oleObj r:id="rId3" imgW="3684588" imgH="1627188" progId="MSDraw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3140968"/>
                        <a:ext cx="6316592" cy="279495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259632" y="623731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1365289"/>
              </p:ext>
            </p:extLst>
          </p:nvPr>
        </p:nvGraphicFramePr>
        <p:xfrm>
          <a:off x="19050" y="5999163"/>
          <a:ext cx="9124950" cy="858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0" name="Equação" r:id="rId5" imgW="2705040" imgH="241200" progId="Equation.3">
                  <p:embed/>
                </p:oleObj>
              </mc:Choice>
              <mc:Fallback>
                <p:oleObj name="Equação" r:id="rId5" imgW="2705040" imgH="241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" y="5999163"/>
                        <a:ext cx="9124950" cy="8588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7991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05780" y="189446"/>
            <a:ext cx="85324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u="sng" dirty="0" smtClean="0"/>
              <a:t>COSSENOS DIRETORES E MATRIZ DE ROTAÇÃO</a:t>
            </a:r>
            <a:endParaRPr lang="pt-BR" sz="3200" b="1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3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14" name="Objeto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2406156"/>
              </p:ext>
            </p:extLst>
          </p:nvPr>
        </p:nvGraphicFramePr>
        <p:xfrm>
          <a:off x="2339752" y="1196752"/>
          <a:ext cx="5349007" cy="27819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2" r:id="rId3" imgW="3719513" imgH="1930400" progId="MSDraw">
                  <p:embed/>
                </p:oleObj>
              </mc:Choice>
              <mc:Fallback>
                <p:oleObj r:id="rId3" imgW="3719513" imgH="1930400" progId="MSDraw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52" y="1196752"/>
                        <a:ext cx="5349007" cy="27819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to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0906501"/>
              </p:ext>
            </p:extLst>
          </p:nvPr>
        </p:nvGraphicFramePr>
        <p:xfrm>
          <a:off x="1187624" y="3645024"/>
          <a:ext cx="7344816" cy="22322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3" name="Documento" r:id="rId6" imgW="6946473" imgH="1571743" progId="Word.Document.12">
                  <p:embed/>
                </p:oleObj>
              </mc:Choice>
              <mc:Fallback>
                <p:oleObj name="Documento" r:id="rId6" imgW="6946473" imgH="157174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87624" y="3645024"/>
                        <a:ext cx="7344816" cy="22322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25" name="Objeto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0972696"/>
              </p:ext>
            </p:extLst>
          </p:nvPr>
        </p:nvGraphicFramePr>
        <p:xfrm>
          <a:off x="1223628" y="6093296"/>
          <a:ext cx="6696744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4" name="Equação" r:id="rId8" imgW="4432300" imgH="330200" progId="Equation.3">
                  <p:embed/>
                </p:oleObj>
              </mc:Choice>
              <mc:Fallback>
                <p:oleObj name="Equação" r:id="rId8" imgW="4432300" imgH="330200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3628" y="6093296"/>
                        <a:ext cx="6696744" cy="5040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6821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1277972"/>
              </p:ext>
            </p:extLst>
          </p:nvPr>
        </p:nvGraphicFramePr>
        <p:xfrm>
          <a:off x="1907704" y="908720"/>
          <a:ext cx="5695833" cy="2520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0" r:id="rId3" imgW="3684588" imgH="1627188" progId="MSDraw">
                  <p:embed/>
                </p:oleObj>
              </mc:Choice>
              <mc:Fallback>
                <p:oleObj r:id="rId3" imgW="3684588" imgH="1627188" progId="MSDraw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908720"/>
                        <a:ext cx="5695833" cy="252028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3515796"/>
              </p:ext>
            </p:extLst>
          </p:nvPr>
        </p:nvGraphicFramePr>
        <p:xfrm>
          <a:off x="1979712" y="3501008"/>
          <a:ext cx="6172114" cy="30243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1" name="Equação" r:id="rId5" imgW="4762500" imgH="2336800" progId="Equation.3">
                  <p:embed/>
                </p:oleObj>
              </mc:Choice>
              <mc:Fallback>
                <p:oleObj name="Equação" r:id="rId5" imgW="4762500" imgH="23368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712" y="3501008"/>
                        <a:ext cx="6172114" cy="30243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2248323"/>
              </p:ext>
            </p:extLst>
          </p:nvPr>
        </p:nvGraphicFramePr>
        <p:xfrm>
          <a:off x="1223962" y="188640"/>
          <a:ext cx="6696075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2" name="Equação" r:id="rId7" imgW="4432300" imgH="330200" progId="Equation.3">
                  <p:embed/>
                </p:oleObj>
              </mc:Choice>
              <mc:Fallback>
                <p:oleObj name="Equação" r:id="rId7" imgW="4432300" imgH="330200" progId="Equation.3">
                  <p:embed/>
                  <p:pic>
                    <p:nvPicPr>
                      <p:cNvPr id="0" name="Objeto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3962" y="188640"/>
                        <a:ext cx="6696075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1403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6567186"/>
              </p:ext>
            </p:extLst>
          </p:nvPr>
        </p:nvGraphicFramePr>
        <p:xfrm>
          <a:off x="755576" y="404664"/>
          <a:ext cx="7476158" cy="280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4" name="Documento" r:id="rId4" imgW="6446477" imgH="2172106" progId="Word.Document.12">
                  <p:embed/>
                </p:oleObj>
              </mc:Choice>
              <mc:Fallback>
                <p:oleObj name="Documento" r:id="rId4" imgW="6446477" imgH="217210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55576" y="404664"/>
                        <a:ext cx="7476158" cy="2808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179512" y="3861048"/>
            <a:ext cx="856356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solidFill>
                  <a:schemeClr val="bg1"/>
                </a:solidFill>
              </a:rPr>
              <a:t>TRATAREMOS DA CONSTRUÇÃO DA MATRIZ</a:t>
            </a:r>
            <a:endParaRPr lang="pt-BR" sz="2800" b="1" dirty="0">
              <a:solidFill>
                <a:schemeClr val="bg1"/>
              </a:solidFill>
            </a:endParaRPr>
          </a:p>
          <a:p>
            <a:endParaRPr lang="pt-BR" sz="2800" b="1" dirty="0" smtClean="0">
              <a:solidFill>
                <a:schemeClr val="bg1"/>
              </a:solidFill>
            </a:endParaRPr>
          </a:p>
          <a:p>
            <a:pPr algn="ctr"/>
            <a:r>
              <a:rPr lang="pt-BR" sz="2800" b="1" dirty="0" smtClean="0">
                <a:solidFill>
                  <a:schemeClr val="bg1"/>
                </a:solidFill>
              </a:rPr>
              <a:t>DE ROTAÇÃO: “R”</a:t>
            </a:r>
            <a:endParaRPr lang="pt-BR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28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2427010"/>
              </p:ext>
            </p:extLst>
          </p:nvPr>
        </p:nvGraphicFramePr>
        <p:xfrm>
          <a:off x="822325" y="1133475"/>
          <a:ext cx="7443788" cy="502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0" name="Documento" r:id="rId3" imgW="6770529" imgH="4595205" progId="Word.Document.12">
                  <p:embed/>
                </p:oleObj>
              </mc:Choice>
              <mc:Fallback>
                <p:oleObj name="Documento" r:id="rId3" imgW="6770529" imgH="459520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22325" y="1133475"/>
                        <a:ext cx="7443788" cy="5029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899592" y="692696"/>
            <a:ext cx="40078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u="sng" dirty="0" smtClean="0"/>
              <a:t>ORTOGONALIDADE:</a:t>
            </a:r>
            <a:endParaRPr lang="pt-BR" sz="2800" b="1" u="sng" dirty="0"/>
          </a:p>
        </p:txBody>
      </p:sp>
    </p:spTree>
    <p:extLst>
      <p:ext uri="{BB962C8B-B14F-4D97-AF65-F5344CB8AC3E}">
        <p14:creationId xmlns:p14="http://schemas.microsoft.com/office/powerpoint/2010/main" val="234805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259632" y="908720"/>
            <a:ext cx="43749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u="sng" dirty="0" smtClean="0"/>
              <a:t>VARIAÇÃO NO TEMPO</a:t>
            </a:r>
            <a:endParaRPr lang="pt-BR" sz="2800" b="1" u="sng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630" y="2924944"/>
            <a:ext cx="5599320" cy="846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26467" y="1988840"/>
            <a:ext cx="88921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/>
              <a:t>SEJA </a:t>
            </a:r>
            <a:r>
              <a:rPr lang="pt-BR" sz="2800" b="1" smtClean="0"/>
              <a:t>“X´” </a:t>
            </a:r>
            <a:r>
              <a:rPr lang="pt-BR" sz="2800" b="1" dirty="0" smtClean="0"/>
              <a:t>UM VETOR ARBITRÁRIO CONSTANTE</a:t>
            </a:r>
            <a:endParaRPr lang="pt-BR" sz="2800" b="1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5589240"/>
            <a:ext cx="550545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1041" y="4149080"/>
            <a:ext cx="904446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/>
              <a:t>POR OUTRO LADO, DA CINEMÁTICA, SABEMOS </a:t>
            </a:r>
          </a:p>
          <a:p>
            <a:pPr algn="just"/>
            <a:r>
              <a:rPr lang="pt-BR" sz="2800" b="1" dirty="0" smtClean="0"/>
              <a:t>QUE:</a:t>
            </a:r>
            <a:endParaRPr lang="pt-BR" sz="2800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7524328" y="5733256"/>
            <a:ext cx="604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/>
              <a:t>(2)</a:t>
            </a:r>
            <a:endParaRPr lang="pt-BR" sz="2800" b="1" dirty="0"/>
          </a:p>
        </p:txBody>
      </p:sp>
      <p:sp>
        <p:nvSpPr>
          <p:cNvPr id="6" name="Retângulo 5"/>
          <p:cNvSpPr/>
          <p:nvPr/>
        </p:nvSpPr>
        <p:spPr>
          <a:xfrm>
            <a:off x="7524328" y="3212976"/>
            <a:ext cx="6046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/>
              <a:t>(</a:t>
            </a:r>
            <a:r>
              <a:rPr lang="pt-BR" sz="2800" b="1" dirty="0" smtClean="0"/>
              <a:t>1)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284313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16832"/>
            <a:ext cx="6745841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187624" y="764704"/>
            <a:ext cx="42578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/>
              <a:t>APLICANDO (2) EM (1):</a:t>
            </a:r>
            <a:endParaRPr lang="pt-BR" sz="2800" b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0" y="2996952"/>
            <a:ext cx="856676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pt-BR" sz="2800" b="1" dirty="0" smtClean="0"/>
              <a:t>PARA A APLICAÇÃO NESTAS EXPRESSÕES, </a:t>
            </a:r>
          </a:p>
          <a:p>
            <a:pPr algn="just"/>
            <a:r>
              <a:rPr lang="pt-BR" sz="2800" b="1" dirty="0" smtClean="0"/>
              <a:t>REPRESENTAMOS A VELOCIDADE ANGULAR </a:t>
            </a:r>
          </a:p>
          <a:p>
            <a:pPr algn="just"/>
            <a:r>
              <a:rPr lang="pt-BR" sz="2800" b="1" dirty="0" smtClean="0"/>
              <a:t>COMO SEGUE:</a:t>
            </a:r>
            <a:endParaRPr lang="pt-BR" sz="2800" b="1" dirty="0"/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2821676"/>
              </p:ext>
            </p:extLst>
          </p:nvPr>
        </p:nvGraphicFramePr>
        <p:xfrm>
          <a:off x="3338073" y="4653136"/>
          <a:ext cx="2952328" cy="17296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0" name="Equação" r:id="rId4" imgW="1257120" imgH="736560" progId="Equation.3">
                  <p:embed/>
                </p:oleObj>
              </mc:Choice>
              <mc:Fallback>
                <p:oleObj name="Equação" r:id="rId4" imgW="1257120" imgH="7365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38073" y="4653136"/>
                        <a:ext cx="2952328" cy="172964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350" y="5229200"/>
            <a:ext cx="998821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118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pice">
  <a:themeElements>
    <a:clrScheme name="Ápice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Ápice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Ápic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470</TotalTime>
  <Words>284</Words>
  <Application>Microsoft Office PowerPoint</Application>
  <PresentationFormat>Apresentação na tela (4:3)</PresentationFormat>
  <Paragraphs>75</Paragraphs>
  <Slides>22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4</vt:i4>
      </vt:variant>
      <vt:variant>
        <vt:lpstr>Títulos de slides</vt:lpstr>
      </vt:variant>
      <vt:variant>
        <vt:i4>22</vt:i4>
      </vt:variant>
    </vt:vector>
  </HeadingPairs>
  <TitlesOfParts>
    <vt:vector size="27" baseType="lpstr">
      <vt:lpstr>Ápice</vt:lpstr>
      <vt:lpstr>MSDraw</vt:lpstr>
      <vt:lpstr>Equação</vt:lpstr>
      <vt:lpstr>Documento</vt:lpstr>
      <vt:lpstr>Documento do Microsoft Word</vt:lpstr>
      <vt:lpstr>   Transformação de coordenadas: Cossenos diretores matriz de rotação ângulos de euler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Transformação homogênea</dc:title>
  <dc:creator>Dell</dc:creator>
  <cp:lastModifiedBy>DELL</cp:lastModifiedBy>
  <cp:revision>38</cp:revision>
  <dcterms:created xsi:type="dcterms:W3CDTF">2013-05-04T14:57:58Z</dcterms:created>
  <dcterms:modified xsi:type="dcterms:W3CDTF">2020-03-01T23:50:24Z</dcterms:modified>
</cp:coreProperties>
</file>