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9" r:id="rId5"/>
    <p:sldId id="261" r:id="rId6"/>
    <p:sldId id="260" r:id="rId7"/>
    <p:sldId id="263" r:id="rId8"/>
    <p:sldId id="265" r:id="rId9"/>
    <p:sldId id="266" r:id="rId10"/>
    <p:sldId id="281" r:id="rId11"/>
    <p:sldId id="267" r:id="rId12"/>
    <p:sldId id="268" r:id="rId13"/>
    <p:sldId id="269" r:id="rId14"/>
    <p:sldId id="270" r:id="rId15"/>
    <p:sldId id="272" r:id="rId16"/>
    <p:sldId id="284" r:id="rId17"/>
    <p:sldId id="273" r:id="rId18"/>
    <p:sldId id="274" r:id="rId19"/>
    <p:sldId id="276" r:id="rId20"/>
    <p:sldId id="275" r:id="rId21"/>
    <p:sldId id="278" r:id="rId22"/>
    <p:sldId id="283" r:id="rId23"/>
    <p:sldId id="279" r:id="rId24"/>
    <p:sldId id="280" r:id="rId25"/>
    <p:sldId id="282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C3D207A-5E8F-4A49-9C16-5DF7B48587E2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650045E-656C-470A-BBF8-076576474206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207A-5E8F-4A49-9C16-5DF7B48587E2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045E-656C-470A-BBF8-07657647420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207A-5E8F-4A49-9C16-5DF7B48587E2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045E-656C-470A-BBF8-07657647420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3D207A-5E8F-4A49-9C16-5DF7B48587E2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50045E-656C-470A-BBF8-076576474206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C3D207A-5E8F-4A49-9C16-5DF7B48587E2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650045E-656C-470A-BBF8-076576474206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207A-5E8F-4A49-9C16-5DF7B48587E2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045E-656C-470A-BBF8-076576474206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207A-5E8F-4A49-9C16-5DF7B48587E2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045E-656C-470A-BBF8-076576474206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3D207A-5E8F-4A49-9C16-5DF7B48587E2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50045E-656C-470A-BBF8-076576474206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D207A-5E8F-4A49-9C16-5DF7B48587E2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0045E-656C-470A-BBF8-07657647420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3D207A-5E8F-4A49-9C16-5DF7B48587E2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50045E-656C-470A-BBF8-076576474206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3D207A-5E8F-4A49-9C16-5DF7B48587E2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50045E-656C-470A-BBF8-076576474206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C3D207A-5E8F-4A49-9C16-5DF7B48587E2}" type="datetimeFigureOut">
              <a:rPr lang="pt-BR" smtClean="0"/>
              <a:t>20/03/2018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650045E-656C-470A-BBF8-07657647420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uscatextual.cnpq.br/buscatextual" TargetMode="External"/><Relationship Id="rId2" Type="http://schemas.openxmlformats.org/officeDocument/2006/relationships/hyperlink" Target="http://lattes.cnpq.br/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hyperlink" Target="https://wwws.cnpq.br/cvlattesweb/pkg_cv_estr.inicio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3.eca.usp.br/pesquisa/grupos/crp" TargetMode="External"/><Relationship Id="rId3" Type="http://schemas.openxmlformats.org/officeDocument/2006/relationships/hyperlink" Target="http://www3.eca.usp.br/pesquisa/grupos/cap" TargetMode="External"/><Relationship Id="rId7" Type="http://schemas.openxmlformats.org/officeDocument/2006/relationships/hyperlink" Target="http://www3.eca.usp.br/pesquisa/grupos/cmu" TargetMode="External"/><Relationship Id="rId2" Type="http://schemas.openxmlformats.org/officeDocument/2006/relationships/hyperlink" Target="http://www3.eca.usp.br/pesquisa/grupos/ca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3.eca.usp.br/pesquisa/grupos/cje" TargetMode="External"/><Relationship Id="rId5" Type="http://schemas.openxmlformats.org/officeDocument/2006/relationships/hyperlink" Target="http://www3.eca.usp.br/pesquisa/grupos/cca" TargetMode="External"/><Relationship Id="rId10" Type="http://schemas.openxmlformats.org/officeDocument/2006/relationships/hyperlink" Target="http://www3.eca.usp.br/pesquisa/grupos/lista" TargetMode="External"/><Relationship Id="rId4" Type="http://schemas.openxmlformats.org/officeDocument/2006/relationships/hyperlink" Target="http://www3.eca.usp.br/pesquisa/grupos/cbd" TargetMode="External"/><Relationship Id="rId9" Type="http://schemas.openxmlformats.org/officeDocument/2006/relationships/hyperlink" Target="http://www3.eca.usp.br/pesquisa/grupos/ctr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compos.org.br/" TargetMode="External"/><Relationship Id="rId2" Type="http://schemas.openxmlformats.org/officeDocument/2006/relationships/hyperlink" Target="http://www.portalintercom.org.br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iamcr.org/" TargetMode="External"/><Relationship Id="rId2" Type="http://schemas.openxmlformats.org/officeDocument/2006/relationships/hyperlink" Target="https://www.icahdq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sucupira.capes.gov.br/sucupira/public/consultas/coleta/veiculoPublicacaoQualis/listaConsultaGeralPeriodicos.js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hyperlink" Target="http://www.e-compos.org.br/e-compos" TargetMode="External"/><Relationship Id="rId7" Type="http://schemas.openxmlformats.org/officeDocument/2006/relationships/hyperlink" Target="http://www.revistas.usp.br/matrizes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hyperlink" Target="http://revistacmc.espm.br/index.php/revistacmc" TargetMode="External"/><Relationship Id="rId4" Type="http://schemas.openxmlformats.org/officeDocument/2006/relationships/hyperlink" Target="https://revistas.pucsp.br/index.php/galaxia" TargetMode="External"/><Relationship Id="rId9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lattes.cnpq.br/web/dgp/ciencias-sociais-aplicadas" TargetMode="External"/><Relationship Id="rId3" Type="http://schemas.openxmlformats.org/officeDocument/2006/relationships/hyperlink" Target="http://lattes.cnpq.br/web/dgp/ciencias-biologicas" TargetMode="External"/><Relationship Id="rId7" Type="http://schemas.openxmlformats.org/officeDocument/2006/relationships/hyperlink" Target="http://lattes.cnpq.br/web/dgp/ciencias-humanas" TargetMode="External"/><Relationship Id="rId2" Type="http://schemas.openxmlformats.org/officeDocument/2006/relationships/hyperlink" Target="http://lattes.cnpq.br/web/dgp/ciencias-agrarias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lattes.cnpq.br/web/dgp/engenharias" TargetMode="External"/><Relationship Id="rId5" Type="http://schemas.openxmlformats.org/officeDocument/2006/relationships/hyperlink" Target="http://lattes.cnpq.br/web/dgp/ciencias-exatas-e-da-terra" TargetMode="External"/><Relationship Id="rId10" Type="http://schemas.openxmlformats.org/officeDocument/2006/relationships/hyperlink" Target="http://lattes.cnpq.br/web/dgp/arvore-do-conhecimento" TargetMode="External"/><Relationship Id="rId4" Type="http://schemas.openxmlformats.org/officeDocument/2006/relationships/hyperlink" Target="http://lattes.cnpq.br/web/dgp/ciencias-da-saude" TargetMode="External"/><Relationship Id="rId9" Type="http://schemas.openxmlformats.org/officeDocument/2006/relationships/hyperlink" Target="http://lattes.cnpq.br/web/dgp/linguistica-letras-e-arte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attes.cnpq.br/web/dgp/arvore-do-conhecimento" TargetMode="External"/><Relationship Id="rId2" Type="http://schemas.openxmlformats.org/officeDocument/2006/relationships/hyperlink" Target="http://lattes.cnpq.br/web/dgp/ciencias-sociais-aplicadas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lattes.cnpq.br/web/dgp/por-area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cnpq.br/mapa-de-investimentos-nov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 CAMPO DA COMUNICAÇÃO NO BRASIL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Disciplina</a:t>
            </a:r>
            <a:r>
              <a:rPr lang="pt-BR" dirty="0"/>
              <a:t>: Introdução ao Campo da Comunicação – CCA 0321 </a:t>
            </a:r>
            <a:endParaRPr lang="pt-BR" dirty="0" smtClean="0"/>
          </a:p>
          <a:p>
            <a:r>
              <a:rPr lang="pt-BR" dirty="0" smtClean="0"/>
              <a:t>Prof. Dr. Richard </a:t>
            </a:r>
            <a:r>
              <a:rPr lang="pt-BR" dirty="0" err="1" smtClean="0"/>
              <a:t>Romancini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760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Estratégia importante para conhecer os pesquisadores: Currículo Lattes</a:t>
            </a:r>
            <a:endParaRPr lang="pt-BR" dirty="0"/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323528" y="1600200"/>
            <a:ext cx="8280920" cy="1396752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Base de currículos </a:t>
            </a:r>
            <a:r>
              <a:rPr lang="pt-BR" dirty="0"/>
              <a:t>em: </a:t>
            </a:r>
            <a:r>
              <a:rPr lang="pt-BR" sz="2000" dirty="0">
                <a:hlinkClick r:id="rId2"/>
              </a:rPr>
              <a:t>http://lattes.cnpq.br</a:t>
            </a:r>
            <a:r>
              <a:rPr lang="pt-BR" sz="2000" dirty="0" smtClean="0">
                <a:hlinkClick r:id="rId2"/>
              </a:rPr>
              <a:t>/</a:t>
            </a:r>
            <a:endParaRPr lang="pt-BR" sz="2000" dirty="0" smtClean="0"/>
          </a:p>
          <a:p>
            <a:r>
              <a:rPr lang="pt-BR" dirty="0" smtClean="0"/>
              <a:t>Busca currículos em</a:t>
            </a:r>
            <a:r>
              <a:rPr lang="pt-BR" dirty="0"/>
              <a:t>: </a:t>
            </a:r>
            <a:r>
              <a:rPr lang="pt-BR" sz="2000" dirty="0">
                <a:hlinkClick r:id="rId3"/>
              </a:rPr>
              <a:t>http://</a:t>
            </a:r>
            <a:r>
              <a:rPr lang="pt-BR" sz="2000" dirty="0" smtClean="0">
                <a:hlinkClick r:id="rId3"/>
              </a:rPr>
              <a:t>buscatextual.cnpq.br/buscatextual</a:t>
            </a:r>
            <a:r>
              <a:rPr lang="pt-BR" sz="2000" dirty="0" smtClean="0"/>
              <a:t> </a:t>
            </a:r>
          </a:p>
          <a:p>
            <a:r>
              <a:rPr lang="pt-BR" dirty="0" smtClean="0"/>
              <a:t>Cadastro em</a:t>
            </a:r>
            <a:r>
              <a:rPr lang="pt-BR" dirty="0"/>
              <a:t>: </a:t>
            </a:r>
            <a:r>
              <a:rPr lang="pt-BR" sz="2000" dirty="0">
                <a:hlinkClick r:id="rId4"/>
              </a:rPr>
              <a:t>https://</a:t>
            </a:r>
            <a:r>
              <a:rPr lang="pt-BR" sz="2000" dirty="0" smtClean="0">
                <a:hlinkClick r:id="rId4"/>
              </a:rPr>
              <a:t>wwws.cnpq.br/cvlattesweb/pkg_cv_estr.inicio</a:t>
            </a:r>
            <a:r>
              <a:rPr lang="pt-BR" sz="2000" dirty="0" smtClean="0"/>
              <a:t> </a:t>
            </a:r>
            <a:endParaRPr lang="pt-BR" dirty="0" smtClean="0"/>
          </a:p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212976"/>
            <a:ext cx="5616624" cy="3159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951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Sociedade de massa: fundamento do desenvolvimento do campo da comunicação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desenvolvimento do </a:t>
            </a:r>
            <a:r>
              <a:rPr lang="pt-BR" b="1" dirty="0" smtClean="0"/>
              <a:t>campo comunicacional </a:t>
            </a:r>
            <a:r>
              <a:rPr lang="pt-BR" dirty="0" smtClean="0"/>
              <a:t>como um todo, no Brasil, ocorre em paralelo ao crescimento do mercado cultural do país e das profundas transformações que, a partir das primeiras décadas do século XX, modernizam a sociedade </a:t>
            </a:r>
          </a:p>
          <a:p>
            <a:r>
              <a:rPr lang="pt-BR" dirty="0" smtClean="0"/>
              <a:t>Assim, desenvolve-se um mercado (</a:t>
            </a:r>
            <a:r>
              <a:rPr lang="pt-BR" b="1" dirty="0" smtClean="0"/>
              <a:t>campo profissional</a:t>
            </a:r>
            <a:r>
              <a:rPr lang="pt-BR" dirty="0" smtClean="0"/>
              <a:t>) que passa a demandar profissionais treinados (</a:t>
            </a:r>
            <a:r>
              <a:rPr lang="pt-BR" b="1" dirty="0" smtClean="0"/>
              <a:t>campo do ensino</a:t>
            </a:r>
            <a:r>
              <a:rPr lang="pt-BR" dirty="0" smtClean="0"/>
              <a:t>) e que também coloca problematizações que requerem pesquisa, tanto mercadológica quanto acadêmica (</a:t>
            </a:r>
            <a:r>
              <a:rPr lang="pt-BR" b="1" dirty="0" smtClean="0"/>
              <a:t>campo científico</a:t>
            </a:r>
            <a:r>
              <a:rPr lang="pt-BR" dirty="0" smtClean="0"/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137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campo do </a:t>
            </a:r>
            <a:r>
              <a:rPr lang="pt-BR" b="1" dirty="0" smtClean="0"/>
              <a:t>ensino das profissões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915000" cy="3268960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Inicialmente, em termos de ensino, ocorrem o desenvolvimento de cursos livres, desde a década de 1930, e também superiores, esses em instituições isoladas:</a:t>
            </a:r>
          </a:p>
          <a:p>
            <a:pPr lvl="1"/>
            <a:r>
              <a:rPr lang="pt-BR" dirty="0" smtClean="0"/>
              <a:t>Jornalismo (</a:t>
            </a:r>
            <a:r>
              <a:rPr lang="pt-BR" dirty="0" err="1" smtClean="0"/>
              <a:t>Cásper</a:t>
            </a:r>
            <a:r>
              <a:rPr lang="pt-BR" dirty="0" smtClean="0"/>
              <a:t> Líbero/PUCSP): 1947</a:t>
            </a:r>
          </a:p>
          <a:p>
            <a:pPr lvl="1"/>
            <a:r>
              <a:rPr lang="pt-BR" dirty="0" smtClean="0"/>
              <a:t>Propaganda e Publicidade (atual ESPM): 1951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pt-BR" sz="2400" dirty="0" smtClean="0"/>
              <a:t>O modelo estritamente universitário tem na ECA/USP uma instituição pioneira e modelar</a:t>
            </a:r>
          </a:p>
          <a:p>
            <a:pPr lvl="1"/>
            <a:endParaRPr lang="pt-BR" dirty="0"/>
          </a:p>
          <a:p>
            <a:pPr lvl="1"/>
            <a:endParaRPr lang="pt-BR" dirty="0" smtClean="0"/>
          </a:p>
        </p:txBody>
      </p:sp>
      <p:pic>
        <p:nvPicPr>
          <p:cNvPr id="1026" name="Picture 2" descr="Resultado de imagem para &quot;Escola de Comunicações CUlturai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700807"/>
            <a:ext cx="1852414" cy="2737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395536" y="4812248"/>
            <a:ext cx="756084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pt-BR" sz="2200" dirty="0"/>
              <a:t>Inicialmente (1966) chamada de “Escola de Comunicações Culturais”, a ECA (com esse nome, desde 1969) representou um profícuo modelo de ensino universitário, na qual foi criado o </a:t>
            </a:r>
            <a:r>
              <a:rPr lang="pt-BR" sz="2200" b="1" dirty="0"/>
              <a:t>primeiro curso de Relações Públicas do país (1967)</a:t>
            </a:r>
          </a:p>
        </p:txBody>
      </p:sp>
    </p:spTree>
    <p:extLst>
      <p:ext uri="{BB962C8B-B14F-4D97-AF65-F5344CB8AC3E}">
        <p14:creationId xmlns:p14="http://schemas.microsoft.com/office/powerpoint/2010/main" val="415408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desenvolvimento </a:t>
            </a:r>
            <a:r>
              <a:rPr lang="pt-BR" b="1" dirty="0" smtClean="0"/>
              <a:t>do ensino </a:t>
            </a:r>
            <a:r>
              <a:rPr lang="pt-BR" dirty="0" smtClean="0"/>
              <a:t>- 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5554960" cy="5357192"/>
          </a:xfrm>
        </p:spPr>
        <p:txBody>
          <a:bodyPr>
            <a:normAutofit/>
          </a:bodyPr>
          <a:lstStyle/>
          <a:p>
            <a:r>
              <a:rPr lang="pt-BR" dirty="0" smtClean="0"/>
              <a:t>A partir principalmente da década de 1960, o ensino de graduação cresce de maneira significativa, o que se relaciona ao </a:t>
            </a:r>
            <a:r>
              <a:rPr lang="pt-BR" b="1" dirty="0" smtClean="0"/>
              <a:t>desenvolvimento da indústria cultural no país</a:t>
            </a:r>
            <a:r>
              <a:rPr lang="pt-BR" dirty="0" smtClean="0"/>
              <a:t>, em seus diferentes segmentos</a:t>
            </a:r>
          </a:p>
          <a:p>
            <a:r>
              <a:rPr lang="pt-BR" dirty="0" smtClean="0"/>
              <a:t>É pela razão exposta que a tendência predominante da Comunicação são os curso de </a:t>
            </a:r>
            <a:r>
              <a:rPr lang="pt-BR" b="1" dirty="0" smtClean="0"/>
              <a:t>bacharelado</a:t>
            </a:r>
            <a:r>
              <a:rPr lang="pt-BR" dirty="0" smtClean="0"/>
              <a:t>, surgindo </a:t>
            </a:r>
            <a:r>
              <a:rPr lang="pt-BR" b="1" dirty="0" smtClean="0"/>
              <a:t>licenciaturas</a:t>
            </a:r>
            <a:r>
              <a:rPr lang="pt-BR" dirty="0" smtClean="0"/>
              <a:t> só muito depois (por exemplo, licenciatura em Educomunicação, da USP, e em Cinema, da UFF)</a:t>
            </a:r>
          </a:p>
        </p:txBody>
      </p:sp>
      <p:sp>
        <p:nvSpPr>
          <p:cNvPr id="4" name="AutoShape 2" descr="Resultado de imagem para logotipo rede globo anti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4" descr="Resultado de imagem para logotipo rede globo anti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6" descr="Resultado de imagem para logotipo rede globo antigo"/>
          <p:cNvSpPr>
            <a:spLocks noChangeAspect="1" noChangeArrowheads="1"/>
          </p:cNvSpPr>
          <p:nvPr/>
        </p:nvSpPr>
        <p:spPr bwMode="auto">
          <a:xfrm>
            <a:off x="155575" y="-2651125"/>
            <a:ext cx="5495925" cy="552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8" descr="Resultado de imagem para logotipo rede globo antigo"/>
          <p:cNvSpPr>
            <a:spLocks noChangeAspect="1" noChangeArrowheads="1"/>
          </p:cNvSpPr>
          <p:nvPr/>
        </p:nvSpPr>
        <p:spPr bwMode="auto">
          <a:xfrm>
            <a:off x="307975" y="-2498725"/>
            <a:ext cx="5495925" cy="552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412776"/>
            <a:ext cx="1239044" cy="12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1" descr="Resultado de imagem para logotipo editora abril"/>
          <p:cNvSpPr>
            <a:spLocks noChangeAspect="1" noChangeArrowheads="1"/>
          </p:cNvSpPr>
          <p:nvPr/>
        </p:nvSpPr>
        <p:spPr bwMode="auto">
          <a:xfrm>
            <a:off x="155575" y="-2651125"/>
            <a:ext cx="5524500" cy="552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780928"/>
            <a:ext cx="1584176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4" descr="Resultado de imagem para embrafilm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8874" y="4509120"/>
            <a:ext cx="136951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77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desenvolvimento do </a:t>
            </a:r>
            <a:r>
              <a:rPr lang="pt-BR" b="1" dirty="0"/>
              <a:t>ensino</a:t>
            </a:r>
            <a:r>
              <a:rPr lang="pt-BR" dirty="0"/>
              <a:t> - </a:t>
            </a:r>
            <a:r>
              <a:rPr lang="pt-BR" dirty="0" smtClean="0"/>
              <a:t>II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99176" cy="5069160"/>
          </a:xfrm>
        </p:spPr>
        <p:txBody>
          <a:bodyPr>
            <a:normAutofit/>
          </a:bodyPr>
          <a:lstStyle/>
          <a:p>
            <a:r>
              <a:rPr lang="pt-BR" dirty="0"/>
              <a:t>Na década de 1980, fala-se no ensino da área como uma “fábrica de desempregados”, no entanto, o movimento de criação de </a:t>
            </a:r>
            <a:r>
              <a:rPr lang="pt-BR" dirty="0" smtClean="0"/>
              <a:t>cursos </a:t>
            </a:r>
            <a:r>
              <a:rPr lang="pt-BR" dirty="0"/>
              <a:t>continua e o que se observa é a abertura de novos mercados e o trânsito profissional dos profissionais da área</a:t>
            </a:r>
          </a:p>
          <a:p>
            <a:r>
              <a:rPr lang="pt-BR" dirty="0"/>
              <a:t>A partir da década de </a:t>
            </a:r>
            <a:r>
              <a:rPr lang="pt-BR" dirty="0" smtClean="0"/>
              <a:t>2000, </a:t>
            </a:r>
            <a:r>
              <a:rPr lang="pt-BR" dirty="0"/>
              <a:t>vemos, um crescimento de novos </a:t>
            </a:r>
            <a:r>
              <a:rPr lang="pt-BR" dirty="0" smtClean="0"/>
              <a:t>cursos/subáreas (Comunicação Digital</a:t>
            </a:r>
            <a:r>
              <a:rPr lang="pt-BR" dirty="0"/>
              <a:t>, </a:t>
            </a:r>
            <a:r>
              <a:rPr lang="pt-BR" dirty="0" smtClean="0"/>
              <a:t>Comunicação das Artes </a:t>
            </a:r>
            <a:r>
              <a:rPr lang="pt-BR" dirty="0"/>
              <a:t>do </a:t>
            </a:r>
            <a:r>
              <a:rPr lang="pt-BR" dirty="0" smtClean="0"/>
              <a:t>Corpo</a:t>
            </a:r>
            <a:r>
              <a:rPr lang="pt-BR" dirty="0"/>
              <a:t>, </a:t>
            </a:r>
            <a:r>
              <a:rPr lang="pt-BR" dirty="0" smtClean="0"/>
              <a:t>Educomunicação</a:t>
            </a:r>
            <a:r>
              <a:rPr lang="pt-BR" dirty="0"/>
              <a:t>, </a:t>
            </a:r>
            <a:r>
              <a:rPr lang="pt-BR" dirty="0" smtClean="0"/>
              <a:t>Estudos </a:t>
            </a:r>
            <a:r>
              <a:rPr lang="pt-BR" dirty="0"/>
              <a:t>de </a:t>
            </a:r>
            <a:r>
              <a:rPr lang="pt-BR" dirty="0" smtClean="0"/>
              <a:t>Mídia</a:t>
            </a:r>
            <a:r>
              <a:rPr lang="pt-BR" dirty="0"/>
              <a:t>) que somam às habilitações tradicionais (Jornalismo, Publicidade e Propaganda, Relações Públicas, Rádio e TV, Cinema, Editoração, etc</a:t>
            </a:r>
            <a:r>
              <a:rPr lang="pt-BR" dirty="0" smtClean="0"/>
              <a:t>.)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990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desenvolvimento do </a:t>
            </a:r>
            <a:r>
              <a:rPr lang="pt-BR" b="1" dirty="0"/>
              <a:t>ensino</a:t>
            </a:r>
            <a:r>
              <a:rPr lang="pt-BR" dirty="0"/>
              <a:t> - III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7467600" cy="5141168"/>
          </a:xfrm>
        </p:spPr>
        <p:txBody>
          <a:bodyPr>
            <a:normAutofit/>
          </a:bodyPr>
          <a:lstStyle/>
          <a:p>
            <a:r>
              <a:rPr lang="pt-BR" dirty="0" smtClean="0"/>
              <a:t>Conforme notam </a:t>
            </a:r>
            <a:r>
              <a:rPr lang="pt-BR" dirty="0" err="1" smtClean="0"/>
              <a:t>Künsch</a:t>
            </a:r>
            <a:r>
              <a:rPr lang="pt-BR" dirty="0" smtClean="0"/>
              <a:t> e </a:t>
            </a:r>
            <a:r>
              <a:rPr lang="pt-BR" dirty="0" err="1" smtClean="0"/>
              <a:t>Gobbi</a:t>
            </a:r>
            <a:r>
              <a:rPr lang="pt-BR" dirty="0" smtClean="0"/>
              <a:t> (2016) há um movimento de maior autonomização dos subcampos da Comunicação, em termos do ensino</a:t>
            </a:r>
          </a:p>
          <a:p>
            <a:r>
              <a:rPr lang="pt-BR" dirty="0" smtClean="0"/>
              <a:t>Isso se dá a partir da configuração de </a:t>
            </a:r>
            <a:r>
              <a:rPr lang="pt-BR" b="1" dirty="0" smtClean="0"/>
              <a:t>Diretrizes Curriculares</a:t>
            </a:r>
            <a:r>
              <a:rPr lang="pt-BR" dirty="0" smtClean="0"/>
              <a:t> específicas para as subáreas, que se tornam “cursos” e não mais “habilitações” da área da Comunicação</a:t>
            </a:r>
          </a:p>
          <a:p>
            <a:r>
              <a:rPr lang="pt-BR" dirty="0" smtClean="0"/>
              <a:t>Esse movimento tem implicações curriculares e é motivo de debate, entre os defensores de um modelo mais generalista (o tradicional), e os que defendem as especificidades das subáreas (o que vem sendo implantando a partir das discussões e orientações que emanam do MEC)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891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desenvolvimento do </a:t>
            </a:r>
            <a:r>
              <a:rPr lang="pt-BR" b="1" dirty="0"/>
              <a:t>ensino</a:t>
            </a:r>
            <a:r>
              <a:rPr lang="pt-BR" dirty="0"/>
              <a:t> - </a:t>
            </a:r>
            <a:r>
              <a:rPr lang="pt-BR" dirty="0" smtClean="0"/>
              <a:t>IV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7992888" cy="792088"/>
          </a:xfrm>
        </p:spPr>
        <p:txBody>
          <a:bodyPr>
            <a:normAutofit/>
          </a:bodyPr>
          <a:lstStyle/>
          <a:p>
            <a:r>
              <a:rPr lang="pt-BR" dirty="0" smtClean="0"/>
              <a:t>Progressão de estudos típica no contexto brasileiro: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3419872" y="565490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Graduação</a:t>
            </a:r>
            <a:endParaRPr lang="pt-BR" sz="3600" b="1" dirty="0"/>
          </a:p>
        </p:txBody>
      </p:sp>
      <p:sp>
        <p:nvSpPr>
          <p:cNvPr id="5" name="Seta para a direita 4"/>
          <p:cNvSpPr/>
          <p:nvPr/>
        </p:nvSpPr>
        <p:spPr>
          <a:xfrm rot="13316468">
            <a:off x="3217280" y="4870816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a direita 5"/>
          <p:cNvSpPr/>
          <p:nvPr/>
        </p:nvSpPr>
        <p:spPr>
          <a:xfrm rot="18053981">
            <a:off x="4501580" y="4867386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755576" y="3680374"/>
            <a:ext cx="25922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Mestrado </a:t>
            </a:r>
            <a:r>
              <a:rPr lang="pt-BR" b="1" i="1" dirty="0" smtClean="0"/>
              <a:t>lato sensu</a:t>
            </a:r>
          </a:p>
          <a:p>
            <a:r>
              <a:rPr lang="pt-BR" dirty="0" smtClean="0"/>
              <a:t>(valor de especialização, ex.: MBA), com maior relevância profissional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5076056" y="3662816"/>
            <a:ext cx="30555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Mestrado </a:t>
            </a:r>
            <a:r>
              <a:rPr lang="pt-BR" b="1" i="1" dirty="0" smtClean="0"/>
              <a:t>stricto sensu</a:t>
            </a:r>
          </a:p>
          <a:p>
            <a:r>
              <a:rPr lang="pt-BR" dirty="0" smtClean="0"/>
              <a:t>(acadêmico ou profissional), com maior relevância acadêmica, dá acesso ao doutorado</a:t>
            </a:r>
            <a:endParaRPr lang="pt-BR" dirty="0"/>
          </a:p>
        </p:txBody>
      </p:sp>
      <p:sp>
        <p:nvSpPr>
          <p:cNvPr id="10" name="Seta para a direita 9"/>
          <p:cNvSpPr/>
          <p:nvPr/>
        </p:nvSpPr>
        <p:spPr>
          <a:xfrm rot="18053981">
            <a:off x="5425504" y="2924286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5921524" y="2399511"/>
            <a:ext cx="2592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Doutorado</a:t>
            </a:r>
            <a:endParaRPr lang="pt-BR" b="1" i="1" dirty="0" smtClean="0"/>
          </a:p>
        </p:txBody>
      </p:sp>
    </p:spTree>
    <p:extLst>
      <p:ext uri="{BB962C8B-B14F-4D97-AF65-F5344CB8AC3E}">
        <p14:creationId xmlns:p14="http://schemas.microsoft.com/office/powerpoint/2010/main" val="86618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/>
      <p:bldP spid="10" grpId="0" animBg="1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/>
          <a:lstStyle/>
          <a:p>
            <a:r>
              <a:rPr lang="pt-BR" dirty="0"/>
              <a:t>O desenvolvimento do </a:t>
            </a:r>
            <a:r>
              <a:rPr lang="pt-BR" b="1" dirty="0"/>
              <a:t>campo </a:t>
            </a:r>
            <a:r>
              <a:rPr lang="pt-BR" b="1" dirty="0" smtClean="0"/>
              <a:t>científico - I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003232" cy="4917160"/>
          </a:xfrm>
        </p:spPr>
        <p:txBody>
          <a:bodyPr>
            <a:normAutofit/>
          </a:bodyPr>
          <a:lstStyle/>
          <a:p>
            <a:r>
              <a:rPr lang="pt-BR" sz="2000" dirty="0" err="1" smtClean="0"/>
              <a:t>Künsch</a:t>
            </a:r>
            <a:r>
              <a:rPr lang="pt-BR" sz="2000" dirty="0" smtClean="0"/>
              <a:t> e </a:t>
            </a:r>
            <a:r>
              <a:rPr lang="pt-BR" sz="2000" dirty="0" err="1" smtClean="0"/>
              <a:t>Gobbi</a:t>
            </a:r>
            <a:r>
              <a:rPr lang="pt-BR" sz="2000" dirty="0" smtClean="0"/>
              <a:t> (2016) recuperaram de Marques de Melo uma periodização dos estudos em Comunicação, conforme se segue</a:t>
            </a:r>
            <a:endParaRPr lang="pt-BR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039599"/>
              </p:ext>
            </p:extLst>
          </p:nvPr>
        </p:nvGraphicFramePr>
        <p:xfrm>
          <a:off x="611560" y="2348880"/>
          <a:ext cx="7992888" cy="433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9"/>
                <a:gridCol w="3456384"/>
                <a:gridCol w="2664295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Tipo de estudo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Características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Período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Estudos jurídicos e históricos</a:t>
                      </a:r>
                      <a:endParaRPr kumimoji="0"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Voltados à imprensa</a:t>
                      </a:r>
                      <a:endParaRPr kumimoji="0"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Final do século XX até década de 1930</a:t>
                      </a:r>
                      <a:endParaRPr kumimoji="0"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62208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Pesquisa Mercadológica</a:t>
                      </a:r>
                      <a:endParaRPr kumimoji="0"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Estudos de audiência para embasar pioneiras indústrias culturais</a:t>
                      </a:r>
                      <a:endParaRPr kumimoji="0"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Décadas de 1940 e 1950</a:t>
                      </a:r>
                      <a:endParaRPr kumimoji="0"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t-BR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Comparativismo</a:t>
                      </a:r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b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t-BR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Difusionismo</a:t>
                      </a:r>
                      <a:endParaRPr kumimoji="0"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Estudos apoiados pelo CIESPAL e com influência dos EUA</a:t>
                      </a:r>
                      <a:endParaRPr kumimoji="0"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Primeira metade da década de 1960</a:t>
                      </a:r>
                      <a:endParaRPr kumimoji="0"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Deslumbramento e apocalipse</a:t>
                      </a:r>
                      <a:endParaRPr kumimoji="0"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Foco em questões políticas e dominação (Escola de Frankfurt)</a:t>
                      </a:r>
                      <a:endParaRPr kumimoji="0"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2ª metade da </a:t>
                      </a:r>
                      <a:r>
                        <a:rPr kumimoji="0" lang="pt-BR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déc</a:t>
                      </a:r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de 1960 e 1ª da </a:t>
                      </a:r>
                      <a:r>
                        <a:rPr kumimoji="0" lang="pt-BR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déc</a:t>
                      </a:r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de 1970</a:t>
                      </a:r>
                      <a:endParaRPr kumimoji="0"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Legitimação acadêmica</a:t>
                      </a:r>
                      <a:endParaRPr kumimoji="0"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Estudos comunicacionais sem maior desenvolvimento da especificidade</a:t>
                      </a:r>
                      <a:r>
                        <a:rPr kumimoji="0"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da área</a:t>
                      </a:r>
                      <a:endParaRPr kumimoji="0"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Segunda metade da </a:t>
                      </a:r>
                      <a:r>
                        <a:rPr kumimoji="0" lang="pt-BR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déc</a:t>
                      </a:r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de 1970</a:t>
                      </a:r>
                      <a:endParaRPr kumimoji="0"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Politização da área</a:t>
                      </a:r>
                      <a:endParaRPr kumimoji="0"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Desenvolvimento de uma perspectiva mais própria</a:t>
                      </a:r>
                      <a:r>
                        <a:rPr kumimoji="0" lang="pt-B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(e latino-americana)</a:t>
                      </a:r>
                      <a:endParaRPr kumimoji="0"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partir da década de 1980</a:t>
                      </a:r>
                      <a:endParaRPr kumimoji="0" lang="pt-B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66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/>
          <a:lstStyle/>
          <a:p>
            <a:r>
              <a:rPr lang="pt-BR" dirty="0"/>
              <a:t>O desenvolvimento do </a:t>
            </a:r>
            <a:r>
              <a:rPr lang="pt-BR" b="1" dirty="0"/>
              <a:t>campo </a:t>
            </a:r>
            <a:r>
              <a:rPr lang="pt-BR" b="1" dirty="0" smtClean="0"/>
              <a:t>científico - II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7931224" cy="5301208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No entanto, como </a:t>
            </a:r>
            <a:r>
              <a:rPr lang="pt-BR" dirty="0" err="1" smtClean="0"/>
              <a:t>Künsch</a:t>
            </a:r>
            <a:r>
              <a:rPr lang="pt-BR" dirty="0" smtClean="0"/>
              <a:t> e </a:t>
            </a:r>
            <a:r>
              <a:rPr lang="pt-BR" dirty="0" err="1" smtClean="0"/>
              <a:t>Gobbi</a:t>
            </a:r>
            <a:r>
              <a:rPr lang="pt-BR" dirty="0" smtClean="0"/>
              <a:t> (2016) reconhecem, é somente com o surgimento dos programas de pós-graduação da área que se dá um avanço mais propriamente científico aos estudos de Comunicação </a:t>
            </a:r>
          </a:p>
          <a:p>
            <a:r>
              <a:rPr lang="pt-BR" dirty="0" smtClean="0"/>
              <a:t>No contexto brasileiro, a pesquisa científica ocorre fundamentalmente nesses espaços que dão vazão aos desenvolvimento de:</a:t>
            </a:r>
          </a:p>
          <a:p>
            <a:pPr lvl="1"/>
            <a:r>
              <a:rPr lang="pt-BR" sz="1800" b="1" dirty="0" smtClean="0"/>
              <a:t>Áreas de concentração e linhas de pesquisa</a:t>
            </a:r>
            <a:r>
              <a:rPr lang="pt-BR" sz="1800" dirty="0" smtClean="0"/>
              <a:t> (e consequentes investigações científicas desenvolvidas nesses âmbitos, tanto da pesquisa formativa – mestrados e doutorados – quanto por meio das investigações realizadas pelos docentes/pesquisadores)</a:t>
            </a:r>
          </a:p>
          <a:p>
            <a:pPr lvl="1"/>
            <a:r>
              <a:rPr lang="pt-BR" sz="1800" b="1" dirty="0" smtClean="0"/>
              <a:t>Grupos de pesquisa</a:t>
            </a:r>
          </a:p>
          <a:p>
            <a:pPr lvl="1"/>
            <a:r>
              <a:rPr lang="pt-BR" sz="1800" b="1" dirty="0" smtClean="0"/>
              <a:t>Redes científicas</a:t>
            </a:r>
          </a:p>
          <a:p>
            <a:pPr lvl="1"/>
            <a:r>
              <a:rPr lang="pt-BR" sz="1800" b="1" dirty="0" smtClean="0"/>
              <a:t>Revistas científicas</a:t>
            </a:r>
          </a:p>
          <a:p>
            <a:pPr lvl="1"/>
            <a:r>
              <a:rPr lang="pt-BR" sz="1800" b="1" dirty="0" smtClean="0"/>
              <a:t>Eventos </a:t>
            </a: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>	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115243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Papel da avaliação da pós-graduação stricto sensu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Os chamados PPG são avaliados quadrienalmente pela Capes e esse processo é um fator de qualificação dos programas, assim como, elemento de disputa entre eles</a:t>
            </a:r>
          </a:p>
          <a:p>
            <a:r>
              <a:rPr lang="pt-BR" dirty="0" smtClean="0"/>
              <a:t>A avaliação distribui notas, que procuram indicar a qualidade de um programa</a:t>
            </a:r>
          </a:p>
          <a:p>
            <a:r>
              <a:rPr lang="pt-BR" dirty="0" smtClean="0"/>
              <a:t>As maiores notas são 7 e 6, que indicariam que um programa possui nível internacional; 5 (“muito bom”), 4 (“bom”), 3 (“regular”) e 2 (“não satisfatório”)</a:t>
            </a:r>
          </a:p>
          <a:p>
            <a:r>
              <a:rPr lang="pt-BR" dirty="0" smtClean="0"/>
              <a:t>Atualmente o PPGCOM da ECA/USP está com nota 4</a:t>
            </a:r>
          </a:p>
        </p:txBody>
      </p:sp>
    </p:spTree>
    <p:extLst>
      <p:ext uri="{BB962C8B-B14F-4D97-AF65-F5344CB8AC3E}">
        <p14:creationId xmlns:p14="http://schemas.microsoft.com/office/powerpoint/2010/main" val="413683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CONCEITO DE CAMPO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71184" cy="5069160"/>
          </a:xfrm>
        </p:spPr>
        <p:txBody>
          <a:bodyPr>
            <a:normAutofit/>
          </a:bodyPr>
          <a:lstStyle/>
          <a:p>
            <a:r>
              <a:rPr lang="pt-BR" dirty="0" smtClean="0"/>
              <a:t>Um espaço estruturado no qual determinados agentes disputam/lutam por posições de domínio, com base em diferentes critérios de legitimidade e poder.</a:t>
            </a:r>
          </a:p>
          <a:p>
            <a:r>
              <a:rPr lang="pt-BR" dirty="0" smtClean="0"/>
              <a:t>Diferentes campos: </a:t>
            </a:r>
          </a:p>
          <a:p>
            <a:pPr lvl="1"/>
            <a:r>
              <a:rPr lang="pt-BR" dirty="0" smtClean="0"/>
              <a:t>Família (</a:t>
            </a:r>
            <a:r>
              <a:rPr lang="pt-BR" dirty="0" err="1" smtClean="0"/>
              <a:t>microcampo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Política</a:t>
            </a:r>
          </a:p>
          <a:p>
            <a:pPr lvl="1"/>
            <a:r>
              <a:rPr lang="pt-BR" dirty="0" smtClean="0"/>
              <a:t>Economia</a:t>
            </a:r>
          </a:p>
          <a:p>
            <a:pPr lvl="1"/>
            <a:r>
              <a:rPr lang="pt-BR" dirty="0"/>
              <a:t>Religião </a:t>
            </a:r>
            <a:endParaRPr lang="pt-BR" dirty="0" smtClean="0"/>
          </a:p>
          <a:p>
            <a:pPr lvl="1"/>
            <a:r>
              <a:rPr lang="pt-BR" dirty="0" smtClean="0"/>
              <a:t>Jurídico</a:t>
            </a:r>
          </a:p>
          <a:p>
            <a:pPr lvl="1"/>
            <a:r>
              <a:rPr lang="pt-BR" dirty="0" smtClean="0"/>
              <a:t>Forças Armadas</a:t>
            </a:r>
            <a:endParaRPr lang="pt-BR" dirty="0"/>
          </a:p>
          <a:p>
            <a:pPr lvl="1"/>
            <a:r>
              <a:rPr lang="pt-BR" dirty="0" smtClean="0"/>
              <a:t>Indústria cultural</a:t>
            </a:r>
          </a:p>
          <a:p>
            <a:pPr lvl="1"/>
            <a:r>
              <a:rPr lang="pt-BR" dirty="0" smtClean="0"/>
              <a:t>Alta cultura, etc.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261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Grupos de Pesquisa da ECA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>
                <a:hlinkClick r:id="rId2"/>
              </a:rPr>
              <a:t>Departamento de Artes Cênicas – </a:t>
            </a:r>
            <a:r>
              <a:rPr lang="pt-BR" dirty="0" smtClean="0">
                <a:hlinkClick r:id="rId2"/>
              </a:rPr>
              <a:t>CAC</a:t>
            </a:r>
            <a:endParaRPr lang="pt-BR" dirty="0" smtClean="0"/>
          </a:p>
          <a:p>
            <a:r>
              <a:rPr lang="pt-BR" dirty="0" smtClean="0">
                <a:hlinkClick r:id="rId3"/>
              </a:rPr>
              <a:t>Departamento </a:t>
            </a:r>
            <a:r>
              <a:rPr lang="pt-BR" dirty="0">
                <a:hlinkClick r:id="rId3"/>
              </a:rPr>
              <a:t>de Artes Plásticas – </a:t>
            </a:r>
            <a:r>
              <a:rPr lang="pt-BR" dirty="0" smtClean="0">
                <a:hlinkClick r:id="rId3"/>
              </a:rPr>
              <a:t>CAP</a:t>
            </a:r>
            <a:endParaRPr lang="pt-BR" dirty="0" smtClean="0"/>
          </a:p>
          <a:p>
            <a:r>
              <a:rPr lang="pt-BR" dirty="0" smtClean="0">
                <a:hlinkClick r:id="rId4"/>
              </a:rPr>
              <a:t>Departamento </a:t>
            </a:r>
            <a:r>
              <a:rPr lang="pt-BR" dirty="0">
                <a:hlinkClick r:id="rId4"/>
              </a:rPr>
              <a:t>de Informação e Cultura – </a:t>
            </a:r>
            <a:r>
              <a:rPr lang="pt-BR" dirty="0" smtClean="0">
                <a:hlinkClick r:id="rId4"/>
              </a:rPr>
              <a:t>CBD</a:t>
            </a:r>
            <a:endParaRPr lang="pt-BR" dirty="0" smtClean="0"/>
          </a:p>
          <a:p>
            <a:r>
              <a:rPr lang="pt-BR" dirty="0" smtClean="0">
                <a:hlinkClick r:id="rId5"/>
              </a:rPr>
              <a:t>Departamento </a:t>
            </a:r>
            <a:r>
              <a:rPr lang="pt-BR" dirty="0">
                <a:hlinkClick r:id="rId5"/>
              </a:rPr>
              <a:t>de Comunicações e Artes – </a:t>
            </a:r>
            <a:r>
              <a:rPr lang="pt-BR" dirty="0" smtClean="0">
                <a:hlinkClick r:id="rId5"/>
              </a:rPr>
              <a:t>CCA</a:t>
            </a:r>
            <a:endParaRPr lang="pt-BR" dirty="0" smtClean="0"/>
          </a:p>
          <a:p>
            <a:r>
              <a:rPr lang="pt-BR" dirty="0" smtClean="0">
                <a:hlinkClick r:id="rId6"/>
              </a:rPr>
              <a:t>Departamento </a:t>
            </a:r>
            <a:r>
              <a:rPr lang="pt-BR" dirty="0">
                <a:hlinkClick r:id="rId6"/>
              </a:rPr>
              <a:t>de Jornalismo e Editoração – </a:t>
            </a:r>
            <a:r>
              <a:rPr lang="pt-BR" dirty="0" smtClean="0">
                <a:hlinkClick r:id="rId6"/>
              </a:rPr>
              <a:t>CJE</a:t>
            </a:r>
            <a:endParaRPr lang="pt-BR" dirty="0" smtClean="0"/>
          </a:p>
          <a:p>
            <a:r>
              <a:rPr lang="pt-BR" dirty="0" smtClean="0">
                <a:hlinkClick r:id="rId7"/>
              </a:rPr>
              <a:t>Departamento </a:t>
            </a:r>
            <a:r>
              <a:rPr lang="pt-BR" dirty="0">
                <a:hlinkClick r:id="rId7"/>
              </a:rPr>
              <a:t>de Música – </a:t>
            </a:r>
            <a:r>
              <a:rPr lang="pt-BR" dirty="0" smtClean="0">
                <a:hlinkClick r:id="rId7"/>
              </a:rPr>
              <a:t>CMU</a:t>
            </a:r>
            <a:endParaRPr lang="pt-BR" dirty="0" smtClean="0"/>
          </a:p>
          <a:p>
            <a:r>
              <a:rPr lang="pt-BR" dirty="0" smtClean="0">
                <a:hlinkClick r:id="rId8"/>
              </a:rPr>
              <a:t>Departamento </a:t>
            </a:r>
            <a:r>
              <a:rPr lang="pt-BR" dirty="0">
                <a:hlinkClick r:id="rId8"/>
              </a:rPr>
              <a:t>de Relações Públicas, Propaganda e Turismo – </a:t>
            </a:r>
            <a:r>
              <a:rPr lang="pt-BR" dirty="0" smtClean="0">
                <a:hlinkClick r:id="rId8"/>
              </a:rPr>
              <a:t>CRP</a:t>
            </a:r>
            <a:endParaRPr lang="pt-BR" dirty="0" smtClean="0"/>
          </a:p>
          <a:p>
            <a:r>
              <a:rPr lang="pt-BR" dirty="0" smtClean="0">
                <a:hlinkClick r:id="rId9"/>
              </a:rPr>
              <a:t>Departamento </a:t>
            </a:r>
            <a:r>
              <a:rPr lang="pt-BR" dirty="0">
                <a:hlinkClick r:id="rId9"/>
              </a:rPr>
              <a:t>de Cinema, Rádio e Televisão – CTR</a:t>
            </a:r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Fonte: </a:t>
            </a:r>
            <a:r>
              <a:rPr lang="pt-BR" dirty="0" smtClean="0">
                <a:hlinkClick r:id="rId10"/>
              </a:rPr>
              <a:t>http</a:t>
            </a:r>
            <a:r>
              <a:rPr lang="pt-BR" dirty="0">
                <a:hlinkClick r:id="rId10"/>
              </a:rPr>
              <a:t>://</a:t>
            </a:r>
            <a:r>
              <a:rPr lang="pt-BR" dirty="0" smtClean="0">
                <a:hlinkClick r:id="rId10"/>
              </a:rPr>
              <a:t>www3.eca.usp.br/pesquisa/grupos/lista</a:t>
            </a:r>
            <a:r>
              <a:rPr lang="pt-BR" dirty="0" smtClean="0"/>
              <a:t> 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441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Associações de pesquisadores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desenvolvimento da pesquisa científica no Brasil foi impulsionada pela reunião de pesquisadores em Associações, estas só conseguiram se consolidar na medida em que o próprio campo científico estava mais maduro</a:t>
            </a:r>
          </a:p>
          <a:p>
            <a:r>
              <a:rPr lang="pt-BR" dirty="0" smtClean="0"/>
              <a:t>Assim, são associações pioneiras e relevantes (de caráter mais geral):</a:t>
            </a:r>
          </a:p>
          <a:p>
            <a:pPr lvl="1"/>
            <a:r>
              <a:rPr lang="pt-BR" dirty="0" smtClean="0"/>
              <a:t>INTERCOM – Sociedade de Estudos Interdisciplinares da </a:t>
            </a:r>
            <a:r>
              <a:rPr lang="pt-BR" dirty="0"/>
              <a:t>Comunicação (1977) - </a:t>
            </a:r>
            <a:r>
              <a:rPr lang="pt-BR" dirty="0">
                <a:hlinkClick r:id="rId2"/>
              </a:rPr>
              <a:t>http://www.portalintercom.org.br</a:t>
            </a:r>
            <a:r>
              <a:rPr lang="pt-BR" dirty="0" smtClean="0">
                <a:hlinkClick r:id="rId2"/>
              </a:rPr>
              <a:t>/</a:t>
            </a:r>
            <a:endParaRPr lang="pt-BR" dirty="0" smtClean="0"/>
          </a:p>
          <a:p>
            <a:pPr lvl="1"/>
            <a:r>
              <a:rPr lang="pt-BR" dirty="0" smtClean="0"/>
              <a:t>COMPÓS – Associação Nacional dos Programas de Pós-Graduação </a:t>
            </a:r>
            <a:r>
              <a:rPr lang="pt-BR" dirty="0"/>
              <a:t>em Comunicação (1991) - </a:t>
            </a:r>
            <a:r>
              <a:rPr lang="pt-BR" dirty="0">
                <a:hlinkClick r:id="rId3"/>
              </a:rPr>
              <a:t>http://compos.org.br</a:t>
            </a:r>
            <a:r>
              <a:rPr lang="pt-BR" dirty="0" smtClean="0">
                <a:hlinkClick r:id="rId3"/>
              </a:rPr>
              <a:t>/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543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Associações de pesquisadores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834880" cy="5069160"/>
          </a:xfrm>
        </p:spPr>
        <p:txBody>
          <a:bodyPr/>
          <a:lstStyle/>
          <a:p>
            <a:r>
              <a:rPr lang="pt-BR" sz="2800" dirty="0" smtClean="0"/>
              <a:t>Associações internacionais relevantes:</a:t>
            </a:r>
          </a:p>
          <a:p>
            <a:pPr lvl="1"/>
            <a:r>
              <a:rPr lang="pt-BR" sz="2400" dirty="0"/>
              <a:t>ICA – </a:t>
            </a:r>
            <a:r>
              <a:rPr lang="pt-BR" sz="2400" dirty="0" err="1"/>
              <a:t>International</a:t>
            </a:r>
            <a:r>
              <a:rPr lang="pt-BR" sz="2400" dirty="0"/>
              <a:t> Communication </a:t>
            </a:r>
            <a:r>
              <a:rPr lang="pt-BR" sz="2400" dirty="0" err="1"/>
              <a:t>Association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>
                <a:hlinkClick r:id="rId2"/>
              </a:rPr>
              <a:t>https://www.icahdq.org</a:t>
            </a:r>
            <a:r>
              <a:rPr lang="pt-BR" sz="2400" dirty="0" smtClean="0">
                <a:hlinkClick r:id="rId2"/>
              </a:rPr>
              <a:t>/</a:t>
            </a:r>
            <a:endParaRPr lang="pt-BR" sz="2400" dirty="0" smtClean="0"/>
          </a:p>
          <a:p>
            <a:pPr lvl="1"/>
            <a:r>
              <a:rPr lang="pt-BR" sz="2400" dirty="0" smtClean="0"/>
              <a:t>IAMCR - </a:t>
            </a:r>
            <a:r>
              <a:rPr lang="en-US" sz="2400" dirty="0"/>
              <a:t>International Association for Media and Communication Research</a:t>
            </a:r>
            <a:br>
              <a:rPr lang="en-US" sz="2400" dirty="0"/>
            </a:br>
            <a:r>
              <a:rPr lang="en-US" sz="2400" dirty="0">
                <a:hlinkClick r:id="rId3"/>
              </a:rPr>
              <a:t>https://iamcr.org</a:t>
            </a:r>
            <a:r>
              <a:rPr lang="en-US" sz="2400" dirty="0" smtClean="0">
                <a:hlinkClick r:id="rId3"/>
              </a:rPr>
              <a:t>/</a:t>
            </a:r>
            <a:r>
              <a:rPr lang="en-US" sz="2400" dirty="0" smtClean="0"/>
              <a:t> </a:t>
            </a:r>
            <a:endParaRPr lang="pt-BR" sz="2400" dirty="0"/>
          </a:p>
          <a:p>
            <a:pPr lvl="1"/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997"/>
          <a:stretch/>
        </p:blipFill>
        <p:spPr>
          <a:xfrm>
            <a:off x="5220072" y="4221088"/>
            <a:ext cx="3366730" cy="142837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562979"/>
            <a:ext cx="1435621" cy="163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10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Internacionalização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Uma demanda, sempre existente devido ao teor “universal” da ciência, mas discutida com mais ênfase hoje é a internacionalização dos estudos</a:t>
            </a:r>
          </a:p>
          <a:p>
            <a:r>
              <a:rPr lang="pt-BR" dirty="0" smtClean="0"/>
              <a:t>Isso ocorre tanto pela participação de nossos pesquisadores/docentes em diferentes Associações Científicas (muitas vezes no papel de lideranças) quanto por meio da publicação (para garantir a circulação do conhecimento) de livros e, principalmente, </a:t>
            </a:r>
            <a:r>
              <a:rPr lang="pt-BR" b="1" dirty="0" smtClean="0"/>
              <a:t>artigos em revistas científicas</a:t>
            </a:r>
          </a:p>
          <a:p>
            <a:r>
              <a:rPr lang="pt-BR" dirty="0" smtClean="0"/>
              <a:t>Onde e como publicar? Essa questão tem sido abordada pelo chamado sistema QUALIS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719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066130"/>
          </a:xfrm>
        </p:spPr>
        <p:txBody>
          <a:bodyPr/>
          <a:lstStyle/>
          <a:p>
            <a:r>
              <a:rPr lang="pt-BR" dirty="0" smtClean="0"/>
              <a:t>Revistas Científicas – Av. </a:t>
            </a:r>
            <a:r>
              <a:rPr lang="pt-BR" dirty="0" err="1" smtClean="0"/>
              <a:t>Qualis</a:t>
            </a:r>
            <a:r>
              <a:rPr lang="pt-BR" dirty="0" smtClean="0"/>
              <a:t> – o que é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Sistema de avaliação de revistas que cria um “ranking” de publicações (por área de conhecimento) com base na avaliação dos pares (é montada uma comissão para tanto)</a:t>
            </a:r>
          </a:p>
          <a:p>
            <a:r>
              <a:rPr lang="pt-BR" dirty="0" smtClean="0"/>
              <a:t>As avaliações variam de: A1 e A2 (internacionalizadas), B1, B2, B3, B4, B5 (diferentes graus de qualidade científica, mas de alcance nacional) e C (não científica)</a:t>
            </a:r>
            <a:endParaRPr lang="pt-BR" b="1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sz="2000" dirty="0" smtClean="0"/>
              <a:t>Consultar: </a:t>
            </a:r>
            <a:r>
              <a:rPr lang="pt-BR" sz="2000" dirty="0" smtClean="0">
                <a:hlinkClick r:id="rId2"/>
              </a:rPr>
              <a:t>https</a:t>
            </a:r>
            <a:r>
              <a:rPr lang="pt-BR" sz="2000" dirty="0">
                <a:hlinkClick r:id="rId2"/>
              </a:rPr>
              <a:t>://</a:t>
            </a:r>
            <a:r>
              <a:rPr lang="pt-BR" sz="2000" dirty="0" smtClean="0">
                <a:hlinkClick r:id="rId2"/>
              </a:rPr>
              <a:t>sucupira.capes.gov.br/sucupira/public/consultas/coleta/veiculoPublicacaoQualis/listaConsultaGeralPeriodicos.jsf</a:t>
            </a:r>
            <a:r>
              <a:rPr lang="pt-BR" sz="2000" dirty="0" smtClean="0"/>
              <a:t>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936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066130"/>
          </a:xfrm>
        </p:spPr>
        <p:txBody>
          <a:bodyPr/>
          <a:lstStyle/>
          <a:p>
            <a:r>
              <a:rPr lang="pt-BR" dirty="0" smtClean="0"/>
              <a:t>Revistas Científicas – Av. </a:t>
            </a:r>
            <a:r>
              <a:rPr lang="pt-BR" dirty="0" err="1" smtClean="0"/>
              <a:t>Qualis</a:t>
            </a:r>
            <a:r>
              <a:rPr lang="pt-BR" dirty="0" smtClean="0"/>
              <a:t> – o que é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Revistas Brasileiras de Comunicação, no momento, mais bem avaliadas (A2) </a:t>
            </a:r>
          </a:p>
        </p:txBody>
      </p:sp>
      <p:pic>
        <p:nvPicPr>
          <p:cNvPr id="2050" name="Picture 2" descr="Capa da revi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105" y="2985121"/>
            <a:ext cx="1433759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251520" y="4437112"/>
            <a:ext cx="15551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COMPÓS</a:t>
            </a:r>
          </a:p>
          <a:p>
            <a:r>
              <a:rPr lang="pt-BR" sz="1200" dirty="0" smtClean="0">
                <a:hlinkClick r:id="rId3"/>
              </a:rPr>
              <a:t>http</a:t>
            </a:r>
            <a:r>
              <a:rPr lang="pt-BR" sz="1200" dirty="0">
                <a:hlinkClick r:id="rId3"/>
              </a:rPr>
              <a:t>://</a:t>
            </a:r>
            <a:r>
              <a:rPr lang="pt-BR" sz="1200" dirty="0" smtClean="0">
                <a:hlinkClick r:id="rId3"/>
              </a:rPr>
              <a:t>www.e-compos.org.br/e-compos</a:t>
            </a:r>
            <a:r>
              <a:rPr lang="pt-BR" sz="1200" dirty="0" smtClean="0"/>
              <a:t> </a:t>
            </a:r>
            <a:endParaRPr lang="pt-BR" sz="1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1835696" y="5157192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PPGCOM PUCSP</a:t>
            </a:r>
          </a:p>
          <a:p>
            <a:r>
              <a:rPr lang="pt-BR" sz="1200" dirty="0" smtClean="0">
                <a:hlinkClick r:id="rId4"/>
              </a:rPr>
              <a:t>https</a:t>
            </a:r>
            <a:r>
              <a:rPr lang="pt-BR" sz="1200" dirty="0">
                <a:hlinkClick r:id="rId4"/>
              </a:rPr>
              <a:t>://</a:t>
            </a:r>
            <a:r>
              <a:rPr lang="pt-BR" sz="1200" dirty="0" smtClean="0">
                <a:hlinkClick r:id="rId4"/>
              </a:rPr>
              <a:t>revistas.pucsp.br/index.php/galaxia</a:t>
            </a:r>
            <a:r>
              <a:rPr lang="pt-BR" sz="1200" dirty="0" smtClean="0"/>
              <a:t> </a:t>
            </a:r>
            <a:endParaRPr lang="pt-BR" sz="12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985121"/>
            <a:ext cx="1555135" cy="1270837"/>
          </a:xfrm>
          <a:prstGeom prst="rect">
            <a:avLst/>
          </a:prstGeom>
        </p:spPr>
      </p:pic>
      <p:pic>
        <p:nvPicPr>
          <p:cNvPr id="2052" name="Picture 4" descr="http://portalintercom.org.br/uploads/wysiwyg/images/v.40_.n_.3_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985120"/>
            <a:ext cx="1629782" cy="201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3419872" y="5157192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INTERCOM</a:t>
            </a:r>
          </a:p>
          <a:p>
            <a:r>
              <a:rPr lang="pt-BR" sz="1200" dirty="0" smtClean="0">
                <a:hlinkClick r:id="rId4"/>
              </a:rPr>
              <a:t>https</a:t>
            </a:r>
            <a:r>
              <a:rPr lang="pt-BR" sz="1200" dirty="0">
                <a:hlinkClick r:id="rId4"/>
              </a:rPr>
              <a:t>://</a:t>
            </a:r>
            <a:r>
              <a:rPr lang="pt-BR" sz="1200" dirty="0" smtClean="0">
                <a:hlinkClick r:id="rId4"/>
              </a:rPr>
              <a:t>revistas.pucsp.br/index.php/galaxia</a:t>
            </a:r>
            <a:r>
              <a:rPr lang="pt-BR" sz="1200" dirty="0" smtClean="0"/>
              <a:t> </a:t>
            </a:r>
            <a:endParaRPr lang="pt-BR" sz="12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220072" y="515719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PPGCOM USP</a:t>
            </a:r>
          </a:p>
          <a:p>
            <a:r>
              <a:rPr lang="pt-BR" sz="1200" dirty="0">
                <a:hlinkClick r:id="rId7"/>
              </a:rPr>
              <a:t>www.revistas.usp.br/matrizes</a:t>
            </a:r>
            <a:r>
              <a:rPr lang="pt-BR" sz="1200" dirty="0" smtClean="0">
                <a:hlinkClick r:id="rId7"/>
              </a:rPr>
              <a:t>/</a:t>
            </a:r>
            <a:r>
              <a:rPr lang="pt-BR" sz="1200" dirty="0" smtClean="0"/>
              <a:t> </a:t>
            </a:r>
            <a:endParaRPr lang="pt-BR" sz="1200" dirty="0"/>
          </a:p>
        </p:txBody>
      </p:sp>
      <p:pic>
        <p:nvPicPr>
          <p:cNvPr id="2054" name="Picture 6" descr="Capa da revista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822" y="2985121"/>
            <a:ext cx="1570434" cy="2064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apa da revista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985121"/>
            <a:ext cx="1446863" cy="2064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7020272" y="5157192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/>
              <a:t>PPGCOM ESPM</a:t>
            </a:r>
          </a:p>
          <a:p>
            <a:r>
              <a:rPr lang="pt-BR" sz="1200" dirty="0">
                <a:hlinkClick r:id="rId10"/>
              </a:rPr>
              <a:t>http://</a:t>
            </a:r>
            <a:r>
              <a:rPr lang="pt-BR" sz="1200" dirty="0" smtClean="0">
                <a:hlinkClick r:id="rId10"/>
              </a:rPr>
              <a:t>revistacmc.espm.br/index.php/revistacmc</a:t>
            </a:r>
            <a:r>
              <a:rPr lang="pt-BR" sz="1200" dirty="0" smtClean="0"/>
              <a:t> 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29623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campo da comunicação</a:t>
            </a:r>
            <a:endParaRPr lang="pt-BR" dirty="0"/>
          </a:p>
        </p:txBody>
      </p:sp>
      <p:sp>
        <p:nvSpPr>
          <p:cNvPr id="3" name="Elipse 2"/>
          <p:cNvSpPr/>
          <p:nvPr/>
        </p:nvSpPr>
        <p:spPr>
          <a:xfrm>
            <a:off x="1763688" y="3052187"/>
            <a:ext cx="2851806" cy="2762687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2872322" y="1700808"/>
            <a:ext cx="2851806" cy="2762687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3593487" y="3069206"/>
            <a:ext cx="2851806" cy="2762687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1979712" y="4150821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Subcampo profissional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3275856" y="2278613"/>
            <a:ext cx="2419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Subcampo científico/acadêmico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4788024" y="4221088"/>
            <a:ext cx="1544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/>
              <a:t>Subcampo do ensino</a:t>
            </a:r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 rot="2052449">
            <a:off x="1418341" y="3266921"/>
            <a:ext cx="43204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 rot="8521582">
            <a:off x="5508104" y="1790143"/>
            <a:ext cx="43204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6083037" y="958279"/>
            <a:ext cx="27217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Instituições de fomento</a:t>
            </a:r>
          </a:p>
          <a:p>
            <a:r>
              <a:rPr lang="pt-BR" dirty="0" smtClean="0"/>
              <a:t>CNPq - Conselho Nacional de Desenvolvimento Científico e Tecnológico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445292" y="3301835"/>
            <a:ext cx="2288607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/>
              <a:t>Instituições de avaliação</a:t>
            </a:r>
          </a:p>
          <a:p>
            <a:pPr algn="r"/>
            <a:r>
              <a:rPr lang="pt-BR" dirty="0" smtClean="0"/>
              <a:t>Capes - Coordenação de Aperfeiçoamento de Pessoal de Nível Superior</a:t>
            </a:r>
          </a:p>
          <a:p>
            <a:pPr algn="r"/>
            <a:endParaRPr lang="pt-BR" sz="700" dirty="0" smtClean="0"/>
          </a:p>
          <a:p>
            <a:pPr algn="r"/>
            <a:r>
              <a:rPr lang="pt-BR" dirty="0" smtClean="0"/>
              <a:t>MEC/INEP</a:t>
            </a:r>
            <a:endParaRPr lang="pt-BR" dirty="0"/>
          </a:p>
        </p:txBody>
      </p:sp>
      <p:sp>
        <p:nvSpPr>
          <p:cNvPr id="14" name="Seta para a direita 13"/>
          <p:cNvSpPr/>
          <p:nvPr/>
        </p:nvSpPr>
        <p:spPr>
          <a:xfrm rot="9878747">
            <a:off x="6504315" y="3598809"/>
            <a:ext cx="432048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296424" y="2566038"/>
            <a:ext cx="16582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Instituições regulatórias</a:t>
            </a:r>
          </a:p>
          <a:p>
            <a:r>
              <a:rPr lang="pt-BR" dirty="0" smtClean="0"/>
              <a:t>MTE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137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5" grpId="0"/>
      <p:bldP spid="13" grpId="0"/>
      <p:bldP spid="14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Campo científico no Brasil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827584" y="1693252"/>
            <a:ext cx="64087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t-BR" sz="2400" b="1" dirty="0" smtClean="0"/>
              <a:t>Árvore do conhecimento (CNPq)</a:t>
            </a:r>
          </a:p>
          <a:p>
            <a:pPr>
              <a:spcAft>
                <a:spcPts val="600"/>
              </a:spcAft>
            </a:pPr>
            <a:r>
              <a:rPr lang="pt-BR" dirty="0" smtClean="0"/>
              <a:t>Árvore de especialidades do conhecimento: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 smtClean="0">
                <a:hlinkClick r:id="rId2"/>
              </a:rPr>
              <a:t>Ciências Agrárias</a:t>
            </a:r>
            <a:endParaRPr lang="pt-BR" dirty="0" smtClean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 smtClean="0">
                <a:hlinkClick r:id="rId3"/>
              </a:rPr>
              <a:t>Ciências Biológicas</a:t>
            </a:r>
            <a:endParaRPr lang="pt-BR" dirty="0" smtClean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 smtClean="0">
                <a:hlinkClick r:id="rId4"/>
              </a:rPr>
              <a:t>Ciências da Saúde</a:t>
            </a:r>
            <a:endParaRPr lang="pt-BR" dirty="0" smtClean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 smtClean="0">
                <a:hlinkClick r:id="rId5"/>
              </a:rPr>
              <a:t>Ciências Exatas e da Terra</a:t>
            </a:r>
            <a:endParaRPr lang="pt-BR" dirty="0" smtClean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 smtClean="0">
                <a:hlinkClick r:id="rId6"/>
              </a:rPr>
              <a:t>Engenharias</a:t>
            </a:r>
            <a:endParaRPr lang="pt-BR" dirty="0" smtClean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 smtClean="0">
                <a:hlinkClick r:id="rId7"/>
              </a:rPr>
              <a:t>Ciências Humanas</a:t>
            </a:r>
            <a:endParaRPr lang="pt-BR" dirty="0" smtClean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 smtClean="0">
                <a:hlinkClick r:id="rId8"/>
              </a:rPr>
              <a:t>Ciências Sociais Aplicadas</a:t>
            </a:r>
            <a:endParaRPr lang="pt-BR" dirty="0" smtClean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 err="1" smtClean="0">
                <a:hlinkClick r:id="rId9"/>
              </a:rPr>
              <a:t>Lingüística</a:t>
            </a:r>
            <a:r>
              <a:rPr lang="pt-BR" dirty="0" smtClean="0">
                <a:hlinkClick r:id="rId9"/>
              </a:rPr>
              <a:t>, Letras e Artes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  <a:p>
            <a:r>
              <a:rPr lang="pt-BR" dirty="0" smtClean="0"/>
              <a:t>Fonte: </a:t>
            </a:r>
            <a:r>
              <a:rPr lang="pt-BR" dirty="0" smtClean="0">
                <a:hlinkClick r:id="rId10"/>
              </a:rPr>
              <a:t>CNPq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760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Campo científico no Brasil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611560" y="1785005"/>
            <a:ext cx="64087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t-BR" sz="2400" b="1" dirty="0" smtClean="0"/>
              <a:t>Árvore do conhecimento (CNPq)</a:t>
            </a:r>
          </a:p>
          <a:p>
            <a:pPr>
              <a:spcAft>
                <a:spcPts val="600"/>
              </a:spcAft>
            </a:pPr>
            <a:r>
              <a:rPr lang="pt-BR" dirty="0" smtClean="0"/>
              <a:t>Árvore de especialidades do conhecimento:</a:t>
            </a:r>
          </a:p>
          <a:p>
            <a:pPr>
              <a:spcAft>
                <a:spcPts val="600"/>
              </a:spcAft>
            </a:pPr>
            <a:endParaRPr lang="pt-BR" dirty="0"/>
          </a:p>
          <a:p>
            <a:pPr>
              <a:spcAft>
                <a:spcPts val="600"/>
              </a:spcAft>
            </a:pPr>
            <a:endParaRPr lang="pt-BR" dirty="0" smtClean="0"/>
          </a:p>
          <a:p>
            <a:pPr>
              <a:spcAft>
                <a:spcPts val="600"/>
              </a:spcAft>
            </a:pPr>
            <a:endParaRPr lang="pt-BR" dirty="0" smtClean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dirty="0" smtClean="0">
                <a:hlinkClick r:id="rId2"/>
              </a:rPr>
              <a:t>Ciências Sociais Aplicadas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Fonte: </a:t>
            </a:r>
            <a:r>
              <a:rPr lang="pt-BR" dirty="0" smtClean="0">
                <a:hlinkClick r:id="rId3"/>
              </a:rPr>
              <a:t>CNPq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621950"/>
              </p:ext>
            </p:extLst>
          </p:nvPr>
        </p:nvGraphicFramePr>
        <p:xfrm>
          <a:off x="5148064" y="2780928"/>
          <a:ext cx="3538736" cy="35046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8736"/>
              </a:tblGrid>
              <a:tr h="320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  Comunicação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77981">
                <a:tc>
                  <a:txBody>
                    <a:bodyPr/>
                    <a:lstStyle/>
                    <a:p>
                      <a:pPr indent="381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Teoria da Comunicação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77981">
                <a:tc>
                  <a:txBody>
                    <a:bodyPr/>
                    <a:lstStyle/>
                    <a:p>
                      <a:pPr indent="381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Jornalismo e Editoração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77981">
                <a:tc>
                  <a:txBody>
                    <a:bodyPr/>
                    <a:lstStyle/>
                    <a:p>
                      <a:pPr indent="76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>
                          <a:effectLst/>
                        </a:rPr>
                        <a:t>Teoria e Ética do Jornalismo</a:t>
                      </a:r>
                      <a:endParaRPr lang="pt-BR" sz="105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77981">
                <a:tc>
                  <a:txBody>
                    <a:bodyPr/>
                    <a:lstStyle/>
                    <a:p>
                      <a:pPr indent="76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>
                          <a:effectLst/>
                        </a:rPr>
                        <a:t>Organização Editorial de Jornais</a:t>
                      </a:r>
                      <a:endParaRPr lang="pt-BR" sz="105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77981">
                <a:tc>
                  <a:txBody>
                    <a:bodyPr/>
                    <a:lstStyle/>
                    <a:p>
                      <a:pPr indent="76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effectLst/>
                        </a:rPr>
                        <a:t>Organização Comercial de Jornais</a:t>
                      </a:r>
                      <a:endParaRPr lang="pt-BR" sz="105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77981">
                <a:tc>
                  <a:txBody>
                    <a:bodyPr/>
                    <a:lstStyle/>
                    <a:p>
                      <a:pPr indent="76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effectLst/>
                        </a:rPr>
                        <a:t>Jornalismo Especializado (Comunitário, </a:t>
                      </a:r>
                      <a:r>
                        <a:rPr lang="pt-BR" sz="1100" b="0" dirty="0" smtClean="0">
                          <a:effectLst/>
                        </a:rPr>
                        <a:t/>
                      </a:r>
                      <a:br>
                        <a:rPr lang="pt-BR" sz="1100" b="0" dirty="0" smtClean="0">
                          <a:effectLst/>
                        </a:rPr>
                      </a:br>
                      <a:r>
                        <a:rPr lang="pt-BR" sz="1100" b="0" dirty="0" smtClean="0">
                          <a:effectLst/>
                        </a:rPr>
                        <a:t>                    Rural</a:t>
                      </a:r>
                      <a:r>
                        <a:rPr lang="pt-BR" sz="1100" b="0" dirty="0">
                          <a:effectLst/>
                        </a:rPr>
                        <a:t>, Empresarial, Científico)</a:t>
                      </a:r>
                      <a:endParaRPr lang="pt-BR" sz="105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77981">
                <a:tc>
                  <a:txBody>
                    <a:bodyPr/>
                    <a:lstStyle/>
                    <a:p>
                      <a:pPr indent="381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Rádio e Televisão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77981">
                <a:tc>
                  <a:txBody>
                    <a:bodyPr/>
                    <a:lstStyle/>
                    <a:p>
                      <a:pPr indent="76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effectLst/>
                        </a:rPr>
                        <a:t>Radiodifusão</a:t>
                      </a:r>
                      <a:endParaRPr lang="pt-BR" sz="11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77981">
                <a:tc>
                  <a:txBody>
                    <a:bodyPr/>
                    <a:lstStyle/>
                    <a:p>
                      <a:pPr indent="762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 err="1">
                          <a:effectLst/>
                        </a:rPr>
                        <a:t>Videodifusão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77981">
                <a:tc>
                  <a:txBody>
                    <a:bodyPr/>
                    <a:lstStyle/>
                    <a:p>
                      <a:pPr indent="381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Relações Públicas e Propaganda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277981">
                <a:tc>
                  <a:txBody>
                    <a:bodyPr/>
                    <a:lstStyle/>
                    <a:p>
                      <a:pPr indent="381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Comunicação Visual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5" name="Seta para a direita 4"/>
          <p:cNvSpPr/>
          <p:nvPr/>
        </p:nvSpPr>
        <p:spPr>
          <a:xfrm>
            <a:off x="4355976" y="3501008"/>
            <a:ext cx="648072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069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91264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Qual a expressão da área científica da comunicação no país em comparação com outras?</a:t>
            </a:r>
            <a:endParaRPr lang="pt-BR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1476073"/>
            <a:ext cx="81369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Distribuição dos grupos de pesquisa segundo a área do conhecimento predominante nas atividades do grupo, 2016. </a:t>
            </a:r>
            <a:endParaRPr kumimoji="0" lang="pt-BR" alt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93872088"/>
              </p:ext>
            </p:extLst>
          </p:nvPr>
        </p:nvGraphicFramePr>
        <p:xfrm>
          <a:off x="2123728" y="2303860"/>
          <a:ext cx="4591050" cy="4101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0825"/>
                <a:gridCol w="989965"/>
                <a:gridCol w="81026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Área do conhecimento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Grupos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%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Educação </a:t>
                      </a:r>
                      <a:r>
                        <a:rPr lang="pt-BR" sz="1100" b="0" dirty="0">
                          <a:effectLst/>
                        </a:rPr>
                        <a:t>(1º)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3.595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9,6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Medicina </a:t>
                      </a:r>
                      <a:r>
                        <a:rPr lang="pt-BR" sz="1100" b="0" dirty="0">
                          <a:effectLst/>
                        </a:rPr>
                        <a:t>(2º)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1.619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4,3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Direito </a:t>
                      </a:r>
                      <a:r>
                        <a:rPr lang="pt-BR" sz="1100" b="0" dirty="0">
                          <a:effectLst/>
                        </a:rPr>
                        <a:t>(3º)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1.386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3,7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Administração </a:t>
                      </a:r>
                      <a:r>
                        <a:rPr lang="pt-BR" sz="1100" b="0" dirty="0">
                          <a:effectLst/>
                        </a:rPr>
                        <a:t>(4º)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1.311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3,5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Química </a:t>
                      </a:r>
                      <a:r>
                        <a:rPr lang="pt-BR" sz="1100" b="0" dirty="0">
                          <a:effectLst/>
                        </a:rPr>
                        <a:t>(5º)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1.302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3,5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Agronomia </a:t>
                      </a:r>
                      <a:r>
                        <a:rPr lang="pt-BR" sz="1100" b="0" dirty="0">
                          <a:effectLst/>
                        </a:rPr>
                        <a:t>(6º)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1.254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3,3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Ciência </a:t>
                      </a:r>
                      <a:r>
                        <a:rPr lang="pt-BR" sz="1100" b="0" dirty="0">
                          <a:effectLst/>
                        </a:rPr>
                        <a:t>da Computação (7º)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1.115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3,0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Saúde </a:t>
                      </a:r>
                      <a:r>
                        <a:rPr lang="pt-BR" sz="1100" b="0" dirty="0">
                          <a:effectLst/>
                        </a:rPr>
                        <a:t>Coletiva (8º)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1.079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2,9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Letras </a:t>
                      </a:r>
                      <a:r>
                        <a:rPr lang="pt-BR" sz="1100" b="0" dirty="0">
                          <a:effectLst/>
                        </a:rPr>
                        <a:t>(9º)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966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2,6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História </a:t>
                      </a:r>
                      <a:r>
                        <a:rPr lang="pt-BR" sz="1100" b="0" dirty="0">
                          <a:effectLst/>
                        </a:rPr>
                        <a:t>(10º)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912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2,4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</a:t>
                      </a:r>
                      <a:r>
                        <a:rPr lang="pt-BR" sz="1100" b="0" dirty="0" err="1" smtClean="0">
                          <a:effectLst/>
                        </a:rPr>
                        <a:t>Lingüística</a:t>
                      </a:r>
                      <a:r>
                        <a:rPr lang="pt-BR" sz="1100" b="0" dirty="0" smtClean="0">
                          <a:effectLst/>
                        </a:rPr>
                        <a:t> </a:t>
                      </a:r>
                      <a:r>
                        <a:rPr lang="pt-BR" sz="1100" b="0" dirty="0">
                          <a:effectLst/>
                        </a:rPr>
                        <a:t>(11º)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908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2,4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Psicologia </a:t>
                      </a:r>
                      <a:r>
                        <a:rPr lang="pt-BR" sz="1100" b="0" dirty="0">
                          <a:effectLst/>
                        </a:rPr>
                        <a:t>(12º)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884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2,4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Física </a:t>
                      </a:r>
                      <a:r>
                        <a:rPr lang="pt-BR" sz="1100" b="0" dirty="0">
                          <a:effectLst/>
                        </a:rPr>
                        <a:t>(13º)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801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2,1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Artes </a:t>
                      </a:r>
                      <a:r>
                        <a:rPr lang="pt-BR" sz="1100" b="0" dirty="0">
                          <a:effectLst/>
                        </a:rPr>
                        <a:t>(14º)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781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2,1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Engenharia </a:t>
                      </a:r>
                      <a:r>
                        <a:rPr lang="pt-BR" sz="1100" b="0" dirty="0">
                          <a:effectLst/>
                        </a:rPr>
                        <a:t>Elétrica (15º)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768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2,0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  Comunicação </a:t>
                      </a:r>
                      <a:r>
                        <a:rPr lang="pt-BR" sz="1200" b="1" dirty="0">
                          <a:effectLst/>
                        </a:rPr>
                        <a:t>(16º)</a:t>
                      </a:r>
                      <a:endParaRPr lang="pt-B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</a:rPr>
                        <a:t>719</a:t>
                      </a:r>
                      <a:endParaRPr lang="pt-B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</a:rPr>
                        <a:t>1,9</a:t>
                      </a:r>
                      <a:endParaRPr lang="pt-B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8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Educação </a:t>
                      </a:r>
                      <a:r>
                        <a:rPr lang="pt-BR" sz="1100" b="0" dirty="0">
                          <a:effectLst/>
                        </a:rPr>
                        <a:t>Física (17º)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704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1,9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Geociências </a:t>
                      </a:r>
                      <a:r>
                        <a:rPr lang="pt-BR" sz="1100" b="0" dirty="0">
                          <a:effectLst/>
                        </a:rPr>
                        <a:t>(18º)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685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1,8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Outros</a:t>
                      </a:r>
                      <a:endParaRPr kumimoji="0" lang="pt-BR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16.851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44,6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TOTAL</a:t>
                      </a:r>
                      <a:endParaRPr kumimoji="0" lang="pt-BR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37.640</a:t>
                      </a:r>
                      <a:endParaRPr kumimoji="0" lang="pt-BR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kumimoji="0" lang="pt-BR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489233" y="6356765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</a:t>
            </a:r>
            <a:r>
              <a:rPr lang="pt-BR" dirty="0" smtClean="0">
                <a:hlinkClick r:id="rId2"/>
              </a:rPr>
              <a:t>CNPq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442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1599183"/>
            <a:ext cx="813690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Distribuição do fomento do CNPq (mar. 2018). </a:t>
            </a:r>
            <a:endParaRPr kumimoji="0" lang="pt-BR" alt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9973597"/>
              </p:ext>
            </p:extLst>
          </p:nvPr>
        </p:nvGraphicFramePr>
        <p:xfrm>
          <a:off x="1403648" y="2060848"/>
          <a:ext cx="6048672" cy="4101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0240"/>
                <a:gridCol w="936104"/>
                <a:gridCol w="792088"/>
                <a:gridCol w="792088"/>
                <a:gridCol w="648072"/>
                <a:gridCol w="72008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Área do conhecimento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Bolsas</a:t>
                      </a:r>
                      <a:endParaRPr kumimoji="0" lang="pt-BR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</a:t>
                      </a:r>
                      <a:r>
                        <a:rPr kumimoji="0" lang="pt-BR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Pesq.</a:t>
                      </a:r>
                      <a:endParaRPr kumimoji="0" lang="pt-BR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</a:t>
                      </a:r>
                      <a:r>
                        <a:rPr kumimoji="0" lang="pt-BR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Cient.</a:t>
                      </a:r>
                      <a:endParaRPr kumimoji="0" lang="pt-BR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Per. </a:t>
                      </a:r>
                      <a:r>
                        <a:rPr kumimoji="0" lang="pt-BR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</a:t>
                      </a:r>
                      <a:r>
                        <a:rPr kumimoji="0" lang="pt-BR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pt-BR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Pesq. Vis.</a:t>
                      </a:r>
                      <a:endParaRPr kumimoji="0" lang="pt-BR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Educação 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2.408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235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Medicina 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2.325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227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Direito 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700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baseline="0" dirty="0" smtClean="0">
                          <a:effectLst/>
                        </a:rPr>
                        <a:t> </a:t>
                      </a:r>
                      <a:r>
                        <a:rPr lang="pt-BR" sz="1100" b="0" dirty="0" smtClean="0">
                          <a:effectLst/>
                        </a:rPr>
                        <a:t> Administração 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972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115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Química 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3.346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199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Agronomia 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4.419</a:t>
                      </a:r>
                      <a:endParaRPr kumimoji="0" lang="pt-BR" sz="1100" kern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385</a:t>
                      </a:r>
                      <a:endParaRPr kumimoji="0" lang="pt-BR" sz="1100" kern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kumimoji="0" lang="pt-BR" sz="1100" kern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kumimoji="0" lang="pt-BR" sz="1100" kern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kumimoji="0" lang="pt-BR" sz="1100" kern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Ciência </a:t>
                      </a:r>
                      <a:r>
                        <a:rPr lang="pt-BR" sz="1100" b="0" dirty="0">
                          <a:effectLst/>
                        </a:rPr>
                        <a:t>da Computação 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2.059</a:t>
                      </a:r>
                      <a:endParaRPr kumimoji="0" lang="pt-BR" sz="1100" kern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117</a:t>
                      </a:r>
                      <a:endParaRPr kumimoji="0" lang="pt-BR" sz="1100" kern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kumimoji="0" lang="pt-BR" sz="1100" kern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kumimoji="0" lang="pt-BR" sz="1100" kern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kumimoji="0" lang="pt-BR" sz="1100" kern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Saúde </a:t>
                      </a:r>
                      <a:r>
                        <a:rPr lang="pt-BR" sz="1100" b="0" dirty="0">
                          <a:effectLst/>
                        </a:rPr>
                        <a:t>Coletiva 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1.397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132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Letras 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1.133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História 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1.294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Linguística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922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Psicologia 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1.441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78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Física 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2.541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180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Artes 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499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Engenharia </a:t>
                      </a:r>
                      <a:r>
                        <a:rPr lang="pt-BR" sz="1100" b="0" dirty="0">
                          <a:effectLst/>
                        </a:rPr>
                        <a:t>Elétrica 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1.567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108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 smtClean="0">
                          <a:effectLst/>
                        </a:rPr>
                        <a:t>  Comunicação</a:t>
                      </a:r>
                      <a:endParaRPr lang="pt-BR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578 (0,8%)</a:t>
                      </a:r>
                      <a:endParaRPr kumimoji="0" lang="pt-BR" sz="11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33 (0,6%)</a:t>
                      </a:r>
                      <a:endParaRPr kumimoji="0" lang="pt-BR" sz="11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 (0,5%)</a:t>
                      </a:r>
                      <a:endParaRPr kumimoji="0" lang="pt-BR" sz="11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(1,6%)</a:t>
                      </a:r>
                      <a:endParaRPr kumimoji="0" lang="pt-BR" sz="11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(6,6%)</a:t>
                      </a:r>
                      <a:endParaRPr kumimoji="0" lang="pt-BR" sz="11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38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Educação </a:t>
                      </a:r>
                      <a:r>
                        <a:rPr lang="pt-BR" sz="1100" b="0" dirty="0">
                          <a:effectLst/>
                        </a:rPr>
                        <a:t>Física 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529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69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 smtClean="0">
                          <a:effectLst/>
                        </a:rPr>
                        <a:t>  Geociências </a:t>
                      </a:r>
                      <a:endParaRPr lang="pt-BR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1.582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125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Outros</a:t>
                      </a:r>
                      <a:endParaRPr kumimoji="0" lang="pt-BR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43.722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3.244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309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kumimoji="0" lang="pt-BR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TOTAL</a:t>
                      </a:r>
                      <a:endParaRPr kumimoji="0" lang="pt-BR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73.434</a:t>
                      </a:r>
                      <a:endParaRPr kumimoji="0" lang="pt-BR" sz="11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5.408</a:t>
                      </a:r>
                      <a:endParaRPr kumimoji="0" lang="pt-BR" sz="11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565</a:t>
                      </a:r>
                      <a:endParaRPr kumimoji="0" lang="pt-BR" sz="11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62</a:t>
                      </a:r>
                      <a:endParaRPr kumimoji="0" lang="pt-BR" sz="11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1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kumimoji="0" lang="pt-BR" sz="11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489232" y="6356765"/>
            <a:ext cx="4586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Fonte: </a:t>
            </a:r>
            <a:r>
              <a:rPr lang="pt-BR" dirty="0" smtClean="0">
                <a:hlinkClick r:id="rId2"/>
              </a:rPr>
              <a:t>CNPq – Mapa dos Investimentos</a:t>
            </a:r>
            <a:endParaRPr lang="pt-BR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457200" y="188640"/>
            <a:ext cx="8291264" cy="1143000"/>
          </a:xfrm>
          <a:prstGeom prst="rect">
            <a:avLst/>
          </a:prstGeom>
        </p:spPr>
        <p:txBody>
          <a:bodyPr vert="horz" anchor="b"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Qual a expressão da área científica da comunicação no país em comparação com outras?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684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Qual a fonte da “legitimidade” </a:t>
            </a:r>
            <a:r>
              <a:rPr lang="pt-BR" dirty="0" smtClean="0"/>
              <a:t>de um pesquisador numa área científica?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Formação própria do pesquisador</a:t>
            </a:r>
          </a:p>
          <a:p>
            <a:r>
              <a:rPr lang="pt-BR" dirty="0" smtClean="0"/>
              <a:t>Participação e desenvolvimento de Projetos de Pesquisa</a:t>
            </a:r>
          </a:p>
          <a:p>
            <a:r>
              <a:rPr lang="pt-BR" dirty="0" smtClean="0"/>
              <a:t>Publicações relevantes</a:t>
            </a:r>
          </a:p>
          <a:p>
            <a:r>
              <a:rPr lang="pt-BR" dirty="0" smtClean="0"/>
              <a:t>Vinculação com redes de investigação importantes (dependendo da área, internacionalizadas)</a:t>
            </a:r>
          </a:p>
          <a:p>
            <a:r>
              <a:rPr lang="pt-BR" dirty="0" smtClean="0"/>
              <a:t>Capacidade de formar discípulos (IC, Mestrado, Doutorado, Pós-Doutorado) e desenvolver “linhas de pesquisa”</a:t>
            </a:r>
          </a:p>
          <a:p>
            <a:r>
              <a:rPr lang="pt-BR" dirty="0" smtClean="0"/>
              <a:t>Reconhecimento e “impacto” no campo do conhecimento (É lido? É citado? Recebeu distinções </a:t>
            </a:r>
            <a:r>
              <a:rPr lang="pt-BR" b="1" dirty="0" smtClean="0"/>
              <a:t>por seus pares</a:t>
            </a:r>
            <a:r>
              <a:rPr lang="pt-BR" dirty="0" smtClean="0"/>
              <a:t>?)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396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“capital científico” do pesquisador</a:t>
            </a:r>
            <a:endParaRPr lang="pt-BR" dirty="0"/>
          </a:p>
        </p:txBody>
      </p:sp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Os aspectos elencados podem ser vistos como dimensões do “capital científico” de um pesquisador. No caso, </a:t>
            </a:r>
            <a:r>
              <a:rPr lang="pt-BR" b="1" dirty="0" smtClean="0"/>
              <a:t>validado pelos pares</a:t>
            </a:r>
          </a:p>
          <a:p>
            <a:r>
              <a:rPr lang="pt-BR" dirty="0" smtClean="0"/>
              <a:t>Conforme a teoria do campo, os capitais são específicos a cada um dos campos, e só parcialmente transferíveis </a:t>
            </a:r>
          </a:p>
          <a:p>
            <a:r>
              <a:rPr lang="pt-BR" dirty="0" smtClean="0"/>
              <a:t>Na verdade, quanto </a:t>
            </a:r>
            <a:r>
              <a:rPr lang="pt-BR" b="1" dirty="0" smtClean="0"/>
              <a:t>mais autônomo e maduro </a:t>
            </a:r>
            <a:r>
              <a:rPr lang="pt-BR" dirty="0" smtClean="0"/>
              <a:t>é um campo, existe menos capacidade de transferência de “capital”, por parte de um agente, entre diferentes campos. Em outras palavras, o poder político ou religioso não possui validade no campo científico (e vice-versa)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6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338</TotalTime>
  <Words>2066</Words>
  <Application>Microsoft Office PowerPoint</Application>
  <PresentationFormat>Apresentação na tela (4:3)</PresentationFormat>
  <Paragraphs>385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6" baseType="lpstr">
      <vt:lpstr>Balcão Envidraçado</vt:lpstr>
      <vt:lpstr>O CAMPO DA COMUNICAÇÃO NO BRASIL</vt:lpstr>
      <vt:lpstr>O CONCEITO DE CAMPO</vt:lpstr>
      <vt:lpstr>O campo da comunicação</vt:lpstr>
      <vt:lpstr>Campo científico no Brasil</vt:lpstr>
      <vt:lpstr>Campo científico no Brasil</vt:lpstr>
      <vt:lpstr>Qual a expressão da área científica da comunicação no país em comparação com outras?</vt:lpstr>
      <vt:lpstr>Apresentação do PowerPoint</vt:lpstr>
      <vt:lpstr>Qual a fonte da “legitimidade” de um pesquisador numa área científica?</vt:lpstr>
      <vt:lpstr>O “capital científico” do pesquisador</vt:lpstr>
      <vt:lpstr>Estratégia importante para conhecer os pesquisadores: Currículo Lattes</vt:lpstr>
      <vt:lpstr>Sociedade de massa: fundamento do desenvolvimento do campo da comunicação</vt:lpstr>
      <vt:lpstr>O campo do ensino das profissões</vt:lpstr>
      <vt:lpstr>O desenvolvimento do ensino - I</vt:lpstr>
      <vt:lpstr>O desenvolvimento do ensino - II</vt:lpstr>
      <vt:lpstr>O desenvolvimento do ensino - III</vt:lpstr>
      <vt:lpstr>O desenvolvimento do ensino - IV</vt:lpstr>
      <vt:lpstr>O desenvolvimento do campo científico - I</vt:lpstr>
      <vt:lpstr>O desenvolvimento do campo científico - II</vt:lpstr>
      <vt:lpstr>Papel da avaliação da pós-graduação stricto sensu</vt:lpstr>
      <vt:lpstr>Grupos de Pesquisa da ECA</vt:lpstr>
      <vt:lpstr>Associações de pesquisadores</vt:lpstr>
      <vt:lpstr>Associações de pesquisadores</vt:lpstr>
      <vt:lpstr>Internacionalização</vt:lpstr>
      <vt:lpstr>Revistas Científicas – Av. Qualis – o que é </vt:lpstr>
      <vt:lpstr>Revistas Científicas – Av. Qualis – o que 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Richard</dc:creator>
  <cp:lastModifiedBy>Richard</cp:lastModifiedBy>
  <cp:revision>49</cp:revision>
  <dcterms:created xsi:type="dcterms:W3CDTF">2018-03-13T13:38:56Z</dcterms:created>
  <dcterms:modified xsi:type="dcterms:W3CDTF">2018-03-20T20:06:39Z</dcterms:modified>
</cp:coreProperties>
</file>