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3" r:id="rId2"/>
    <p:sldId id="261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8" r:id="rId11"/>
    <p:sldId id="289" r:id="rId12"/>
    <p:sldId id="290" r:id="rId13"/>
    <p:sldId id="291" r:id="rId14"/>
    <p:sldId id="292" r:id="rId15"/>
    <p:sldId id="279" r:id="rId16"/>
    <p:sldId id="278" r:id="rId17"/>
    <p:sldId id="275" r:id="rId18"/>
    <p:sldId id="274" r:id="rId19"/>
    <p:sldId id="277" r:id="rId20"/>
    <p:sldId id="294" r:id="rId21"/>
    <p:sldId id="297" r:id="rId22"/>
    <p:sldId id="296" r:id="rId23"/>
    <p:sldId id="295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>
        <p:scale>
          <a:sx n="89" d="100"/>
          <a:sy n="89" d="100"/>
        </p:scale>
        <p:origin x="-62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F4F96B-AC78-4FEB-9C48-D3E17836C1F9}" type="datetimeFigureOut">
              <a:rPr lang="en-US"/>
              <a:pPr>
                <a:defRPr/>
              </a:pPr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FD8599-230A-4690-B9B5-15C3618825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9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531E2-4B8B-49C4-A2FA-900A1C02C371}" type="datetimeFigureOut">
              <a:rPr lang="pt-BR"/>
              <a:pPr>
                <a:defRPr/>
              </a:pPr>
              <a:t>08/05/2015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1A974-3E09-4856-9042-0052AB80C3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FE97-B927-468B-B3A8-E073D87AEF23}" type="datetimeFigureOut">
              <a:rPr lang="pt-BR"/>
              <a:pPr>
                <a:defRPr/>
              </a:pPr>
              <a:t>08/05/2015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224D6-C728-4589-B925-AA98873E2D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4D704-7D26-4F19-A995-1DF88A97E975}" type="datetimeFigureOut">
              <a:rPr lang="pt-BR"/>
              <a:pPr>
                <a:defRPr/>
              </a:pPr>
              <a:t>08/05/2015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62C5E-93D9-462A-AC76-65988480F3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61EC9-6045-431B-8628-ECFAB1EB4C3C}" type="datetimeFigureOut">
              <a:rPr lang="pt-BR"/>
              <a:pPr>
                <a:defRPr/>
              </a:pPr>
              <a:t>08/05/2015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D524-7F41-402B-B9B0-3F15830FC4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88BE5-AAE9-4AEB-9103-B7C223D4258C}" type="datetimeFigureOut">
              <a:rPr lang="pt-BR"/>
              <a:pPr>
                <a:defRPr/>
              </a:pPr>
              <a:t>08/05/2015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431FC-9111-449B-AD59-DB70797A1C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CC07F-A3E4-4F50-8D98-CFB2799ACE36}" type="datetimeFigureOut">
              <a:rPr lang="pt-BR"/>
              <a:pPr>
                <a:defRPr/>
              </a:pPr>
              <a:t>08/05/2015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F439A-9E3D-4345-8048-20AF2A2386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E03865-6A24-4F6B-85CC-61FEAD40830E}" type="datetimeFigureOut">
              <a:rPr lang="pt-BR"/>
              <a:pPr>
                <a:defRPr/>
              </a:pPr>
              <a:t>08/05/2015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02DF88-E628-4A08-A9FB-FE43217A4E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  <p:sldLayoutId id="2147483652" r:id="rId3"/>
    <p:sldLayoutId id="2147483651" r:id="rId4"/>
    <p:sldLayoutId id="2147483650" r:id="rId5"/>
    <p:sldLayoutId id="2147483649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ubtítulo 2"/>
          <p:cNvSpPr>
            <a:spLocks noGrp="1"/>
          </p:cNvSpPr>
          <p:nvPr>
            <p:ph type="subTitle" idx="4294967295"/>
          </p:nvPr>
        </p:nvSpPr>
        <p:spPr>
          <a:xfrm>
            <a:off x="1547813" y="3644900"/>
            <a:ext cx="6400800" cy="27432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en-US" sz="22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en-US" sz="22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en-US" sz="22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endParaRPr lang="en-US" sz="220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200" smtClean="0">
                <a:solidFill>
                  <a:schemeClr val="tx2"/>
                </a:solidFill>
              </a:rPr>
              <a:t>Felix Rígoli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200" smtClean="0">
                <a:solidFill>
                  <a:schemeClr val="tx2"/>
                </a:solidFill>
              </a:rPr>
              <a:t>IDISA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200" smtClean="0">
                <a:solidFill>
                  <a:schemeClr val="tx2"/>
                </a:solidFill>
              </a:rPr>
              <a:t>OPAS</a:t>
            </a:r>
          </a:p>
        </p:txBody>
      </p:sp>
      <p:sp>
        <p:nvSpPr>
          <p:cNvPr id="9218" name="Título 1"/>
          <p:cNvSpPr>
            <a:spLocks noGrp="1"/>
          </p:cNvSpPr>
          <p:nvPr>
            <p:ph type="ctrTitle" idx="4294967295"/>
          </p:nvPr>
        </p:nvSpPr>
        <p:spPr>
          <a:xfrm>
            <a:off x="395288" y="1484313"/>
            <a:ext cx="8302625" cy="1944687"/>
          </a:xfrm>
          <a:solidFill>
            <a:srgbClr val="003399"/>
          </a:solidFill>
        </p:spPr>
        <p:txBody>
          <a:bodyPr bIns="91440"/>
          <a:lstStyle/>
          <a:p>
            <a:pPr eaLnBrk="1" hangingPunct="1"/>
            <a:r>
              <a:rPr lang="en-US" sz="4000" smtClean="0">
                <a:solidFill>
                  <a:srgbClr val="FFFFFF"/>
                </a:solidFill>
              </a:rPr>
              <a:t>Organizaçoes Internacionais e Sistemas de Saúde no Mundo e na America Latina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eaLnBrk="1" hangingPunct="1"/>
            <a:r>
              <a:rPr lang="en-US" smtClean="0"/>
              <a:t>Gasto em Saúde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95400"/>
            <a:ext cx="5748338" cy="495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144000" cy="576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e 3"/>
          <p:cNvSpPr/>
          <p:nvPr/>
        </p:nvSpPr>
        <p:spPr>
          <a:xfrm>
            <a:off x="-381000" y="2351088"/>
            <a:ext cx="9906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2588" y="0"/>
            <a:ext cx="583882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13" y="762000"/>
            <a:ext cx="9090026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2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eaLnBrk="1" hangingPunct="1"/>
            <a:r>
              <a:rPr lang="en-US" smtClean="0"/>
              <a:t>Gasto em medicamentos</a:t>
            </a:r>
          </a:p>
        </p:txBody>
      </p:sp>
      <p:sp>
        <p:nvSpPr>
          <p:cNvPr id="22530" name="Espaço Reservado para Conteúdo 3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 eaLnBrk="1" hangingPunct="1"/>
            <a:r>
              <a:rPr lang="en-US" sz="3000" smtClean="0"/>
              <a:t>78 % como gasto privado 22% público</a:t>
            </a:r>
          </a:p>
          <a:p>
            <a:pPr marL="273050" indent="-273050" eaLnBrk="1" hangingPunct="1"/>
            <a:r>
              <a:rPr lang="en-US" sz="3000" smtClean="0"/>
              <a:t>Média: USD 97 per cápita/ano</a:t>
            </a:r>
          </a:p>
          <a:p>
            <a:pPr marL="273050" indent="-273050" eaLnBrk="1" hangingPunct="1"/>
            <a:r>
              <a:rPr lang="en-US" sz="3000" smtClean="0"/>
              <a:t>Variação: USD 7,5 na Bolívia a USD 160 Argentina e Brasil</a:t>
            </a:r>
          </a:p>
          <a:p>
            <a:pPr marL="273050" indent="-273050" eaLnBrk="1" hangingPunct="1"/>
            <a:r>
              <a:rPr lang="en-US" sz="3000" smtClean="0"/>
              <a:t>Mercado: Brasil 8150 mi / Argentina 2148 mi.</a:t>
            </a:r>
          </a:p>
          <a:p>
            <a:pPr marL="273050" indent="-273050" eaLnBrk="1" hangingPunct="1"/>
            <a:r>
              <a:rPr lang="en-US" sz="3000" smtClean="0"/>
              <a:t>35 % del gasto privado em saúde</a:t>
            </a:r>
          </a:p>
          <a:p>
            <a:pPr marL="273050" indent="-273050" eaLnBrk="1" hangingPunct="1"/>
            <a:r>
              <a:rPr lang="en-US" sz="3000" smtClean="0"/>
              <a:t>15% em Ilhas Cayman e Uruguay vs.</a:t>
            </a:r>
          </a:p>
          <a:p>
            <a:pPr marL="273050" indent="-273050" eaLnBrk="1" hangingPunct="1"/>
            <a:r>
              <a:rPr lang="en-US" sz="3000" smtClean="0"/>
              <a:t>44-47% em Peru, Guatemala, Colombia, El Salvador</a:t>
            </a:r>
          </a:p>
          <a:p>
            <a:pPr marL="273050" indent="-273050" eaLnBrk="1" hangingPunct="1"/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Organização Pan Americana da Saúde</a:t>
            </a:r>
            <a:endParaRPr lang="pt-BR" sz="2800" b="1">
              <a:solidFill>
                <a:srgbClr val="1B5091"/>
              </a:solidFill>
            </a:endParaRPr>
          </a:p>
        </p:txBody>
      </p:sp>
      <p:sp>
        <p:nvSpPr>
          <p:cNvPr id="6" name="CaixaDeTexto 3"/>
          <p:cNvSpPr txBox="1"/>
          <p:nvPr/>
        </p:nvSpPr>
        <p:spPr>
          <a:xfrm>
            <a:off x="395288" y="4508500"/>
            <a:ext cx="8424862" cy="1066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>
                <a:solidFill>
                  <a:srgbClr val="C00000"/>
                </a:solidFill>
              </a:rPr>
              <a:t>Criada para o controle internacional de epidemias</a:t>
            </a:r>
          </a:p>
        </p:txBody>
      </p:sp>
      <p:sp>
        <p:nvSpPr>
          <p:cNvPr id="7" name="CaixaDeTexto 3"/>
          <p:cNvSpPr txBox="1">
            <a:spLocks noChangeArrowheads="1"/>
          </p:cNvSpPr>
          <p:nvPr/>
        </p:nvSpPr>
        <p:spPr bwMode="auto">
          <a:xfrm>
            <a:off x="107950" y="2492375"/>
            <a:ext cx="88566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Agência dupla: Saúde da OEA</a:t>
            </a:r>
          </a:p>
          <a:p>
            <a:pPr algn="ctr"/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Regional das Americas da ONU</a:t>
            </a:r>
            <a:endParaRPr lang="pt-BR" sz="2800"/>
          </a:p>
        </p:txBody>
      </p:sp>
      <p:sp>
        <p:nvSpPr>
          <p:cNvPr id="10" name="CaixaDeTexto 3"/>
          <p:cNvSpPr txBox="1">
            <a:spLocks noChangeArrowheads="1"/>
          </p:cNvSpPr>
          <p:nvPr/>
        </p:nvSpPr>
        <p:spPr bwMode="auto">
          <a:xfrm>
            <a:off x="107950" y="3697288"/>
            <a:ext cx="8856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Criada em 1902, uma das mais antigas agências do Mundo</a:t>
            </a:r>
            <a:endParaRPr lang="pt-BR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Organização Mundial da Saúde (OMS)</a:t>
            </a:r>
            <a:endParaRPr lang="pt-BR" sz="2800" b="1">
              <a:solidFill>
                <a:srgbClr val="1B5091"/>
              </a:solidFill>
            </a:endParaRPr>
          </a:p>
        </p:txBody>
      </p:sp>
      <p:sp>
        <p:nvSpPr>
          <p:cNvPr id="6" name="CaixaDeTexto 3"/>
          <p:cNvSpPr txBox="1"/>
          <p:nvPr/>
        </p:nvSpPr>
        <p:spPr>
          <a:xfrm>
            <a:off x="395288" y="4508500"/>
            <a:ext cx="8424862" cy="15700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Saúde é um estado de completo bem estar físico, mental e social e não somente a ausência de doença ou enfermidade</a:t>
            </a:r>
          </a:p>
        </p:txBody>
      </p:sp>
      <p:sp>
        <p:nvSpPr>
          <p:cNvPr id="7" name="CaixaDeTexto 3"/>
          <p:cNvSpPr txBox="1"/>
          <p:nvPr/>
        </p:nvSpPr>
        <p:spPr>
          <a:xfrm>
            <a:off x="107950" y="2492375"/>
            <a:ext cx="88566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Agência das Nações Unidas criada em 7 de abril de 1948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3"/>
          <p:cNvSpPr txBox="1"/>
          <p:nvPr/>
        </p:nvSpPr>
        <p:spPr>
          <a:xfrm>
            <a:off x="107950" y="3068638"/>
            <a:ext cx="88566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Assinada por 61 chefes de estado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3"/>
          <p:cNvSpPr txBox="1"/>
          <p:nvPr/>
        </p:nvSpPr>
        <p:spPr>
          <a:xfrm>
            <a:off x="107950" y="3697288"/>
            <a:ext cx="88566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Hoje a OMS tem 194 Estados Membros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Organização Mundial da Saúde (OMS)</a:t>
            </a:r>
            <a:endParaRPr lang="pt-BR" sz="2800" b="1">
              <a:solidFill>
                <a:srgbClr val="1B5091"/>
              </a:solidFill>
            </a:endParaRPr>
          </a:p>
        </p:txBody>
      </p:sp>
      <p:sp>
        <p:nvSpPr>
          <p:cNvPr id="6" name="CaixaDeTexto 3"/>
          <p:cNvSpPr txBox="1"/>
          <p:nvPr/>
        </p:nvSpPr>
        <p:spPr>
          <a:xfrm>
            <a:off x="395288" y="2636838"/>
            <a:ext cx="8424862" cy="18161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Saúde é um direito fundamental de todo ser humano sem distinção de raça, religião, ideologia política ou condição econômica e social</a:t>
            </a:r>
          </a:p>
        </p:txBody>
      </p:sp>
      <p:sp>
        <p:nvSpPr>
          <p:cNvPr id="8" name="CaixaDeTexto 3"/>
          <p:cNvSpPr txBox="1"/>
          <p:nvPr/>
        </p:nvSpPr>
        <p:spPr>
          <a:xfrm>
            <a:off x="395288" y="4724400"/>
            <a:ext cx="8424862" cy="1385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saúde todos os povos é fundamental para a manter a  paz e depende da mais plena cooperação entre indivíduos e Estados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2349500"/>
            <a:ext cx="8856662" cy="42306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3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Lidera questões de saúde no mundo</a:t>
            </a:r>
          </a:p>
          <a:p>
            <a:pPr marL="457200" indent="-457200" fontAlgn="auto">
              <a:spcBef>
                <a:spcPts val="3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Promove parcerias</a:t>
            </a:r>
          </a:p>
          <a:p>
            <a:pPr marL="457200" indent="-457200" fontAlgn="auto">
              <a:spcBef>
                <a:spcPts val="3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Estimula a agenda de pesquisa em saúde</a:t>
            </a:r>
          </a:p>
          <a:p>
            <a:pPr marL="457200" indent="-457200" fontAlgn="auto">
              <a:spcBef>
                <a:spcPts val="3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Cria normas e padrões e promove sua implementação</a:t>
            </a:r>
          </a:p>
          <a:p>
            <a:pPr marL="457200" indent="-457200" fontAlgn="auto">
              <a:spcBef>
                <a:spcPts val="3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Articula políticas de saúde baseadas na evidência e na ética</a:t>
            </a:r>
          </a:p>
          <a:p>
            <a:pPr marL="457200" indent="-457200" fontAlgn="auto">
              <a:spcBef>
                <a:spcPts val="3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Provê suporte técnico</a:t>
            </a:r>
          </a:p>
          <a:p>
            <a:pPr marL="457200" indent="-457200" fontAlgn="auto">
              <a:spcBef>
                <a:spcPts val="3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Monitora as tendências em saúde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Organização Mundial da Saúde (OMS)</a:t>
            </a:r>
            <a:endParaRPr lang="pt-BR" sz="2800" b="1">
              <a:solidFill>
                <a:srgbClr val="1B50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2565400"/>
            <a:ext cx="8856662" cy="3570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Apoia os países para a cobertura universal das intervenções em saúde pública</a:t>
            </a: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Fortalece a segurança em saúde global</a:t>
            </a: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Alerta todos os setores para os problemas dos determinantes sociais da saúde</a:t>
            </a: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Contribui para o fortalecimento das capacidades institucionais e governança dos ministérios da saúde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Organização Mundial da Saúde (OMS)</a:t>
            </a:r>
            <a:endParaRPr lang="pt-BR" sz="2800" b="1">
              <a:solidFill>
                <a:srgbClr val="1B50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Funçoes das Organizaçoes Internacionais</a:t>
            </a:r>
            <a:endParaRPr lang="pt-BR" sz="2800" b="1">
              <a:solidFill>
                <a:srgbClr val="1B5091"/>
              </a:solidFill>
            </a:endParaRPr>
          </a:p>
        </p:txBody>
      </p:sp>
      <p:sp>
        <p:nvSpPr>
          <p:cNvPr id="7" name="CaixaDeTexto 3"/>
          <p:cNvSpPr txBox="1">
            <a:spLocks noChangeArrowheads="1"/>
          </p:cNvSpPr>
          <p:nvPr/>
        </p:nvSpPr>
        <p:spPr bwMode="auto">
          <a:xfrm>
            <a:off x="107950" y="2492375"/>
            <a:ext cx="8856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Os quatro cavaleiros do Apocalipse</a:t>
            </a:r>
            <a:endParaRPr lang="pt-BR" sz="2800"/>
          </a:p>
        </p:txBody>
      </p:sp>
      <p:pic>
        <p:nvPicPr>
          <p:cNvPr id="1024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3068638"/>
            <a:ext cx="4762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323850" y="3429000"/>
            <a:ext cx="2879725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Guerra</a:t>
            </a:r>
          </a:p>
          <a:p>
            <a:pPr>
              <a:spcBef>
                <a:spcPct val="50000"/>
              </a:spcBef>
            </a:pPr>
            <a:r>
              <a:rPr lang="pt-BR"/>
              <a:t>Peste</a:t>
            </a:r>
          </a:p>
          <a:p>
            <a:pPr>
              <a:spcBef>
                <a:spcPct val="50000"/>
              </a:spcBef>
            </a:pPr>
            <a:r>
              <a:rPr lang="pt-BR"/>
              <a:t>Fome</a:t>
            </a:r>
          </a:p>
          <a:p>
            <a:pPr>
              <a:spcBef>
                <a:spcPct val="50000"/>
              </a:spcBef>
            </a:pPr>
            <a:r>
              <a:rPr lang="pt-BR"/>
              <a:t>Morte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aixaDeTexto 3"/>
          <p:cNvSpPr txBox="1">
            <a:spLocks noChangeArrowheads="1"/>
          </p:cNvSpPr>
          <p:nvPr/>
        </p:nvSpPr>
        <p:spPr bwMode="auto">
          <a:xfrm>
            <a:off x="179388" y="2565400"/>
            <a:ext cx="8856662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Os Pontos que ficaram para trás: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Bem estar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Sustentabilidade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Pensar além do PIB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Determinantes Sociais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Condições Crônicas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pt-BR" sz="2800" b="1">
              <a:solidFill>
                <a:srgbClr val="376092"/>
              </a:solidFill>
              <a:latin typeface="Calibri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pt-BR"/>
          </a:p>
        </p:txBody>
      </p:sp>
      <p:sp>
        <p:nvSpPr>
          <p:cNvPr id="28674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A Agenda do Futuro (post 2015)</a:t>
            </a:r>
            <a:endParaRPr lang="pt-BR" sz="2800" b="1">
              <a:solidFill>
                <a:srgbClr val="1B50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aixaDeTexto 3"/>
          <p:cNvSpPr txBox="1">
            <a:spLocks noChangeArrowheads="1"/>
          </p:cNvSpPr>
          <p:nvPr/>
        </p:nvSpPr>
        <p:spPr bwMode="auto">
          <a:xfrm>
            <a:off x="179388" y="2565400"/>
            <a:ext cx="8856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endParaRPr lang="pt-BR"/>
          </a:p>
        </p:txBody>
      </p:sp>
      <p:sp>
        <p:nvSpPr>
          <p:cNvPr id="29698" name="CaixaDeTexto 3"/>
          <p:cNvSpPr txBox="1">
            <a:spLocks noChangeArrowheads="1"/>
          </p:cNvSpPr>
          <p:nvPr/>
        </p:nvSpPr>
        <p:spPr bwMode="auto">
          <a:xfrm>
            <a:off x="179388" y="620713"/>
            <a:ext cx="84248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A Agenda do Futuro (post 2015)</a:t>
            </a:r>
            <a:endParaRPr lang="pt-BR" sz="2800" b="1">
              <a:solidFill>
                <a:srgbClr val="1B5091"/>
              </a:solidFill>
            </a:endParaRPr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196975"/>
            <a:ext cx="8243887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aixaDeTexto 3"/>
          <p:cNvSpPr txBox="1">
            <a:spLocks noChangeArrowheads="1"/>
          </p:cNvSpPr>
          <p:nvPr/>
        </p:nvSpPr>
        <p:spPr bwMode="auto">
          <a:xfrm>
            <a:off x="179388" y="2565400"/>
            <a:ext cx="88566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Os Pontos que ficaram para trás: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Violência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Drogas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Cidades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 Empoderamento do cidadão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Como sera a nova governança?</a:t>
            </a:r>
            <a:endParaRPr lang="pt-BR"/>
          </a:p>
        </p:txBody>
      </p:sp>
      <p:sp>
        <p:nvSpPr>
          <p:cNvPr id="30722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A Agenda do Futuro (post 2015)</a:t>
            </a:r>
            <a:endParaRPr lang="pt-BR" sz="2800" b="1">
              <a:solidFill>
                <a:srgbClr val="1B50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aixaDeTexto 3"/>
          <p:cNvSpPr txBox="1">
            <a:spLocks noChangeArrowheads="1"/>
          </p:cNvSpPr>
          <p:nvPr/>
        </p:nvSpPr>
        <p:spPr bwMode="auto">
          <a:xfrm>
            <a:off x="179388" y="2565400"/>
            <a:ext cx="8856662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A realidade tem problemas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Os Países tem Ministérios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As Universidades tem Departamentos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As Nações Unidas tem agências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b="1">
                <a:solidFill>
                  <a:srgbClr val="376092"/>
                </a:solidFill>
                <a:latin typeface="Calibri" pitchFamily="34" charset="0"/>
              </a:rPr>
              <a:t>Carlos Matus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pt-BR"/>
          </a:p>
        </p:txBody>
      </p:sp>
      <p:sp>
        <p:nvSpPr>
          <p:cNvPr id="31746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A Agenda do Futuro (post 2015)</a:t>
            </a:r>
            <a:endParaRPr lang="pt-BR" sz="2800" b="1">
              <a:solidFill>
                <a:srgbClr val="1B50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CaixaDeTexto 3"/>
          <p:cNvSpPr txBox="1">
            <a:spLocks noChangeArrowheads="1"/>
          </p:cNvSpPr>
          <p:nvPr/>
        </p:nvSpPr>
        <p:spPr bwMode="auto">
          <a:xfrm>
            <a:off x="395288" y="1628775"/>
            <a:ext cx="8424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</a:rPr>
              <a:t>Funçoes das Organizaçoes Internacionais</a:t>
            </a:r>
            <a:endParaRPr lang="pt-BR" sz="2800" b="1">
              <a:solidFill>
                <a:srgbClr val="1B5091"/>
              </a:solidFill>
            </a:endParaRPr>
          </a:p>
        </p:txBody>
      </p:sp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1187450" y="2781300"/>
            <a:ext cx="5545138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solidFill>
                  <a:srgbClr val="003399"/>
                </a:solidFill>
              </a:rPr>
              <a:t>Analise genetico:</a:t>
            </a:r>
          </a:p>
          <a:p>
            <a:pPr>
              <a:spcBef>
                <a:spcPct val="50000"/>
              </a:spcBef>
            </a:pPr>
            <a:r>
              <a:rPr lang="pt-BR" sz="2400">
                <a:solidFill>
                  <a:srgbClr val="003399"/>
                </a:solidFill>
              </a:rPr>
              <a:t>Vários DNA</a:t>
            </a:r>
          </a:p>
          <a:p>
            <a:pPr lvl="1">
              <a:spcBef>
                <a:spcPct val="50000"/>
              </a:spcBef>
            </a:pPr>
            <a:r>
              <a:rPr lang="pt-BR" sz="2400">
                <a:solidFill>
                  <a:srgbClr val="003399"/>
                </a:solidFill>
              </a:rPr>
              <a:t>Controle de Epidemias (Segurança Sanitária)</a:t>
            </a:r>
          </a:p>
          <a:p>
            <a:pPr lvl="1">
              <a:spcBef>
                <a:spcPct val="50000"/>
              </a:spcBef>
            </a:pPr>
            <a:r>
              <a:rPr lang="pt-BR" sz="2400">
                <a:solidFill>
                  <a:srgbClr val="003399"/>
                </a:solidFill>
              </a:rPr>
              <a:t>Paz</a:t>
            </a:r>
          </a:p>
          <a:p>
            <a:pPr lvl="1">
              <a:spcBef>
                <a:spcPct val="50000"/>
              </a:spcBef>
            </a:pPr>
            <a:r>
              <a:rPr lang="pt-BR" sz="2400">
                <a:solidFill>
                  <a:srgbClr val="003399"/>
                </a:solidFill>
              </a:rPr>
              <a:t>Direitos Humanos</a:t>
            </a:r>
          </a:p>
          <a:p>
            <a:pPr>
              <a:spcBef>
                <a:spcPct val="50000"/>
              </a:spcBef>
            </a:pPr>
            <a:endParaRPr lang="pt-BR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</a:pPr>
            <a:endParaRPr lang="pt-BR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13" y="685800"/>
            <a:ext cx="8929687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98438"/>
            <a:ext cx="6988175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eaLnBrk="1" hangingPunct="1"/>
            <a:r>
              <a:rPr lang="en-US" smtClean="0"/>
              <a:t>Tendencias Gerais 1960-2013</a:t>
            </a:r>
          </a:p>
        </p:txBody>
      </p:sp>
      <p:sp>
        <p:nvSpPr>
          <p:cNvPr id="14338" name="Espaço Reservado para Conteúdo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“Sistematização”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Coordenação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Integraçao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Concorrencia Gerenciada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Universalização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Populaçao 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Financiamento (Pooling vs. OOP)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Prestações (programas, pacotes, patologias,listas)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Descentralização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Governo</a:t>
            </a:r>
          </a:p>
          <a:p>
            <a:pPr marL="547688" lvl="1" indent="-228600" eaLnBrk="1" hangingPunct="1">
              <a:lnSpc>
                <a:spcPct val="90000"/>
              </a:lnSpc>
            </a:pPr>
            <a:r>
              <a:rPr lang="en-US" smtClean="0"/>
              <a:t>Serviços</a:t>
            </a:r>
          </a:p>
          <a:p>
            <a:pPr marL="273050" indent="-273050" eaLnBrk="1" hangingPunct="1">
              <a:lnSpc>
                <a:spcPct val="90000"/>
              </a:lnSpc>
              <a:buFont typeface="Arial" charset="0"/>
              <a:buNone/>
            </a:pP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eaLnBrk="1" hangingPunct="1"/>
            <a:r>
              <a:rPr lang="en-US" smtClean="0"/>
              <a:t>Autoridades de Saúde</a:t>
            </a:r>
          </a:p>
        </p:txBody>
      </p:sp>
      <p:sp>
        <p:nvSpPr>
          <p:cNvPr id="15362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Ministérios de Saúde (1930-1950)</a:t>
            </a:r>
          </a:p>
          <a:p>
            <a:pPr marL="273050" indent="-273050" eaLnBrk="1" hangingPunct="1">
              <a:lnSpc>
                <a:spcPct val="90000"/>
              </a:lnSpc>
            </a:pPr>
            <a:endParaRPr lang="en-US" sz="3000" smtClean="0"/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Seguros / Caixas (1930 -1980)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 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Seguro Nacional / Serviço Nacional / Sistema Nacional (1965-1980)</a:t>
            </a:r>
          </a:p>
          <a:p>
            <a:pPr marL="273050" indent="-273050" eaLnBrk="1" hangingPunct="1">
              <a:lnSpc>
                <a:spcPct val="90000"/>
              </a:lnSpc>
            </a:pPr>
            <a:endParaRPr lang="en-US" sz="3000" smtClean="0"/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Superintendencias / Agencias (1990-2000)</a:t>
            </a:r>
          </a:p>
          <a:p>
            <a:pPr marL="273050" indent="-273050" eaLnBrk="1" hangingPunct="1">
              <a:lnSpc>
                <a:spcPct val="90000"/>
              </a:lnSpc>
            </a:pPr>
            <a:endParaRPr lang="en-US" sz="3000" smtClean="0"/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3000" smtClean="0"/>
              <a:t>Autoridades Locais de Saúde (1990- 2013)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eaLnBrk="1" hangingPunct="1"/>
            <a:r>
              <a:rPr lang="en-US" smtClean="0"/>
              <a:t>Formato de Direitos</a:t>
            </a:r>
          </a:p>
        </p:txBody>
      </p:sp>
      <p:sp>
        <p:nvSpPr>
          <p:cNvPr id="16386" name="Espaço Reservado para Conteúdo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 eaLnBrk="1" hangingPunct="1"/>
            <a:r>
              <a:rPr lang="en-US" sz="3000" smtClean="0"/>
              <a:t>Mudanças Constitucionais</a:t>
            </a:r>
          </a:p>
          <a:p>
            <a:pPr marL="273050" indent="-273050" eaLnBrk="1" hangingPunct="1"/>
            <a:r>
              <a:rPr lang="en-US" sz="3000" smtClean="0"/>
              <a:t>Mudanças Legais (ACA)</a:t>
            </a:r>
          </a:p>
          <a:p>
            <a:pPr marL="273050" indent="-273050" eaLnBrk="1" hangingPunct="1"/>
            <a:r>
              <a:rPr lang="en-US" sz="3000" smtClean="0"/>
              <a:t>Normas vinculadas a acesso (programas, pp228)</a:t>
            </a:r>
          </a:p>
          <a:p>
            <a:pPr marL="273050" indent="-273050" eaLnBrk="1" hangingPunct="1"/>
            <a:r>
              <a:rPr lang="en-US" sz="3000" smtClean="0"/>
              <a:t>Normas vinculadas a transferencias intergrupos</a:t>
            </a:r>
          </a:p>
          <a:p>
            <a:pPr marL="547688" lvl="1" indent="-228600" eaLnBrk="1" hangingPunct="1"/>
            <a:r>
              <a:rPr lang="en-US" smtClean="0"/>
              <a:t>saudaveis-doentes</a:t>
            </a:r>
          </a:p>
          <a:p>
            <a:pPr marL="547688" lvl="1" indent="-228600" eaLnBrk="1" hangingPunct="1"/>
            <a:r>
              <a:rPr lang="en-US" smtClean="0"/>
              <a:t>jovens–velhos</a:t>
            </a:r>
          </a:p>
          <a:p>
            <a:pPr marL="547688" lvl="1" indent="-228600" eaLnBrk="1" hangingPunct="1"/>
            <a:r>
              <a:rPr lang="en-US" smtClean="0"/>
              <a:t>presentes–futuros</a:t>
            </a:r>
          </a:p>
          <a:p>
            <a:pPr marL="273050" indent="-273050" eaLnBrk="1" hangingPunct="1"/>
            <a:r>
              <a:rPr lang="en-US" sz="3000" smtClean="0"/>
              <a:t>Sistemas de Pacotes Garantizados (AUGE)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152400"/>
            <a:ext cx="878205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550</Words>
  <Application>Microsoft Office PowerPoint</Application>
  <PresentationFormat>Apresentação na tela (4:3)</PresentationFormat>
  <Paragraphs>107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Organizaçoes Internacionais e Sistemas de Saúde no Mundo e na America Latina</vt:lpstr>
      <vt:lpstr>Apresentação do PowerPoint</vt:lpstr>
      <vt:lpstr>Apresentação do PowerPoint</vt:lpstr>
      <vt:lpstr>Apresentação do PowerPoint</vt:lpstr>
      <vt:lpstr>Apresentação do PowerPoint</vt:lpstr>
      <vt:lpstr>Tendencias Gerais 1960-2013</vt:lpstr>
      <vt:lpstr>Autoridades de Saúde</vt:lpstr>
      <vt:lpstr>Formato de Direitos</vt:lpstr>
      <vt:lpstr>Apresentação do PowerPoint</vt:lpstr>
      <vt:lpstr>Gasto em Saúde</vt:lpstr>
      <vt:lpstr>Apresentação do PowerPoint</vt:lpstr>
      <vt:lpstr>Apresentação do PowerPoint</vt:lpstr>
      <vt:lpstr>Apresentação do PowerPoint</vt:lpstr>
      <vt:lpstr>Gasto em medicamentos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Fabio</dc:creator>
  <cp:lastModifiedBy>Usuário</cp:lastModifiedBy>
  <cp:revision>56</cp:revision>
  <dcterms:created xsi:type="dcterms:W3CDTF">2012-04-04T14:23:42Z</dcterms:created>
  <dcterms:modified xsi:type="dcterms:W3CDTF">2015-05-08T13:05:49Z</dcterms:modified>
</cp:coreProperties>
</file>