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7" r:id="rId1"/>
    <p:sldMasterId id="2147483771" r:id="rId2"/>
    <p:sldMasterId id="2147483813" r:id="rId3"/>
  </p:sldMasterIdLst>
  <p:notesMasterIdLst>
    <p:notesMasterId r:id="rId37"/>
  </p:notes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5" r:id="rId11"/>
    <p:sldId id="272" r:id="rId12"/>
    <p:sldId id="267" r:id="rId13"/>
    <p:sldId id="271" r:id="rId14"/>
    <p:sldId id="273" r:id="rId15"/>
    <p:sldId id="278" r:id="rId16"/>
    <p:sldId id="283" r:id="rId17"/>
    <p:sldId id="279" r:id="rId18"/>
    <p:sldId id="281" r:id="rId19"/>
    <p:sldId id="282" r:id="rId20"/>
    <p:sldId id="286" r:id="rId21"/>
    <p:sldId id="264" r:id="rId22"/>
    <p:sldId id="284" r:id="rId23"/>
    <p:sldId id="285" r:id="rId24"/>
    <p:sldId id="274" r:id="rId25"/>
    <p:sldId id="277" r:id="rId26"/>
    <p:sldId id="297" r:id="rId27"/>
    <p:sldId id="299" r:id="rId28"/>
    <p:sldId id="300" r:id="rId29"/>
    <p:sldId id="311" r:id="rId30"/>
    <p:sldId id="312" r:id="rId31"/>
    <p:sldId id="294" r:id="rId32"/>
    <p:sldId id="295" r:id="rId33"/>
    <p:sldId id="313" r:id="rId34"/>
    <p:sldId id="309" r:id="rId35"/>
    <p:sldId id="31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2460" autoAdjust="0"/>
  </p:normalViewPr>
  <p:slideViewPr>
    <p:cSldViewPr snapToGrid="0">
      <p:cViewPr varScale="1">
        <p:scale>
          <a:sx n="84" d="100"/>
          <a:sy n="84" d="100"/>
        </p:scale>
        <p:origin x="81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9525" cap="rnd" cmpd="sng" algn="ctr">
          <a:solidFill>
            <a:schemeClr val="tx1">
              <a:tint val="75000"/>
              <a:shade val="9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Percentual de consumo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A37-4D8A-999F-84E10A95C4A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A37-4D8A-999F-84E10A95C4A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A37-4D8A-999F-84E10A95C4A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2A37-4D8A-999F-84E10A95C4A2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2A37-4D8A-999F-84E10A95C4A2}"/>
              </c:ext>
            </c:extLst>
          </c:dPt>
          <c:dLbls>
            <c:dLbl>
              <c:idx val="1"/>
              <c:layout>
                <c:manualLayout>
                  <c:x val="-6.001536885245902E-2"/>
                  <c:y val="-3.76073380171741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37-4D8A-999F-84E10A95C4A2}"/>
                </c:ext>
              </c:extLst>
            </c:dLbl>
            <c:dLbl>
              <c:idx val="3"/>
              <c:layout>
                <c:manualLayout>
                  <c:x val="0.11379231177899213"/>
                  <c:y val="-2.1317004944054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37-4D8A-999F-84E10A95C4A2}"/>
                </c:ext>
              </c:extLst>
            </c:dLbl>
            <c:dLbl>
              <c:idx val="4"/>
              <c:layout>
                <c:manualLayout>
                  <c:x val="-1.5051039769277482E-2"/>
                  <c:y val="-7.6076307572209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A37-4D8A-999F-84E10A95C4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rnd" cmpd="sng" algn="ctr">
                  <a:solidFill>
                    <a:schemeClr val="tx1">
                      <a:shade val="9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Fibrocimento</c:v>
                </c:pt>
                <c:pt idx="1">
                  <c:v>Materiais de fricção</c:v>
                </c:pt>
                <c:pt idx="2">
                  <c:v>Cloro-soda</c:v>
                </c:pt>
                <c:pt idx="3">
                  <c:v>Tecidos especiais</c:v>
                </c:pt>
                <c:pt idx="4">
                  <c:v>Papelão e celulose</c:v>
                </c:pt>
              </c:strCache>
            </c:strRef>
          </c:cat>
          <c:val>
            <c:numRef>
              <c:f>Plan1!$B$2:$B$6</c:f>
              <c:numCache>
                <c:formatCode>0.00%</c:formatCode>
                <c:ptCount val="5"/>
                <c:pt idx="0">
                  <c:v>0.96800000000000019</c:v>
                </c:pt>
                <c:pt idx="1">
                  <c:v>2.3E-2</c:v>
                </c:pt>
                <c:pt idx="2">
                  <c:v>1.0000000000000005E-3</c:v>
                </c:pt>
                <c:pt idx="3">
                  <c:v>5.0000000000000018E-3</c:v>
                </c:pt>
                <c:pt idx="4">
                  <c:v>1.0000000000000005E-3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A37-4D8A-999F-84E10A95C4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589363971246768"/>
          <c:y val="4.0230770333416099E-2"/>
          <c:w val="0.27177247563668477"/>
          <c:h val="0.754679514262112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29A6D2-BCA4-43FD-AF7B-970122E00140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112A864-B7F5-49E2-A8B6-648D824E5C15}">
      <dgm:prSet phldrT="[Texto]"/>
      <dgm:spPr/>
      <dgm:t>
        <a:bodyPr/>
        <a:lstStyle/>
        <a:p>
          <a:r>
            <a:rPr lang="pt-BR" dirty="0" smtClean="0"/>
            <a:t>Anexo 12 NR  BR</a:t>
          </a:r>
          <a:endParaRPr lang="pt-BR" dirty="0"/>
        </a:p>
      </dgm:t>
    </dgm:pt>
    <dgm:pt modelId="{FCE3C19D-E799-4452-8F94-DD7E7E19BD3B}" type="parTrans" cxnId="{21CB14F6-B500-4BB1-BB17-3F5323A79624}">
      <dgm:prSet/>
      <dgm:spPr/>
      <dgm:t>
        <a:bodyPr/>
        <a:lstStyle/>
        <a:p>
          <a:endParaRPr lang="pt-BR"/>
        </a:p>
      </dgm:t>
    </dgm:pt>
    <dgm:pt modelId="{321BF677-5AB7-47FD-AA76-76A785611137}" type="sibTrans" cxnId="{21CB14F6-B500-4BB1-BB17-3F5323A79624}">
      <dgm:prSet/>
      <dgm:spPr/>
      <dgm:t>
        <a:bodyPr/>
        <a:lstStyle/>
        <a:p>
          <a:endParaRPr lang="pt-BR"/>
        </a:p>
      </dgm:t>
    </dgm:pt>
    <dgm:pt modelId="{E67DC58D-84E5-4070-9C2E-E2E7E239368A}">
      <dgm:prSet phldrT="[Texto]"/>
      <dgm:spPr/>
      <dgm:t>
        <a:bodyPr/>
        <a:lstStyle/>
        <a:p>
          <a:endParaRPr lang="pt-BR" dirty="0"/>
        </a:p>
      </dgm:t>
    </dgm:pt>
    <dgm:pt modelId="{E84581E5-CC08-46BD-8BC7-0D2A61D72D61}" type="parTrans" cxnId="{81B58F95-888F-4279-AD14-73623D04DF78}">
      <dgm:prSet/>
      <dgm:spPr/>
      <dgm:t>
        <a:bodyPr/>
        <a:lstStyle/>
        <a:p>
          <a:endParaRPr lang="pt-BR"/>
        </a:p>
      </dgm:t>
    </dgm:pt>
    <dgm:pt modelId="{744320D1-F651-48C9-AD95-70D47E31512D}" type="sibTrans" cxnId="{81B58F95-888F-4279-AD14-73623D04DF78}">
      <dgm:prSet/>
      <dgm:spPr/>
      <dgm:t>
        <a:bodyPr/>
        <a:lstStyle/>
        <a:p>
          <a:endParaRPr lang="pt-BR"/>
        </a:p>
      </dgm:t>
    </dgm:pt>
    <dgm:pt modelId="{49E961A6-1E97-4D97-B2A2-BDD9D20C3272}">
      <dgm:prSet/>
      <dgm:spPr/>
      <dgm:t>
        <a:bodyPr/>
        <a:lstStyle/>
        <a:p>
          <a:r>
            <a:rPr lang="pt-BR" dirty="0" smtClean="0"/>
            <a:t>ACGIH EUA</a:t>
          </a:r>
          <a:endParaRPr lang="pt-BR" dirty="0"/>
        </a:p>
      </dgm:t>
    </dgm:pt>
    <dgm:pt modelId="{50C5A9E8-1D18-44F5-9A79-05319734B210}" type="parTrans" cxnId="{959E6AE8-F9B8-4985-9A49-6A9B4C360FD7}">
      <dgm:prSet/>
      <dgm:spPr/>
      <dgm:t>
        <a:bodyPr/>
        <a:lstStyle/>
        <a:p>
          <a:endParaRPr lang="pt-BR"/>
        </a:p>
      </dgm:t>
    </dgm:pt>
    <dgm:pt modelId="{6AE5FE47-2C1C-43F8-80D0-0850BFB165A4}" type="sibTrans" cxnId="{959E6AE8-F9B8-4985-9A49-6A9B4C360FD7}">
      <dgm:prSet/>
      <dgm:spPr/>
      <dgm:t>
        <a:bodyPr/>
        <a:lstStyle/>
        <a:p>
          <a:endParaRPr lang="pt-BR"/>
        </a:p>
      </dgm:t>
    </dgm:pt>
    <dgm:pt modelId="{656BBF2A-92D4-4801-B5F1-79F755111ECC}">
      <dgm:prSet/>
      <dgm:spPr/>
      <dgm:t>
        <a:bodyPr/>
        <a:lstStyle/>
        <a:p>
          <a:r>
            <a:rPr lang="pt-BR" dirty="0" smtClean="0"/>
            <a:t>0,1 FIBRAS POR CM³ </a:t>
          </a:r>
          <a:endParaRPr lang="pt-BR" dirty="0"/>
        </a:p>
      </dgm:t>
    </dgm:pt>
    <dgm:pt modelId="{FDB7D05A-8236-4BC6-9AB7-27C7A191036D}" type="parTrans" cxnId="{AC79165F-1D4D-4E32-88B3-6866E4D1209A}">
      <dgm:prSet/>
      <dgm:spPr/>
      <dgm:t>
        <a:bodyPr/>
        <a:lstStyle/>
        <a:p>
          <a:endParaRPr lang="pt-BR"/>
        </a:p>
      </dgm:t>
    </dgm:pt>
    <dgm:pt modelId="{2FE30D44-875E-46A6-91E5-CA35CD5CBEBF}" type="sibTrans" cxnId="{AC79165F-1D4D-4E32-88B3-6866E4D1209A}">
      <dgm:prSet/>
      <dgm:spPr/>
      <dgm:t>
        <a:bodyPr/>
        <a:lstStyle/>
        <a:p>
          <a:endParaRPr lang="pt-BR"/>
        </a:p>
      </dgm:t>
    </dgm:pt>
    <dgm:pt modelId="{50D6CC8B-E68D-40A6-9F2A-55E80448C5FA}">
      <dgm:prSet phldrT="[Texto]"/>
      <dgm:spPr/>
      <dgm:t>
        <a:bodyPr/>
        <a:lstStyle/>
        <a:p>
          <a:r>
            <a:rPr lang="pt-BR" dirty="0" smtClean="0"/>
            <a:t>2 FIBRAS POR </a:t>
          </a:r>
        </a:p>
        <a:p>
          <a:r>
            <a:rPr lang="pt-BR" smtClean="0"/>
            <a:t>CM³  </a:t>
          </a:r>
          <a:endParaRPr lang="pt-BR" dirty="0"/>
        </a:p>
      </dgm:t>
    </dgm:pt>
    <dgm:pt modelId="{42CD8F32-6990-4913-8B1C-CFFC6100ADD6}" type="sibTrans" cxnId="{479C2173-1EA0-47B5-ABCA-5D28AE9C219F}">
      <dgm:prSet/>
      <dgm:spPr/>
      <dgm:t>
        <a:bodyPr/>
        <a:lstStyle/>
        <a:p>
          <a:endParaRPr lang="pt-BR"/>
        </a:p>
      </dgm:t>
    </dgm:pt>
    <dgm:pt modelId="{00BB5437-D82A-4216-92A1-ABA213CE8D9E}" type="parTrans" cxnId="{479C2173-1EA0-47B5-ABCA-5D28AE9C219F}">
      <dgm:prSet/>
      <dgm:spPr/>
      <dgm:t>
        <a:bodyPr/>
        <a:lstStyle/>
        <a:p>
          <a:endParaRPr lang="pt-BR"/>
        </a:p>
      </dgm:t>
    </dgm:pt>
    <dgm:pt modelId="{D5403681-E4D4-4BB6-9B89-B82462154591}" type="pres">
      <dgm:prSet presAssocID="{9129A6D2-BCA4-43FD-AF7B-970122E0014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D7A7AAA-BDE4-4785-A610-5353A6367FCB}" type="pres">
      <dgm:prSet presAssocID="{9129A6D2-BCA4-43FD-AF7B-970122E00140}" presName="dummyMaxCanvas" presStyleCnt="0"/>
      <dgm:spPr/>
    </dgm:pt>
    <dgm:pt modelId="{82BA9A17-14B0-4F4E-BF70-EBE88D046595}" type="pres">
      <dgm:prSet presAssocID="{9129A6D2-BCA4-43FD-AF7B-970122E00140}" presName="parentComposite" presStyleCnt="0"/>
      <dgm:spPr/>
    </dgm:pt>
    <dgm:pt modelId="{610B5F49-AE0C-473F-AFB5-E40E2EE47B4F}" type="pres">
      <dgm:prSet presAssocID="{9129A6D2-BCA4-43FD-AF7B-970122E00140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AE40CE5D-804F-44B9-9418-CCC4560FF9F5}" type="pres">
      <dgm:prSet presAssocID="{9129A6D2-BCA4-43FD-AF7B-970122E00140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9FA65261-5C12-4B1A-BCA3-ADE65917421E}" type="pres">
      <dgm:prSet presAssocID="{9129A6D2-BCA4-43FD-AF7B-970122E00140}" presName="childrenComposite" presStyleCnt="0"/>
      <dgm:spPr/>
    </dgm:pt>
    <dgm:pt modelId="{907417DF-7BD5-4D45-8325-FD6082DDFDF1}" type="pres">
      <dgm:prSet presAssocID="{9129A6D2-BCA4-43FD-AF7B-970122E00140}" presName="dummyMaxCanvas_ChildArea" presStyleCnt="0"/>
      <dgm:spPr/>
    </dgm:pt>
    <dgm:pt modelId="{9268D51A-DEBA-45A1-BE02-162ADCB25739}" type="pres">
      <dgm:prSet presAssocID="{9129A6D2-BCA4-43FD-AF7B-970122E00140}" presName="fulcrum" presStyleLbl="alignAccFollowNode1" presStyleIdx="2" presStyleCnt="4"/>
      <dgm:spPr/>
    </dgm:pt>
    <dgm:pt modelId="{2B281FF9-FF77-463A-8B7B-ECDAC559785C}" type="pres">
      <dgm:prSet presAssocID="{9129A6D2-BCA4-43FD-AF7B-970122E00140}" presName="balance_21" presStyleLbl="alignAccFollowNode1" presStyleIdx="3" presStyleCnt="4">
        <dgm:presLayoutVars>
          <dgm:bulletEnabled val="1"/>
        </dgm:presLayoutVars>
      </dgm:prSet>
      <dgm:spPr/>
    </dgm:pt>
    <dgm:pt modelId="{27D5B3F6-FC6A-4268-9980-A2340FEC018A}" type="pres">
      <dgm:prSet presAssocID="{9129A6D2-BCA4-43FD-AF7B-970122E00140}" presName="left_21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7D0DEC-6BB0-4556-A133-AA04105F5EA9}" type="pres">
      <dgm:prSet presAssocID="{9129A6D2-BCA4-43FD-AF7B-970122E00140}" presName="left_21_2" presStyleLbl="node1" presStyleIdx="1" presStyleCnt="3" custLinFactNeighborX="2835" custLinFactNeighborY="611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E24D50-D752-4A51-BFA7-9980268F698C}" type="pres">
      <dgm:prSet presAssocID="{9129A6D2-BCA4-43FD-AF7B-970122E00140}" presName="right_21_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E4E36F4-BD0F-4FA9-B835-12014CFB3733}" type="presOf" srcId="{656BBF2A-92D4-4801-B5F1-79F755111ECC}" destId="{25E24D50-D752-4A51-BFA7-9980268F698C}" srcOrd="0" destOrd="0" presId="urn:microsoft.com/office/officeart/2005/8/layout/balance1"/>
    <dgm:cxn modelId="{BC966AE0-CF33-4892-B3F7-38A52581730F}" type="presOf" srcId="{9112A864-B7F5-49E2-A8B6-648D824E5C15}" destId="{610B5F49-AE0C-473F-AFB5-E40E2EE47B4F}" srcOrd="0" destOrd="0" presId="urn:microsoft.com/office/officeart/2005/8/layout/balance1"/>
    <dgm:cxn modelId="{B7C02000-1DFE-413F-BF7B-394D6CD7430B}" type="presOf" srcId="{E67DC58D-84E5-4070-9C2E-E2E7E239368A}" destId="{27D5B3F6-FC6A-4268-9980-A2340FEC018A}" srcOrd="0" destOrd="0" presId="urn:microsoft.com/office/officeart/2005/8/layout/balance1"/>
    <dgm:cxn modelId="{AC79165F-1D4D-4E32-88B3-6866E4D1209A}" srcId="{49E961A6-1E97-4D97-B2A2-BDD9D20C3272}" destId="{656BBF2A-92D4-4801-B5F1-79F755111ECC}" srcOrd="0" destOrd="0" parTransId="{FDB7D05A-8236-4BC6-9AB7-27C7A191036D}" sibTransId="{2FE30D44-875E-46A6-91E5-CA35CD5CBEBF}"/>
    <dgm:cxn modelId="{479C2173-1EA0-47B5-ABCA-5D28AE9C219F}" srcId="{9112A864-B7F5-49E2-A8B6-648D824E5C15}" destId="{50D6CC8B-E68D-40A6-9F2A-55E80448C5FA}" srcOrd="1" destOrd="0" parTransId="{00BB5437-D82A-4216-92A1-ABA213CE8D9E}" sibTransId="{42CD8F32-6990-4913-8B1C-CFFC6100ADD6}"/>
    <dgm:cxn modelId="{959E6AE8-F9B8-4985-9A49-6A9B4C360FD7}" srcId="{9129A6D2-BCA4-43FD-AF7B-970122E00140}" destId="{49E961A6-1E97-4D97-B2A2-BDD9D20C3272}" srcOrd="1" destOrd="0" parTransId="{50C5A9E8-1D18-44F5-9A79-05319734B210}" sibTransId="{6AE5FE47-2C1C-43F8-80D0-0850BFB165A4}"/>
    <dgm:cxn modelId="{81A3E6D7-DE34-4531-B13A-4090E65E9199}" type="presOf" srcId="{9129A6D2-BCA4-43FD-AF7B-970122E00140}" destId="{D5403681-E4D4-4BB6-9B89-B82462154591}" srcOrd="0" destOrd="0" presId="urn:microsoft.com/office/officeart/2005/8/layout/balance1"/>
    <dgm:cxn modelId="{21CB14F6-B500-4BB1-BB17-3F5323A79624}" srcId="{9129A6D2-BCA4-43FD-AF7B-970122E00140}" destId="{9112A864-B7F5-49E2-A8B6-648D824E5C15}" srcOrd="0" destOrd="0" parTransId="{FCE3C19D-E799-4452-8F94-DD7E7E19BD3B}" sibTransId="{321BF677-5AB7-47FD-AA76-76A785611137}"/>
    <dgm:cxn modelId="{CBABF752-E70A-41DA-BE87-4AD95EDCF1A7}" type="presOf" srcId="{50D6CC8B-E68D-40A6-9F2A-55E80448C5FA}" destId="{AF7D0DEC-6BB0-4556-A133-AA04105F5EA9}" srcOrd="0" destOrd="0" presId="urn:microsoft.com/office/officeart/2005/8/layout/balance1"/>
    <dgm:cxn modelId="{81B58F95-888F-4279-AD14-73623D04DF78}" srcId="{9112A864-B7F5-49E2-A8B6-648D824E5C15}" destId="{E67DC58D-84E5-4070-9C2E-E2E7E239368A}" srcOrd="0" destOrd="0" parTransId="{E84581E5-CC08-46BD-8BC7-0D2A61D72D61}" sibTransId="{744320D1-F651-48C9-AD95-70D47E31512D}"/>
    <dgm:cxn modelId="{B2677C80-35F7-4CBC-9424-4C190CA24674}" type="presOf" srcId="{49E961A6-1E97-4D97-B2A2-BDD9D20C3272}" destId="{AE40CE5D-804F-44B9-9418-CCC4560FF9F5}" srcOrd="0" destOrd="0" presId="urn:microsoft.com/office/officeart/2005/8/layout/balance1"/>
    <dgm:cxn modelId="{2945295D-6293-4A2F-9623-A1BDFD324FD7}" type="presParOf" srcId="{D5403681-E4D4-4BB6-9B89-B82462154591}" destId="{1D7A7AAA-BDE4-4785-A610-5353A6367FCB}" srcOrd="0" destOrd="0" presId="urn:microsoft.com/office/officeart/2005/8/layout/balance1"/>
    <dgm:cxn modelId="{0ED282E6-41C3-47FB-8DF4-61AA921874A5}" type="presParOf" srcId="{D5403681-E4D4-4BB6-9B89-B82462154591}" destId="{82BA9A17-14B0-4F4E-BF70-EBE88D046595}" srcOrd="1" destOrd="0" presId="urn:microsoft.com/office/officeart/2005/8/layout/balance1"/>
    <dgm:cxn modelId="{A1E66FA1-2312-479C-918A-C505BB29A676}" type="presParOf" srcId="{82BA9A17-14B0-4F4E-BF70-EBE88D046595}" destId="{610B5F49-AE0C-473F-AFB5-E40E2EE47B4F}" srcOrd="0" destOrd="0" presId="urn:microsoft.com/office/officeart/2005/8/layout/balance1"/>
    <dgm:cxn modelId="{9407BB41-5612-4655-A58A-9B6DA64A1B07}" type="presParOf" srcId="{82BA9A17-14B0-4F4E-BF70-EBE88D046595}" destId="{AE40CE5D-804F-44B9-9418-CCC4560FF9F5}" srcOrd="1" destOrd="0" presId="urn:microsoft.com/office/officeart/2005/8/layout/balance1"/>
    <dgm:cxn modelId="{3CE706AC-7280-4A88-BF33-3546D92DBF9B}" type="presParOf" srcId="{D5403681-E4D4-4BB6-9B89-B82462154591}" destId="{9FA65261-5C12-4B1A-BCA3-ADE65917421E}" srcOrd="2" destOrd="0" presId="urn:microsoft.com/office/officeart/2005/8/layout/balance1"/>
    <dgm:cxn modelId="{3A3E5888-FFFE-4A92-A582-BCD02F6F9E3E}" type="presParOf" srcId="{9FA65261-5C12-4B1A-BCA3-ADE65917421E}" destId="{907417DF-7BD5-4D45-8325-FD6082DDFDF1}" srcOrd="0" destOrd="0" presId="urn:microsoft.com/office/officeart/2005/8/layout/balance1"/>
    <dgm:cxn modelId="{99E2BFCA-5E3B-47DC-B9A2-AEDC4B40D97D}" type="presParOf" srcId="{9FA65261-5C12-4B1A-BCA3-ADE65917421E}" destId="{9268D51A-DEBA-45A1-BE02-162ADCB25739}" srcOrd="1" destOrd="0" presId="urn:microsoft.com/office/officeart/2005/8/layout/balance1"/>
    <dgm:cxn modelId="{80A7D672-CF80-4A61-817E-7C6AFD5847AA}" type="presParOf" srcId="{9FA65261-5C12-4B1A-BCA3-ADE65917421E}" destId="{2B281FF9-FF77-463A-8B7B-ECDAC559785C}" srcOrd="2" destOrd="0" presId="urn:microsoft.com/office/officeart/2005/8/layout/balance1"/>
    <dgm:cxn modelId="{438D1258-0D77-462E-AE6F-8E687CF1F992}" type="presParOf" srcId="{9FA65261-5C12-4B1A-BCA3-ADE65917421E}" destId="{27D5B3F6-FC6A-4268-9980-A2340FEC018A}" srcOrd="3" destOrd="0" presId="urn:microsoft.com/office/officeart/2005/8/layout/balance1"/>
    <dgm:cxn modelId="{2ED25289-147C-4CE2-9D75-880BDC8D0170}" type="presParOf" srcId="{9FA65261-5C12-4B1A-BCA3-ADE65917421E}" destId="{AF7D0DEC-6BB0-4556-A133-AA04105F5EA9}" srcOrd="4" destOrd="0" presId="urn:microsoft.com/office/officeart/2005/8/layout/balance1"/>
    <dgm:cxn modelId="{3D99CDD5-594F-45C2-BF7D-1C6DBB065731}" type="presParOf" srcId="{9FA65261-5C12-4B1A-BCA3-ADE65917421E}" destId="{25E24D50-D752-4A51-BFA7-9980268F698C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B5F49-AE0C-473F-AFB5-E40E2EE47B4F}">
      <dsp:nvSpPr>
        <dsp:cNvPr id="0" name=""/>
        <dsp:cNvSpPr/>
      </dsp:nvSpPr>
      <dsp:spPr>
        <a:xfrm>
          <a:off x="2795270" y="0"/>
          <a:ext cx="1360170" cy="7556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Anexo 12 NR  BR</a:t>
          </a:r>
          <a:endParaRPr lang="pt-BR" sz="1900" kern="1200" dirty="0"/>
        </a:p>
      </dsp:txBody>
      <dsp:txXfrm>
        <a:off x="2817402" y="22132"/>
        <a:ext cx="1315906" cy="711386"/>
      </dsp:txXfrm>
    </dsp:sp>
    <dsp:sp modelId="{AE40CE5D-804F-44B9-9418-CCC4560FF9F5}">
      <dsp:nvSpPr>
        <dsp:cNvPr id="0" name=""/>
        <dsp:cNvSpPr/>
      </dsp:nvSpPr>
      <dsp:spPr>
        <a:xfrm>
          <a:off x="4759960" y="0"/>
          <a:ext cx="1360170" cy="7556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ACGIH EUA</a:t>
          </a:r>
          <a:endParaRPr lang="pt-BR" sz="1900" kern="1200" dirty="0"/>
        </a:p>
      </dsp:txBody>
      <dsp:txXfrm>
        <a:off x="4782092" y="22132"/>
        <a:ext cx="1315906" cy="711386"/>
      </dsp:txXfrm>
    </dsp:sp>
    <dsp:sp modelId="{9268D51A-DEBA-45A1-BE02-162ADCB25739}">
      <dsp:nvSpPr>
        <dsp:cNvPr id="0" name=""/>
        <dsp:cNvSpPr/>
      </dsp:nvSpPr>
      <dsp:spPr>
        <a:xfrm>
          <a:off x="4174331" y="3211512"/>
          <a:ext cx="566737" cy="566737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81FF9-FF77-463A-8B7B-ECDAC559785C}">
      <dsp:nvSpPr>
        <dsp:cNvPr id="0" name=""/>
        <dsp:cNvSpPr/>
      </dsp:nvSpPr>
      <dsp:spPr>
        <a:xfrm rot="21360000">
          <a:off x="2756968" y="2968659"/>
          <a:ext cx="3401463" cy="2378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5B3F6-FC6A-4268-9980-A2340FEC018A}">
      <dsp:nvSpPr>
        <dsp:cNvPr id="0" name=""/>
        <dsp:cNvSpPr/>
      </dsp:nvSpPr>
      <dsp:spPr>
        <a:xfrm rot="21360000">
          <a:off x="2737516" y="2012314"/>
          <a:ext cx="1400111" cy="992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/>
        </a:p>
      </dsp:txBody>
      <dsp:txXfrm>
        <a:off x="2785985" y="2060783"/>
        <a:ext cx="1303173" cy="895949"/>
      </dsp:txXfrm>
    </dsp:sp>
    <dsp:sp modelId="{AF7D0DEC-6BB0-4556-A133-AA04105F5EA9}">
      <dsp:nvSpPr>
        <dsp:cNvPr id="0" name=""/>
        <dsp:cNvSpPr/>
      </dsp:nvSpPr>
      <dsp:spPr>
        <a:xfrm rot="21360000">
          <a:off x="2703511" y="1649644"/>
          <a:ext cx="1400111" cy="992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2 FIBRAS POR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smtClean="0"/>
            <a:t>CM³  </a:t>
          </a:r>
          <a:endParaRPr lang="pt-BR" sz="1600" kern="1200" dirty="0"/>
        </a:p>
      </dsp:txBody>
      <dsp:txXfrm>
        <a:off x="2751980" y="1698113"/>
        <a:ext cx="1303173" cy="895949"/>
      </dsp:txXfrm>
    </dsp:sp>
    <dsp:sp modelId="{25E24D50-D752-4A51-BFA7-9980268F698C}">
      <dsp:nvSpPr>
        <dsp:cNvPr id="0" name=""/>
        <dsp:cNvSpPr/>
      </dsp:nvSpPr>
      <dsp:spPr>
        <a:xfrm rot="21360000">
          <a:off x="4683315" y="1876297"/>
          <a:ext cx="1400111" cy="992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0,1 FIBRAS POR CM³ </a:t>
          </a:r>
          <a:endParaRPr lang="pt-BR" sz="1600" kern="1200" dirty="0"/>
        </a:p>
      </dsp:txBody>
      <dsp:txXfrm>
        <a:off x="4731784" y="1924766"/>
        <a:ext cx="1303173" cy="895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E9532-9961-4295-9802-F406C6EE0C4E}" type="datetimeFigureOut">
              <a:rPr lang="pt-BR" smtClean="0"/>
              <a:pPr/>
              <a:t>05/04/2019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A6450-8298-4DB0-A0FB-F70C06B018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201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A6450-8298-4DB0-A0FB-F70C06B01867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48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3CE2-AE73-4AE8-A71A-F8D48D433574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9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6BEC-9FCE-4D95-A8B5-2957A842BD0A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6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1878-EEBB-4790-8251-2392C277BC9C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00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3CE2-AE73-4AE8-A71A-F8D48D433574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50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86A9-8545-4EE6-BED0-E74BDC4680ED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94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EF11-9716-4684-9616-9FF3A0FBC04C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85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6CEB-5C72-47B0-A0A9-5CE7D811EB30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97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538B-F0C8-4685-941D-D2BEB94841DF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0556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A156-4DB4-425A-BB03-875323215958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A569-1AD1-4E4F-B4A3-1F02D2571F4A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86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32A7-94EF-4872-99D6-2CEA3AFCA525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063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86A9-8545-4EE6-BED0-E74BDC4680ED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77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7B21-2C58-4A1E-BAF9-7CDF83B1B729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44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6BEC-9FCE-4D95-A8B5-2957A842BD0A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74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1878-EEBB-4790-8251-2392C277BC9C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070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3CE2-AE73-4AE8-A71A-F8D48D433574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3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86A9-8545-4EE6-BED0-E74BDC4680ED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60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EF11-9716-4684-9616-9FF3A0FBC04C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70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6CEB-5C72-47B0-A0A9-5CE7D811EB30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20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538B-F0C8-4685-941D-D2BEB94841DF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638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A156-4DB4-425A-BB03-875323215958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68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A569-1AD1-4E4F-B4A3-1F02D2571F4A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0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EF11-9716-4684-9616-9FF3A0FBC04C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631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32A7-94EF-4872-99D6-2CEA3AFCA525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318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7B21-2C58-4A1E-BAF9-7CDF83B1B729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62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472B-5584-41F0-98A5-ED8E0BDEB624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50291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472B-5584-41F0-98A5-ED8E0BDEB624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7306630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472B-5584-41F0-98A5-ED8E0BDEB624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784820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472B-5584-41F0-98A5-ED8E0BDEB624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8489854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472B-5584-41F0-98A5-ED8E0BDEB624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35479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6BEC-9FCE-4D95-A8B5-2957A842BD0A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72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1878-EEBB-4790-8251-2392C277BC9C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9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6CEB-5C72-47B0-A0A9-5CE7D811EB30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5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538B-F0C8-4685-941D-D2BEB94841DF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3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A156-4DB4-425A-BB03-875323215958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2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A569-1AD1-4E4F-B4A3-1F02D2571F4A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06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32A7-94EF-4872-99D6-2CEA3AFCA525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4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7B21-2C58-4A1E-BAF9-7CDF83B1B729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8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50B472B-5584-41F0-98A5-ED8E0BDEB624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5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50B472B-5584-41F0-98A5-ED8E0BDEB624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1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B472B-5584-41F0-98A5-ED8E0BDEB624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9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XyqZ5T-f30&amp;list=PL5ZUH6MscZhyquIFyuuErNW3kM60VBJD0&amp;index=2" TargetMode="Externa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HXyqZ5T-f30&amp;list=PL5ZUH6MscZhyquIFyuuErNW3kM60VBJD0&amp;index=2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2SL2uU5oWf4&amp;list=PL5ZUH6MscZhyquIFyuuErNW3kM60VBJD0" TargetMode="Externa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asbestos" TargetMode="External"/><Relationship Id="rId2" Type="http://schemas.openxmlformats.org/officeDocument/2006/relationships/hyperlink" Target="http://www.abrea.com.br/amiantobrasil.htm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osha.gov/SLTC/asbestos/" TargetMode="External"/><Relationship Id="rId5" Type="http://schemas.openxmlformats.org/officeDocument/2006/relationships/hyperlink" Target="http://www.asbestos.com/asbestos/" TargetMode="External"/><Relationship Id="rId4" Type="http://schemas.openxmlformats.org/officeDocument/2006/relationships/hyperlink" Target="http://www.hse.gov.uk/asbestos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cut.org.br/acao/campanha-pelo-banimento-do-amianto-ccc5" TargetMode="External"/><Relationship Id="rId3" Type="http://schemas.openxmlformats.org/officeDocument/2006/relationships/hyperlink" Target="http://infograficos.oglobo.globo.com/economia/o-brasil-sem-amianto.html" TargetMode="External"/><Relationship Id="rId7" Type="http://schemas.openxmlformats.org/officeDocument/2006/relationships/hyperlink" Target="http://www.eternit.com.br/destaques/institucionais/resultado-da-decisao-do-stf-em-relacao-ao-uso-do-amianto-no-brasil" TargetMode="External"/><Relationship Id="rId2" Type="http://schemas.openxmlformats.org/officeDocument/2006/relationships/hyperlink" Target="http://observatorio-eco.jusbrasil.com.br/noticias/100166988/stf-julga-leis-estaduais-que-banem-o-uso-do-amianto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supremoemdebate.blogspot.com.br/2008/05/evoluo-jurisprudencial-da-regulao-do.html" TargetMode="External"/><Relationship Id="rId5" Type="http://schemas.openxmlformats.org/officeDocument/2006/relationships/hyperlink" Target="http://amianto-amianto.blogspot.com.br/" TargetMode="External"/><Relationship Id="rId10" Type="http://schemas.openxmlformats.org/officeDocument/2006/relationships/hyperlink" Target="http://www.stf.jus.br/portal/cms/verNoticiaDetalhe.asp?idConteudo=222748" TargetMode="External"/><Relationship Id="rId4" Type="http://schemas.openxmlformats.org/officeDocument/2006/relationships/hyperlink" Target="http://estadoderisco.org/2008/05/a-evolucao-jurisprudencial-da-regulacao-do-amianto-no-stf/" TargetMode="External"/><Relationship Id="rId9" Type="http://schemas.openxmlformats.org/officeDocument/2006/relationships/hyperlink" Target="http://www.migalhas.com.br/Quentes/17,MI166901,31047-STF+suspende+julgamento+sobre+leis+estaduais+relativas+ao+uso+do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youtube.com/watch?v=0UxdAGlHjBE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1441" y="2122734"/>
            <a:ext cx="8915399" cy="2262781"/>
          </a:xfrm>
        </p:spPr>
        <p:txBody>
          <a:bodyPr>
            <a:noAutofit/>
          </a:bodyPr>
          <a:lstStyle/>
          <a:p>
            <a:r>
              <a:rPr lang="pt-BR" sz="5400" dirty="0" smtClean="0"/>
              <a:t>Riscos à saúde do trabalhador: </a:t>
            </a:r>
            <a:r>
              <a:rPr lang="pt-BR" sz="5400" b="1" dirty="0" smtClean="0"/>
              <a:t>Amianto</a:t>
            </a:r>
            <a:endParaRPr lang="pt-BR" sz="5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04368" y="5537232"/>
            <a:ext cx="8915399" cy="1126283"/>
          </a:xfrm>
        </p:spPr>
        <p:txBody>
          <a:bodyPr>
            <a:normAutofit/>
          </a:bodyPr>
          <a:lstStyle/>
          <a:p>
            <a:pPr algn="r"/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4800601" y="15133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Prof. Dr. </a:t>
            </a:r>
            <a:r>
              <a:rPr lang="pt-BR" dirty="0"/>
              <a:t>Homero Batista Mateus da Silva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74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6261" y="32989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/>
              <a:t>Cana Brava</a:t>
            </a:r>
            <a:endParaRPr lang="pt-BR" sz="4800" dirty="0"/>
          </a:p>
        </p:txBody>
      </p:sp>
      <p:pic>
        <p:nvPicPr>
          <p:cNvPr id="11" name="Espaço Reservado para Conteúdo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9" y="1462623"/>
            <a:ext cx="6020132" cy="4746448"/>
          </a:xfrm>
        </p:spPr>
      </p:pic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725265" y="1610789"/>
            <a:ext cx="5338916" cy="511515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É a maior mina no continente, localizada em Minaçu, Goiás, explorada pela SAMA, empresa que possui o monopólio nacional da extração do mineral.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Tem reservas estimadas em 14 milhões de toneladas de amianto, devendo esgotar-se em 37 anos.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Emprega direta e indiretamente cerca de 1.042 trabalhadores (buscar alternativas locais de geração de emprego e renda) </a:t>
            </a:r>
          </a:p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8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329899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/>
              <a:t>Utilização na Indústria</a:t>
            </a:r>
            <a:r>
              <a:rPr lang="pt-BR" sz="6000" dirty="0"/>
              <a:t/>
            </a:r>
            <a:br>
              <a:rPr lang="pt-BR" sz="6000" dirty="0"/>
            </a:b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2133599"/>
            <a:ext cx="5728878" cy="4458929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pt-BR" sz="2400" dirty="0" smtClean="0"/>
              <a:t>Fibrocimento </a:t>
            </a:r>
            <a:r>
              <a:rPr lang="pt-BR" sz="2400" dirty="0"/>
              <a:t>– chapas onduladas, caixas d’água e, em especial, telhas.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pt-BR" sz="2400" dirty="0"/>
              <a:t>Materiais de fricção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pt-BR" sz="2400" dirty="0"/>
              <a:t>Cloro-soda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pt-BR" sz="2400" dirty="0"/>
              <a:t>Tecidos especiais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pt-BR" sz="2400" dirty="0"/>
              <a:t>Papelão e celulose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59" y="3849329"/>
            <a:ext cx="5272396" cy="274319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11882" r="4737" b="8335"/>
          <a:stretch/>
        </p:blipFill>
        <p:spPr>
          <a:xfrm>
            <a:off x="8701548" y="1643476"/>
            <a:ext cx="2684207" cy="19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4447" y="657817"/>
            <a:ext cx="9826538" cy="1280890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/>
              <a:t>Alternativas para substituição</a:t>
            </a:r>
            <a:r>
              <a:rPr lang="pt-BR" sz="4800" dirty="0"/>
              <a:t/>
            </a:r>
            <a:br>
              <a:rPr lang="pt-BR" sz="4800" dirty="0"/>
            </a:b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67716" y="2611731"/>
            <a:ext cx="4793226" cy="454250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dirty="0" smtClean="0"/>
              <a:t>Em </a:t>
            </a:r>
            <a:r>
              <a:rPr lang="pt-BR" sz="2400" dirty="0"/>
              <a:t>cada segmento de produto de fibrocimento, há produtos substitutos, fabricados com outros tipos de matérias prima, como </a:t>
            </a:r>
            <a:r>
              <a:rPr lang="pt-BR" sz="2400" b="1" dirty="0"/>
              <a:t>argila, concreto e plástico</a:t>
            </a:r>
            <a:r>
              <a:rPr lang="pt-BR" sz="2400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No mercado de telhas, existem telhas de argila, zinco, alumínio e coberturas de concretos.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 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 descr="http://www.fachi.com.br/site/uploads/produtos/p46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634" y="2803460"/>
            <a:ext cx="4721373" cy="318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082414" y="6051738"/>
            <a:ext cx="3347884" cy="36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Telha ecológica - </a:t>
            </a:r>
            <a:r>
              <a:rPr lang="pt-BR" dirty="0" err="1" smtClean="0"/>
              <a:t>Fachi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1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dirty="0" smtClean="0">
                <a:solidFill>
                  <a:schemeClr val="tx1"/>
                </a:solidFill>
                <a:hlinkClick r:id="rId2"/>
              </a:rPr>
              <a:t>Doenças</a:t>
            </a:r>
            <a:endParaRPr lang="pt-BR" sz="54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71702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t-BR" sz="2000" dirty="0" smtClean="0"/>
              <a:t>A Organização Mundial de Saúde (OMS) estima que </a:t>
            </a:r>
            <a:r>
              <a:rPr lang="pt-BR" sz="2000" b="1" dirty="0" smtClean="0"/>
              <a:t>125 milhões </a:t>
            </a:r>
            <a:r>
              <a:rPr lang="pt-BR" sz="2000" dirty="0" smtClean="0"/>
              <a:t>de pessoas ao redor do mundo são anualmente expostas ao amianto no seu local de trabalho e a Organização Internacional do Trabalho alega que, aproximadamente, </a:t>
            </a:r>
            <a:r>
              <a:rPr lang="pt-BR" sz="2000" b="1" dirty="0" smtClean="0"/>
              <a:t>100 mil trabalhadores </a:t>
            </a:r>
            <a:r>
              <a:rPr lang="pt-BR" sz="2000" dirty="0" smtClean="0"/>
              <a:t>morrem anualmente de doenças relacionadas. 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t-BR" sz="2000" dirty="0" smtClean="0"/>
              <a:t>Estima-se </a:t>
            </a:r>
            <a:r>
              <a:rPr lang="pt-BR" sz="2000" dirty="0"/>
              <a:t>que </a:t>
            </a:r>
            <a:r>
              <a:rPr lang="pt-BR" sz="2000" dirty="0" smtClean="0"/>
              <a:t>os grupos </a:t>
            </a:r>
            <a:r>
              <a:rPr lang="pt-BR" sz="2000" dirty="0"/>
              <a:t>de lobby pró-amianto </a:t>
            </a:r>
            <a:r>
              <a:rPr lang="pt-BR" sz="2000" dirty="0" smtClean="0"/>
              <a:t>gastaram, aproximadamente, </a:t>
            </a:r>
            <a:r>
              <a:rPr lang="pt-BR" sz="2000" b="1" dirty="0" smtClean="0"/>
              <a:t>100 </a:t>
            </a:r>
            <a:r>
              <a:rPr lang="pt-BR" sz="2000" b="1" dirty="0"/>
              <a:t>milhões </a:t>
            </a:r>
            <a:r>
              <a:rPr lang="pt-BR" sz="2000" b="1" dirty="0" smtClean="0"/>
              <a:t>de dólares</a:t>
            </a:r>
            <a:r>
              <a:rPr lang="pt-BR" sz="2000" dirty="0" smtClean="0"/>
              <a:t> em </a:t>
            </a:r>
            <a:r>
              <a:rPr lang="pt-BR" sz="2000" dirty="0"/>
              <a:t>fundos públicos e privados, desde meados da década de 1980 para manter a indústria viva no Canadá, Brasil e Índia</a:t>
            </a:r>
            <a:r>
              <a:rPr lang="pt-BR" sz="2000" dirty="0" smtClean="0"/>
              <a:t>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1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97958" y="32989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t-BR" sz="6000" b="1" dirty="0" err="1"/>
              <a:t>Mesotelioma</a:t>
            </a:r>
            <a:endParaRPr lang="pt-BR" sz="6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61935" y="1356852"/>
            <a:ext cx="6843251" cy="519143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t-BR" sz="1600" dirty="0"/>
              <a:t>T</a:t>
            </a:r>
            <a:r>
              <a:rPr lang="pt-BR" sz="1600" dirty="0" smtClean="0"/>
              <a:t>umor </a:t>
            </a:r>
            <a:r>
              <a:rPr lang="pt-BR" sz="1600" dirty="0"/>
              <a:t>maligno e muito agressivo que leva ao óbito, no máximo, em </a:t>
            </a:r>
            <a:r>
              <a:rPr lang="pt-BR" sz="1600" b="1" dirty="0"/>
              <a:t>até dois anos </a:t>
            </a:r>
            <a:r>
              <a:rPr lang="pt-BR" sz="1600" dirty="0"/>
              <a:t>depois de confirmado o diagnóstico</a:t>
            </a:r>
            <a:r>
              <a:rPr lang="pt-BR" sz="1600" dirty="0" smtClean="0"/>
              <a:t>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t-BR" sz="1600" dirty="0" smtClean="0"/>
              <a:t> </a:t>
            </a:r>
            <a:r>
              <a:rPr lang="pt-BR" sz="1600" dirty="0"/>
              <a:t>O </a:t>
            </a:r>
            <a:r>
              <a:rPr lang="pt-BR" sz="1600" dirty="0" err="1"/>
              <a:t>mesotelioma</a:t>
            </a:r>
            <a:r>
              <a:rPr lang="pt-BR" sz="1600" dirty="0"/>
              <a:t> é uma doença que pode se apresentar </a:t>
            </a:r>
            <a:r>
              <a:rPr lang="pt-BR" sz="1600" b="1" dirty="0"/>
              <a:t>até 35-50 anos</a:t>
            </a:r>
            <a:r>
              <a:rPr lang="pt-BR" sz="1600" dirty="0"/>
              <a:t> após o primeiro contado com a fibra e é de difícil ou impossível tratamento, que serve apenas para aliviar os sintomas. As dores são terríveis e no final o uso de </a:t>
            </a:r>
            <a:r>
              <a:rPr lang="pt-BR" sz="1600" b="1" dirty="0"/>
              <a:t>morfina </a:t>
            </a:r>
            <a:r>
              <a:rPr lang="pt-BR" sz="1600" dirty="0"/>
              <a:t>é sempre recomendado</a:t>
            </a:r>
            <a:r>
              <a:rPr lang="pt-BR" sz="1600" dirty="0" smtClean="0"/>
              <a:t>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t-BR" sz="1600" dirty="0" smtClean="0"/>
              <a:t> </a:t>
            </a:r>
            <a:r>
              <a:rPr lang="pt-BR" sz="1600" dirty="0"/>
              <a:t>Não tem relação com a </a:t>
            </a:r>
            <a:r>
              <a:rPr lang="pt-BR" sz="1600" b="1" dirty="0"/>
              <a:t>quantidade de fibras respirada</a:t>
            </a:r>
            <a:r>
              <a:rPr lang="pt-BR" sz="1600" dirty="0"/>
              <a:t>, com tempo de exposição </a:t>
            </a:r>
            <a:r>
              <a:rPr lang="pt-BR" sz="1600" dirty="0" smtClean="0"/>
              <a:t>e muito menos </a:t>
            </a:r>
            <a:r>
              <a:rPr lang="pt-BR" sz="1600" dirty="0"/>
              <a:t>com o hábito de fumar. </a:t>
            </a:r>
            <a:endParaRPr lang="pt-BR" sz="1600" dirty="0" smtClean="0"/>
          </a:p>
          <a:p>
            <a:pPr marL="0" indent="0" algn="just">
              <a:lnSpc>
                <a:spcPct val="160000"/>
              </a:lnSpc>
              <a:buNone/>
            </a:pPr>
            <a:r>
              <a:rPr lang="pt-BR" sz="1600" dirty="0" smtClean="0"/>
              <a:t>É </a:t>
            </a:r>
            <a:r>
              <a:rPr lang="pt-BR" sz="1600" dirty="0"/>
              <a:t>uma doença que pode atingir </a:t>
            </a:r>
            <a:r>
              <a:rPr lang="pt-BR" sz="1600" b="1" dirty="0"/>
              <a:t>outras pessoas indireta</a:t>
            </a:r>
            <a:r>
              <a:rPr lang="pt-BR" sz="1600" dirty="0"/>
              <a:t>, para-ocupacional ou ambientalmente expostas, não somente os trabalhadores, na qual a concentração e duração da exposição são baixas.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Imagem 4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86" y="1356852"/>
            <a:ext cx="3298108" cy="244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Pleural Mesothelioma 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86" y="3952568"/>
            <a:ext cx="3298108" cy="283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47235" y="329899"/>
            <a:ext cx="8911687" cy="1280890"/>
          </a:xfrm>
        </p:spPr>
        <p:txBody>
          <a:bodyPr/>
          <a:lstStyle/>
          <a:p>
            <a:pPr algn="ctr"/>
            <a:r>
              <a:rPr lang="pt-BR" sz="6000" b="1" dirty="0" smtClean="0"/>
              <a:t>Placas Pleurais</a:t>
            </a:r>
            <a:endParaRPr lang="pt-BR" sz="6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45045" y="1624779"/>
            <a:ext cx="5545393" cy="510048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1600" dirty="0" smtClean="0"/>
              <a:t>Ocorrem quando são inaladas fibras de amianto pequenas o suficiente para penetrarem profundamente nos alvéolos onde são removidas pelos vasos linfáticos para o folheto visceral da pleura. Causa espessamento que pode comprometer </a:t>
            </a:r>
            <a:r>
              <a:rPr lang="pt-BR" sz="1600" b="1" dirty="0" smtClean="0"/>
              <a:t>a função respiratória.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600" dirty="0" smtClean="0"/>
              <a:t>Os </a:t>
            </a:r>
            <a:r>
              <a:rPr lang="pt-BR" sz="1600" dirty="0"/>
              <a:t>espessamentos pleurais circunscritos ou placas pleurais são as </a:t>
            </a:r>
            <a:r>
              <a:rPr lang="pt-BR" sz="1600" b="1" dirty="0"/>
              <a:t>mais frequentes manifestações de exposição ao </a:t>
            </a:r>
            <a:r>
              <a:rPr lang="pt-BR" sz="1600" b="1" dirty="0" smtClean="0"/>
              <a:t>amianto </a:t>
            </a:r>
            <a:r>
              <a:rPr lang="pt-BR" sz="1600" dirty="0" smtClean="0"/>
              <a:t>e </a:t>
            </a:r>
            <a:r>
              <a:rPr lang="pt-BR" sz="1600" dirty="0"/>
              <a:t>podem ocorrer após a inalação de qualquer dos tipos de </a:t>
            </a:r>
            <a:r>
              <a:rPr lang="pt-BR" sz="1600" dirty="0" smtClean="0"/>
              <a:t>fibra.</a:t>
            </a:r>
            <a:endParaRPr lang="pt-BR" sz="1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074" name="Picture 2" descr="http://pneumoimagem.com.br/admin/exames/asbestose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1624779"/>
            <a:ext cx="57150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8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3509" y="22597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t-BR" sz="6000" b="1" dirty="0" err="1"/>
              <a:t>Asbestose</a:t>
            </a:r>
            <a:endParaRPr lang="pt-BR" sz="6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99703" y="1327355"/>
            <a:ext cx="7064478" cy="553064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1500" dirty="0" smtClean="0"/>
              <a:t>É a </a:t>
            </a:r>
            <a:r>
              <a:rPr lang="pt-BR" sz="1500" dirty="0"/>
              <a:t>perda de elasticidade </a:t>
            </a:r>
            <a:r>
              <a:rPr lang="pt-BR" sz="1500" b="1" dirty="0"/>
              <a:t>(endurecimento)</a:t>
            </a:r>
            <a:r>
              <a:rPr lang="pt-BR" sz="1500" dirty="0"/>
              <a:t> gradual do tecido pulmonar, causando grandes desconfortos, entre os quais: </a:t>
            </a:r>
            <a:r>
              <a:rPr lang="pt-BR" sz="1500" dirty="0" smtClean="0"/>
              <a:t>falta </a:t>
            </a:r>
            <a:r>
              <a:rPr lang="pt-BR" sz="1500" dirty="0"/>
              <a:t>de ar progressiva, cansaço, emagrecimento, dores nas pernas e costas. </a:t>
            </a:r>
            <a:endParaRPr lang="pt-BR" sz="15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500" b="1" dirty="0" smtClean="0"/>
              <a:t>Não </a:t>
            </a:r>
            <a:r>
              <a:rPr lang="pt-BR" sz="1500" b="1" dirty="0"/>
              <a:t>tem cura </a:t>
            </a:r>
            <a:r>
              <a:rPr lang="pt-BR" sz="1500" dirty="0"/>
              <a:t>e progride mesmo que nunca mais haja exposição à poeira de amianto. </a:t>
            </a:r>
            <a:endParaRPr lang="pt-BR" sz="15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500" dirty="0" smtClean="0"/>
              <a:t>O </a:t>
            </a:r>
            <a:r>
              <a:rPr lang="pt-BR" sz="1500" dirty="0"/>
              <a:t>tratamento empregado é para aliviar os sintomas </a:t>
            </a:r>
            <a:r>
              <a:rPr lang="pt-BR" sz="1500" b="1" dirty="0"/>
              <a:t>da falta de ar </a:t>
            </a:r>
            <a:r>
              <a:rPr lang="pt-BR" sz="1500" dirty="0"/>
              <a:t>e o afastamento do trabalhador da exposição é a única maneira de protegê-lo dos agravos da doença. </a:t>
            </a:r>
            <a:endParaRPr lang="pt-BR" sz="15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500" dirty="0" smtClean="0"/>
              <a:t>Em </a:t>
            </a:r>
            <a:r>
              <a:rPr lang="pt-BR" sz="1500" dirty="0"/>
              <a:t>geral leva de </a:t>
            </a:r>
            <a:r>
              <a:rPr lang="pt-BR" sz="1500" b="1" dirty="0"/>
              <a:t>15 a 25 anos </a:t>
            </a:r>
            <a:r>
              <a:rPr lang="pt-BR" sz="1500" dirty="0"/>
              <a:t>para se manifestar, mas pode ocorrer antes, caso se tenha tido uma exposição a grandes quantidades de poeira. </a:t>
            </a:r>
            <a:endParaRPr lang="pt-BR" sz="15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500" b="1" dirty="0" smtClean="0"/>
              <a:t>É dose-dependente. </a:t>
            </a:r>
            <a:r>
              <a:rPr lang="pt-BR" sz="1500" dirty="0" smtClean="0"/>
              <a:t>Leva </a:t>
            </a:r>
            <a:r>
              <a:rPr lang="pt-BR" sz="1500" dirty="0"/>
              <a:t>ao óbito lentamente e morte lenta com quadros recorrentes de pneumonia, falta de ar cada vez mais grave e incapacitante, mesmo para pequenos movimentos vitais.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098" name="Picture 2" descr="wwwfiocruz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3" y="1473686"/>
            <a:ext cx="3524766" cy="29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sbestosis and Asbestosis Sympto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48" y="4819036"/>
            <a:ext cx="4631455" cy="15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7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6257" y="147337"/>
            <a:ext cx="8911687" cy="1280890"/>
          </a:xfrm>
        </p:spPr>
        <p:txBody>
          <a:bodyPr/>
          <a:lstStyle/>
          <a:p>
            <a:pPr algn="ctr"/>
            <a:r>
              <a:rPr lang="pt-BR" sz="6000" b="1" dirty="0" smtClean="0"/>
              <a:t>Câncer de Pulmão </a:t>
            </a:r>
            <a:endParaRPr lang="pt-BR" sz="6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92877" y="1428227"/>
            <a:ext cx="6091084" cy="52085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t-BR" sz="1600" dirty="0" smtClean="0"/>
              <a:t>É </a:t>
            </a:r>
            <a:r>
              <a:rPr lang="pt-BR" sz="1600" dirty="0"/>
              <a:t>um tumor maligno, cuja latência está em torno de </a:t>
            </a:r>
            <a:r>
              <a:rPr lang="pt-BR" sz="1600" b="1" dirty="0"/>
              <a:t>25 - 30 anos </a:t>
            </a:r>
            <a:r>
              <a:rPr lang="pt-BR" sz="1600" dirty="0"/>
              <a:t>o tratamento é similar ao aplicado em outras neoplasias. R</a:t>
            </a:r>
            <a:r>
              <a:rPr lang="pt-BR" sz="1600" dirty="0" smtClean="0"/>
              <a:t>emoção </a:t>
            </a:r>
            <a:r>
              <a:rPr lang="pt-BR" sz="1600" dirty="0"/>
              <a:t>parcial ou total do pulmão, quando a cirurgia é indicada</a:t>
            </a:r>
            <a:r>
              <a:rPr lang="pt-BR" sz="1600" dirty="0" smtClean="0"/>
              <a:t>.</a:t>
            </a:r>
            <a:endParaRPr lang="pt-BR" sz="1600" dirty="0"/>
          </a:p>
          <a:p>
            <a:pPr marL="0" indent="0" algn="just">
              <a:lnSpc>
                <a:spcPct val="160000"/>
              </a:lnSpc>
              <a:buNone/>
            </a:pPr>
            <a:r>
              <a:rPr lang="pt-BR" sz="1600" dirty="0"/>
              <a:t>Os expostos ao amianto e fumantes têm probabilidade aumentada em </a:t>
            </a:r>
            <a:r>
              <a:rPr lang="pt-BR" sz="1600" b="1" dirty="0"/>
              <a:t>57 vezes </a:t>
            </a:r>
            <a:r>
              <a:rPr lang="pt-BR" sz="1600" dirty="0"/>
              <a:t>de desenvolver o câncer de pulmão em relação aos que não fumam e que não estão expostos ao amianto devido ao efeito sinérgico do tabaco com o amianto, potencializando o risco de </a:t>
            </a:r>
            <a:r>
              <a:rPr lang="pt-BR" sz="1600" dirty="0" smtClean="0"/>
              <a:t>câncer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t-BR" sz="1600" dirty="0"/>
              <a:t>A presença de </a:t>
            </a:r>
            <a:r>
              <a:rPr lang="pt-BR" sz="1600" b="1" dirty="0" err="1"/>
              <a:t>asbestose</a:t>
            </a:r>
            <a:r>
              <a:rPr lang="pt-BR" sz="1600" dirty="0"/>
              <a:t> é um indicador de alta exposição e pode ser considerado um risco adicional quando comparada com a exposição apenas. </a:t>
            </a:r>
            <a:endParaRPr lang="pt-BR" sz="1600" dirty="0" smtClean="0"/>
          </a:p>
          <a:p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122" name="Picture 2" descr="http://3.bp.blogspot.com/_QQMDOYiSM50/S_627kgMhMI/AAAAAAAAAHk/CRlVOXGxUKk/s1600/PULM%C3%83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1964069"/>
            <a:ext cx="4932415" cy="369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917" y="353962"/>
            <a:ext cx="5440773" cy="6238567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1637248" y="385992"/>
            <a:ext cx="457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Câncer de Ovário </a:t>
            </a:r>
          </a:p>
          <a:p>
            <a:pPr algn="r"/>
            <a:endParaRPr lang="pt-BR" dirty="0"/>
          </a:p>
          <a:p>
            <a:pPr algn="r"/>
            <a:r>
              <a:rPr lang="pt-BR" dirty="0" smtClean="0"/>
              <a:t>Câncer de Laringe </a:t>
            </a:r>
          </a:p>
          <a:p>
            <a:pPr algn="r"/>
            <a:endParaRPr lang="pt-BR" dirty="0"/>
          </a:p>
          <a:p>
            <a:pPr algn="r"/>
            <a:r>
              <a:rPr lang="pt-BR" dirty="0" smtClean="0"/>
              <a:t>Câncer de Bexiga </a:t>
            </a:r>
          </a:p>
          <a:p>
            <a:pPr algn="r"/>
            <a:endParaRPr lang="pt-BR" dirty="0"/>
          </a:p>
          <a:p>
            <a:pPr algn="r"/>
            <a:r>
              <a:rPr lang="pt-BR" dirty="0" smtClean="0"/>
              <a:t>Câncer na Garganta</a:t>
            </a:r>
          </a:p>
          <a:p>
            <a:pPr algn="r"/>
            <a:endParaRPr lang="pt-BR" dirty="0"/>
          </a:p>
          <a:p>
            <a:pPr algn="r"/>
            <a:r>
              <a:rPr lang="pt-BR" dirty="0" smtClean="0"/>
              <a:t>Câncer no Rim</a:t>
            </a:r>
          </a:p>
          <a:p>
            <a:pPr algn="r"/>
            <a:endParaRPr lang="pt-BR" dirty="0" smtClean="0"/>
          </a:p>
          <a:p>
            <a:pPr algn="r"/>
            <a:r>
              <a:rPr lang="pt-BR" dirty="0" smtClean="0"/>
              <a:t>Derrames Pleurais </a:t>
            </a:r>
          </a:p>
          <a:p>
            <a:pPr algn="r"/>
            <a:endParaRPr lang="pt-BR" dirty="0"/>
          </a:p>
          <a:p>
            <a:pPr algn="r"/>
            <a:r>
              <a:rPr lang="pt-BR" dirty="0" smtClean="0"/>
              <a:t>Pleurite (inflamação)</a:t>
            </a:r>
          </a:p>
          <a:p>
            <a:pPr algn="r"/>
            <a:endParaRPr lang="pt-BR" dirty="0"/>
          </a:p>
          <a:p>
            <a:pPr algn="r"/>
            <a:r>
              <a:rPr lang="pt-BR" dirty="0" smtClean="0"/>
              <a:t>Atelectasia (falta de expansão dos alvéolos) </a:t>
            </a:r>
          </a:p>
          <a:p>
            <a:pPr algn="r"/>
            <a:endParaRPr lang="pt-BR" dirty="0"/>
          </a:p>
          <a:p>
            <a:pPr algn="r"/>
            <a:r>
              <a:rPr lang="pt-BR" dirty="0"/>
              <a:t>Doença de </a:t>
            </a:r>
            <a:r>
              <a:rPr lang="pt-BR" dirty="0" smtClean="0"/>
              <a:t>Obstrução Pulmonar Crônica</a:t>
            </a:r>
          </a:p>
          <a:p>
            <a:pPr algn="r"/>
            <a:endParaRPr lang="pt-BR" dirty="0"/>
          </a:p>
          <a:p>
            <a:pPr algn="r"/>
            <a:r>
              <a:rPr lang="pt-BR" dirty="0" smtClean="0"/>
              <a:t>Problemas </a:t>
            </a:r>
            <a:r>
              <a:rPr lang="pt-BR" dirty="0"/>
              <a:t>c</a:t>
            </a:r>
            <a:r>
              <a:rPr lang="pt-BR" dirty="0" smtClean="0"/>
              <a:t>ardíacos e no sistema digestivo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66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356181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 err="1"/>
              <a:t>Crisotila</a:t>
            </a:r>
            <a:r>
              <a:rPr lang="pt-BR" sz="6000" dirty="0"/>
              <a:t/>
            </a:r>
            <a:br>
              <a:rPr lang="pt-BR" sz="6000" dirty="0"/>
            </a:b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637071"/>
            <a:ext cx="8915400" cy="486696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b="1" dirty="0" smtClean="0"/>
              <a:t>Instituto </a:t>
            </a:r>
            <a:r>
              <a:rPr lang="pt-BR" b="1" dirty="0"/>
              <a:t>Nacional de Saúde e Pesquisa Médica da França</a:t>
            </a:r>
            <a:r>
              <a:rPr lang="pt-BR" b="1" dirty="0" smtClean="0"/>
              <a:t>:</a:t>
            </a:r>
            <a:endParaRPr lang="pt-BR" b="1" dirty="0"/>
          </a:p>
          <a:p>
            <a:pPr marL="2065338" indent="0" algn="just">
              <a:lnSpc>
                <a:spcPct val="150000"/>
              </a:lnSpc>
              <a:buNone/>
            </a:pPr>
            <a:r>
              <a:rPr lang="pt-BR" i="1" dirty="0" smtClean="0"/>
              <a:t>“todas </a:t>
            </a:r>
            <a:r>
              <a:rPr lang="pt-BR" i="1" dirty="0"/>
              <a:t>as fibras de amianto são cancerígenas, qualquer q</a:t>
            </a:r>
            <a:r>
              <a:rPr lang="pt-BR" i="1" dirty="0" smtClean="0"/>
              <a:t>ue </a:t>
            </a:r>
            <a:r>
              <a:rPr lang="pt-BR" i="1" dirty="0"/>
              <a:t>seja seu tipo ou origem </a:t>
            </a:r>
            <a:r>
              <a:rPr lang="pt-BR" i="1" dirty="0" smtClean="0"/>
              <a:t>geológica”</a:t>
            </a:r>
          </a:p>
          <a:p>
            <a:pPr marL="2065338" indent="0" algn="just">
              <a:lnSpc>
                <a:spcPct val="150000"/>
              </a:lnSpc>
              <a:buNone/>
            </a:pPr>
            <a:endParaRPr lang="pt-B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b="1" dirty="0"/>
              <a:t>P</a:t>
            </a:r>
            <a:r>
              <a:rPr lang="pt-BR" b="1" dirty="0" smtClean="0"/>
              <a:t>rograma </a:t>
            </a:r>
            <a:r>
              <a:rPr lang="pt-BR" b="1" dirty="0"/>
              <a:t>Internacional sobre Segurança das Substâncias Químicas da OMS:</a:t>
            </a:r>
          </a:p>
          <a:p>
            <a:pPr marL="2065338" indent="0" algn="just">
              <a:lnSpc>
                <a:spcPct val="150000"/>
              </a:lnSpc>
              <a:buNone/>
            </a:pPr>
            <a:r>
              <a:rPr lang="pt-BR" i="1" dirty="0" smtClean="0"/>
              <a:t>“a </a:t>
            </a:r>
            <a:r>
              <a:rPr lang="pt-BR" i="1" dirty="0"/>
              <a:t>exposição ao asbesto </a:t>
            </a:r>
            <a:r>
              <a:rPr lang="pt-BR" i="1" dirty="0" err="1"/>
              <a:t>crisotila</a:t>
            </a:r>
            <a:r>
              <a:rPr lang="pt-BR" i="1" dirty="0"/>
              <a:t> acarreta riscos aumentados para a </a:t>
            </a:r>
            <a:r>
              <a:rPr lang="pt-BR" i="1" dirty="0" err="1"/>
              <a:t>asbestose</a:t>
            </a:r>
            <a:r>
              <a:rPr lang="pt-BR" i="1" dirty="0"/>
              <a:t>, câncer do pulmão e </a:t>
            </a:r>
            <a:r>
              <a:rPr lang="pt-BR" i="1" dirty="0" err="1"/>
              <a:t>mesotelioma</a:t>
            </a:r>
            <a:r>
              <a:rPr lang="pt-BR" i="1" dirty="0"/>
              <a:t>, de maneira </a:t>
            </a:r>
            <a:r>
              <a:rPr lang="pt-BR" i="1" dirty="0" smtClean="0"/>
              <a:t>dose-dependente</a:t>
            </a:r>
            <a:r>
              <a:rPr lang="pt-BR" i="1" dirty="0"/>
              <a:t>. Não foram identificados limites permitidos de exposição para os riscos de </a:t>
            </a:r>
            <a:r>
              <a:rPr lang="pt-BR" i="1" dirty="0" err="1" smtClean="0"/>
              <a:t>carcinogênese</a:t>
            </a:r>
            <a:r>
              <a:rPr lang="pt-BR" i="1" dirty="0" smtClean="0"/>
              <a:t>”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3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5300" b="1" dirty="0"/>
              <a:t>O que é Amianto?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dirty="0"/>
              <a:t>Amianto é um nome genérico de uma família de minerais encontrados profusamente na natureza e muito utilizados pelo setor industrial no </a:t>
            </a:r>
            <a:r>
              <a:rPr lang="pt-BR" sz="2000" dirty="0" smtClean="0"/>
              <a:t>último século</a:t>
            </a:r>
            <a:r>
              <a:rPr lang="pt-BR" sz="2000" dirty="0"/>
              <a:t>. </a:t>
            </a:r>
            <a:endParaRPr lang="pt-BR" sz="20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 smtClean="0"/>
              <a:t>É </a:t>
            </a:r>
            <a:r>
              <a:rPr lang="pt-BR" sz="2000" dirty="0"/>
              <a:t>extraído fundamentalmente de rochas compostas de silicatos hidratados de magnésio, onde apenas de 5 a 10% se encontram em sua forma fibrosa de interesse comercial.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6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6000" b="1" dirty="0" smtClean="0"/>
              <a:t>Dados</a:t>
            </a:r>
            <a:endParaRPr lang="pt-BR" sz="6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755058"/>
            <a:ext cx="8915400" cy="486696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De acordo com estudo feito pelo </a:t>
            </a:r>
            <a:r>
              <a:rPr lang="pt-BR" dirty="0" err="1"/>
              <a:t>Mont</a:t>
            </a:r>
            <a:r>
              <a:rPr lang="pt-BR" dirty="0"/>
              <a:t> Sinai Medical Center, dos EUA e especializado em doenças pulmonares, 70% dos bombeiros e voluntários que trabalharam nos escombros do World Trade Center sofrem de problemas respiratórios causados pelo pó do amianto.  </a:t>
            </a:r>
            <a:endParaRPr lang="pt-BR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O </a:t>
            </a:r>
            <a:r>
              <a:rPr lang="en-US" dirty="0" err="1" smtClean="0"/>
              <a:t>Instituto</a:t>
            </a:r>
            <a:r>
              <a:rPr lang="en-US" dirty="0" smtClean="0"/>
              <a:t> Nacional de </a:t>
            </a:r>
            <a:r>
              <a:rPr lang="en-US" dirty="0" err="1" smtClean="0"/>
              <a:t>Saúde</a:t>
            </a:r>
            <a:r>
              <a:rPr lang="en-US" dirty="0" smtClean="0"/>
              <a:t> (EUA) </a:t>
            </a:r>
            <a:r>
              <a:rPr lang="en-US" dirty="0" err="1" smtClean="0"/>
              <a:t>estima</a:t>
            </a:r>
            <a:r>
              <a:rPr lang="en-US" dirty="0" smtClean="0"/>
              <a:t> que 11 </a:t>
            </a:r>
            <a:r>
              <a:rPr lang="en-US" dirty="0" err="1" smtClean="0"/>
              <a:t>milhões</a:t>
            </a:r>
            <a:r>
              <a:rPr lang="en-US" dirty="0" smtClean="0"/>
              <a:t> de </a:t>
            </a:r>
            <a:r>
              <a:rPr lang="en-US" dirty="0" err="1" smtClean="0"/>
              <a:t>pessoas</a:t>
            </a:r>
            <a:r>
              <a:rPr lang="en-US" dirty="0" smtClean="0"/>
              <a:t> </a:t>
            </a:r>
            <a:r>
              <a:rPr lang="en-US" dirty="0" err="1" smtClean="0"/>
              <a:t>foram</a:t>
            </a:r>
            <a:r>
              <a:rPr lang="en-US" dirty="0" smtClean="0"/>
              <a:t> </a:t>
            </a:r>
            <a:r>
              <a:rPr lang="en-US" dirty="0" err="1" smtClean="0"/>
              <a:t>expostas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amianto</a:t>
            </a:r>
            <a:r>
              <a:rPr lang="en-US" dirty="0" smtClean="0"/>
              <a:t> entre 1940 a 1978.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/>
              <a:t>Estima-se que 70-80% de todos os casos de </a:t>
            </a:r>
            <a:r>
              <a:rPr lang="pt-BR" dirty="0" err="1" smtClean="0"/>
              <a:t>mesotelioma</a:t>
            </a:r>
            <a:r>
              <a:rPr lang="pt-BR" dirty="0" smtClean="0"/>
              <a:t> são de pessoas expostas ao amianto no local de trabalho.</a:t>
            </a:r>
          </a:p>
          <a:p>
            <a:pPr marL="0" indent="0" algn="just">
              <a:buNone/>
            </a:pPr>
            <a:r>
              <a:rPr lang="pt-BR" dirty="0" smtClean="0"/>
              <a:t>Estima-se que 50% dos indivíduos que tenham </a:t>
            </a:r>
            <a:r>
              <a:rPr lang="pt-BR" dirty="0" err="1" smtClean="0"/>
              <a:t>asbestose</a:t>
            </a:r>
            <a:r>
              <a:rPr lang="pt-BR" dirty="0" smtClean="0"/>
              <a:t> venham a desenvolver câncer de pulmão.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8460" y="32989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t-BR" sz="6000" b="1" dirty="0" smtClean="0"/>
              <a:t>Exposição Secundária </a:t>
            </a:r>
            <a:endParaRPr lang="pt-BR" sz="6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04709" y="4714568"/>
            <a:ext cx="8915400" cy="3777622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173" name="Picture 5" descr="Laundry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954" y="1831950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668634" y="1835055"/>
            <a:ext cx="82729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Lavar Roupa: </a:t>
            </a:r>
          </a:p>
          <a:p>
            <a:pPr algn="just"/>
            <a:r>
              <a:rPr lang="pt-BR" dirty="0"/>
              <a:t>As roupas dos trabalhadores que lidavam </a:t>
            </a:r>
            <a:r>
              <a:rPr lang="pt-BR" dirty="0" smtClean="0"/>
              <a:t>com </a:t>
            </a:r>
            <a:r>
              <a:rPr lang="pt-BR" dirty="0"/>
              <a:t>amianto </a:t>
            </a:r>
            <a:r>
              <a:rPr lang="pt-BR" dirty="0" smtClean="0"/>
              <a:t>fornecem </a:t>
            </a:r>
            <a:r>
              <a:rPr lang="pt-BR" dirty="0"/>
              <a:t>um risco significativo para a exposição secundária. Por causa da estrutura irregular das fibras, as partículas microscópicas pode anexar facilmente a roupa.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668635" y="3514239"/>
            <a:ext cx="8291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Móveis:</a:t>
            </a:r>
          </a:p>
          <a:p>
            <a:pPr algn="just"/>
            <a:r>
              <a:rPr lang="pt-BR" dirty="0"/>
              <a:t>Se um trabalhador não mudou </a:t>
            </a:r>
            <a:r>
              <a:rPr lang="pt-BR" dirty="0" smtClean="0"/>
              <a:t>roupa </a:t>
            </a:r>
            <a:r>
              <a:rPr lang="pt-BR" dirty="0"/>
              <a:t>contaminada antes de voltar para casa, fibras </a:t>
            </a:r>
            <a:r>
              <a:rPr lang="pt-BR" dirty="0" smtClean="0"/>
              <a:t>podem ser transferidas para o sofá</a:t>
            </a:r>
            <a:r>
              <a:rPr lang="pt-BR" dirty="0"/>
              <a:t>, cadeiras, tapetes, cama e outras peças de </a:t>
            </a:r>
            <a:r>
              <a:rPr lang="pt-BR" dirty="0" smtClean="0"/>
              <a:t>mobília. 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668634" y="5126051"/>
            <a:ext cx="82729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Abraços:</a:t>
            </a:r>
          </a:p>
          <a:p>
            <a:pPr algn="just"/>
            <a:r>
              <a:rPr lang="pt-BR" dirty="0"/>
              <a:t>Se um trabalhador chegou em casa </a:t>
            </a:r>
            <a:r>
              <a:rPr lang="pt-BR" dirty="0" smtClean="0"/>
              <a:t>com essas </a:t>
            </a:r>
            <a:r>
              <a:rPr lang="pt-BR" dirty="0"/>
              <a:t>fibras unidas a seu cabelo, pele ou roupas e depois abraçou seus </a:t>
            </a:r>
            <a:r>
              <a:rPr lang="pt-BR" dirty="0" smtClean="0"/>
              <a:t>filhos, cônjuge ou qualquer outro membros </a:t>
            </a:r>
            <a:r>
              <a:rPr lang="pt-BR" dirty="0"/>
              <a:t>da família </a:t>
            </a:r>
            <a:r>
              <a:rPr lang="pt-BR" dirty="0" smtClean="0"/>
              <a:t>podem ser expostos ao amianto de modo secundário. </a:t>
            </a:r>
            <a:endParaRPr lang="pt-BR" dirty="0"/>
          </a:p>
        </p:txBody>
      </p:sp>
      <p:pic>
        <p:nvPicPr>
          <p:cNvPr id="7175" name="Picture 7" descr="Hu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479" y="5126051"/>
            <a:ext cx="139065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Furnitur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479" y="3514239"/>
            <a:ext cx="139065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5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8964" y="147337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700" b="1" dirty="0"/>
              <a:t>Cenário internacional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812" y="1263445"/>
            <a:ext cx="8628677" cy="5401786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9160489" y="2544335"/>
            <a:ext cx="30315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Top 5 – </a:t>
            </a:r>
            <a:r>
              <a:rPr lang="pt-BR" b="1" dirty="0" err="1" smtClean="0"/>
              <a:t>Exporters</a:t>
            </a:r>
            <a:r>
              <a:rPr lang="pt-BR" b="1" dirty="0" smtClean="0"/>
              <a:t> (2013)</a:t>
            </a:r>
          </a:p>
          <a:p>
            <a:endParaRPr lang="pt-BR" b="1" dirty="0" smtClean="0"/>
          </a:p>
          <a:p>
            <a:r>
              <a:rPr lang="pt-BR" b="1" dirty="0" smtClean="0"/>
              <a:t>1.Russia</a:t>
            </a:r>
            <a:r>
              <a:rPr lang="pt-BR" dirty="0"/>
              <a:t>: </a:t>
            </a:r>
            <a:r>
              <a:rPr lang="pt-BR" dirty="0" smtClean="0"/>
              <a:t>618,037 (t)</a:t>
            </a:r>
          </a:p>
          <a:p>
            <a:endParaRPr lang="pt-BR" b="1" dirty="0"/>
          </a:p>
          <a:p>
            <a:r>
              <a:rPr lang="pt-BR" b="1" dirty="0" smtClean="0"/>
              <a:t>2.Kazakhstan</a:t>
            </a:r>
            <a:r>
              <a:rPr lang="pt-BR" dirty="0"/>
              <a:t>: </a:t>
            </a:r>
            <a:r>
              <a:rPr lang="pt-BR" dirty="0" smtClean="0"/>
              <a:t>175,235 (t)</a:t>
            </a:r>
          </a:p>
          <a:p>
            <a:endParaRPr lang="pt-BR" dirty="0"/>
          </a:p>
          <a:p>
            <a:r>
              <a:rPr lang="pt-BR" b="1" dirty="0" smtClean="0"/>
              <a:t>3.Brazil</a:t>
            </a:r>
            <a:r>
              <a:rPr lang="pt-BR" dirty="0"/>
              <a:t>: 125,832 </a:t>
            </a:r>
            <a:r>
              <a:rPr lang="pt-BR" dirty="0" smtClean="0"/>
              <a:t>(t)</a:t>
            </a:r>
          </a:p>
          <a:p>
            <a:endParaRPr lang="pt-BR" b="1" dirty="0"/>
          </a:p>
          <a:p>
            <a:r>
              <a:rPr lang="pt-BR" b="1" dirty="0" smtClean="0"/>
              <a:t>4.China</a:t>
            </a:r>
            <a:r>
              <a:rPr lang="pt-BR" dirty="0"/>
              <a:t>: 52,860 </a:t>
            </a:r>
            <a:r>
              <a:rPr lang="pt-BR" dirty="0" smtClean="0"/>
              <a:t>(t)</a:t>
            </a:r>
          </a:p>
          <a:p>
            <a:endParaRPr lang="pt-BR" b="1" dirty="0"/>
          </a:p>
          <a:p>
            <a:r>
              <a:rPr lang="pt-BR" b="1" dirty="0" smtClean="0"/>
              <a:t>5.India</a:t>
            </a:r>
            <a:r>
              <a:rPr lang="pt-BR" dirty="0"/>
              <a:t>: 119 </a:t>
            </a:r>
            <a:r>
              <a:rPr lang="pt-BR" dirty="0" smtClean="0"/>
              <a:t>(t)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58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531" y="604378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 smtClean="0"/>
              <a:t>Países que baniram o amianto</a:t>
            </a:r>
            <a:r>
              <a:rPr lang="pt-BR" sz="4800" dirty="0" smtClean="0"/>
              <a:t> 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numCol="3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pt-BR" sz="2400" b="1" dirty="0" smtClean="0"/>
          </a:p>
          <a:p>
            <a:pPr marL="0" indent="0">
              <a:lnSpc>
                <a:spcPct val="150000"/>
              </a:lnSpc>
              <a:buNone/>
            </a:pPr>
            <a:endParaRPr lang="pt-BR" sz="24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92" y="1991646"/>
            <a:ext cx="10730220" cy="368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3161" y="329899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 smtClean="0"/>
              <a:t>Amianto no Brasil: Qual a proteção jurídica aos trabalhadores?</a:t>
            </a:r>
            <a:endParaRPr lang="pt-BR" sz="48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822095" y="3766202"/>
            <a:ext cx="10222420" cy="2038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 smtClean="0"/>
              <a:t>Lei 9055/95</a:t>
            </a:r>
          </a:p>
          <a:p>
            <a:pPr lvl="1" algn="just"/>
            <a:r>
              <a:rPr lang="pt-BR" dirty="0" smtClean="0"/>
              <a:t>Artigo 1º - veda</a:t>
            </a:r>
          </a:p>
          <a:p>
            <a:pPr lvl="1" algn="just"/>
            <a:r>
              <a:rPr lang="pt-BR" dirty="0" smtClean="0"/>
              <a:t>Artigo 2º - permite o uso da variedade </a:t>
            </a:r>
            <a:r>
              <a:rPr lang="pt-BR" dirty="0" err="1" smtClean="0"/>
              <a:t>crisotila</a:t>
            </a:r>
            <a:r>
              <a:rPr lang="pt-BR" dirty="0" smtClean="0"/>
              <a:t> </a:t>
            </a:r>
            <a:r>
              <a:rPr lang="pt-BR" dirty="0" smtClean="0">
                <a:sym typeface="Wingdings" panose="05000000000000000000" pitchFamily="2" charset="2"/>
              </a:rPr>
              <a:t> questionado no STF (ADI 4066</a:t>
            </a:r>
            <a:r>
              <a:rPr lang="pt-BR" sz="2000" dirty="0" smtClean="0"/>
              <a:t>)</a:t>
            </a:r>
          </a:p>
          <a:p>
            <a:pPr algn="just"/>
            <a:r>
              <a:rPr lang="pt-BR" sz="2000" dirty="0" smtClean="0"/>
              <a:t>Norma Regulamentadora 15, do Ministério do trabalho (anexo 12)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149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0800" y="329899"/>
            <a:ext cx="8910099" cy="1280890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 smtClean="0"/>
              <a:t>NR 15 – Anexo 12</a:t>
            </a:r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386348"/>
            <a:ext cx="8915400" cy="532416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A NR 15, que regulamenta as atividades e operações insalubres, traz em seu anexo n.º 12 os limites de tolerância para poeiras minerais, aplicando-se a todas e quaisquer atividades nas quais os trabalhadores estão expostos ao asbesto no exercício do trabalho.</a:t>
            </a:r>
          </a:p>
          <a:p>
            <a:pPr marL="0" indent="0" algn="just">
              <a:buNone/>
            </a:pPr>
            <a:r>
              <a:rPr lang="pt-BR" dirty="0" smtClean="0"/>
              <a:t>São exemplos dessa regulamentação: </a:t>
            </a:r>
          </a:p>
          <a:p>
            <a:pPr algn="just"/>
            <a:r>
              <a:rPr lang="pt-BR" dirty="0" smtClean="0"/>
              <a:t>4. Fica proibida a utilização de qualquer tipo de asbesto do grupo anfibólio e dos produtos que contenham estas fibras</a:t>
            </a:r>
          </a:p>
          <a:p>
            <a:pPr algn="just"/>
            <a:r>
              <a:rPr lang="pt-BR" dirty="0" smtClean="0"/>
              <a:t>5. Fica proibida a pulverização (spray) de todas as formas do asbesto. </a:t>
            </a:r>
          </a:p>
          <a:p>
            <a:pPr algn="just"/>
            <a:r>
              <a:rPr lang="pt-BR" dirty="0" smtClean="0"/>
              <a:t>12. </a:t>
            </a:r>
            <a:r>
              <a:rPr lang="pt-BR" b="1" dirty="0" smtClean="0"/>
              <a:t>O limite de tolerância para fibras respiráveis de asbesto </a:t>
            </a:r>
            <a:r>
              <a:rPr lang="pt-BR" b="1" dirty="0" err="1" smtClean="0"/>
              <a:t>crisotila</a:t>
            </a:r>
            <a:r>
              <a:rPr lang="pt-BR" b="1" dirty="0" smtClean="0"/>
              <a:t> é de 2,0 f/cm3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14.1. O empregador será responsável pela limpeza, manutenção e guarda da vestimenta de trabalho, bem como dos EPI utilizados pelo trabalhador. 14.2. A troca de vestimenta de trabalho será feita com </a:t>
            </a:r>
            <a:r>
              <a:rPr lang="pt-BR" dirty="0" err="1" smtClean="0"/>
              <a:t>freqüência</a:t>
            </a:r>
            <a:r>
              <a:rPr lang="pt-BR" dirty="0" smtClean="0"/>
              <a:t> mínima de duas vezes por semana. </a:t>
            </a:r>
          </a:p>
          <a:p>
            <a:pPr algn="just"/>
            <a:r>
              <a:rPr lang="pt-BR" dirty="0" smtClean="0"/>
              <a:t>15. O empregador deverá dispor de vestiário duplo para os trabalhadores expostos ao asbesto.</a:t>
            </a:r>
          </a:p>
          <a:p>
            <a:pPr algn="just"/>
            <a:r>
              <a:rPr lang="pt-BR" dirty="0" smtClean="0"/>
              <a:t>16. Ao final de cada jornada diária de trabalho, o empregador deverá criar condições para troca de roupa e banho do trabalhador.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4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407214"/>
            <a:ext cx="8915400" cy="512344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17. O empregador deverá eliminar os resíduos que contêm asbesto, de maneira que não se produza nenhum risco à saúde dos trabalhadores e da população em geral, de conformidade com as disposições legais previstas pelos órgãos competentes do meio ambiente e outros que porventura venham a regulamentar a matéria.</a:t>
            </a:r>
          </a:p>
          <a:p>
            <a:pPr algn="just"/>
            <a:r>
              <a:rPr lang="pt-BR" dirty="0"/>
              <a:t>18. Todos os trabalhadores que desempenham ou tenham funções ligadas à exposição ocupacional ao asbesto serão submetidos a exames médicos previstos no subitem 7.1.3 da NR-7, sendo que por ocasião da admissão, demissão e anualmente devem ser realizados, obrigatoriamente, exames complementares, incluindo, além da avaliação clínica, telerradiografia de tórax e prova de função pulmonar (espirometria</a:t>
            </a:r>
            <a:r>
              <a:rPr lang="pt-BR" dirty="0" smtClean="0"/>
              <a:t>).</a:t>
            </a:r>
            <a:endParaRPr lang="pt-BR" dirty="0"/>
          </a:p>
          <a:p>
            <a:pPr algn="just"/>
            <a:r>
              <a:rPr lang="pt-BR" dirty="0"/>
              <a:t>19. Cabe ao empregador, após o término do contrato de trabalho envolvendo exposição ao asbesto, manter disponível a realização periódica de exames médicos de controle dos trabalhadores durante 30 (trinta) anos.</a:t>
            </a:r>
          </a:p>
          <a:p>
            <a:pPr algn="just"/>
            <a:r>
              <a:rPr lang="pt-BR" dirty="0"/>
              <a:t>20. O empregador deve garantir informações e treinamento aos trabalhadores, com </a:t>
            </a:r>
            <a:r>
              <a:rPr lang="pt-BR" dirty="0" err="1"/>
              <a:t>freqüência</a:t>
            </a:r>
            <a:r>
              <a:rPr lang="pt-BR" dirty="0"/>
              <a:t> mínima anual, priorizando os riscos e as medidas de proteção e controle devido à exposição ao asbesto.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000" b="1" dirty="0"/>
              <a:t>Limites</a:t>
            </a:r>
            <a:r>
              <a:rPr lang="pt-BR" dirty="0" smtClean="0"/>
              <a:t> </a:t>
            </a:r>
            <a:r>
              <a:rPr lang="pt-BR" sz="6000" b="1" dirty="0"/>
              <a:t>de exposição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522272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4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10944" y="180109"/>
            <a:ext cx="3593667" cy="6497782"/>
          </a:xfrm>
        </p:spPr>
        <p:txBody>
          <a:bodyPr>
            <a:normAutofit/>
          </a:bodyPr>
          <a:lstStyle/>
          <a:p>
            <a:r>
              <a:rPr lang="pt-BR" dirty="0"/>
              <a:t>12. O limite de tolerância para fibras respiráveis de asbesto </a:t>
            </a:r>
            <a:r>
              <a:rPr lang="pt-BR" dirty="0" err="1"/>
              <a:t>crisotila</a:t>
            </a:r>
            <a:r>
              <a:rPr lang="pt-BR" dirty="0"/>
              <a:t> é de 2,0 f/cm3. (115.033-2 / I4) </a:t>
            </a:r>
          </a:p>
          <a:p>
            <a:r>
              <a:rPr lang="pt-BR" dirty="0" smtClean="0"/>
              <a:t>12.1 </a:t>
            </a:r>
            <a:r>
              <a:rPr lang="pt-BR" dirty="0"/>
              <a:t>Entende-se por "fibras respiráveis de asbesto" aquelas com diâmetro inferior a 3 (três) micrômetros, comprimento maior que 5 (cinco) micrômetros e relação entre comprimento e diâmetro superior a 3:1.</a:t>
            </a:r>
          </a:p>
          <a:p>
            <a:r>
              <a:rPr lang="pt-BR" dirty="0" smtClean="0"/>
              <a:t>13.1 </a:t>
            </a:r>
            <a:r>
              <a:rPr lang="pt-BR" dirty="0"/>
              <a:t>Serão contadas as fibras respiráveis conforme subitem 12.1 independentemente de estarem ou não ligadas ou agregadas a outras partículas.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50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7324" y="797642"/>
            <a:ext cx="10210819" cy="1280890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 smtClean="0"/>
              <a:t>Conclusão: não há limite seguro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90530" y="2374490"/>
            <a:ext cx="9434437" cy="448351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/>
              <a:t> </a:t>
            </a:r>
            <a:r>
              <a:rPr lang="pt-BR" dirty="0" smtClean="0"/>
              <a:t>Exposição </a:t>
            </a:r>
            <a:r>
              <a:rPr lang="pt-BR" dirty="0"/>
              <a:t>atenta contra valores humanitários e constitucionais da mais alta estatura jurídica;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/>
              <a:t>Inalação do mineral é reconhecidamente letal;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/>
              <a:t>Desapreço à vida e ao projeto humano e </a:t>
            </a:r>
            <a:r>
              <a:rPr lang="pt-BR" dirty="0" err="1"/>
              <a:t>transgeracional</a:t>
            </a:r>
            <a:r>
              <a:rPr lang="pt-BR" dirty="0"/>
              <a:t>, universal e essencialmente jurídico de um meio ambiente ecologicamente equilibrado, inclusive no que toca ao meio ambiente de trabalho;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/>
              <a:t>Decisão do </a:t>
            </a:r>
            <a:r>
              <a:rPr lang="pt-BR" dirty="0"/>
              <a:t>STF na ADI 4066;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/>
              <a:t>Produtos de amianto estão banidos em vários países da comunidade internacional;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7432" y="144080"/>
            <a:ext cx="1002354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5300" b="1" dirty="0"/>
              <a:t>Propriedades físico-químicas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52040" y="1231007"/>
            <a:ext cx="10739960" cy="5211357"/>
          </a:xfrm>
        </p:spPr>
        <p:txBody>
          <a:bodyPr numCol="2">
            <a:noAutofit/>
          </a:bodyPr>
          <a:lstStyle/>
          <a:p>
            <a:pPr marL="400050" lvl="1" indent="0">
              <a:lnSpc>
                <a:spcPct val="150000"/>
              </a:lnSpc>
              <a:buNone/>
            </a:pPr>
            <a:r>
              <a:rPr lang="pt-BR" sz="1800" i="0" dirty="0" smtClean="0"/>
              <a:t>• </a:t>
            </a:r>
            <a:r>
              <a:rPr lang="pt-BR" sz="1800" i="0" dirty="0"/>
              <a:t>Não é combustível; </a:t>
            </a:r>
            <a:br>
              <a:rPr lang="pt-BR" sz="1800" i="0" dirty="0"/>
            </a:br>
            <a:r>
              <a:rPr lang="pt-BR" sz="1800" i="0" dirty="0"/>
              <a:t>• Possui resistência mecânica à tração superior à do aço (esta é a mais importante característica física das fibras de amianto); </a:t>
            </a:r>
            <a:br>
              <a:rPr lang="pt-BR" sz="1800" i="0" dirty="0"/>
            </a:br>
            <a:r>
              <a:rPr lang="pt-BR" sz="1800" i="0" dirty="0"/>
              <a:t>• Não sofre decomposição química; </a:t>
            </a:r>
            <a:br>
              <a:rPr lang="pt-BR" sz="1800" i="0" dirty="0"/>
            </a:br>
            <a:r>
              <a:rPr lang="pt-BR" sz="1800" i="0" dirty="0"/>
              <a:t>• Não oxida; </a:t>
            </a:r>
            <a:br>
              <a:rPr lang="pt-BR" sz="1800" i="0" dirty="0"/>
            </a:br>
            <a:r>
              <a:rPr lang="pt-BR" sz="1800" i="0" dirty="0"/>
              <a:t>• Resistente aos efeitos de produtos químicos e </a:t>
            </a:r>
            <a:r>
              <a:rPr lang="pt-BR" sz="1800" i="0" dirty="0" err="1"/>
              <a:t>microorganismos</a:t>
            </a:r>
            <a:r>
              <a:rPr lang="pt-BR" sz="1800" i="0" dirty="0"/>
              <a:t>; </a:t>
            </a:r>
            <a:br>
              <a:rPr lang="pt-BR" sz="1800" i="0" dirty="0"/>
            </a:br>
            <a:r>
              <a:rPr lang="pt-BR" sz="1800" i="0" dirty="0"/>
              <a:t>• Apresenta boa capacidade de filtragem e de isolamento elétrico e acústico; </a:t>
            </a:r>
            <a:br>
              <a:rPr lang="pt-BR" sz="1800" i="0" dirty="0"/>
            </a:br>
            <a:endParaRPr lang="pt-BR" sz="1800" i="0" dirty="0" smtClean="0"/>
          </a:p>
          <a:p>
            <a:pPr marL="400050" lvl="1" indent="0">
              <a:lnSpc>
                <a:spcPct val="150000"/>
              </a:lnSpc>
              <a:buNone/>
            </a:pPr>
            <a:r>
              <a:rPr lang="pt-BR" sz="1800" i="0" dirty="0" smtClean="0"/>
              <a:t>• </a:t>
            </a:r>
            <a:r>
              <a:rPr lang="pt-BR" sz="1800" i="0" dirty="0"/>
              <a:t>Tem grande durabilidade e flexibilidade; </a:t>
            </a:r>
            <a:br>
              <a:rPr lang="pt-BR" sz="1800" i="0" dirty="0"/>
            </a:br>
            <a:r>
              <a:rPr lang="pt-BR" sz="1800" i="0" dirty="0"/>
              <a:t>• Tem afinidade com o cimento, resinas e ligantes plásticos, formando uma trama estrutural; </a:t>
            </a:r>
            <a:br>
              <a:rPr lang="pt-BR" sz="1800" i="0" dirty="0"/>
            </a:br>
            <a:r>
              <a:rPr lang="pt-BR" sz="1800" i="0" dirty="0"/>
              <a:t>• Estável em ambientes com diferentes valores de pH; </a:t>
            </a:r>
            <a:br>
              <a:rPr lang="pt-BR" sz="1800" i="0" dirty="0"/>
            </a:br>
            <a:r>
              <a:rPr lang="pt-BR" sz="1800" i="0" dirty="0"/>
              <a:t>• É fácil de ser tecido ou fiado; </a:t>
            </a:r>
            <a:br>
              <a:rPr lang="pt-BR" sz="1800" i="0" dirty="0"/>
            </a:br>
            <a:r>
              <a:rPr lang="pt-BR" sz="1800" i="0" dirty="0"/>
              <a:t>• Apresenta parede externa de caráter básico e compatível com a água; </a:t>
            </a:r>
            <a:br>
              <a:rPr lang="pt-BR" sz="1800" i="0" dirty="0"/>
            </a:br>
            <a:r>
              <a:rPr lang="pt-BR" sz="1800" i="0" dirty="0"/>
              <a:t>• Possui elevada resistência dielétrica (isolante da eletricidade</a:t>
            </a:r>
            <a:r>
              <a:rPr lang="pt-BR" sz="1800" i="0" dirty="0" smtClean="0"/>
              <a:t>).</a:t>
            </a:r>
            <a:endParaRPr lang="pt-BR" sz="1800" i="0" dirty="0"/>
          </a:p>
          <a:p>
            <a:pPr>
              <a:lnSpc>
                <a:spcPct val="150000"/>
              </a:lnSpc>
            </a:pP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309715"/>
            <a:ext cx="8915400" cy="6135329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/>
              <a:t>Não se reconhece uma quantidade mínima de asbesto abaixo da qual a exposição possa considerar-se segura;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/>
              <a:t>Não há </a:t>
            </a:r>
            <a:r>
              <a:rPr lang="pt-BR" dirty="0"/>
              <a:t>certeza de que as fibras microscópicas do amianto branco não se desprendam e, sem dissolver-se ou evaporar, porque a sua natureza o impede, ingressem no pulmão por meio de uma simples aspiração em ambiente contaminado;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/>
              <a:t>Não há qualquer dúvida quanto ao risco que o amianto representa para a saúde e, portanto, de que os trabalhadores das empresas do ramo lidam com um risco imanente ao próprio trabalho.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www.youtube.com/watch?v=2SL2uU5oWf4&amp;list=PL5ZUH6MscZhyquIFyuuErNW3kM60VBJD0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284" y="374827"/>
            <a:ext cx="10433473" cy="53322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129548" y="6139822"/>
            <a:ext cx="6324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hlinkClick r:id="rId2"/>
              </a:rPr>
              <a:t>Pra quem se interessou - Não respire: contém amianto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26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4483" y="147337"/>
            <a:ext cx="8911687" cy="1280890"/>
          </a:xfrm>
        </p:spPr>
        <p:txBody>
          <a:bodyPr/>
          <a:lstStyle/>
          <a:p>
            <a:pPr algn="ctr"/>
            <a:r>
              <a:rPr lang="pt-BR" sz="6000" b="1" dirty="0" smtClean="0"/>
              <a:t>Bibliografia </a:t>
            </a:r>
            <a:endParaRPr lang="pt-BR" sz="6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60358" y="1239253"/>
            <a:ext cx="9844254" cy="541421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de-DE" dirty="0" smtClean="0"/>
              <a:t>Allen, David; Kazan-Allen, Laurie. </a:t>
            </a:r>
            <a:r>
              <a:rPr lang="pt-BR" b="1" dirty="0" smtClean="0"/>
              <a:t>Eternit </a:t>
            </a:r>
            <a:r>
              <a:rPr lang="pt-BR" b="1" dirty="0"/>
              <a:t>e o Grande Julgamento do </a:t>
            </a:r>
            <a:r>
              <a:rPr lang="pt-BR" b="1" dirty="0" smtClean="0"/>
              <a:t>Amianto. </a:t>
            </a:r>
            <a:r>
              <a:rPr lang="pt-BR" dirty="0"/>
              <a:t>Central Única dos Trabalhadores (CUT-Brasil</a:t>
            </a:r>
            <a:r>
              <a:rPr lang="pt-BR" dirty="0" smtClean="0"/>
              <a:t>). 2012</a:t>
            </a:r>
          </a:p>
          <a:p>
            <a:pPr marL="0" indent="0" algn="just">
              <a:buNone/>
            </a:pPr>
            <a:r>
              <a:rPr lang="pt-BR" dirty="0"/>
              <a:t>Comissão de Meio Ambiente e Desenvolvimento Sustentável. </a:t>
            </a:r>
            <a:r>
              <a:rPr lang="pt-BR" b="1" dirty="0"/>
              <a:t>Dossiê do AMIANTO no Brasil.</a:t>
            </a:r>
            <a:r>
              <a:rPr lang="pt-BR" dirty="0"/>
              <a:t> Brasília Câmara dos Deputados. 2010.</a:t>
            </a:r>
          </a:p>
          <a:p>
            <a:pPr marL="0" indent="0" algn="just">
              <a:buNone/>
            </a:pPr>
            <a:r>
              <a:rPr lang="pt-BR" dirty="0" smtClean="0"/>
              <a:t>ROCHA</a:t>
            </a:r>
            <a:r>
              <a:rPr lang="pt-BR" dirty="0"/>
              <a:t>, Caroline Medeiros; GUAZZELLI, Amanda Salis. </a:t>
            </a:r>
            <a:r>
              <a:rPr lang="pt-BR" b="1" dirty="0"/>
              <a:t>Amianto, vale a pena proibir? </a:t>
            </a:r>
            <a:r>
              <a:rPr lang="pt-BR" dirty="0"/>
              <a:t>Submetido para publicação. 2013	</a:t>
            </a:r>
          </a:p>
          <a:p>
            <a:pPr marL="0" indent="0" algn="just">
              <a:buNone/>
            </a:pPr>
            <a:r>
              <a:rPr lang="pt-BR" dirty="0" smtClean="0"/>
              <a:t>SILVA</a:t>
            </a:r>
            <a:r>
              <a:rPr lang="pt-BR" dirty="0"/>
              <a:t>, Homero Batista Mateus da. </a:t>
            </a:r>
            <a:r>
              <a:rPr lang="pt-BR" b="1" dirty="0"/>
              <a:t>Curso de Direito do Trabalho Aplicado. Volume 3: Saúde e Segurança do Trabalho</a:t>
            </a:r>
            <a:r>
              <a:rPr lang="pt-BR" dirty="0"/>
              <a:t>. Revista dos Tribunais, Ed., 2015.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Viana, Maurício </a:t>
            </a:r>
            <a:r>
              <a:rPr lang="pt-BR" dirty="0" err="1"/>
              <a:t>Boratto</a:t>
            </a:r>
            <a:r>
              <a:rPr lang="pt-BR" dirty="0"/>
              <a:t>. </a:t>
            </a:r>
            <a:r>
              <a:rPr lang="pt-BR" b="1" dirty="0"/>
              <a:t>Dádiva ou maldição de um bem </a:t>
            </a:r>
            <a:r>
              <a:rPr lang="pt-BR" b="1" dirty="0" smtClean="0"/>
              <a:t>mineral: </a:t>
            </a:r>
            <a:r>
              <a:rPr lang="pt-BR" b="1" dirty="0"/>
              <a:t>o conflito entre o uso controlado e seguro do amianto e o seu banimento total. </a:t>
            </a:r>
            <a:r>
              <a:rPr lang="pt-BR" dirty="0"/>
              <a:t>Brasília. Câmara dos Deputados. 2009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Sites </a:t>
            </a:r>
          </a:p>
          <a:p>
            <a:pPr marL="0" indent="0">
              <a:buNone/>
            </a:pPr>
            <a:r>
              <a:rPr lang="pt-BR" dirty="0" smtClean="0">
                <a:hlinkClick r:id="rId2"/>
              </a:rPr>
              <a:t>http</a:t>
            </a:r>
            <a:r>
              <a:rPr lang="pt-BR" dirty="0">
                <a:hlinkClick r:id="rId2"/>
              </a:rPr>
              <a:t>://</a:t>
            </a:r>
            <a:r>
              <a:rPr lang="pt-BR" dirty="0" smtClean="0">
                <a:hlinkClick r:id="rId2"/>
              </a:rPr>
              <a:t>www.abrea.com.br/amiantobrasil.htm</a:t>
            </a:r>
            <a:endParaRPr lang="pt-BR" dirty="0" smtClean="0"/>
          </a:p>
          <a:p>
            <a:pPr marL="0" indent="0">
              <a:buNone/>
            </a:pPr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www.epa.gov/asbestos</a:t>
            </a:r>
            <a:endParaRPr lang="pt-BR" dirty="0" smtClean="0"/>
          </a:p>
          <a:p>
            <a:pPr marL="0" indent="0">
              <a:buNone/>
            </a:pPr>
            <a:r>
              <a:rPr lang="pt-BR" dirty="0">
                <a:hlinkClick r:id="rId4"/>
              </a:rPr>
              <a:t>http://www.hse.gov.uk/asbestos</a:t>
            </a:r>
            <a:r>
              <a:rPr lang="pt-BR" dirty="0" smtClean="0">
                <a:hlinkClick r:id="rId4"/>
              </a:rPr>
              <a:t>/</a:t>
            </a:r>
            <a:endParaRPr lang="pt-BR" dirty="0" smtClean="0"/>
          </a:p>
          <a:p>
            <a:pPr marL="0" indent="0">
              <a:buNone/>
            </a:pPr>
            <a:r>
              <a:rPr lang="pt-BR" dirty="0">
                <a:hlinkClick r:id="rId5"/>
              </a:rPr>
              <a:t>http://www.asbestos.com/asbestos</a:t>
            </a:r>
            <a:r>
              <a:rPr lang="pt-BR" dirty="0" smtClean="0">
                <a:hlinkClick r:id="rId5"/>
              </a:rPr>
              <a:t>/</a:t>
            </a:r>
            <a:endParaRPr lang="pt-BR" dirty="0" smtClean="0"/>
          </a:p>
          <a:p>
            <a:pPr marL="0" indent="0">
              <a:buNone/>
            </a:pPr>
            <a:r>
              <a:rPr lang="pt-BR" dirty="0">
                <a:hlinkClick r:id="rId6"/>
              </a:rPr>
              <a:t>https://www.osha.gov/SLTC/asbestos</a:t>
            </a:r>
            <a:r>
              <a:rPr lang="pt-BR" dirty="0" smtClean="0">
                <a:hlinkClick r:id="rId6"/>
              </a:rPr>
              <a:t>/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9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493295"/>
            <a:ext cx="8915400" cy="5417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u="sng" dirty="0">
                <a:hlinkClick r:id="rId2"/>
              </a:rPr>
              <a:t>http://observatorio-eco.jusbrasil.com.br/noticias/100166988/stf-julga-leis-estaduais-que-banem-o-uso-do-amianto</a:t>
            </a:r>
            <a:endParaRPr lang="pt-BR" dirty="0"/>
          </a:p>
          <a:p>
            <a:pPr marL="0" indent="0">
              <a:buNone/>
            </a:pPr>
            <a:r>
              <a:rPr lang="pt-BR" u="sng" dirty="0">
                <a:hlinkClick r:id="rId3"/>
              </a:rPr>
              <a:t>http://infograficos.oglobo.globo.com/economia/o-brasil-sem-amianto.html</a:t>
            </a:r>
            <a:r>
              <a:rPr lang="pt-BR" dirty="0"/>
              <a:t>&gt; </a:t>
            </a:r>
            <a:endParaRPr lang="pt-BR" dirty="0" smtClean="0"/>
          </a:p>
          <a:p>
            <a:pPr marL="0" indent="0">
              <a:buNone/>
            </a:pPr>
            <a:r>
              <a:rPr lang="pt-BR" u="sng" dirty="0" smtClean="0">
                <a:hlinkClick r:id="rId4"/>
              </a:rPr>
              <a:t>http</a:t>
            </a:r>
            <a:r>
              <a:rPr lang="pt-BR" u="sng" dirty="0">
                <a:hlinkClick r:id="rId4"/>
              </a:rPr>
              <a:t>://</a:t>
            </a:r>
            <a:r>
              <a:rPr lang="pt-BR" u="sng" dirty="0" smtClean="0">
                <a:hlinkClick r:id="rId4"/>
              </a:rPr>
              <a:t>estadoderisco.org/2008/05/a-evolucao-jurisprudencial-da-regulacao-do-amianto-no-stf/</a:t>
            </a:r>
            <a:endParaRPr lang="pt-BR" dirty="0"/>
          </a:p>
          <a:p>
            <a:pPr marL="0" indent="0">
              <a:buNone/>
            </a:pPr>
            <a:r>
              <a:rPr lang="pt-BR" u="sng" dirty="0" smtClean="0">
                <a:hlinkClick r:id="rId5"/>
              </a:rPr>
              <a:t>http</a:t>
            </a:r>
            <a:r>
              <a:rPr lang="pt-BR" u="sng" dirty="0">
                <a:hlinkClick r:id="rId5"/>
              </a:rPr>
              <a:t>://</a:t>
            </a:r>
            <a:r>
              <a:rPr lang="pt-BR" u="sng" dirty="0" smtClean="0">
                <a:hlinkClick r:id="rId5"/>
              </a:rPr>
              <a:t>amianto-amianto.blogspot.com.br/</a:t>
            </a:r>
            <a:endParaRPr lang="pt-BR" u="sng" dirty="0" smtClean="0"/>
          </a:p>
          <a:p>
            <a:pPr marL="0" indent="0">
              <a:buNone/>
            </a:pPr>
            <a:r>
              <a:rPr lang="pt-BR" u="sng" dirty="0" smtClean="0">
                <a:hlinkClick r:id="rId6"/>
              </a:rPr>
              <a:t>http</a:t>
            </a:r>
            <a:r>
              <a:rPr lang="pt-BR" u="sng" dirty="0">
                <a:hlinkClick r:id="rId6"/>
              </a:rPr>
              <a:t>://</a:t>
            </a:r>
            <a:r>
              <a:rPr lang="pt-BR" u="sng" dirty="0" smtClean="0">
                <a:hlinkClick r:id="rId6"/>
              </a:rPr>
              <a:t>supremoemdebate.blogspot.com.br/2008/05/evoluo-jurisprudencial-da-regulao-do.html</a:t>
            </a:r>
            <a:endParaRPr lang="pt-BR" u="sng" dirty="0" smtClean="0"/>
          </a:p>
          <a:p>
            <a:pPr marL="0" indent="0">
              <a:buNone/>
            </a:pPr>
            <a:r>
              <a:rPr lang="pt-BR" u="sng" dirty="0" smtClean="0">
                <a:hlinkClick r:id="rId7"/>
              </a:rPr>
              <a:t>http</a:t>
            </a:r>
            <a:r>
              <a:rPr lang="pt-BR" u="sng" dirty="0">
                <a:hlinkClick r:id="rId7"/>
              </a:rPr>
              <a:t>://</a:t>
            </a:r>
            <a:r>
              <a:rPr lang="pt-BR" u="sng" dirty="0" smtClean="0">
                <a:hlinkClick r:id="rId7"/>
              </a:rPr>
              <a:t>www.eternit.com.br/destaques/institucionais/resultado-da-decisao-do-stf-em-relacao-ao-uso-do-amianto-no-brasil</a:t>
            </a:r>
            <a:endParaRPr lang="pt-BR" dirty="0"/>
          </a:p>
          <a:p>
            <a:pPr marL="0" indent="0">
              <a:buNone/>
            </a:pPr>
            <a:r>
              <a:rPr lang="pt-BR" u="sng" dirty="0" smtClean="0">
                <a:hlinkClick r:id="rId8"/>
              </a:rPr>
              <a:t>http</a:t>
            </a:r>
            <a:r>
              <a:rPr lang="pt-BR" u="sng" dirty="0">
                <a:hlinkClick r:id="rId8"/>
              </a:rPr>
              <a:t>://</a:t>
            </a:r>
            <a:r>
              <a:rPr lang="pt-BR" u="sng" dirty="0" smtClean="0">
                <a:hlinkClick r:id="rId8"/>
              </a:rPr>
              <a:t>cut.org.br/acao/campanha-pelo-banimento-do-amianto-ccc5</a:t>
            </a:r>
            <a:endParaRPr lang="pt-BR" u="sng" dirty="0" smtClean="0"/>
          </a:p>
          <a:p>
            <a:pPr marL="0" indent="0">
              <a:buNone/>
            </a:pPr>
            <a:r>
              <a:rPr lang="pt-BR" u="sng" dirty="0">
                <a:hlinkClick r:id="rId9"/>
              </a:rPr>
              <a:t>http://www.migalhas.com.br/Quentes/17,MI166901,31047-STF+suspende+julgamento+sobre+leis+estaduais+relativas+ao+uso+do</a:t>
            </a:r>
            <a:r>
              <a:rPr lang="pt-BR" dirty="0"/>
              <a:t> </a:t>
            </a:r>
            <a:endParaRPr lang="pt-BR" dirty="0" smtClean="0"/>
          </a:p>
          <a:p>
            <a:pPr marL="0" indent="0">
              <a:buNone/>
            </a:pPr>
            <a:r>
              <a:rPr lang="pt-BR" u="sng" dirty="0">
                <a:hlinkClick r:id="rId10"/>
              </a:rPr>
              <a:t>http://www.stf.jus.br/portal/cms/verNoticiaDetalhe.asp?idConteudo=222748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u="sng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1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800" b="1" dirty="0"/>
              <a:t>Classificação</a:t>
            </a:r>
            <a:r>
              <a:rPr lang="pt-BR" sz="6000" dirty="0"/>
              <a:t/>
            </a:r>
            <a:br>
              <a:rPr lang="pt-BR" sz="6000" dirty="0"/>
            </a:b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904999"/>
            <a:ext cx="8915400" cy="452350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 smtClean="0"/>
              <a:t>As </a:t>
            </a:r>
            <a:r>
              <a:rPr lang="pt-BR" dirty="0"/>
              <a:t>rochas de amianto se dividem em dois grupos: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b="1" dirty="0"/>
              <a:t>Serpentinas (amianto branco) – </a:t>
            </a:r>
            <a:r>
              <a:rPr lang="pt-BR" dirty="0"/>
              <a:t>correspondem a mais de 95%. Possui como principal variedade a </a:t>
            </a:r>
            <a:r>
              <a:rPr lang="pt-BR" dirty="0" err="1"/>
              <a:t>crisotila</a:t>
            </a:r>
            <a:r>
              <a:rPr lang="pt-BR" dirty="0"/>
              <a:t> ou "amianto branco". São fibras flexíveis, finas e sedosas, para alguns não prejudica o trabalhador se os níveis de exposição forem inferiores a 1fibra/ml. </a:t>
            </a:r>
            <a:r>
              <a:rPr lang="pt-BR" i="1" dirty="0"/>
              <a:t>Princípio da Precaução</a:t>
            </a:r>
            <a:r>
              <a:rPr lang="pt-BR" dirty="0"/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b="1" dirty="0"/>
              <a:t>Anfibólios</a:t>
            </a:r>
            <a:r>
              <a:rPr lang="pt-BR" dirty="0"/>
              <a:t> (amiantos marrom, azul e outros) </a:t>
            </a:r>
            <a:r>
              <a:rPr lang="pt-BR" b="1" dirty="0"/>
              <a:t>– </a:t>
            </a:r>
            <a:r>
              <a:rPr lang="pt-BR" dirty="0"/>
              <a:t>são fibras que se propagam mais facilmente no ar, são rígidas e eliminadas com dificuldade pelo sistema respiratório; estão proibidas da maior parte do planeta, devido a seus efeitos sobre a saúde. </a:t>
            </a:r>
            <a:r>
              <a:rPr lang="pt-BR" i="1" dirty="0"/>
              <a:t>Princípio da Prevenção</a:t>
            </a:r>
            <a:r>
              <a:rPr lang="pt-BR" dirty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5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8" y="970344"/>
            <a:ext cx="6428509" cy="3934691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Espaço Reservado para Conteúdo 4" descr="http://www.brasilescola.com/upload/conteudo/images/abd5e83ee6898a31bafd22de759d3ed7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2" y="1770443"/>
            <a:ext cx="3352460" cy="233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http://infograficos-estaticos.s3.amazonaws.com/brasil-sem-amianto/images/dest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7603" y="4229583"/>
            <a:ext cx="3134323" cy="245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5721926" y="631665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hlinkClick r:id="rId5"/>
              </a:rPr>
              <a:t>Vídeo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854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5300" b="1" dirty="0"/>
              <a:t>História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dirty="0" smtClean="0"/>
              <a:t>Utilização </a:t>
            </a:r>
            <a:r>
              <a:rPr lang="pt-BR" sz="2000" dirty="0"/>
              <a:t>desta matéria prima remonta dos primórdios da civilização humana (2.500 </a:t>
            </a:r>
            <a:r>
              <a:rPr lang="pt-BR" sz="2000" dirty="0" err="1"/>
              <a:t>a.C</a:t>
            </a:r>
            <a:r>
              <a:rPr lang="pt-BR" sz="2000" dirty="0"/>
              <a:t>); o conhecimento de isolamento térmico e </a:t>
            </a:r>
            <a:r>
              <a:rPr lang="pt-BR" sz="2000" dirty="0" err="1"/>
              <a:t>incombustibilidade</a:t>
            </a:r>
            <a:r>
              <a:rPr lang="pt-BR" sz="2000" dirty="0"/>
              <a:t> do amianto é milenar.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 smtClean="0"/>
              <a:t>Carlos </a:t>
            </a:r>
            <a:r>
              <a:rPr lang="pt-BR" sz="2000" dirty="0"/>
              <a:t>Magno atirava ao fogo toalhas de mesa confeccionadas com amianto, recolhendo-as intactas. A fama do “mineral mágico” ganhou o mundo.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 smtClean="0"/>
              <a:t>Utilização </a:t>
            </a:r>
            <a:r>
              <a:rPr lang="pt-BR" sz="2000" dirty="0"/>
              <a:t>em escala comercial deu-se com a Revolução Industrial.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00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1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5499" y="532263"/>
            <a:ext cx="8911687" cy="19862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800" b="1" dirty="0"/>
              <a:t>De “mineral mágico” para </a:t>
            </a:r>
            <a:r>
              <a:rPr lang="pt-BR" sz="4800" b="1" dirty="0" smtClean="0"/>
              <a:t/>
            </a:r>
            <a:br>
              <a:rPr lang="pt-BR" sz="4800" b="1" dirty="0" smtClean="0"/>
            </a:br>
            <a:r>
              <a:rPr lang="pt-BR" sz="4800" b="1" dirty="0" smtClean="0"/>
              <a:t>“</a:t>
            </a:r>
            <a:r>
              <a:rPr lang="pt-BR" sz="4800" b="1" dirty="0"/>
              <a:t>fibra assassina”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5499" y="2133598"/>
            <a:ext cx="9481810" cy="4724401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b="1" dirty="0" smtClean="0"/>
              <a:t>1906</a:t>
            </a:r>
            <a:r>
              <a:rPr lang="pt-BR" dirty="0" smtClean="0"/>
              <a:t> </a:t>
            </a:r>
            <a:r>
              <a:rPr lang="pt-BR" dirty="0"/>
              <a:t>– Primeiro caso bem documentado de </a:t>
            </a:r>
            <a:r>
              <a:rPr lang="pt-BR" dirty="0" err="1"/>
              <a:t>pneumoconiose</a:t>
            </a:r>
            <a:r>
              <a:rPr lang="pt-BR" dirty="0"/>
              <a:t> por amianto ou </a:t>
            </a:r>
            <a:r>
              <a:rPr lang="pt-BR" dirty="0" err="1"/>
              <a:t>asbestose</a:t>
            </a:r>
            <a:r>
              <a:rPr lang="pt-BR" dirty="0"/>
              <a:t> foi feito na Inglaterra, pelo Dr. Murray, em um trabalhador têxtil, único sobrevivente de um grupo de 11 colegas.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b="1" dirty="0"/>
              <a:t>1935</a:t>
            </a:r>
            <a:r>
              <a:rPr lang="pt-BR" dirty="0"/>
              <a:t> – Primeiras indicações de que o amianto também poderia ser cancerígeno para os seres humanos.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b="1" dirty="0"/>
              <a:t>1955</a:t>
            </a:r>
            <a:r>
              <a:rPr lang="pt-BR" dirty="0"/>
              <a:t> – Richard </a:t>
            </a:r>
            <a:r>
              <a:rPr lang="pt-BR" dirty="0" err="1"/>
              <a:t>Doll</a:t>
            </a:r>
            <a:r>
              <a:rPr lang="pt-BR" dirty="0"/>
              <a:t> estabeleceu a associação causal entre a exposição ocupacional ao asbesto e o câncer de pulmão, demonstrando que a frequência de câncer em trabalhadores expostos era 10 vezes mais que a esperada na população geral.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b="1" dirty="0"/>
              <a:t>1960</a:t>
            </a:r>
            <a:r>
              <a:rPr lang="pt-BR" dirty="0"/>
              <a:t> – Wagner confirmou 33 casos de </a:t>
            </a:r>
            <a:r>
              <a:rPr lang="pt-BR" dirty="0" err="1"/>
              <a:t>mesoteliomas</a:t>
            </a:r>
            <a:r>
              <a:rPr lang="pt-BR" dirty="0"/>
              <a:t> pleurais em uma mina da África do Sul, onde se extraia o amianto do tipo azul.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147337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5300" b="1" dirty="0"/>
              <a:t>Brasil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92925" y="1152907"/>
            <a:ext cx="8915400" cy="445892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dirty="0"/>
              <a:t>O Brasil é um dos maiores produtores, consumidores e exportadores de amianto do mundo, que é utilizado em quase 3.000 produtos industriais, entre eles: telhas, caixas d'água, pastilhas e lonas para </a:t>
            </a:r>
            <a:r>
              <a:rPr lang="pt-BR" sz="2400" dirty="0" smtClean="0"/>
              <a:t>freios.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dirty="0" smtClean="0"/>
              <a:t>Por </a:t>
            </a:r>
            <a:r>
              <a:rPr lang="pt-BR" sz="2400" dirty="0"/>
              <a:t>conta de suas propriedades e baixo custo de produção, é empregado intensivamente no Brasil, sendo, aproximadamente, mais de 90% do seu uso na indústria de cimento-amianto ou </a:t>
            </a:r>
            <a:r>
              <a:rPr lang="pt-BR" sz="2400" dirty="0" smtClean="0"/>
              <a:t>fibrocimento; menos </a:t>
            </a:r>
            <a:r>
              <a:rPr lang="pt-BR" sz="2400" dirty="0"/>
              <a:t>de 5% em materiais de fricção (autopeças</a:t>
            </a:r>
            <a:r>
              <a:rPr lang="pt-BR" sz="2400" dirty="0" smtClean="0"/>
              <a:t>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5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644325"/>
            <a:ext cx="8911687" cy="195931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/>
              <a:t>Percentual</a:t>
            </a:r>
            <a:r>
              <a:rPr lang="en-US" sz="4800" b="1" dirty="0"/>
              <a:t> de </a:t>
            </a:r>
            <a:r>
              <a:rPr lang="en-US" sz="4800" b="1" dirty="0" err="1"/>
              <a:t>consumo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pt-BR" sz="6000" b="1" dirty="0"/>
              <a:t/>
            </a:r>
            <a:br>
              <a:rPr lang="pt-BR" sz="6000" b="1" dirty="0"/>
            </a:br>
            <a:endParaRPr lang="pt-BR" sz="6000" b="1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277524"/>
              </p:ext>
            </p:extLst>
          </p:nvPr>
        </p:nvGraphicFramePr>
        <p:xfrm>
          <a:off x="2910834" y="2462981"/>
          <a:ext cx="9094353" cy="4395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2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acho">
  <a:themeElements>
    <a:clrScheme name="Personalizada 3">
      <a:dk1>
        <a:sysClr val="windowText" lastClr="000000"/>
      </a:dk1>
      <a:lt1>
        <a:sysClr val="window" lastClr="FFFFFF"/>
      </a:lt1>
      <a:dk2>
        <a:srgbClr val="FFFFFF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</TotalTime>
  <Words>2180</Words>
  <Application>Microsoft Office PowerPoint</Application>
  <PresentationFormat>Widescreen</PresentationFormat>
  <Paragraphs>207</Paragraphs>
  <Slides>33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Wingdings</vt:lpstr>
      <vt:lpstr>Wingdings 2</vt:lpstr>
      <vt:lpstr>Wingdings 3</vt:lpstr>
      <vt:lpstr>HDOfficeLightV0</vt:lpstr>
      <vt:lpstr>1_HDOfficeLightV0</vt:lpstr>
      <vt:lpstr>Cacho</vt:lpstr>
      <vt:lpstr>Riscos à saúde do trabalhador: Amianto</vt:lpstr>
      <vt:lpstr>O que é Amianto?     </vt:lpstr>
      <vt:lpstr>Propriedades físico-químicas </vt:lpstr>
      <vt:lpstr>Classificação </vt:lpstr>
      <vt:lpstr>Apresentação do PowerPoint</vt:lpstr>
      <vt:lpstr>História </vt:lpstr>
      <vt:lpstr>De “mineral mágico” para  “fibra assassina” </vt:lpstr>
      <vt:lpstr>Brasil </vt:lpstr>
      <vt:lpstr>Percentual de consumo  </vt:lpstr>
      <vt:lpstr>Cana Brava</vt:lpstr>
      <vt:lpstr>Utilização na Indústria </vt:lpstr>
      <vt:lpstr>Alternativas para substituição </vt:lpstr>
      <vt:lpstr>Doenças</vt:lpstr>
      <vt:lpstr>Mesotelioma</vt:lpstr>
      <vt:lpstr>Placas Pleurais</vt:lpstr>
      <vt:lpstr>Asbestose</vt:lpstr>
      <vt:lpstr>Câncer de Pulmão </vt:lpstr>
      <vt:lpstr>Apresentação do PowerPoint</vt:lpstr>
      <vt:lpstr>Crisotila </vt:lpstr>
      <vt:lpstr>Dados</vt:lpstr>
      <vt:lpstr>Exposição Secundária </vt:lpstr>
      <vt:lpstr>Cenário internacional  </vt:lpstr>
      <vt:lpstr>Países que baniram o amianto </vt:lpstr>
      <vt:lpstr>Amianto no Brasil: Qual a proteção jurídica aos trabalhadores?</vt:lpstr>
      <vt:lpstr>NR 15 – Anexo 12</vt:lpstr>
      <vt:lpstr>Apresentação do PowerPoint</vt:lpstr>
      <vt:lpstr>Limites de exposição</vt:lpstr>
      <vt:lpstr>Apresentação do PowerPoint</vt:lpstr>
      <vt:lpstr>Conclusão: não há limite seguro</vt:lpstr>
      <vt:lpstr>Apresentação do PowerPoint</vt:lpstr>
      <vt:lpstr>Apresentação do PowerPoint</vt:lpstr>
      <vt:lpstr>Bibliografia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Riscos à saúde do trabalhador: AMIANTO</dc:title>
  <dc:creator>Larissa Rocha</dc:creator>
  <cp:lastModifiedBy>Usuario</cp:lastModifiedBy>
  <cp:revision>61</cp:revision>
  <dcterms:created xsi:type="dcterms:W3CDTF">2015-11-22T18:27:08Z</dcterms:created>
  <dcterms:modified xsi:type="dcterms:W3CDTF">2019-04-05T16:50:48Z</dcterms:modified>
</cp:coreProperties>
</file>