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74"/>
  </p:notesMasterIdLst>
  <p:sldIdLst>
    <p:sldId id="256" r:id="rId2"/>
    <p:sldId id="394" r:id="rId3"/>
    <p:sldId id="260" r:id="rId4"/>
    <p:sldId id="258" r:id="rId5"/>
    <p:sldId id="261" r:id="rId6"/>
    <p:sldId id="402" r:id="rId7"/>
    <p:sldId id="392" r:id="rId8"/>
    <p:sldId id="257" r:id="rId9"/>
    <p:sldId id="262" r:id="rId10"/>
    <p:sldId id="263" r:id="rId11"/>
    <p:sldId id="264" r:id="rId12"/>
    <p:sldId id="269" r:id="rId13"/>
    <p:sldId id="298" r:id="rId14"/>
    <p:sldId id="270" r:id="rId15"/>
    <p:sldId id="281" r:id="rId16"/>
    <p:sldId id="271" r:id="rId17"/>
    <p:sldId id="272" r:id="rId18"/>
    <p:sldId id="273" r:id="rId19"/>
    <p:sldId id="275" r:id="rId20"/>
    <p:sldId id="290" r:id="rId21"/>
    <p:sldId id="296" r:id="rId22"/>
    <p:sldId id="297" r:id="rId23"/>
    <p:sldId id="301" r:id="rId24"/>
    <p:sldId id="302" r:id="rId25"/>
    <p:sldId id="393" r:id="rId26"/>
    <p:sldId id="305" r:id="rId27"/>
    <p:sldId id="306" r:id="rId28"/>
    <p:sldId id="307" r:id="rId29"/>
    <p:sldId id="317" r:id="rId30"/>
    <p:sldId id="318" r:id="rId31"/>
    <p:sldId id="329" r:id="rId32"/>
    <p:sldId id="334" r:id="rId33"/>
    <p:sldId id="335" r:id="rId34"/>
    <p:sldId id="303" r:id="rId35"/>
    <p:sldId id="304" r:id="rId36"/>
    <p:sldId id="336" r:id="rId37"/>
    <p:sldId id="337" r:id="rId38"/>
    <p:sldId id="347" r:id="rId39"/>
    <p:sldId id="348" r:id="rId40"/>
    <p:sldId id="338" r:id="rId41"/>
    <p:sldId id="340" r:id="rId42"/>
    <p:sldId id="342" r:id="rId43"/>
    <p:sldId id="343" r:id="rId44"/>
    <p:sldId id="344" r:id="rId45"/>
    <p:sldId id="403" r:id="rId46"/>
    <p:sldId id="352" r:id="rId47"/>
    <p:sldId id="353" r:id="rId48"/>
    <p:sldId id="354" r:id="rId49"/>
    <p:sldId id="359" r:id="rId50"/>
    <p:sldId id="361" r:id="rId51"/>
    <p:sldId id="401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98" r:id="rId64"/>
    <p:sldId id="399" r:id="rId65"/>
    <p:sldId id="374" r:id="rId66"/>
    <p:sldId id="397" r:id="rId67"/>
    <p:sldId id="375" r:id="rId68"/>
    <p:sldId id="378" r:id="rId69"/>
    <p:sldId id="400" r:id="rId70"/>
    <p:sldId id="387" r:id="rId71"/>
    <p:sldId id="388" r:id="rId72"/>
    <p:sldId id="389" r:id="rId7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>
      <p:cViewPr>
        <p:scale>
          <a:sx n="90" d="100"/>
          <a:sy n="90" d="100"/>
        </p:scale>
        <p:origin x="-840" y="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EAE0D-CFE0-4B6C-8716-11A28FC6DB1E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F17D4-21A4-47E7-8C72-021FC98BA5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15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17D4-21A4-47E7-8C72-021FC98BA503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22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37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872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84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78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03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04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03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82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50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72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1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9C2C9-0F2A-4BF6-91DF-6557C326AB73}" type="datetimeFigureOut">
              <a:rPr lang="pt-BR" smtClean="0"/>
              <a:t>02/10/2015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78E59-FF1F-4FA8-AA78-DE78090CC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92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Agachamento%20livre%20p%20maior%20ao%20dos%20glteos%5b3%5d.wmv.mp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usculao%20%20%20Principios%20de%20treinamento.wmv.mp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Shortcut%20to%203DSSPP.ln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TorTom.exe%20-%20Atalho.lnk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ovimenta&#231;&#227;o%20de%20carga.MOV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ovimenta&#231;&#227;o%20das%20caixas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rba.mp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empilhadeira.MOV" TargetMode="External"/><Relationship Id="rId5" Type="http://schemas.openxmlformats.org/officeDocument/2006/relationships/hyperlink" Target="destaque%20da%20cartela%20de%20fio%20cirurgico.MOV" TargetMode="External"/><Relationship Id="rId4" Type="http://schemas.openxmlformats.org/officeDocument/2006/relationships/hyperlink" Target="inser&#231;&#245;es%20de%20bot&#245;es.mp4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imgres?q=coluna+vertebral+3d&amp;hl=pt-BR&amp;biw=1024&amp;bih=622&amp;tbm=isch&amp;tbnid=K04rD7TNQlD33M:&amp;imgrefurl=http://oraculodatecnologia.blogspot.com/2010/04/oppitz-solucoes-tecnologicas-carteiras.html&amp;docid=5M3h41vkYOg_IM&amp;imgurl=http://3.bp.blogspot.com/_xwFf1ABoSwk/S732662QtpI/AAAAAAAADTg/TYhQhB_iA7E/s1600/Coluna+Vertebral+(6).jpg&amp;w=336&amp;h=448&amp;ei=1QeLT6vMEYOK8QSR5qnSCQ&amp;zoom=1&amp;iact=hc&amp;vpx=532&amp;vpy=147&amp;dur=2564&amp;hovh=259&amp;hovw=194&amp;tx=113&amp;ty=143&amp;sig=104811645898462945710&amp;page=1&amp;tbnh=126&amp;tbnw=97&amp;start=0&amp;ndsp=21&amp;ved=1t:429,r:3,s:0,i:97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funilaria.MOV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Charles%20Chaplin%20%20%20Tempos%20Modernos%20parte%202%20de%2092.wmv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paciente%20com%20les&#227;o%20em%20ombro%20tirando%20a%20camisa.MOV.mp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12052010126.mp4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lixamento%20do%20teto.mp4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ensacamento%20mortadela.mp4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rba.mp4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trator%20recortado.mp4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pintura%20do%20forro.MOV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ber&#231;o%20da%20pe&#231;a%20raso.MOV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hyperlink" Target="pin&#231;a%20ruim.M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afelipe@asc.sc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6185" y="4013805"/>
            <a:ext cx="7772400" cy="711339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/>
            </a:r>
            <a:br>
              <a:rPr lang="pt-BR" dirty="0" smtClean="0">
                <a:solidFill>
                  <a:srgbClr val="FF0000"/>
                </a:solidFill>
              </a:rPr>
            </a:br>
            <a:r>
              <a:rPr lang="pt-BR" dirty="0" smtClean="0"/>
              <a:t>Ergonomia em Perícia Médica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427984" y="533467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Alberto Felipe Gomez da Costa</a:t>
            </a:r>
          </a:p>
          <a:p>
            <a:r>
              <a:rPr lang="pt-BR" sz="1600" dirty="0" smtClean="0"/>
              <a:t>OUTUBRO/2015</a:t>
            </a:r>
            <a:endParaRPr lang="pt-BR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364502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427984" y="177281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SAÚDE, AMBIENTE E TRABALHO : NOVOS RUMOS DA REGULAMENTAÇÃO JURÍDICA DO TRABALHO.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7752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Números do INSS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6400800" cy="864096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BENEFÍCIOS PREVIDENCIÁRIOS RELACIONADOS COM O TRABALHO (B91) </a:t>
            </a:r>
            <a:r>
              <a:rPr lang="pt-BR" b="1" dirty="0" smtClean="0">
                <a:solidFill>
                  <a:schemeClr val="tx1"/>
                </a:solidFill>
              </a:rPr>
              <a:t>JAN/JUN 2015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367170"/>
              </p:ext>
            </p:extLst>
          </p:nvPr>
        </p:nvGraphicFramePr>
        <p:xfrm>
          <a:off x="1187623" y="2996953"/>
          <a:ext cx="6552728" cy="1886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71651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CID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JAN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FEV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ABR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JUN</a:t>
                      </a:r>
                      <a:endParaRPr lang="pt-BR" dirty="0"/>
                    </a:p>
                  </a:txBody>
                  <a:tcPr/>
                </a:tc>
              </a:tr>
              <a:tr h="471651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/>
                        <a:t>S</a:t>
                      </a:r>
                      <a:endParaRPr lang="pt-B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12.629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11.664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15.308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10.750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10.595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11.306</a:t>
                      </a:r>
                      <a:endParaRPr lang="pt-BR" dirty="0"/>
                    </a:p>
                  </a:txBody>
                  <a:tcPr/>
                </a:tc>
              </a:tr>
              <a:tr h="471651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/>
                        <a:t>M</a:t>
                      </a:r>
                      <a:endParaRPr lang="pt-B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4.039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4.090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5.414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4.232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4.186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4.452</a:t>
                      </a:r>
                      <a:endParaRPr lang="pt-BR" dirty="0"/>
                    </a:p>
                  </a:txBody>
                  <a:tcPr/>
                </a:tc>
              </a:tr>
              <a:tr h="471651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/>
                        <a:t>F</a:t>
                      </a:r>
                      <a:endParaRPr lang="pt-B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867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735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949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746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829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925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0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Números do INSS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6400800" cy="864096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BENEFÍCIOS PREVIDENCIÁRIOS RELACIONADOS COM O TRABALHO (B91) JAN/FEV </a:t>
            </a:r>
            <a:r>
              <a:rPr lang="pt-BR" b="1" dirty="0" smtClean="0">
                <a:solidFill>
                  <a:schemeClr val="tx1"/>
                </a:solidFill>
              </a:rPr>
              <a:t>2012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215990"/>
              </p:ext>
            </p:extLst>
          </p:nvPr>
        </p:nvGraphicFramePr>
        <p:xfrm>
          <a:off x="1187624" y="3781842"/>
          <a:ext cx="6552728" cy="1886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71651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CID 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JAN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FEV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ABR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JUN</a:t>
                      </a:r>
                      <a:endParaRPr lang="pt-BR" dirty="0"/>
                    </a:p>
                  </a:txBody>
                  <a:tcPr/>
                </a:tc>
              </a:tr>
              <a:tr h="471651">
                <a:tc>
                  <a:txBody>
                    <a:bodyPr/>
                    <a:lstStyle/>
                    <a:p>
                      <a:r>
                        <a:rPr lang="pt-BR" dirty="0" smtClean="0"/>
                        <a:t>M54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1.318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1.290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1.695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1.381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1.266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1.404</a:t>
                      </a:r>
                      <a:endParaRPr lang="pt-BR" dirty="0"/>
                    </a:p>
                  </a:txBody>
                  <a:tcPr/>
                </a:tc>
              </a:tr>
              <a:tr h="471651">
                <a:tc>
                  <a:txBody>
                    <a:bodyPr/>
                    <a:lstStyle/>
                    <a:p>
                      <a:r>
                        <a:rPr lang="pt-BR" dirty="0" smtClean="0"/>
                        <a:t>M75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950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1.038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1.344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1.037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1.154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1.212</a:t>
                      </a:r>
                      <a:endParaRPr lang="pt-BR" dirty="0"/>
                    </a:p>
                  </a:txBody>
                  <a:tcPr/>
                </a:tc>
              </a:tr>
              <a:tr h="471651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547664" y="263691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PREVALENCIA ENTRE AS DOENÇAS CID - M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398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Introdução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259632" y="1856895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Quais as condições que podem representar risco para coluna vertebral?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83568" y="17728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698576" y="2996952"/>
            <a:ext cx="46805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1ª</a:t>
            </a:r>
          </a:p>
          <a:p>
            <a:r>
              <a:rPr lang="pt-BR" sz="2400" dirty="0" smtClean="0"/>
              <a:t>2ª</a:t>
            </a:r>
          </a:p>
          <a:p>
            <a:r>
              <a:rPr lang="pt-BR" sz="2400" dirty="0" smtClean="0"/>
              <a:t>3ª</a:t>
            </a:r>
          </a:p>
          <a:p>
            <a:r>
              <a:rPr lang="pt-BR" sz="2400" dirty="0" smtClean="0"/>
              <a:t>4ª</a:t>
            </a:r>
          </a:p>
          <a:p>
            <a:r>
              <a:rPr lang="pt-BR" sz="2400" dirty="0" smtClean="0"/>
              <a:t>5ª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66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Introdução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259632" y="1856895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Quais as condições que podem representar risco para os ombros?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83568" y="17728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698576" y="2996952"/>
            <a:ext cx="46805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1ª</a:t>
            </a:r>
          </a:p>
          <a:p>
            <a:r>
              <a:rPr lang="pt-BR" sz="2400" dirty="0" smtClean="0"/>
              <a:t>2ª</a:t>
            </a:r>
          </a:p>
          <a:p>
            <a:r>
              <a:rPr lang="pt-BR" sz="2400" dirty="0" smtClean="0"/>
              <a:t>3ª</a:t>
            </a:r>
          </a:p>
          <a:p>
            <a:r>
              <a:rPr lang="pt-BR" sz="2400" dirty="0" smtClean="0"/>
              <a:t>4ª</a:t>
            </a:r>
          </a:p>
          <a:p>
            <a:r>
              <a:rPr lang="pt-BR" sz="2400" dirty="0" smtClean="0"/>
              <a:t>5ª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76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83568" y="17728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195736" y="195748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1ª Situação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2987824" y="32849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3" action="ppaction://hlinkfile"/>
              </a:rPr>
              <a:t>Coluna lombar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221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83568" y="17728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195736" y="195748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</a:t>
            </a:r>
            <a:r>
              <a:rPr lang="pt-BR" sz="2400" dirty="0" smtClean="0"/>
              <a:t>ª Situação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203848" y="30689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3" action="ppaction://hlinkfile"/>
              </a:rPr>
              <a:t>ombros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85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Introdução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83568" y="17728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99592" y="177281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Por que na situação evidenciada </a:t>
            </a:r>
            <a:r>
              <a:rPr lang="pt-BR" sz="2400" b="1" dirty="0" smtClean="0"/>
              <a:t>normalmente</a:t>
            </a:r>
            <a:r>
              <a:rPr lang="pt-BR" sz="2400" dirty="0" smtClean="0"/>
              <a:t> não acontecem lesões?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899592" y="2780928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400" dirty="0" smtClean="0"/>
              <a:t>Aumento progressivo da carga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 smtClean="0"/>
              <a:t>Preparação da musculatura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2400" dirty="0" smtClean="0"/>
              <a:t>Tempo  de recuperação de fadiga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770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Introdução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83568" y="17728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99592" y="1772816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OU SEJA</a:t>
            </a:r>
            <a:r>
              <a:rPr lang="pt-BR" sz="2400" dirty="0" smtClean="0"/>
              <a:t>,</a:t>
            </a:r>
            <a:r>
              <a:rPr lang="pt-BR" sz="2400" dirty="0"/>
              <a:t> </a:t>
            </a:r>
            <a:r>
              <a:rPr lang="pt-BR" sz="2400" dirty="0" smtClean="0"/>
              <a:t>A REALIZAÇÃO DE DETERMINADA TAREFA, APARENTEMENTE DIFÍCIL, NÃO SIGNIFICA NECESSARIAMENTE A PRESENÇA DE RISCO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1869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Introdução 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83568" y="17728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99592" y="177281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COMO REALIZAR TAL DIFERENCIAÇÃO?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200298" y="2745505"/>
            <a:ext cx="3900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ESTE É O GRANDE DESAFIO!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Princípios da Biomecânica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83568" y="17728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99592" y="131115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“Ciclo vicioso da lesão” (</a:t>
            </a:r>
            <a:r>
              <a:rPr lang="pt-BR" sz="2400" dirty="0" err="1" smtClean="0"/>
              <a:t>Sizíno</a:t>
            </a:r>
            <a:r>
              <a:rPr lang="pt-BR" sz="2400" dirty="0" smtClean="0"/>
              <a:t> Herbert)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03848" y="33569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957482"/>
            <a:ext cx="4716524" cy="44629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eta para baixo 11"/>
          <p:cNvSpPr/>
          <p:nvPr/>
        </p:nvSpPr>
        <p:spPr>
          <a:xfrm>
            <a:off x="2987824" y="4955976"/>
            <a:ext cx="882098" cy="10579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3869922" y="5308612"/>
            <a:ext cx="26462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516216" y="495597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Repouso!!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93610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ERGONOMIA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2492896"/>
            <a:ext cx="6400800" cy="2664296"/>
          </a:xfrm>
        </p:spPr>
        <p:txBody>
          <a:bodyPr>
            <a:noAutofit/>
          </a:bodyPr>
          <a:lstStyle/>
          <a:p>
            <a:pPr algn="l"/>
            <a:r>
              <a:rPr lang="pt-BR" sz="2400" b="1" dirty="0" smtClean="0">
                <a:solidFill>
                  <a:schemeClr val="tx1"/>
                </a:solidFill>
              </a:rPr>
              <a:t>Conceito:</a:t>
            </a:r>
          </a:p>
          <a:p>
            <a:pPr algn="l"/>
            <a:endParaRPr lang="pt-BR" sz="2400" dirty="0">
              <a:solidFill>
                <a:schemeClr val="tx1"/>
              </a:solidFill>
            </a:endParaRPr>
          </a:p>
          <a:p>
            <a:r>
              <a:rPr lang="pt-BR" sz="2400" b="1" dirty="0">
                <a:solidFill>
                  <a:schemeClr val="tx1"/>
                </a:solidFill>
              </a:rPr>
              <a:t> </a:t>
            </a:r>
            <a:r>
              <a:rPr lang="pt-BR" sz="2400" dirty="0">
                <a:solidFill>
                  <a:schemeClr val="tx1"/>
                </a:solidFill>
              </a:rPr>
              <a:t>“Adaptação do trabalho às pessoas”</a:t>
            </a:r>
          </a:p>
          <a:p>
            <a:pPr algn="just"/>
            <a:r>
              <a:rPr lang="pt-BR" sz="2400" i="1" dirty="0">
                <a:solidFill>
                  <a:schemeClr val="tx1"/>
                </a:solidFill>
              </a:rPr>
              <a:t>                     </a:t>
            </a:r>
          </a:p>
          <a:p>
            <a:pPr algn="l"/>
            <a:r>
              <a:rPr lang="pt-BR" sz="2400" i="1" dirty="0">
                <a:solidFill>
                  <a:schemeClr val="tx1"/>
                </a:solidFill>
              </a:rPr>
              <a:t>                                               </a:t>
            </a:r>
            <a:r>
              <a:rPr lang="pt-BR" sz="2400" i="1" dirty="0" smtClean="0">
                <a:solidFill>
                  <a:schemeClr val="tx1"/>
                </a:solidFill>
              </a:rPr>
              <a:t>Hudson </a:t>
            </a:r>
            <a:r>
              <a:rPr lang="pt-BR" sz="2400" i="1" dirty="0">
                <a:solidFill>
                  <a:schemeClr val="tx1"/>
                </a:solidFill>
              </a:rPr>
              <a:t>de </a:t>
            </a:r>
            <a:r>
              <a:rPr lang="pt-BR" sz="2400" i="1" dirty="0" smtClean="0">
                <a:solidFill>
                  <a:schemeClr val="tx1"/>
                </a:solidFill>
              </a:rPr>
              <a:t>Araújo </a:t>
            </a:r>
            <a:r>
              <a:rPr lang="pt-BR" sz="2400" i="1" dirty="0">
                <a:solidFill>
                  <a:schemeClr val="tx1"/>
                </a:solidFill>
              </a:rPr>
              <a:t>Couto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827584" y="1412776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Ordem de Importância: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71600" y="2276872"/>
            <a:ext cx="745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EMG </a:t>
            </a:r>
            <a:r>
              <a:rPr lang="pt-BR" sz="2400" dirty="0"/>
              <a:t>de superfície, frequência cardíaca, metabolimetria, MAPA;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02687" y="3093050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Modelos;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71750" y="3554715"/>
            <a:ext cx="428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Check lists;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71600" y="401638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Análise “microscópica”;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02687" y="4549770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Análise macroscópica.</a:t>
            </a:r>
          </a:p>
        </p:txBody>
      </p:sp>
    </p:spTree>
    <p:extLst>
      <p:ext uri="{BB962C8B-B14F-4D97-AF65-F5344CB8AC3E}">
        <p14:creationId xmlns:p14="http://schemas.microsoft.com/office/powerpoint/2010/main" val="9113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  <p:bldP spid="8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827584" y="1412776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Ordem de Importância: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71600" y="2276872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Eletroneuromiografia de superfície (EMG)</a:t>
            </a:r>
            <a:endParaRPr lang="pt-BR" sz="24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31314"/>
            <a:ext cx="1524000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41310"/>
            <a:ext cx="3344862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2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827584" y="1412776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Ordem de Importância: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71600" y="2276872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Eletroneuromiografia de superfície (EMG)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65649" y="2738537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Classificação do esforço quanto ao risco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971600" y="3304472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Seguro: </a:t>
            </a:r>
            <a:r>
              <a:rPr lang="pt-BR" sz="2400" dirty="0" smtClean="0"/>
              <a:t>33% da força máxima em atividade rotineiras.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04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827584" y="1412776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Ordem de Importância: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54142" y="2067621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400" b="1" dirty="0"/>
              <a:t>Métodos Quantitativos –  MAPA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65649" y="2738537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95936" y="3645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70" y="2277672"/>
            <a:ext cx="2736850" cy="290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9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827584" y="1412776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Ordem de Importância: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54142" y="2067621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400" b="1" dirty="0"/>
              <a:t>Métodos Quantitativos –  Metabolimetria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65649" y="2738537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95936" y="3645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708275"/>
            <a:ext cx="4502150" cy="337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115616" y="112474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:</a:t>
            </a:r>
            <a:endParaRPr lang="pt-BR" sz="24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223628" y="1579679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Trabalhador de 28 anos, atividade laboral por 190 minutos com FC 129,5. Frequência cardíaca de repouso 79 BPM.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331640" y="2208386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1º Passo: Cálculo da FCM: FCM=208 – (0,75 x idade)</a:t>
            </a:r>
          </a:p>
          <a:p>
            <a:r>
              <a:rPr lang="pt-BR" dirty="0" smtClean="0"/>
              <a:t>FCM= 208 – (0,75 x 28) </a:t>
            </a:r>
          </a:p>
          <a:p>
            <a:r>
              <a:rPr lang="pt-BR" dirty="0" smtClean="0"/>
              <a:t>Frequência Cardíaca Máxima = </a:t>
            </a:r>
            <a:r>
              <a:rPr lang="pt-BR" b="1" dirty="0" smtClean="0"/>
              <a:t>187 BPM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335113" y="3123022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2º Passo: Cálculo da FCL: FCL=0,40 x (FCM-FCR) + FCR</a:t>
            </a:r>
          </a:p>
          <a:p>
            <a:r>
              <a:rPr lang="pt-BR" dirty="0" smtClean="0"/>
              <a:t>FCL=0,40 x (187-79) + 79</a:t>
            </a:r>
          </a:p>
          <a:p>
            <a:r>
              <a:rPr lang="pt-BR" dirty="0" smtClean="0"/>
              <a:t>Frequência Cardíaca  Limite: </a:t>
            </a:r>
            <a:r>
              <a:rPr lang="pt-BR" b="1" dirty="0" smtClean="0"/>
              <a:t>122 BPM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359496" y="4027538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3º Passo: Cálculo da Carga Cárdio Vascular:   CCV</a:t>
            </a:r>
            <a:r>
              <a:rPr lang="pt-BR" dirty="0"/>
              <a:t>= </a:t>
            </a:r>
            <a:r>
              <a:rPr lang="pt-BR" u="sng" dirty="0"/>
              <a:t>FCT – FCR </a:t>
            </a:r>
            <a:r>
              <a:rPr lang="pt-BR" dirty="0"/>
              <a:t>x </a:t>
            </a:r>
            <a:r>
              <a:rPr lang="pt-BR" dirty="0" smtClean="0"/>
              <a:t>100</a:t>
            </a:r>
            <a:endParaRPr lang="pt-BR" dirty="0"/>
          </a:p>
          <a:p>
            <a:r>
              <a:rPr lang="pt-BR" dirty="0"/>
              <a:t>          </a:t>
            </a:r>
            <a:r>
              <a:rPr lang="pt-BR" dirty="0" smtClean="0"/>
              <a:t>                                                                               FCM – FCR</a:t>
            </a:r>
          </a:p>
          <a:p>
            <a:r>
              <a:rPr lang="pt-BR" dirty="0" smtClean="0"/>
              <a:t>CVV=</a:t>
            </a:r>
            <a:r>
              <a:rPr lang="pt-BR" u="sng" dirty="0" smtClean="0"/>
              <a:t>129,5 -79 </a:t>
            </a:r>
            <a:r>
              <a:rPr lang="pt-BR" dirty="0" smtClean="0"/>
              <a:t>x 100 = </a:t>
            </a:r>
            <a:r>
              <a:rPr lang="pt-BR" b="1" dirty="0" smtClean="0"/>
              <a:t>47% ou seja, SOBRECARGA!</a:t>
            </a:r>
          </a:p>
          <a:p>
            <a:r>
              <a:rPr lang="pt-BR" dirty="0"/>
              <a:t> </a:t>
            </a:r>
            <a:r>
              <a:rPr lang="pt-BR" dirty="0" smtClean="0"/>
              <a:t>         187-79 </a:t>
            </a:r>
            <a:endParaRPr lang="pt-BR" dirty="0"/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403648" y="5195750"/>
            <a:ext cx="669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4º Passo: Cálculo do Tempo de Recuperação:  </a:t>
            </a:r>
            <a:r>
              <a:rPr lang="pt-BR" dirty="0"/>
              <a:t>Tr= </a:t>
            </a:r>
            <a:r>
              <a:rPr lang="pt-BR" dirty="0" err="1"/>
              <a:t>Tt</a:t>
            </a:r>
            <a:r>
              <a:rPr lang="pt-BR" dirty="0"/>
              <a:t> </a:t>
            </a:r>
            <a:r>
              <a:rPr lang="pt-BR" u="sng" dirty="0"/>
              <a:t>(FCT – FCL)</a:t>
            </a:r>
          </a:p>
          <a:p>
            <a:r>
              <a:rPr lang="pt-BR" dirty="0"/>
              <a:t>           </a:t>
            </a:r>
            <a:r>
              <a:rPr lang="pt-BR" dirty="0" smtClean="0"/>
              <a:t>                                                                                   FCT – FCR</a:t>
            </a:r>
          </a:p>
          <a:p>
            <a:r>
              <a:rPr lang="pt-BR" dirty="0" smtClean="0"/>
              <a:t>Tr= 190 </a:t>
            </a:r>
            <a:r>
              <a:rPr lang="pt-BR" u="sng" dirty="0" smtClean="0"/>
              <a:t>(129,5-122) </a:t>
            </a:r>
            <a:r>
              <a:rPr lang="pt-BR" dirty="0" smtClean="0"/>
              <a:t>= </a:t>
            </a:r>
            <a:r>
              <a:rPr lang="pt-BR" b="1" dirty="0" smtClean="0"/>
              <a:t>28 minutos a cada 2h10min (190 min).</a:t>
            </a:r>
          </a:p>
          <a:p>
            <a:r>
              <a:rPr lang="pt-BR" dirty="0" smtClean="0"/>
              <a:t>                129,5-79</a:t>
            </a:r>
            <a:endParaRPr lang="pt-BR" dirty="0"/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99592" y="112823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Frequência cardíaca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1513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1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>
            <a:hlinkClick r:id="rId3" action="ppaction://hlinkfile"/>
          </p:cNvPr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45049" y="1454244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Modelos;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45049" y="1870866"/>
            <a:ext cx="7803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  <a:defRPr/>
            </a:pPr>
            <a:r>
              <a:rPr lang="en-US" sz="2400" dirty="0"/>
              <a:t>EQUAÇÃO DE NIOSH (National Institute for Occupation Safety and Health)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45049" y="286855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pt-BR" sz="2400" dirty="0"/>
              <a:t>Modelo Biomecânico 3D da Universidade de        </a:t>
            </a:r>
            <a:r>
              <a:rPr lang="pt-BR" sz="2400" dirty="0" smtClean="0"/>
              <a:t>Michigan </a:t>
            </a:r>
            <a:r>
              <a:rPr lang="pt-BR" sz="2400" dirty="0"/>
              <a:t>– USA</a:t>
            </a:r>
          </a:p>
        </p:txBody>
      </p:sp>
    </p:spTree>
    <p:extLst>
      <p:ext uri="{BB962C8B-B14F-4D97-AF65-F5344CB8AC3E}">
        <p14:creationId xmlns:p14="http://schemas.microsoft.com/office/powerpoint/2010/main" val="24829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>
            <a:hlinkClick r:id="rId3" action="ppaction://hlinkfile"/>
          </p:cNvPr>
          <p:cNvSpPr txBox="1"/>
          <p:nvPr/>
        </p:nvSpPr>
        <p:spPr>
          <a:xfrm>
            <a:off x="2231740" y="2826660"/>
            <a:ext cx="203422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45049" y="1454244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Critérios </a:t>
            </a:r>
            <a:r>
              <a:rPr lang="pt-BR" sz="2400" b="1" dirty="0" err="1"/>
              <a:t>Semi-Quantitativos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945049" y="2060848"/>
            <a:ext cx="780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dirty="0"/>
              <a:t>TOR-TOM</a:t>
            </a:r>
          </a:p>
        </p:txBody>
      </p:sp>
    </p:spTree>
    <p:extLst>
      <p:ext uri="{BB962C8B-B14F-4D97-AF65-F5344CB8AC3E}">
        <p14:creationId xmlns:p14="http://schemas.microsoft.com/office/powerpoint/2010/main" val="17007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45049" y="1454244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Critérios </a:t>
            </a:r>
            <a:r>
              <a:rPr lang="pt-BR" sz="2400" b="1" dirty="0" err="1"/>
              <a:t>Semi-Quantitativos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945049" y="2060848"/>
            <a:ext cx="780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PT" sz="2400" b="1" dirty="0"/>
              <a:t>Método REBA</a:t>
            </a:r>
            <a:r>
              <a:rPr lang="pt-PT" sz="2400" dirty="0"/>
              <a:t> - Rapid Entire Body Assessment</a:t>
            </a:r>
            <a:endParaRPr lang="pt-BR" sz="2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9" y="2787027"/>
            <a:ext cx="2888807" cy="120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53420"/>
            <a:ext cx="30003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79" y="4385121"/>
            <a:ext cx="28654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4525113"/>
            <a:ext cx="3456384" cy="119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45049" y="1454244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Critérios </a:t>
            </a:r>
            <a:r>
              <a:rPr lang="pt-BR" sz="2400" b="1" dirty="0" err="1"/>
              <a:t>Semi-Quantitativos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945049" y="2060848"/>
            <a:ext cx="7803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Critérios semi quantitativos </a:t>
            </a:r>
            <a:r>
              <a:rPr lang="pt-PT" sz="2400" b="1" i="1" dirty="0"/>
              <a:t>Método Rula</a:t>
            </a:r>
            <a:r>
              <a:rPr lang="pt-PT" sz="2400" b="1" dirty="0"/>
              <a:t> </a:t>
            </a:r>
            <a:r>
              <a:rPr lang="pt-PT" sz="2400" dirty="0"/>
              <a:t>(Rapid Upper Limb Assessment)</a:t>
            </a:r>
            <a:endParaRPr lang="pt-BR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24254" r="40315" b="25746"/>
          <a:stretch>
            <a:fillRect/>
          </a:stretch>
        </p:blipFill>
        <p:spPr bwMode="auto">
          <a:xfrm>
            <a:off x="2001956" y="2896344"/>
            <a:ext cx="5689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93610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PERÍCIA MÉDICA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2492896"/>
            <a:ext cx="6400800" cy="2808312"/>
          </a:xfrm>
        </p:spPr>
        <p:txBody>
          <a:bodyPr>
            <a:noAutofit/>
          </a:bodyPr>
          <a:lstStyle/>
          <a:p>
            <a:pPr algn="l"/>
            <a:r>
              <a:rPr lang="pt-BR" sz="2400" b="1" dirty="0" smtClean="0">
                <a:solidFill>
                  <a:schemeClr val="tx1"/>
                </a:solidFill>
              </a:rPr>
              <a:t>Conceito:</a:t>
            </a:r>
          </a:p>
          <a:p>
            <a:pPr algn="l"/>
            <a:endParaRPr lang="pt-BR" sz="2400" dirty="0" smtClean="0">
              <a:solidFill>
                <a:schemeClr val="tx1"/>
              </a:solidFill>
            </a:endParaRPr>
          </a:p>
          <a:p>
            <a:pPr algn="just"/>
            <a:r>
              <a:rPr lang="pt-BR" sz="2400" dirty="0" smtClean="0">
                <a:solidFill>
                  <a:schemeClr val="tx1"/>
                </a:solidFill>
              </a:rPr>
              <a:t>É </a:t>
            </a:r>
            <a:r>
              <a:rPr lang="pt-BR" sz="2400" dirty="0">
                <a:solidFill>
                  <a:schemeClr val="tx1"/>
                </a:solidFill>
              </a:rPr>
              <a:t>um conjunto de procedimentos médicos e técnicos que </a:t>
            </a:r>
            <a:r>
              <a:rPr lang="pt-BR" sz="2400" dirty="0" smtClean="0">
                <a:solidFill>
                  <a:schemeClr val="tx1"/>
                </a:solidFill>
              </a:rPr>
              <a:t>tem como </a:t>
            </a:r>
            <a:r>
              <a:rPr lang="pt-BR" sz="2400" dirty="0">
                <a:solidFill>
                  <a:schemeClr val="tx1"/>
                </a:solidFill>
              </a:rPr>
              <a:t>finalidade o esclarecimento </a:t>
            </a:r>
            <a:r>
              <a:rPr lang="pt-BR" sz="2400" b="1" u="sng" dirty="0">
                <a:solidFill>
                  <a:schemeClr val="tx1"/>
                </a:solidFill>
              </a:rPr>
              <a:t>de um fato </a:t>
            </a:r>
            <a:r>
              <a:rPr lang="pt-BR" sz="2400" dirty="0" smtClean="0">
                <a:solidFill>
                  <a:schemeClr val="tx1"/>
                </a:solidFill>
              </a:rPr>
              <a:t>à </a:t>
            </a:r>
            <a:r>
              <a:rPr lang="pt-BR" sz="2400" dirty="0">
                <a:solidFill>
                  <a:schemeClr val="tx1"/>
                </a:solidFill>
              </a:rPr>
              <a:t>justiça</a:t>
            </a:r>
            <a:r>
              <a:rPr lang="pt-BR" sz="2400" dirty="0" smtClean="0">
                <a:solidFill>
                  <a:schemeClr val="tx1"/>
                </a:solidFill>
              </a:rPr>
              <a:t>.</a:t>
            </a:r>
            <a:r>
              <a:rPr lang="pt-BR" sz="2400" b="1" dirty="0">
                <a:solidFill>
                  <a:schemeClr val="tx1"/>
                </a:solidFill>
              </a:rPr>
              <a:t> (França)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45049" y="1454244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smtClean="0"/>
              <a:t>Check-lists: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403648" y="2420888"/>
            <a:ext cx="655272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Check-list para avaliação das condições ergonômicas em postos de trabalho e ambientes </a:t>
            </a:r>
            <a:r>
              <a:rPr lang="pt-BR" sz="2400" dirty="0" smtClean="0"/>
              <a:t>informatizados;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2400" dirty="0" smtClean="0">
                <a:effectLst/>
              </a:rPr>
              <a:t>Check-list de Couto;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C</a:t>
            </a:r>
            <a:r>
              <a:rPr lang="pt-BR" sz="2400" dirty="0" smtClean="0"/>
              <a:t>heck-list para avaliação simplificada das condições biomecânicas do posto de trabalho;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C</a:t>
            </a:r>
            <a:r>
              <a:rPr lang="pt-BR" sz="2400" dirty="0" smtClean="0"/>
              <a:t>heck-list para avaliação simplificada do risco de lombalgia.</a:t>
            </a:r>
            <a:endParaRPr lang="pt-BR" sz="2400" dirty="0"/>
          </a:p>
          <a:p>
            <a:r>
              <a:rPr lang="pt-BR" b="1" dirty="0"/>
              <a:t> </a:t>
            </a:r>
            <a:endParaRPr lang="pt-BR" dirty="0"/>
          </a:p>
          <a:p>
            <a:pPr algn="just"/>
            <a:endParaRPr lang="pt-BR" dirty="0" smtClean="0"/>
          </a:p>
          <a:p>
            <a:pPr lv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20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58888" y="1268760"/>
            <a:ext cx="33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Análise “microscópica”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270624" y="202695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3" action="ppaction://hlinkfile"/>
              </a:rPr>
              <a:t>Movimentação de caixas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258888" y="283508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4" action="ppaction://hlinkfile"/>
              </a:rPr>
              <a:t>Análise microscópica da atividade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32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58888" y="1268760"/>
            <a:ext cx="33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Análise “</a:t>
            </a:r>
            <a:r>
              <a:rPr lang="pt-BR" sz="2400" b="1" dirty="0" smtClean="0"/>
              <a:t>macroscópica”</a:t>
            </a:r>
            <a:endParaRPr lang="pt-BR" sz="2400" b="1" dirty="0"/>
          </a:p>
        </p:txBody>
      </p:sp>
      <p:sp>
        <p:nvSpPr>
          <p:cNvPr id="5" name="CaixaDeTexto 4">
            <a:hlinkClick r:id="rId3" action="ppaction://hlinkfile"/>
          </p:cNvPr>
          <p:cNvSpPr txBox="1"/>
          <p:nvPr/>
        </p:nvSpPr>
        <p:spPr>
          <a:xfrm>
            <a:off x="1619672" y="22048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 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675992" y="2020197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Inserção de componentes </a:t>
            </a:r>
            <a:r>
              <a:rPr lang="pt-BR" sz="2400" dirty="0" smtClean="0">
                <a:solidFill>
                  <a:srgbClr val="0070C0"/>
                </a:solidFill>
                <a:hlinkClick r:id="rId4" action="ppaction://hlinkfile"/>
              </a:rPr>
              <a:t>componentes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7" name="CaixaDeTexto 6">
            <a:hlinkClick r:id="rId5" action="ppaction://hlinkfile"/>
          </p:cNvPr>
          <p:cNvSpPr txBox="1"/>
          <p:nvPr/>
        </p:nvSpPr>
        <p:spPr>
          <a:xfrm>
            <a:off x="1656706" y="306896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>
                <a:solidFill>
                  <a:srgbClr val="0070C0"/>
                </a:solidFill>
              </a:rPr>
              <a:t>Destacamento do fio cirúrgico</a:t>
            </a:r>
          </a:p>
        </p:txBody>
      </p:sp>
      <p:sp>
        <p:nvSpPr>
          <p:cNvPr id="8" name="CaixaDeTexto 7">
            <a:hlinkClick r:id="rId6" action="ppaction://hlinkfile"/>
          </p:cNvPr>
          <p:cNvSpPr txBox="1"/>
          <p:nvPr/>
        </p:nvSpPr>
        <p:spPr>
          <a:xfrm>
            <a:off x="1619672" y="37170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>
                <a:solidFill>
                  <a:srgbClr val="0070C0"/>
                </a:solidFill>
              </a:rPr>
              <a:t>Condução da empilhadeira</a:t>
            </a:r>
          </a:p>
        </p:txBody>
      </p:sp>
    </p:spTree>
    <p:extLst>
      <p:ext uri="{BB962C8B-B14F-4D97-AF65-F5344CB8AC3E}">
        <p14:creationId xmlns:p14="http://schemas.microsoft.com/office/powerpoint/2010/main" val="262192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Métodos de Avaliação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58887" y="1268760"/>
            <a:ext cx="499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Recomendações quanto ao Uso: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03648" y="1704885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400" dirty="0"/>
              <a:t>Base </a:t>
            </a:r>
            <a:r>
              <a:rPr lang="pt-BR" sz="2400" dirty="0" smtClean="0"/>
              <a:t>técnica; 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403648" y="2163447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400" dirty="0"/>
              <a:t>Os instrumentos de avaliação devem ser utilizados como auxiliar e não como ferramenta </a:t>
            </a:r>
            <a:r>
              <a:rPr lang="pt-BR" sz="2400" dirty="0" smtClean="0"/>
              <a:t>única;</a:t>
            </a:r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403648" y="299444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400" dirty="0"/>
              <a:t>Comparação com outro </a:t>
            </a:r>
            <a:r>
              <a:rPr lang="pt-BR" sz="2400" dirty="0" smtClean="0"/>
              <a:t>método;</a:t>
            </a:r>
            <a:endParaRPr lang="pt-BR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03648" y="3573016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400" dirty="0"/>
              <a:t>O check list deve ser aplicado por </a:t>
            </a:r>
            <a:r>
              <a:rPr lang="pt-BR" sz="2400" dirty="0" smtClean="0"/>
              <a:t>mais de um analistas.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918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pic>
        <p:nvPicPr>
          <p:cNvPr id="12" name="rg_hi" descr="ANd9GcSVah7u1Dn-5UHyJNBinhsVQkM1FNT1z823ee9BfvczZUlVyTBx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" y="1844675"/>
            <a:ext cx="2641600" cy="352742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28084" y="2060848"/>
            <a:ext cx="2988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Principal distúrbio relacionado ao trabalho, em todo </a:t>
            </a:r>
            <a:r>
              <a:rPr lang="pt-BR" sz="2400" dirty="0" smtClean="0"/>
              <a:t>mundo.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643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3488" y="1268413"/>
            <a:ext cx="1401762" cy="50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6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1844824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400" dirty="0"/>
              <a:t>O segmento de maior mobilidade da coluna vertebral é a articulação entre a 5ª vértebra lombar e o osso sacro (L5-S1) e também o mais vulnerável.</a:t>
            </a:r>
          </a:p>
        </p:txBody>
      </p:sp>
    </p:spTree>
    <p:extLst>
      <p:ext uri="{BB962C8B-B14F-4D97-AF65-F5344CB8AC3E}">
        <p14:creationId xmlns:p14="http://schemas.microsoft.com/office/powerpoint/2010/main" val="42198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4" t="29111" r="28468" b="23315"/>
          <a:stretch>
            <a:fillRect/>
          </a:stretch>
        </p:blipFill>
        <p:spPr>
          <a:xfrm>
            <a:off x="1021556" y="1124744"/>
            <a:ext cx="7100887" cy="5280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78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83568" y="1484784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NACHEMSON &amp; MORRIS, publicaram em 1964 estudo sobre medidas </a:t>
            </a:r>
            <a:r>
              <a:rPr lang="pt-BR" sz="2400" b="1" i="1" dirty="0"/>
              <a:t>in vivo </a:t>
            </a:r>
            <a:r>
              <a:rPr lang="pt-BR" sz="2400" dirty="0"/>
              <a:t>das pressões discais nas posições de pé e sentada.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55576" y="282666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25830" r="42822" b="23315"/>
          <a:stretch>
            <a:fillRect/>
          </a:stretch>
        </p:blipFill>
        <p:spPr bwMode="auto">
          <a:xfrm>
            <a:off x="3455206" y="2446894"/>
            <a:ext cx="4969222" cy="416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755576" y="2957186"/>
            <a:ext cx="2376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As pressões aferidas foram 35% menores quando o indivíduo estava em pé do que quando estava sentado sem o apoio dorsal.</a:t>
            </a:r>
          </a:p>
        </p:txBody>
      </p:sp>
    </p:spTree>
    <p:extLst>
      <p:ext uri="{BB962C8B-B14F-4D97-AF65-F5344CB8AC3E}">
        <p14:creationId xmlns:p14="http://schemas.microsoft.com/office/powerpoint/2010/main" val="31264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31740" y="28266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158244" y="148478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Alguém sabe explicar porque?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755576" y="282666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19267" r="37697" b="15112"/>
          <a:stretch>
            <a:fillRect/>
          </a:stretch>
        </p:blipFill>
        <p:spPr>
          <a:xfrm>
            <a:off x="776327" y="2537203"/>
            <a:ext cx="3311525" cy="2879725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0" t="40550" r="54134" b="35825"/>
          <a:stretch>
            <a:fillRect/>
          </a:stretch>
        </p:blipFill>
        <p:spPr bwMode="auto">
          <a:xfrm>
            <a:off x="4898415" y="2537203"/>
            <a:ext cx="2993676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52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 smtClean="0"/>
              <a:t>ERGONOMIA EM PERÍCIA MÉDICA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2204864"/>
            <a:ext cx="6400800" cy="367240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tx1"/>
                </a:solidFill>
              </a:rPr>
              <a:t>Qual objetivo?</a:t>
            </a:r>
          </a:p>
          <a:p>
            <a:pPr algn="l"/>
            <a:r>
              <a:rPr lang="pt-BR" sz="2400" b="1" dirty="0" smtClean="0">
                <a:solidFill>
                  <a:schemeClr val="tx1"/>
                </a:solidFill>
              </a:rPr>
              <a:t>Identificação de riscos e exigências inerentes a atividade laboral para determinação da capacidade laborativa</a:t>
            </a:r>
          </a:p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Concluindo se o periciando encontra-se:</a:t>
            </a:r>
          </a:p>
          <a:p>
            <a:pPr marL="342900" indent="-342900" algn="l">
              <a:buClrTx/>
              <a:buSzPct val="110000"/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</a:rPr>
              <a:t>Apto</a:t>
            </a:r>
          </a:p>
          <a:p>
            <a:pPr marL="342900" indent="-342900" algn="l">
              <a:buClrTx/>
              <a:buSzPct val="110000"/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</a:rPr>
              <a:t>Inapto</a:t>
            </a:r>
          </a:p>
          <a:p>
            <a:pPr marL="342900" indent="-342900" algn="l">
              <a:buClrTx/>
              <a:buSzPct val="110000"/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</a:rPr>
              <a:t>Capacidade laboral reduzida</a:t>
            </a:r>
          </a:p>
        </p:txBody>
      </p:sp>
    </p:spTree>
    <p:extLst>
      <p:ext uri="{BB962C8B-B14F-4D97-AF65-F5344CB8AC3E}">
        <p14:creationId xmlns:p14="http://schemas.microsoft.com/office/powerpoint/2010/main" val="897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763688" y="1337645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r>
              <a:rPr lang="pt-BR" sz="2400" b="1" dirty="0"/>
              <a:t>RISCO PARA COLUNA LOMBAR?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33852" r="56952" b="23878"/>
          <a:stretch>
            <a:fillRect/>
          </a:stretch>
        </p:blipFill>
        <p:spPr>
          <a:xfrm>
            <a:off x="1187735" y="1988840"/>
            <a:ext cx="2232025" cy="3887787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860032" y="220486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dirty="0"/>
              <a:t>Carregamento manual do galão de água de </a:t>
            </a:r>
            <a:r>
              <a:rPr lang="pt-BR" sz="2400" b="1" dirty="0"/>
              <a:t>20 litros.</a:t>
            </a:r>
          </a:p>
        </p:txBody>
      </p:sp>
    </p:spTree>
    <p:extLst>
      <p:ext uri="{BB962C8B-B14F-4D97-AF65-F5344CB8AC3E}">
        <p14:creationId xmlns:p14="http://schemas.microsoft.com/office/powerpoint/2010/main" val="5424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494" y="1319095"/>
            <a:ext cx="7804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pt-BR" sz="2400" b="1" dirty="0" smtClean="0"/>
              <a:t>Diretrizes / legislação: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71600" y="206084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NIOSH: 23 kg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71600" y="2646931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Comunidade </a:t>
            </a:r>
            <a:r>
              <a:rPr lang="pt-BR" sz="2400" dirty="0" smtClean="0"/>
              <a:t>Europeia: </a:t>
            </a:r>
            <a:r>
              <a:rPr lang="pt-BR" sz="2400" dirty="0"/>
              <a:t>25 kg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71600" y="328498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ACGIH (American Conference of Governmental Industrial Hygienist): 32 kg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053596" y="4180438"/>
            <a:ext cx="4958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Artigo 198 da </a:t>
            </a:r>
            <a:r>
              <a:rPr lang="pt-BR" sz="2400" b="1" i="1" dirty="0" smtClean="0"/>
              <a:t>CLT 60 kg</a:t>
            </a:r>
            <a:r>
              <a:rPr lang="pt-BR" sz="2400" dirty="0" smtClean="0"/>
              <a:t>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007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80656" y="4744299"/>
            <a:ext cx="439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 quais são as melhores condições?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494" y="1319095"/>
            <a:ext cx="780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en-US" sz="2400" b="1" dirty="0"/>
              <a:t>EQUAÇÃO DE NIOSH (National Institute for Occupation Safety and Health)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59632" y="278092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Estabelece que o limite de peso tolerável por 95% dos homens e 90% das mulheres seria de 23 kg, nas melhores </a:t>
            </a:r>
            <a:r>
              <a:rPr lang="pt-BR" sz="2400" dirty="0" smtClean="0"/>
              <a:t>condições.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1757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494" y="1319095"/>
            <a:ext cx="780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en-US" sz="2400" b="1" dirty="0"/>
              <a:t>EQUAÇÃO DE NIOSH (National Institute for Occupation Safety and Health)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99592" y="2420888"/>
            <a:ext cx="748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Levantamento 1 vez a cada 5 minutos;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899592" y="2882553"/>
            <a:ext cx="748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Carga próxima ao corpo; </a:t>
            </a:r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899592" y="3312317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Elevada, cerca de 75 cm do chão;</a:t>
            </a:r>
            <a:endParaRPr lang="pt-BR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99592" y="3770138"/>
            <a:ext cx="748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Levantamento simétrico;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99592" y="4177307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Distância entre a origem de até 25 cm;</a:t>
            </a:r>
            <a:endParaRPr lang="pt-BR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99592" y="4612007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Boa qualidade de pega.</a:t>
            </a:r>
            <a:endParaRPr lang="pt-BR" sz="24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505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494" y="1319095"/>
            <a:ext cx="780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en-US" sz="2400" b="1" dirty="0"/>
              <a:t>EQUAÇÃO DE NIOSH (National Institute for Occupation Safety and Health)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83494" y="2420888"/>
            <a:ext cx="8308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Cada fator é sempre igual ou menor que 1; à medida que o levantamento de carga for feita fora das melhores condições, aplicam-se redutores numéricos</a:t>
            </a:r>
          </a:p>
          <a:p>
            <a:pPr algn="just">
              <a:buFont typeface="Wingdings 2" pitchFamily="18" charset="2"/>
              <a:buNone/>
            </a:pPr>
            <a:endParaRPr lang="pt-BR" sz="2400" dirty="0"/>
          </a:p>
          <a:p>
            <a:pPr algn="just"/>
            <a:r>
              <a:rPr lang="pt-BR" sz="2400" dirty="0"/>
              <a:t>Como resultado da equação, teremos o Limite de Peso Recomendado (LPR)</a:t>
            </a:r>
          </a:p>
          <a:p>
            <a:pPr algn="just">
              <a:buFont typeface="Wingdings 2" pitchFamily="18" charset="2"/>
              <a:buNone/>
            </a:pPr>
            <a:endParaRPr lang="pt-BR" sz="2400" dirty="0"/>
          </a:p>
          <a:p>
            <a:pPr algn="ctr">
              <a:buFont typeface="Wingdings 2" pitchFamily="18" charset="2"/>
              <a:buNone/>
            </a:pPr>
            <a:r>
              <a:rPr lang="pt-BR" sz="2400" dirty="0"/>
              <a:t>IL= PC / LPR</a:t>
            </a:r>
          </a:p>
        </p:txBody>
      </p:sp>
    </p:spTree>
    <p:extLst>
      <p:ext uri="{BB962C8B-B14F-4D97-AF65-F5344CB8AC3E}">
        <p14:creationId xmlns:p14="http://schemas.microsoft.com/office/powerpoint/2010/main" val="26308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494" y="1319095"/>
            <a:ext cx="780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en-US" sz="2400" b="1" dirty="0"/>
              <a:t>EQUAÇÃO DE NIOSH (National Institute for Occupation Safety and Health)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71732" y="2882553"/>
            <a:ext cx="748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 smtClean="0"/>
              <a:t>Um Levantamento por minuto </a:t>
            </a:r>
            <a:r>
              <a:rPr lang="pt-BR" sz="2400" b="1" dirty="0" smtClean="0"/>
              <a:t>como fator isolado: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917525" y="2276872"/>
            <a:ext cx="373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Exemplo: 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992063" y="3491716"/>
            <a:ext cx="344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23 kg x 1 x 1 x 1 x 1 x 1 x 0,94</a:t>
            </a:r>
            <a:endParaRPr lang="pt-BR" sz="20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917525" y="4293096"/>
            <a:ext cx="6244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/>
              <a:t>Um levantamento por minuto, representa a redução de 6% no limite de peso, ou seja, o limite seguro de carregamento de peso passa a ser de 21,62KG!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841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494" y="1196752"/>
            <a:ext cx="780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en-US" sz="2400" b="1" dirty="0"/>
              <a:t>EQUAÇÃO DE NIOSH (National Institute for Occupation Safety and Health)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2276872"/>
            <a:ext cx="7704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EXEMPLOS PRÁTICOS</a:t>
            </a:r>
          </a:p>
          <a:p>
            <a:pPr>
              <a:buFont typeface="Wingdings 2" pitchFamily="18" charset="2"/>
              <a:buNone/>
            </a:pPr>
            <a:r>
              <a:rPr lang="pt-BR" sz="2400" b="1" dirty="0"/>
              <a:t>Caso 1: </a:t>
            </a:r>
          </a:p>
          <a:p>
            <a:pPr>
              <a:buFont typeface="Wingdings 2" pitchFamily="18" charset="2"/>
              <a:buNone/>
            </a:pPr>
            <a:r>
              <a:rPr lang="pt-BR" sz="2400" b="1" dirty="0"/>
              <a:t>Carregamento ideal  23 kg(ausência de risco</a:t>
            </a:r>
            <a:r>
              <a:rPr lang="pt-BR" sz="2400" b="1" dirty="0" smtClean="0"/>
              <a:t>)</a:t>
            </a:r>
          </a:p>
          <a:p>
            <a:pPr>
              <a:buFont typeface="Wingdings 2" pitchFamily="18" charset="2"/>
              <a:buNone/>
            </a:pPr>
            <a:endParaRPr lang="pt-BR" sz="2400" b="1" dirty="0"/>
          </a:p>
          <a:p>
            <a:r>
              <a:rPr lang="pt-BR" sz="2400" dirty="0"/>
              <a:t>Carga próxima ao corpo; </a:t>
            </a:r>
          </a:p>
          <a:p>
            <a:r>
              <a:rPr lang="pt-BR" sz="2400" dirty="0"/>
              <a:t>Elevada, cerca de 75 cm do chão;</a:t>
            </a:r>
          </a:p>
          <a:p>
            <a:r>
              <a:rPr lang="pt-BR" sz="2400" dirty="0"/>
              <a:t>Levantamento sem rotação do tronco;</a:t>
            </a:r>
          </a:p>
          <a:p>
            <a:r>
              <a:rPr lang="pt-BR" sz="2400" dirty="0"/>
              <a:t>Distância entre a origem de até 25 cm;</a:t>
            </a:r>
          </a:p>
          <a:p>
            <a:r>
              <a:rPr lang="pt-BR" sz="2400" dirty="0"/>
              <a:t>Boa qualidade de pega.</a:t>
            </a:r>
          </a:p>
        </p:txBody>
      </p:sp>
    </p:spTree>
    <p:extLst>
      <p:ext uri="{BB962C8B-B14F-4D97-AF65-F5344CB8AC3E}">
        <p14:creationId xmlns:p14="http://schemas.microsoft.com/office/powerpoint/2010/main" val="336956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494" y="1196752"/>
            <a:ext cx="780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en-US" sz="2400" b="1" dirty="0"/>
              <a:t>EQUAÇÃO DE NIOSH (National Institute for Occupation Safety and Health)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2276872"/>
            <a:ext cx="7704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Caso 2</a:t>
            </a:r>
            <a:r>
              <a:rPr lang="pt-BR" sz="2400" b="1" dirty="0" smtClean="0"/>
              <a:t>:</a:t>
            </a:r>
          </a:p>
          <a:p>
            <a:r>
              <a:rPr lang="pt-BR" sz="2400" dirty="0" smtClean="0"/>
              <a:t>Carga </a:t>
            </a:r>
            <a:r>
              <a:rPr lang="pt-BR" sz="2400" dirty="0"/>
              <a:t>próxima ao corpo; </a:t>
            </a:r>
          </a:p>
          <a:p>
            <a:r>
              <a:rPr lang="pt-BR" sz="2400" dirty="0"/>
              <a:t>Elevada, cerca de 75 cm do chão;</a:t>
            </a:r>
          </a:p>
          <a:p>
            <a:r>
              <a:rPr lang="pt-BR" sz="2400" dirty="0"/>
              <a:t>Levantamento </a:t>
            </a:r>
            <a:r>
              <a:rPr lang="pt-BR" sz="2400" b="1" u="sng" dirty="0"/>
              <a:t>com</a:t>
            </a:r>
            <a:r>
              <a:rPr lang="pt-BR" sz="2400" u="sng" dirty="0"/>
              <a:t> </a:t>
            </a:r>
            <a:r>
              <a:rPr lang="pt-BR" sz="2400" dirty="0"/>
              <a:t>rotação do tronco;</a:t>
            </a:r>
          </a:p>
          <a:p>
            <a:r>
              <a:rPr lang="pt-BR" sz="2400" dirty="0"/>
              <a:t>Distância entre a origem de até 25 cm;</a:t>
            </a:r>
          </a:p>
          <a:p>
            <a:r>
              <a:rPr lang="pt-BR" sz="2400" dirty="0"/>
              <a:t>Boa qualidade de pega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505110" y="5020434"/>
            <a:ext cx="4968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Limite de carregamento de 16 kg. (lesão improvável, mas possível em casos de </a:t>
            </a:r>
            <a:r>
              <a:rPr lang="pt-BR" sz="2400" b="1" dirty="0" err="1"/>
              <a:t>pré</a:t>
            </a:r>
            <a:r>
              <a:rPr lang="pt-BR" sz="2400" b="1" dirty="0"/>
              <a:t> – disposição individual)</a:t>
            </a:r>
          </a:p>
          <a:p>
            <a:pPr>
              <a:buFont typeface="Wingdings 2" pitchFamily="18" charset="2"/>
              <a:buNone/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064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494" y="1196752"/>
            <a:ext cx="780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en-US" sz="2400" b="1" dirty="0"/>
              <a:t>EQUAÇÃO DE NIOSH (National Institute for Occupation Safety and Health)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2276872"/>
            <a:ext cx="7704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Caso 3</a:t>
            </a:r>
            <a:r>
              <a:rPr lang="pt-BR" sz="2400" b="1" dirty="0" smtClean="0"/>
              <a:t>:</a:t>
            </a:r>
            <a:endParaRPr lang="pt-BR" sz="2400" b="1" dirty="0"/>
          </a:p>
          <a:p>
            <a:r>
              <a:rPr lang="pt-BR" sz="2400" dirty="0"/>
              <a:t>Carga próxima ao corpo; </a:t>
            </a:r>
          </a:p>
          <a:p>
            <a:r>
              <a:rPr lang="pt-BR" sz="2400" b="1" dirty="0"/>
              <a:t>Elevada do chão;</a:t>
            </a:r>
          </a:p>
          <a:p>
            <a:r>
              <a:rPr lang="pt-BR" sz="2400" dirty="0"/>
              <a:t>Levantamento sem rotação do tronco;</a:t>
            </a:r>
          </a:p>
          <a:p>
            <a:r>
              <a:rPr lang="pt-BR" sz="2400" dirty="0" smtClean="0"/>
              <a:t>Boa </a:t>
            </a:r>
            <a:r>
              <a:rPr lang="pt-BR" sz="2400" dirty="0"/>
              <a:t>qualidade de pega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439732" y="5445224"/>
            <a:ext cx="4968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Limite de carregamento de </a:t>
            </a:r>
            <a:r>
              <a:rPr lang="pt-BR" sz="2400" b="1" dirty="0" smtClean="0"/>
              <a:t>15 </a:t>
            </a:r>
            <a:r>
              <a:rPr lang="pt-BR" sz="2400" b="1" dirty="0"/>
              <a:t>kg</a:t>
            </a:r>
            <a:r>
              <a:rPr lang="pt-BR" sz="2400" b="1" dirty="0" smtClean="0"/>
              <a:t>.</a:t>
            </a:r>
          </a:p>
          <a:p>
            <a:r>
              <a:rPr lang="pt-BR" sz="2400" b="1" dirty="0"/>
              <a:t>(Risco Ergonômico)</a:t>
            </a:r>
          </a:p>
          <a:p>
            <a:pPr>
              <a:buFont typeface="Wingdings 2" pitchFamily="18" charset="2"/>
              <a:buNone/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4430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3494" y="1196752"/>
            <a:ext cx="780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en-US" sz="2400" b="1" dirty="0"/>
              <a:t>EQUAÇÃO DE NIOSH (National Institute for Occupation Safety and Health)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2276872"/>
            <a:ext cx="77048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Caso 8</a:t>
            </a:r>
            <a:r>
              <a:rPr lang="pt-BR" sz="2400" b="1" dirty="0" smtClean="0"/>
              <a:t>:</a:t>
            </a:r>
            <a:endParaRPr lang="pt-BR" sz="2400" b="1" dirty="0"/>
          </a:p>
          <a:p>
            <a:r>
              <a:rPr lang="pt-BR" sz="2400" b="1" dirty="0"/>
              <a:t>Carga distante do corpo</a:t>
            </a:r>
            <a:r>
              <a:rPr lang="pt-BR" sz="2400" dirty="0"/>
              <a:t>; </a:t>
            </a:r>
          </a:p>
          <a:p>
            <a:r>
              <a:rPr lang="pt-BR" sz="2400" b="1" dirty="0"/>
              <a:t>Elevada do chão;</a:t>
            </a:r>
          </a:p>
          <a:p>
            <a:r>
              <a:rPr lang="pt-BR" sz="2400" dirty="0"/>
              <a:t>Levantamento </a:t>
            </a:r>
            <a:r>
              <a:rPr lang="pt-BR" sz="2400" b="1" dirty="0"/>
              <a:t>com</a:t>
            </a:r>
            <a:r>
              <a:rPr lang="pt-BR" sz="2400" dirty="0"/>
              <a:t> rotação do tronco;</a:t>
            </a:r>
          </a:p>
          <a:p>
            <a:r>
              <a:rPr lang="pt-BR" sz="2400" b="1" dirty="0" smtClean="0"/>
              <a:t>6 </a:t>
            </a:r>
            <a:r>
              <a:rPr lang="pt-BR" sz="2400" b="1" dirty="0"/>
              <a:t>levantamento por minutos;</a:t>
            </a:r>
          </a:p>
          <a:p>
            <a:r>
              <a:rPr lang="pt-BR" sz="3600" b="1" u="sng" dirty="0"/>
              <a:t>Qualidade de pega ruim</a:t>
            </a:r>
            <a:r>
              <a:rPr lang="pt-BR" sz="3600" b="1" u="sng" dirty="0" smtClean="0"/>
              <a:t>.</a:t>
            </a:r>
            <a:endParaRPr lang="pt-BR" sz="3600" b="1" u="sng" dirty="0"/>
          </a:p>
        </p:txBody>
      </p:sp>
      <p:sp>
        <p:nvSpPr>
          <p:cNvPr id="6" name="CaixaDeTexto 5"/>
          <p:cNvSpPr txBox="1"/>
          <p:nvPr/>
        </p:nvSpPr>
        <p:spPr>
          <a:xfrm>
            <a:off x="3419872" y="5805264"/>
            <a:ext cx="4968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Limite de carregamento de </a:t>
            </a:r>
            <a:r>
              <a:rPr lang="pt-BR" sz="2400" b="1" dirty="0" smtClean="0"/>
              <a:t>04 </a:t>
            </a:r>
            <a:r>
              <a:rPr lang="pt-BR" sz="2400" b="1" dirty="0"/>
              <a:t>kg</a:t>
            </a:r>
            <a:r>
              <a:rPr lang="pt-BR" sz="2400" b="1" dirty="0" smtClean="0"/>
              <a:t>.</a:t>
            </a:r>
          </a:p>
          <a:p>
            <a:r>
              <a:rPr lang="pt-BR" sz="2400" b="1" dirty="0"/>
              <a:t>(Alto Risco Ergonômico)</a:t>
            </a:r>
          </a:p>
          <a:p>
            <a:pPr>
              <a:buFont typeface="Wingdings 2" pitchFamily="18" charset="2"/>
              <a:buNone/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86773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 smtClean="0"/>
              <a:t>ERGONOMIA EM PERÍCIA MÉDICA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2492895"/>
            <a:ext cx="6400800" cy="269391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tx1"/>
                </a:solidFill>
              </a:rPr>
              <a:t>Objetivo: </a:t>
            </a:r>
          </a:p>
          <a:p>
            <a:pPr algn="l"/>
            <a:endParaRPr lang="pt-BR" sz="2400" dirty="0" smtClean="0">
              <a:solidFill>
                <a:schemeClr val="tx1"/>
              </a:solidFill>
            </a:endParaRPr>
          </a:p>
          <a:p>
            <a:pPr algn="l"/>
            <a:r>
              <a:rPr lang="pt-BR" sz="2400" b="1" dirty="0" smtClean="0">
                <a:solidFill>
                  <a:schemeClr val="tx1"/>
                </a:solidFill>
              </a:rPr>
              <a:t>Estabelecimento do nexo causal </a:t>
            </a:r>
            <a:r>
              <a:rPr lang="pt-BR" sz="2400" dirty="0" smtClean="0">
                <a:solidFill>
                  <a:schemeClr val="tx1"/>
                </a:solidFill>
              </a:rPr>
              <a:t>entre a queixa alegada e a atividade laboral exercida.</a:t>
            </a:r>
          </a:p>
          <a:p>
            <a:pPr algn="l"/>
            <a:r>
              <a:rPr lang="pt-BR" sz="2400" b="1" dirty="0" smtClean="0">
                <a:solidFill>
                  <a:schemeClr val="tx1"/>
                </a:solidFill>
              </a:rPr>
              <a:t>Ou seja, </a:t>
            </a:r>
          </a:p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Caracterização ou não de </a:t>
            </a:r>
            <a:r>
              <a:rPr lang="pt-BR" sz="2400" b="1" dirty="0" smtClean="0">
                <a:solidFill>
                  <a:schemeClr val="tx1"/>
                </a:solidFill>
              </a:rPr>
              <a:t>Doença do Trabalho</a:t>
            </a:r>
          </a:p>
          <a:p>
            <a:pPr algn="l"/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9593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763688" y="1337645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  <a:defRPr/>
            </a:pPr>
            <a:r>
              <a:rPr lang="pt-BR" sz="2400" b="1" dirty="0"/>
              <a:t>RISCO PARA COLUNA LOMBAR?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33852" r="56952" b="23878"/>
          <a:stretch>
            <a:fillRect/>
          </a:stretch>
        </p:blipFill>
        <p:spPr>
          <a:xfrm>
            <a:off x="1187735" y="1988840"/>
            <a:ext cx="2232025" cy="3887787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860032" y="220486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dirty="0"/>
              <a:t>Carregamento manual do galão de água de </a:t>
            </a:r>
            <a:r>
              <a:rPr lang="pt-BR" sz="2400" b="1" dirty="0"/>
              <a:t>20 litros.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414908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Depende da forma como é carregado!!!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5378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Coluna Lombar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3568" y="2276872"/>
            <a:ext cx="770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u="sng" dirty="0" smtClean="0"/>
              <a:t>Cargas delicadas </a:t>
            </a:r>
            <a:endParaRPr lang="pt-BR" sz="2400" b="1" u="sng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48478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Outros fatores a serem considerados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605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496" y="1628800"/>
            <a:ext cx="2819400" cy="3743325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4716016" y="1772816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Um sistema biomecânico </a:t>
            </a:r>
            <a:r>
              <a:rPr lang="pt-BR" sz="2400" dirty="0"/>
              <a:t>de alta complexidade, capaz de executar movimentos inimagináveis,  </a:t>
            </a:r>
            <a:r>
              <a:rPr lang="pt-BR" sz="2400" b="1" dirty="0"/>
              <a:t>porém extremamente frágil.</a:t>
            </a:r>
          </a:p>
        </p:txBody>
      </p:sp>
    </p:spTree>
    <p:extLst>
      <p:ext uri="{BB962C8B-B14F-4D97-AF65-F5344CB8AC3E}">
        <p14:creationId xmlns:p14="http://schemas.microsoft.com/office/powerpoint/2010/main" val="40722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r="2749" b="3341"/>
          <a:stretch/>
        </p:blipFill>
        <p:spPr bwMode="auto">
          <a:xfrm>
            <a:off x="2036619" y="1273106"/>
            <a:ext cx="6303818" cy="529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7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1681" r="5052" b="12457"/>
          <a:stretch/>
        </p:blipFill>
        <p:spPr bwMode="auto">
          <a:xfrm>
            <a:off x="2648615" y="1124744"/>
            <a:ext cx="5922916" cy="533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1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5761" b="2973"/>
          <a:stretch/>
        </p:blipFill>
        <p:spPr bwMode="auto">
          <a:xfrm rot="60000">
            <a:off x="2869996" y="526963"/>
            <a:ext cx="5447723" cy="623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9552" y="184482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Tipos de acrômio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92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2118" r="10306"/>
          <a:stretch/>
        </p:blipFill>
        <p:spPr bwMode="auto">
          <a:xfrm rot="21540000">
            <a:off x="3315701" y="1295194"/>
            <a:ext cx="5243089" cy="461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9552" y="1628800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Ressonância Magnética</a:t>
            </a:r>
          </a:p>
          <a:p>
            <a:endParaRPr lang="pt-BR" sz="2400" b="1" dirty="0"/>
          </a:p>
          <a:p>
            <a:r>
              <a:rPr lang="pt-BR" sz="2400" b="1" dirty="0" smtClean="0"/>
              <a:t>Acrômio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61974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9552" y="1628800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Ressonância Magnética</a:t>
            </a:r>
          </a:p>
          <a:p>
            <a:endParaRPr lang="pt-BR" sz="2400" b="1" dirty="0"/>
          </a:p>
          <a:p>
            <a:r>
              <a:rPr lang="pt-BR" sz="2400" b="1" dirty="0" smtClean="0"/>
              <a:t>Acrômio </a:t>
            </a:r>
            <a:endParaRPr lang="pt-BR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3396" r="10976" b="4267"/>
          <a:stretch/>
        </p:blipFill>
        <p:spPr bwMode="auto">
          <a:xfrm>
            <a:off x="2774357" y="1124744"/>
            <a:ext cx="5447161" cy="437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2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 Situações de Sobrecarga: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55576" y="2204864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pt-BR" sz="2400" b="1" dirty="0"/>
              <a:t>CICLOS MUITO CURTOS SEM O DEVIDO TEMPO DE RECUPERAÇÃO DE FADIGA:</a:t>
            </a:r>
          </a:p>
          <a:p>
            <a:pPr algn="just">
              <a:buFont typeface="Wingdings 2" pitchFamily="18" charset="2"/>
              <a:buNone/>
            </a:pPr>
            <a:endParaRPr lang="pt-BR" sz="2400" b="1" dirty="0"/>
          </a:p>
          <a:p>
            <a:pPr algn="just"/>
            <a:r>
              <a:rPr lang="pt-BR" sz="2400" dirty="0"/>
              <a:t>Tempo insuficiente para que o tendão volte à posição de disponibilidade para nova contração muscular.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471880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hlinkClick r:id="rId3" action="ppaction://hlinkfile"/>
              </a:rPr>
              <a:t>Funilaria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798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 Situações de Sobrecarga: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45882" y="2204863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pt-BR" sz="2400" dirty="0"/>
              <a:t>Realização de tarefas automatizadas, sem o</a:t>
            </a:r>
          </a:p>
          <a:p>
            <a:pPr algn="ctr">
              <a:buFont typeface="Wingdings 2" pitchFamily="18" charset="2"/>
              <a:buNone/>
            </a:pPr>
            <a:r>
              <a:rPr lang="pt-BR" sz="2400" dirty="0"/>
              <a:t>treinamento adequado: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19872" y="36450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Tempos </a:t>
            </a:r>
            <a:r>
              <a:rPr lang="pt-BR" dirty="0" smtClean="0">
                <a:hlinkClick r:id="rId3" action="ppaction://hlinkfile"/>
              </a:rPr>
              <a:t>modernos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12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 smtClean="0"/>
              <a:t>ERGONOMIA EM PERÍCIA MÉDICA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2492895"/>
            <a:ext cx="6400800" cy="269391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/>
            <a:r>
              <a:rPr lang="pt-BR" sz="2400" b="1" dirty="0" smtClean="0">
                <a:solidFill>
                  <a:schemeClr val="tx1"/>
                </a:solidFill>
              </a:rPr>
              <a:t>Portanto, a primeira etapa deve ser obrigatoriamente a constatação da lesão.  </a:t>
            </a:r>
          </a:p>
          <a:p>
            <a:pPr algn="l"/>
            <a:endParaRPr lang="pt-BR" sz="2400" dirty="0" smtClean="0">
              <a:solidFill>
                <a:schemeClr val="tx1"/>
              </a:solidFill>
            </a:endParaRPr>
          </a:p>
          <a:p>
            <a:pPr algn="l"/>
            <a:r>
              <a:rPr lang="pt-BR" sz="2400" dirty="0" smtClean="0">
                <a:solidFill>
                  <a:schemeClr val="tx1"/>
                </a:solidFill>
                <a:hlinkClick r:id="rId3" action="ppaction://hlinkfile"/>
              </a:rPr>
              <a:t>paciente com lesão em ombro tirando a camisa.MOV.mp4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 Situações de Sobrecarga:</a:t>
            </a:r>
          </a:p>
        </p:txBody>
      </p:sp>
      <p:sp>
        <p:nvSpPr>
          <p:cNvPr id="7" name="Espaço Reservado para Conteúdo 5"/>
          <p:cNvSpPr txBox="1">
            <a:spLocks/>
          </p:cNvSpPr>
          <p:nvPr/>
        </p:nvSpPr>
        <p:spPr>
          <a:xfrm>
            <a:off x="672449" y="1920875"/>
            <a:ext cx="317869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dirty="0" smtClean="0"/>
          </a:p>
          <a:p>
            <a:pPr algn="l">
              <a:buFont typeface="Wingdings 2" pitchFamily="18" charset="2"/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FORÇA FÍSICA</a:t>
            </a:r>
          </a:p>
          <a:p>
            <a:pPr algn="l">
              <a:buFont typeface="Wingdings 2" pitchFamily="18" charset="2"/>
              <a:buNone/>
            </a:pPr>
            <a:endParaRPr lang="pt-BR" sz="24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Esforços muito intensos são de alto potencial lesivo, na ausência de mecanismos de regulação.</a:t>
            </a:r>
          </a:p>
          <a:p>
            <a:pPr>
              <a:buFont typeface="Wingdings 2" pitchFamily="18" charset="2"/>
              <a:buNone/>
            </a:pPr>
            <a:endParaRPr lang="pt-BR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pic>
        <p:nvPicPr>
          <p:cNvPr id="9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t="30476" r="50180" b="29584"/>
          <a:stretch>
            <a:fillRect/>
          </a:stretch>
        </p:blipFill>
        <p:spPr>
          <a:xfrm>
            <a:off x="4715303" y="2276872"/>
            <a:ext cx="3867150" cy="338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7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 Situações de Sobrecarga:</a:t>
            </a: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 algn="l">
              <a:buFont typeface="Wingdings 2" pitchFamily="18" charset="2"/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ESFORÇOS ESTÁTICOS E POSTURA ESTÁTICA:</a:t>
            </a:r>
          </a:p>
          <a:p>
            <a:pPr algn="l">
              <a:buFont typeface="Wingdings 2" pitchFamily="18" charset="2"/>
              <a:buNone/>
            </a:pPr>
            <a:endParaRPr lang="pt-BR" sz="24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Ocasionam falta de oxigênio, dor por acúmulo de ácido láctico.</a:t>
            </a:r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pic>
        <p:nvPicPr>
          <p:cNvPr id="10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t="36182" r="55528" b="32437"/>
          <a:stretch>
            <a:fillRect/>
          </a:stretch>
        </p:blipFill>
        <p:spPr>
          <a:xfrm>
            <a:off x="5076825" y="2133600"/>
            <a:ext cx="3533775" cy="3887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21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 Situações de Sobrecarga:</a:t>
            </a: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sp>
        <p:nvSpPr>
          <p:cNvPr id="5" name="Retângulo 4"/>
          <p:cNvSpPr/>
          <p:nvPr/>
        </p:nvSpPr>
        <p:spPr>
          <a:xfrm>
            <a:off x="2497577" y="2492896"/>
            <a:ext cx="4332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pt-BR" sz="2400" b="1" dirty="0">
                <a:hlinkClick r:id="rId3" action="ppaction://hlinkfile"/>
              </a:rPr>
              <a:t>Movimentos Forçados e Posturas Forçadas</a:t>
            </a:r>
            <a:endParaRPr lang="pt-BR" sz="2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411760" y="38610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hlinkClick r:id="rId4" action="ppaction://hlinkfile"/>
              </a:rPr>
              <a:t>Vídeo 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41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 Situações de Sobrecarga:</a:t>
            </a: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sp>
        <p:nvSpPr>
          <p:cNvPr id="5" name="Retângulo 4"/>
          <p:cNvSpPr/>
          <p:nvPr/>
        </p:nvSpPr>
        <p:spPr>
          <a:xfrm>
            <a:off x="671122" y="2348880"/>
            <a:ext cx="2192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Movimentos Forçados e Posturas Forçadas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30" y="2533546"/>
            <a:ext cx="4890467" cy="30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 Situações de Sobrecarga:</a:t>
            </a: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sp>
        <p:nvSpPr>
          <p:cNvPr id="5" name="Retângulo 4"/>
          <p:cNvSpPr/>
          <p:nvPr/>
        </p:nvSpPr>
        <p:spPr>
          <a:xfrm>
            <a:off x="671122" y="1887215"/>
            <a:ext cx="7861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Movimentos Forçados e Posturas Forçadas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68" y="2708920"/>
            <a:ext cx="366286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 Situações de Sobrecarga:</a:t>
            </a: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sp>
        <p:nvSpPr>
          <p:cNvPr id="6" name="Retângulo 5"/>
          <p:cNvSpPr/>
          <p:nvPr/>
        </p:nvSpPr>
        <p:spPr>
          <a:xfrm>
            <a:off x="755576" y="2323725"/>
            <a:ext cx="29523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Vibração Ocasionada por Ferramentas:</a:t>
            </a:r>
          </a:p>
          <a:p>
            <a:pPr>
              <a:buFont typeface="Wingdings 2" pitchFamily="18" charset="2"/>
              <a:buNone/>
            </a:pPr>
            <a:endParaRPr lang="pt-BR" sz="2400" b="1" dirty="0"/>
          </a:p>
          <a:p>
            <a:r>
              <a:rPr lang="pt-BR" sz="2400" dirty="0"/>
              <a:t>Alto nível de aceleração, velocidade de vibração e alto torque final.</a:t>
            </a:r>
          </a:p>
          <a:p>
            <a:pPr>
              <a:buFont typeface="Wingdings 2" pitchFamily="18" charset="2"/>
              <a:buNone/>
            </a:pPr>
            <a:endParaRPr lang="pt-BR" dirty="0"/>
          </a:p>
        </p:txBody>
      </p:sp>
      <p:pic>
        <p:nvPicPr>
          <p:cNvPr id="614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54" y="2323725"/>
            <a:ext cx="3361503" cy="384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 Situações de Sobrecarga:</a:t>
            </a: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sp>
        <p:nvSpPr>
          <p:cNvPr id="6" name="Retângulo 5"/>
          <p:cNvSpPr/>
          <p:nvPr/>
        </p:nvSpPr>
        <p:spPr>
          <a:xfrm>
            <a:off x="755576" y="2323725"/>
            <a:ext cx="29523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t-BR" sz="2400" b="1" dirty="0"/>
              <a:t>Vibração Ocasionada por Ferramentas:</a:t>
            </a:r>
          </a:p>
          <a:p>
            <a:pPr>
              <a:buFont typeface="Wingdings 2" pitchFamily="18" charset="2"/>
              <a:buNone/>
            </a:pPr>
            <a:endParaRPr lang="pt-BR" sz="2400" b="1" dirty="0"/>
          </a:p>
          <a:p>
            <a:r>
              <a:rPr lang="pt-BR" sz="2400" dirty="0"/>
              <a:t>Alto nível de aceleração, velocidade de vibração e alto torque final.</a:t>
            </a:r>
          </a:p>
          <a:p>
            <a:pPr>
              <a:buFont typeface="Wingdings 2" pitchFamily="18" charset="2"/>
              <a:buNone/>
            </a:pPr>
            <a:endParaRPr lang="pt-B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28" y="2323725"/>
            <a:ext cx="4520177" cy="32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45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34076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Análise Microscópica</a:t>
            </a:r>
            <a:endParaRPr lang="pt-BR" sz="2400" b="1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356719"/>
              </p:ext>
            </p:extLst>
          </p:nvPr>
        </p:nvGraphicFramePr>
        <p:xfrm>
          <a:off x="1439652" y="1981020"/>
          <a:ext cx="6552728" cy="3384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2546"/>
                <a:gridCol w="1910182"/>
              </a:tblGrid>
              <a:tr h="789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Exigências Ergonômicas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Gravidade</a:t>
                      </a:r>
                      <a:endParaRPr lang="pt-BR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5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Abdução do braço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5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* Abdução até 45º, não estática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ATN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* Abdução 45 a 90º, não estática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IMP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55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* Braços abduzidos, porém com apoio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IMP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86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* Sustentação em abdução sem força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DDF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86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* Sustentação em abdução com força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pt-BR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323528" y="544522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Legenda gravidade: </a:t>
            </a:r>
            <a:endParaRPr lang="pt-BR" dirty="0"/>
          </a:p>
          <a:p>
            <a:r>
              <a:rPr lang="pt-BR" dirty="0"/>
              <a:t> </a:t>
            </a:r>
            <a:r>
              <a:rPr lang="pt-BR" b="1" dirty="0" smtClean="0"/>
              <a:t>ATN</a:t>
            </a:r>
            <a:r>
              <a:rPr lang="pt-BR" dirty="0" smtClean="0"/>
              <a:t> </a:t>
            </a:r>
            <a:r>
              <a:rPr lang="pt-BR" dirty="0"/>
              <a:t>– Ação Técnica </a:t>
            </a:r>
            <a:r>
              <a:rPr lang="pt-BR" dirty="0" smtClean="0"/>
              <a:t>Normal </a:t>
            </a:r>
            <a:r>
              <a:rPr lang="pt-BR" b="1" dirty="0" smtClean="0"/>
              <a:t>IMP</a:t>
            </a:r>
            <a:r>
              <a:rPr lang="pt-BR" dirty="0" smtClean="0"/>
              <a:t> </a:t>
            </a:r>
            <a:r>
              <a:rPr lang="pt-BR" dirty="0"/>
              <a:t>– Improvável Mais </a:t>
            </a:r>
            <a:r>
              <a:rPr lang="pt-BR" dirty="0" smtClean="0"/>
              <a:t>Possível </a:t>
            </a:r>
            <a:r>
              <a:rPr lang="pt-BR" b="1" dirty="0" smtClean="0"/>
              <a:t>DDF</a:t>
            </a:r>
            <a:r>
              <a:rPr lang="pt-BR" dirty="0" smtClean="0"/>
              <a:t> </a:t>
            </a:r>
            <a:r>
              <a:rPr lang="pt-BR" dirty="0"/>
              <a:t>– Desconforto, Dificuldade ou </a:t>
            </a:r>
            <a:r>
              <a:rPr lang="pt-BR" dirty="0" smtClean="0"/>
              <a:t>Fadiga </a:t>
            </a:r>
            <a:r>
              <a:rPr lang="pt-BR" b="1" dirty="0" smtClean="0"/>
              <a:t>R</a:t>
            </a:r>
            <a:r>
              <a:rPr lang="pt-BR" dirty="0" smtClean="0"/>
              <a:t> </a:t>
            </a:r>
            <a:r>
              <a:rPr lang="pt-BR" dirty="0"/>
              <a:t>– Risco </a:t>
            </a:r>
            <a:r>
              <a:rPr lang="pt-BR" dirty="0" smtClean="0"/>
              <a:t> </a:t>
            </a:r>
            <a:r>
              <a:rPr lang="pt-BR" b="1" dirty="0" smtClean="0"/>
              <a:t>AR</a:t>
            </a:r>
            <a:r>
              <a:rPr lang="pt-BR" dirty="0" smtClean="0"/>
              <a:t> </a:t>
            </a:r>
            <a:r>
              <a:rPr lang="pt-BR" dirty="0"/>
              <a:t>– Alto Risco</a:t>
            </a:r>
          </a:p>
          <a:p>
            <a:r>
              <a:rPr lang="pt-BR" dirty="0" smtClean="0"/>
              <a:t>(</a:t>
            </a:r>
            <a:r>
              <a:rPr lang="pt-BR" dirty="0"/>
              <a:t>item 18.3, ergonomia aplicada ao trabalho, Hudson de </a:t>
            </a:r>
            <a:r>
              <a:rPr lang="pt-BR" dirty="0" err="1"/>
              <a:t>Araujo</a:t>
            </a:r>
            <a:r>
              <a:rPr lang="pt-BR" dirty="0"/>
              <a:t> Couto)</a:t>
            </a:r>
          </a:p>
        </p:txBody>
      </p:sp>
    </p:spTree>
    <p:extLst>
      <p:ext uri="{BB962C8B-B14F-4D97-AF65-F5344CB8AC3E}">
        <p14:creationId xmlns:p14="http://schemas.microsoft.com/office/powerpoint/2010/main" val="742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Ombro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611560" y="134076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Pintura de teto situação de RISCO </a:t>
            </a:r>
            <a:r>
              <a:rPr lang="pt-BR" sz="2400" dirty="0"/>
              <a:t>PARA OMBRO</a:t>
            </a:r>
            <a:r>
              <a:rPr lang="pt-BR" sz="2400" dirty="0" smtClean="0"/>
              <a:t>?</a:t>
            </a:r>
            <a:endParaRPr lang="pt-BR" sz="2400" dirty="0"/>
          </a:p>
        </p:txBody>
      </p:sp>
      <p:pic>
        <p:nvPicPr>
          <p:cNvPr id="11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27625" r="46614" b="23878"/>
          <a:stretch>
            <a:fillRect/>
          </a:stretch>
        </p:blipFill>
        <p:spPr>
          <a:xfrm>
            <a:off x="802470" y="2057400"/>
            <a:ext cx="4095750" cy="331628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724128" y="238860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SIM OU NÃO??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673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108012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smtClean="0"/>
              <a:t>Outras situações a serem consideradas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sp>
        <p:nvSpPr>
          <p:cNvPr id="6" name="CaixaDeTexto 5">
            <a:hlinkClick r:id="rId3" action="ppaction://hlinkfile"/>
          </p:cNvPr>
          <p:cNvSpPr txBox="1"/>
          <p:nvPr/>
        </p:nvSpPr>
        <p:spPr>
          <a:xfrm>
            <a:off x="683568" y="184482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Berço da peça raso</a:t>
            </a:r>
            <a:endParaRPr lang="pt-BR" dirty="0"/>
          </a:p>
        </p:txBody>
      </p:sp>
      <p:sp>
        <p:nvSpPr>
          <p:cNvPr id="7" name="CaixaDeTexto 6">
            <a:hlinkClick r:id="rId4" action="ppaction://hlinkfile"/>
          </p:cNvPr>
          <p:cNvSpPr txBox="1"/>
          <p:nvPr/>
        </p:nvSpPr>
        <p:spPr>
          <a:xfrm>
            <a:off x="683568" y="24208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Pinça inadequada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79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1561438"/>
            <a:ext cx="3024336" cy="93610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Nexo Causal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15616" y="184482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16696"/>
            <a:ext cx="4248472" cy="567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1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Trabalho sem risco ergonômico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56614"/>
            <a:ext cx="4032250" cy="58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9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Referencias Bibliográficas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1340768"/>
            <a:ext cx="79928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2400" dirty="0">
                <a:solidFill>
                  <a:prstClr val="black"/>
                </a:solidFill>
                <a:latin typeface="Constantia"/>
              </a:rPr>
              <a:t>Ergonomia Aplicada ao Trabalho, Conteúdo Básico – Guia Prático, Hudson de Araújo Couto, Abril de 2007.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2400" dirty="0">
                <a:solidFill>
                  <a:prstClr val="black"/>
                </a:solidFill>
                <a:latin typeface="Constantia"/>
              </a:rPr>
              <a:t>Gerenciado a LER e os DORT nos tempos atuais, Hudson de Araújo Couto, Abril de 2007.  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2400" dirty="0">
                <a:solidFill>
                  <a:prstClr val="black"/>
                </a:solidFill>
                <a:latin typeface="Constantia"/>
              </a:rPr>
              <a:t>Biomecânica Ocupacional, terceira edição, </a:t>
            </a:r>
            <a:r>
              <a:rPr lang="pt-BR" sz="2400" dirty="0" err="1">
                <a:solidFill>
                  <a:prstClr val="black"/>
                </a:solidFill>
                <a:latin typeface="Constantia"/>
              </a:rPr>
              <a:t>Chaffin</a:t>
            </a:r>
            <a:r>
              <a:rPr lang="pt-BR" sz="2400" dirty="0">
                <a:solidFill>
                  <a:prstClr val="black"/>
                </a:solidFill>
                <a:latin typeface="Constantia"/>
              </a:rPr>
              <a:t>, </a:t>
            </a:r>
            <a:r>
              <a:rPr lang="pt-BR" sz="2400" dirty="0" err="1">
                <a:solidFill>
                  <a:prstClr val="black"/>
                </a:solidFill>
                <a:latin typeface="Constantia"/>
              </a:rPr>
              <a:t>Andersson</a:t>
            </a:r>
            <a:r>
              <a:rPr lang="pt-BR" sz="2400" dirty="0">
                <a:solidFill>
                  <a:prstClr val="black"/>
                </a:solidFill>
                <a:latin typeface="Constantia"/>
              </a:rPr>
              <a:t> e Martin, 2001.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2400" dirty="0">
                <a:solidFill>
                  <a:prstClr val="black"/>
                </a:solidFill>
                <a:latin typeface="Constantia"/>
              </a:rPr>
              <a:t>Radiologia Ortopédica, quarta edição, Adam Greenspan, 2006.</a:t>
            </a:r>
          </a:p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2400" dirty="0">
                <a:solidFill>
                  <a:prstClr val="black"/>
                </a:solidFill>
                <a:latin typeface="Constantia"/>
              </a:rPr>
              <a:t>Índice TOR-TOM, 2ª edição, Hudson de Araújo Couto, </a:t>
            </a:r>
            <a:r>
              <a:rPr lang="pt-BR" sz="2400" dirty="0" smtClean="0">
                <a:solidFill>
                  <a:prstClr val="black"/>
                </a:solidFill>
                <a:latin typeface="Constantia"/>
              </a:rPr>
              <a:t>2012</a:t>
            </a:r>
          </a:p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pt-BR" sz="2400" dirty="0">
                <a:solidFill>
                  <a:prstClr val="black"/>
                </a:solidFill>
                <a:latin typeface="Constantia"/>
              </a:rPr>
              <a:t>Flavio </a:t>
            </a:r>
            <a:r>
              <a:rPr lang="pt-BR" sz="2400" dirty="0" err="1">
                <a:solidFill>
                  <a:prstClr val="black"/>
                </a:solidFill>
                <a:latin typeface="Constantia"/>
              </a:rPr>
              <a:t>Hanciau</a:t>
            </a:r>
            <a:r>
              <a:rPr lang="pt-BR" sz="2400" dirty="0">
                <a:solidFill>
                  <a:prstClr val="black"/>
                </a:solidFill>
                <a:latin typeface="Constantia"/>
              </a:rPr>
              <a:t>, autor do cap. 6 do livro Ortopedia e Traumatologia, Princípios e Prática, 3ª Ed</a:t>
            </a:r>
          </a:p>
        </p:txBody>
      </p:sp>
    </p:spTree>
    <p:extLst>
      <p:ext uri="{BB962C8B-B14F-4D97-AF65-F5344CB8AC3E}">
        <p14:creationId xmlns:p14="http://schemas.microsoft.com/office/powerpoint/2010/main" val="2209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78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Agradecimentos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457200" y="1920875"/>
            <a:ext cx="3538736" cy="443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endParaRPr lang="pt-BR" b="1" dirty="0" smtClean="0"/>
          </a:p>
          <a:p>
            <a:pPr>
              <a:buFont typeface="Wingdings 2" pitchFamily="18" charset="2"/>
              <a:buNone/>
            </a:pPr>
            <a:endParaRPr lang="pt-BR" sz="2400" dirty="0" smtClean="0"/>
          </a:p>
          <a:p>
            <a:pPr>
              <a:buFont typeface="Wingdings 2" pitchFamily="18" charset="2"/>
              <a:buNone/>
            </a:pPr>
            <a:r>
              <a:rPr lang="pt-BR" dirty="0" smtClean="0"/>
              <a:t>  </a:t>
            </a:r>
          </a:p>
          <a:p>
            <a:pPr>
              <a:buFont typeface="Wingdings 2" pitchFamily="18" charset="2"/>
              <a:buNone/>
            </a:pPr>
            <a:r>
              <a:rPr lang="pt-BR" dirty="0" smtClean="0"/>
              <a:t> </a:t>
            </a:r>
          </a:p>
          <a:p>
            <a:endParaRPr lang="pt-BR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1763688" y="1988840"/>
            <a:ext cx="5472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3200" dirty="0"/>
              <a:t>Obrigado.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3200" u="sng" dirty="0" smtClean="0">
                <a:hlinkClick r:id="rId3"/>
              </a:rPr>
              <a:t>afelipe@asc.sc</a:t>
            </a:r>
            <a:endParaRPr lang="pt-BR" sz="3200" u="sng" dirty="0" smtClean="0"/>
          </a:p>
          <a:p>
            <a:pPr algn="ctr">
              <a:lnSpc>
                <a:spcPct val="150000"/>
              </a:lnSpc>
              <a:defRPr/>
            </a:pPr>
            <a:r>
              <a:rPr lang="pt-BR" sz="3200" u="sng" dirty="0" smtClean="0">
                <a:solidFill>
                  <a:srgbClr val="FF0000"/>
                </a:solidFill>
              </a:rPr>
              <a:t>peritoalbertofelipe@gmail.com</a:t>
            </a:r>
            <a:endParaRPr lang="pt-BR" sz="3200" u="sng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sz="3200" dirty="0"/>
              <a:t>cel. </a:t>
            </a:r>
            <a:r>
              <a:rPr lang="pt-BR" sz="3200" dirty="0" smtClean="0"/>
              <a:t>98105.7692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4635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Conceito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6400800" cy="3528392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chemeClr val="tx1"/>
                </a:solidFill>
              </a:rPr>
              <a:t>Art. 20 da Lei </a:t>
            </a:r>
            <a:r>
              <a:rPr lang="pt-BR" b="1" dirty="0" smtClean="0">
                <a:solidFill>
                  <a:schemeClr val="tx1"/>
                </a:solidFill>
              </a:rPr>
              <a:t>8.213/91</a:t>
            </a:r>
            <a:endParaRPr lang="pt-BR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endParaRPr lang="pt-BR" b="1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chemeClr val="tx1"/>
                </a:solidFill>
              </a:rPr>
              <a:t>Doença </a:t>
            </a:r>
            <a:r>
              <a:rPr lang="pt-BR" sz="2400" b="1" dirty="0">
                <a:solidFill>
                  <a:schemeClr val="tx1"/>
                </a:solidFill>
              </a:rPr>
              <a:t>do Trabalho</a:t>
            </a:r>
            <a:r>
              <a:rPr lang="pt-BR" sz="2400" dirty="0">
                <a:solidFill>
                  <a:schemeClr val="tx1"/>
                </a:solidFill>
              </a:rPr>
              <a:t>, </a:t>
            </a:r>
            <a:r>
              <a:rPr lang="pt-BR" sz="2400" dirty="0" smtClean="0">
                <a:solidFill>
                  <a:schemeClr val="tx1"/>
                </a:solidFill>
              </a:rPr>
              <a:t>“</a:t>
            </a:r>
            <a:r>
              <a:rPr lang="pt-BR" sz="2400" i="1" dirty="0" smtClean="0">
                <a:solidFill>
                  <a:schemeClr val="tx1"/>
                </a:solidFill>
              </a:rPr>
              <a:t>adquirida </a:t>
            </a:r>
            <a:r>
              <a:rPr lang="pt-BR" sz="2400" i="1" dirty="0">
                <a:solidFill>
                  <a:schemeClr val="tx1"/>
                </a:solidFill>
              </a:rPr>
              <a:t>ou desencadeada em função de condições especiais em que o trabalho é realizado e com ele se relacione diretamente”.</a:t>
            </a:r>
            <a:endParaRPr lang="pt-BR" sz="240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873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821953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Números do INSS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6400800" cy="864096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BENEFÍCIOS PREVIDENCIÁRIOS RELACIONADOS COM O TRABALHO (B91) </a:t>
            </a:r>
            <a:r>
              <a:rPr lang="pt-BR" b="1" dirty="0" smtClean="0">
                <a:solidFill>
                  <a:schemeClr val="tx1"/>
                </a:solidFill>
              </a:rPr>
              <a:t>JAN/JUN 2015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7251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40968"/>
            <a:ext cx="90297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9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3885</TotalTime>
  <Words>1978</Words>
  <Application>Microsoft Office PowerPoint</Application>
  <PresentationFormat>Apresentação na tela (4:3)</PresentationFormat>
  <Paragraphs>512</Paragraphs>
  <Slides>72</Slides>
  <Notes>72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73" baseType="lpstr">
      <vt:lpstr>Tema do Office</vt:lpstr>
      <vt:lpstr> Ergonomia em Perícia Médica </vt:lpstr>
      <vt:lpstr>ERGONOMIA</vt:lpstr>
      <vt:lpstr>PERÍCIA MÉDICA</vt:lpstr>
      <vt:lpstr>ERGONOMIA EM PERÍCIA MÉDICA</vt:lpstr>
      <vt:lpstr>ERGONOMIA EM PERÍCIA MÉDICA</vt:lpstr>
      <vt:lpstr>ERGONOMIA EM PERÍCIA MÉDICA</vt:lpstr>
      <vt:lpstr>Nexo Causal</vt:lpstr>
      <vt:lpstr>Conceito</vt:lpstr>
      <vt:lpstr>Números do INSS </vt:lpstr>
      <vt:lpstr>Números do INSS </vt:lpstr>
      <vt:lpstr>Números do INSS </vt:lpstr>
      <vt:lpstr>Introdução </vt:lpstr>
      <vt:lpstr>Introdução </vt:lpstr>
      <vt:lpstr>Introdução</vt:lpstr>
      <vt:lpstr>Introdução</vt:lpstr>
      <vt:lpstr>Introdução </vt:lpstr>
      <vt:lpstr>Introdução </vt:lpstr>
      <vt:lpstr>Introdução  </vt:lpstr>
      <vt:lpstr>Princípios da Biomecânica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Métodos de Avaliação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Coluna Lombar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Ombro</vt:lpstr>
      <vt:lpstr>Outras situações a serem consideradas</vt:lpstr>
      <vt:lpstr>Trabalho sem risco ergonômico </vt:lpstr>
      <vt:lpstr>Referencias Bibliográficas </vt:lpstr>
      <vt:lpstr>Agradecimentos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ERGONOMIA EM PERÍCIA MÉDICA</dc:title>
  <dc:creator>ALBERTO FELIPE GOMEZ DA COSTA</dc:creator>
  <cp:lastModifiedBy>Alberto Felipe</cp:lastModifiedBy>
  <cp:revision>127</cp:revision>
  <dcterms:created xsi:type="dcterms:W3CDTF">2012-09-07T15:16:06Z</dcterms:created>
  <dcterms:modified xsi:type="dcterms:W3CDTF">2015-10-02T13:02:55Z</dcterms:modified>
</cp:coreProperties>
</file>