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81" r:id="rId2"/>
    <p:sldId id="286" r:id="rId3"/>
    <p:sldId id="309" r:id="rId4"/>
    <p:sldId id="340" r:id="rId5"/>
    <p:sldId id="375" r:id="rId6"/>
    <p:sldId id="379" r:id="rId7"/>
    <p:sldId id="380" r:id="rId8"/>
    <p:sldId id="384" r:id="rId9"/>
    <p:sldId id="381" r:id="rId10"/>
    <p:sldId id="382" r:id="rId11"/>
    <p:sldId id="383" r:id="rId12"/>
    <p:sldId id="373" r:id="rId13"/>
    <p:sldId id="387" r:id="rId1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7539B97-7EF9-4BE7-963B-142275C29F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017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39B97-7EF9-4BE7-963B-142275C29FDD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01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39B97-7EF9-4BE7-963B-142275C29FDD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59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E20D7-DD4A-4E4A-93F5-CF85AAA992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17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165A-24DF-4325-B1AF-CA837A63F8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37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3AC94-8FD0-41EB-A0BF-8FC1474465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9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92CC9-40A7-43B6-8166-CBD0F826DC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60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D005-0D00-4658-AF22-09045B53F2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87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A9AA-7B79-4054-B8DF-0E4DF4E79B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85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A196F-B48A-4618-9062-8FA10E19E3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57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6165A-4F78-4914-BF3E-E4D816C056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26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55913-80E3-4078-93A6-E570CA6F3B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15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665F1-D377-4694-B4B8-DBDC73199B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61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1641-E145-4C3B-A318-09ECA37633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81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567CF28D-9C98-499D-877F-5EE706BD57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microsoft.com/office/2007/relationships/media" Target="../media/media2.wmv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27384"/>
            <a:ext cx="1020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332656"/>
            <a:ext cx="6769100" cy="792162"/>
          </a:xfrm>
        </p:spPr>
        <p:txBody>
          <a:bodyPr lIns="92075" tIns="46038" rIns="92075" bIns="46038" anchor="b"/>
          <a:lstStyle/>
          <a:p>
            <a:r>
              <a:rPr lang="pt-BR" altLang="pt-BR" sz="2400" dirty="0" smtClean="0">
                <a:solidFill>
                  <a:srgbClr val="FF0000"/>
                </a:solidFill>
              </a:rPr>
              <a:t/>
            </a:r>
            <a:br>
              <a:rPr lang="pt-BR" altLang="pt-BR" sz="2400" dirty="0" smtClean="0">
                <a:solidFill>
                  <a:srgbClr val="FF0000"/>
                </a:solidFill>
              </a:rPr>
            </a:br>
            <a:r>
              <a:rPr lang="pt-BR" altLang="pt-BR" sz="2400" dirty="0" smtClean="0">
                <a:solidFill>
                  <a:srgbClr val="FF0000"/>
                </a:solidFill>
              </a:rPr>
              <a:t/>
            </a:r>
            <a:br>
              <a:rPr lang="pt-BR" altLang="pt-BR" sz="2400" dirty="0" smtClean="0">
                <a:solidFill>
                  <a:srgbClr val="FF0000"/>
                </a:solidFill>
              </a:rPr>
            </a:br>
            <a:r>
              <a:rPr lang="pt-BR" altLang="pt-BR" sz="2400" dirty="0" smtClean="0">
                <a:solidFill>
                  <a:srgbClr val="FF0000"/>
                </a:solidFill>
              </a:rPr>
              <a:t/>
            </a:r>
            <a:br>
              <a:rPr lang="pt-BR" altLang="pt-BR" sz="2400" dirty="0" smtClean="0">
                <a:solidFill>
                  <a:srgbClr val="FF0000"/>
                </a:solidFill>
              </a:rPr>
            </a:br>
            <a:r>
              <a:rPr lang="pt-BR" altLang="pt-BR" sz="2400" dirty="0" smtClean="0">
                <a:solidFill>
                  <a:srgbClr val="FF0000"/>
                </a:solidFill>
              </a:rPr>
              <a:t/>
            </a:r>
            <a:br>
              <a:rPr lang="pt-BR" altLang="pt-BR" sz="2400" dirty="0" smtClean="0">
                <a:solidFill>
                  <a:srgbClr val="FF0000"/>
                </a:solidFill>
              </a:rPr>
            </a:br>
            <a:endParaRPr lang="pt-BR" altLang="pt-BR" sz="20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88" y="1484784"/>
            <a:ext cx="9072116" cy="1728787"/>
          </a:xfrm>
        </p:spPr>
        <p:txBody>
          <a:bodyPr lIns="92075" tIns="46038" rIns="92075" bIns="46038"/>
          <a:lstStyle/>
          <a:p>
            <a:r>
              <a:rPr lang="pt-BR" altLang="pt-BR" sz="4400" b="1" dirty="0" smtClean="0">
                <a:solidFill>
                  <a:srgbClr val="FF0000"/>
                </a:solidFill>
              </a:rPr>
              <a:t>Radiação X</a:t>
            </a:r>
            <a:endParaRPr lang="pt-BR" altLang="pt-BR" sz="4400" dirty="0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987824" y="4365104"/>
            <a:ext cx="5181600" cy="1661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800" u="sng" dirty="0"/>
              <a:t>Prof. Dr. Paulo Mazzoncini de Azevedo </a:t>
            </a:r>
            <a:r>
              <a:rPr lang="pt-BR" altLang="pt-BR" sz="1800" u="sng" dirty="0" smtClean="0"/>
              <a:t>Marques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400" dirty="0" smtClean="0"/>
              <a:t>Centro </a:t>
            </a:r>
            <a:r>
              <a:rPr lang="pt-BR" altLang="pt-BR" sz="1400" dirty="0"/>
              <a:t>de Ciências das Imagens e Física Médica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400" dirty="0"/>
              <a:t>Departamento de Clínica Médica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400" dirty="0"/>
              <a:t>Faculdade de Medicina de Ribeirão Preto - USP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400" i="1" dirty="0"/>
              <a:t>pmarques@fmrp.usp.br</a:t>
            </a:r>
          </a:p>
        </p:txBody>
      </p:sp>
      <p:pic>
        <p:nvPicPr>
          <p:cNvPr id="2053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440755" cy="90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2"/>
            <a:ext cx="1665209" cy="1272771"/>
          </a:xfrm>
          <a:prstGeom prst="rect">
            <a:avLst/>
          </a:prstGeom>
        </p:spPr>
      </p:pic>
      <p:pic>
        <p:nvPicPr>
          <p:cNvPr id="7170" name="Picture 2" descr="Símbolo da radioativida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79" y="2509986"/>
            <a:ext cx="1431049" cy="137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01" y="4365104"/>
            <a:ext cx="1669814" cy="1661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06177"/>
            <a:ext cx="6551612" cy="2390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316" name="AutoShape 4" descr="data:image/jpeg;base64,/9j/4AAQSkZJRgABAQAAAQABAAD/2wCEAAkGBxQTEhUUExQVFRQXGBgYFxgYFxcYFxgcGBwaHBoaFx0YHCghGBwlHhQYIjEiJSkrLi4uFx8zODMsNygtLisBCgoKDQwNFA8PFCwcFBwsLCwsLCssLCwsLCwrLCwsLCwsLCwsNyw3NzcsLDcsLCwrLCssLCs3Nzc3LDcsKysrN//AABEIAJoBRgMBIgACEQEDEQH/xAAcAAACAwEBAQEAAAAAAAAAAAABBgACBQMEBwj/xABZEAABAwIEAwMGBQ0NBQcFAAABAgMRAAQFEiExBkFREyJhFCMkMnGBFUKRofAHFjM0Q1JTVHKxwdHSJTVEVWJjZHSDlLTU4YSTorLTgpKjs8PE8RdFZXOV/8QAFgEBAQEAAAAAAAAAAAAAAAAAAAEC/8QAGREBAQEBAQEAAAAAAAAAAAAAAAExEUEC/9oADAMBAAIRAxEAPwD7VRoZagTQWBqE0AiiRQGak1UVJoL1Q1YUCKAEVKEVagFHrVRWPxNjht0pbaSHLp45GGiT3j8Za4BIbQO8pXhG5FBqXVy20krcWhtI3UtQSke86V4jj1pv5Vb/AO+b93xqx8N4FYntb2L26Vqpx0ZkJ/ktNmUoQNYETqa1EcLWI2s7UcvsDXMQfi9NKDo5xDZpAKru3A01LzfPb41czxNZCT5ZbaRPnm9J2+NQXwrYlIBs7UpBmDbskAncxl31qn1oWH4lZ6bejs6f8NB6Rjtr+NW/+9b/AGqCMftFerdW50nR5s6bT621FGBWo2tmBpGjLew2+L41zf4Zs1+vaWqvymGj+dNBZfEVmIm7t9Tp55vWf+1XP657IkpF5bSNx2zemsffdaCuE7EiDZWkdPJ2eQgfF6CK7fW/axHktvHTsW4/5aCycctYJ8pYgaE9q3Ajr3q4W/Fli4sNt3dstZiEpebJMxEQdTrtvXUYBazPk1vPXsW/2aFxw7aLSUrtbdSTuCy3+qg1JozSiw0rDXGm0lS7B1YbAWoqVauLMICVGSplaoTBMpUoawYDaKCFVGaFCgtFCjFCKAxVSaMUDQEGpNAVKAg0Zqoq00FVGhRNCaAg1KlCgk0QqhRFBbNQoCjQVNY/EmOptUoAQt191WRhlEBTit+ZhKUjUqOgHtrYApXaSF40vNqWbJvsx07V1ztD7T2aB7KCMYZii++5fMMk/cmrYOIT177i8yj46DfTp6H8IvimE4iEnXUWjR9kAqj5ZphIoR40C4MFvsoBxNUgRmFrbgk9TIIn2AVxVgGIST8LOgHl5JayNeRy7R4U0EVKDF+DL2D6fr18ma0+U1RzC70pgYhBj1vJWpHiJVHzVviiaBXVgN+Y/dRYA6WtuCfaSD80V0Rgt9rOJrP+y246+G23yUx5agFAufAt5scTc8Yt7YK9xyEA7awa92D4AzbrW4kKW85ot11ZcdUOmZXqpn4iYT4VqGrTQSakVJoRQHLQIqRQIoJRihFSKA1DQil/jrEFtWuRow/cLRbtbTmdMKUAogSlGdQkxIFBqYVjDFykqt3m3kjQltaVQehjb2GvcTShgaQnEnG20JSyzaoYSoJSmVtqSpY03AS6z4A5gNQYbjQePGMORcsOMODuOJKSRuOik9FJIBHQgVncH4st5pTb0eU26yy+Oqk+q4ByS4nKsflEaxW7NKfEChZXbd9JDLuW2uhrlEk9i8Y+9UezPg4OmoNpVUmgqoKC1SalCgNBRqUKAhVSaFSaC2aiFVUUZoITQmgahoJNSgaIoDNHNQqUEmpUipQVk0g4nbPnFn7i1hTzFrbp7JZCUPIcW+VIKoORXm0lJ2kGdDIfopZwhH7q35mZZstOn2fn8+nWg6YfxiwtwMOhdrcHZm4SEFXLza5KHR0yqPsFMFcL+waeQUPNNuoO6XEpUnTbRQjSsAcJrY1sbp23GkMr9IthHIIWczY/IWAOlAzVcGlh3Hbu3PpVmpxH4a0PbATHrNEB0e0Zv1a+EY7b3Qlh5DmmqUqGdPgtB7yDrsQCKDQoqoFNA0FauDVKuKCTRmgaMUAmgKwuLOJ02Qb8y7cOOEhLTKc7kJEqXlmcgOUE9VCl3/6mH+KsU/u5/XQP01JpFtvqkZlpR8GYinNMFTITOUFRgKUMxypUcokmKc8PvUPNodaUFNrSFJVrqD7dQfA6jnrQd5ozRmpNACaUcWvAvE059GbC2cuXDpot2UIEHXRtDp0jca04UivLDyXZCVC+vAwnSQphhMObEEApt3yCSfWGhBAoNDhe2U2q2ziHF2zzrgAIAW8604sbnYrgamAnempSqynUenNn+jOif7Rn/WtQ0BzV5MVsG7hlxh0Zm3EqQoeChGnQjcHkQK9UGg4oJEkgDqTA+egXeEcZKgq0uDF5bBKXAfuqPiPo++SoRPRUggaUxyaT+IrvCbopDt5boebPm3G7ptt9on7xQVI9hkHpXnZUAYTj8p5BRsFK5/Gya/JyNA8TUJNKKXTM/DSCBuCmy+eEiKs66ZB+GUJTGwTZ6nmSVA/NH6KBqk0Z+mtKK3DyxpIP5Nl+zVFO/wD5wDrpYfsaUDhNQH6a0nFfXHBz2FgI8NUVO02jHE6+FhM+Hc/QaByCj9Jq2b6a0khav4+RGye7Y/Ocuu/KKuh5QmccbO0Siy05ToPofkoHIKozSw0h10lDWKpUsbhLdstSRG8DbrJ+evY7hV5lGW/IV1VbslPyCCB76DcJqqTWHgOKPKddtbpKQ+0ErC0Ahp5tcgLQColJBSUqSSYIBBgitwUFs30ihmqCgZoCCalVqUBmlfBCfhTEdoyWcbz6jkg/MffTRNLHD6T8I4mSedrAmdmfZoddvfzoGWoDUmpQSayca4WtblQcdaHaj1XkEtvJjaHEEKG/WNa1yKsoUCmMMxC2+17lN23+CuxlcER6r7Y1/wC2k+2sbGsSxZxxpvyVLJKVryNX7SVuBOQE5lNGAkrEgA+uNdK+ha1h38/CVp/Vrz2evZ/T3UCi4xi8/a9zqf4ztwkAxtFuDoR83OaL1li52ZuB7MTa1+W203r6XRAoPmjVri+/k7/SDijcb+t3bf378tqWsZ4wuLW5DN4i9YEJUrs71DhyHTOjzELGh0kajka+r8XcQt2Fsq4cStaQpKcqIzEqMDcgCvi31b8UZuXbZxl1twKtySEKCimSVALg6Hvbb6GpVfbMIwhtpa30uOurdSkZ3FlZCBJSlGwSnvk+M61qTXO1Hm0fkp222FXFVGPjq/P2G320oa7/AGrdbdD+ia8f1OD6F/tF5/iXq9uOR2tkYGl1p4Tb3A/TXn4APoip38pvP8U9QMc0KNVoOV2opbWRuEqI9wMUlcJpM4SDMfBzq9fvvRO8QO7MLOu/eM7mnO/jsnJOmRU/IaTeGEQ7hfI/BSxA2EGy2jTmeXSgY3J8vRrp5M587rfy7D6GtY1kLHp4/qyv/NT9PdWtQQil7iVvPcWDStW1PLWtBSVJUW2lqRmGwCVZVCdJSnnFMJrExVBN3ZbwC/PeKQPN8wPX32OnPdNBbH70sIaLdul1S3W2QkqDaQFkjMTCtB0ANZyMTuFvuMGxty6htDiibg5SHVOBAk28ySwZ0003r2cSPIz2aSUFSrpGVJgqJSlycnQpmSekjnQsP30uv6rZ/wDmXdAC7d8rC33H8JEQABP2DcawOgGoqrouVEzh9oqUkHNcakzsr0c90jXnryrzXHH9sl5xlCVuKbUULIctGwFJ0UAH7htRg6SBEgwTBr12fE6nWw4zZXLqCSkFtdisEpJB1F1G6SN6Cqxca5cPtT6p+zgSR18xyAEH2bb1c+U6RY20hR/hGwMwQew3Ok+/U10+HXv4tvflsvD+leP0ih8PPH/7be7TvZf5rXbag5JNzAPkFt2kEH0gZY3jN2E7xpl6nkJ4FFyonNhtpqADNwDMSYJ8n9UECPbsK9icbfJ/e68HtVZeH9KrK4oxG8etXmrexvWnlIhtee0SEnf1kXJI0BGnXxqD1us3JBPwdZlXd3fBkjr6NyAEforHxjGk2TanXrKwQErJCE3DfbKCjrkT2AzOqMkpmN9dKxhgN127q3MPvrpolJabfxFsJSnIApK0h1SVHOF7kjKUyJmtdq3eSyWk4A0lteikB+1EyoetA11AO/IdKDIY40tXmbZxKbK0yXLZhT7YeabDqUryoCAQVoKgdcuVSiSafTxhh/49addLhr9CqX7Y3DCAhrAkBOvdQ/a+BO41MnryoKxS7kfuDMaz21rI1Phv3eR6UFsGxsXeMZ20r7BNktLbikFIdPbN5lNkgEokAA84PgaeKQXb7EfLxcDCnMoYLABuLcalaV5pzGE6RA/0Huv+LLxopz4YtIPNV3ap+SV67j5+lA4zQNJdvxherEowpa+pRdWywJAIBIVpvV73i+7bbW4rCrlKEJUpRL1vACRJJhRMAA7AmqHEUa8mFXybhhp9OiXUIcAPILSFD89Sg8KWsRky9ZkSYHk7wMTpJ8o0MeFLuBC8N7iXZuWiVh1gLKmXSFHsEEEAPApEGNSddfCntZOsAbaToPl6UocOKdF7imRtsnt2JlxQ/g7fRs8o+U9JMGgtnE9fPWO4gdg/75Pb/JpVUsYpOr9jGsejPn/3Gtagcf1ltrnHnl9BH3HTWQekDeYHqWVZSQBmjQEkJJjQEgEgTzg+yqMM2+J6ekWO2vor/wA3pP0iobbE/wAYsf7q/wD5qtRxb8mG2inkS6sE+0BogfKa7IzkHMlIPKFFQOnMlIjXwNBiJt8T/GLGP6o//mqy32cQ8vYl2zK/J7rKRbPBIGe1zBQ8oMqJyEGRACtDIIarcukq7RDaU/FKVqWT1kKQmOXM89o1znUq+ELcqAHo14NDIEu2kakA6gf/ADvQVUxiXJ+yj+qv/wCa+nz1VNvifO5suX8Ee/zVbrijHdAJ5A6D5QDHyVzZLhPeSkCPirKjPSChMiOfujnQfMfqwW96MOJfftlth1vut27jaiSSB3lPrHPUZeVfDw6RmCSRPrCYBjUT1gj5q++/VpLhwtXaJQnz7UZVlUiTBMoTBmNNeetfn91RykScupjlMRMTE6/PWPrWpj9A/U1w7FUWLYU80ymSW0PsOOupQdgYfRlTzCSJHhsGZdniR2u7Qa/ibnzzdGta2LmVrutxkTm7ytDHxRl1E9SK6uLX8UIOvNRGkeCTrPLpW2SovE3Td29s+G+2aebcC2wQh1txm7SFBCiS2QppQKcyhsQdYGlwQfRl/wBavv8AFP1jXyVnHGoCcoZYJJXB2xADKmO8e8dOQE9Y2OBJ8lVIAPlN74/wp+gYJoTRipQKvHNuh02zTiQttSnyUK1Qoot3VJzD40GCJ5gHkKxLHF8r1gppIuFN4Y4p1CHB2iUnyUggK9ZRKICVKE6mRGrFxWshbIAB7l0TrB0ZMQPafdXmwi1yXVmA2hCRYOZssDvFdrpoBMBJ1jrtzg02XAu8C0wUKtUkHkQpyUxy1GtbM1gjg60SZQl5vu5QG7m5aSEgkhKUtugJT3j3QABV08LMg6OXm8/b15+bttqo2yaXr64ScStmwoZm2H3XNJhKi0hE690k5iJmQ2r2jw4vgEFDTT12SpDqiDfXCPU7OO+c5AzKSD0CiQCa17PCUW4hlhsFxSO1KnFKUqB6y1rClOqGwzbzyoM8soVi6Sptslu0JbOilpl0AmI7nMAg6jNXNLb/AMKXKmVNgC2tApLiFELOe5IAWk9wgT8VU5hpXTD3nziJ7ZtDY8l7oS4XJ88dyUJ1gagSBOh1NevDQfhG77sDsrSDmkHW42HKJ3oPlnY4ZcYiF3watgu27VSQ7kQbgvPdoVL0lUawqJgCCBFNn1OsPs7m2dccDb5XdPELWlIUoJUA2Y0ynKlBiB7qYeC8OQbC3LjLXaKbClwlJkq7xJMakkyZ1kmuPG2DseRuww0SpTQ9RKT3nWxMgSDB9tQe48F2ER5GxERGQRER+bSug4Tsxp5M2NSdBG+p+U6+3xrseHbb8H/xL/aqn1t2v4FPyq5++qOP1n2IEC1aA/J6AgH3Ake89aI4RspzeSs5oicomOk1FcPsQQLdMSNlrEiRJ02IH5o0rorh21IjsUx7Vfr+k0HP60rLT0VoRtCY2jp7Bp4DpVVcH2REG1ajoBA9sAxPjXV7AWNIYSqTBlShA6jrU+ty2meyE/lL/aoKnhazO9s2famTsRMnnC1a7949aqrhOzJB8mbkEHQRqNRMb6gb10+t22/Bf8a/2qoOG7eNWROumdf66Dl9Z1lEeTIA6AqAMiNYVroAPdSpxNgNq1iNihCWLft27tC1qbbWVFPZKTl7UKSHJKoUQdCoazTmeHbb8EP+8v8AapT4k4WYevmWJUyhy0uc5QpGZQDluMsvJXA7x9WD4xQV4Rwu3dvsQSotuho27aFtQ0CMilHMGSEqUFLUCY36bDj9VfAmGcOWtpJQoLbSIccgpUoBSSCoggjkRyHQVpN8BWocKzcZlkJT32sPVAQISEg20I0PICYE7Ui/VTw9FmEtNwtL7YBIbtmw32TqFJ0YaTIMq9bxjnMuK+ucIj9z7OST6OxqRqfNp3nY0K68O62VtO/YM9B9zTUqo8qeJ0na1vTtHorg31+NEbc4rD4bxgJusSUGLlQU+0rRlUj0dsEETIV3ZjotPXR4jWlzhX7axPX+FI/w1v8AT3UHdHEoMeiXomRrbnlG+ukz8xop4j0nyS9np2Gv/NFbc1KDFHEH9FvOf3Hpz9b/AFrorHhp5i6k/wBHXp7Tt89axoLoMNXEepHkt7oJB7AwfYc3gd4/NWW/j3pzC/JbzS3uU5ex3zOWxmM2wyb8sw603Gs94+mta/cH+71hy3k9NJ+eg831zD8Uvdf6Or9elczxMPxS93A+11fLvtrTDVTQfK/qw4122HZfJ7puXm+861kSIzaEzOsae6vhah1O4+T5q/VPHHDHwhbeTl0tDtELKsoVOXcEEjrMzuBvtXw76rPCbOHvNJt8+RbJUcysxzJUQTsIEZazY1K+ucF8bm4s23Xbd8EBSVrbZW42ez0Kk5JMHoAYII5TThbXKHEJW2oLQoBSVJIIUDqCCNwetc8LtkttNttpCUIQlKQmAAABtFZHAQHkSIkjtLjfl6Q7p7Bt7q0yzbv9+29CfM2/sGmJb6V7/qej0L+3vPD+FPV5H/34TrENW0+PdxPn7wa0eB/tNGv3S46fh3egFBu1KkVAKBW41uG21NqeWEI7G7SFFQSMxbEAE6ZiAuBzg7xWVhWFLbcabtysKcsAFOuvOu9kSpISUpUSDBmEJyDu77Q1cVNpVZXIUApPYOyCJmEK5RWdgiB5Wk/GNhbzzV67kST3jud/00HBnhu08tUhVuyvJbsEFaQtU53hmOYGVHLqs6mNzWunhqzBkWtuDqdGkc9/i0Lf7ff108mttI285dc616DAHCNgoK9Dt9cwPm0nc66xpqK8lhNpeotQtard9pxbKFFSyytlSe0SlRBUUKDwPfPdKYGhADK22Eg6kySdSTuSfk10pfxVJOJ2UTpb3p8N7Ud7wkjbnFBdoj4UVtKrNv48qMPOfF5ATuN58K87WJdniN2kNPOKLVsoBtEp+6jvKUQlJ/KInlMGJj7bar3DnAE9om4WgqgZkpVa3Csij6wmJA+XlWjhn25d+y3H/Ao/poELBkvIuTavYm7ahu1bX2faW6j2i1LzgLcSoFKAlOm/eGorX4Ms/L7Jfld09cIU+4gEOBCFpaXCCOzAMHIF78+lZ1/9SMLdec7VpYddW6O1aeK0leYkZmrhCSApWb1Z0Fa9vwJ2aMiWcNUM2cl21deWT1KnH1KJgqEzpPuqKYBwzbREvR4XV1+h3bwoq4bt+r396uR/6tLqOBVCfMYROkRYKA0mfuuuuU+49Zq31kETFvhETImwJI10H2XXQkT81VG8jhy25F7+9XP/AFaseHbfmXj7bq5/S7S59YhiOwwf/wDnEdf5/rB9x61lcU4QLC0XdLtMIdCC3KU2XZyFOJSTJcVtm6ePhQOp4Xtjzf1HK7uuc/zvjQ+tS2Aj0iNN7u65GRqXa+TWeO27jjjabPAUKREKWezQ5IBBbKmxmE665eniWROCXRQSnCcEKPAgp6/eRpr7zUU5q4UtiZPlHs8ru8uk8u1j29aqng22A0NyNI+3bzrP4bqKUm+H7rQfA2EZdNMw5yN+z6K/PvVUcPXQ3wXCIE7FIkkDUS31SN+m+s0Q4L4TtjoTcmDOt5eT8vbT7udIvGvDNim9smnXVNsvN3KVqddU9t2WQIVclYZJKz3hB5SDFU+Dnzcm3GD4QHUtpdIhMZCsgahI1KkqER032Mxbgx9zX4HsQejNytn5cmQGip9T7hC3U/ei3fzsIW2htxLdq6FgozHvONL2UYlMAxPs5/VU4PaYtfKC6tbmdDaQUW7SQklRIAZaRmPtkjWvVhvDN0yFpTg1kQsgqz3Jd2BAguSQnU6CNzpXHG+FLt5lbScJsGlKIh1pxIcRBB3IBPxuZEGI6zwfS+HPtO2//Q1/yJqV2wm3LbDLaozIbQlUEkSlIBg8xIqVpHqnWl7hb7YxL+tp/wANbUwHel7hX7YxL+tp/wANbUDHmoE1xvLptpBW6tLaBupakpSPaVQKxBxP2v2ky5db+c+xW2n86sd8T+DSugYaz8Wxm3tykPOoQV+okmVrj7xAlSzryBrOGFXr+txdBhOnmrQQfELedBUencSjavdhWA29tJabAWdFOElTq4+/cVKlbnc86DxfDF079rWhQgxDt0rshB3IaSFOkjosI9tYN/8ADDb7avRXQUOJK27dw9nKkHKUquEkhWUagmMm3On0moDrQIibvGeZa9vkh/RdfTXwqrl3jPLsj7LSP+a6FP8AQNB89cu8akgZeUEWqYGvjcan5qXsS4Iury4D2IOPupHdKG2W0yga5EHtoROsmCdd5iPsYmqzU4PBhGMIfW6hKHEKZKUrS4nKRmGZMQSCI8a8PAX2i3y77/hr27s/prrgqvTL7aQtj2/YU7676+G9V4FTFiz/AGh+VxZ/TVGXp8Mq8EWoGu0t4ifft89anA/2k3v6zu+/2Vyst9aUYx31hGZthScxyhaW03iV5SYCiFXDcgEnvAxGtW4fxfsWEMm2uSpJcnIhC0mVqMgheoMz76BuozXgwrE27hKijMCg5VoWlSHEKgHKtKhIMKBHIgggkGa91Bm8UCbO6HVh7r+DV0rOwdrLeGD3fIbcJ6QFu6iDl+99UDlvpTEQDuNKRcCT2LlupZ7zLj2GuHNugntLdSirVSiEtDQnV47awDFaqHwjcDWfJrQnp9lu4jx3+atrNWLaR8IXOn8GtPf5y8rboATS7ijafhGxWqNGrtCCSB31dgQBJ1ORtzToCeVMJ9lcL2zbeTlcRmEyNwQRsUkQUq8QQaDK4iw51RtXLdCFKYfLpQtxTaVBTTzaoISrvy6CCRyOomvJZG/Q8+6q1YPaBuEouiYyJykSphPUmTXHEMJw6zSFvOOtSo5Ju7srUpW4bSHSpaj0SCTXiaatFAFNvi0QUg5sQT3egCnQQnwigYDf3oVHkbRTMSLrX2wWdvfPtro3fXZ3tEJ9tyP0NnQ/L4Cl921th9xxbUJ1DuIaZdho983jQi318zjG6T9kv9SJ/nflGg26UDCL68/FG/D0kfPDWg6RJ8KHwheQfQ0TMR5SnX+VPZ+r8+m3XDdaYUknssW7/rAOXgOg6F2U+ryidN5rillhSlHs8ZkjU9repEDp50ffaAeNAwi/vdfQ2tP6VvpPd8z101irovbvNBtG46i5mPd2QM/NvrtOCtTOaS3jEju6G8giddlwdt9461EFqQAnGBrpJuzv1Kzt+UYoNe8duHEwuxacBnureQQN/WlsiNBtO9K3EHBDd00tHwci3JWDmYdaQpex1ARlUnU+sJESPH0X6WVhIUnGsq16hPlWvcIhQmUojpAn316iWie0/dfMRl9W6EDecsRMnff5KgyLDhYWxYYJxBpBcCA4i+82e44opKEFOSckaIiVCDTN9aKQO7dX6TyPlbqoPLRZIOusKBB59K81i+y2UqUnE3lIkp7Zm5cymIJSAjLmgkTvCj1r1I4xZJIDF9I5eQ3Wsf2em/OKDP4bRcJxO6TcrS4pNswG3EoylTZceIKxsFzmBy6HKDA2pzNYHD1s6p5+7fb7FTobbbaJClIaZKykuFJIzqU6tRAJABSJmaYaorNSpVhQAmpUNSgpGtIeHXb67zELW282s3KXHX1JCg02q3YSnICe86ooVAIgAEmdAX3nS3wm3lusSB9c3KF+JbUw0EHxTKHB7Umg72PCFshQW4F3LoM9pcqLqgdfVCu6jc6JSInSt/2VDQoIaqaP050DQQmiDUmp9Pp40BmgaMVUigIoVAKlBg8PD03EenbMR/d2qtwEAMPttZ82DPiSTVcAA8sxHfV5k8tvJmRpH5J36Vxwdm6s2k2wtw+013WnEuoQS2JyBaVxCkiEkgmYnmQA9+OsIcctm3Wm3ELWtKg4hKxAaWqBmBjVAmOlKH1V8Dt2MMdcYt2mltraUlTSEtKErCdChE/HMgEaTr1Ybm+uFONqVYP+bKlJh617xUhSSILo5E1h8deU4haLtUWqmFKUglT79rkASc2vZOrVMpHxagcMJHdzZQMzbRzDdZyRqZJMCBJUr2mtGaxeG75LocShQUlkoZzA5kFaG0leQ/GAKspPVJHKtkCqDSDjtgvym9YbnM+21fMGZBftFthSYEq1yMbA76bav1KvF6HGrmzvEkdk0pbNwP5u5U0nNEgEJWhBMnQawYoPbg1yHrp15Blty1s1o22Uq5UPbooVv6UocFtFu4vWFBISwpppqAB5khbjYMad3tVJERoBpzLdQSuF3dIabU44oJQhJUpR0AA1JJNd6WcZQLy6btQfMsFD9z0WdSwyRzlSe0UOiEiDm0C3C+EqKlXtyn0p7VIUNbdn7mykH1FZYK43Uo7gCmQ1BUoIB41AD1oRUFBYCoagNA0B99SKE1KAqoVRxuSkwO6ZE7jQiR0OpHsJrpQAigatQigomrxQFE0Eo0BRFBCKFQ1KCtYWNYI6p1N1arS3dIQUQsEsvI1IbeCe8IJJSpOqZOhBitwnWoDQYDeMXwELw5SlDSWrlhST1I7VSDHtFWRjN0SJw14f29rp7Yd/XW+KkUC+rG7qf3suD49tZ/NL/wCeubmOXfLC7g7/AHezn3+e/MTTLWZaYyhxKHAlQZWkqS6ooDZTGYKPelII1EgeMUHhTjt1pOGXA3nz1mY/8fUf66dSnHbiJOG3QPQOWZ5jb0jx+Y1ppxhgqKQ82SEJcPeTGVSilKpmIzIUPaK5XWMso7LziFF1SEoCVIJVnVAUNdUzuRNB4Prhf/i299yrM/8AudKqeIX/AOLb3/vWf+ZreYuULnItKoMHKpJg7wY2NFx1IIBMEmAOZME6e4E+wE7UGCniNwSV2F8hI0KsrDkexLLylqHilJ5itXDcQauGw4ysLQSRI5EaFKgdUqB3SYIr0tupJKQRmTEjmAdj7DB18D0pexyzWw8L22bzHRF00gd55ufXSB6zrckjSVAqT0oJxPw+88tL1pceSvgFC1gZg4iDlSpJ7qsqlEgkEiVRE1hfWxjcaYun/cN/s06YXijNyjOw4lxOux1BGhCgdUkHkQCK9wHhU4EXDuHsXQ4FPYi06ACE5mR3c0ArSEBMrCZAkkd46VqXXCdm3aLQm2ZJSwpOdTTanFQhXeUoplSiSSTzJJ50zAVwxBoqacSn1ihQHtKSBVFbBtKWkJSkJSEJCUgAACNgBtXpFUaRCQOgA+QV0igFcMQskPNLZcEocSpKhMGCIMEag+Ir0GhQeDCsHZtgoNJMrMrUta3FrI0BWtxRUqBoJOlaAFAzQUqASTA5nkKDxY3iQt2VvKSVZQMqR6y1KIShCf5SlFKR4qFebhXCVW7EOHM+6ouvqmZdc1UAT8VIAQn+ShNZVm78IXKHQD5HbLUWlGIuHwSntEQTmabBOU81K/k6tk0EFQmhNSaCTUmoKWH8bWi6CifRnQ4w2SU5O2ZClgjWe/lfSSYHmUR61A0TUJpZs+JFrSkENJUvIQrMS2kLYLwCtte6oA6aa+BzHOLCpbbujeVK8zBUQtJLLbkvCQISHCfV2TIOsAHmaANeLCr0udoFAS24UZk+osAJOZPh38pEmFJUJrz3jizdtIB7vYurAPqlaVNJGaByStUCfjHoCA0XHIKR98Y3/kqOmmp7vhz9/TNSli1w+2LZSozm8CUgZpKVurSRr8XslE+xIPIU2zQGjVZqTQECiaqDRJoBNQGqzVgaCTUoTUoJzoirgVRXL6cqA0DV6FBzUJEHURBrDt8FcRaC1Q6gIQ2G2lFslQSnRHad/vQkAEpyknUZdK3/ANQoR+mgVLLhNxpRWl9JJKVQW1RKLl+4Ey4SZ8qWkkkmUpV1BsjhRSVEJdSELcS6sZDmzh111XZnPCUkvGAQYI3M01f6VDvQZOCYOWVFalJUstMM91JSnKx2mUwVHU9qrnyA1iaGIMOeVMrBhPYvtzBIS44WlIUpOxENLEkjoPWrYTQoMe3Zc8qBUrMEMFLiggoStS1hSI1IlKUrkSY7QH41a01YfT5KhoMbEuGrR9ZW4wguEQXEyh2OnaIIV89BXClqRGRYEz3X306+OVwTWyqinf6daDEb4StQIh07jW5uVEyZ1Jc1PjXmveCbVaVA9v3gRpdXQGoA1HaEEaDQgjfTWmQUFH6fLQLzXBdqkR6Qdt7y7O3TztBPA9qDIN0P9tvNf/FpiJ/N+irUC6rgy3mc92PZe3n/AFa5ngi3zZu0vJjLPlt3MbxPazEnamVVVHOgXvrNY/C3n9+vP+rR+sq0J84Hnx94/cPvt8viOrKTsNxW/wBffR+nz0FWkBICUgJSBAAEAAbQBsKvQ5/TrRoJRqp/VV6ACq5BtAir1E0FezERAj2dKhSJmBPXn9Na6VKDmlIAgCANgNKq40lUEgEpMpnkYIkdNCR7CRsa61KDNvrbM9bqgEIU4ZMd0lBSCJO+pEjkT1r31yfHfb9qvzV2/wBKAGpRVVTt8lBAaJNVTRVQQGjQ+nzURt9OlBxfukIjOtCJ2zKCZiNpOu4+WpXYip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3317" name="AutoShape 6" descr="data:image/jpeg;base64,/9j/4AAQSkZJRgABAQAAAQABAAD/2wCEAAkGBxQTEhUUExQVFRQXGBgYFxgYFxcYFxgcGBwaHBoaFx0YHCghGBwlHhQYIjEiJSkrLi4uFx8zODMsNygtLisBCgoKDQwNFA8PFCwcFBwsLCwsLCssLCwsLCwrLCwsLCwsLCwsNyw3NzcsLDcsLCwrLCssLCs3Nzc3LDcsKysrN//AABEIAJoBRgMBIgACEQEDEQH/xAAcAAACAwEBAQEAAAAAAAAAAAABBgACBQMEBwj/xABZEAABAwIEAwMGBQ0NBQcFAAABAgMRAAQFEiExBkFREyJhFCMkMnGBFUKRofAHFjM0Q1JTVHKxwdHSJTVEVWJjZHSDlLTU4YSTorLTgpKjs8PE8RdFZXOV/8QAFgEBAQEAAAAAAAAAAAAAAAAAAAEC/8QAGREBAQEBAQEAAAAAAAAAAAAAAAExEUEC/9oADAMBAAIRAxEAPwD7VRoZagTQWBqE0AiiRQGak1UVJoL1Q1YUCKAEVKEVagFHrVRWPxNjht0pbaSHLp45GGiT3j8Za4BIbQO8pXhG5FBqXVy20krcWhtI3UtQSke86V4jj1pv5Vb/AO+b93xqx8N4FYntb2L26Vqpx0ZkJ/ktNmUoQNYETqa1EcLWI2s7UcvsDXMQfi9NKDo5xDZpAKru3A01LzfPb41czxNZCT5ZbaRPnm9J2+NQXwrYlIBs7UpBmDbskAncxl31qn1oWH4lZ6bejs6f8NB6Rjtr+NW/+9b/AGqCMftFerdW50nR5s6bT621FGBWo2tmBpGjLew2+L41zf4Zs1+vaWqvymGj+dNBZfEVmIm7t9Tp55vWf+1XP657IkpF5bSNx2zemsffdaCuE7EiDZWkdPJ2eQgfF6CK7fW/axHktvHTsW4/5aCycctYJ8pYgaE9q3Ajr3q4W/Fli4sNt3dstZiEpebJMxEQdTrtvXUYBazPk1vPXsW/2aFxw7aLSUrtbdSTuCy3+qg1JozSiw0rDXGm0lS7B1YbAWoqVauLMICVGSplaoTBMpUoawYDaKCFVGaFCgtFCjFCKAxVSaMUDQEGpNAVKAg0Zqoq00FVGhRNCaAg1KlCgk0QqhRFBbNQoCjQVNY/EmOptUoAQt191WRhlEBTit+ZhKUjUqOgHtrYApXaSF40vNqWbJvsx07V1ztD7T2aB7KCMYZii++5fMMk/cmrYOIT177i8yj46DfTp6H8IvimE4iEnXUWjR9kAqj5ZphIoR40C4MFvsoBxNUgRmFrbgk9TIIn2AVxVgGIST8LOgHl5JayNeRy7R4U0EVKDF+DL2D6fr18ma0+U1RzC70pgYhBj1vJWpHiJVHzVviiaBXVgN+Y/dRYA6WtuCfaSD80V0Rgt9rOJrP+y246+G23yUx5agFAufAt5scTc8Yt7YK9xyEA7awa92D4AzbrW4kKW85ot11ZcdUOmZXqpn4iYT4VqGrTQSakVJoRQHLQIqRQIoJRihFSKA1DQil/jrEFtWuRow/cLRbtbTmdMKUAogSlGdQkxIFBqYVjDFykqt3m3kjQltaVQehjb2GvcTShgaQnEnG20JSyzaoYSoJSmVtqSpY03AS6z4A5gNQYbjQePGMORcsOMODuOJKSRuOik9FJIBHQgVncH4st5pTb0eU26yy+Oqk+q4ByS4nKsflEaxW7NKfEChZXbd9JDLuW2uhrlEk9i8Y+9UezPg4OmoNpVUmgqoKC1SalCgNBRqUKAhVSaFSaC2aiFVUUZoITQmgahoJNSgaIoDNHNQqUEmpUipQVk0g4nbPnFn7i1hTzFrbp7JZCUPIcW+VIKoORXm0lJ2kGdDIfopZwhH7q35mZZstOn2fn8+nWg6YfxiwtwMOhdrcHZm4SEFXLza5KHR0yqPsFMFcL+waeQUPNNuoO6XEpUnTbRQjSsAcJrY1sbp23GkMr9IthHIIWczY/IWAOlAzVcGlh3Hbu3PpVmpxH4a0PbATHrNEB0e0Zv1a+EY7b3Qlh5DmmqUqGdPgtB7yDrsQCKDQoqoFNA0FauDVKuKCTRmgaMUAmgKwuLOJ02Qb8y7cOOEhLTKc7kJEqXlmcgOUE9VCl3/6mH+KsU/u5/XQP01JpFtvqkZlpR8GYinNMFTITOUFRgKUMxypUcokmKc8PvUPNodaUFNrSFJVrqD7dQfA6jnrQd5ozRmpNACaUcWvAvE059GbC2cuXDpot2UIEHXRtDp0jca04UivLDyXZCVC+vAwnSQphhMObEEApt3yCSfWGhBAoNDhe2U2q2ziHF2zzrgAIAW8604sbnYrgamAnempSqynUenNn+jOif7Rn/WtQ0BzV5MVsG7hlxh0Zm3EqQoeChGnQjcHkQK9UGg4oJEkgDqTA+egXeEcZKgq0uDF5bBKXAfuqPiPo++SoRPRUggaUxyaT+IrvCbopDt5boebPm3G7ptt9on7xQVI9hkHpXnZUAYTj8p5BRsFK5/Gya/JyNA8TUJNKKXTM/DSCBuCmy+eEiKs66ZB+GUJTGwTZ6nmSVA/NH6KBqk0Z+mtKK3DyxpIP5Nl+zVFO/wD5wDrpYfsaUDhNQH6a0nFfXHBz2FgI8NUVO02jHE6+FhM+Hc/QaByCj9Jq2b6a0khav4+RGye7Y/Ocuu/KKuh5QmccbO0Siy05ToPofkoHIKozSw0h10lDWKpUsbhLdstSRG8DbrJ+evY7hV5lGW/IV1VbslPyCCB76DcJqqTWHgOKPKddtbpKQ+0ErC0Ahp5tcgLQColJBSUqSSYIBBgitwUFs30ihmqCgZoCCalVqUBmlfBCfhTEdoyWcbz6jkg/MffTRNLHD6T8I4mSedrAmdmfZoddvfzoGWoDUmpQSayca4WtblQcdaHaj1XkEtvJjaHEEKG/WNa1yKsoUCmMMxC2+17lN23+CuxlcER6r7Y1/wC2k+2sbGsSxZxxpvyVLJKVryNX7SVuBOQE5lNGAkrEgA+uNdK+ha1h38/CVp/Vrz2evZ/T3UCi4xi8/a9zqf4ztwkAxtFuDoR83OaL1li52ZuB7MTa1+W203r6XRAoPmjVri+/k7/SDijcb+t3bf378tqWsZ4wuLW5DN4i9YEJUrs71DhyHTOjzELGh0kajka+r8XcQt2Fsq4cStaQpKcqIzEqMDcgCvi31b8UZuXbZxl1twKtySEKCimSVALg6Hvbb6GpVfbMIwhtpa30uOurdSkZ3FlZCBJSlGwSnvk+M61qTXO1Hm0fkp222FXFVGPjq/P2G320oa7/AGrdbdD+ia8f1OD6F/tF5/iXq9uOR2tkYGl1p4Tb3A/TXn4APoip38pvP8U9QMc0KNVoOV2opbWRuEqI9wMUlcJpM4SDMfBzq9fvvRO8QO7MLOu/eM7mnO/jsnJOmRU/IaTeGEQ7hfI/BSxA2EGy2jTmeXSgY3J8vRrp5M587rfy7D6GtY1kLHp4/qyv/NT9PdWtQQil7iVvPcWDStW1PLWtBSVJUW2lqRmGwCVZVCdJSnnFMJrExVBN3ZbwC/PeKQPN8wPX32OnPdNBbH70sIaLdul1S3W2QkqDaQFkjMTCtB0ANZyMTuFvuMGxty6htDiibg5SHVOBAk28ySwZ0003r2cSPIz2aSUFSrpGVJgqJSlycnQpmSekjnQsP30uv6rZ/wDmXdAC7d8rC33H8JEQABP2DcawOgGoqrouVEzh9oqUkHNcakzsr0c90jXnryrzXHH9sl5xlCVuKbUULIctGwFJ0UAH7htRg6SBEgwTBr12fE6nWw4zZXLqCSkFtdisEpJB1F1G6SN6Cqxca5cPtT6p+zgSR18xyAEH2bb1c+U6RY20hR/hGwMwQew3Ok+/U10+HXv4tvflsvD+leP0ih8PPH/7be7TvZf5rXbag5JNzAPkFt2kEH0gZY3jN2E7xpl6nkJ4FFyonNhtpqADNwDMSYJ8n9UECPbsK9icbfJ/e68HtVZeH9KrK4oxG8etXmrexvWnlIhtee0SEnf1kXJI0BGnXxqD1us3JBPwdZlXd3fBkjr6NyAEforHxjGk2TanXrKwQErJCE3DfbKCjrkT2AzOqMkpmN9dKxhgN127q3MPvrpolJabfxFsJSnIApK0h1SVHOF7kjKUyJmtdq3eSyWk4A0lteikB+1EyoetA11AO/IdKDIY40tXmbZxKbK0yXLZhT7YeabDqUryoCAQVoKgdcuVSiSafTxhh/49addLhr9CqX7Y3DCAhrAkBOvdQ/a+BO41MnryoKxS7kfuDMaz21rI1Phv3eR6UFsGxsXeMZ20r7BNktLbikFIdPbN5lNkgEokAA84PgaeKQXb7EfLxcDCnMoYLABuLcalaV5pzGE6RA/0Huv+LLxopz4YtIPNV3ap+SV67j5+lA4zQNJdvxherEowpa+pRdWywJAIBIVpvV73i+7bbW4rCrlKEJUpRL1vACRJJhRMAA7AmqHEUa8mFXybhhp9OiXUIcAPILSFD89Sg8KWsRky9ZkSYHk7wMTpJ8o0MeFLuBC8N7iXZuWiVh1gLKmXSFHsEEEAPApEGNSddfCntZOsAbaToPl6UocOKdF7imRtsnt2JlxQ/g7fRs8o+U9JMGgtnE9fPWO4gdg/75Pb/JpVUsYpOr9jGsejPn/3Gtagcf1ltrnHnl9BH3HTWQekDeYHqWVZSQBmjQEkJJjQEgEgTzg+yqMM2+J6ekWO2vor/wA3pP0iobbE/wAYsf7q/wD5qtRxb8mG2inkS6sE+0BogfKa7IzkHMlIPKFFQOnMlIjXwNBiJt8T/GLGP6o//mqy32cQ8vYl2zK/J7rKRbPBIGe1zBQ8oMqJyEGRACtDIIarcukq7RDaU/FKVqWT1kKQmOXM89o1znUq+ELcqAHo14NDIEu2kakA6gf/ADvQVUxiXJ+yj+qv/wCa+nz1VNvifO5suX8Ee/zVbrijHdAJ5A6D5QDHyVzZLhPeSkCPirKjPSChMiOfujnQfMfqwW96MOJfftlth1vut27jaiSSB3lPrHPUZeVfDw6RmCSRPrCYBjUT1gj5q++/VpLhwtXaJQnz7UZVlUiTBMoTBmNNeetfn91RykScupjlMRMTE6/PWPrWpj9A/U1w7FUWLYU80ymSW0PsOOupQdgYfRlTzCSJHhsGZdniR2u7Qa/ibnzzdGta2LmVrutxkTm7ytDHxRl1E9SK6uLX8UIOvNRGkeCTrPLpW2SovE3Td29s+G+2aebcC2wQh1txm7SFBCiS2QppQKcyhsQdYGlwQfRl/wBavv8AFP1jXyVnHGoCcoZYJJXB2xADKmO8e8dOQE9Y2OBJ8lVIAPlN74/wp+gYJoTRipQKvHNuh02zTiQttSnyUK1Qoot3VJzD40GCJ5gHkKxLHF8r1gppIuFN4Y4p1CHB2iUnyUggK9ZRKICVKE6mRGrFxWshbIAB7l0TrB0ZMQPafdXmwi1yXVmA2hCRYOZssDvFdrpoBMBJ1jrtzg02XAu8C0wUKtUkHkQpyUxy1GtbM1gjg60SZQl5vu5QG7m5aSEgkhKUtugJT3j3QABV08LMg6OXm8/b15+bttqo2yaXr64ScStmwoZm2H3XNJhKi0hE690k5iJmQ2r2jw4vgEFDTT12SpDqiDfXCPU7OO+c5AzKSD0CiQCa17PCUW4hlhsFxSO1KnFKUqB6y1rClOqGwzbzyoM8soVi6Sptslu0JbOilpl0AmI7nMAg6jNXNLb/AMKXKmVNgC2tApLiFELOe5IAWk9wgT8VU5hpXTD3nziJ7ZtDY8l7oS4XJ88dyUJ1gagSBOh1NevDQfhG77sDsrSDmkHW42HKJ3oPlnY4ZcYiF3watgu27VSQ7kQbgvPdoVL0lUawqJgCCBFNn1OsPs7m2dccDb5XdPELWlIUoJUA2Y0ynKlBiB7qYeC8OQbC3LjLXaKbClwlJkq7xJMakkyZ1kmuPG2DseRuww0SpTQ9RKT3nWxMgSDB9tQe48F2ER5GxERGQRER+bSug4Tsxp5M2NSdBG+p+U6+3xrseHbb8H/xL/aqn1t2v4FPyq5++qOP1n2IEC1aA/J6AgH3Ake89aI4RspzeSs5oicomOk1FcPsQQLdMSNlrEiRJ02IH5o0rorh21IjsUx7Vfr+k0HP60rLT0VoRtCY2jp7Bp4DpVVcH2REG1ajoBA9sAxPjXV7AWNIYSqTBlShA6jrU+ty2meyE/lL/aoKnhazO9s2famTsRMnnC1a7949aqrhOzJB8mbkEHQRqNRMb6gb10+t22/Bf8a/2qoOG7eNWROumdf66Dl9Z1lEeTIA6AqAMiNYVroAPdSpxNgNq1iNihCWLft27tC1qbbWVFPZKTl7UKSHJKoUQdCoazTmeHbb8EP+8v8AapT4k4WYevmWJUyhy0uc5QpGZQDluMsvJXA7x9WD4xQV4Rwu3dvsQSotuho27aFtQ0CMilHMGSEqUFLUCY36bDj9VfAmGcOWtpJQoLbSIccgpUoBSSCoggjkRyHQVpN8BWocKzcZlkJT32sPVAQISEg20I0PICYE7Ui/VTw9FmEtNwtL7YBIbtmw32TqFJ0YaTIMq9bxjnMuK+ucIj9z7OST6OxqRqfNp3nY0K68O62VtO/YM9B9zTUqo8qeJ0na1vTtHorg31+NEbc4rD4bxgJusSUGLlQU+0rRlUj0dsEETIV3ZjotPXR4jWlzhX7axPX+FI/w1v8AT3UHdHEoMeiXomRrbnlG+ukz8xop4j0nyS9np2Gv/NFbc1KDFHEH9FvOf3Hpz9b/AFrorHhp5i6k/wBHXp7Tt89axoLoMNXEepHkt7oJB7AwfYc3gd4/NWW/j3pzC/JbzS3uU5ex3zOWxmM2wyb8sw603Gs94+mta/cH+71hy3k9NJ+eg831zD8Uvdf6Or9elczxMPxS93A+11fLvtrTDVTQfK/qw4122HZfJ7puXm+861kSIzaEzOsae6vhah1O4+T5q/VPHHDHwhbeTl0tDtELKsoVOXcEEjrMzuBvtXw76rPCbOHvNJt8+RbJUcysxzJUQTsIEZazY1K+ucF8bm4s23Xbd8EBSVrbZW42ez0Kk5JMHoAYII5TThbXKHEJW2oLQoBSVJIIUDqCCNwetc8LtkttNttpCUIQlKQmAAABtFZHAQHkSIkjtLjfl6Q7p7Bt7q0yzbv9+29CfM2/sGmJb6V7/qej0L+3vPD+FPV5H/34TrENW0+PdxPn7wa0eB/tNGv3S46fh3egFBu1KkVAKBW41uG21NqeWEI7G7SFFQSMxbEAE6ZiAuBzg7xWVhWFLbcabtysKcsAFOuvOu9kSpISUpUSDBmEJyDu77Q1cVNpVZXIUApPYOyCJmEK5RWdgiB5Wk/GNhbzzV67kST3jud/00HBnhu08tUhVuyvJbsEFaQtU53hmOYGVHLqs6mNzWunhqzBkWtuDqdGkc9/i0Lf7ff108mttI285dc616DAHCNgoK9Dt9cwPm0nc66xpqK8lhNpeotQtard9pxbKFFSyytlSe0SlRBUUKDwPfPdKYGhADK22Eg6kySdSTuSfk10pfxVJOJ2UTpb3p8N7Ud7wkjbnFBdoj4UVtKrNv48qMPOfF5ATuN58K87WJdniN2kNPOKLVsoBtEp+6jvKUQlJ/KInlMGJj7bar3DnAE9om4WgqgZkpVa3Csij6wmJA+XlWjhn25d+y3H/Ao/poELBkvIuTavYm7ahu1bX2faW6j2i1LzgLcSoFKAlOm/eGorX4Ms/L7Jfld09cIU+4gEOBCFpaXCCOzAMHIF78+lZ1/9SMLdec7VpYddW6O1aeK0leYkZmrhCSApWb1Z0Fa9vwJ2aMiWcNUM2cl21deWT1KnH1KJgqEzpPuqKYBwzbREvR4XV1+h3bwoq4bt+r396uR/6tLqOBVCfMYROkRYKA0mfuuuuU+49Zq31kETFvhETImwJI10H2XXQkT81VG8jhy25F7+9XP/AFaseHbfmXj7bq5/S7S59YhiOwwf/wDnEdf5/rB9x61lcU4QLC0XdLtMIdCC3KU2XZyFOJSTJcVtm6ePhQOp4Xtjzf1HK7uuc/zvjQ+tS2Aj0iNN7u65GRqXa+TWeO27jjjabPAUKREKWezQ5IBBbKmxmE665eniWROCXRQSnCcEKPAgp6/eRpr7zUU5q4UtiZPlHs8ru8uk8u1j29aqng22A0NyNI+3bzrP4bqKUm+H7rQfA2EZdNMw5yN+z6K/PvVUcPXQ3wXCIE7FIkkDUS31SN+m+s0Q4L4TtjoTcmDOt5eT8vbT7udIvGvDNim9smnXVNsvN3KVqddU9t2WQIVclYZJKz3hB5SDFU+Dnzcm3GD4QHUtpdIhMZCsgahI1KkqER032Mxbgx9zX4HsQejNytn5cmQGip9T7hC3U/ei3fzsIW2htxLdq6FgozHvONL2UYlMAxPs5/VU4PaYtfKC6tbmdDaQUW7SQklRIAZaRmPtkjWvVhvDN0yFpTg1kQsgqz3Jd2BAguSQnU6CNzpXHG+FLt5lbScJsGlKIh1pxIcRBB3IBPxuZEGI6zwfS+HPtO2//Q1/yJqV2wm3LbDLaozIbQlUEkSlIBg8xIqVpHqnWl7hb7YxL+tp/wANbUwHel7hX7YxL+tp/wANbUDHmoE1xvLptpBW6tLaBupakpSPaVQKxBxP2v2ky5db+c+xW2n86sd8T+DSugYaz8Wxm3tykPOoQV+okmVrj7xAlSzryBrOGFXr+txdBhOnmrQQfELedBUencSjavdhWA29tJabAWdFOElTq4+/cVKlbnc86DxfDF079rWhQgxDt0rshB3IaSFOkjosI9tYN/8ADDb7avRXQUOJK27dw9nKkHKUquEkhWUagmMm3On0moDrQIibvGeZa9vkh/RdfTXwqrl3jPLsj7LSP+a6FP8AQNB89cu8akgZeUEWqYGvjcan5qXsS4Iury4D2IOPupHdKG2W0yga5EHtoROsmCdd5iPsYmqzU4PBhGMIfW6hKHEKZKUrS4nKRmGZMQSCI8a8PAX2i3y77/hr27s/prrgqvTL7aQtj2/YU7676+G9V4FTFiz/AGh+VxZ/TVGXp8Mq8EWoGu0t4ifft89anA/2k3v6zu+/2Vyst9aUYx31hGZthScxyhaW03iV5SYCiFXDcgEnvAxGtW4fxfsWEMm2uSpJcnIhC0mVqMgheoMz76BuozXgwrE27hKijMCg5VoWlSHEKgHKtKhIMKBHIgggkGa91Bm8UCbO6HVh7r+DV0rOwdrLeGD3fIbcJ6QFu6iDl+99UDlvpTEQDuNKRcCT2LlupZ7zLj2GuHNugntLdSirVSiEtDQnV47awDFaqHwjcDWfJrQnp9lu4jx3+atrNWLaR8IXOn8GtPf5y8rboATS7ijafhGxWqNGrtCCSB31dgQBJ1ORtzToCeVMJ9lcL2zbeTlcRmEyNwQRsUkQUq8QQaDK4iw51RtXLdCFKYfLpQtxTaVBTTzaoISrvy6CCRyOomvJZG/Q8+6q1YPaBuEouiYyJykSphPUmTXHEMJw6zSFvOOtSo5Ju7srUpW4bSHSpaj0SCTXiaatFAFNvi0QUg5sQT3egCnQQnwigYDf3oVHkbRTMSLrX2wWdvfPtro3fXZ3tEJ9tyP0NnQ/L4Cl921th9xxbUJ1DuIaZdho983jQi318zjG6T9kv9SJ/nflGg26UDCL68/FG/D0kfPDWg6RJ8KHwheQfQ0TMR5SnX+VPZ+r8+m3XDdaYUknssW7/rAOXgOg6F2U+ryidN5rillhSlHs8ZkjU9repEDp50ffaAeNAwi/vdfQ2tP6VvpPd8z101irovbvNBtG46i5mPd2QM/NvrtOCtTOaS3jEju6G8giddlwdt9461EFqQAnGBrpJuzv1Kzt+UYoNe8duHEwuxacBnureQQN/WlsiNBtO9K3EHBDd00tHwci3JWDmYdaQpex1ARlUnU+sJESPH0X6WVhIUnGsq16hPlWvcIhQmUojpAn316iWie0/dfMRl9W6EDecsRMnff5KgyLDhYWxYYJxBpBcCA4i+82e44opKEFOSckaIiVCDTN9aKQO7dX6TyPlbqoPLRZIOusKBB59K81i+y2UqUnE3lIkp7Zm5cymIJSAjLmgkTvCj1r1I4xZJIDF9I5eQ3Wsf2em/OKDP4bRcJxO6TcrS4pNswG3EoylTZceIKxsFzmBy6HKDA2pzNYHD1s6p5+7fb7FTobbbaJClIaZKykuFJIzqU6tRAJABSJmaYaorNSpVhQAmpUNSgpGtIeHXb67zELW282s3KXHX1JCg02q3YSnICe86ooVAIgAEmdAX3nS3wm3lusSB9c3KF+JbUw0EHxTKHB7Umg72PCFshQW4F3LoM9pcqLqgdfVCu6jc6JSInSt/2VDQoIaqaP050DQQmiDUmp9Pp40BmgaMVUigIoVAKlBg8PD03EenbMR/d2qtwEAMPttZ82DPiSTVcAA8sxHfV5k8tvJmRpH5J36Vxwdm6s2k2wtw+013WnEuoQS2JyBaVxCkiEkgmYnmQA9+OsIcctm3Wm3ELWtKg4hKxAaWqBmBjVAmOlKH1V8Dt2MMdcYt2mltraUlTSEtKErCdChE/HMgEaTr1Ybm+uFONqVYP+bKlJh617xUhSSILo5E1h8deU4haLtUWqmFKUglT79rkASc2vZOrVMpHxagcMJHdzZQMzbRzDdZyRqZJMCBJUr2mtGaxeG75LocShQUlkoZzA5kFaG0leQ/GAKspPVJHKtkCqDSDjtgvym9YbnM+21fMGZBftFthSYEq1yMbA76bav1KvF6HGrmzvEkdk0pbNwP5u5U0nNEgEJWhBMnQawYoPbg1yHrp15Blty1s1o22Uq5UPbooVv6UocFtFu4vWFBISwpppqAB5khbjYMad3tVJERoBpzLdQSuF3dIabU44oJQhJUpR0AA1JJNd6WcZQLy6btQfMsFD9z0WdSwyRzlSe0UOiEiDm0C3C+EqKlXtyn0p7VIUNbdn7mykH1FZYK43Uo7gCmQ1BUoIB41AD1oRUFBYCoagNA0B99SKE1KAqoVRxuSkwO6ZE7jQiR0OpHsJrpQAigatQigomrxQFE0Eo0BRFBCKFQ1KCtYWNYI6p1N1arS3dIQUQsEsvI1IbeCe8IJJSpOqZOhBitwnWoDQYDeMXwELw5SlDSWrlhST1I7VSDHtFWRjN0SJw14f29rp7Yd/XW+KkUC+rG7qf3suD49tZ/NL/wCeubmOXfLC7g7/AHezn3+e/MTTLWZaYyhxKHAlQZWkqS6ooDZTGYKPelII1EgeMUHhTjt1pOGXA3nz1mY/8fUf66dSnHbiJOG3QPQOWZ5jb0jx+Y1ppxhgqKQ82SEJcPeTGVSilKpmIzIUPaK5XWMso7LziFF1SEoCVIJVnVAUNdUzuRNB4Prhf/i299yrM/8AudKqeIX/AOLb3/vWf+ZreYuULnItKoMHKpJg7wY2NFx1IIBMEmAOZME6e4E+wE7UGCniNwSV2F8hI0KsrDkexLLylqHilJ5itXDcQauGw4ysLQSRI5EaFKgdUqB3SYIr0tupJKQRmTEjmAdj7DB18D0pexyzWw8L22bzHRF00gd55ufXSB6zrckjSVAqT0oJxPw+88tL1pceSvgFC1gZg4iDlSpJ7qsqlEgkEiVRE1hfWxjcaYun/cN/s06YXijNyjOw4lxOux1BGhCgdUkHkQCK9wHhU4EXDuHsXQ4FPYi06ACE5mR3c0ArSEBMrCZAkkd46VqXXCdm3aLQm2ZJSwpOdTTanFQhXeUoplSiSSTzJJ50zAVwxBoqacSn1ihQHtKSBVFbBtKWkJSkJSEJCUgAACNgBtXpFUaRCQOgA+QV0igFcMQskPNLZcEocSpKhMGCIMEag+Ir0GhQeDCsHZtgoNJMrMrUta3FrI0BWtxRUqBoJOlaAFAzQUqASTA5nkKDxY3iQt2VvKSVZQMqR6y1KIShCf5SlFKR4qFebhXCVW7EOHM+6ouvqmZdc1UAT8VIAQn+ShNZVm78IXKHQD5HbLUWlGIuHwSntEQTmabBOU81K/k6tk0EFQmhNSaCTUmoKWH8bWi6CifRnQ4w2SU5O2ZClgjWe/lfSSYHmUR61A0TUJpZs+JFrSkENJUvIQrMS2kLYLwCtte6oA6aa+BzHOLCpbbujeVK8zBUQtJLLbkvCQISHCfV2TIOsAHmaANeLCr0udoFAS24UZk+osAJOZPh38pEmFJUJrz3jizdtIB7vYurAPqlaVNJGaByStUCfjHoCA0XHIKR98Y3/kqOmmp7vhz9/TNSli1w+2LZSozm8CUgZpKVurSRr8XslE+xIPIU2zQGjVZqTQECiaqDRJoBNQGqzVgaCTUoTUoJzoirgVRXL6cqA0DV6FBzUJEHURBrDt8FcRaC1Q6gIQ2G2lFslQSnRHad/vQkAEpyknUZdK3/ANQoR+mgVLLhNxpRWl9JJKVQW1RKLl+4Ey4SZ8qWkkkmUpV1BsjhRSVEJdSELcS6sZDmzh111XZnPCUkvGAQYI3M01f6VDvQZOCYOWVFalJUstMM91JSnKx2mUwVHU9qrnyA1iaGIMOeVMrBhPYvtzBIS44WlIUpOxENLEkjoPWrYTQoMe3Zc8qBUrMEMFLiggoStS1hSI1IlKUrkSY7QH41a01YfT5KhoMbEuGrR9ZW4wguEQXEyh2OnaIIV89BXClqRGRYEz3X306+OVwTWyqinf6daDEb4StQIh07jW5uVEyZ1Jc1PjXmveCbVaVA9v3gRpdXQGoA1HaEEaDQgjfTWmQUFH6fLQLzXBdqkR6Qdt7y7O3TztBPA9qDIN0P9tvNf/FpiJ/N+irUC6rgy3mc92PZe3n/AFa5ngi3zZu0vJjLPlt3MbxPazEnamVVVHOgXvrNY/C3n9+vP+rR+sq0J84Hnx94/cPvt8viOrKTsNxW/wBffR+nz0FWkBICUgJSBAAEAAbQBsKvQ5/TrRoJRqp/VV6ACq5BtAir1E0FezERAj2dKhSJmBPXn9Na6VKDmlIAgCANgNKq40lUEgEpMpnkYIkdNCR7CRsa61KDNvrbM9bqgEIU4ZMd0lBSCJO+pEjkT1r31yfHfb9qvzV2/wBKAGpRVVTt8lBAaJNVTRVQQGjQ+nzURt9OlBxfukIjOtCJ2zKCZiNpOu4+WpXYipQf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30402"/>
            <a:ext cx="7635794" cy="20748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3926874" y="3787353"/>
            <a:ext cx="2447925" cy="5191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b="1" i="1" dirty="0"/>
              <a:t>I = I</a:t>
            </a:r>
            <a:r>
              <a:rPr lang="pt-BR" altLang="pt-BR" sz="2800" b="1" i="1" baseline="-25000" dirty="0"/>
              <a:t>0 </a:t>
            </a:r>
            <a:r>
              <a:rPr lang="pt-BR" altLang="pt-BR" sz="2800" b="1" i="1" dirty="0"/>
              <a:t>e</a:t>
            </a:r>
            <a:r>
              <a:rPr lang="pt-BR" altLang="pt-BR" sz="2800" b="1" i="1" baseline="30000" dirty="0"/>
              <a:t>-</a:t>
            </a:r>
            <a:r>
              <a:rPr lang="pt-BR" altLang="pt-BR" sz="2800" b="1" i="1" baseline="30000" dirty="0" smtClean="0">
                <a:sym typeface="Symbol" pitchFamily="18" charset="2"/>
              </a:rPr>
              <a:t></a:t>
            </a:r>
            <a:r>
              <a:rPr lang="pt-BR" altLang="pt-BR" sz="2800" b="1" i="1" baseline="30000" dirty="0">
                <a:sym typeface="Symbol" pitchFamily="18" charset="2"/>
              </a:rPr>
              <a:t> </a:t>
            </a:r>
            <a:r>
              <a:rPr lang="en-US" altLang="pt-BR" sz="2800" b="1" i="1" baseline="30000" dirty="0" smtClean="0">
                <a:cs typeface="Times New Roman" pitchFamily="18" charset="0"/>
                <a:sym typeface="Symbol" pitchFamily="18" charset="2"/>
              </a:rPr>
              <a:t>x</a:t>
            </a:r>
            <a:endParaRPr lang="el-GR" altLang="pt-BR" sz="2800" b="1" i="1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321" name="Seta para baixo 7"/>
          <p:cNvSpPr>
            <a:spLocks noChangeArrowheads="1"/>
          </p:cNvSpPr>
          <p:nvPr/>
        </p:nvSpPr>
        <p:spPr bwMode="auto">
          <a:xfrm rot="3507394">
            <a:off x="4732065" y="893515"/>
            <a:ext cx="193675" cy="460375"/>
          </a:xfrm>
          <a:prstGeom prst="downArrow">
            <a:avLst>
              <a:gd name="adj1" fmla="val 50000"/>
              <a:gd name="adj2" fmla="val 5019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3322" name="Seta para baixo 21"/>
          <p:cNvSpPr>
            <a:spLocks noChangeArrowheads="1"/>
          </p:cNvSpPr>
          <p:nvPr/>
        </p:nvSpPr>
        <p:spPr bwMode="auto">
          <a:xfrm rot="18710707" flipV="1">
            <a:off x="4687615" y="2280990"/>
            <a:ext cx="207962" cy="576262"/>
          </a:xfrm>
          <a:prstGeom prst="downArrow">
            <a:avLst>
              <a:gd name="adj1" fmla="val 50000"/>
              <a:gd name="adj2" fmla="val 4969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3323" name="CaixaDeTexto 8"/>
          <p:cNvSpPr txBox="1">
            <a:spLocks noChangeArrowheads="1"/>
          </p:cNvSpPr>
          <p:nvPr/>
        </p:nvSpPr>
        <p:spPr bwMode="auto">
          <a:xfrm>
            <a:off x="5003527" y="833190"/>
            <a:ext cx="1403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200" b="1">
                <a:solidFill>
                  <a:srgbClr val="FF0000"/>
                </a:solidFill>
              </a:rPr>
              <a:t>Efeito Fotoelétrico</a:t>
            </a:r>
          </a:p>
        </p:txBody>
      </p:sp>
      <p:sp>
        <p:nvSpPr>
          <p:cNvPr id="13324" name="CaixaDeTexto 23"/>
          <p:cNvSpPr txBox="1">
            <a:spLocks noChangeArrowheads="1"/>
          </p:cNvSpPr>
          <p:nvPr/>
        </p:nvSpPr>
        <p:spPr bwMode="auto">
          <a:xfrm>
            <a:off x="4935265" y="2704852"/>
            <a:ext cx="17970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200" b="1">
                <a:solidFill>
                  <a:srgbClr val="FF0000"/>
                </a:solidFill>
              </a:rPr>
              <a:t>Espalhamento Compton</a:t>
            </a:r>
          </a:p>
        </p:txBody>
      </p:sp>
      <p:sp>
        <p:nvSpPr>
          <p:cNvPr id="2" name="Retângulo 1"/>
          <p:cNvSpPr/>
          <p:nvPr/>
        </p:nvSpPr>
        <p:spPr>
          <a:xfrm>
            <a:off x="4068048" y="894190"/>
            <a:ext cx="303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i="1" baseline="30000" dirty="0">
                <a:solidFill>
                  <a:srgbClr val="FF0000"/>
                </a:solidFill>
                <a:sym typeface="Symbol" pitchFamily="18" charset="2"/>
              </a:rPr>
              <a:t>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0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 descr="data:image/jpeg;base64,/9j/4AAQSkZJRgABAQAAAQABAAD/2wCEAAkGBxQTEhUUExQVFRQXGBgYFxgYFxcYFxgcGBwaHBoaFx0YHCghGBwlHhQYIjEiJSkrLi4uFx8zODMsNygtLisBCgoKDQwNFA8PFCwcFBwsLCwsLCssLCwsLCwrLCwsLCwsLCwsNyw3NzcsLDcsLCwrLCssLCs3Nzc3LDcsKysrN//AABEIAJoBRgMBIgACEQEDEQH/xAAcAAACAwEBAQEAAAAAAAAAAAABBgACBQMEBwj/xABZEAABAwIEAwMGBQ0NBQcFAAABAgMRAAQFEiExBkFREyJhFCMkMnGBFUKRofAHFjM0Q1JTVHKxwdHSJTVEVWJjZHSDlLTU4YSTorLTgpKjs8PE8RdFZXOV/8QAFgEBAQEAAAAAAAAAAAAAAAAAAAEC/8QAGREBAQEBAQEAAAAAAAAAAAAAAAExEUEC/9oADAMBAAIRAxEAPwD7VRoZagTQWBqE0AiiRQGak1UVJoL1Q1YUCKAEVKEVagFHrVRWPxNjht0pbaSHLp45GGiT3j8Za4BIbQO8pXhG5FBqXVy20krcWhtI3UtQSke86V4jj1pv5Vb/AO+b93xqx8N4FYntb2L26Vqpx0ZkJ/ktNmUoQNYETqa1EcLWI2s7UcvsDXMQfi9NKDo5xDZpAKru3A01LzfPb41czxNZCT5ZbaRPnm9J2+NQXwrYlIBs7UpBmDbskAncxl31qn1oWH4lZ6bejs6f8NB6Rjtr+NW/+9b/AGqCMftFerdW50nR5s6bT621FGBWo2tmBpGjLew2+L41zf4Zs1+vaWqvymGj+dNBZfEVmIm7t9Tp55vWf+1XP657IkpF5bSNx2zemsffdaCuE7EiDZWkdPJ2eQgfF6CK7fW/axHktvHTsW4/5aCycctYJ8pYgaE9q3Ajr3q4W/Fli4sNt3dstZiEpebJMxEQdTrtvXUYBazPk1vPXsW/2aFxw7aLSUrtbdSTuCy3+qg1JozSiw0rDXGm0lS7B1YbAWoqVauLMICVGSplaoTBMpUoawYDaKCFVGaFCgtFCjFCKAxVSaMUDQEGpNAVKAg0Zqoq00FVGhRNCaAg1KlCgk0QqhRFBbNQoCjQVNY/EmOptUoAQt191WRhlEBTit+ZhKUjUqOgHtrYApXaSF40vNqWbJvsx07V1ztD7T2aB7KCMYZii++5fMMk/cmrYOIT177i8yj46DfTp6H8IvimE4iEnXUWjR9kAqj5ZphIoR40C4MFvsoBxNUgRmFrbgk9TIIn2AVxVgGIST8LOgHl5JayNeRy7R4U0EVKDF+DL2D6fr18ma0+U1RzC70pgYhBj1vJWpHiJVHzVviiaBXVgN+Y/dRYA6WtuCfaSD80V0Rgt9rOJrP+y246+G23yUx5agFAufAt5scTc8Yt7YK9xyEA7awa92D4AzbrW4kKW85ot11ZcdUOmZXqpn4iYT4VqGrTQSakVJoRQHLQIqRQIoJRihFSKA1DQil/jrEFtWuRow/cLRbtbTmdMKUAogSlGdQkxIFBqYVjDFykqt3m3kjQltaVQehjb2GvcTShgaQnEnG20JSyzaoYSoJSmVtqSpY03AS6z4A5gNQYbjQePGMORcsOMODuOJKSRuOik9FJIBHQgVncH4st5pTb0eU26yy+Oqk+q4ByS4nKsflEaxW7NKfEChZXbd9JDLuW2uhrlEk9i8Y+9UezPg4OmoNpVUmgqoKC1SalCgNBRqUKAhVSaFSaC2aiFVUUZoITQmgahoJNSgaIoDNHNQqUEmpUipQVk0g4nbPnFn7i1hTzFrbp7JZCUPIcW+VIKoORXm0lJ2kGdDIfopZwhH7q35mZZstOn2fn8+nWg6YfxiwtwMOhdrcHZm4SEFXLza5KHR0yqPsFMFcL+waeQUPNNuoO6XEpUnTbRQjSsAcJrY1sbp23GkMr9IthHIIWczY/IWAOlAzVcGlh3Hbu3PpVmpxH4a0PbATHrNEB0e0Zv1a+EY7b3Qlh5DmmqUqGdPgtB7yDrsQCKDQoqoFNA0FauDVKuKCTRmgaMUAmgKwuLOJ02Qb8y7cOOEhLTKc7kJEqXlmcgOUE9VCl3/6mH+KsU/u5/XQP01JpFtvqkZlpR8GYinNMFTITOUFRgKUMxypUcokmKc8PvUPNodaUFNrSFJVrqD7dQfA6jnrQd5ozRmpNACaUcWvAvE059GbC2cuXDpot2UIEHXRtDp0jca04UivLDyXZCVC+vAwnSQphhMObEEApt3yCSfWGhBAoNDhe2U2q2ziHF2zzrgAIAW8604sbnYrgamAnempSqynUenNn+jOif7Rn/WtQ0BzV5MVsG7hlxh0Zm3EqQoeChGnQjcHkQK9UGg4oJEkgDqTA+egXeEcZKgq0uDF5bBKXAfuqPiPo++SoRPRUggaUxyaT+IrvCbopDt5boebPm3G7ptt9on7xQVI9hkHpXnZUAYTj8p5BRsFK5/Gya/JyNA8TUJNKKXTM/DSCBuCmy+eEiKs66ZB+GUJTGwTZ6nmSVA/NH6KBqk0Z+mtKK3DyxpIP5Nl+zVFO/wD5wDrpYfsaUDhNQH6a0nFfXHBz2FgI8NUVO02jHE6+FhM+Hc/QaByCj9Jq2b6a0khav4+RGye7Y/Ocuu/KKuh5QmccbO0Siy05ToPofkoHIKozSw0h10lDWKpUsbhLdstSRG8DbrJ+evY7hV5lGW/IV1VbslPyCCB76DcJqqTWHgOKPKddtbpKQ+0ErC0Ahp5tcgLQColJBSUqSSYIBBgitwUFs30ihmqCgZoCCalVqUBmlfBCfhTEdoyWcbz6jkg/MffTRNLHD6T8I4mSedrAmdmfZoddvfzoGWoDUmpQSayca4WtblQcdaHaj1XkEtvJjaHEEKG/WNa1yKsoUCmMMxC2+17lN23+CuxlcER6r7Y1/wC2k+2sbGsSxZxxpvyVLJKVryNX7SVuBOQE5lNGAkrEgA+uNdK+ha1h38/CVp/Vrz2evZ/T3UCi4xi8/a9zqf4ztwkAxtFuDoR83OaL1li52ZuB7MTa1+W203r6XRAoPmjVri+/k7/SDijcb+t3bf378tqWsZ4wuLW5DN4i9YEJUrs71DhyHTOjzELGh0kajka+r8XcQt2Fsq4cStaQpKcqIzEqMDcgCvi31b8UZuXbZxl1twKtySEKCimSVALg6Hvbb6GpVfbMIwhtpa30uOurdSkZ3FlZCBJSlGwSnvk+M61qTXO1Hm0fkp222FXFVGPjq/P2G320oa7/AGrdbdD+ia8f1OD6F/tF5/iXq9uOR2tkYGl1p4Tb3A/TXn4APoip38pvP8U9QMc0KNVoOV2opbWRuEqI9wMUlcJpM4SDMfBzq9fvvRO8QO7MLOu/eM7mnO/jsnJOmRU/IaTeGEQ7hfI/BSxA2EGy2jTmeXSgY3J8vRrp5M587rfy7D6GtY1kLHp4/qyv/NT9PdWtQQil7iVvPcWDStW1PLWtBSVJUW2lqRmGwCVZVCdJSnnFMJrExVBN3ZbwC/PeKQPN8wPX32OnPdNBbH70sIaLdul1S3W2QkqDaQFkjMTCtB0ANZyMTuFvuMGxty6htDiibg5SHVOBAk28ySwZ0003r2cSPIz2aSUFSrpGVJgqJSlycnQpmSekjnQsP30uv6rZ/wDmXdAC7d8rC33H8JEQABP2DcawOgGoqrouVEzh9oqUkHNcakzsr0c90jXnryrzXHH9sl5xlCVuKbUULIctGwFJ0UAH7htRg6SBEgwTBr12fE6nWw4zZXLqCSkFtdisEpJB1F1G6SN6Cqxca5cPtT6p+zgSR18xyAEH2bb1c+U6RY20hR/hGwMwQew3Ok+/U10+HXv4tvflsvD+leP0ih8PPH/7be7TvZf5rXbag5JNzAPkFt2kEH0gZY3jN2E7xpl6nkJ4FFyonNhtpqADNwDMSYJ8n9UECPbsK9icbfJ/e68HtVZeH9KrK4oxG8etXmrexvWnlIhtee0SEnf1kXJI0BGnXxqD1us3JBPwdZlXd3fBkjr6NyAEforHxjGk2TanXrKwQErJCE3DfbKCjrkT2AzOqMkpmN9dKxhgN127q3MPvrpolJabfxFsJSnIApK0h1SVHOF7kjKUyJmtdq3eSyWk4A0lteikB+1EyoetA11AO/IdKDIY40tXmbZxKbK0yXLZhT7YeabDqUryoCAQVoKgdcuVSiSafTxhh/49addLhr9CqX7Y3DCAhrAkBOvdQ/a+BO41MnryoKxS7kfuDMaz21rI1Phv3eR6UFsGxsXeMZ20r7BNktLbikFIdPbN5lNkgEokAA84PgaeKQXb7EfLxcDCnMoYLABuLcalaV5pzGE6RA/0Huv+LLxopz4YtIPNV3ap+SV67j5+lA4zQNJdvxherEowpa+pRdWywJAIBIVpvV73i+7bbW4rCrlKEJUpRL1vACRJJhRMAA7AmqHEUa8mFXybhhp9OiXUIcAPILSFD89Sg8KWsRky9ZkSYHk7wMTpJ8o0MeFLuBC8N7iXZuWiVh1gLKmXSFHsEEEAPApEGNSddfCntZOsAbaToPl6UocOKdF7imRtsnt2JlxQ/g7fRs8o+U9JMGgtnE9fPWO4gdg/75Pb/JpVUsYpOr9jGsejPn/3Gtagcf1ltrnHnl9BH3HTWQekDeYHqWVZSQBmjQEkJJjQEgEgTzg+yqMM2+J6ekWO2vor/wA3pP0iobbE/wAYsf7q/wD5qtRxb8mG2inkS6sE+0BogfKa7IzkHMlIPKFFQOnMlIjXwNBiJt8T/GLGP6o//mqy32cQ8vYl2zK/J7rKRbPBIGe1zBQ8oMqJyEGRACtDIIarcukq7RDaU/FKVqWT1kKQmOXM89o1znUq+ELcqAHo14NDIEu2kakA6gf/ADvQVUxiXJ+yj+qv/wCa+nz1VNvifO5suX8Ee/zVbrijHdAJ5A6D5QDHyVzZLhPeSkCPirKjPSChMiOfujnQfMfqwW96MOJfftlth1vut27jaiSSB3lPrHPUZeVfDw6RmCSRPrCYBjUT1gj5q++/VpLhwtXaJQnz7UZVlUiTBMoTBmNNeetfn91RykScupjlMRMTE6/PWPrWpj9A/U1w7FUWLYU80ymSW0PsOOupQdgYfRlTzCSJHhsGZdniR2u7Qa/ibnzzdGta2LmVrutxkTm7ytDHxRl1E9SK6uLX8UIOvNRGkeCTrPLpW2SovE3Td29s+G+2aebcC2wQh1txm7SFBCiS2QppQKcyhsQdYGlwQfRl/wBavv8AFP1jXyVnHGoCcoZYJJXB2xADKmO8e8dOQE9Y2OBJ8lVIAPlN74/wp+gYJoTRipQKvHNuh02zTiQttSnyUK1Qoot3VJzD40GCJ5gHkKxLHF8r1gppIuFN4Y4p1CHB2iUnyUggK9ZRKICVKE6mRGrFxWshbIAB7l0TrB0ZMQPafdXmwi1yXVmA2hCRYOZssDvFdrpoBMBJ1jrtzg02XAu8C0wUKtUkHkQpyUxy1GtbM1gjg60SZQl5vu5QG7m5aSEgkhKUtugJT3j3QABV08LMg6OXm8/b15+bttqo2yaXr64ScStmwoZm2H3XNJhKi0hE690k5iJmQ2r2jw4vgEFDTT12SpDqiDfXCPU7OO+c5AzKSD0CiQCa17PCUW4hlhsFxSO1KnFKUqB6y1rClOqGwzbzyoM8soVi6Sptslu0JbOilpl0AmI7nMAg6jNXNLb/AMKXKmVNgC2tApLiFELOe5IAWk9wgT8VU5hpXTD3nziJ7ZtDY8l7oS4XJ88dyUJ1gagSBOh1NevDQfhG77sDsrSDmkHW42HKJ3oPlnY4ZcYiF3watgu27VSQ7kQbgvPdoVL0lUawqJgCCBFNn1OsPs7m2dccDb5XdPELWlIUoJUA2Y0ynKlBiB7qYeC8OQbC3LjLXaKbClwlJkq7xJMakkyZ1kmuPG2DseRuww0SpTQ9RKT3nWxMgSDB9tQe48F2ER5GxERGQRER+bSug4Tsxp5M2NSdBG+p+U6+3xrseHbb8H/xL/aqn1t2v4FPyq5++qOP1n2IEC1aA/J6AgH3Ake89aI4RspzeSs5oicomOk1FcPsQQLdMSNlrEiRJ02IH5o0rorh21IjsUx7Vfr+k0HP60rLT0VoRtCY2jp7Bp4DpVVcH2REG1ajoBA9sAxPjXV7AWNIYSqTBlShA6jrU+ty2meyE/lL/aoKnhazO9s2famTsRMnnC1a7949aqrhOzJB8mbkEHQRqNRMb6gb10+t22/Bf8a/2qoOG7eNWROumdf66Dl9Z1lEeTIA6AqAMiNYVroAPdSpxNgNq1iNihCWLft27tC1qbbWVFPZKTl7UKSHJKoUQdCoazTmeHbb8EP+8v8AapT4k4WYevmWJUyhy0uc5QpGZQDluMsvJXA7x9WD4xQV4Rwu3dvsQSotuho27aFtQ0CMilHMGSEqUFLUCY36bDj9VfAmGcOWtpJQoLbSIccgpUoBSSCoggjkRyHQVpN8BWocKzcZlkJT32sPVAQISEg20I0PICYE7Ui/VTw9FmEtNwtL7YBIbtmw32TqFJ0YaTIMq9bxjnMuK+ucIj9z7OST6OxqRqfNp3nY0K68O62VtO/YM9B9zTUqo8qeJ0na1vTtHorg31+NEbc4rD4bxgJusSUGLlQU+0rRlUj0dsEETIV3ZjotPXR4jWlzhX7axPX+FI/w1v8AT3UHdHEoMeiXomRrbnlG+ukz8xop4j0nyS9np2Gv/NFbc1KDFHEH9FvOf3Hpz9b/AFrorHhp5i6k/wBHXp7Tt89axoLoMNXEepHkt7oJB7AwfYc3gd4/NWW/j3pzC/JbzS3uU5ex3zOWxmM2wyb8sw603Gs94+mta/cH+71hy3k9NJ+eg831zD8Uvdf6Or9elczxMPxS93A+11fLvtrTDVTQfK/qw4122HZfJ7puXm+861kSIzaEzOsae6vhah1O4+T5q/VPHHDHwhbeTl0tDtELKsoVOXcEEjrMzuBvtXw76rPCbOHvNJt8+RbJUcysxzJUQTsIEZazY1K+ucF8bm4s23Xbd8EBSVrbZW42ez0Kk5JMHoAYII5TThbXKHEJW2oLQoBSVJIIUDqCCNwetc8LtkttNttpCUIQlKQmAAABtFZHAQHkSIkjtLjfl6Q7p7Bt7q0yzbv9+29CfM2/sGmJb6V7/qej0L+3vPD+FPV5H/34TrENW0+PdxPn7wa0eB/tNGv3S46fh3egFBu1KkVAKBW41uG21NqeWEI7G7SFFQSMxbEAE6ZiAuBzg7xWVhWFLbcabtysKcsAFOuvOu9kSpISUpUSDBmEJyDu77Q1cVNpVZXIUApPYOyCJmEK5RWdgiB5Wk/GNhbzzV67kST3jud/00HBnhu08tUhVuyvJbsEFaQtU53hmOYGVHLqs6mNzWunhqzBkWtuDqdGkc9/i0Lf7ff108mttI285dc616DAHCNgoK9Dt9cwPm0nc66xpqK8lhNpeotQtard9pxbKFFSyytlSe0SlRBUUKDwPfPdKYGhADK22Eg6kySdSTuSfk10pfxVJOJ2UTpb3p8N7Ud7wkjbnFBdoj4UVtKrNv48qMPOfF5ATuN58K87WJdniN2kNPOKLVsoBtEp+6jvKUQlJ/KInlMGJj7bar3DnAE9om4WgqgZkpVa3Csij6wmJA+XlWjhn25d+y3H/Ao/poELBkvIuTavYm7ahu1bX2faW6j2i1LzgLcSoFKAlOm/eGorX4Ms/L7Jfld09cIU+4gEOBCFpaXCCOzAMHIF78+lZ1/9SMLdec7VpYddW6O1aeK0leYkZmrhCSApWb1Z0Fa9vwJ2aMiWcNUM2cl21deWT1KnH1KJgqEzpPuqKYBwzbREvR4XV1+h3bwoq4bt+r396uR/6tLqOBVCfMYROkRYKA0mfuuuuU+49Zq31kETFvhETImwJI10H2XXQkT81VG8jhy25F7+9XP/AFaseHbfmXj7bq5/S7S59YhiOwwf/wDnEdf5/rB9x61lcU4QLC0XdLtMIdCC3KU2XZyFOJSTJcVtm6ePhQOp4Xtjzf1HK7uuc/zvjQ+tS2Aj0iNN7u65GRqXa+TWeO27jjjabPAUKREKWezQ5IBBbKmxmE665eniWROCXRQSnCcEKPAgp6/eRpr7zUU5q4UtiZPlHs8ru8uk8u1j29aqng22A0NyNI+3bzrP4bqKUm+H7rQfA2EZdNMw5yN+z6K/PvVUcPXQ3wXCIE7FIkkDUS31SN+m+s0Q4L4TtjoTcmDOt5eT8vbT7udIvGvDNim9smnXVNsvN3KVqddU9t2WQIVclYZJKz3hB5SDFU+Dnzcm3GD4QHUtpdIhMZCsgahI1KkqER032Mxbgx9zX4HsQejNytn5cmQGip9T7hC3U/ei3fzsIW2htxLdq6FgozHvONL2UYlMAxPs5/VU4PaYtfKC6tbmdDaQUW7SQklRIAZaRmPtkjWvVhvDN0yFpTg1kQsgqz3Jd2BAguSQnU6CNzpXHG+FLt5lbScJsGlKIh1pxIcRBB3IBPxuZEGI6zwfS+HPtO2//Q1/yJqV2wm3LbDLaozIbQlUEkSlIBg8xIqVpHqnWl7hb7YxL+tp/wANbUwHel7hX7YxL+tp/wANbUDHmoE1xvLptpBW6tLaBupakpSPaVQKxBxP2v2ky5db+c+xW2n86sd8T+DSugYaz8Wxm3tykPOoQV+okmVrj7xAlSzryBrOGFXr+txdBhOnmrQQfELedBUencSjavdhWA29tJabAWdFOElTq4+/cVKlbnc86DxfDF079rWhQgxDt0rshB3IaSFOkjosI9tYN/8ADDb7avRXQUOJK27dw9nKkHKUquEkhWUagmMm3On0moDrQIibvGeZa9vkh/RdfTXwqrl3jPLsj7LSP+a6FP8AQNB89cu8akgZeUEWqYGvjcan5qXsS4Iury4D2IOPupHdKG2W0yga5EHtoROsmCdd5iPsYmqzU4PBhGMIfW6hKHEKZKUrS4nKRmGZMQSCI8a8PAX2i3y77/hr27s/prrgqvTL7aQtj2/YU7676+G9V4FTFiz/AGh+VxZ/TVGXp8Mq8EWoGu0t4ifft89anA/2k3v6zu+/2Vyst9aUYx31hGZthScxyhaW03iV5SYCiFXDcgEnvAxGtW4fxfsWEMm2uSpJcnIhC0mVqMgheoMz76BuozXgwrE27hKijMCg5VoWlSHEKgHKtKhIMKBHIgggkGa91Bm8UCbO6HVh7r+DV0rOwdrLeGD3fIbcJ6QFu6iDl+99UDlvpTEQDuNKRcCT2LlupZ7zLj2GuHNugntLdSirVSiEtDQnV47awDFaqHwjcDWfJrQnp9lu4jx3+atrNWLaR8IXOn8GtPf5y8rboATS7ijafhGxWqNGrtCCSB31dgQBJ1ORtzToCeVMJ9lcL2zbeTlcRmEyNwQRsUkQUq8QQaDK4iw51RtXLdCFKYfLpQtxTaVBTTzaoISrvy6CCRyOomvJZG/Q8+6q1YPaBuEouiYyJykSphPUmTXHEMJw6zSFvOOtSo5Ju7srUpW4bSHSpaj0SCTXiaatFAFNvi0QUg5sQT3egCnQQnwigYDf3oVHkbRTMSLrX2wWdvfPtro3fXZ3tEJ9tyP0NnQ/L4Cl921th9xxbUJ1DuIaZdho983jQi318zjG6T9kv9SJ/nflGg26UDCL68/FG/D0kfPDWg6RJ8KHwheQfQ0TMR5SnX+VPZ+r8+m3XDdaYUknssW7/rAOXgOg6F2U+ryidN5rillhSlHs8ZkjU9repEDp50ffaAeNAwi/vdfQ2tP6VvpPd8z101irovbvNBtG46i5mPd2QM/NvrtOCtTOaS3jEju6G8giddlwdt9461EFqQAnGBrpJuzv1Kzt+UYoNe8duHEwuxacBnureQQN/WlsiNBtO9K3EHBDd00tHwci3JWDmYdaQpex1ARlUnU+sJESPH0X6WVhIUnGsq16hPlWvcIhQmUojpAn316iWie0/dfMRl9W6EDecsRMnff5KgyLDhYWxYYJxBpBcCA4i+82e44opKEFOSckaIiVCDTN9aKQO7dX6TyPlbqoPLRZIOusKBB59K81i+y2UqUnE3lIkp7Zm5cymIJSAjLmgkTvCj1r1I4xZJIDF9I5eQ3Wsf2em/OKDP4bRcJxO6TcrS4pNswG3EoylTZceIKxsFzmBy6HKDA2pzNYHD1s6p5+7fb7FTobbbaJClIaZKykuFJIzqU6tRAJABSJmaYaorNSpVhQAmpUNSgpGtIeHXb67zELW282s3KXHX1JCg02q3YSnICe86ooVAIgAEmdAX3nS3wm3lusSB9c3KF+JbUw0EHxTKHB7Umg72PCFshQW4F3LoM9pcqLqgdfVCu6jc6JSInSt/2VDQoIaqaP050DQQmiDUmp9Pp40BmgaMVUigIoVAKlBg8PD03EenbMR/d2qtwEAMPttZ82DPiSTVcAA8sxHfV5k8tvJmRpH5J36Vxwdm6s2k2wtw+013WnEuoQS2JyBaVxCkiEkgmYnmQA9+OsIcctm3Wm3ELWtKg4hKxAaWqBmBjVAmOlKH1V8Dt2MMdcYt2mltraUlTSEtKErCdChE/HMgEaTr1Ybm+uFONqVYP+bKlJh617xUhSSILo5E1h8deU4haLtUWqmFKUglT79rkASc2vZOrVMpHxagcMJHdzZQMzbRzDdZyRqZJMCBJUr2mtGaxeG75LocShQUlkoZzA5kFaG0leQ/GAKspPVJHKtkCqDSDjtgvym9YbnM+21fMGZBftFthSYEq1yMbA76bav1KvF6HGrmzvEkdk0pbNwP5u5U0nNEgEJWhBMnQawYoPbg1yHrp15Blty1s1o22Uq5UPbooVv6UocFtFu4vWFBISwpppqAB5khbjYMad3tVJERoBpzLdQSuF3dIabU44oJQhJUpR0AA1JJNd6WcZQLy6btQfMsFD9z0WdSwyRzlSe0UOiEiDm0C3C+EqKlXtyn0p7VIUNbdn7mykH1FZYK43Uo7gCmQ1BUoIB41AD1oRUFBYCoagNA0B99SKE1KAqoVRxuSkwO6ZE7jQiR0OpHsJrpQAigatQigomrxQFE0Eo0BRFBCKFQ1KCtYWNYI6p1N1arS3dIQUQsEsvI1IbeCe8IJJSpOqZOhBitwnWoDQYDeMXwELw5SlDSWrlhST1I7VSDHtFWRjN0SJw14f29rp7Yd/XW+KkUC+rG7qf3suD49tZ/NL/wCeubmOXfLC7g7/AHezn3+e/MTTLWZaYyhxKHAlQZWkqS6ooDZTGYKPelII1EgeMUHhTjt1pOGXA3nz1mY/8fUf66dSnHbiJOG3QPQOWZ5jb0jx+Y1ppxhgqKQ82SEJcPeTGVSilKpmIzIUPaK5XWMso7LziFF1SEoCVIJVnVAUNdUzuRNB4Prhf/i299yrM/8AudKqeIX/AOLb3/vWf+ZreYuULnItKoMHKpJg7wY2NFx1IIBMEmAOZME6e4E+wE7UGCniNwSV2F8hI0KsrDkexLLylqHilJ5itXDcQauGw4ysLQSRI5EaFKgdUqB3SYIr0tupJKQRmTEjmAdj7DB18D0pexyzWw8L22bzHRF00gd55ufXSB6zrckjSVAqT0oJxPw+88tL1pceSvgFC1gZg4iDlSpJ7qsqlEgkEiVRE1hfWxjcaYun/cN/s06YXijNyjOw4lxOux1BGhCgdUkHkQCK9wHhU4EXDuHsXQ4FPYi06ACE5mR3c0ArSEBMrCZAkkd46VqXXCdm3aLQm2ZJSwpOdTTanFQhXeUoplSiSSTzJJ50zAVwxBoqacSn1ihQHtKSBVFbBtKWkJSkJSEJCUgAACNgBtXpFUaRCQOgA+QV0igFcMQskPNLZcEocSpKhMGCIMEag+Ir0GhQeDCsHZtgoNJMrMrUta3FrI0BWtxRUqBoJOlaAFAzQUqASTA5nkKDxY3iQt2VvKSVZQMqR6y1KIShCf5SlFKR4qFebhXCVW7EOHM+6ouvqmZdc1UAT8VIAQn+ShNZVm78IXKHQD5HbLUWlGIuHwSntEQTmabBOU81K/k6tk0EFQmhNSaCTUmoKWH8bWi6CifRnQ4w2SU5O2ZClgjWe/lfSSYHmUR61A0TUJpZs+JFrSkENJUvIQrMS2kLYLwCtte6oA6aa+BzHOLCpbbujeVK8zBUQtJLLbkvCQISHCfV2TIOsAHmaANeLCr0udoFAS24UZk+osAJOZPh38pEmFJUJrz3jizdtIB7vYurAPqlaVNJGaByStUCfjHoCA0XHIKR98Y3/kqOmmp7vhz9/TNSli1w+2LZSozm8CUgZpKVurSRr8XslE+xIPIU2zQGjVZqTQECiaqDRJoBNQGqzVgaCTUoTUoJzoirgVRXL6cqA0DV6FBzUJEHURBrDt8FcRaC1Q6gIQ2G2lFslQSnRHad/vQkAEpyknUZdK3/ANQoR+mgVLLhNxpRWl9JJKVQW1RKLl+4Ey4SZ8qWkkkmUpV1BsjhRSVEJdSELcS6sZDmzh111XZnPCUkvGAQYI3M01f6VDvQZOCYOWVFalJUstMM91JSnKx2mUwVHU9qrnyA1iaGIMOeVMrBhPYvtzBIS44WlIUpOxENLEkjoPWrYTQoMe3Zc8qBUrMEMFLiggoStS1hSI1IlKUrkSY7QH41a01YfT5KhoMbEuGrR9ZW4wguEQXEyh2OnaIIV89BXClqRGRYEz3X306+OVwTWyqinf6daDEb4StQIh07jW5uVEyZ1Jc1PjXmveCbVaVA9v3gRpdXQGoA1HaEEaDQgjfTWmQUFH6fLQLzXBdqkR6Qdt7y7O3TztBPA9qDIN0P9tvNf/FpiJ/N+irUC6rgy3mc92PZe3n/AFa5ngi3zZu0vJjLPlt3MbxPazEnamVVVHOgXvrNY/C3n9+vP+rR+sq0J84Hnx94/cPvt8viOrKTsNxW/wBffR+nz0FWkBICUgJSBAAEAAbQBsKvQ5/TrRoJRqp/VV6ACq5BtAir1E0FezERAj2dKhSJmBPXn9Na6VKDmlIAgCANgNKq40lUEgEpMpnkYIkdNCR7CRsa61KDNvrbM9bqgEIU4ZMd0lBSCJO+pEjkT1r31yfHfb9qvzV2/wBKAGpRVVTt8lBAaJNVTRVQQGjQ+nzURt9OlBxfukIjOtCJ2zKCZiNpOu4+WpXYip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3317" name="AutoShape 6" descr="data:image/jpeg;base64,/9j/4AAQSkZJRgABAQAAAQABAAD/2wCEAAkGBxQTEhUUExQVFRQXGBgYFxgYFxcYFxgcGBwaHBoaFx0YHCghGBwlHhQYIjEiJSkrLi4uFx8zODMsNygtLisBCgoKDQwNFA8PFCwcFBwsLCwsLCssLCwsLCwrLCwsLCwsLCwsNyw3NzcsLDcsLCwrLCssLCs3Nzc3LDcsKysrN//AABEIAJoBRgMBIgACEQEDEQH/xAAcAAACAwEBAQEAAAAAAAAAAAABBgACBQMEBwj/xABZEAABAwIEAwMGBQ0NBQcFAAABAgMRAAQFEiExBkFREyJhFCMkMnGBFUKRofAHFjM0Q1JTVHKxwdHSJTVEVWJjZHSDlLTU4YSTorLTgpKjs8PE8RdFZXOV/8QAFgEBAQEAAAAAAAAAAAAAAAAAAAEC/8QAGREBAQEBAQEAAAAAAAAAAAAAAAExEUEC/9oADAMBAAIRAxEAPwD7VRoZagTQWBqE0AiiRQGak1UVJoL1Q1YUCKAEVKEVagFHrVRWPxNjht0pbaSHLp45GGiT3j8Za4BIbQO8pXhG5FBqXVy20krcWhtI3UtQSke86V4jj1pv5Vb/AO+b93xqx8N4FYntb2L26Vqpx0ZkJ/ktNmUoQNYETqa1EcLWI2s7UcvsDXMQfi9NKDo5xDZpAKru3A01LzfPb41czxNZCT5ZbaRPnm9J2+NQXwrYlIBs7UpBmDbskAncxl31qn1oWH4lZ6bejs6f8NB6Rjtr+NW/+9b/AGqCMftFerdW50nR5s6bT621FGBWo2tmBpGjLew2+L41zf4Zs1+vaWqvymGj+dNBZfEVmIm7t9Tp55vWf+1XP657IkpF5bSNx2zemsffdaCuE7EiDZWkdPJ2eQgfF6CK7fW/axHktvHTsW4/5aCycctYJ8pYgaE9q3Ajr3q4W/Fli4sNt3dstZiEpebJMxEQdTrtvXUYBazPk1vPXsW/2aFxw7aLSUrtbdSTuCy3+qg1JozSiw0rDXGm0lS7B1YbAWoqVauLMICVGSplaoTBMpUoawYDaKCFVGaFCgtFCjFCKAxVSaMUDQEGpNAVKAg0Zqoq00FVGhRNCaAg1KlCgk0QqhRFBbNQoCjQVNY/EmOptUoAQt191WRhlEBTit+ZhKUjUqOgHtrYApXaSF40vNqWbJvsx07V1ztD7T2aB7KCMYZii++5fMMk/cmrYOIT177i8yj46DfTp6H8IvimE4iEnXUWjR9kAqj5ZphIoR40C4MFvsoBxNUgRmFrbgk9TIIn2AVxVgGIST8LOgHl5JayNeRy7R4U0EVKDF+DL2D6fr18ma0+U1RzC70pgYhBj1vJWpHiJVHzVviiaBXVgN+Y/dRYA6WtuCfaSD80V0Rgt9rOJrP+y246+G23yUx5agFAufAt5scTc8Yt7YK9xyEA7awa92D4AzbrW4kKW85ot11ZcdUOmZXqpn4iYT4VqGrTQSakVJoRQHLQIqRQIoJRihFSKA1DQil/jrEFtWuRow/cLRbtbTmdMKUAogSlGdQkxIFBqYVjDFykqt3m3kjQltaVQehjb2GvcTShgaQnEnG20JSyzaoYSoJSmVtqSpY03AS6z4A5gNQYbjQePGMORcsOMODuOJKSRuOik9FJIBHQgVncH4st5pTb0eU26yy+Oqk+q4ByS4nKsflEaxW7NKfEChZXbd9JDLuW2uhrlEk9i8Y+9UezPg4OmoNpVUmgqoKC1SalCgNBRqUKAhVSaFSaC2aiFVUUZoITQmgahoJNSgaIoDNHNQqUEmpUipQVk0g4nbPnFn7i1hTzFrbp7JZCUPIcW+VIKoORXm0lJ2kGdDIfopZwhH7q35mZZstOn2fn8+nWg6YfxiwtwMOhdrcHZm4SEFXLza5KHR0yqPsFMFcL+waeQUPNNuoO6XEpUnTbRQjSsAcJrY1sbp23GkMr9IthHIIWczY/IWAOlAzVcGlh3Hbu3PpVmpxH4a0PbATHrNEB0e0Zv1a+EY7b3Qlh5DmmqUqGdPgtB7yDrsQCKDQoqoFNA0FauDVKuKCTRmgaMUAmgKwuLOJ02Qb8y7cOOEhLTKc7kJEqXlmcgOUE9VCl3/6mH+KsU/u5/XQP01JpFtvqkZlpR8GYinNMFTITOUFRgKUMxypUcokmKc8PvUPNodaUFNrSFJVrqD7dQfA6jnrQd5ozRmpNACaUcWvAvE059GbC2cuXDpot2UIEHXRtDp0jca04UivLDyXZCVC+vAwnSQphhMObEEApt3yCSfWGhBAoNDhe2U2q2ziHF2zzrgAIAW8604sbnYrgamAnempSqynUenNn+jOif7Rn/WtQ0BzV5MVsG7hlxh0Zm3EqQoeChGnQjcHkQK9UGg4oJEkgDqTA+egXeEcZKgq0uDF5bBKXAfuqPiPo++SoRPRUggaUxyaT+IrvCbopDt5boebPm3G7ptt9on7xQVI9hkHpXnZUAYTj8p5BRsFK5/Gya/JyNA8TUJNKKXTM/DSCBuCmy+eEiKs66ZB+GUJTGwTZ6nmSVA/NH6KBqk0Z+mtKK3DyxpIP5Nl+zVFO/wD5wDrpYfsaUDhNQH6a0nFfXHBz2FgI8NUVO02jHE6+FhM+Hc/QaByCj9Jq2b6a0khav4+RGye7Y/Ocuu/KKuh5QmccbO0Siy05ToPofkoHIKozSw0h10lDWKpUsbhLdstSRG8DbrJ+evY7hV5lGW/IV1VbslPyCCB76DcJqqTWHgOKPKddtbpKQ+0ErC0Ahp5tcgLQColJBSUqSSYIBBgitwUFs30ihmqCgZoCCalVqUBmlfBCfhTEdoyWcbz6jkg/MffTRNLHD6T8I4mSedrAmdmfZoddvfzoGWoDUmpQSayca4WtblQcdaHaj1XkEtvJjaHEEKG/WNa1yKsoUCmMMxC2+17lN23+CuxlcER6r7Y1/wC2k+2sbGsSxZxxpvyVLJKVryNX7SVuBOQE5lNGAkrEgA+uNdK+ha1h38/CVp/Vrz2evZ/T3UCi4xi8/a9zqf4ztwkAxtFuDoR83OaL1li52ZuB7MTa1+W203r6XRAoPmjVri+/k7/SDijcb+t3bf378tqWsZ4wuLW5DN4i9YEJUrs71DhyHTOjzELGh0kajka+r8XcQt2Fsq4cStaQpKcqIzEqMDcgCvi31b8UZuXbZxl1twKtySEKCimSVALg6Hvbb6GpVfbMIwhtpa30uOurdSkZ3FlZCBJSlGwSnvk+M61qTXO1Hm0fkp222FXFVGPjq/P2G320oa7/AGrdbdD+ia8f1OD6F/tF5/iXq9uOR2tkYGl1p4Tb3A/TXn4APoip38pvP8U9QMc0KNVoOV2opbWRuEqI9wMUlcJpM4SDMfBzq9fvvRO8QO7MLOu/eM7mnO/jsnJOmRU/IaTeGEQ7hfI/BSxA2EGy2jTmeXSgY3J8vRrp5M587rfy7D6GtY1kLHp4/qyv/NT9PdWtQQil7iVvPcWDStW1PLWtBSVJUW2lqRmGwCVZVCdJSnnFMJrExVBN3ZbwC/PeKQPN8wPX32OnPdNBbH70sIaLdul1S3W2QkqDaQFkjMTCtB0ANZyMTuFvuMGxty6htDiibg5SHVOBAk28ySwZ0003r2cSPIz2aSUFSrpGVJgqJSlycnQpmSekjnQsP30uv6rZ/wDmXdAC7d8rC33H8JEQABP2DcawOgGoqrouVEzh9oqUkHNcakzsr0c90jXnryrzXHH9sl5xlCVuKbUULIctGwFJ0UAH7htRg6SBEgwTBr12fE6nWw4zZXLqCSkFtdisEpJB1F1G6SN6Cqxca5cPtT6p+zgSR18xyAEH2bb1c+U6RY20hR/hGwMwQew3Ok+/U10+HXv4tvflsvD+leP0ih8PPH/7be7TvZf5rXbag5JNzAPkFt2kEH0gZY3jN2E7xpl6nkJ4FFyonNhtpqADNwDMSYJ8n9UECPbsK9icbfJ/e68HtVZeH9KrK4oxG8etXmrexvWnlIhtee0SEnf1kXJI0BGnXxqD1us3JBPwdZlXd3fBkjr6NyAEforHxjGk2TanXrKwQErJCE3DfbKCjrkT2AzOqMkpmN9dKxhgN127q3MPvrpolJabfxFsJSnIApK0h1SVHOF7kjKUyJmtdq3eSyWk4A0lteikB+1EyoetA11AO/IdKDIY40tXmbZxKbK0yXLZhT7YeabDqUryoCAQVoKgdcuVSiSafTxhh/49addLhr9CqX7Y3DCAhrAkBOvdQ/a+BO41MnryoKxS7kfuDMaz21rI1Phv3eR6UFsGxsXeMZ20r7BNktLbikFIdPbN5lNkgEokAA84PgaeKQXb7EfLxcDCnMoYLABuLcalaV5pzGE6RA/0Huv+LLxopz4YtIPNV3ap+SV67j5+lA4zQNJdvxherEowpa+pRdWywJAIBIVpvV73i+7bbW4rCrlKEJUpRL1vACRJJhRMAA7AmqHEUa8mFXybhhp9OiXUIcAPILSFD89Sg8KWsRky9ZkSYHk7wMTpJ8o0MeFLuBC8N7iXZuWiVh1gLKmXSFHsEEEAPApEGNSddfCntZOsAbaToPl6UocOKdF7imRtsnt2JlxQ/g7fRs8o+U9JMGgtnE9fPWO4gdg/75Pb/JpVUsYpOr9jGsejPn/3Gtagcf1ltrnHnl9BH3HTWQekDeYHqWVZSQBmjQEkJJjQEgEgTzg+yqMM2+J6ekWO2vor/wA3pP0iobbE/wAYsf7q/wD5qtRxb8mG2inkS6sE+0BogfKa7IzkHMlIPKFFQOnMlIjXwNBiJt8T/GLGP6o//mqy32cQ8vYl2zK/J7rKRbPBIGe1zBQ8oMqJyEGRACtDIIarcukq7RDaU/FKVqWT1kKQmOXM89o1znUq+ELcqAHo14NDIEu2kakA6gf/ADvQVUxiXJ+yj+qv/wCa+nz1VNvifO5suX8Ee/zVbrijHdAJ5A6D5QDHyVzZLhPeSkCPirKjPSChMiOfujnQfMfqwW96MOJfftlth1vut27jaiSSB3lPrHPUZeVfDw6RmCSRPrCYBjUT1gj5q++/VpLhwtXaJQnz7UZVlUiTBMoTBmNNeetfn91RykScupjlMRMTE6/PWPrWpj9A/U1w7FUWLYU80ymSW0PsOOupQdgYfRlTzCSJHhsGZdniR2u7Qa/ibnzzdGta2LmVrutxkTm7ytDHxRl1E9SK6uLX8UIOvNRGkeCTrPLpW2SovE3Td29s+G+2aebcC2wQh1txm7SFBCiS2QppQKcyhsQdYGlwQfRl/wBavv8AFP1jXyVnHGoCcoZYJJXB2xADKmO8e8dOQE9Y2OBJ8lVIAPlN74/wp+gYJoTRipQKvHNuh02zTiQttSnyUK1Qoot3VJzD40GCJ5gHkKxLHF8r1gppIuFN4Y4p1CHB2iUnyUggK9ZRKICVKE6mRGrFxWshbIAB7l0TrB0ZMQPafdXmwi1yXVmA2hCRYOZssDvFdrpoBMBJ1jrtzg02XAu8C0wUKtUkHkQpyUxy1GtbM1gjg60SZQl5vu5QG7m5aSEgkhKUtugJT3j3QABV08LMg6OXm8/b15+bttqo2yaXr64ScStmwoZm2H3XNJhKi0hE690k5iJmQ2r2jw4vgEFDTT12SpDqiDfXCPU7OO+c5AzKSD0CiQCa17PCUW4hlhsFxSO1KnFKUqB6y1rClOqGwzbzyoM8soVi6Sptslu0JbOilpl0AmI7nMAg6jNXNLb/AMKXKmVNgC2tApLiFELOe5IAWk9wgT8VU5hpXTD3nziJ7ZtDY8l7oS4XJ88dyUJ1gagSBOh1NevDQfhG77sDsrSDmkHW42HKJ3oPlnY4ZcYiF3watgu27VSQ7kQbgvPdoVL0lUawqJgCCBFNn1OsPs7m2dccDb5XdPELWlIUoJUA2Y0ynKlBiB7qYeC8OQbC3LjLXaKbClwlJkq7xJMakkyZ1kmuPG2DseRuww0SpTQ9RKT3nWxMgSDB9tQe48F2ER5GxERGQRER+bSug4Tsxp5M2NSdBG+p+U6+3xrseHbb8H/xL/aqn1t2v4FPyq5++qOP1n2IEC1aA/J6AgH3Ake89aI4RspzeSs5oicomOk1FcPsQQLdMSNlrEiRJ02IH5o0rorh21IjsUx7Vfr+k0HP60rLT0VoRtCY2jp7Bp4DpVVcH2REG1ajoBA9sAxPjXV7AWNIYSqTBlShA6jrU+ty2meyE/lL/aoKnhazO9s2famTsRMnnC1a7949aqrhOzJB8mbkEHQRqNRMb6gb10+t22/Bf8a/2qoOG7eNWROumdf66Dl9Z1lEeTIA6AqAMiNYVroAPdSpxNgNq1iNihCWLft27tC1qbbWVFPZKTl7UKSHJKoUQdCoazTmeHbb8EP+8v8AapT4k4WYevmWJUyhy0uc5QpGZQDluMsvJXA7x9WD4xQV4Rwu3dvsQSotuho27aFtQ0CMilHMGSEqUFLUCY36bDj9VfAmGcOWtpJQoLbSIccgpUoBSSCoggjkRyHQVpN8BWocKzcZlkJT32sPVAQISEg20I0PICYE7Ui/VTw9FmEtNwtL7YBIbtmw32TqFJ0YaTIMq9bxjnMuK+ucIj9z7OST6OxqRqfNp3nY0K68O62VtO/YM9B9zTUqo8qeJ0na1vTtHorg31+NEbc4rD4bxgJusSUGLlQU+0rRlUj0dsEETIV3ZjotPXR4jWlzhX7axPX+FI/w1v8AT3UHdHEoMeiXomRrbnlG+ukz8xop4j0nyS9np2Gv/NFbc1KDFHEH9FvOf3Hpz9b/AFrorHhp5i6k/wBHXp7Tt89axoLoMNXEepHkt7oJB7AwfYc3gd4/NWW/j3pzC/JbzS3uU5ex3zOWxmM2wyb8sw603Gs94+mta/cH+71hy3k9NJ+eg831zD8Uvdf6Or9elczxMPxS93A+11fLvtrTDVTQfK/qw4122HZfJ7puXm+861kSIzaEzOsae6vhah1O4+T5q/VPHHDHwhbeTl0tDtELKsoVOXcEEjrMzuBvtXw76rPCbOHvNJt8+RbJUcysxzJUQTsIEZazY1K+ucF8bm4s23Xbd8EBSVrbZW42ez0Kk5JMHoAYII5TThbXKHEJW2oLQoBSVJIIUDqCCNwetc8LtkttNttpCUIQlKQmAAABtFZHAQHkSIkjtLjfl6Q7p7Bt7q0yzbv9+29CfM2/sGmJb6V7/qej0L+3vPD+FPV5H/34TrENW0+PdxPn7wa0eB/tNGv3S46fh3egFBu1KkVAKBW41uG21NqeWEI7G7SFFQSMxbEAE6ZiAuBzg7xWVhWFLbcabtysKcsAFOuvOu9kSpISUpUSDBmEJyDu77Q1cVNpVZXIUApPYOyCJmEK5RWdgiB5Wk/GNhbzzV67kST3jud/00HBnhu08tUhVuyvJbsEFaQtU53hmOYGVHLqs6mNzWunhqzBkWtuDqdGkc9/i0Lf7ff108mttI285dc616DAHCNgoK9Dt9cwPm0nc66xpqK8lhNpeotQtard9pxbKFFSyytlSe0SlRBUUKDwPfPdKYGhADK22Eg6kySdSTuSfk10pfxVJOJ2UTpb3p8N7Ud7wkjbnFBdoj4UVtKrNv48qMPOfF5ATuN58K87WJdniN2kNPOKLVsoBtEp+6jvKUQlJ/KInlMGJj7bar3DnAE9om4WgqgZkpVa3Csij6wmJA+XlWjhn25d+y3H/Ao/poELBkvIuTavYm7ahu1bX2faW6j2i1LzgLcSoFKAlOm/eGorX4Ms/L7Jfld09cIU+4gEOBCFpaXCCOzAMHIF78+lZ1/9SMLdec7VpYddW6O1aeK0leYkZmrhCSApWb1Z0Fa9vwJ2aMiWcNUM2cl21deWT1KnH1KJgqEzpPuqKYBwzbREvR4XV1+h3bwoq4bt+r396uR/6tLqOBVCfMYROkRYKA0mfuuuuU+49Zq31kETFvhETImwJI10H2XXQkT81VG8jhy25F7+9XP/AFaseHbfmXj7bq5/S7S59YhiOwwf/wDnEdf5/rB9x61lcU4QLC0XdLtMIdCC3KU2XZyFOJSTJcVtm6ePhQOp4Xtjzf1HK7uuc/zvjQ+tS2Aj0iNN7u65GRqXa+TWeO27jjjabPAUKREKWezQ5IBBbKmxmE665eniWROCXRQSnCcEKPAgp6/eRpr7zUU5q4UtiZPlHs8ru8uk8u1j29aqng22A0NyNI+3bzrP4bqKUm+H7rQfA2EZdNMw5yN+z6K/PvVUcPXQ3wXCIE7FIkkDUS31SN+m+s0Q4L4TtjoTcmDOt5eT8vbT7udIvGvDNim9smnXVNsvN3KVqddU9t2WQIVclYZJKz3hB5SDFU+Dnzcm3GD4QHUtpdIhMZCsgahI1KkqER032Mxbgx9zX4HsQejNytn5cmQGip9T7hC3U/ei3fzsIW2htxLdq6FgozHvONL2UYlMAxPs5/VU4PaYtfKC6tbmdDaQUW7SQklRIAZaRmPtkjWvVhvDN0yFpTg1kQsgqz3Jd2BAguSQnU6CNzpXHG+FLt5lbScJsGlKIh1pxIcRBB3IBPxuZEGI6zwfS+HPtO2//Q1/yJqV2wm3LbDLaozIbQlUEkSlIBg8xIqVpHqnWl7hb7YxL+tp/wANbUwHel7hX7YxL+tp/wANbUDHmoE1xvLptpBW6tLaBupakpSPaVQKxBxP2v2ky5db+c+xW2n86sd8T+DSugYaz8Wxm3tykPOoQV+okmVrj7xAlSzryBrOGFXr+txdBhOnmrQQfELedBUencSjavdhWA29tJabAWdFOElTq4+/cVKlbnc86DxfDF079rWhQgxDt0rshB3IaSFOkjosI9tYN/8ADDb7avRXQUOJK27dw9nKkHKUquEkhWUagmMm3On0moDrQIibvGeZa9vkh/RdfTXwqrl3jPLsj7LSP+a6FP8AQNB89cu8akgZeUEWqYGvjcan5qXsS4Iury4D2IOPupHdKG2W0yga5EHtoROsmCdd5iPsYmqzU4PBhGMIfW6hKHEKZKUrS4nKRmGZMQSCI8a8PAX2i3y77/hr27s/prrgqvTL7aQtj2/YU7676+G9V4FTFiz/AGh+VxZ/TVGXp8Mq8EWoGu0t4ifft89anA/2k3v6zu+/2Vyst9aUYx31hGZthScxyhaW03iV5SYCiFXDcgEnvAxGtW4fxfsWEMm2uSpJcnIhC0mVqMgheoMz76BuozXgwrE27hKijMCg5VoWlSHEKgHKtKhIMKBHIgggkGa91Bm8UCbO6HVh7r+DV0rOwdrLeGD3fIbcJ6QFu6iDl+99UDlvpTEQDuNKRcCT2LlupZ7zLj2GuHNugntLdSirVSiEtDQnV47awDFaqHwjcDWfJrQnp9lu4jx3+atrNWLaR8IXOn8GtPf5y8rboATS7ijafhGxWqNGrtCCSB31dgQBJ1ORtzToCeVMJ9lcL2zbeTlcRmEyNwQRsUkQUq8QQaDK4iw51RtXLdCFKYfLpQtxTaVBTTzaoISrvy6CCRyOomvJZG/Q8+6q1YPaBuEouiYyJykSphPUmTXHEMJw6zSFvOOtSo5Ju7srUpW4bSHSpaj0SCTXiaatFAFNvi0QUg5sQT3egCnQQnwigYDf3oVHkbRTMSLrX2wWdvfPtro3fXZ3tEJ9tyP0NnQ/L4Cl921th9xxbUJ1DuIaZdho983jQi318zjG6T9kv9SJ/nflGg26UDCL68/FG/D0kfPDWg6RJ8KHwheQfQ0TMR5SnX+VPZ+r8+m3XDdaYUknssW7/rAOXgOg6F2U+ryidN5rillhSlHs8ZkjU9repEDp50ffaAeNAwi/vdfQ2tP6VvpPd8z101irovbvNBtG46i5mPd2QM/NvrtOCtTOaS3jEju6G8giddlwdt9461EFqQAnGBrpJuzv1Kzt+UYoNe8duHEwuxacBnureQQN/WlsiNBtO9K3EHBDd00tHwci3JWDmYdaQpex1ARlUnU+sJESPH0X6WVhIUnGsq16hPlWvcIhQmUojpAn316iWie0/dfMRl9W6EDecsRMnff5KgyLDhYWxYYJxBpBcCA4i+82e44opKEFOSckaIiVCDTN9aKQO7dX6TyPlbqoPLRZIOusKBB59K81i+y2UqUnE3lIkp7Zm5cymIJSAjLmgkTvCj1r1I4xZJIDF9I5eQ3Wsf2em/OKDP4bRcJxO6TcrS4pNswG3EoylTZceIKxsFzmBy6HKDA2pzNYHD1s6p5+7fb7FTobbbaJClIaZKykuFJIzqU6tRAJABSJmaYaorNSpVhQAmpUNSgpGtIeHXb67zELW282s3KXHX1JCg02q3YSnICe86ooVAIgAEmdAX3nS3wm3lusSB9c3KF+JbUw0EHxTKHB7Umg72PCFshQW4F3LoM9pcqLqgdfVCu6jc6JSInSt/2VDQoIaqaP050DQQmiDUmp9Pp40BmgaMVUigIoVAKlBg8PD03EenbMR/d2qtwEAMPttZ82DPiSTVcAA8sxHfV5k8tvJmRpH5J36Vxwdm6s2k2wtw+013WnEuoQS2JyBaVxCkiEkgmYnmQA9+OsIcctm3Wm3ELWtKg4hKxAaWqBmBjVAmOlKH1V8Dt2MMdcYt2mltraUlTSEtKErCdChE/HMgEaTr1Ybm+uFONqVYP+bKlJh617xUhSSILo5E1h8deU4haLtUWqmFKUglT79rkASc2vZOrVMpHxagcMJHdzZQMzbRzDdZyRqZJMCBJUr2mtGaxeG75LocShQUlkoZzA5kFaG0leQ/GAKspPVJHKtkCqDSDjtgvym9YbnM+21fMGZBftFthSYEq1yMbA76bav1KvF6HGrmzvEkdk0pbNwP5u5U0nNEgEJWhBMnQawYoPbg1yHrp15Blty1s1o22Uq5UPbooVv6UocFtFu4vWFBISwpppqAB5khbjYMad3tVJERoBpzLdQSuF3dIabU44oJQhJUpR0AA1JJNd6WcZQLy6btQfMsFD9z0WdSwyRzlSe0UOiEiDm0C3C+EqKlXtyn0p7VIUNbdn7mykH1FZYK43Uo7gCmQ1BUoIB41AD1oRUFBYCoagNA0B99SKE1KAqoVRxuSkwO6ZE7jQiR0OpHsJrpQAigatQigomrxQFE0Eo0BRFBCKFQ1KCtYWNYI6p1N1arS3dIQUQsEsvI1IbeCe8IJJSpOqZOhBitwnWoDQYDeMXwELw5SlDSWrlhST1I7VSDHtFWRjN0SJw14f29rp7Yd/XW+KkUC+rG7qf3suD49tZ/NL/wCeubmOXfLC7g7/AHezn3+e/MTTLWZaYyhxKHAlQZWkqS6ooDZTGYKPelII1EgeMUHhTjt1pOGXA3nz1mY/8fUf66dSnHbiJOG3QPQOWZ5jb0jx+Y1ppxhgqKQ82SEJcPeTGVSilKpmIzIUPaK5XWMso7LziFF1SEoCVIJVnVAUNdUzuRNB4Prhf/i299yrM/8AudKqeIX/AOLb3/vWf+ZreYuULnItKoMHKpJg7wY2NFx1IIBMEmAOZME6e4E+wE7UGCniNwSV2F8hI0KsrDkexLLylqHilJ5itXDcQauGw4ysLQSRI5EaFKgdUqB3SYIr0tupJKQRmTEjmAdj7DB18D0pexyzWw8L22bzHRF00gd55ufXSB6zrckjSVAqT0oJxPw+88tL1pceSvgFC1gZg4iDlSpJ7qsqlEgkEiVRE1hfWxjcaYun/cN/s06YXijNyjOw4lxOux1BGhCgdUkHkQCK9wHhU4EXDuHsXQ4FPYi06ACE5mR3c0ArSEBMrCZAkkd46VqXXCdm3aLQm2ZJSwpOdTTanFQhXeUoplSiSSTzJJ50zAVwxBoqacSn1ihQHtKSBVFbBtKWkJSkJSEJCUgAACNgBtXpFUaRCQOgA+QV0igFcMQskPNLZcEocSpKhMGCIMEag+Ir0GhQeDCsHZtgoNJMrMrUta3FrI0BWtxRUqBoJOlaAFAzQUqASTA5nkKDxY3iQt2VvKSVZQMqR6y1KIShCf5SlFKR4qFebhXCVW7EOHM+6ouvqmZdc1UAT8VIAQn+ShNZVm78IXKHQD5HbLUWlGIuHwSntEQTmabBOU81K/k6tk0EFQmhNSaCTUmoKWH8bWi6CifRnQ4w2SU5O2ZClgjWe/lfSSYHmUR61A0TUJpZs+JFrSkENJUvIQrMS2kLYLwCtte6oA6aa+BzHOLCpbbujeVK8zBUQtJLLbkvCQISHCfV2TIOsAHmaANeLCr0udoFAS24UZk+osAJOZPh38pEmFJUJrz3jizdtIB7vYurAPqlaVNJGaByStUCfjHoCA0XHIKR98Y3/kqOmmp7vhz9/TNSli1w+2LZSozm8CUgZpKVurSRr8XslE+xIPIU2zQGjVZqTQECiaqDRJoBNQGqzVgaCTUoTUoJzoirgVRXL6cqA0DV6FBzUJEHURBrDt8FcRaC1Q6gIQ2G2lFslQSnRHad/vQkAEpyknUZdK3/ANQoR+mgVLLhNxpRWl9JJKVQW1RKLl+4Ey4SZ8qWkkkmUpV1BsjhRSVEJdSELcS6sZDmzh111XZnPCUkvGAQYI3M01f6VDvQZOCYOWVFalJUstMM91JSnKx2mUwVHU9qrnyA1iaGIMOeVMrBhPYvtzBIS44WlIUpOxENLEkjoPWrYTQoMe3Zc8qBUrMEMFLiggoStS1hSI1IlKUrkSY7QH41a01YfT5KhoMbEuGrR9ZW4wguEQXEyh2OnaIIV89BXClqRGRYEz3X306+OVwTWyqinf6daDEb4StQIh07jW5uVEyZ1Jc1PjXmveCbVaVA9v3gRpdXQGoA1HaEEaDQgjfTWmQUFH6fLQLzXBdqkR6Qdt7y7O3TztBPA9qDIN0P9tvNf/FpiJ/N+irUC6rgy3mc92PZe3n/AFa5ngi3zZu0vJjLPlt3MbxPazEnamVVVHOgXvrNY/C3n9+vP+rR+sq0J84Hnx94/cPvt8viOrKTsNxW/wBffR+nz0FWkBICUgJSBAAEAAbQBsKvQ5/TrRoJRqp/VV6ACq5BtAir1E0FezERAj2dKhSJmBPXn9Na6VKDmlIAgCANgNKq40lUEgEpMpnkYIkdNCR7CRsa61KDNvrbM9bqgEIU4ZMd0lBSCJO+pEjkT1r31yfHfb9qvzV2/wBKAGpRVVTt8lBAaJNVTRVQQGjQ+nzURt9OlBxfukIjOtCJ2zKCZiNpOu4+WpXYipQf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2276128" y="690878"/>
            <a:ext cx="1728192" cy="5191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b="1" i="1" dirty="0"/>
              <a:t>I = I</a:t>
            </a:r>
            <a:r>
              <a:rPr lang="pt-BR" altLang="pt-BR" sz="2800" b="1" i="1" baseline="-25000" dirty="0"/>
              <a:t>0 </a:t>
            </a:r>
            <a:r>
              <a:rPr lang="pt-BR" altLang="pt-BR" sz="2800" b="1" i="1" dirty="0"/>
              <a:t>e</a:t>
            </a:r>
            <a:r>
              <a:rPr lang="pt-BR" altLang="pt-BR" sz="2800" b="1" i="1" baseline="30000" dirty="0"/>
              <a:t>-</a:t>
            </a:r>
            <a:r>
              <a:rPr lang="pt-BR" altLang="pt-BR" sz="2800" b="1" i="1" baseline="30000" dirty="0" smtClean="0">
                <a:sym typeface="Symbol" pitchFamily="18" charset="2"/>
              </a:rPr>
              <a:t> .</a:t>
            </a:r>
            <a:r>
              <a:rPr lang="en-US" altLang="pt-BR" sz="2800" b="1" i="1" baseline="30000" dirty="0" smtClean="0">
                <a:cs typeface="Times New Roman" pitchFamily="18" charset="0"/>
                <a:sym typeface="Symbol" pitchFamily="18" charset="2"/>
              </a:rPr>
              <a:t>x</a:t>
            </a:r>
            <a:endParaRPr lang="el-GR" altLang="pt-BR" sz="2800" b="1" i="1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940424" y="701206"/>
            <a:ext cx="1575792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b="1" i="1" baseline="30000" dirty="0" smtClean="0">
                <a:sym typeface="Symbol" pitchFamily="18" charset="2"/>
              </a:rPr>
              <a:t> ~</a:t>
            </a:r>
            <a:r>
              <a:rPr lang="pt-BR" altLang="pt-BR" sz="2800" b="1" i="1" dirty="0" smtClean="0">
                <a:sym typeface="Symbol" pitchFamily="18" charset="2"/>
              </a:rPr>
              <a:t> </a:t>
            </a:r>
            <a:r>
              <a:rPr lang="pt-BR" altLang="pt-BR" sz="2800" b="1" i="1" baseline="30000" dirty="0" smtClean="0">
                <a:sym typeface="Symbol" pitchFamily="18" charset="2"/>
              </a:rPr>
              <a:t>Z, </a:t>
            </a:r>
            <a:r>
              <a:rPr lang="el-GR" altLang="pt-BR" sz="2800" b="1" i="1" baseline="30000" dirty="0" smtClean="0">
                <a:cs typeface="Times New Roman" pitchFamily="18" charset="0"/>
                <a:sym typeface="Symbol" pitchFamily="18" charset="2"/>
              </a:rPr>
              <a:t>ρ</a:t>
            </a:r>
            <a:r>
              <a:rPr lang="en-US" altLang="pt-BR" sz="2800" b="1" i="1" baseline="30000" dirty="0" smtClean="0">
                <a:cs typeface="Times New Roman" pitchFamily="18" charset="0"/>
                <a:sym typeface="Symbol" pitchFamily="18" charset="2"/>
              </a:rPr>
              <a:t>, 1/E</a:t>
            </a:r>
            <a:endParaRPr lang="el-GR" altLang="pt-BR" sz="2800" b="1" i="1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76128" y="116632"/>
            <a:ext cx="424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Lei da Atenuação Exponencial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098464" y="750379"/>
            <a:ext cx="69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onde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700808"/>
            <a:ext cx="3914101" cy="23981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80" y="1840073"/>
            <a:ext cx="3494005" cy="291303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962826"/>
            <a:ext cx="4392488" cy="156251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441062" y="547045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F0000"/>
                </a:solidFill>
              </a:rPr>
              <a:t>C</a:t>
            </a:r>
            <a:endParaRPr lang="pt-BR" sz="1200" b="1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459937" y="5859399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F0000"/>
                </a:solidFill>
              </a:rPr>
              <a:t>A</a:t>
            </a:r>
            <a:endParaRPr lang="pt-BR" sz="1200" b="1" dirty="0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459937" y="5644947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F0000"/>
                </a:solidFill>
              </a:rPr>
              <a:t>B</a:t>
            </a:r>
            <a:endParaRPr lang="pt-BR" sz="1200" b="1" dirty="0">
              <a:solidFill>
                <a:srgbClr val="FF000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660232" y="2237603"/>
            <a:ext cx="1234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Mamografia</a:t>
            </a:r>
            <a:endParaRPr lang="pt-BR" sz="1600" dirty="0">
              <a:solidFill>
                <a:srgbClr val="FF0000"/>
              </a:solidFill>
            </a:endParaRPr>
          </a:p>
        </p:txBody>
      </p:sp>
      <p:pic>
        <p:nvPicPr>
          <p:cNvPr id="15" name="Picture 2" descr="Imagem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0" y="4313382"/>
            <a:ext cx="2960956" cy="234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4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381000" y="4077072"/>
            <a:ext cx="4407024" cy="2476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pt-BR" altLang="pt-BR" b="1" dirty="0">
                <a:solidFill>
                  <a:srgbClr val="C00000"/>
                </a:solidFill>
              </a:rPr>
              <a:t>Radiação ionizante</a:t>
            </a:r>
          </a:p>
          <a:p>
            <a:pPr algn="just">
              <a:lnSpc>
                <a:spcPct val="130000"/>
              </a:lnSpc>
            </a:pPr>
            <a:r>
              <a:rPr lang="pt-BR" altLang="pt-BR" b="1" dirty="0">
                <a:solidFill>
                  <a:srgbClr val="C00000"/>
                </a:solidFill>
              </a:rPr>
              <a:t>é aquela </a:t>
            </a:r>
            <a:r>
              <a:rPr lang="pt-BR" altLang="pt-BR" b="1" dirty="0" smtClean="0">
                <a:solidFill>
                  <a:srgbClr val="C00000"/>
                </a:solidFill>
              </a:rPr>
              <a:t>que</a:t>
            </a:r>
            <a:r>
              <a:rPr lang="pt-BR" altLang="pt-BR" b="1" dirty="0">
                <a:solidFill>
                  <a:srgbClr val="C00000"/>
                </a:solidFill>
              </a:rPr>
              <a:t>, ao </a:t>
            </a:r>
            <a:r>
              <a:rPr lang="pt-BR" altLang="pt-BR" b="1" dirty="0" smtClean="0">
                <a:solidFill>
                  <a:srgbClr val="C00000"/>
                </a:solidFill>
              </a:rPr>
              <a:t>interagir com átomos, pode </a:t>
            </a:r>
            <a:r>
              <a:rPr lang="pt-BR" altLang="pt-BR" b="1" dirty="0">
                <a:solidFill>
                  <a:srgbClr val="C00000"/>
                </a:solidFill>
              </a:rPr>
              <a:t>produzir íons (átomos ionizados) através da retirada de elétrons. </a:t>
            </a:r>
            <a:endParaRPr lang="pt-BR" altLang="pt-BR" sz="1800" dirty="0">
              <a:solidFill>
                <a:srgbClr val="C00000"/>
              </a:solidFill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07504" y="188640"/>
            <a:ext cx="8928992" cy="341632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b="1" dirty="0" smtClean="0"/>
              <a:t>O contraste da imagem se deve a diferença de atenuação dos raios X pelos diferentes tecidos do corpo.</a:t>
            </a:r>
          </a:p>
          <a:p>
            <a:endParaRPr lang="pt-BR" altLang="pt-BR" b="1" dirty="0">
              <a:solidFill>
                <a:srgbClr val="7030A0"/>
              </a:solidFill>
            </a:endParaRPr>
          </a:p>
          <a:p>
            <a:r>
              <a:rPr lang="pt-BR" altLang="pt-BR" b="1" dirty="0" smtClean="0"/>
              <a:t>Atenuação (para produção do </a:t>
            </a:r>
            <a:r>
              <a:rPr lang="pt-BR" altLang="pt-BR" b="1" u="sng" dirty="0" smtClean="0"/>
              <a:t>contraste da imagem</a:t>
            </a:r>
            <a:r>
              <a:rPr lang="pt-BR" altLang="pt-BR" b="1" dirty="0" smtClean="0"/>
              <a:t>) significa absorção dos raios-X pelo tecido através do </a:t>
            </a:r>
            <a:r>
              <a:rPr lang="pt-BR" altLang="pt-BR" b="1" u="sng" dirty="0" smtClean="0"/>
              <a:t>efeito fotoelétrico</a:t>
            </a:r>
            <a:r>
              <a:rPr lang="pt-BR" altLang="pt-BR" b="1" dirty="0" smtClean="0"/>
              <a:t>.</a:t>
            </a:r>
          </a:p>
          <a:p>
            <a:endParaRPr lang="pt-BR" altLang="pt-BR" b="1" dirty="0"/>
          </a:p>
          <a:p>
            <a:r>
              <a:rPr lang="pt-BR" altLang="pt-BR" b="1" dirty="0" smtClean="0"/>
              <a:t>Efeito fotoelétrico provoca ionização do tecido</a:t>
            </a:r>
          </a:p>
          <a:p>
            <a:endParaRPr lang="pt-BR" altLang="pt-BR" b="1" dirty="0"/>
          </a:p>
          <a:p>
            <a:r>
              <a:rPr lang="pt-BR" altLang="pt-BR" b="1" u="sng" dirty="0" smtClean="0"/>
              <a:t>Radiação X é uma radiação ionizante</a:t>
            </a:r>
            <a:endParaRPr lang="pt-BR" altLang="pt-BR" b="1" u="sng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4092722"/>
            <a:ext cx="3911299" cy="257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347286"/>
            <a:ext cx="9108504" cy="430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10" rIns="91419" bIns="45710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pt-BR" sz="3657" dirty="0" smtClean="0">
                <a:solidFill>
                  <a:srgbClr val="FF0000"/>
                </a:solidFill>
              </a:rPr>
              <a:t>Radiação X</a:t>
            </a:r>
          </a:p>
          <a:p>
            <a:pPr algn="ctr">
              <a:spcBef>
                <a:spcPct val="20000"/>
              </a:spcBef>
            </a:pPr>
            <a:endParaRPr lang="pt-BR" altLang="pt-BR" sz="3657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pt-BR" altLang="pt-BR" sz="8800" dirty="0" smtClean="0">
                <a:solidFill>
                  <a:srgbClr val="FF0000"/>
                </a:solidFill>
              </a:rPr>
              <a:t>?</a:t>
            </a:r>
            <a:endParaRPr lang="pt-BR" altLang="pt-BR" sz="8800" dirty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endParaRPr lang="pt-BR" altLang="pt-BR" sz="3657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pt-BR" altLang="pt-BR" sz="3657" dirty="0" smtClean="0">
                <a:solidFill>
                  <a:srgbClr val="FF0000"/>
                </a:solidFill>
              </a:rPr>
              <a:t>Radioatividade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9918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750" y="714375"/>
            <a:ext cx="79926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dirty="0">
                <a:cs typeface="+mn-cs"/>
              </a:rPr>
              <a:t>CONTEÚDO ENVOLVIDO NA APRESENTAÇÃO</a:t>
            </a:r>
          </a:p>
          <a:p>
            <a:pPr eaLnBrk="0" hangingPunct="0">
              <a:defRPr/>
            </a:pPr>
            <a:endParaRPr lang="pt-BR" dirty="0">
              <a:cs typeface="+mn-cs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pt-BR" dirty="0" smtClean="0">
                <a:cs typeface="+mn-cs"/>
              </a:rPr>
              <a:t>Radiação: definição, tipos de radiação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pt-BR" dirty="0" smtClean="0">
                <a:cs typeface="+mn-cs"/>
              </a:rPr>
              <a:t>Radiação X: produção e interação com a matéria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pt-BR" dirty="0" smtClean="0">
                <a:cs typeface="+mn-cs"/>
              </a:rPr>
              <a:t>Imagem Radiográfica Plana</a:t>
            </a:r>
            <a:endParaRPr lang="pt-BR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07504" y="304200"/>
            <a:ext cx="8928992" cy="8925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2800" dirty="0" smtClean="0"/>
              <a:t>RADIAÇÃO</a:t>
            </a:r>
            <a:r>
              <a:rPr lang="pt-BR" altLang="pt-BR" dirty="0" smtClean="0"/>
              <a:t>: emissão e propagação de energia através de um meio.</a:t>
            </a:r>
          </a:p>
          <a:p>
            <a:r>
              <a:rPr lang="en-US" altLang="pt-BR" sz="1200" dirty="0">
                <a:solidFill>
                  <a:srgbClr val="7030A0"/>
                </a:solidFill>
              </a:rPr>
              <a:t>Khan MF. Structure of Matter. In: Khan MF. The Physics of Radiation Therapy, </a:t>
            </a:r>
            <a:r>
              <a:rPr lang="en-US" altLang="pt-BR" sz="1200" dirty="0" smtClean="0">
                <a:solidFill>
                  <a:srgbClr val="7030A0"/>
                </a:solidFill>
              </a:rPr>
              <a:t>2nda </a:t>
            </a:r>
            <a:r>
              <a:rPr lang="en-US" altLang="pt-BR" sz="1200" dirty="0" err="1">
                <a:solidFill>
                  <a:srgbClr val="7030A0"/>
                </a:solidFill>
              </a:rPr>
              <a:t>edição</a:t>
            </a:r>
            <a:r>
              <a:rPr lang="en-US" altLang="pt-BR" sz="1200" dirty="0">
                <a:solidFill>
                  <a:srgbClr val="7030A0"/>
                </a:solidFill>
              </a:rPr>
              <a:t>, Philadelphia: Lippincott Williams and Wilkins cap. 01, pp. </a:t>
            </a:r>
            <a:r>
              <a:rPr lang="en-US" altLang="pt-BR" sz="1200" dirty="0" smtClean="0">
                <a:solidFill>
                  <a:srgbClr val="7030A0"/>
                </a:solidFill>
              </a:rPr>
              <a:t>1-11</a:t>
            </a:r>
            <a:endParaRPr lang="pt-BR" altLang="pt-BR" dirty="0">
              <a:solidFill>
                <a:srgbClr val="7030A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79984" y="2492896"/>
            <a:ext cx="769647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pt-BR" sz="2400" b="1" kern="0" dirty="0" err="1" smtClean="0"/>
              <a:t>Ondas</a:t>
            </a:r>
            <a:r>
              <a:rPr lang="en-US" altLang="pt-BR" sz="2400" b="1" kern="0" dirty="0" smtClean="0"/>
              <a:t> </a:t>
            </a:r>
            <a:r>
              <a:rPr lang="en-US" altLang="pt-BR" sz="2400" b="1" kern="0" dirty="0" err="1" smtClean="0"/>
              <a:t>Electromagnéticas</a:t>
            </a:r>
            <a:r>
              <a:rPr lang="en-US" altLang="pt-BR" sz="2400" b="1" kern="0" dirty="0" smtClean="0"/>
              <a:t>: </a:t>
            </a:r>
            <a:r>
              <a:rPr lang="en-US" altLang="pt-BR" sz="2400" kern="0" dirty="0" err="1"/>
              <a:t>ondas</a:t>
            </a:r>
            <a:r>
              <a:rPr lang="en-US" altLang="pt-BR" sz="2400" kern="0" dirty="0"/>
              <a:t> de </a:t>
            </a:r>
            <a:r>
              <a:rPr lang="en-US" altLang="pt-BR" sz="2400" kern="0" dirty="0" smtClean="0"/>
              <a:t>radio, micro-</a:t>
            </a:r>
            <a:r>
              <a:rPr lang="en-US" altLang="pt-BR" sz="2400" kern="0" dirty="0" err="1" smtClean="0"/>
              <a:t>ondas</a:t>
            </a:r>
            <a:r>
              <a:rPr lang="en-US" altLang="pt-BR" sz="2400" kern="0" dirty="0" smtClean="0"/>
              <a:t>, luz </a:t>
            </a:r>
            <a:r>
              <a:rPr lang="en-US" altLang="pt-BR" sz="2400" kern="0" dirty="0" err="1" smtClean="0"/>
              <a:t>visível</a:t>
            </a:r>
            <a:r>
              <a:rPr lang="en-US" altLang="pt-BR" sz="2400" kern="0" dirty="0" smtClean="0"/>
              <a:t>, </a:t>
            </a:r>
            <a:r>
              <a:rPr lang="en-US" altLang="pt-BR" sz="2400" kern="0" dirty="0" err="1" smtClean="0"/>
              <a:t>radiação</a:t>
            </a:r>
            <a:r>
              <a:rPr lang="en-US" altLang="pt-BR" sz="2400" kern="0" dirty="0" smtClean="0"/>
              <a:t> X, </a:t>
            </a:r>
            <a:r>
              <a:rPr lang="en-US" altLang="pt-BR" sz="2400" kern="0" dirty="0" err="1" smtClean="0"/>
              <a:t>radiação</a:t>
            </a:r>
            <a:r>
              <a:rPr lang="en-US" altLang="pt-BR" sz="2400" kern="0" dirty="0" smtClean="0"/>
              <a:t> </a:t>
            </a:r>
            <a:r>
              <a:rPr lang="en-US" altLang="pt-BR" sz="2400" kern="0" dirty="0" err="1" smtClean="0"/>
              <a:t>gama</a:t>
            </a:r>
            <a:endParaRPr lang="en-US" altLang="pt-BR" sz="2400" kern="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043608" y="3717033"/>
            <a:ext cx="6624736" cy="648072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pt-BR" sz="2400" b="1" kern="0" dirty="0" err="1" smtClean="0"/>
              <a:t>Partículas</a:t>
            </a:r>
            <a:r>
              <a:rPr lang="en-US" altLang="pt-BR" sz="2400" b="1" kern="0" dirty="0" smtClean="0"/>
              <a:t>: </a:t>
            </a:r>
            <a:r>
              <a:rPr lang="en-US" altLang="pt-BR" sz="2000" kern="0" dirty="0" smtClean="0"/>
              <a:t>Alfa, Beta, </a:t>
            </a:r>
            <a:r>
              <a:rPr lang="en-US" altLang="pt-BR" sz="2000" kern="0" dirty="0" err="1" smtClean="0"/>
              <a:t>Prótons</a:t>
            </a:r>
            <a:r>
              <a:rPr lang="en-US" altLang="pt-BR" sz="2000" kern="0" dirty="0" smtClean="0"/>
              <a:t>, </a:t>
            </a:r>
            <a:r>
              <a:rPr lang="en-US" altLang="pt-BR" sz="2000" kern="0" dirty="0" err="1" smtClean="0"/>
              <a:t>Elétrons</a:t>
            </a:r>
            <a:r>
              <a:rPr lang="en-US" altLang="pt-BR" sz="2000" kern="0" dirty="0" smtClean="0"/>
              <a:t>, Neutrons</a:t>
            </a:r>
            <a:endParaRPr lang="en-US" altLang="pt-BR" sz="2000" kern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79984" y="1556792"/>
            <a:ext cx="560824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pt-BR" sz="2400" b="1" kern="0" dirty="0" err="1" smtClean="0"/>
              <a:t>Ondas</a:t>
            </a:r>
            <a:r>
              <a:rPr lang="en-US" altLang="pt-BR" sz="2400" b="1" kern="0" dirty="0" smtClean="0"/>
              <a:t> </a:t>
            </a:r>
            <a:r>
              <a:rPr lang="en-US" altLang="pt-BR" sz="2400" b="1" kern="0" dirty="0" err="1" smtClean="0"/>
              <a:t>Mecânicas</a:t>
            </a:r>
            <a:r>
              <a:rPr lang="en-US" altLang="pt-BR" sz="2400" b="1" kern="0" dirty="0" smtClean="0"/>
              <a:t>: </a:t>
            </a:r>
            <a:r>
              <a:rPr lang="en-US" altLang="pt-BR" sz="2400" kern="0" dirty="0" err="1" smtClean="0"/>
              <a:t>som</a:t>
            </a:r>
            <a:r>
              <a:rPr lang="en-US" altLang="pt-BR" sz="2400" kern="0" dirty="0" smtClean="0"/>
              <a:t>, </a:t>
            </a:r>
            <a:r>
              <a:rPr lang="en-US" altLang="pt-BR" sz="2400" kern="0" dirty="0" err="1" smtClean="0"/>
              <a:t>ultrassom</a:t>
            </a:r>
            <a:endParaRPr lang="en-US" altLang="pt-BR" sz="2000" kern="0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2771800" y="2924944"/>
            <a:ext cx="1368152" cy="36004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44624"/>
            <a:ext cx="9108504" cy="223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10" rIns="91419" bIns="45710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pt-BR" sz="4400" dirty="0" smtClean="0">
                <a:solidFill>
                  <a:srgbClr val="FF0000"/>
                </a:solidFill>
              </a:rPr>
              <a:t>Radiação X</a:t>
            </a:r>
          </a:p>
          <a:p>
            <a:pPr algn="just">
              <a:spcBef>
                <a:spcPct val="20000"/>
              </a:spcBef>
              <a:buSzPct val="150000"/>
            </a:pPr>
            <a:r>
              <a:rPr lang="pt-BR" altLang="pt-BR" sz="2972" dirty="0" smtClean="0"/>
              <a:t>Os </a:t>
            </a:r>
            <a:r>
              <a:rPr lang="pt-BR" altLang="pt-BR" sz="2972" dirty="0"/>
              <a:t>raios X são </a:t>
            </a:r>
            <a:r>
              <a:rPr lang="pt-BR" altLang="pt-BR" sz="2972" dirty="0" smtClean="0"/>
              <a:t>ondas eletromagnéticas de </a:t>
            </a:r>
            <a:r>
              <a:rPr lang="pt-BR" altLang="pt-BR" sz="2972" dirty="0"/>
              <a:t>alta energia, com capacidade de penetrar em organismos vivos e atravessar tecidos de menor densidade. </a:t>
            </a:r>
            <a:endParaRPr lang="pt-BR" altLang="pt-BR" dirty="0" smtClean="0"/>
          </a:p>
        </p:txBody>
      </p:sp>
      <p:pic>
        <p:nvPicPr>
          <p:cNvPr id="1026" name="Picture 2" descr="Resultado de imagem para espectro onda eletromagnÃ©t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34"/>
          <a:stretch/>
        </p:blipFill>
        <p:spPr bwMode="auto">
          <a:xfrm>
            <a:off x="342080" y="2636912"/>
            <a:ext cx="833437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5"/>
          <p:cNvSpPr>
            <a:spLocks noGrp="1"/>
          </p:cNvSpPr>
          <p:nvPr>
            <p:ph type="title"/>
          </p:nvPr>
        </p:nvSpPr>
        <p:spPr>
          <a:xfrm>
            <a:off x="3347864" y="260648"/>
            <a:ext cx="5472658" cy="1143000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pt-BR" altLang="pt-BR" dirty="0" smtClean="0"/>
              <a:t>Produção dos Raios-X</a:t>
            </a:r>
          </a:p>
        </p:txBody>
      </p:sp>
      <p:sp>
        <p:nvSpPr>
          <p:cNvPr id="13" name="Forma livre 12"/>
          <p:cNvSpPr/>
          <p:nvPr/>
        </p:nvSpPr>
        <p:spPr>
          <a:xfrm>
            <a:off x="250825" y="2171576"/>
            <a:ext cx="1631950" cy="1525588"/>
          </a:xfrm>
          <a:custGeom>
            <a:avLst/>
            <a:gdLst>
              <a:gd name="connsiteX0" fmla="*/ 0 w 763535"/>
              <a:gd name="connsiteY0" fmla="*/ 381768 h 763535"/>
              <a:gd name="connsiteX1" fmla="*/ 111818 w 763535"/>
              <a:gd name="connsiteY1" fmla="*/ 111817 h 763535"/>
              <a:gd name="connsiteX2" fmla="*/ 381769 w 763535"/>
              <a:gd name="connsiteY2" fmla="*/ 0 h 763535"/>
              <a:gd name="connsiteX3" fmla="*/ 651720 w 763535"/>
              <a:gd name="connsiteY3" fmla="*/ 111818 h 763535"/>
              <a:gd name="connsiteX4" fmla="*/ 763537 w 763535"/>
              <a:gd name="connsiteY4" fmla="*/ 381769 h 763535"/>
              <a:gd name="connsiteX5" fmla="*/ 651720 w 763535"/>
              <a:gd name="connsiteY5" fmla="*/ 651720 h 763535"/>
              <a:gd name="connsiteX6" fmla="*/ 381769 w 763535"/>
              <a:gd name="connsiteY6" fmla="*/ 763537 h 763535"/>
              <a:gd name="connsiteX7" fmla="*/ 111818 w 763535"/>
              <a:gd name="connsiteY7" fmla="*/ 651720 h 763535"/>
              <a:gd name="connsiteX8" fmla="*/ 1 w 763535"/>
              <a:gd name="connsiteY8" fmla="*/ 381769 h 763535"/>
              <a:gd name="connsiteX9" fmla="*/ 0 w 763535"/>
              <a:gd name="connsiteY9" fmla="*/ 381768 h 76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3535" h="763535">
                <a:moveTo>
                  <a:pt x="0" y="381768"/>
                </a:moveTo>
                <a:cubicBezTo>
                  <a:pt x="0" y="280517"/>
                  <a:pt x="40222" y="183413"/>
                  <a:pt x="111818" y="111817"/>
                </a:cubicBezTo>
                <a:cubicBezTo>
                  <a:pt x="183414" y="40222"/>
                  <a:pt x="280518" y="0"/>
                  <a:pt x="381769" y="0"/>
                </a:cubicBezTo>
                <a:cubicBezTo>
                  <a:pt x="483020" y="0"/>
                  <a:pt x="580124" y="40222"/>
                  <a:pt x="651720" y="111818"/>
                </a:cubicBezTo>
                <a:cubicBezTo>
                  <a:pt x="723315" y="183414"/>
                  <a:pt x="763537" y="280518"/>
                  <a:pt x="763537" y="381769"/>
                </a:cubicBezTo>
                <a:cubicBezTo>
                  <a:pt x="763537" y="483020"/>
                  <a:pt x="723315" y="580124"/>
                  <a:pt x="651720" y="651720"/>
                </a:cubicBezTo>
                <a:cubicBezTo>
                  <a:pt x="580125" y="723315"/>
                  <a:pt x="483020" y="763537"/>
                  <a:pt x="381769" y="763537"/>
                </a:cubicBezTo>
                <a:cubicBezTo>
                  <a:pt x="280518" y="763537"/>
                  <a:pt x="183414" y="723315"/>
                  <a:pt x="111818" y="651720"/>
                </a:cubicBezTo>
                <a:cubicBezTo>
                  <a:pt x="40223" y="580125"/>
                  <a:pt x="1" y="483020"/>
                  <a:pt x="1" y="381769"/>
                </a:cubicBezTo>
                <a:lnTo>
                  <a:pt x="0" y="38176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7532" tIns="117532" rIns="117532" bIns="117532" spcCol="1270" anchor="ctr"/>
          <a:lstStyle/>
          <a:p>
            <a:pPr algn="ctr" defTabSz="4000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800" dirty="0">
                <a:solidFill>
                  <a:schemeClr val="accent4">
                    <a:lumMod val="75000"/>
                  </a:schemeClr>
                </a:solidFill>
              </a:rPr>
              <a:t>Catodo</a:t>
            </a:r>
          </a:p>
        </p:txBody>
      </p:sp>
      <p:sp>
        <p:nvSpPr>
          <p:cNvPr id="14" name="Seta para a direita 13"/>
          <p:cNvSpPr/>
          <p:nvPr/>
        </p:nvSpPr>
        <p:spPr>
          <a:xfrm>
            <a:off x="2171700" y="2149351"/>
            <a:ext cx="1897063" cy="1524000"/>
          </a:xfrm>
          <a:prstGeom prst="rightArrow">
            <a:avLst>
              <a:gd name="adj1" fmla="val 70000"/>
              <a:gd name="adj2" fmla="val 50000"/>
            </a:avLst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a livre 14"/>
          <p:cNvSpPr/>
          <p:nvPr/>
        </p:nvSpPr>
        <p:spPr>
          <a:xfrm>
            <a:off x="2395538" y="2506539"/>
            <a:ext cx="947737" cy="871537"/>
          </a:xfrm>
          <a:custGeom>
            <a:avLst/>
            <a:gdLst>
              <a:gd name="connsiteX0" fmla="*/ 0 w 763535"/>
              <a:gd name="connsiteY0" fmla="*/ 381768 h 763535"/>
              <a:gd name="connsiteX1" fmla="*/ 111818 w 763535"/>
              <a:gd name="connsiteY1" fmla="*/ 111817 h 763535"/>
              <a:gd name="connsiteX2" fmla="*/ 381769 w 763535"/>
              <a:gd name="connsiteY2" fmla="*/ 0 h 763535"/>
              <a:gd name="connsiteX3" fmla="*/ 651720 w 763535"/>
              <a:gd name="connsiteY3" fmla="*/ 111818 h 763535"/>
              <a:gd name="connsiteX4" fmla="*/ 763537 w 763535"/>
              <a:gd name="connsiteY4" fmla="*/ 381769 h 763535"/>
              <a:gd name="connsiteX5" fmla="*/ 651720 w 763535"/>
              <a:gd name="connsiteY5" fmla="*/ 651720 h 763535"/>
              <a:gd name="connsiteX6" fmla="*/ 381769 w 763535"/>
              <a:gd name="connsiteY6" fmla="*/ 763537 h 763535"/>
              <a:gd name="connsiteX7" fmla="*/ 111818 w 763535"/>
              <a:gd name="connsiteY7" fmla="*/ 651720 h 763535"/>
              <a:gd name="connsiteX8" fmla="*/ 1 w 763535"/>
              <a:gd name="connsiteY8" fmla="*/ 381769 h 763535"/>
              <a:gd name="connsiteX9" fmla="*/ 0 w 763535"/>
              <a:gd name="connsiteY9" fmla="*/ 381768 h 76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3535" h="763535">
                <a:moveTo>
                  <a:pt x="0" y="381768"/>
                </a:moveTo>
                <a:cubicBezTo>
                  <a:pt x="0" y="280517"/>
                  <a:pt x="40222" y="183413"/>
                  <a:pt x="111818" y="111817"/>
                </a:cubicBezTo>
                <a:cubicBezTo>
                  <a:pt x="183414" y="40222"/>
                  <a:pt x="280518" y="0"/>
                  <a:pt x="381769" y="0"/>
                </a:cubicBezTo>
                <a:cubicBezTo>
                  <a:pt x="483020" y="0"/>
                  <a:pt x="580124" y="40222"/>
                  <a:pt x="651720" y="111818"/>
                </a:cubicBezTo>
                <a:cubicBezTo>
                  <a:pt x="723315" y="183414"/>
                  <a:pt x="763537" y="280518"/>
                  <a:pt x="763537" y="381769"/>
                </a:cubicBezTo>
                <a:cubicBezTo>
                  <a:pt x="763537" y="483020"/>
                  <a:pt x="723315" y="580124"/>
                  <a:pt x="651720" y="651720"/>
                </a:cubicBezTo>
                <a:cubicBezTo>
                  <a:pt x="580125" y="723315"/>
                  <a:pt x="483020" y="763537"/>
                  <a:pt x="381769" y="763537"/>
                </a:cubicBezTo>
                <a:cubicBezTo>
                  <a:pt x="280518" y="763537"/>
                  <a:pt x="183414" y="723315"/>
                  <a:pt x="111818" y="651720"/>
                </a:cubicBezTo>
                <a:cubicBezTo>
                  <a:pt x="40223" y="580125"/>
                  <a:pt x="1" y="483020"/>
                  <a:pt x="1" y="381769"/>
                </a:cubicBezTo>
                <a:lnTo>
                  <a:pt x="0" y="38176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7532" tIns="117532" rIns="117532" bIns="117532" spcCol="1270" anchor="ctr"/>
          <a:lstStyle/>
          <a:p>
            <a:pPr algn="ctr" defTabSz="4000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100" dirty="0">
                <a:solidFill>
                  <a:schemeClr val="accent4">
                    <a:lumMod val="75000"/>
                  </a:schemeClr>
                </a:solidFill>
              </a:rPr>
              <a:t>Elétrons acelerados</a:t>
            </a:r>
          </a:p>
        </p:txBody>
      </p:sp>
      <p:sp>
        <p:nvSpPr>
          <p:cNvPr id="17" name="Forma livre 16"/>
          <p:cNvSpPr/>
          <p:nvPr/>
        </p:nvSpPr>
        <p:spPr>
          <a:xfrm>
            <a:off x="4235450" y="2149351"/>
            <a:ext cx="1631950" cy="1524000"/>
          </a:xfrm>
          <a:custGeom>
            <a:avLst/>
            <a:gdLst>
              <a:gd name="connsiteX0" fmla="*/ 0 w 763535"/>
              <a:gd name="connsiteY0" fmla="*/ 381768 h 763535"/>
              <a:gd name="connsiteX1" fmla="*/ 111818 w 763535"/>
              <a:gd name="connsiteY1" fmla="*/ 111817 h 763535"/>
              <a:gd name="connsiteX2" fmla="*/ 381769 w 763535"/>
              <a:gd name="connsiteY2" fmla="*/ 0 h 763535"/>
              <a:gd name="connsiteX3" fmla="*/ 651720 w 763535"/>
              <a:gd name="connsiteY3" fmla="*/ 111818 h 763535"/>
              <a:gd name="connsiteX4" fmla="*/ 763537 w 763535"/>
              <a:gd name="connsiteY4" fmla="*/ 381769 h 763535"/>
              <a:gd name="connsiteX5" fmla="*/ 651720 w 763535"/>
              <a:gd name="connsiteY5" fmla="*/ 651720 h 763535"/>
              <a:gd name="connsiteX6" fmla="*/ 381769 w 763535"/>
              <a:gd name="connsiteY6" fmla="*/ 763537 h 763535"/>
              <a:gd name="connsiteX7" fmla="*/ 111818 w 763535"/>
              <a:gd name="connsiteY7" fmla="*/ 651720 h 763535"/>
              <a:gd name="connsiteX8" fmla="*/ 1 w 763535"/>
              <a:gd name="connsiteY8" fmla="*/ 381769 h 763535"/>
              <a:gd name="connsiteX9" fmla="*/ 0 w 763535"/>
              <a:gd name="connsiteY9" fmla="*/ 381768 h 76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3535" h="763535">
                <a:moveTo>
                  <a:pt x="0" y="381768"/>
                </a:moveTo>
                <a:cubicBezTo>
                  <a:pt x="0" y="280517"/>
                  <a:pt x="40222" y="183413"/>
                  <a:pt x="111818" y="111817"/>
                </a:cubicBezTo>
                <a:cubicBezTo>
                  <a:pt x="183414" y="40222"/>
                  <a:pt x="280518" y="0"/>
                  <a:pt x="381769" y="0"/>
                </a:cubicBezTo>
                <a:cubicBezTo>
                  <a:pt x="483020" y="0"/>
                  <a:pt x="580124" y="40222"/>
                  <a:pt x="651720" y="111818"/>
                </a:cubicBezTo>
                <a:cubicBezTo>
                  <a:pt x="723315" y="183414"/>
                  <a:pt x="763537" y="280518"/>
                  <a:pt x="763537" y="381769"/>
                </a:cubicBezTo>
                <a:cubicBezTo>
                  <a:pt x="763537" y="483020"/>
                  <a:pt x="723315" y="580124"/>
                  <a:pt x="651720" y="651720"/>
                </a:cubicBezTo>
                <a:cubicBezTo>
                  <a:pt x="580125" y="723315"/>
                  <a:pt x="483020" y="763537"/>
                  <a:pt x="381769" y="763537"/>
                </a:cubicBezTo>
                <a:cubicBezTo>
                  <a:pt x="280518" y="763537"/>
                  <a:pt x="183414" y="723315"/>
                  <a:pt x="111818" y="651720"/>
                </a:cubicBezTo>
                <a:cubicBezTo>
                  <a:pt x="40223" y="580125"/>
                  <a:pt x="1" y="483020"/>
                  <a:pt x="1" y="381769"/>
                </a:cubicBezTo>
                <a:lnTo>
                  <a:pt x="0" y="38176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7532" tIns="117532" rIns="117532" bIns="117532" spcCol="1270" anchor="ctr"/>
          <a:lstStyle/>
          <a:p>
            <a:pPr algn="ctr" defTabSz="4000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800" dirty="0">
                <a:solidFill>
                  <a:schemeClr val="accent4">
                    <a:lumMod val="75000"/>
                  </a:schemeClr>
                </a:solidFill>
              </a:rPr>
              <a:t>Anodo</a:t>
            </a:r>
          </a:p>
        </p:txBody>
      </p:sp>
      <p:sp>
        <p:nvSpPr>
          <p:cNvPr id="18" name="Seta para a direita 17"/>
          <p:cNvSpPr/>
          <p:nvPr/>
        </p:nvSpPr>
        <p:spPr>
          <a:xfrm rot="5400000">
            <a:off x="4078287" y="4221039"/>
            <a:ext cx="1895475" cy="1524000"/>
          </a:xfrm>
          <a:prstGeom prst="rightArrow">
            <a:avLst>
              <a:gd name="adj1" fmla="val 70000"/>
              <a:gd name="adj2" fmla="val 50000"/>
            </a:avLst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orma livre 18"/>
          <p:cNvSpPr/>
          <p:nvPr/>
        </p:nvSpPr>
        <p:spPr>
          <a:xfrm>
            <a:off x="4549775" y="4249614"/>
            <a:ext cx="976313" cy="914400"/>
          </a:xfrm>
          <a:custGeom>
            <a:avLst/>
            <a:gdLst>
              <a:gd name="connsiteX0" fmla="*/ 0 w 763535"/>
              <a:gd name="connsiteY0" fmla="*/ 381768 h 763535"/>
              <a:gd name="connsiteX1" fmla="*/ 111818 w 763535"/>
              <a:gd name="connsiteY1" fmla="*/ 111817 h 763535"/>
              <a:gd name="connsiteX2" fmla="*/ 381769 w 763535"/>
              <a:gd name="connsiteY2" fmla="*/ 0 h 763535"/>
              <a:gd name="connsiteX3" fmla="*/ 651720 w 763535"/>
              <a:gd name="connsiteY3" fmla="*/ 111818 h 763535"/>
              <a:gd name="connsiteX4" fmla="*/ 763537 w 763535"/>
              <a:gd name="connsiteY4" fmla="*/ 381769 h 763535"/>
              <a:gd name="connsiteX5" fmla="*/ 651720 w 763535"/>
              <a:gd name="connsiteY5" fmla="*/ 651720 h 763535"/>
              <a:gd name="connsiteX6" fmla="*/ 381769 w 763535"/>
              <a:gd name="connsiteY6" fmla="*/ 763537 h 763535"/>
              <a:gd name="connsiteX7" fmla="*/ 111818 w 763535"/>
              <a:gd name="connsiteY7" fmla="*/ 651720 h 763535"/>
              <a:gd name="connsiteX8" fmla="*/ 1 w 763535"/>
              <a:gd name="connsiteY8" fmla="*/ 381769 h 763535"/>
              <a:gd name="connsiteX9" fmla="*/ 0 w 763535"/>
              <a:gd name="connsiteY9" fmla="*/ 381768 h 76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3535" h="763535">
                <a:moveTo>
                  <a:pt x="0" y="381768"/>
                </a:moveTo>
                <a:cubicBezTo>
                  <a:pt x="0" y="280517"/>
                  <a:pt x="40222" y="183413"/>
                  <a:pt x="111818" y="111817"/>
                </a:cubicBezTo>
                <a:cubicBezTo>
                  <a:pt x="183414" y="40222"/>
                  <a:pt x="280518" y="0"/>
                  <a:pt x="381769" y="0"/>
                </a:cubicBezTo>
                <a:cubicBezTo>
                  <a:pt x="483020" y="0"/>
                  <a:pt x="580124" y="40222"/>
                  <a:pt x="651720" y="111818"/>
                </a:cubicBezTo>
                <a:cubicBezTo>
                  <a:pt x="723315" y="183414"/>
                  <a:pt x="763537" y="280518"/>
                  <a:pt x="763537" y="381769"/>
                </a:cubicBezTo>
                <a:cubicBezTo>
                  <a:pt x="763537" y="483020"/>
                  <a:pt x="723315" y="580124"/>
                  <a:pt x="651720" y="651720"/>
                </a:cubicBezTo>
                <a:cubicBezTo>
                  <a:pt x="580125" y="723315"/>
                  <a:pt x="483020" y="763537"/>
                  <a:pt x="381769" y="763537"/>
                </a:cubicBezTo>
                <a:cubicBezTo>
                  <a:pt x="280518" y="763537"/>
                  <a:pt x="183414" y="723315"/>
                  <a:pt x="111818" y="651720"/>
                </a:cubicBezTo>
                <a:cubicBezTo>
                  <a:pt x="40223" y="580125"/>
                  <a:pt x="1" y="483020"/>
                  <a:pt x="1" y="381769"/>
                </a:cubicBezTo>
                <a:lnTo>
                  <a:pt x="0" y="38176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7532" tIns="117532" rIns="117532" bIns="117532" spcCol="1270" anchor="ctr"/>
          <a:lstStyle/>
          <a:p>
            <a:pPr algn="ctr" defTabSz="4000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b="1" dirty="0">
                <a:solidFill>
                  <a:schemeClr val="accent6">
                    <a:lumMod val="75000"/>
                  </a:schemeClr>
                </a:solidFill>
              </a:rPr>
              <a:t>Raios X</a:t>
            </a:r>
          </a:p>
        </p:txBody>
      </p:sp>
      <p:pic>
        <p:nvPicPr>
          <p:cNvPr id="3074" name="Picture 2" descr="C:\Users\radio\Desktop\raio-x-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472" y="4187825"/>
            <a:ext cx="3269462" cy="18334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2" descr="https://encrypted-tbn2.gstatic.com/images?q=tbn:ANd9GcSRksYELiY1oaO84pPCOuR57gjWduzZ3WDyqgLsiRjtKtsTaX2ei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497" y="44624"/>
            <a:ext cx="18938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AutoShape 4" descr="data:image/jpeg;base64,/9j/4AAQSkZJRgABAQAAAQABAAD/2wCEAAkGBxQTEhUUExQVFRQXGBgYFxgYFxcYFxgcGBwaHBoaFx0YHCghGBwlHhQYIjEiJSkrLi4uFx8zODMsNygtLisBCgoKDQwNFA8PFCwcFBwsLCwsLCssLCwsLCwrLCwsLCwsLCwsNyw3NzcsLDcsLCwrLCssLCs3Nzc3LDcsKysrN//AABEIAJoBRgMBIgACEQEDEQH/xAAcAAACAwEBAQEAAAAAAAAAAAABBgACBQMEBwj/xABZEAABAwIEAwMGBQ0NBQcFAAABAgMRAAQFEiExBkFREyJhFCMkMnGBFUKRofAHFjM0Q1JTVHKxwdHSJTVEVWJjZHSDlLTU4YSTorLTgpKjs8PE8RdFZXOV/8QAFgEBAQEAAAAAAAAAAAAAAAAAAAEC/8QAGREBAQEBAQEAAAAAAAAAAAAAAAExEUEC/9oADAMBAAIRAxEAPwD7VRoZagTQWBqE0AiiRQGak1UVJoL1Q1YUCKAEVKEVagFHrVRWPxNjht0pbaSHLp45GGiT3j8Za4BIbQO8pXhG5FBqXVy20krcWhtI3UtQSke86V4jj1pv5Vb/AO+b93xqx8N4FYntb2L26Vqpx0ZkJ/ktNmUoQNYETqa1EcLWI2s7UcvsDXMQfi9NKDo5xDZpAKru3A01LzfPb41czxNZCT5ZbaRPnm9J2+NQXwrYlIBs7UpBmDbskAncxl31qn1oWH4lZ6bejs6f8NB6Rjtr+NW/+9b/AGqCMftFerdW50nR5s6bT621FGBWo2tmBpGjLew2+L41zf4Zs1+vaWqvymGj+dNBZfEVmIm7t9Tp55vWf+1XP657IkpF5bSNx2zemsffdaCuE7EiDZWkdPJ2eQgfF6CK7fW/axHktvHTsW4/5aCycctYJ8pYgaE9q3Ajr3q4W/Fli4sNt3dstZiEpebJMxEQdTrtvXUYBazPk1vPXsW/2aFxw7aLSUrtbdSTuCy3+qg1JozSiw0rDXGm0lS7B1YbAWoqVauLMICVGSplaoTBMpUoawYDaKCFVGaFCgtFCjFCKAxVSaMUDQEGpNAVKAg0Zqoq00FVGhRNCaAg1KlCgk0QqhRFBbNQoCjQVNY/EmOptUoAQt191WRhlEBTit+ZhKUjUqOgHtrYApXaSF40vNqWbJvsx07V1ztD7T2aB7KCMYZii++5fMMk/cmrYOIT177i8yj46DfTp6H8IvimE4iEnXUWjR9kAqj5ZphIoR40C4MFvsoBxNUgRmFrbgk9TIIn2AVxVgGIST8LOgHl5JayNeRy7R4U0EVKDF+DL2D6fr18ma0+U1RzC70pgYhBj1vJWpHiJVHzVviiaBXVgN+Y/dRYA6WtuCfaSD80V0Rgt9rOJrP+y246+G23yUx5agFAufAt5scTc8Yt7YK9xyEA7awa92D4AzbrW4kKW85ot11ZcdUOmZXqpn4iYT4VqGrTQSakVJoRQHLQIqRQIoJRihFSKA1DQil/jrEFtWuRow/cLRbtbTmdMKUAogSlGdQkxIFBqYVjDFykqt3m3kjQltaVQehjb2GvcTShgaQnEnG20JSyzaoYSoJSmVtqSpY03AS6z4A5gNQYbjQePGMORcsOMODuOJKSRuOik9FJIBHQgVncH4st5pTb0eU26yy+Oqk+q4ByS4nKsflEaxW7NKfEChZXbd9JDLuW2uhrlEk9i8Y+9UezPg4OmoNpVUmgqoKC1SalCgNBRqUKAhVSaFSaC2aiFVUUZoITQmgahoJNSgaIoDNHNQqUEmpUipQVk0g4nbPnFn7i1hTzFrbp7JZCUPIcW+VIKoORXm0lJ2kGdDIfopZwhH7q35mZZstOn2fn8+nWg6YfxiwtwMOhdrcHZm4SEFXLza5KHR0yqPsFMFcL+waeQUPNNuoO6XEpUnTbRQjSsAcJrY1sbp23GkMr9IthHIIWczY/IWAOlAzVcGlh3Hbu3PpVmpxH4a0PbATHrNEB0e0Zv1a+EY7b3Qlh5DmmqUqGdPgtB7yDrsQCKDQoqoFNA0FauDVKuKCTRmgaMUAmgKwuLOJ02Qb8y7cOOEhLTKc7kJEqXlmcgOUE9VCl3/6mH+KsU/u5/XQP01JpFtvqkZlpR8GYinNMFTITOUFRgKUMxypUcokmKc8PvUPNodaUFNrSFJVrqD7dQfA6jnrQd5ozRmpNACaUcWvAvE059GbC2cuXDpot2UIEHXRtDp0jca04UivLDyXZCVC+vAwnSQphhMObEEApt3yCSfWGhBAoNDhe2U2q2ziHF2zzrgAIAW8604sbnYrgamAnempSqynUenNn+jOif7Rn/WtQ0BzV5MVsG7hlxh0Zm3EqQoeChGnQjcHkQK9UGg4oJEkgDqTA+egXeEcZKgq0uDF5bBKXAfuqPiPo++SoRPRUggaUxyaT+IrvCbopDt5boebPm3G7ptt9on7xQVI9hkHpXnZUAYTj8p5BRsFK5/Gya/JyNA8TUJNKKXTM/DSCBuCmy+eEiKs66ZB+GUJTGwTZ6nmSVA/NH6KBqk0Z+mtKK3DyxpIP5Nl+zVFO/wD5wDrpYfsaUDhNQH6a0nFfXHBz2FgI8NUVO02jHE6+FhM+Hc/QaByCj9Jq2b6a0khav4+RGye7Y/Ocuu/KKuh5QmccbO0Siy05ToPofkoHIKozSw0h10lDWKpUsbhLdstSRG8DbrJ+evY7hV5lGW/IV1VbslPyCCB76DcJqqTWHgOKPKddtbpKQ+0ErC0Ahp5tcgLQColJBSUqSSYIBBgitwUFs30ihmqCgZoCCalVqUBmlfBCfhTEdoyWcbz6jkg/MffTRNLHD6T8I4mSedrAmdmfZoddvfzoGWoDUmpQSayca4WtblQcdaHaj1XkEtvJjaHEEKG/WNa1yKsoUCmMMxC2+17lN23+CuxlcER6r7Y1/wC2k+2sbGsSxZxxpvyVLJKVryNX7SVuBOQE5lNGAkrEgA+uNdK+ha1h38/CVp/Vrz2evZ/T3UCi4xi8/a9zqf4ztwkAxtFuDoR83OaL1li52ZuB7MTa1+W203r6XRAoPmjVri+/k7/SDijcb+t3bf378tqWsZ4wuLW5DN4i9YEJUrs71DhyHTOjzELGh0kajka+r8XcQt2Fsq4cStaQpKcqIzEqMDcgCvi31b8UZuXbZxl1twKtySEKCimSVALg6Hvbb6GpVfbMIwhtpa30uOurdSkZ3FlZCBJSlGwSnvk+M61qTXO1Hm0fkp222FXFVGPjq/P2G320oa7/AGrdbdD+ia8f1OD6F/tF5/iXq9uOR2tkYGl1p4Tb3A/TXn4APoip38pvP8U9QMc0KNVoOV2opbWRuEqI9wMUlcJpM4SDMfBzq9fvvRO8QO7MLOu/eM7mnO/jsnJOmRU/IaTeGEQ7hfI/BSxA2EGy2jTmeXSgY3J8vRrp5M587rfy7D6GtY1kLHp4/qyv/NT9PdWtQQil7iVvPcWDStW1PLWtBSVJUW2lqRmGwCVZVCdJSnnFMJrExVBN3ZbwC/PeKQPN8wPX32OnPdNBbH70sIaLdul1S3W2QkqDaQFkjMTCtB0ANZyMTuFvuMGxty6htDiibg5SHVOBAk28ySwZ0003r2cSPIz2aSUFSrpGVJgqJSlycnQpmSekjnQsP30uv6rZ/wDmXdAC7d8rC33H8JEQABP2DcawOgGoqrouVEzh9oqUkHNcakzsr0c90jXnryrzXHH9sl5xlCVuKbUULIctGwFJ0UAH7htRg6SBEgwTBr12fE6nWw4zZXLqCSkFtdisEpJB1F1G6SN6Cqxca5cPtT6p+zgSR18xyAEH2bb1c+U6RY20hR/hGwMwQew3Ok+/U10+HXv4tvflsvD+leP0ih8PPH/7be7TvZf5rXbag5JNzAPkFt2kEH0gZY3jN2E7xpl6nkJ4FFyonNhtpqADNwDMSYJ8n9UECPbsK9icbfJ/e68HtVZeH9KrK4oxG8etXmrexvWnlIhtee0SEnf1kXJI0BGnXxqD1us3JBPwdZlXd3fBkjr6NyAEforHxjGk2TanXrKwQErJCE3DfbKCjrkT2AzOqMkpmN9dKxhgN127q3MPvrpolJabfxFsJSnIApK0h1SVHOF7kjKUyJmtdq3eSyWk4A0lteikB+1EyoetA11AO/IdKDIY40tXmbZxKbK0yXLZhT7YeabDqUryoCAQVoKgdcuVSiSafTxhh/49addLhr9CqX7Y3DCAhrAkBOvdQ/a+BO41MnryoKxS7kfuDMaz21rI1Phv3eR6UFsGxsXeMZ20r7BNktLbikFIdPbN5lNkgEokAA84PgaeKQXb7EfLxcDCnMoYLABuLcalaV5pzGE6RA/0Huv+LLxopz4YtIPNV3ap+SV67j5+lA4zQNJdvxherEowpa+pRdWywJAIBIVpvV73i+7bbW4rCrlKEJUpRL1vACRJJhRMAA7AmqHEUa8mFXybhhp9OiXUIcAPILSFD89Sg8KWsRky9ZkSYHk7wMTpJ8o0MeFLuBC8N7iXZuWiVh1gLKmXSFHsEEEAPApEGNSddfCntZOsAbaToPl6UocOKdF7imRtsnt2JlxQ/g7fRs8o+U9JMGgtnE9fPWO4gdg/75Pb/JpVUsYpOr9jGsejPn/3Gtagcf1ltrnHnl9BH3HTWQekDeYHqWVZSQBmjQEkJJjQEgEgTzg+yqMM2+J6ekWO2vor/wA3pP0iobbE/wAYsf7q/wD5qtRxb8mG2inkS6sE+0BogfKa7IzkHMlIPKFFQOnMlIjXwNBiJt8T/GLGP6o//mqy32cQ8vYl2zK/J7rKRbPBIGe1zBQ8oMqJyEGRACtDIIarcukq7RDaU/FKVqWT1kKQmOXM89o1znUq+ELcqAHo14NDIEu2kakA6gf/ADvQVUxiXJ+yj+qv/wCa+nz1VNvifO5suX8Ee/zVbrijHdAJ5A6D5QDHyVzZLhPeSkCPirKjPSChMiOfujnQfMfqwW96MOJfftlth1vut27jaiSSB3lPrHPUZeVfDw6RmCSRPrCYBjUT1gj5q++/VpLhwtXaJQnz7UZVlUiTBMoTBmNNeetfn91RykScupjlMRMTE6/PWPrWpj9A/U1w7FUWLYU80ymSW0PsOOupQdgYfRlTzCSJHhsGZdniR2u7Qa/ibnzzdGta2LmVrutxkTm7ytDHxRl1E9SK6uLX8UIOvNRGkeCTrPLpW2SovE3Td29s+G+2aebcC2wQh1txm7SFBCiS2QppQKcyhsQdYGlwQfRl/wBavv8AFP1jXyVnHGoCcoZYJJXB2xADKmO8e8dOQE9Y2OBJ8lVIAPlN74/wp+gYJoTRipQKvHNuh02zTiQttSnyUK1Qoot3VJzD40GCJ5gHkKxLHF8r1gppIuFN4Y4p1CHB2iUnyUggK9ZRKICVKE6mRGrFxWshbIAB7l0TrB0ZMQPafdXmwi1yXVmA2hCRYOZssDvFdrpoBMBJ1jrtzg02XAu8C0wUKtUkHkQpyUxy1GtbM1gjg60SZQl5vu5QG7m5aSEgkhKUtugJT3j3QABV08LMg6OXm8/b15+bttqo2yaXr64ScStmwoZm2H3XNJhKi0hE690k5iJmQ2r2jw4vgEFDTT12SpDqiDfXCPU7OO+c5AzKSD0CiQCa17PCUW4hlhsFxSO1KnFKUqB6y1rClOqGwzbzyoM8soVi6Sptslu0JbOilpl0AmI7nMAg6jNXNLb/AMKXKmVNgC2tApLiFELOe5IAWk9wgT8VU5hpXTD3nziJ7ZtDY8l7oS4XJ88dyUJ1gagSBOh1NevDQfhG77sDsrSDmkHW42HKJ3oPlnY4ZcYiF3watgu27VSQ7kQbgvPdoVL0lUawqJgCCBFNn1OsPs7m2dccDb5XdPELWlIUoJUA2Y0ynKlBiB7qYeC8OQbC3LjLXaKbClwlJkq7xJMakkyZ1kmuPG2DseRuww0SpTQ9RKT3nWxMgSDB9tQe48F2ER5GxERGQRER+bSug4Tsxp5M2NSdBG+p+U6+3xrseHbb8H/xL/aqn1t2v4FPyq5++qOP1n2IEC1aA/J6AgH3Ake89aI4RspzeSs5oicomOk1FcPsQQLdMSNlrEiRJ02IH5o0rorh21IjsUx7Vfr+k0HP60rLT0VoRtCY2jp7Bp4DpVVcH2REG1ajoBA9sAxPjXV7AWNIYSqTBlShA6jrU+ty2meyE/lL/aoKnhazO9s2famTsRMnnC1a7949aqrhOzJB8mbkEHQRqNRMb6gb10+t22/Bf8a/2qoOG7eNWROumdf66Dl9Z1lEeTIA6AqAMiNYVroAPdSpxNgNq1iNihCWLft27tC1qbbWVFPZKTl7UKSHJKoUQdCoazTmeHbb8EP+8v8AapT4k4WYevmWJUyhy0uc5QpGZQDluMsvJXA7x9WD4xQV4Rwu3dvsQSotuho27aFtQ0CMilHMGSEqUFLUCY36bDj9VfAmGcOWtpJQoLbSIccgpUoBSSCoggjkRyHQVpN8BWocKzcZlkJT32sPVAQISEg20I0PICYE7Ui/VTw9FmEtNwtL7YBIbtmw32TqFJ0YaTIMq9bxjnMuK+ucIj9z7OST6OxqRqfNp3nY0K68O62VtO/YM9B9zTUqo8qeJ0na1vTtHorg31+NEbc4rD4bxgJusSUGLlQU+0rRlUj0dsEETIV3ZjotPXR4jWlzhX7axPX+FI/w1v8AT3UHdHEoMeiXomRrbnlG+ukz8xop4j0nyS9np2Gv/NFbc1KDFHEH9FvOf3Hpz9b/AFrorHhp5i6k/wBHXp7Tt89axoLoMNXEepHkt7oJB7AwfYc3gd4/NWW/j3pzC/JbzS3uU5ex3zOWxmM2wyb8sw603Gs94+mta/cH+71hy3k9NJ+eg831zD8Uvdf6Or9elczxMPxS93A+11fLvtrTDVTQfK/qw4122HZfJ7puXm+861kSIzaEzOsae6vhah1O4+T5q/VPHHDHwhbeTl0tDtELKsoVOXcEEjrMzuBvtXw76rPCbOHvNJt8+RbJUcysxzJUQTsIEZazY1K+ucF8bm4s23Xbd8EBSVrbZW42ez0Kk5JMHoAYII5TThbXKHEJW2oLQoBSVJIIUDqCCNwetc8LtkttNttpCUIQlKQmAAABtFZHAQHkSIkjtLjfl6Q7p7Bt7q0yzbv9+29CfM2/sGmJb6V7/qej0L+3vPD+FPV5H/34TrENW0+PdxPn7wa0eB/tNGv3S46fh3egFBu1KkVAKBW41uG21NqeWEI7G7SFFQSMxbEAE6ZiAuBzg7xWVhWFLbcabtysKcsAFOuvOu9kSpISUpUSDBmEJyDu77Q1cVNpVZXIUApPYOyCJmEK5RWdgiB5Wk/GNhbzzV67kST3jud/00HBnhu08tUhVuyvJbsEFaQtU53hmOYGVHLqs6mNzWunhqzBkWtuDqdGkc9/i0Lf7ff108mttI285dc616DAHCNgoK9Dt9cwPm0nc66xpqK8lhNpeotQtard9pxbKFFSyytlSe0SlRBUUKDwPfPdKYGhADK22Eg6kySdSTuSfk10pfxVJOJ2UTpb3p8N7Ud7wkjbnFBdoj4UVtKrNv48qMPOfF5ATuN58K87WJdniN2kNPOKLVsoBtEp+6jvKUQlJ/KInlMGJj7bar3DnAE9om4WgqgZkpVa3Csij6wmJA+XlWjhn25d+y3H/Ao/poELBkvIuTavYm7ahu1bX2faW6j2i1LzgLcSoFKAlOm/eGorX4Ms/L7Jfld09cIU+4gEOBCFpaXCCOzAMHIF78+lZ1/9SMLdec7VpYddW6O1aeK0leYkZmrhCSApWb1Z0Fa9vwJ2aMiWcNUM2cl21deWT1KnH1KJgqEzpPuqKYBwzbREvR4XV1+h3bwoq4bt+r396uR/6tLqOBVCfMYROkRYKA0mfuuuuU+49Zq31kETFvhETImwJI10H2XXQkT81VG8jhy25F7+9XP/AFaseHbfmXj7bq5/S7S59YhiOwwf/wDnEdf5/rB9x61lcU4QLC0XdLtMIdCC3KU2XZyFOJSTJcVtm6ePhQOp4Xtjzf1HK7uuc/zvjQ+tS2Aj0iNN7u65GRqXa+TWeO27jjjabPAUKREKWezQ5IBBbKmxmE665eniWROCXRQSnCcEKPAgp6/eRpr7zUU5q4UtiZPlHs8ru8uk8u1j29aqng22A0NyNI+3bzrP4bqKUm+H7rQfA2EZdNMw5yN+z6K/PvVUcPXQ3wXCIE7FIkkDUS31SN+m+s0Q4L4TtjoTcmDOt5eT8vbT7udIvGvDNim9smnXVNsvN3KVqddU9t2WQIVclYZJKz3hB5SDFU+Dnzcm3GD4QHUtpdIhMZCsgahI1KkqER032Mxbgx9zX4HsQejNytn5cmQGip9T7hC3U/ei3fzsIW2htxLdq6FgozHvONL2UYlMAxPs5/VU4PaYtfKC6tbmdDaQUW7SQklRIAZaRmPtkjWvVhvDN0yFpTg1kQsgqz3Jd2BAguSQnU6CNzpXHG+FLt5lbScJsGlKIh1pxIcRBB3IBPxuZEGI6zwfS+HPtO2//Q1/yJqV2wm3LbDLaozIbQlUEkSlIBg8xIqVpHqnWl7hb7YxL+tp/wANbUwHel7hX7YxL+tp/wANbUDHmoE1xvLptpBW6tLaBupakpSPaVQKxBxP2v2ky5db+c+xW2n86sd8T+DSugYaz8Wxm3tykPOoQV+okmVrj7xAlSzryBrOGFXr+txdBhOnmrQQfELedBUencSjavdhWA29tJabAWdFOElTq4+/cVKlbnc86DxfDF079rWhQgxDt0rshB3IaSFOkjosI9tYN/8ADDb7avRXQUOJK27dw9nKkHKUquEkhWUagmMm3On0moDrQIibvGeZa9vkh/RdfTXwqrl3jPLsj7LSP+a6FP8AQNB89cu8akgZeUEWqYGvjcan5qXsS4Iury4D2IOPupHdKG2W0yga5EHtoROsmCdd5iPsYmqzU4PBhGMIfW6hKHEKZKUrS4nKRmGZMQSCI8a8PAX2i3y77/hr27s/prrgqvTL7aQtj2/YU7676+G9V4FTFiz/AGh+VxZ/TVGXp8Mq8EWoGu0t4ifft89anA/2k3v6zu+/2Vyst9aUYx31hGZthScxyhaW03iV5SYCiFXDcgEnvAxGtW4fxfsWEMm2uSpJcnIhC0mVqMgheoMz76BuozXgwrE27hKijMCg5VoWlSHEKgHKtKhIMKBHIgggkGa91Bm8UCbO6HVh7r+DV0rOwdrLeGD3fIbcJ6QFu6iDl+99UDlvpTEQDuNKRcCT2LlupZ7zLj2GuHNugntLdSirVSiEtDQnV47awDFaqHwjcDWfJrQnp9lu4jx3+atrNWLaR8IXOn8GtPf5y8rboATS7ijafhGxWqNGrtCCSB31dgQBJ1ORtzToCeVMJ9lcL2zbeTlcRmEyNwQRsUkQUq8QQaDK4iw51RtXLdCFKYfLpQtxTaVBTTzaoISrvy6CCRyOomvJZG/Q8+6q1YPaBuEouiYyJykSphPUmTXHEMJw6zSFvOOtSo5Ju7srUpW4bSHSpaj0SCTXiaatFAFNvi0QUg5sQT3egCnQQnwigYDf3oVHkbRTMSLrX2wWdvfPtro3fXZ3tEJ9tyP0NnQ/L4Cl921th9xxbUJ1DuIaZdho983jQi318zjG6T9kv9SJ/nflGg26UDCL68/FG/D0kfPDWg6RJ8KHwheQfQ0TMR5SnX+VPZ+r8+m3XDdaYUknssW7/rAOXgOg6F2U+ryidN5rillhSlHs8ZkjU9repEDp50ffaAeNAwi/vdfQ2tP6VvpPd8z101irovbvNBtG46i5mPd2QM/NvrtOCtTOaS3jEju6G8giddlwdt9461EFqQAnGBrpJuzv1Kzt+UYoNe8duHEwuxacBnureQQN/WlsiNBtO9K3EHBDd00tHwci3JWDmYdaQpex1ARlUnU+sJESPH0X6WVhIUnGsq16hPlWvcIhQmUojpAn316iWie0/dfMRl9W6EDecsRMnff5KgyLDhYWxYYJxBpBcCA4i+82e44opKEFOSckaIiVCDTN9aKQO7dX6TyPlbqoPLRZIOusKBB59K81i+y2UqUnE3lIkp7Zm5cymIJSAjLmgkTvCj1r1I4xZJIDF9I5eQ3Wsf2em/OKDP4bRcJxO6TcrS4pNswG3EoylTZceIKxsFzmBy6HKDA2pzNYHD1s6p5+7fb7FTobbbaJClIaZKykuFJIzqU6tRAJABSJmaYaorNSpVhQAmpUNSgpGtIeHXb67zELW282s3KXHX1JCg02q3YSnICe86ooVAIgAEmdAX3nS3wm3lusSB9c3KF+JbUw0EHxTKHB7Umg72PCFshQW4F3LoM9pcqLqgdfVCu6jc6JSInSt/2VDQoIaqaP050DQQmiDUmp9Pp40BmgaMVUigIoVAKlBg8PD03EenbMR/d2qtwEAMPttZ82DPiSTVcAA8sxHfV5k8tvJmRpH5J36Vxwdm6s2k2wtw+013WnEuoQS2JyBaVxCkiEkgmYnmQA9+OsIcctm3Wm3ELWtKg4hKxAaWqBmBjVAmOlKH1V8Dt2MMdcYt2mltraUlTSEtKErCdChE/HMgEaTr1Ybm+uFONqVYP+bKlJh617xUhSSILo5E1h8deU4haLtUWqmFKUglT79rkASc2vZOrVMpHxagcMJHdzZQMzbRzDdZyRqZJMCBJUr2mtGaxeG75LocShQUlkoZzA5kFaG0leQ/GAKspPVJHKtkCqDSDjtgvym9YbnM+21fMGZBftFthSYEq1yMbA76bav1KvF6HGrmzvEkdk0pbNwP5u5U0nNEgEJWhBMnQawYoPbg1yHrp15Blty1s1o22Uq5UPbooVv6UocFtFu4vWFBISwpppqAB5khbjYMad3tVJERoBpzLdQSuF3dIabU44oJQhJUpR0AA1JJNd6WcZQLy6btQfMsFD9z0WdSwyRzlSe0UOiEiDm0C3C+EqKlXtyn0p7VIUNbdn7mykH1FZYK43Uo7gCmQ1BUoIB41AD1oRUFBYCoagNA0B99SKE1KAqoVRxuSkwO6ZE7jQiR0OpHsJrpQAigatQigomrxQFE0Eo0BRFBCKFQ1KCtYWNYI6p1N1arS3dIQUQsEsvI1IbeCe8IJJSpOqZOhBitwnWoDQYDeMXwELw5SlDSWrlhST1I7VSDHtFWRjN0SJw14f29rp7Yd/XW+KkUC+rG7qf3suD49tZ/NL/wCeubmOXfLC7g7/AHezn3+e/MTTLWZaYyhxKHAlQZWkqS6ooDZTGYKPelII1EgeMUHhTjt1pOGXA3nz1mY/8fUf66dSnHbiJOG3QPQOWZ5jb0jx+Y1ppxhgqKQ82SEJcPeTGVSilKpmIzIUPaK5XWMso7LziFF1SEoCVIJVnVAUNdUzuRNB4Prhf/i299yrM/8AudKqeIX/AOLb3/vWf+ZreYuULnItKoMHKpJg7wY2NFx1IIBMEmAOZME6e4E+wE7UGCniNwSV2F8hI0KsrDkexLLylqHilJ5itXDcQauGw4ysLQSRI5EaFKgdUqB3SYIr0tupJKQRmTEjmAdj7DB18D0pexyzWw8L22bzHRF00gd55ufXSB6zrckjSVAqT0oJxPw+88tL1pceSvgFC1gZg4iDlSpJ7qsqlEgkEiVRE1hfWxjcaYun/cN/s06YXijNyjOw4lxOux1BGhCgdUkHkQCK9wHhU4EXDuHsXQ4FPYi06ACE5mR3c0ArSEBMrCZAkkd46VqXXCdm3aLQm2ZJSwpOdTTanFQhXeUoplSiSSTzJJ50zAVwxBoqacSn1ihQHtKSBVFbBtKWkJSkJSEJCUgAACNgBtXpFUaRCQOgA+QV0igFcMQskPNLZcEocSpKhMGCIMEag+Ir0GhQeDCsHZtgoNJMrMrUta3FrI0BWtxRUqBoJOlaAFAzQUqASTA5nkKDxY3iQt2VvKSVZQMqR6y1KIShCf5SlFKR4qFebhXCVW7EOHM+6ouvqmZdc1UAT8VIAQn+ShNZVm78IXKHQD5HbLUWlGIuHwSntEQTmabBOU81K/k6tk0EFQmhNSaCTUmoKWH8bWi6CifRnQ4w2SU5O2ZClgjWe/lfSSYHmUR61A0TUJpZs+JFrSkENJUvIQrMS2kLYLwCtte6oA6aa+BzHOLCpbbujeVK8zBUQtJLLbkvCQISHCfV2TIOsAHmaANeLCr0udoFAS24UZk+osAJOZPh38pEmFJUJrz3jizdtIB7vYurAPqlaVNJGaByStUCfjHoCA0XHIKR98Y3/kqOmmp7vhz9/TNSli1w+2LZSozm8CUgZpKVurSRr8XslE+xIPIU2zQGjVZqTQECiaqDRJoBNQGqzVgaCTUoTUoJzoirgVRXL6cqA0DV6FBzUJEHURBrDt8FcRaC1Q6gIQ2G2lFslQSnRHad/vQkAEpyknUZdK3/ANQoR+mgVLLhNxpRWl9JJKVQW1RKLl+4Ey4SZ8qWkkkmUpV1BsjhRSVEJdSELcS6sZDmzh111XZnPCUkvGAQYI3M01f6VDvQZOCYOWVFalJUstMM91JSnKx2mUwVHU9qrnyA1iaGIMOeVMrBhPYvtzBIS44WlIUpOxENLEkjoPWrYTQoMe3Zc8qBUrMEMFLiggoStS1hSI1IlKUrkSY7QH41a01YfT5KhoMbEuGrR9ZW4wguEQXEyh2OnaIIV89BXClqRGRYEz3X306+OVwTWyqinf6daDEb4StQIh07jW5uVEyZ1Jc1PjXmveCbVaVA9v3gRpdXQGoA1HaEEaDQgjfTWmQUFH6fLQLzXBdqkR6Qdt7y7O3TztBPA9qDIN0P9tvNf/FpiJ/N+irUC6rgy3mc92PZe3n/AFa5ngi3zZu0vJjLPlt3MbxPazEnamVVVHOgXvrNY/C3n9+vP+rR+sq0J84Hnx94/cPvt8viOrKTsNxW/wBffR+nz0FWkBICUgJSBAAEAAbQBsKvQ5/TrRoJRqp/VV6ACq5BtAir1E0FezERAj2dKhSJmBPXn9Na6VKDmlIAgCANgNKq40lUEgEpMpnkYIkdNCR7CRsa61KDNvrbM9bqgEIU4ZMd0lBSCJO+pEjkT1r31yfHfb9qvzV2/wBKAGpRVVTt8lBAaJNVTRVQQGjQ+nzURt9OlBxfukIjOtCJ2zKCZiNpOu4+WpXYip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9228" name="AutoShape 6" descr="data:image/jpeg;base64,/9j/4AAQSkZJRgABAQAAAQABAAD/2wCEAAkGBxQTEhUUExQVFRQXGBgYFxgYFxcYFxgcGBwaHBoaFx0YHCghGBwlHhQYIjEiJSkrLi4uFx8zODMsNygtLisBCgoKDQwNFA8PFCwcFBwsLCwsLCssLCwsLCwrLCwsLCwsLCwsNyw3NzcsLDcsLCwrLCssLCs3Nzc3LDcsKysrN//AABEIAJoBRgMBIgACEQEDEQH/xAAcAAACAwEBAQEAAAAAAAAAAAABBgACBQMEBwj/xABZEAABAwIEAwMGBQ0NBQcFAAABAgMRAAQFEiExBkFREyJhFCMkMnGBFUKRofAHFjM0Q1JTVHKxwdHSJTVEVWJjZHSDlLTU4YSTorLTgpKjs8PE8RdFZXOV/8QAFgEBAQEAAAAAAAAAAAAAAAAAAAEC/8QAGREBAQEBAQEAAAAAAAAAAAAAAAExEUEC/9oADAMBAAIRAxEAPwD7VRoZagTQWBqE0AiiRQGak1UVJoL1Q1YUCKAEVKEVagFHrVRWPxNjht0pbaSHLp45GGiT3j8Za4BIbQO8pXhG5FBqXVy20krcWhtI3UtQSke86V4jj1pv5Vb/AO+b93xqx8N4FYntb2L26Vqpx0ZkJ/ktNmUoQNYETqa1EcLWI2s7UcvsDXMQfi9NKDo5xDZpAKru3A01LzfPb41czxNZCT5ZbaRPnm9J2+NQXwrYlIBs7UpBmDbskAncxl31qn1oWH4lZ6bejs6f8NB6Rjtr+NW/+9b/AGqCMftFerdW50nR5s6bT621FGBWo2tmBpGjLew2+L41zf4Zs1+vaWqvymGj+dNBZfEVmIm7t9Tp55vWf+1XP657IkpF5bSNx2zemsffdaCuE7EiDZWkdPJ2eQgfF6CK7fW/axHktvHTsW4/5aCycctYJ8pYgaE9q3Ajr3q4W/Fli4sNt3dstZiEpebJMxEQdTrtvXUYBazPk1vPXsW/2aFxw7aLSUrtbdSTuCy3+qg1JozSiw0rDXGm0lS7B1YbAWoqVauLMICVGSplaoTBMpUoawYDaKCFVGaFCgtFCjFCKAxVSaMUDQEGpNAVKAg0Zqoq00FVGhRNCaAg1KlCgk0QqhRFBbNQoCjQVNY/EmOptUoAQt191WRhlEBTit+ZhKUjUqOgHtrYApXaSF40vNqWbJvsx07V1ztD7T2aB7KCMYZii++5fMMk/cmrYOIT177i8yj46DfTp6H8IvimE4iEnXUWjR9kAqj5ZphIoR40C4MFvsoBxNUgRmFrbgk9TIIn2AVxVgGIST8LOgHl5JayNeRy7R4U0EVKDF+DL2D6fr18ma0+U1RzC70pgYhBj1vJWpHiJVHzVviiaBXVgN+Y/dRYA6WtuCfaSD80V0Rgt9rOJrP+y246+G23yUx5agFAufAt5scTc8Yt7YK9xyEA7awa92D4AzbrW4kKW85ot11ZcdUOmZXqpn4iYT4VqGrTQSakVJoRQHLQIqRQIoJRihFSKA1DQil/jrEFtWuRow/cLRbtbTmdMKUAogSlGdQkxIFBqYVjDFykqt3m3kjQltaVQehjb2GvcTShgaQnEnG20JSyzaoYSoJSmVtqSpY03AS6z4A5gNQYbjQePGMORcsOMODuOJKSRuOik9FJIBHQgVncH4st5pTb0eU26yy+Oqk+q4ByS4nKsflEaxW7NKfEChZXbd9JDLuW2uhrlEk9i8Y+9UezPg4OmoNpVUmgqoKC1SalCgNBRqUKAhVSaFSaC2aiFVUUZoITQmgahoJNSgaIoDNHNQqUEmpUipQVk0g4nbPnFn7i1hTzFrbp7JZCUPIcW+VIKoORXm0lJ2kGdDIfopZwhH7q35mZZstOn2fn8+nWg6YfxiwtwMOhdrcHZm4SEFXLza5KHR0yqPsFMFcL+waeQUPNNuoO6XEpUnTbRQjSsAcJrY1sbp23GkMr9IthHIIWczY/IWAOlAzVcGlh3Hbu3PpVmpxH4a0PbATHrNEB0e0Zv1a+EY7b3Qlh5DmmqUqGdPgtB7yDrsQCKDQoqoFNA0FauDVKuKCTRmgaMUAmgKwuLOJ02Qb8y7cOOEhLTKc7kJEqXlmcgOUE9VCl3/6mH+KsU/u5/XQP01JpFtvqkZlpR8GYinNMFTITOUFRgKUMxypUcokmKc8PvUPNodaUFNrSFJVrqD7dQfA6jnrQd5ozRmpNACaUcWvAvE059GbC2cuXDpot2UIEHXRtDp0jca04UivLDyXZCVC+vAwnSQphhMObEEApt3yCSfWGhBAoNDhe2U2q2ziHF2zzrgAIAW8604sbnYrgamAnempSqynUenNn+jOif7Rn/WtQ0BzV5MVsG7hlxh0Zm3EqQoeChGnQjcHkQK9UGg4oJEkgDqTA+egXeEcZKgq0uDF5bBKXAfuqPiPo++SoRPRUggaUxyaT+IrvCbopDt5boebPm3G7ptt9on7xQVI9hkHpXnZUAYTj8p5BRsFK5/Gya/JyNA8TUJNKKXTM/DSCBuCmy+eEiKs66ZB+GUJTGwTZ6nmSVA/NH6KBqk0Z+mtKK3DyxpIP5Nl+zVFO/wD5wDrpYfsaUDhNQH6a0nFfXHBz2FgI8NUVO02jHE6+FhM+Hc/QaByCj9Jq2b6a0khav4+RGye7Y/Ocuu/KKuh5QmccbO0Siy05ToPofkoHIKozSw0h10lDWKpUsbhLdstSRG8DbrJ+evY7hV5lGW/IV1VbslPyCCB76DcJqqTWHgOKPKddtbpKQ+0ErC0Ahp5tcgLQColJBSUqSSYIBBgitwUFs30ihmqCgZoCCalVqUBmlfBCfhTEdoyWcbz6jkg/MffTRNLHD6T8I4mSedrAmdmfZoddvfzoGWoDUmpQSayca4WtblQcdaHaj1XkEtvJjaHEEKG/WNa1yKsoUCmMMxC2+17lN23+CuxlcER6r7Y1/wC2k+2sbGsSxZxxpvyVLJKVryNX7SVuBOQE5lNGAkrEgA+uNdK+ha1h38/CVp/Vrz2evZ/T3UCi4xi8/a9zqf4ztwkAxtFuDoR83OaL1li52ZuB7MTa1+W203r6XRAoPmjVri+/k7/SDijcb+t3bf378tqWsZ4wuLW5DN4i9YEJUrs71DhyHTOjzELGh0kajka+r8XcQt2Fsq4cStaQpKcqIzEqMDcgCvi31b8UZuXbZxl1twKtySEKCimSVALg6Hvbb6GpVfbMIwhtpa30uOurdSkZ3FlZCBJSlGwSnvk+M61qTXO1Hm0fkp222FXFVGPjq/P2G320oa7/AGrdbdD+ia8f1OD6F/tF5/iXq9uOR2tkYGl1p4Tb3A/TXn4APoip38pvP8U9QMc0KNVoOV2opbWRuEqI9wMUlcJpM4SDMfBzq9fvvRO8QO7MLOu/eM7mnO/jsnJOmRU/IaTeGEQ7hfI/BSxA2EGy2jTmeXSgY3J8vRrp5M587rfy7D6GtY1kLHp4/qyv/NT9PdWtQQil7iVvPcWDStW1PLWtBSVJUW2lqRmGwCVZVCdJSnnFMJrExVBN3ZbwC/PeKQPN8wPX32OnPdNBbH70sIaLdul1S3W2QkqDaQFkjMTCtB0ANZyMTuFvuMGxty6htDiibg5SHVOBAk28ySwZ0003r2cSPIz2aSUFSrpGVJgqJSlycnQpmSekjnQsP30uv6rZ/wDmXdAC7d8rC33H8JEQABP2DcawOgGoqrouVEzh9oqUkHNcakzsr0c90jXnryrzXHH9sl5xlCVuKbUULIctGwFJ0UAH7htRg6SBEgwTBr12fE6nWw4zZXLqCSkFtdisEpJB1F1G6SN6Cqxca5cPtT6p+zgSR18xyAEH2bb1c+U6RY20hR/hGwMwQew3Ok+/U10+HXv4tvflsvD+leP0ih8PPH/7be7TvZf5rXbag5JNzAPkFt2kEH0gZY3jN2E7xpl6nkJ4FFyonNhtpqADNwDMSYJ8n9UECPbsK9icbfJ/e68HtVZeH9KrK4oxG8etXmrexvWnlIhtee0SEnf1kXJI0BGnXxqD1us3JBPwdZlXd3fBkjr6NyAEforHxjGk2TanXrKwQErJCE3DfbKCjrkT2AzOqMkpmN9dKxhgN127q3MPvrpolJabfxFsJSnIApK0h1SVHOF7kjKUyJmtdq3eSyWk4A0lteikB+1EyoetA11AO/IdKDIY40tXmbZxKbK0yXLZhT7YeabDqUryoCAQVoKgdcuVSiSafTxhh/49addLhr9CqX7Y3DCAhrAkBOvdQ/a+BO41MnryoKxS7kfuDMaz21rI1Phv3eR6UFsGxsXeMZ20r7BNktLbikFIdPbN5lNkgEokAA84PgaeKQXb7EfLxcDCnMoYLABuLcalaV5pzGE6RA/0Huv+LLxopz4YtIPNV3ap+SV67j5+lA4zQNJdvxherEowpa+pRdWywJAIBIVpvV73i+7bbW4rCrlKEJUpRL1vACRJJhRMAA7AmqHEUa8mFXybhhp9OiXUIcAPILSFD89Sg8KWsRky9ZkSYHk7wMTpJ8o0MeFLuBC8N7iXZuWiVh1gLKmXSFHsEEEAPApEGNSddfCntZOsAbaToPl6UocOKdF7imRtsnt2JlxQ/g7fRs8o+U9JMGgtnE9fPWO4gdg/75Pb/JpVUsYpOr9jGsejPn/3Gtagcf1ltrnHnl9BH3HTWQekDeYHqWVZSQBmjQEkJJjQEgEgTzg+yqMM2+J6ekWO2vor/wA3pP0iobbE/wAYsf7q/wD5qtRxb8mG2inkS6sE+0BogfKa7IzkHMlIPKFFQOnMlIjXwNBiJt8T/GLGP6o//mqy32cQ8vYl2zK/J7rKRbPBIGe1zBQ8oMqJyEGRACtDIIarcukq7RDaU/FKVqWT1kKQmOXM89o1znUq+ELcqAHo14NDIEu2kakA6gf/ADvQVUxiXJ+yj+qv/wCa+nz1VNvifO5suX8Ee/zVbrijHdAJ5A6D5QDHyVzZLhPeSkCPirKjPSChMiOfujnQfMfqwW96MOJfftlth1vut27jaiSSB3lPrHPUZeVfDw6RmCSRPrCYBjUT1gj5q++/VpLhwtXaJQnz7UZVlUiTBMoTBmNNeetfn91RykScupjlMRMTE6/PWPrWpj9A/U1w7FUWLYU80ymSW0PsOOupQdgYfRlTzCSJHhsGZdniR2u7Qa/ibnzzdGta2LmVrutxkTm7ytDHxRl1E9SK6uLX8UIOvNRGkeCTrPLpW2SovE3Td29s+G+2aebcC2wQh1txm7SFBCiS2QppQKcyhsQdYGlwQfRl/wBavv8AFP1jXyVnHGoCcoZYJJXB2xADKmO8e8dOQE9Y2OBJ8lVIAPlN74/wp+gYJoTRipQKvHNuh02zTiQttSnyUK1Qoot3VJzD40GCJ5gHkKxLHF8r1gppIuFN4Y4p1CHB2iUnyUggK9ZRKICVKE6mRGrFxWshbIAB7l0TrB0ZMQPafdXmwi1yXVmA2hCRYOZssDvFdrpoBMBJ1jrtzg02XAu8C0wUKtUkHkQpyUxy1GtbM1gjg60SZQl5vu5QG7m5aSEgkhKUtugJT3j3QABV08LMg6OXm8/b15+bttqo2yaXr64ScStmwoZm2H3XNJhKi0hE690k5iJmQ2r2jw4vgEFDTT12SpDqiDfXCPU7OO+c5AzKSD0CiQCa17PCUW4hlhsFxSO1KnFKUqB6y1rClOqGwzbzyoM8soVi6Sptslu0JbOilpl0AmI7nMAg6jNXNLb/AMKXKmVNgC2tApLiFELOe5IAWk9wgT8VU5hpXTD3nziJ7ZtDY8l7oS4XJ88dyUJ1gagSBOh1NevDQfhG77sDsrSDmkHW42HKJ3oPlnY4ZcYiF3watgu27VSQ7kQbgvPdoVL0lUawqJgCCBFNn1OsPs7m2dccDb5XdPELWlIUoJUA2Y0ynKlBiB7qYeC8OQbC3LjLXaKbClwlJkq7xJMakkyZ1kmuPG2DseRuww0SpTQ9RKT3nWxMgSDB9tQe48F2ER5GxERGQRER+bSug4Tsxp5M2NSdBG+p+U6+3xrseHbb8H/xL/aqn1t2v4FPyq5++qOP1n2IEC1aA/J6AgH3Ake89aI4RspzeSs5oicomOk1FcPsQQLdMSNlrEiRJ02IH5o0rorh21IjsUx7Vfr+k0HP60rLT0VoRtCY2jp7Bp4DpVVcH2REG1ajoBA9sAxPjXV7AWNIYSqTBlShA6jrU+ty2meyE/lL/aoKnhazO9s2famTsRMnnC1a7949aqrhOzJB8mbkEHQRqNRMb6gb10+t22/Bf8a/2qoOG7eNWROumdf66Dl9Z1lEeTIA6AqAMiNYVroAPdSpxNgNq1iNihCWLft27tC1qbbWVFPZKTl7UKSHJKoUQdCoazTmeHbb8EP+8v8AapT4k4WYevmWJUyhy0uc5QpGZQDluMsvJXA7x9WD4xQV4Rwu3dvsQSotuho27aFtQ0CMilHMGSEqUFLUCY36bDj9VfAmGcOWtpJQoLbSIccgpUoBSSCoggjkRyHQVpN8BWocKzcZlkJT32sPVAQISEg20I0PICYE7Ui/VTw9FmEtNwtL7YBIbtmw32TqFJ0YaTIMq9bxjnMuK+ucIj9z7OST6OxqRqfNp3nY0K68O62VtO/YM9B9zTUqo8qeJ0na1vTtHorg31+NEbc4rD4bxgJusSUGLlQU+0rRlUj0dsEETIV3ZjotPXR4jWlzhX7axPX+FI/w1v8AT3UHdHEoMeiXomRrbnlG+ukz8xop4j0nyS9np2Gv/NFbc1KDFHEH9FvOf3Hpz9b/AFrorHhp5i6k/wBHXp7Tt89axoLoMNXEepHkt7oJB7AwfYc3gd4/NWW/j3pzC/JbzS3uU5ex3zOWxmM2wyb8sw603Gs94+mta/cH+71hy3k9NJ+eg831zD8Uvdf6Or9elczxMPxS93A+11fLvtrTDVTQfK/qw4122HZfJ7puXm+861kSIzaEzOsae6vhah1O4+T5q/VPHHDHwhbeTl0tDtELKsoVOXcEEjrMzuBvtXw76rPCbOHvNJt8+RbJUcysxzJUQTsIEZazY1K+ucF8bm4s23Xbd8EBSVrbZW42ez0Kk5JMHoAYII5TThbXKHEJW2oLQoBSVJIIUDqCCNwetc8LtkttNttpCUIQlKQmAAABtFZHAQHkSIkjtLjfl6Q7p7Bt7q0yzbv9+29CfM2/sGmJb6V7/qej0L+3vPD+FPV5H/34TrENW0+PdxPn7wa0eB/tNGv3S46fh3egFBu1KkVAKBW41uG21NqeWEI7G7SFFQSMxbEAE6ZiAuBzg7xWVhWFLbcabtysKcsAFOuvOu9kSpISUpUSDBmEJyDu77Q1cVNpVZXIUApPYOyCJmEK5RWdgiB5Wk/GNhbzzV67kST3jud/00HBnhu08tUhVuyvJbsEFaQtU53hmOYGVHLqs6mNzWunhqzBkWtuDqdGkc9/i0Lf7ff108mttI285dc616DAHCNgoK9Dt9cwPm0nc66xpqK8lhNpeotQtard9pxbKFFSyytlSe0SlRBUUKDwPfPdKYGhADK22Eg6kySdSTuSfk10pfxVJOJ2UTpb3p8N7Ud7wkjbnFBdoj4UVtKrNv48qMPOfF5ATuN58K87WJdniN2kNPOKLVsoBtEp+6jvKUQlJ/KInlMGJj7bar3DnAE9om4WgqgZkpVa3Csij6wmJA+XlWjhn25d+y3H/Ao/poELBkvIuTavYm7ahu1bX2faW6j2i1LzgLcSoFKAlOm/eGorX4Ms/L7Jfld09cIU+4gEOBCFpaXCCOzAMHIF78+lZ1/9SMLdec7VpYddW6O1aeK0leYkZmrhCSApWb1Z0Fa9vwJ2aMiWcNUM2cl21deWT1KnH1KJgqEzpPuqKYBwzbREvR4XV1+h3bwoq4bt+r396uR/6tLqOBVCfMYROkRYKA0mfuuuuU+49Zq31kETFvhETImwJI10H2XXQkT81VG8jhy25F7+9XP/AFaseHbfmXj7bq5/S7S59YhiOwwf/wDnEdf5/rB9x61lcU4QLC0XdLtMIdCC3KU2XZyFOJSTJcVtm6ePhQOp4Xtjzf1HK7uuc/zvjQ+tS2Aj0iNN7u65GRqXa+TWeO27jjjabPAUKREKWezQ5IBBbKmxmE665eniWROCXRQSnCcEKPAgp6/eRpr7zUU5q4UtiZPlHs8ru8uk8u1j29aqng22A0NyNI+3bzrP4bqKUm+H7rQfA2EZdNMw5yN+z6K/PvVUcPXQ3wXCIE7FIkkDUS31SN+m+s0Q4L4TtjoTcmDOt5eT8vbT7udIvGvDNim9smnXVNsvN3KVqddU9t2WQIVclYZJKz3hB5SDFU+Dnzcm3GD4QHUtpdIhMZCsgahI1KkqER032Mxbgx9zX4HsQejNytn5cmQGip9T7hC3U/ei3fzsIW2htxLdq6FgozHvONL2UYlMAxPs5/VU4PaYtfKC6tbmdDaQUW7SQklRIAZaRmPtkjWvVhvDN0yFpTg1kQsgqz3Jd2BAguSQnU6CNzpXHG+FLt5lbScJsGlKIh1pxIcRBB3IBPxuZEGI6zwfS+HPtO2//Q1/yJqV2wm3LbDLaozIbQlUEkSlIBg8xIqVpHqnWl7hb7YxL+tp/wANbUwHel7hX7YxL+tp/wANbUDHmoE1xvLptpBW6tLaBupakpSPaVQKxBxP2v2ky5db+c+xW2n86sd8T+DSugYaz8Wxm3tykPOoQV+okmVrj7xAlSzryBrOGFXr+txdBhOnmrQQfELedBUencSjavdhWA29tJabAWdFOElTq4+/cVKlbnc86DxfDF079rWhQgxDt0rshB3IaSFOkjosI9tYN/8ADDb7avRXQUOJK27dw9nKkHKUquEkhWUagmMm3On0moDrQIibvGeZa9vkh/RdfTXwqrl3jPLsj7LSP+a6FP8AQNB89cu8akgZeUEWqYGvjcan5qXsS4Iury4D2IOPupHdKG2W0yga5EHtoROsmCdd5iPsYmqzU4PBhGMIfW6hKHEKZKUrS4nKRmGZMQSCI8a8PAX2i3y77/hr27s/prrgqvTL7aQtj2/YU7676+G9V4FTFiz/AGh+VxZ/TVGXp8Mq8EWoGu0t4ifft89anA/2k3v6zu+/2Vyst9aUYx31hGZthScxyhaW03iV5SYCiFXDcgEnvAxGtW4fxfsWEMm2uSpJcnIhC0mVqMgheoMz76BuozXgwrE27hKijMCg5VoWlSHEKgHKtKhIMKBHIgggkGa91Bm8UCbO6HVh7r+DV0rOwdrLeGD3fIbcJ6QFu6iDl+99UDlvpTEQDuNKRcCT2LlupZ7zLj2GuHNugntLdSirVSiEtDQnV47awDFaqHwjcDWfJrQnp9lu4jx3+atrNWLaR8IXOn8GtPf5y8rboATS7ijafhGxWqNGrtCCSB31dgQBJ1ORtzToCeVMJ9lcL2zbeTlcRmEyNwQRsUkQUq8QQaDK4iw51RtXLdCFKYfLpQtxTaVBTTzaoISrvy6CCRyOomvJZG/Q8+6q1YPaBuEouiYyJykSphPUmTXHEMJw6zSFvOOtSo5Ju7srUpW4bSHSpaj0SCTXiaatFAFNvi0QUg5sQT3egCnQQnwigYDf3oVHkbRTMSLrX2wWdvfPtro3fXZ3tEJ9tyP0NnQ/L4Cl921th9xxbUJ1DuIaZdho983jQi318zjG6T9kv9SJ/nflGg26UDCL68/FG/D0kfPDWg6RJ8KHwheQfQ0TMR5SnX+VPZ+r8+m3XDdaYUknssW7/rAOXgOg6F2U+ryidN5rillhSlHs8ZkjU9repEDp50ffaAeNAwi/vdfQ2tP6VvpPd8z101irovbvNBtG46i5mPd2QM/NvrtOCtTOaS3jEju6G8giddlwdt9461EFqQAnGBrpJuzv1Kzt+UYoNe8duHEwuxacBnureQQN/WlsiNBtO9K3EHBDd00tHwci3JWDmYdaQpex1ARlUnU+sJESPH0X6WVhIUnGsq16hPlWvcIhQmUojpAn316iWie0/dfMRl9W6EDecsRMnff5KgyLDhYWxYYJxBpBcCA4i+82e44opKEFOSckaIiVCDTN9aKQO7dX6TyPlbqoPLRZIOusKBB59K81i+y2UqUnE3lIkp7Zm5cymIJSAjLmgkTvCj1r1I4xZJIDF9I5eQ3Wsf2em/OKDP4bRcJxO6TcrS4pNswG3EoylTZceIKxsFzmBy6HKDA2pzNYHD1s6p5+7fb7FTobbbaJClIaZKykuFJIzqU6tRAJABSJmaYaorNSpVhQAmpUNSgpGtIeHXb67zELW282s3KXHX1JCg02q3YSnICe86ooVAIgAEmdAX3nS3wm3lusSB9c3KF+JbUw0EHxTKHB7Umg72PCFshQW4F3LoM9pcqLqgdfVCu6jc6JSInSt/2VDQoIaqaP050DQQmiDUmp9Pp40BmgaMVUigIoVAKlBg8PD03EenbMR/d2qtwEAMPttZ82DPiSTVcAA8sxHfV5k8tvJmRpH5J36Vxwdm6s2k2wtw+013WnEuoQS2JyBaVxCkiEkgmYnmQA9+OsIcctm3Wm3ELWtKg4hKxAaWqBmBjVAmOlKH1V8Dt2MMdcYt2mltraUlTSEtKErCdChE/HMgEaTr1Ybm+uFONqVYP+bKlJh617xUhSSILo5E1h8deU4haLtUWqmFKUglT79rkASc2vZOrVMpHxagcMJHdzZQMzbRzDdZyRqZJMCBJUr2mtGaxeG75LocShQUlkoZzA5kFaG0leQ/GAKspPVJHKtkCqDSDjtgvym9YbnM+21fMGZBftFthSYEq1yMbA76bav1KvF6HGrmzvEkdk0pbNwP5u5U0nNEgEJWhBMnQawYoPbg1yHrp15Blty1s1o22Uq5UPbooVv6UocFtFu4vWFBISwpppqAB5khbjYMad3tVJERoBpzLdQSuF3dIabU44oJQhJUpR0AA1JJNd6WcZQLy6btQfMsFD9z0WdSwyRzlSe0UOiEiDm0C3C+EqKlXtyn0p7VIUNbdn7mykH1FZYK43Uo7gCmQ1BUoIB41AD1oRUFBYCoagNA0B99SKE1KAqoVRxuSkwO6ZE7jQiR0OpHsJrpQAigatQigomrxQFE0Eo0BRFBCKFQ1KCtYWNYI6p1N1arS3dIQUQsEsvI1IbeCe8IJJSpOqZOhBitwnWoDQYDeMXwELw5SlDSWrlhST1I7VSDHtFWRjN0SJw14f29rp7Yd/XW+KkUC+rG7qf3suD49tZ/NL/wCeubmOXfLC7g7/AHezn3+e/MTTLWZaYyhxKHAlQZWkqS6ooDZTGYKPelII1EgeMUHhTjt1pOGXA3nz1mY/8fUf66dSnHbiJOG3QPQOWZ5jb0jx+Y1ppxhgqKQ82SEJcPeTGVSilKpmIzIUPaK5XWMso7LziFF1SEoCVIJVnVAUNdUzuRNB4Prhf/i299yrM/8AudKqeIX/AOLb3/vWf+ZreYuULnItKoMHKpJg7wY2NFx1IIBMEmAOZME6e4E+wE7UGCniNwSV2F8hI0KsrDkexLLylqHilJ5itXDcQauGw4ysLQSRI5EaFKgdUqB3SYIr0tupJKQRmTEjmAdj7DB18D0pexyzWw8L22bzHRF00gd55ufXSB6zrckjSVAqT0oJxPw+88tL1pceSvgFC1gZg4iDlSpJ7qsqlEgkEiVRE1hfWxjcaYun/cN/s06YXijNyjOw4lxOux1BGhCgdUkHkQCK9wHhU4EXDuHsXQ4FPYi06ACE5mR3c0ArSEBMrCZAkkd46VqXXCdm3aLQm2ZJSwpOdTTanFQhXeUoplSiSSTzJJ50zAVwxBoqacSn1ihQHtKSBVFbBtKWkJSkJSEJCUgAACNgBtXpFUaRCQOgA+QV0igFcMQskPNLZcEocSpKhMGCIMEag+Ir0GhQeDCsHZtgoNJMrMrUta3FrI0BWtxRUqBoJOlaAFAzQUqASTA5nkKDxY3iQt2VvKSVZQMqR6y1KIShCf5SlFKR4qFebhXCVW7EOHM+6ouvqmZdc1UAT8VIAQn+ShNZVm78IXKHQD5HbLUWlGIuHwSntEQTmabBOU81K/k6tk0EFQmhNSaCTUmoKWH8bWi6CifRnQ4w2SU5O2ZClgjWe/lfSSYHmUR61A0TUJpZs+JFrSkENJUvIQrMS2kLYLwCtte6oA6aa+BzHOLCpbbujeVK8zBUQtJLLbkvCQISHCfV2TIOsAHmaANeLCr0udoFAS24UZk+osAJOZPh38pEmFJUJrz3jizdtIB7vYurAPqlaVNJGaByStUCfjHoCA0XHIKR98Y3/kqOmmp7vhz9/TNSli1w+2LZSozm8CUgZpKVurSRr8XslE+xIPIU2zQGjVZqTQECiaqDRJoBNQGqzVgaCTUoTUoJzoirgVRXL6cqA0DV6FBzUJEHURBrDt8FcRaC1Q6gIQ2G2lFslQSnRHad/vQkAEpyknUZdK3/ANQoR+mgVLLhNxpRWl9JJKVQW1RKLl+4Ey4SZ8qWkkkmUpV1BsjhRSVEJdSELcS6sZDmzh111XZnPCUkvGAQYI3M01f6VDvQZOCYOWVFalJUstMM91JSnKx2mUwVHU9qrnyA1iaGIMOeVMrBhPYvtzBIS44WlIUpOxENLEkjoPWrYTQoMe3Zc8qBUrMEMFLiggoStS1hSI1IlKUrkSY7QH41a01YfT5KhoMbEuGrR9ZW4wguEQXEyh2OnaIIV89BXClqRGRYEz3X306+OVwTWyqinf6daDEb4StQIh07jW5uVEyZ1Jc1PjXmveCbVaVA9v3gRpdXQGoA1HaEEaDQgjfTWmQUFH6fLQLzXBdqkR6Qdt7y7O3TztBPA9qDIN0P9tvNf/FpiJ/N+irUC6rgy3mc92PZe3n/AFa5ngi3zZu0vJjLPlt3MbxPazEnamVVVHOgXvrNY/C3n9+vP+rR+sq0J84Hnx94/cPvt8viOrKTsNxW/wBffR+nz0FWkBICUgJSBAAEAAbQBsKvQ5/TrRoJRqp/VV6ACq5BtAir1E0FezERAj2dKhSJmBPXn9Na6VKDmlIAgCANgNKq40lUEgEpMpnkYIkdNCR7CRsa61KDNvrbM9bqgEIU4ZMd0lBSCJO+pEjkT1r31yfHfb9qvzV2/wBKAGpRVVTt8lBAaJNVTRVQQGjQ+nzURt9OlBxfukIjOtCJ2zKCZiNpOu4+WpXYipQf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5991604" y="4390072"/>
            <a:ext cx="3025775" cy="16312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2000" b="1" i="1" dirty="0">
                <a:solidFill>
                  <a:srgbClr val="C00000"/>
                </a:solidFill>
              </a:rPr>
              <a:t>Transformação de Energia Cinética (elétrons em movimento) em Energia Eletromagnética (fótons de raios-X)</a:t>
            </a: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6100349" y="1941855"/>
            <a:ext cx="2808287" cy="1938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2000" b="1" i="1" dirty="0" smtClean="0">
                <a:solidFill>
                  <a:srgbClr val="C00000"/>
                </a:solidFill>
              </a:rPr>
              <a:t>Raios-X: radiação eletromagnética produzida quando elétrons em alta velocidade colidem com um alvo metálico.</a:t>
            </a:r>
            <a:endParaRPr lang="pt-BR" altLang="pt-BR" sz="2000" b="1" i="1" dirty="0">
              <a:solidFill>
                <a:srgbClr val="C00000"/>
              </a:solidFill>
            </a:endParaRPr>
          </a:p>
        </p:txBody>
      </p:sp>
      <p:pic>
        <p:nvPicPr>
          <p:cNvPr id="922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7721">
            <a:off x="1054847" y="669134"/>
            <a:ext cx="2111736" cy="100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04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5"/>
          <p:cNvSpPr>
            <a:spLocks noGrp="1"/>
          </p:cNvSpPr>
          <p:nvPr>
            <p:ph type="title"/>
          </p:nvPr>
        </p:nvSpPr>
        <p:spPr>
          <a:xfrm>
            <a:off x="155575" y="111670"/>
            <a:ext cx="8808913" cy="1143000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pt-BR" altLang="pt-BR" dirty="0" smtClean="0"/>
              <a:t>Espectro de Raios-X</a:t>
            </a:r>
          </a:p>
        </p:txBody>
      </p:sp>
      <p:sp>
        <p:nvSpPr>
          <p:cNvPr id="9227" name="AutoShape 4" descr="data:image/jpeg;base64,/9j/4AAQSkZJRgABAQAAAQABAAD/2wCEAAkGBxQTEhUUExQVFRQXGBgYFxgYFxcYFxgcGBwaHBoaFx0YHCghGBwlHhQYIjEiJSkrLi4uFx8zODMsNygtLisBCgoKDQwNFA8PFCwcFBwsLCwsLCssLCwsLCwrLCwsLCwsLCwsNyw3NzcsLDcsLCwrLCssLCs3Nzc3LDcsKysrN//AABEIAJoBRgMBIgACEQEDEQH/xAAcAAACAwEBAQEAAAAAAAAAAAABBgACBQMEBwj/xABZEAABAwIEAwMGBQ0NBQcFAAABAgMRAAQFEiExBkFREyJhFCMkMnGBFUKRofAHFjM0Q1JTVHKxwdHSJTVEVWJjZHSDlLTU4YSTorLTgpKjs8PE8RdFZXOV/8QAFgEBAQEAAAAAAAAAAAAAAAAAAAEC/8QAGREBAQEBAQEAAAAAAAAAAAAAAAExEUEC/9oADAMBAAIRAxEAPwD7VRoZagTQWBqE0AiiRQGak1UVJoL1Q1YUCKAEVKEVagFHrVRWPxNjht0pbaSHLp45GGiT3j8Za4BIbQO8pXhG5FBqXVy20krcWhtI3UtQSke86V4jj1pv5Vb/AO+b93xqx8N4FYntb2L26Vqpx0ZkJ/ktNmUoQNYETqa1EcLWI2s7UcvsDXMQfi9NKDo5xDZpAKru3A01LzfPb41czxNZCT5ZbaRPnm9J2+NQXwrYlIBs7UpBmDbskAncxl31qn1oWH4lZ6bejs6f8NB6Rjtr+NW/+9b/AGqCMftFerdW50nR5s6bT621FGBWo2tmBpGjLew2+L41zf4Zs1+vaWqvymGj+dNBZfEVmIm7t9Tp55vWf+1XP657IkpF5bSNx2zemsffdaCuE7EiDZWkdPJ2eQgfF6CK7fW/axHktvHTsW4/5aCycctYJ8pYgaE9q3Ajr3q4W/Fli4sNt3dstZiEpebJMxEQdTrtvXUYBazPk1vPXsW/2aFxw7aLSUrtbdSTuCy3+qg1JozSiw0rDXGm0lS7B1YbAWoqVauLMICVGSplaoTBMpUoawYDaKCFVGaFCgtFCjFCKAxVSaMUDQEGpNAVKAg0Zqoq00FVGhRNCaAg1KlCgk0QqhRFBbNQoCjQVNY/EmOptUoAQt191WRhlEBTit+ZhKUjUqOgHtrYApXaSF40vNqWbJvsx07V1ztD7T2aB7KCMYZii++5fMMk/cmrYOIT177i8yj46DfTp6H8IvimE4iEnXUWjR9kAqj5ZphIoR40C4MFvsoBxNUgRmFrbgk9TIIn2AVxVgGIST8LOgHl5JayNeRy7R4U0EVKDF+DL2D6fr18ma0+U1RzC70pgYhBj1vJWpHiJVHzVviiaBXVgN+Y/dRYA6WtuCfaSD80V0Rgt9rOJrP+y246+G23yUx5agFAufAt5scTc8Yt7YK9xyEA7awa92D4AzbrW4kKW85ot11ZcdUOmZXqpn4iYT4VqGrTQSakVJoRQHLQIqRQIoJRihFSKA1DQil/jrEFtWuRow/cLRbtbTmdMKUAogSlGdQkxIFBqYVjDFykqt3m3kjQltaVQehjb2GvcTShgaQnEnG20JSyzaoYSoJSmVtqSpY03AS6z4A5gNQYbjQePGMORcsOMODuOJKSRuOik9FJIBHQgVncH4st5pTb0eU26yy+Oqk+q4ByS4nKsflEaxW7NKfEChZXbd9JDLuW2uhrlEk9i8Y+9UezPg4OmoNpVUmgqoKC1SalCgNBRqUKAhVSaFSaC2aiFVUUZoITQmgahoJNSgaIoDNHNQqUEmpUipQVk0g4nbPnFn7i1hTzFrbp7JZCUPIcW+VIKoORXm0lJ2kGdDIfopZwhH7q35mZZstOn2fn8+nWg6YfxiwtwMOhdrcHZm4SEFXLza5KHR0yqPsFMFcL+waeQUPNNuoO6XEpUnTbRQjSsAcJrY1sbp23GkMr9IthHIIWczY/IWAOlAzVcGlh3Hbu3PpVmpxH4a0PbATHrNEB0e0Zv1a+EY7b3Qlh5DmmqUqGdPgtB7yDrsQCKDQoqoFNA0FauDVKuKCTRmgaMUAmgKwuLOJ02Qb8y7cOOEhLTKc7kJEqXlmcgOUE9VCl3/6mH+KsU/u5/XQP01JpFtvqkZlpR8GYinNMFTITOUFRgKUMxypUcokmKc8PvUPNodaUFNrSFJVrqD7dQfA6jnrQd5ozRmpNACaUcWvAvE059GbC2cuXDpot2UIEHXRtDp0jca04UivLDyXZCVC+vAwnSQphhMObEEApt3yCSfWGhBAoNDhe2U2q2ziHF2zzrgAIAW8604sbnYrgamAnempSqynUenNn+jOif7Rn/WtQ0BzV5MVsG7hlxh0Zm3EqQoeChGnQjcHkQK9UGg4oJEkgDqTA+egXeEcZKgq0uDF5bBKXAfuqPiPo++SoRPRUggaUxyaT+IrvCbopDt5boebPm3G7ptt9on7xQVI9hkHpXnZUAYTj8p5BRsFK5/Gya/JyNA8TUJNKKXTM/DSCBuCmy+eEiKs66ZB+GUJTGwTZ6nmSVA/NH6KBqk0Z+mtKK3DyxpIP5Nl+zVFO/wD5wDrpYfsaUDhNQH6a0nFfXHBz2FgI8NUVO02jHE6+FhM+Hc/QaByCj9Jq2b6a0khav4+RGye7Y/Ocuu/KKuh5QmccbO0Siy05ToPofkoHIKozSw0h10lDWKpUsbhLdstSRG8DbrJ+evY7hV5lGW/IV1VbslPyCCB76DcJqqTWHgOKPKddtbpKQ+0ErC0Ahp5tcgLQColJBSUqSSYIBBgitwUFs30ihmqCgZoCCalVqUBmlfBCfhTEdoyWcbz6jkg/MffTRNLHD6T8I4mSedrAmdmfZoddvfzoGWoDUmpQSayca4WtblQcdaHaj1XkEtvJjaHEEKG/WNa1yKsoUCmMMxC2+17lN23+CuxlcER6r7Y1/wC2k+2sbGsSxZxxpvyVLJKVryNX7SVuBOQE5lNGAkrEgA+uNdK+ha1h38/CVp/Vrz2evZ/T3UCi4xi8/a9zqf4ztwkAxtFuDoR83OaL1li52ZuB7MTa1+W203r6XRAoPmjVri+/k7/SDijcb+t3bf378tqWsZ4wuLW5DN4i9YEJUrs71DhyHTOjzELGh0kajka+r8XcQt2Fsq4cStaQpKcqIzEqMDcgCvi31b8UZuXbZxl1twKtySEKCimSVALg6Hvbb6GpVfbMIwhtpa30uOurdSkZ3FlZCBJSlGwSnvk+M61qTXO1Hm0fkp222FXFVGPjq/P2G320oa7/AGrdbdD+ia8f1OD6F/tF5/iXq9uOR2tkYGl1p4Tb3A/TXn4APoip38pvP8U9QMc0KNVoOV2opbWRuEqI9wMUlcJpM4SDMfBzq9fvvRO8QO7MLOu/eM7mnO/jsnJOmRU/IaTeGEQ7hfI/BSxA2EGy2jTmeXSgY3J8vRrp5M587rfy7D6GtY1kLHp4/qyv/NT9PdWtQQil7iVvPcWDStW1PLWtBSVJUW2lqRmGwCVZVCdJSnnFMJrExVBN3ZbwC/PeKQPN8wPX32OnPdNBbH70sIaLdul1S3W2QkqDaQFkjMTCtB0ANZyMTuFvuMGxty6htDiibg5SHVOBAk28ySwZ0003r2cSPIz2aSUFSrpGVJgqJSlycnQpmSekjnQsP30uv6rZ/wDmXdAC7d8rC33H8JEQABP2DcawOgGoqrouVEzh9oqUkHNcakzsr0c90jXnryrzXHH9sl5xlCVuKbUULIctGwFJ0UAH7htRg6SBEgwTBr12fE6nWw4zZXLqCSkFtdisEpJB1F1G6SN6Cqxca5cPtT6p+zgSR18xyAEH2bb1c+U6RY20hR/hGwMwQew3Ok+/U10+HXv4tvflsvD+leP0ih8PPH/7be7TvZf5rXbag5JNzAPkFt2kEH0gZY3jN2E7xpl6nkJ4FFyonNhtpqADNwDMSYJ8n9UECPbsK9icbfJ/e68HtVZeH9KrK4oxG8etXmrexvWnlIhtee0SEnf1kXJI0BGnXxqD1us3JBPwdZlXd3fBkjr6NyAEforHxjGk2TanXrKwQErJCE3DfbKCjrkT2AzOqMkpmN9dKxhgN127q3MPvrpolJabfxFsJSnIApK0h1SVHOF7kjKUyJmtdq3eSyWk4A0lteikB+1EyoetA11AO/IdKDIY40tXmbZxKbK0yXLZhT7YeabDqUryoCAQVoKgdcuVSiSafTxhh/49addLhr9CqX7Y3DCAhrAkBOvdQ/a+BO41MnryoKxS7kfuDMaz21rI1Phv3eR6UFsGxsXeMZ20r7BNktLbikFIdPbN5lNkgEokAA84PgaeKQXb7EfLxcDCnMoYLABuLcalaV5pzGE6RA/0Huv+LLxopz4YtIPNV3ap+SV67j5+lA4zQNJdvxherEowpa+pRdWywJAIBIVpvV73i+7bbW4rCrlKEJUpRL1vACRJJhRMAA7AmqHEUa8mFXybhhp9OiXUIcAPILSFD89Sg8KWsRky9ZkSYHk7wMTpJ8o0MeFLuBC8N7iXZuWiVh1gLKmXSFHsEEEAPApEGNSddfCntZOsAbaToPl6UocOKdF7imRtsnt2JlxQ/g7fRs8o+U9JMGgtnE9fPWO4gdg/75Pb/JpVUsYpOr9jGsejPn/3Gtagcf1ltrnHnl9BH3HTWQekDeYHqWVZSQBmjQEkJJjQEgEgTzg+yqMM2+J6ekWO2vor/wA3pP0iobbE/wAYsf7q/wD5qtRxb8mG2inkS6sE+0BogfKa7IzkHMlIPKFFQOnMlIjXwNBiJt8T/GLGP6o//mqy32cQ8vYl2zK/J7rKRbPBIGe1zBQ8oMqJyEGRACtDIIarcukq7RDaU/FKVqWT1kKQmOXM89o1znUq+ELcqAHo14NDIEu2kakA6gf/ADvQVUxiXJ+yj+qv/wCa+nz1VNvifO5suX8Ee/zVbrijHdAJ5A6D5QDHyVzZLhPeSkCPirKjPSChMiOfujnQfMfqwW96MOJfftlth1vut27jaiSSB3lPrHPUZeVfDw6RmCSRPrCYBjUT1gj5q++/VpLhwtXaJQnz7UZVlUiTBMoTBmNNeetfn91RykScupjlMRMTE6/PWPrWpj9A/U1w7FUWLYU80ymSW0PsOOupQdgYfRlTzCSJHhsGZdniR2u7Qa/ibnzzdGta2LmVrutxkTm7ytDHxRl1E9SK6uLX8UIOvNRGkeCTrPLpW2SovE3Td29s+G+2aebcC2wQh1txm7SFBCiS2QppQKcyhsQdYGlwQfRl/wBavv8AFP1jXyVnHGoCcoZYJJXB2xADKmO8e8dOQE9Y2OBJ8lVIAPlN74/wp+gYJoTRipQKvHNuh02zTiQttSnyUK1Qoot3VJzD40GCJ5gHkKxLHF8r1gppIuFN4Y4p1CHB2iUnyUggK9ZRKICVKE6mRGrFxWshbIAB7l0TrB0ZMQPafdXmwi1yXVmA2hCRYOZssDvFdrpoBMBJ1jrtzg02XAu8C0wUKtUkHkQpyUxy1GtbM1gjg60SZQl5vu5QG7m5aSEgkhKUtugJT3j3QABV08LMg6OXm8/b15+bttqo2yaXr64ScStmwoZm2H3XNJhKi0hE690k5iJmQ2r2jw4vgEFDTT12SpDqiDfXCPU7OO+c5AzKSD0CiQCa17PCUW4hlhsFxSO1KnFKUqB6y1rClOqGwzbzyoM8soVi6Sptslu0JbOilpl0AmI7nMAg6jNXNLb/AMKXKmVNgC2tApLiFELOe5IAWk9wgT8VU5hpXTD3nziJ7ZtDY8l7oS4XJ88dyUJ1gagSBOh1NevDQfhG77sDsrSDmkHW42HKJ3oPlnY4ZcYiF3watgu27VSQ7kQbgvPdoVL0lUawqJgCCBFNn1OsPs7m2dccDb5XdPELWlIUoJUA2Y0ynKlBiB7qYeC8OQbC3LjLXaKbClwlJkq7xJMakkyZ1kmuPG2DseRuww0SpTQ9RKT3nWxMgSDB9tQe48F2ER5GxERGQRER+bSug4Tsxp5M2NSdBG+p+U6+3xrseHbb8H/xL/aqn1t2v4FPyq5++qOP1n2IEC1aA/J6AgH3Ake89aI4RspzeSs5oicomOk1FcPsQQLdMSNlrEiRJ02IH5o0rorh21IjsUx7Vfr+k0HP60rLT0VoRtCY2jp7Bp4DpVVcH2REG1ajoBA9sAxPjXV7AWNIYSqTBlShA6jrU+ty2meyE/lL/aoKnhazO9s2famTsRMnnC1a7949aqrhOzJB8mbkEHQRqNRMb6gb10+t22/Bf8a/2qoOG7eNWROumdf66Dl9Z1lEeTIA6AqAMiNYVroAPdSpxNgNq1iNihCWLft27tC1qbbWVFPZKTl7UKSHJKoUQdCoazTmeHbb8EP+8v8AapT4k4WYevmWJUyhy0uc5QpGZQDluMsvJXA7x9WD4xQV4Rwu3dvsQSotuho27aFtQ0CMilHMGSEqUFLUCY36bDj9VfAmGcOWtpJQoLbSIccgpUoBSSCoggjkRyHQVpN8BWocKzcZlkJT32sPVAQISEg20I0PICYE7Ui/VTw9FmEtNwtL7YBIbtmw32TqFJ0YaTIMq9bxjnMuK+ucIj9z7OST6OxqRqfNp3nY0K68O62VtO/YM9B9zTUqo8qeJ0na1vTtHorg31+NEbc4rD4bxgJusSUGLlQU+0rRlUj0dsEETIV3ZjotPXR4jWlzhX7axPX+FI/w1v8AT3UHdHEoMeiXomRrbnlG+ukz8xop4j0nyS9np2Gv/NFbc1KDFHEH9FvOf3Hpz9b/AFrorHhp5i6k/wBHXp7Tt89axoLoMNXEepHkt7oJB7AwfYc3gd4/NWW/j3pzC/JbzS3uU5ex3zOWxmM2wyb8sw603Gs94+mta/cH+71hy3k9NJ+eg831zD8Uvdf6Or9elczxMPxS93A+11fLvtrTDVTQfK/qw4122HZfJ7puXm+861kSIzaEzOsae6vhah1O4+T5q/VPHHDHwhbeTl0tDtELKsoVOXcEEjrMzuBvtXw76rPCbOHvNJt8+RbJUcysxzJUQTsIEZazY1K+ucF8bm4s23Xbd8EBSVrbZW42ez0Kk5JMHoAYII5TThbXKHEJW2oLQoBSVJIIUDqCCNwetc8LtkttNttpCUIQlKQmAAABtFZHAQHkSIkjtLjfl6Q7p7Bt7q0yzbv9+29CfM2/sGmJb6V7/qej0L+3vPD+FPV5H/34TrENW0+PdxPn7wa0eB/tNGv3S46fh3egFBu1KkVAKBW41uG21NqeWEI7G7SFFQSMxbEAE6ZiAuBzg7xWVhWFLbcabtysKcsAFOuvOu9kSpISUpUSDBmEJyDu77Q1cVNpVZXIUApPYOyCJmEK5RWdgiB5Wk/GNhbzzV67kST3jud/00HBnhu08tUhVuyvJbsEFaQtU53hmOYGVHLqs6mNzWunhqzBkWtuDqdGkc9/i0Lf7ff108mttI285dc616DAHCNgoK9Dt9cwPm0nc66xpqK8lhNpeotQtard9pxbKFFSyytlSe0SlRBUUKDwPfPdKYGhADK22Eg6kySdSTuSfk10pfxVJOJ2UTpb3p8N7Ud7wkjbnFBdoj4UVtKrNv48qMPOfF5ATuN58K87WJdniN2kNPOKLVsoBtEp+6jvKUQlJ/KInlMGJj7bar3DnAE9om4WgqgZkpVa3Csij6wmJA+XlWjhn25d+y3H/Ao/poELBkvIuTavYm7ahu1bX2faW6j2i1LzgLcSoFKAlOm/eGorX4Ms/L7Jfld09cIU+4gEOBCFpaXCCOzAMHIF78+lZ1/9SMLdec7VpYddW6O1aeK0leYkZmrhCSApWb1Z0Fa9vwJ2aMiWcNUM2cl21deWT1KnH1KJgqEzpPuqKYBwzbREvR4XV1+h3bwoq4bt+r396uR/6tLqOBVCfMYROkRYKA0mfuuuuU+49Zq31kETFvhETImwJI10H2XXQkT81VG8jhy25F7+9XP/AFaseHbfmXj7bq5/S7S59YhiOwwf/wDnEdf5/rB9x61lcU4QLC0XdLtMIdCC3KU2XZyFOJSTJcVtm6ePhQOp4Xtjzf1HK7uuc/zvjQ+tS2Aj0iNN7u65GRqXa+TWeO27jjjabPAUKREKWezQ5IBBbKmxmE665eniWROCXRQSnCcEKPAgp6/eRpr7zUU5q4UtiZPlHs8ru8uk8u1j29aqng22A0NyNI+3bzrP4bqKUm+H7rQfA2EZdNMw5yN+z6K/PvVUcPXQ3wXCIE7FIkkDUS31SN+m+s0Q4L4TtjoTcmDOt5eT8vbT7udIvGvDNim9smnXVNsvN3KVqddU9t2WQIVclYZJKz3hB5SDFU+Dnzcm3GD4QHUtpdIhMZCsgahI1KkqER032Mxbgx9zX4HsQejNytn5cmQGip9T7hC3U/ei3fzsIW2htxLdq6FgozHvONL2UYlMAxPs5/VU4PaYtfKC6tbmdDaQUW7SQklRIAZaRmPtkjWvVhvDN0yFpTg1kQsgqz3Jd2BAguSQnU6CNzpXHG+FLt5lbScJsGlKIh1pxIcRBB3IBPxuZEGI6zwfS+HPtO2//Q1/yJqV2wm3LbDLaozIbQlUEkSlIBg8xIqVpHqnWl7hb7YxL+tp/wANbUwHel7hX7YxL+tp/wANbUDHmoE1xvLptpBW6tLaBupakpSPaVQKxBxP2v2ky5db+c+xW2n86sd8T+DSugYaz8Wxm3tykPOoQV+okmVrj7xAlSzryBrOGFXr+txdBhOnmrQQfELedBUencSjavdhWA29tJabAWdFOElTq4+/cVKlbnc86DxfDF079rWhQgxDt0rshB3IaSFOkjosI9tYN/8ADDb7avRXQUOJK27dw9nKkHKUquEkhWUagmMm3On0moDrQIibvGeZa9vkh/RdfTXwqrl3jPLsj7LSP+a6FP8AQNB89cu8akgZeUEWqYGvjcan5qXsS4Iury4D2IOPupHdKG2W0yga5EHtoROsmCdd5iPsYmqzU4PBhGMIfW6hKHEKZKUrS4nKRmGZMQSCI8a8PAX2i3y77/hr27s/prrgqvTL7aQtj2/YU7676+G9V4FTFiz/AGh+VxZ/TVGXp8Mq8EWoGu0t4ifft89anA/2k3v6zu+/2Vyst9aUYx31hGZthScxyhaW03iV5SYCiFXDcgEnvAxGtW4fxfsWEMm2uSpJcnIhC0mVqMgheoMz76BuozXgwrE27hKijMCg5VoWlSHEKgHKtKhIMKBHIgggkGa91Bm8UCbO6HVh7r+DV0rOwdrLeGD3fIbcJ6QFu6iDl+99UDlvpTEQDuNKRcCT2LlupZ7zLj2GuHNugntLdSirVSiEtDQnV47awDFaqHwjcDWfJrQnp9lu4jx3+atrNWLaR8IXOn8GtPf5y8rboATS7ijafhGxWqNGrtCCSB31dgQBJ1ORtzToCeVMJ9lcL2zbeTlcRmEyNwQRsUkQUq8QQaDK4iw51RtXLdCFKYfLpQtxTaVBTTzaoISrvy6CCRyOomvJZG/Q8+6q1YPaBuEouiYyJykSphPUmTXHEMJw6zSFvOOtSo5Ju7srUpW4bSHSpaj0SCTXiaatFAFNvi0QUg5sQT3egCnQQnwigYDf3oVHkbRTMSLrX2wWdvfPtro3fXZ3tEJ9tyP0NnQ/L4Cl921th9xxbUJ1DuIaZdho983jQi318zjG6T9kv9SJ/nflGg26UDCL68/FG/D0kfPDWg6RJ8KHwheQfQ0TMR5SnX+VPZ+r8+m3XDdaYUknssW7/rAOXgOg6F2U+ryidN5rillhSlHs8ZkjU9repEDp50ffaAeNAwi/vdfQ2tP6VvpPd8z101irovbvNBtG46i5mPd2QM/NvrtOCtTOaS3jEju6G8giddlwdt9461EFqQAnGBrpJuzv1Kzt+UYoNe8duHEwuxacBnureQQN/WlsiNBtO9K3EHBDd00tHwci3JWDmYdaQpex1ARlUnU+sJESPH0X6WVhIUnGsq16hPlWvcIhQmUojpAn316iWie0/dfMRl9W6EDecsRMnff5KgyLDhYWxYYJxBpBcCA4i+82e44opKEFOSckaIiVCDTN9aKQO7dX6TyPlbqoPLRZIOusKBB59K81i+y2UqUnE3lIkp7Zm5cymIJSAjLmgkTvCj1r1I4xZJIDF9I5eQ3Wsf2em/OKDP4bRcJxO6TcrS4pNswG3EoylTZceIKxsFzmBy6HKDA2pzNYHD1s6p5+7fb7FTobbbaJClIaZKykuFJIzqU6tRAJABSJmaYaorNSpVhQAmpUNSgpGtIeHXb67zELW282s3KXHX1JCg02q3YSnICe86ooVAIgAEmdAX3nS3wm3lusSB9c3KF+JbUw0EHxTKHB7Umg72PCFshQW4F3LoM9pcqLqgdfVCu6jc6JSInSt/2VDQoIaqaP050DQQmiDUmp9Pp40BmgaMVUigIoVAKlBg8PD03EenbMR/d2qtwEAMPttZ82DPiSTVcAA8sxHfV5k8tvJmRpH5J36Vxwdm6s2k2wtw+013WnEuoQS2JyBaVxCkiEkgmYnmQA9+OsIcctm3Wm3ELWtKg4hKxAaWqBmBjVAmOlKH1V8Dt2MMdcYt2mltraUlTSEtKErCdChE/HMgEaTr1Ybm+uFONqVYP+bKlJh617xUhSSILo5E1h8deU4haLtUWqmFKUglT79rkASc2vZOrVMpHxagcMJHdzZQMzbRzDdZyRqZJMCBJUr2mtGaxeG75LocShQUlkoZzA5kFaG0leQ/GAKspPVJHKtkCqDSDjtgvym9YbnM+21fMGZBftFthSYEq1yMbA76bav1KvF6HGrmzvEkdk0pbNwP5u5U0nNEgEJWhBMnQawYoPbg1yHrp15Blty1s1o22Uq5UPbooVv6UocFtFu4vWFBISwpppqAB5khbjYMad3tVJERoBpzLdQSuF3dIabU44oJQhJUpR0AA1JJNd6WcZQLy6btQfMsFD9z0WdSwyRzlSe0UOiEiDm0C3C+EqKlXtyn0p7VIUNbdn7mykH1FZYK43Uo7gCmQ1BUoIB41AD1oRUFBYCoagNA0B99SKE1KAqoVRxuSkwO6ZE7jQiR0OpHsJrpQAigatQigomrxQFE0Eo0BRFBCKFQ1KCtYWNYI6p1N1arS3dIQUQsEsvI1IbeCe8IJJSpOqZOhBitwnWoDQYDeMXwELw5SlDSWrlhST1I7VSDHtFWRjN0SJw14f29rp7Yd/XW+KkUC+rG7qf3suD49tZ/NL/wCeubmOXfLC7g7/AHezn3+e/MTTLWZaYyhxKHAlQZWkqS6ooDZTGYKPelII1EgeMUHhTjt1pOGXA3nz1mY/8fUf66dSnHbiJOG3QPQOWZ5jb0jx+Y1ppxhgqKQ82SEJcPeTGVSilKpmIzIUPaK5XWMso7LziFF1SEoCVIJVnVAUNdUzuRNB4Prhf/i299yrM/8AudKqeIX/AOLb3/vWf+ZreYuULnItKoMHKpJg7wY2NFx1IIBMEmAOZME6e4E+wE7UGCniNwSV2F8hI0KsrDkexLLylqHilJ5itXDcQauGw4ysLQSRI5EaFKgdUqB3SYIr0tupJKQRmTEjmAdj7DB18D0pexyzWw8L22bzHRF00gd55ufXSB6zrckjSVAqT0oJxPw+88tL1pceSvgFC1gZg4iDlSpJ7qsqlEgkEiVRE1hfWxjcaYun/cN/s06YXijNyjOw4lxOux1BGhCgdUkHkQCK9wHhU4EXDuHsXQ4FPYi06ACE5mR3c0ArSEBMrCZAkkd46VqXXCdm3aLQm2ZJSwpOdTTanFQhXeUoplSiSSTzJJ50zAVwxBoqacSn1ihQHtKSBVFbBtKWkJSkJSEJCUgAACNgBtXpFUaRCQOgA+QV0igFcMQskPNLZcEocSpKhMGCIMEag+Ir0GhQeDCsHZtgoNJMrMrUta3FrI0BWtxRUqBoJOlaAFAzQUqASTA5nkKDxY3iQt2VvKSVZQMqR6y1KIShCf5SlFKR4qFebhXCVW7EOHM+6ouvqmZdc1UAT8VIAQn+ShNZVm78IXKHQD5HbLUWlGIuHwSntEQTmabBOU81K/k6tk0EFQmhNSaCTUmoKWH8bWi6CifRnQ4w2SU5O2ZClgjWe/lfSSYHmUR61A0TUJpZs+JFrSkENJUvIQrMS2kLYLwCtte6oA6aa+BzHOLCpbbujeVK8zBUQtJLLbkvCQISHCfV2TIOsAHmaANeLCr0udoFAS24UZk+osAJOZPh38pEmFJUJrz3jizdtIB7vYurAPqlaVNJGaByStUCfjHoCA0XHIKR98Y3/kqOmmp7vhz9/TNSli1w+2LZSozm8CUgZpKVurSRr8XslE+xIPIU2zQGjVZqTQECiaqDRJoBNQGqzVgaCTUoTUoJzoirgVRXL6cqA0DV6FBzUJEHURBrDt8FcRaC1Q6gIQ2G2lFslQSnRHad/vQkAEpyknUZdK3/ANQoR+mgVLLhNxpRWl9JJKVQW1RKLl+4Ey4SZ8qWkkkmUpV1BsjhRSVEJdSELcS6sZDmzh111XZnPCUkvGAQYI3M01f6VDvQZOCYOWVFalJUstMM91JSnKx2mUwVHU9qrnyA1iaGIMOeVMrBhPYvtzBIS44WlIUpOxENLEkjoPWrYTQoMe3Zc8qBUrMEMFLiggoStS1hSI1IlKUrkSY7QH41a01YfT5KhoMbEuGrR9ZW4wguEQXEyh2OnaIIV89BXClqRGRYEz3X306+OVwTWyqinf6daDEb4StQIh07jW5uVEyZ1Jc1PjXmveCbVaVA9v3gRpdXQGoA1HaEEaDQgjfTWmQUFH6fLQLzXBdqkR6Qdt7y7O3TztBPA9qDIN0P9tvNf/FpiJ/N+irUC6rgy3mc92PZe3n/AFa5ngi3zZu0vJjLPlt3MbxPazEnamVVVHOgXvrNY/C3n9+vP+rR+sq0J84Hnx94/cPvt8viOrKTsNxW/wBffR+nz0FWkBICUgJSBAAEAAbQBsKvQ5/TrRoJRqp/VV6ACq5BtAir1E0FezERAj2dKhSJmBPXn9Na6VKDmlIAgCANgNKq40lUEgEpMpnkYIkdNCR7CRsa61KDNvrbM9bqgEIU4ZMd0lBSCJO+pEjkT1r31yfHfb9qvzV2/wBKAGpRVVTt8lBAaJNVTRVQQGjQ+nzURt9OlBxfukIjOtCJ2zKCZiNpOu4+WpXYip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9228" name="AutoShape 6" descr="data:image/jpeg;base64,/9j/4AAQSkZJRgABAQAAAQABAAD/2wCEAAkGBxQTEhUUExQVFRQXGBgYFxgYFxcYFxgcGBwaHBoaFx0YHCghGBwlHhQYIjEiJSkrLi4uFx8zODMsNygtLisBCgoKDQwNFA8PFCwcFBwsLCwsLCssLCwsLCwrLCwsLCwsLCwsNyw3NzcsLDcsLCwrLCssLCs3Nzc3LDcsKysrN//AABEIAJoBRgMBIgACEQEDEQH/xAAcAAACAwEBAQEAAAAAAAAAAAABBgACBQMEBwj/xABZEAABAwIEAwMGBQ0NBQcFAAABAgMRAAQFEiExBkFREyJhFCMkMnGBFUKRofAHFjM0Q1JTVHKxwdHSJTVEVWJjZHSDlLTU4YSTorLTgpKjs8PE8RdFZXOV/8QAFgEBAQEAAAAAAAAAAAAAAAAAAAEC/8QAGREBAQEBAQEAAAAAAAAAAAAAAAExEUEC/9oADAMBAAIRAxEAPwD7VRoZagTQWBqE0AiiRQGak1UVJoL1Q1YUCKAEVKEVagFHrVRWPxNjht0pbaSHLp45GGiT3j8Za4BIbQO8pXhG5FBqXVy20krcWhtI3UtQSke86V4jj1pv5Vb/AO+b93xqx8N4FYntb2L26Vqpx0ZkJ/ktNmUoQNYETqa1EcLWI2s7UcvsDXMQfi9NKDo5xDZpAKru3A01LzfPb41czxNZCT5ZbaRPnm9J2+NQXwrYlIBs7UpBmDbskAncxl31qn1oWH4lZ6bejs6f8NB6Rjtr+NW/+9b/AGqCMftFerdW50nR5s6bT621FGBWo2tmBpGjLew2+L41zf4Zs1+vaWqvymGj+dNBZfEVmIm7t9Tp55vWf+1XP657IkpF5bSNx2zemsffdaCuE7EiDZWkdPJ2eQgfF6CK7fW/axHktvHTsW4/5aCycctYJ8pYgaE9q3Ajr3q4W/Fli4sNt3dstZiEpebJMxEQdTrtvXUYBazPk1vPXsW/2aFxw7aLSUrtbdSTuCy3+qg1JozSiw0rDXGm0lS7B1YbAWoqVauLMICVGSplaoTBMpUoawYDaKCFVGaFCgtFCjFCKAxVSaMUDQEGpNAVKAg0Zqoq00FVGhRNCaAg1KlCgk0QqhRFBbNQoCjQVNY/EmOptUoAQt191WRhlEBTit+ZhKUjUqOgHtrYApXaSF40vNqWbJvsx07V1ztD7T2aB7KCMYZii++5fMMk/cmrYOIT177i8yj46DfTp6H8IvimE4iEnXUWjR9kAqj5ZphIoR40C4MFvsoBxNUgRmFrbgk9TIIn2AVxVgGIST8LOgHl5JayNeRy7R4U0EVKDF+DL2D6fr18ma0+U1RzC70pgYhBj1vJWpHiJVHzVviiaBXVgN+Y/dRYA6WtuCfaSD80V0Rgt9rOJrP+y246+G23yUx5agFAufAt5scTc8Yt7YK9xyEA7awa92D4AzbrW4kKW85ot11ZcdUOmZXqpn4iYT4VqGrTQSakVJoRQHLQIqRQIoJRihFSKA1DQil/jrEFtWuRow/cLRbtbTmdMKUAogSlGdQkxIFBqYVjDFykqt3m3kjQltaVQehjb2GvcTShgaQnEnG20JSyzaoYSoJSmVtqSpY03AS6z4A5gNQYbjQePGMORcsOMODuOJKSRuOik9FJIBHQgVncH4st5pTb0eU26yy+Oqk+q4ByS4nKsflEaxW7NKfEChZXbd9JDLuW2uhrlEk9i8Y+9UezPg4OmoNpVUmgqoKC1SalCgNBRqUKAhVSaFSaC2aiFVUUZoITQmgahoJNSgaIoDNHNQqUEmpUipQVk0g4nbPnFn7i1hTzFrbp7JZCUPIcW+VIKoORXm0lJ2kGdDIfopZwhH7q35mZZstOn2fn8+nWg6YfxiwtwMOhdrcHZm4SEFXLza5KHR0yqPsFMFcL+waeQUPNNuoO6XEpUnTbRQjSsAcJrY1sbp23GkMr9IthHIIWczY/IWAOlAzVcGlh3Hbu3PpVmpxH4a0PbATHrNEB0e0Zv1a+EY7b3Qlh5DmmqUqGdPgtB7yDrsQCKDQoqoFNA0FauDVKuKCTRmgaMUAmgKwuLOJ02Qb8y7cOOEhLTKc7kJEqXlmcgOUE9VCl3/6mH+KsU/u5/XQP01JpFtvqkZlpR8GYinNMFTITOUFRgKUMxypUcokmKc8PvUPNodaUFNrSFJVrqD7dQfA6jnrQd5ozRmpNACaUcWvAvE059GbC2cuXDpot2UIEHXRtDp0jca04UivLDyXZCVC+vAwnSQphhMObEEApt3yCSfWGhBAoNDhe2U2q2ziHF2zzrgAIAW8604sbnYrgamAnempSqynUenNn+jOif7Rn/WtQ0BzV5MVsG7hlxh0Zm3EqQoeChGnQjcHkQK9UGg4oJEkgDqTA+egXeEcZKgq0uDF5bBKXAfuqPiPo++SoRPRUggaUxyaT+IrvCbopDt5boebPm3G7ptt9on7xQVI9hkHpXnZUAYTj8p5BRsFK5/Gya/JyNA8TUJNKKXTM/DSCBuCmy+eEiKs66ZB+GUJTGwTZ6nmSVA/NH6KBqk0Z+mtKK3DyxpIP5Nl+zVFO/wD5wDrpYfsaUDhNQH6a0nFfXHBz2FgI8NUVO02jHE6+FhM+Hc/QaByCj9Jq2b6a0khav4+RGye7Y/Ocuu/KKuh5QmccbO0Siy05ToPofkoHIKozSw0h10lDWKpUsbhLdstSRG8DbrJ+evY7hV5lGW/IV1VbslPyCCB76DcJqqTWHgOKPKddtbpKQ+0ErC0Ahp5tcgLQColJBSUqSSYIBBgitwUFs30ihmqCgZoCCalVqUBmlfBCfhTEdoyWcbz6jkg/MffTRNLHD6T8I4mSedrAmdmfZoddvfzoGWoDUmpQSayca4WtblQcdaHaj1XkEtvJjaHEEKG/WNa1yKsoUCmMMxC2+17lN23+CuxlcER6r7Y1/wC2k+2sbGsSxZxxpvyVLJKVryNX7SVuBOQE5lNGAkrEgA+uNdK+ha1h38/CVp/Vrz2evZ/T3UCi4xi8/a9zqf4ztwkAxtFuDoR83OaL1li52ZuB7MTa1+W203r6XRAoPmjVri+/k7/SDijcb+t3bf378tqWsZ4wuLW5DN4i9YEJUrs71DhyHTOjzELGh0kajka+r8XcQt2Fsq4cStaQpKcqIzEqMDcgCvi31b8UZuXbZxl1twKtySEKCimSVALg6Hvbb6GpVfbMIwhtpa30uOurdSkZ3FlZCBJSlGwSnvk+M61qTXO1Hm0fkp222FXFVGPjq/P2G320oa7/AGrdbdD+ia8f1OD6F/tF5/iXq9uOR2tkYGl1p4Tb3A/TXn4APoip38pvP8U9QMc0KNVoOV2opbWRuEqI9wMUlcJpM4SDMfBzq9fvvRO8QO7MLOu/eM7mnO/jsnJOmRU/IaTeGEQ7hfI/BSxA2EGy2jTmeXSgY3J8vRrp5M587rfy7D6GtY1kLHp4/qyv/NT9PdWtQQil7iVvPcWDStW1PLWtBSVJUW2lqRmGwCVZVCdJSnnFMJrExVBN3ZbwC/PeKQPN8wPX32OnPdNBbH70sIaLdul1S3W2QkqDaQFkjMTCtB0ANZyMTuFvuMGxty6htDiibg5SHVOBAk28ySwZ0003r2cSPIz2aSUFSrpGVJgqJSlycnQpmSekjnQsP30uv6rZ/wDmXdAC7d8rC33H8JEQABP2DcawOgGoqrouVEzh9oqUkHNcakzsr0c90jXnryrzXHH9sl5xlCVuKbUULIctGwFJ0UAH7htRg6SBEgwTBr12fE6nWw4zZXLqCSkFtdisEpJB1F1G6SN6Cqxca5cPtT6p+zgSR18xyAEH2bb1c+U6RY20hR/hGwMwQew3Ok+/U10+HXv4tvflsvD+leP0ih8PPH/7be7TvZf5rXbag5JNzAPkFt2kEH0gZY3jN2E7xpl6nkJ4FFyonNhtpqADNwDMSYJ8n9UECPbsK9icbfJ/e68HtVZeH9KrK4oxG8etXmrexvWnlIhtee0SEnf1kXJI0BGnXxqD1us3JBPwdZlXd3fBkjr6NyAEforHxjGk2TanXrKwQErJCE3DfbKCjrkT2AzOqMkpmN9dKxhgN127q3MPvrpolJabfxFsJSnIApK0h1SVHOF7kjKUyJmtdq3eSyWk4A0lteikB+1EyoetA11AO/IdKDIY40tXmbZxKbK0yXLZhT7YeabDqUryoCAQVoKgdcuVSiSafTxhh/49addLhr9CqX7Y3DCAhrAkBOvdQ/a+BO41MnryoKxS7kfuDMaz21rI1Phv3eR6UFsGxsXeMZ20r7BNktLbikFIdPbN5lNkgEokAA84PgaeKQXb7EfLxcDCnMoYLABuLcalaV5pzGE6RA/0Huv+LLxopz4YtIPNV3ap+SV67j5+lA4zQNJdvxherEowpa+pRdWywJAIBIVpvV73i+7bbW4rCrlKEJUpRL1vACRJJhRMAA7AmqHEUa8mFXybhhp9OiXUIcAPILSFD89Sg8KWsRky9ZkSYHk7wMTpJ8o0MeFLuBC8N7iXZuWiVh1gLKmXSFHsEEEAPApEGNSddfCntZOsAbaToPl6UocOKdF7imRtsnt2JlxQ/g7fRs8o+U9JMGgtnE9fPWO4gdg/75Pb/JpVUsYpOr9jGsejPn/3Gtagcf1ltrnHnl9BH3HTWQekDeYHqWVZSQBmjQEkJJjQEgEgTzg+yqMM2+J6ekWO2vor/wA3pP0iobbE/wAYsf7q/wD5qtRxb8mG2inkS6sE+0BogfKa7IzkHMlIPKFFQOnMlIjXwNBiJt8T/GLGP6o//mqy32cQ8vYl2zK/J7rKRbPBIGe1zBQ8oMqJyEGRACtDIIarcukq7RDaU/FKVqWT1kKQmOXM89o1znUq+ELcqAHo14NDIEu2kakA6gf/ADvQVUxiXJ+yj+qv/wCa+nz1VNvifO5suX8Ee/zVbrijHdAJ5A6D5QDHyVzZLhPeSkCPirKjPSChMiOfujnQfMfqwW96MOJfftlth1vut27jaiSSB3lPrHPUZeVfDw6RmCSRPrCYBjUT1gj5q++/VpLhwtXaJQnz7UZVlUiTBMoTBmNNeetfn91RykScupjlMRMTE6/PWPrWpj9A/U1w7FUWLYU80ymSW0PsOOupQdgYfRlTzCSJHhsGZdniR2u7Qa/ibnzzdGta2LmVrutxkTm7ytDHxRl1E9SK6uLX8UIOvNRGkeCTrPLpW2SovE3Td29s+G+2aebcC2wQh1txm7SFBCiS2QppQKcyhsQdYGlwQfRl/wBavv8AFP1jXyVnHGoCcoZYJJXB2xADKmO8e8dOQE9Y2OBJ8lVIAPlN74/wp+gYJoTRipQKvHNuh02zTiQttSnyUK1Qoot3VJzD40GCJ5gHkKxLHF8r1gppIuFN4Y4p1CHB2iUnyUggK9ZRKICVKE6mRGrFxWshbIAB7l0TrB0ZMQPafdXmwi1yXVmA2hCRYOZssDvFdrpoBMBJ1jrtzg02XAu8C0wUKtUkHkQpyUxy1GtbM1gjg60SZQl5vu5QG7m5aSEgkhKUtugJT3j3QABV08LMg6OXm8/b15+bttqo2yaXr64ScStmwoZm2H3XNJhKi0hE690k5iJmQ2r2jw4vgEFDTT12SpDqiDfXCPU7OO+c5AzKSD0CiQCa17PCUW4hlhsFxSO1KnFKUqB6y1rClOqGwzbzyoM8soVi6Sptslu0JbOilpl0AmI7nMAg6jNXNLb/AMKXKmVNgC2tApLiFELOe5IAWk9wgT8VU5hpXTD3nziJ7ZtDY8l7oS4XJ88dyUJ1gagSBOh1NevDQfhG77sDsrSDmkHW42HKJ3oPlnY4ZcYiF3watgu27VSQ7kQbgvPdoVL0lUawqJgCCBFNn1OsPs7m2dccDb5XdPELWlIUoJUA2Y0ynKlBiB7qYeC8OQbC3LjLXaKbClwlJkq7xJMakkyZ1kmuPG2DseRuww0SpTQ9RKT3nWxMgSDB9tQe48F2ER5GxERGQRER+bSug4Tsxp5M2NSdBG+p+U6+3xrseHbb8H/xL/aqn1t2v4FPyq5++qOP1n2IEC1aA/J6AgH3Ake89aI4RspzeSs5oicomOk1FcPsQQLdMSNlrEiRJ02IH5o0rorh21IjsUx7Vfr+k0HP60rLT0VoRtCY2jp7Bp4DpVVcH2REG1ajoBA9sAxPjXV7AWNIYSqTBlShA6jrU+ty2meyE/lL/aoKnhazO9s2famTsRMnnC1a7949aqrhOzJB8mbkEHQRqNRMb6gb10+t22/Bf8a/2qoOG7eNWROumdf66Dl9Z1lEeTIA6AqAMiNYVroAPdSpxNgNq1iNihCWLft27tC1qbbWVFPZKTl7UKSHJKoUQdCoazTmeHbb8EP+8v8AapT4k4WYevmWJUyhy0uc5QpGZQDluMsvJXA7x9WD4xQV4Rwu3dvsQSotuho27aFtQ0CMilHMGSEqUFLUCY36bDj9VfAmGcOWtpJQoLbSIccgpUoBSSCoggjkRyHQVpN8BWocKzcZlkJT32sPVAQISEg20I0PICYE7Ui/VTw9FmEtNwtL7YBIbtmw32TqFJ0YaTIMq9bxjnMuK+ucIj9z7OST6OxqRqfNp3nY0K68O62VtO/YM9B9zTUqo8qeJ0na1vTtHorg31+NEbc4rD4bxgJusSUGLlQU+0rRlUj0dsEETIV3ZjotPXR4jWlzhX7axPX+FI/w1v8AT3UHdHEoMeiXomRrbnlG+ukz8xop4j0nyS9np2Gv/NFbc1KDFHEH9FvOf3Hpz9b/AFrorHhp5i6k/wBHXp7Tt89axoLoMNXEepHkt7oJB7AwfYc3gd4/NWW/j3pzC/JbzS3uU5ex3zOWxmM2wyb8sw603Gs94+mta/cH+71hy3k9NJ+eg831zD8Uvdf6Or9elczxMPxS93A+11fLvtrTDVTQfK/qw4122HZfJ7puXm+861kSIzaEzOsae6vhah1O4+T5q/VPHHDHwhbeTl0tDtELKsoVOXcEEjrMzuBvtXw76rPCbOHvNJt8+RbJUcysxzJUQTsIEZazY1K+ucF8bm4s23Xbd8EBSVrbZW42ez0Kk5JMHoAYII5TThbXKHEJW2oLQoBSVJIIUDqCCNwetc8LtkttNttpCUIQlKQmAAABtFZHAQHkSIkjtLjfl6Q7p7Bt7q0yzbv9+29CfM2/sGmJb6V7/qej0L+3vPD+FPV5H/34TrENW0+PdxPn7wa0eB/tNGv3S46fh3egFBu1KkVAKBW41uG21NqeWEI7G7SFFQSMxbEAE6ZiAuBzg7xWVhWFLbcabtysKcsAFOuvOu9kSpISUpUSDBmEJyDu77Q1cVNpVZXIUApPYOyCJmEK5RWdgiB5Wk/GNhbzzV67kST3jud/00HBnhu08tUhVuyvJbsEFaQtU53hmOYGVHLqs6mNzWunhqzBkWtuDqdGkc9/i0Lf7ff108mttI285dc616DAHCNgoK9Dt9cwPm0nc66xpqK8lhNpeotQtard9pxbKFFSyytlSe0SlRBUUKDwPfPdKYGhADK22Eg6kySdSTuSfk10pfxVJOJ2UTpb3p8N7Ud7wkjbnFBdoj4UVtKrNv48qMPOfF5ATuN58K87WJdniN2kNPOKLVsoBtEp+6jvKUQlJ/KInlMGJj7bar3DnAE9om4WgqgZkpVa3Csij6wmJA+XlWjhn25d+y3H/Ao/poELBkvIuTavYm7ahu1bX2faW6j2i1LzgLcSoFKAlOm/eGorX4Ms/L7Jfld09cIU+4gEOBCFpaXCCOzAMHIF78+lZ1/9SMLdec7VpYddW6O1aeK0leYkZmrhCSApWb1Z0Fa9vwJ2aMiWcNUM2cl21deWT1KnH1KJgqEzpPuqKYBwzbREvR4XV1+h3bwoq4bt+r396uR/6tLqOBVCfMYROkRYKA0mfuuuuU+49Zq31kETFvhETImwJI10H2XXQkT81VG8jhy25F7+9XP/AFaseHbfmXj7bq5/S7S59YhiOwwf/wDnEdf5/rB9x61lcU4QLC0XdLtMIdCC3KU2XZyFOJSTJcVtm6ePhQOp4Xtjzf1HK7uuc/zvjQ+tS2Aj0iNN7u65GRqXa+TWeO27jjjabPAUKREKWezQ5IBBbKmxmE665eniWROCXRQSnCcEKPAgp6/eRpr7zUU5q4UtiZPlHs8ru8uk8u1j29aqng22A0NyNI+3bzrP4bqKUm+H7rQfA2EZdNMw5yN+z6K/PvVUcPXQ3wXCIE7FIkkDUS31SN+m+s0Q4L4TtjoTcmDOt5eT8vbT7udIvGvDNim9smnXVNsvN3KVqddU9t2WQIVclYZJKz3hB5SDFU+Dnzcm3GD4QHUtpdIhMZCsgahI1KkqER032Mxbgx9zX4HsQejNytn5cmQGip9T7hC3U/ei3fzsIW2htxLdq6FgozHvONL2UYlMAxPs5/VU4PaYtfKC6tbmdDaQUW7SQklRIAZaRmPtkjWvVhvDN0yFpTg1kQsgqz3Jd2BAguSQnU6CNzpXHG+FLt5lbScJsGlKIh1pxIcRBB3IBPxuZEGI6zwfS+HPtO2//Q1/yJqV2wm3LbDLaozIbQlUEkSlIBg8xIqVpHqnWl7hb7YxL+tp/wANbUwHel7hX7YxL+tp/wANbUDHmoE1xvLptpBW6tLaBupakpSPaVQKxBxP2v2ky5db+c+xW2n86sd8T+DSugYaz8Wxm3tykPOoQV+okmVrj7xAlSzryBrOGFXr+txdBhOnmrQQfELedBUencSjavdhWA29tJabAWdFOElTq4+/cVKlbnc86DxfDF079rWhQgxDt0rshB3IaSFOkjosI9tYN/8ADDb7avRXQUOJK27dw9nKkHKUquEkhWUagmMm3On0moDrQIibvGeZa9vkh/RdfTXwqrl3jPLsj7LSP+a6FP8AQNB89cu8akgZeUEWqYGvjcan5qXsS4Iury4D2IOPupHdKG2W0yga5EHtoROsmCdd5iPsYmqzU4PBhGMIfW6hKHEKZKUrS4nKRmGZMQSCI8a8PAX2i3y77/hr27s/prrgqvTL7aQtj2/YU7676+G9V4FTFiz/AGh+VxZ/TVGXp8Mq8EWoGu0t4ifft89anA/2k3v6zu+/2Vyst9aUYx31hGZthScxyhaW03iV5SYCiFXDcgEnvAxGtW4fxfsWEMm2uSpJcnIhC0mVqMgheoMz76BuozXgwrE27hKijMCg5VoWlSHEKgHKtKhIMKBHIgggkGa91Bm8UCbO6HVh7r+DV0rOwdrLeGD3fIbcJ6QFu6iDl+99UDlvpTEQDuNKRcCT2LlupZ7zLj2GuHNugntLdSirVSiEtDQnV47awDFaqHwjcDWfJrQnp9lu4jx3+atrNWLaR8IXOn8GtPf5y8rboATS7ijafhGxWqNGrtCCSB31dgQBJ1ORtzToCeVMJ9lcL2zbeTlcRmEyNwQRsUkQUq8QQaDK4iw51RtXLdCFKYfLpQtxTaVBTTzaoISrvy6CCRyOomvJZG/Q8+6q1YPaBuEouiYyJykSphPUmTXHEMJw6zSFvOOtSo5Ju7srUpW4bSHSpaj0SCTXiaatFAFNvi0QUg5sQT3egCnQQnwigYDf3oVHkbRTMSLrX2wWdvfPtro3fXZ3tEJ9tyP0NnQ/L4Cl921th9xxbUJ1DuIaZdho983jQi318zjG6T9kv9SJ/nflGg26UDCL68/FG/D0kfPDWg6RJ8KHwheQfQ0TMR5SnX+VPZ+r8+m3XDdaYUknssW7/rAOXgOg6F2U+ryidN5rillhSlHs8ZkjU9repEDp50ffaAeNAwi/vdfQ2tP6VvpPd8z101irovbvNBtG46i5mPd2QM/NvrtOCtTOaS3jEju6G8giddlwdt9461EFqQAnGBrpJuzv1Kzt+UYoNe8duHEwuxacBnureQQN/WlsiNBtO9K3EHBDd00tHwci3JWDmYdaQpex1ARlUnU+sJESPH0X6WVhIUnGsq16hPlWvcIhQmUojpAn316iWie0/dfMRl9W6EDecsRMnff5KgyLDhYWxYYJxBpBcCA4i+82e44opKEFOSckaIiVCDTN9aKQO7dX6TyPlbqoPLRZIOusKBB59K81i+y2UqUnE3lIkp7Zm5cymIJSAjLmgkTvCj1r1I4xZJIDF9I5eQ3Wsf2em/OKDP4bRcJxO6TcrS4pNswG3EoylTZceIKxsFzmBy6HKDA2pzNYHD1s6p5+7fb7FTobbbaJClIaZKykuFJIzqU6tRAJABSJmaYaorNSpVhQAmpUNSgpGtIeHXb67zELW282s3KXHX1JCg02q3YSnICe86ooVAIgAEmdAX3nS3wm3lusSB9c3KF+JbUw0EHxTKHB7Umg72PCFshQW4F3LoM9pcqLqgdfVCu6jc6JSInSt/2VDQoIaqaP050DQQmiDUmp9Pp40BmgaMVUigIoVAKlBg8PD03EenbMR/d2qtwEAMPttZ82DPiSTVcAA8sxHfV5k8tvJmRpH5J36Vxwdm6s2k2wtw+013WnEuoQS2JyBaVxCkiEkgmYnmQA9+OsIcctm3Wm3ELWtKg4hKxAaWqBmBjVAmOlKH1V8Dt2MMdcYt2mltraUlTSEtKErCdChE/HMgEaTr1Ybm+uFONqVYP+bKlJh617xUhSSILo5E1h8deU4haLtUWqmFKUglT79rkASc2vZOrVMpHxagcMJHdzZQMzbRzDdZyRqZJMCBJUr2mtGaxeG75LocShQUlkoZzA5kFaG0leQ/GAKspPVJHKtkCqDSDjtgvym9YbnM+21fMGZBftFthSYEq1yMbA76bav1KvF6HGrmzvEkdk0pbNwP5u5U0nNEgEJWhBMnQawYoPbg1yHrp15Blty1s1o22Uq5UPbooVv6UocFtFu4vWFBISwpppqAB5khbjYMad3tVJERoBpzLdQSuF3dIabU44oJQhJUpR0AA1JJNd6WcZQLy6btQfMsFD9z0WdSwyRzlSe0UOiEiDm0C3C+EqKlXtyn0p7VIUNbdn7mykH1FZYK43Uo7gCmQ1BUoIB41AD1oRUFBYCoagNA0B99SKE1KAqoVRxuSkwO6ZE7jQiR0OpHsJrpQAigatQigomrxQFE0Eo0BRFBCKFQ1KCtYWNYI6p1N1arS3dIQUQsEsvI1IbeCe8IJJSpOqZOhBitwnWoDQYDeMXwELw5SlDSWrlhST1I7VSDHtFWRjN0SJw14f29rp7Yd/XW+KkUC+rG7qf3suD49tZ/NL/wCeubmOXfLC7g7/AHezn3+e/MTTLWZaYyhxKHAlQZWkqS6ooDZTGYKPelII1EgeMUHhTjt1pOGXA3nz1mY/8fUf66dSnHbiJOG3QPQOWZ5jb0jx+Y1ppxhgqKQ82SEJcPeTGVSilKpmIzIUPaK5XWMso7LziFF1SEoCVIJVnVAUNdUzuRNB4Prhf/i299yrM/8AudKqeIX/AOLb3/vWf+ZreYuULnItKoMHKpJg7wY2NFx1IIBMEmAOZME6e4E+wE7UGCniNwSV2F8hI0KsrDkexLLylqHilJ5itXDcQauGw4ysLQSRI5EaFKgdUqB3SYIr0tupJKQRmTEjmAdj7DB18D0pexyzWw8L22bzHRF00gd55ufXSB6zrckjSVAqT0oJxPw+88tL1pceSvgFC1gZg4iDlSpJ7qsqlEgkEiVRE1hfWxjcaYun/cN/s06YXijNyjOw4lxOux1BGhCgdUkHkQCK9wHhU4EXDuHsXQ4FPYi06ACE5mR3c0ArSEBMrCZAkkd46VqXXCdm3aLQm2ZJSwpOdTTanFQhXeUoplSiSSTzJJ50zAVwxBoqacSn1ihQHtKSBVFbBtKWkJSkJSEJCUgAACNgBtXpFUaRCQOgA+QV0igFcMQskPNLZcEocSpKhMGCIMEag+Ir0GhQeDCsHZtgoNJMrMrUta3FrI0BWtxRUqBoJOlaAFAzQUqASTA5nkKDxY3iQt2VvKSVZQMqR6y1KIShCf5SlFKR4qFebhXCVW7EOHM+6ouvqmZdc1UAT8VIAQn+ShNZVm78IXKHQD5HbLUWlGIuHwSntEQTmabBOU81K/k6tk0EFQmhNSaCTUmoKWH8bWi6CifRnQ4w2SU5O2ZClgjWe/lfSSYHmUR61A0TUJpZs+JFrSkENJUvIQrMS2kLYLwCtte6oA6aa+BzHOLCpbbujeVK8zBUQtJLLbkvCQISHCfV2TIOsAHmaANeLCr0udoFAS24UZk+osAJOZPh38pEmFJUJrz3jizdtIB7vYurAPqlaVNJGaByStUCfjHoCA0XHIKR98Y3/kqOmmp7vhz9/TNSli1w+2LZSozm8CUgZpKVurSRr8XslE+xIPIU2zQGjVZqTQECiaqDRJoBNQGqzVgaCTUoTUoJzoirgVRXL6cqA0DV6FBzUJEHURBrDt8FcRaC1Q6gIQ2G2lFslQSnRHad/vQkAEpyknUZdK3/ANQoR+mgVLLhNxpRWl9JJKVQW1RKLl+4Ey4SZ8qWkkkmUpV1BsjhRSVEJdSELcS6sZDmzh111XZnPCUkvGAQYI3M01f6VDvQZOCYOWVFalJUstMM91JSnKx2mUwVHU9qrnyA1iaGIMOeVMrBhPYvtzBIS44WlIUpOxENLEkjoPWrYTQoMe3Zc8qBUrMEMFLiggoStS1hSI1IlKUrkSY7QH41a01YfT5KhoMbEuGrR9ZW4wguEQXEyh2OnaIIV89BXClqRGRYEz3X306+OVwTWyqinf6daDEb4StQIh07jW5uVEyZ1Jc1PjXmveCbVaVA9v3gRpdXQGoA1HaEEaDQgjfTWmQUFH6fLQLzXBdqkR6Qdt7y7O3TztBPA9qDIN0P9tvNf/FpiJ/N+irUC6rgy3mc92PZe3n/AFa5ngi3zZu0vJjLPlt3MbxPazEnamVVVHOgXvrNY/C3n9+vP+rR+sq0J84Hnx94/cPvt8viOrKTsNxW/wBffR+nz0FWkBICUgJSBAAEAAbQBsKvQ5/TrRoJRqp/VV6ACq5BtAir1E0FezERAj2dKhSJmBPXn9Na6VKDmlIAgCANgNKq40lUEgEpMpnkYIkdNCR7CRsa61KDNvrbM9bqgEIU4ZMd0lBSCJO+pEjkT1r31yfHfb9qvzV2/wBKAGpRVVTt8lBAaJNVTRVQQGjQ+nzURt9OlBxfukIjOtCJ2zKCZiNpOu4+WpXYipQf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460375" y="5273913"/>
            <a:ext cx="8144073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FF0000"/>
                </a:solidFill>
              </a:rPr>
              <a:t>Por definição, um elétron-volt é a quantidade de energia cinética ganha por um único elétron quando acelerado por uma diferença de potencial elétrico de um volt, no vácuo</a:t>
            </a:r>
            <a:r>
              <a:rPr lang="pt-BR" sz="2000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1 </a:t>
            </a:r>
            <a:r>
              <a:rPr lang="pt-BR" sz="2000" b="1" dirty="0" err="1" smtClean="0">
                <a:solidFill>
                  <a:srgbClr val="FF0000"/>
                </a:solidFill>
              </a:rPr>
              <a:t>eV</a:t>
            </a:r>
            <a:r>
              <a:rPr lang="pt-BR" sz="2000" b="1" dirty="0" smtClean="0">
                <a:solidFill>
                  <a:srgbClr val="FF0000"/>
                </a:solidFill>
              </a:rPr>
              <a:t> = 1,6 x 10</a:t>
            </a:r>
            <a:r>
              <a:rPr lang="pt-BR" sz="2000" b="1" baseline="30000" dirty="0" smtClean="0">
                <a:solidFill>
                  <a:srgbClr val="FF0000"/>
                </a:solidFill>
              </a:rPr>
              <a:t>-19</a:t>
            </a:r>
            <a:r>
              <a:rPr lang="pt-BR" sz="2000" b="1" dirty="0" smtClean="0">
                <a:solidFill>
                  <a:srgbClr val="FF0000"/>
                </a:solidFill>
              </a:rPr>
              <a:t>J</a:t>
            </a:r>
            <a:endParaRPr lang="pt-BR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rle.dainf.ct.utfpr.edu.br/hipermidia/images/rx/fig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04" y="1510803"/>
            <a:ext cx="570645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788024" y="4869160"/>
            <a:ext cx="3312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/>
              <a:t>http://rle.dainf.ct.utfpr.edu.br/hipermidia/</a:t>
            </a:r>
          </a:p>
        </p:txBody>
      </p:sp>
    </p:spTree>
    <p:extLst>
      <p:ext uri="{BB962C8B-B14F-4D97-AF65-F5344CB8AC3E}">
        <p14:creationId xmlns:p14="http://schemas.microsoft.com/office/powerpoint/2010/main" val="36608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5"/>
          <p:cNvSpPr>
            <a:spLocks noGrp="1"/>
          </p:cNvSpPr>
          <p:nvPr>
            <p:ph type="title"/>
          </p:nvPr>
        </p:nvSpPr>
        <p:spPr>
          <a:xfrm>
            <a:off x="155575" y="111670"/>
            <a:ext cx="8808913" cy="1436738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pt-BR" altLang="pt-BR" dirty="0" smtClean="0"/>
              <a:t>Fatores que Afetam o</a:t>
            </a:r>
            <a:br>
              <a:rPr lang="pt-BR" altLang="pt-BR" dirty="0" smtClean="0"/>
            </a:br>
            <a:r>
              <a:rPr lang="pt-BR" altLang="pt-BR" dirty="0" smtClean="0"/>
              <a:t>Espectro de Raios-X</a:t>
            </a:r>
          </a:p>
        </p:txBody>
      </p:sp>
      <p:sp>
        <p:nvSpPr>
          <p:cNvPr id="9227" name="AutoShape 4" descr="data:image/jpeg;base64,/9j/4AAQSkZJRgABAQAAAQABAAD/2wCEAAkGBxQTEhUUExQVFRQXGBgYFxgYFxcYFxgcGBwaHBoaFx0YHCghGBwlHhQYIjEiJSkrLi4uFx8zODMsNygtLisBCgoKDQwNFA8PFCwcFBwsLCwsLCssLCwsLCwrLCwsLCwsLCwsNyw3NzcsLDcsLCwrLCssLCs3Nzc3LDcsKysrN//AABEIAJoBRgMBIgACEQEDEQH/xAAcAAACAwEBAQEAAAAAAAAAAAABBgACBQMEBwj/xABZEAABAwIEAwMGBQ0NBQcFAAABAgMRAAQFEiExBkFREyJhFCMkMnGBFUKRofAHFjM0Q1JTVHKxwdHSJTVEVWJjZHSDlLTU4YSTorLTgpKjs8PE8RdFZXOV/8QAFgEBAQEAAAAAAAAAAAAAAAAAAAEC/8QAGREBAQEBAQEAAAAAAAAAAAAAAAExEUEC/9oADAMBAAIRAxEAPwD7VRoZagTQWBqE0AiiRQGak1UVJoL1Q1YUCKAEVKEVagFHrVRWPxNjht0pbaSHLp45GGiT3j8Za4BIbQO8pXhG5FBqXVy20krcWhtI3UtQSke86V4jj1pv5Vb/AO+b93xqx8N4FYntb2L26Vqpx0ZkJ/ktNmUoQNYETqa1EcLWI2s7UcvsDXMQfi9NKDo5xDZpAKru3A01LzfPb41czxNZCT5ZbaRPnm9J2+NQXwrYlIBs7UpBmDbskAncxl31qn1oWH4lZ6bejs6f8NB6Rjtr+NW/+9b/AGqCMftFerdW50nR5s6bT621FGBWo2tmBpGjLew2+L41zf4Zs1+vaWqvymGj+dNBZfEVmIm7t9Tp55vWf+1XP657IkpF5bSNx2zemsffdaCuE7EiDZWkdPJ2eQgfF6CK7fW/axHktvHTsW4/5aCycctYJ8pYgaE9q3Ajr3q4W/Fli4sNt3dstZiEpebJMxEQdTrtvXUYBazPk1vPXsW/2aFxw7aLSUrtbdSTuCy3+qg1JozSiw0rDXGm0lS7B1YbAWoqVauLMICVGSplaoTBMpUoawYDaKCFVGaFCgtFCjFCKAxVSaMUDQEGpNAVKAg0Zqoq00FVGhRNCaAg1KlCgk0QqhRFBbNQoCjQVNY/EmOptUoAQt191WRhlEBTit+ZhKUjUqOgHtrYApXaSF40vNqWbJvsx07V1ztD7T2aB7KCMYZii++5fMMk/cmrYOIT177i8yj46DfTp6H8IvimE4iEnXUWjR9kAqj5ZphIoR40C4MFvsoBxNUgRmFrbgk9TIIn2AVxVgGIST8LOgHl5JayNeRy7R4U0EVKDF+DL2D6fr18ma0+U1RzC70pgYhBj1vJWpHiJVHzVviiaBXVgN+Y/dRYA6WtuCfaSD80V0Rgt9rOJrP+y246+G23yUx5agFAufAt5scTc8Yt7YK9xyEA7awa92D4AzbrW4kKW85ot11ZcdUOmZXqpn4iYT4VqGrTQSakVJoRQHLQIqRQIoJRihFSKA1DQil/jrEFtWuRow/cLRbtbTmdMKUAogSlGdQkxIFBqYVjDFykqt3m3kjQltaVQehjb2GvcTShgaQnEnG20JSyzaoYSoJSmVtqSpY03AS6z4A5gNQYbjQePGMORcsOMODuOJKSRuOik9FJIBHQgVncH4st5pTb0eU26yy+Oqk+q4ByS4nKsflEaxW7NKfEChZXbd9JDLuW2uhrlEk9i8Y+9UezPg4OmoNpVUmgqoKC1SalCgNBRqUKAhVSaFSaC2aiFVUUZoITQmgahoJNSgaIoDNHNQqUEmpUipQVk0g4nbPnFn7i1hTzFrbp7JZCUPIcW+VIKoORXm0lJ2kGdDIfopZwhH7q35mZZstOn2fn8+nWg6YfxiwtwMOhdrcHZm4SEFXLza5KHR0yqPsFMFcL+waeQUPNNuoO6XEpUnTbRQjSsAcJrY1sbp23GkMr9IthHIIWczY/IWAOlAzVcGlh3Hbu3PpVmpxH4a0PbATHrNEB0e0Zv1a+EY7b3Qlh5DmmqUqGdPgtB7yDrsQCKDQoqoFNA0FauDVKuKCTRmgaMUAmgKwuLOJ02Qb8y7cOOEhLTKc7kJEqXlmcgOUE9VCl3/6mH+KsU/u5/XQP01JpFtvqkZlpR8GYinNMFTITOUFRgKUMxypUcokmKc8PvUPNodaUFNrSFJVrqD7dQfA6jnrQd5ozRmpNACaUcWvAvE059GbC2cuXDpot2UIEHXRtDp0jca04UivLDyXZCVC+vAwnSQphhMObEEApt3yCSfWGhBAoNDhe2U2q2ziHF2zzrgAIAW8604sbnYrgamAnempSqynUenNn+jOif7Rn/WtQ0BzV5MVsG7hlxh0Zm3EqQoeChGnQjcHkQK9UGg4oJEkgDqTA+egXeEcZKgq0uDF5bBKXAfuqPiPo++SoRPRUggaUxyaT+IrvCbopDt5boebPm3G7ptt9on7xQVI9hkHpXnZUAYTj8p5BRsFK5/Gya/JyNA8TUJNKKXTM/DSCBuCmy+eEiKs66ZB+GUJTGwTZ6nmSVA/NH6KBqk0Z+mtKK3DyxpIP5Nl+zVFO/wD5wDrpYfsaUDhNQH6a0nFfXHBz2FgI8NUVO02jHE6+FhM+Hc/QaByCj9Jq2b6a0khav4+RGye7Y/Ocuu/KKuh5QmccbO0Siy05ToPofkoHIKozSw0h10lDWKpUsbhLdstSRG8DbrJ+evY7hV5lGW/IV1VbslPyCCB76DcJqqTWHgOKPKddtbpKQ+0ErC0Ahp5tcgLQColJBSUqSSYIBBgitwUFs30ihmqCgZoCCalVqUBmlfBCfhTEdoyWcbz6jkg/MffTRNLHD6T8I4mSedrAmdmfZoddvfzoGWoDUmpQSayca4WtblQcdaHaj1XkEtvJjaHEEKG/WNa1yKsoUCmMMxC2+17lN23+CuxlcER6r7Y1/wC2k+2sbGsSxZxxpvyVLJKVryNX7SVuBOQE5lNGAkrEgA+uNdK+ha1h38/CVp/Vrz2evZ/T3UCi4xi8/a9zqf4ztwkAxtFuDoR83OaL1li52ZuB7MTa1+W203r6XRAoPmjVri+/k7/SDijcb+t3bf378tqWsZ4wuLW5DN4i9YEJUrs71DhyHTOjzELGh0kajka+r8XcQt2Fsq4cStaQpKcqIzEqMDcgCvi31b8UZuXbZxl1twKtySEKCimSVALg6Hvbb6GpVfbMIwhtpa30uOurdSkZ3FlZCBJSlGwSnvk+M61qTXO1Hm0fkp222FXFVGPjq/P2G320oa7/AGrdbdD+ia8f1OD6F/tF5/iXq9uOR2tkYGl1p4Tb3A/TXn4APoip38pvP8U9QMc0KNVoOV2opbWRuEqI9wMUlcJpM4SDMfBzq9fvvRO8QO7MLOu/eM7mnO/jsnJOmRU/IaTeGEQ7hfI/BSxA2EGy2jTmeXSgY3J8vRrp5M587rfy7D6GtY1kLHp4/qyv/NT9PdWtQQil7iVvPcWDStW1PLWtBSVJUW2lqRmGwCVZVCdJSnnFMJrExVBN3ZbwC/PeKQPN8wPX32OnPdNBbH70sIaLdul1S3W2QkqDaQFkjMTCtB0ANZyMTuFvuMGxty6htDiibg5SHVOBAk28ySwZ0003r2cSPIz2aSUFSrpGVJgqJSlycnQpmSekjnQsP30uv6rZ/wDmXdAC7d8rC33H8JEQABP2DcawOgGoqrouVEzh9oqUkHNcakzsr0c90jXnryrzXHH9sl5xlCVuKbUULIctGwFJ0UAH7htRg6SBEgwTBr12fE6nWw4zZXLqCSkFtdisEpJB1F1G6SN6Cqxca5cPtT6p+zgSR18xyAEH2bb1c+U6RY20hR/hGwMwQew3Ok+/U10+HXv4tvflsvD+leP0ih8PPH/7be7TvZf5rXbag5JNzAPkFt2kEH0gZY3jN2E7xpl6nkJ4FFyonNhtpqADNwDMSYJ8n9UECPbsK9icbfJ/e68HtVZeH9KrK4oxG8etXmrexvWnlIhtee0SEnf1kXJI0BGnXxqD1us3JBPwdZlXd3fBkjr6NyAEforHxjGk2TanXrKwQErJCE3DfbKCjrkT2AzOqMkpmN9dKxhgN127q3MPvrpolJabfxFsJSnIApK0h1SVHOF7kjKUyJmtdq3eSyWk4A0lteikB+1EyoetA11AO/IdKDIY40tXmbZxKbK0yXLZhT7YeabDqUryoCAQVoKgdcuVSiSafTxhh/49addLhr9CqX7Y3DCAhrAkBOvdQ/a+BO41MnryoKxS7kfuDMaz21rI1Phv3eR6UFsGxsXeMZ20r7BNktLbikFIdPbN5lNkgEokAA84PgaeKQXb7EfLxcDCnMoYLABuLcalaV5pzGE6RA/0Huv+LLxopz4YtIPNV3ap+SV67j5+lA4zQNJdvxherEowpa+pRdWywJAIBIVpvV73i+7bbW4rCrlKEJUpRL1vACRJJhRMAA7AmqHEUa8mFXybhhp9OiXUIcAPILSFD89Sg8KWsRky9ZkSYHk7wMTpJ8o0MeFLuBC8N7iXZuWiVh1gLKmXSFHsEEEAPApEGNSddfCntZOsAbaToPl6UocOKdF7imRtsnt2JlxQ/g7fRs8o+U9JMGgtnE9fPWO4gdg/75Pb/JpVUsYpOr9jGsejPn/3Gtagcf1ltrnHnl9BH3HTWQekDeYHqWVZSQBmjQEkJJjQEgEgTzg+yqMM2+J6ekWO2vor/wA3pP0iobbE/wAYsf7q/wD5qtRxb8mG2inkS6sE+0BogfKa7IzkHMlIPKFFQOnMlIjXwNBiJt8T/GLGP6o//mqy32cQ8vYl2zK/J7rKRbPBIGe1zBQ8oMqJyEGRACtDIIarcukq7RDaU/FKVqWT1kKQmOXM89o1znUq+ELcqAHo14NDIEu2kakA6gf/ADvQVUxiXJ+yj+qv/wCa+nz1VNvifO5suX8Ee/zVbrijHdAJ5A6D5QDHyVzZLhPeSkCPirKjPSChMiOfujnQfMfqwW96MOJfftlth1vut27jaiSSB3lPrHPUZeVfDw6RmCSRPrCYBjUT1gj5q++/VpLhwtXaJQnz7UZVlUiTBMoTBmNNeetfn91RykScupjlMRMTE6/PWPrWpj9A/U1w7FUWLYU80ymSW0PsOOupQdgYfRlTzCSJHhsGZdniR2u7Qa/ibnzzdGta2LmVrutxkTm7ytDHxRl1E9SK6uLX8UIOvNRGkeCTrPLpW2SovE3Td29s+G+2aebcC2wQh1txm7SFBCiS2QppQKcyhsQdYGlwQfRl/wBavv8AFP1jXyVnHGoCcoZYJJXB2xADKmO8e8dOQE9Y2OBJ8lVIAPlN74/wp+gYJoTRipQKvHNuh02zTiQttSnyUK1Qoot3VJzD40GCJ5gHkKxLHF8r1gppIuFN4Y4p1CHB2iUnyUggK9ZRKICVKE6mRGrFxWshbIAB7l0TrB0ZMQPafdXmwi1yXVmA2hCRYOZssDvFdrpoBMBJ1jrtzg02XAu8C0wUKtUkHkQpyUxy1GtbM1gjg60SZQl5vu5QG7m5aSEgkhKUtugJT3j3QABV08LMg6OXm8/b15+bttqo2yaXr64ScStmwoZm2H3XNJhKi0hE690k5iJmQ2r2jw4vgEFDTT12SpDqiDfXCPU7OO+c5AzKSD0CiQCa17PCUW4hlhsFxSO1KnFKUqB6y1rClOqGwzbzyoM8soVi6Sptslu0JbOilpl0AmI7nMAg6jNXNLb/AMKXKmVNgC2tApLiFELOe5IAWk9wgT8VU5hpXTD3nziJ7ZtDY8l7oS4XJ88dyUJ1gagSBOh1NevDQfhG77sDsrSDmkHW42HKJ3oPlnY4ZcYiF3watgu27VSQ7kQbgvPdoVL0lUawqJgCCBFNn1OsPs7m2dccDb5XdPELWlIUoJUA2Y0ynKlBiB7qYeC8OQbC3LjLXaKbClwlJkq7xJMakkyZ1kmuPG2DseRuww0SpTQ9RKT3nWxMgSDB9tQe48F2ER5GxERGQRER+bSug4Tsxp5M2NSdBG+p+U6+3xrseHbb8H/xL/aqn1t2v4FPyq5++qOP1n2IEC1aA/J6AgH3Ake89aI4RspzeSs5oicomOk1FcPsQQLdMSNlrEiRJ02IH5o0rorh21IjsUx7Vfr+k0HP60rLT0VoRtCY2jp7Bp4DpVVcH2REG1ajoBA9sAxPjXV7AWNIYSqTBlShA6jrU+ty2meyE/lL/aoKnhazO9s2famTsRMnnC1a7949aqrhOzJB8mbkEHQRqNRMb6gb10+t22/Bf8a/2qoOG7eNWROumdf66Dl9Z1lEeTIA6AqAMiNYVroAPdSpxNgNq1iNihCWLft27tC1qbbWVFPZKTl7UKSHJKoUQdCoazTmeHbb8EP+8v8AapT4k4WYevmWJUyhy0uc5QpGZQDluMsvJXA7x9WD4xQV4Rwu3dvsQSotuho27aFtQ0CMilHMGSEqUFLUCY36bDj9VfAmGcOWtpJQoLbSIccgpUoBSSCoggjkRyHQVpN8BWocKzcZlkJT32sPVAQISEg20I0PICYE7Ui/VTw9FmEtNwtL7YBIbtmw32TqFJ0YaTIMq9bxjnMuK+ucIj9z7OST6OxqRqfNp3nY0K68O62VtO/YM9B9zTUqo8qeJ0na1vTtHorg31+NEbc4rD4bxgJusSUGLlQU+0rRlUj0dsEETIV3ZjotPXR4jWlzhX7axPX+FI/w1v8AT3UHdHEoMeiXomRrbnlG+ukz8xop4j0nyS9np2Gv/NFbc1KDFHEH9FvOf3Hpz9b/AFrorHhp5i6k/wBHXp7Tt89axoLoMNXEepHkt7oJB7AwfYc3gd4/NWW/j3pzC/JbzS3uU5ex3zOWxmM2wyb8sw603Gs94+mta/cH+71hy3k9NJ+eg831zD8Uvdf6Or9elczxMPxS93A+11fLvtrTDVTQfK/qw4122HZfJ7puXm+861kSIzaEzOsae6vhah1O4+T5q/VPHHDHwhbeTl0tDtELKsoVOXcEEjrMzuBvtXw76rPCbOHvNJt8+RbJUcysxzJUQTsIEZazY1K+ucF8bm4s23Xbd8EBSVrbZW42ez0Kk5JMHoAYII5TThbXKHEJW2oLQoBSVJIIUDqCCNwetc8LtkttNttpCUIQlKQmAAABtFZHAQHkSIkjtLjfl6Q7p7Bt7q0yzbv9+29CfM2/sGmJb6V7/qej0L+3vPD+FPV5H/34TrENW0+PdxPn7wa0eB/tNGv3S46fh3egFBu1KkVAKBW41uG21NqeWEI7G7SFFQSMxbEAE6ZiAuBzg7xWVhWFLbcabtysKcsAFOuvOu9kSpISUpUSDBmEJyDu77Q1cVNpVZXIUApPYOyCJmEK5RWdgiB5Wk/GNhbzzV67kST3jud/00HBnhu08tUhVuyvJbsEFaQtU53hmOYGVHLqs6mNzWunhqzBkWtuDqdGkc9/i0Lf7ff108mttI285dc616DAHCNgoK9Dt9cwPm0nc66xpqK8lhNpeotQtard9pxbKFFSyytlSe0SlRBUUKDwPfPdKYGhADK22Eg6kySdSTuSfk10pfxVJOJ2UTpb3p8N7Ud7wkjbnFBdoj4UVtKrNv48qMPOfF5ATuN58K87WJdniN2kNPOKLVsoBtEp+6jvKUQlJ/KInlMGJj7bar3DnAE9om4WgqgZkpVa3Csij6wmJA+XlWjhn25d+y3H/Ao/poELBkvIuTavYm7ahu1bX2faW6j2i1LzgLcSoFKAlOm/eGorX4Ms/L7Jfld09cIU+4gEOBCFpaXCCOzAMHIF78+lZ1/9SMLdec7VpYddW6O1aeK0leYkZmrhCSApWb1Z0Fa9vwJ2aMiWcNUM2cl21deWT1KnH1KJgqEzpPuqKYBwzbREvR4XV1+h3bwoq4bt+r396uR/6tLqOBVCfMYROkRYKA0mfuuuuU+49Zq31kETFvhETImwJI10H2XXQkT81VG8jhy25F7+9XP/AFaseHbfmXj7bq5/S7S59YhiOwwf/wDnEdf5/rB9x61lcU4QLC0XdLtMIdCC3KU2XZyFOJSTJcVtm6ePhQOp4Xtjzf1HK7uuc/zvjQ+tS2Aj0iNN7u65GRqXa+TWeO27jjjabPAUKREKWezQ5IBBbKmxmE665eniWROCXRQSnCcEKPAgp6/eRpr7zUU5q4UtiZPlHs8ru8uk8u1j29aqng22A0NyNI+3bzrP4bqKUm+H7rQfA2EZdNMw5yN+z6K/PvVUcPXQ3wXCIE7FIkkDUS31SN+m+s0Q4L4TtjoTcmDOt5eT8vbT7udIvGvDNim9smnXVNsvN3KVqddU9t2WQIVclYZJKz3hB5SDFU+Dnzcm3GD4QHUtpdIhMZCsgahI1KkqER032Mxbgx9zX4HsQejNytn5cmQGip9T7hC3U/ei3fzsIW2htxLdq6FgozHvONL2UYlMAxPs5/VU4PaYtfKC6tbmdDaQUW7SQklRIAZaRmPtkjWvVhvDN0yFpTg1kQsgqz3Jd2BAguSQnU6CNzpXHG+FLt5lbScJsGlKIh1pxIcRBB3IBPxuZEGI6zwfS+HPtO2//Q1/yJqV2wm3LbDLaozIbQlUEkSlIBg8xIqVpHqnWl7hb7YxL+tp/wANbUwHel7hX7YxL+tp/wANbUDHmoE1xvLptpBW6tLaBupakpSPaVQKxBxP2v2ky5db+c+xW2n86sd8T+DSugYaz8Wxm3tykPOoQV+okmVrj7xAlSzryBrOGFXr+txdBhOnmrQQfELedBUencSjavdhWA29tJabAWdFOElTq4+/cVKlbnc86DxfDF079rWhQgxDt0rshB3IaSFOkjosI9tYN/8ADDb7avRXQUOJK27dw9nKkHKUquEkhWUagmMm3On0moDrQIibvGeZa9vkh/RdfTXwqrl3jPLsj7LSP+a6FP8AQNB89cu8akgZeUEWqYGvjcan5qXsS4Iury4D2IOPupHdKG2W0yga5EHtoROsmCdd5iPsYmqzU4PBhGMIfW6hKHEKZKUrS4nKRmGZMQSCI8a8PAX2i3y77/hr27s/prrgqvTL7aQtj2/YU7676+G9V4FTFiz/AGh+VxZ/TVGXp8Mq8EWoGu0t4ifft89anA/2k3v6zu+/2Vyst9aUYx31hGZthScxyhaW03iV5SYCiFXDcgEnvAxGtW4fxfsWEMm2uSpJcnIhC0mVqMgheoMz76BuozXgwrE27hKijMCg5VoWlSHEKgHKtKhIMKBHIgggkGa91Bm8UCbO6HVh7r+DV0rOwdrLeGD3fIbcJ6QFu6iDl+99UDlvpTEQDuNKRcCT2LlupZ7zLj2GuHNugntLdSirVSiEtDQnV47awDFaqHwjcDWfJrQnp9lu4jx3+atrNWLaR8IXOn8GtPf5y8rboATS7ijafhGxWqNGrtCCSB31dgQBJ1ORtzToCeVMJ9lcL2zbeTlcRmEyNwQRsUkQUq8QQaDK4iw51RtXLdCFKYfLpQtxTaVBTTzaoISrvy6CCRyOomvJZG/Q8+6q1YPaBuEouiYyJykSphPUmTXHEMJw6zSFvOOtSo5Ju7srUpW4bSHSpaj0SCTXiaatFAFNvi0QUg5sQT3egCnQQnwigYDf3oVHkbRTMSLrX2wWdvfPtro3fXZ3tEJ9tyP0NnQ/L4Cl921th9xxbUJ1DuIaZdho983jQi318zjG6T9kv9SJ/nflGg26UDCL68/FG/D0kfPDWg6RJ8KHwheQfQ0TMR5SnX+VPZ+r8+m3XDdaYUknssW7/rAOXgOg6F2U+ryidN5rillhSlHs8ZkjU9repEDp50ffaAeNAwi/vdfQ2tP6VvpPd8z101irovbvNBtG46i5mPd2QM/NvrtOCtTOaS3jEju6G8giddlwdt9461EFqQAnGBrpJuzv1Kzt+UYoNe8duHEwuxacBnureQQN/WlsiNBtO9K3EHBDd00tHwci3JWDmYdaQpex1ARlUnU+sJESPH0X6WVhIUnGsq16hPlWvcIhQmUojpAn316iWie0/dfMRl9W6EDecsRMnff5KgyLDhYWxYYJxBpBcCA4i+82e44opKEFOSckaIiVCDTN9aKQO7dX6TyPlbqoPLRZIOusKBB59K81i+y2UqUnE3lIkp7Zm5cymIJSAjLmgkTvCj1r1I4xZJIDF9I5eQ3Wsf2em/OKDP4bRcJxO6TcrS4pNswG3EoylTZceIKxsFzmBy6HKDA2pzNYHD1s6p5+7fb7FTobbbaJClIaZKykuFJIzqU6tRAJABSJmaYaorNSpVhQAmpUNSgpGtIeHXb67zELW282s3KXHX1JCg02q3YSnICe86ooVAIgAEmdAX3nS3wm3lusSB9c3KF+JbUw0EHxTKHB7Umg72PCFshQW4F3LoM9pcqLqgdfVCu6jc6JSInSt/2VDQoIaqaP050DQQmiDUmp9Pp40BmgaMVUigIoVAKlBg8PD03EenbMR/d2qtwEAMPttZ82DPiSTVcAA8sxHfV5k8tvJmRpH5J36Vxwdm6s2k2wtw+013WnEuoQS2JyBaVxCkiEkgmYnmQA9+OsIcctm3Wm3ELWtKg4hKxAaWqBmBjVAmOlKH1V8Dt2MMdcYt2mltraUlTSEtKErCdChE/HMgEaTr1Ybm+uFONqVYP+bKlJh617xUhSSILo5E1h8deU4haLtUWqmFKUglT79rkASc2vZOrVMpHxagcMJHdzZQMzbRzDdZyRqZJMCBJUr2mtGaxeG75LocShQUlkoZzA5kFaG0leQ/GAKspPVJHKtkCqDSDjtgvym9YbnM+21fMGZBftFthSYEq1yMbA76bav1KvF6HGrmzvEkdk0pbNwP5u5U0nNEgEJWhBMnQawYoPbg1yHrp15Blty1s1o22Uq5UPbooVv6UocFtFu4vWFBISwpppqAB5khbjYMad3tVJERoBpzLdQSuF3dIabU44oJQhJUpR0AA1JJNd6WcZQLy6btQfMsFD9z0WdSwyRzlSe0UOiEiDm0C3C+EqKlXtyn0p7VIUNbdn7mykH1FZYK43Uo7gCmQ1BUoIB41AD1oRUFBYCoagNA0B99SKE1KAqoVRxuSkwO6ZE7jQiR0OpHsJrpQAigatQigomrxQFE0Eo0BRFBCKFQ1KCtYWNYI6p1N1arS3dIQUQsEsvI1IbeCe8IJJSpOqZOhBitwnWoDQYDeMXwELw5SlDSWrlhST1I7VSDHtFWRjN0SJw14f29rp7Yd/XW+KkUC+rG7qf3suD49tZ/NL/wCeubmOXfLC7g7/AHezn3+e/MTTLWZaYyhxKHAlQZWkqS6ooDZTGYKPelII1EgeMUHhTjt1pOGXA3nz1mY/8fUf66dSnHbiJOG3QPQOWZ5jb0jx+Y1ppxhgqKQ82SEJcPeTGVSilKpmIzIUPaK5XWMso7LziFF1SEoCVIJVnVAUNdUzuRNB4Prhf/i299yrM/8AudKqeIX/AOLb3/vWf+ZreYuULnItKoMHKpJg7wY2NFx1IIBMEmAOZME6e4E+wE7UGCniNwSV2F8hI0KsrDkexLLylqHilJ5itXDcQauGw4ysLQSRI5EaFKgdUqB3SYIr0tupJKQRmTEjmAdj7DB18D0pexyzWw8L22bzHRF00gd55ufXSB6zrckjSVAqT0oJxPw+88tL1pceSvgFC1gZg4iDlSpJ7qsqlEgkEiVRE1hfWxjcaYun/cN/s06YXijNyjOw4lxOux1BGhCgdUkHkQCK9wHhU4EXDuHsXQ4FPYi06ACE5mR3c0ArSEBMrCZAkkd46VqXXCdm3aLQm2ZJSwpOdTTanFQhXeUoplSiSSTzJJ50zAVwxBoqacSn1ihQHtKSBVFbBtKWkJSkJSEJCUgAACNgBtXpFUaRCQOgA+QV0igFcMQskPNLZcEocSpKhMGCIMEag+Ir0GhQeDCsHZtgoNJMrMrUta3FrI0BWtxRUqBoJOlaAFAzQUqASTA5nkKDxY3iQt2VvKSVZQMqR6y1KIShCf5SlFKR4qFebhXCVW7EOHM+6ouvqmZdc1UAT8VIAQn+ShNZVm78IXKHQD5HbLUWlGIuHwSntEQTmabBOU81K/k6tk0EFQmhNSaCTUmoKWH8bWi6CifRnQ4w2SU5O2ZClgjWe/lfSSYHmUR61A0TUJpZs+JFrSkENJUvIQrMS2kLYLwCtte6oA6aa+BzHOLCpbbujeVK8zBUQtJLLbkvCQISHCfV2TIOsAHmaANeLCr0udoFAS24UZk+osAJOZPh38pEmFJUJrz3jizdtIB7vYurAPqlaVNJGaByStUCfjHoCA0XHIKR98Y3/kqOmmp7vhz9/TNSli1w+2LZSozm8CUgZpKVurSRr8XslE+xIPIU2zQGjVZqTQECiaqDRJoBNQGqzVgaCTUoTUoJzoirgVRXL6cqA0DV6FBzUJEHURBrDt8FcRaC1Q6gIQ2G2lFslQSnRHad/vQkAEpyknUZdK3/ANQoR+mgVLLhNxpRWl9JJKVQW1RKLl+4Ey4SZ8qWkkkmUpV1BsjhRSVEJdSELcS6sZDmzh111XZnPCUkvGAQYI3M01f6VDvQZOCYOWVFalJUstMM91JSnKx2mUwVHU9qrnyA1iaGIMOeVMrBhPYvtzBIS44WlIUpOxENLEkjoPWrYTQoMe3Zc8qBUrMEMFLiggoStS1hSI1IlKUrkSY7QH41a01YfT5KhoMbEuGrR9ZW4wguEQXEyh2OnaIIV89BXClqRGRYEz3X306+OVwTWyqinf6daDEb4StQIh07jW5uVEyZ1Jc1PjXmveCbVaVA9v3gRpdXQGoA1HaEEaDQgjfTWmQUFH6fLQLzXBdqkR6Qdt7y7O3TztBPA9qDIN0P9tvNf/FpiJ/N+irUC6rgy3mc92PZe3n/AFa5ngi3zZu0vJjLPlt3MbxPazEnamVVVHOgXvrNY/C3n9+vP+rR+sq0J84Hnx94/cPvt8viOrKTsNxW/wBffR+nz0FWkBICUgJSBAAEAAbQBsKvQ5/TrRoJRqp/VV6ACq5BtAir1E0FezERAj2dKhSJmBPXn9Na6VKDmlIAgCANgNKq40lUEgEpMpnkYIkdNCR7CRsa61KDNvrbM9bqgEIU4ZMd0lBSCJO+pEjkT1r31yfHfb9qvzV2/wBKAGpRVVTt8lBAaJNVTRVQQGjQ+nzURt9OlBxfukIjOtCJ2zKCZiNpOu4+WpXYip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9228" name="AutoShape 6" descr="data:image/jpeg;base64,/9j/4AAQSkZJRgABAQAAAQABAAD/2wCEAAkGBxQTEhUUExQVFRQXGBgYFxgYFxcYFxgcGBwaHBoaFx0YHCghGBwlHhQYIjEiJSkrLi4uFx8zODMsNygtLisBCgoKDQwNFA8PFCwcFBwsLCwsLCssLCwsLCwrLCwsLCwsLCwsNyw3NzcsLDcsLCwrLCssLCs3Nzc3LDcsKysrN//AABEIAJoBRgMBIgACEQEDEQH/xAAcAAACAwEBAQEAAAAAAAAAAAABBgACBQMEBwj/xABZEAABAwIEAwMGBQ0NBQcFAAABAgMRAAQFEiExBkFREyJhFCMkMnGBFUKRofAHFjM0Q1JTVHKxwdHSJTVEVWJjZHSDlLTU4YSTorLTgpKjs8PE8RdFZXOV/8QAFgEBAQEAAAAAAAAAAAAAAAAAAAEC/8QAGREBAQEBAQEAAAAAAAAAAAAAAAExEUEC/9oADAMBAAIRAxEAPwD7VRoZagTQWBqE0AiiRQGak1UVJoL1Q1YUCKAEVKEVagFHrVRWPxNjht0pbaSHLp45GGiT3j8Za4BIbQO8pXhG5FBqXVy20krcWhtI3UtQSke86V4jj1pv5Vb/AO+b93xqx8N4FYntb2L26Vqpx0ZkJ/ktNmUoQNYETqa1EcLWI2s7UcvsDXMQfi9NKDo5xDZpAKru3A01LzfPb41czxNZCT5ZbaRPnm9J2+NQXwrYlIBs7UpBmDbskAncxl31qn1oWH4lZ6bejs6f8NB6Rjtr+NW/+9b/AGqCMftFerdW50nR5s6bT621FGBWo2tmBpGjLew2+L41zf4Zs1+vaWqvymGj+dNBZfEVmIm7t9Tp55vWf+1XP657IkpF5bSNx2zemsffdaCuE7EiDZWkdPJ2eQgfF6CK7fW/axHktvHTsW4/5aCycctYJ8pYgaE9q3Ajr3q4W/Fli4sNt3dstZiEpebJMxEQdTrtvXUYBazPk1vPXsW/2aFxw7aLSUrtbdSTuCy3+qg1JozSiw0rDXGm0lS7B1YbAWoqVauLMICVGSplaoTBMpUoawYDaKCFVGaFCgtFCjFCKAxVSaMUDQEGpNAVKAg0Zqoq00FVGhRNCaAg1KlCgk0QqhRFBbNQoCjQVNY/EmOptUoAQt191WRhlEBTit+ZhKUjUqOgHtrYApXaSF40vNqWbJvsx07V1ztD7T2aB7KCMYZii++5fMMk/cmrYOIT177i8yj46DfTp6H8IvimE4iEnXUWjR9kAqj5ZphIoR40C4MFvsoBxNUgRmFrbgk9TIIn2AVxVgGIST8LOgHl5JayNeRy7R4U0EVKDF+DL2D6fr18ma0+U1RzC70pgYhBj1vJWpHiJVHzVviiaBXVgN+Y/dRYA6WtuCfaSD80V0Rgt9rOJrP+y246+G23yUx5agFAufAt5scTc8Yt7YK9xyEA7awa92D4AzbrW4kKW85ot11ZcdUOmZXqpn4iYT4VqGrTQSakVJoRQHLQIqRQIoJRihFSKA1DQil/jrEFtWuRow/cLRbtbTmdMKUAogSlGdQkxIFBqYVjDFykqt3m3kjQltaVQehjb2GvcTShgaQnEnG20JSyzaoYSoJSmVtqSpY03AS6z4A5gNQYbjQePGMORcsOMODuOJKSRuOik9FJIBHQgVncH4st5pTb0eU26yy+Oqk+q4ByS4nKsflEaxW7NKfEChZXbd9JDLuW2uhrlEk9i8Y+9UezPg4OmoNpVUmgqoKC1SalCgNBRqUKAhVSaFSaC2aiFVUUZoITQmgahoJNSgaIoDNHNQqUEmpUipQVk0g4nbPnFn7i1hTzFrbp7JZCUPIcW+VIKoORXm0lJ2kGdDIfopZwhH7q35mZZstOn2fn8+nWg6YfxiwtwMOhdrcHZm4SEFXLza5KHR0yqPsFMFcL+waeQUPNNuoO6XEpUnTbRQjSsAcJrY1sbp23GkMr9IthHIIWczY/IWAOlAzVcGlh3Hbu3PpVmpxH4a0PbATHrNEB0e0Zv1a+EY7b3Qlh5DmmqUqGdPgtB7yDrsQCKDQoqoFNA0FauDVKuKCTRmgaMUAmgKwuLOJ02Qb8y7cOOEhLTKc7kJEqXlmcgOUE9VCl3/6mH+KsU/u5/XQP01JpFtvqkZlpR8GYinNMFTITOUFRgKUMxypUcokmKc8PvUPNodaUFNrSFJVrqD7dQfA6jnrQd5ozRmpNACaUcWvAvE059GbC2cuXDpot2UIEHXRtDp0jca04UivLDyXZCVC+vAwnSQphhMObEEApt3yCSfWGhBAoNDhe2U2q2ziHF2zzrgAIAW8604sbnYrgamAnempSqynUenNn+jOif7Rn/WtQ0BzV5MVsG7hlxh0Zm3EqQoeChGnQjcHkQK9UGg4oJEkgDqTA+egXeEcZKgq0uDF5bBKXAfuqPiPo++SoRPRUggaUxyaT+IrvCbopDt5boebPm3G7ptt9on7xQVI9hkHpXnZUAYTj8p5BRsFK5/Gya/JyNA8TUJNKKXTM/DSCBuCmy+eEiKs66ZB+GUJTGwTZ6nmSVA/NH6KBqk0Z+mtKK3DyxpIP5Nl+zVFO/wD5wDrpYfsaUDhNQH6a0nFfXHBz2FgI8NUVO02jHE6+FhM+Hc/QaByCj9Jq2b6a0khav4+RGye7Y/Ocuu/KKuh5QmccbO0Siy05ToPofkoHIKozSw0h10lDWKpUsbhLdstSRG8DbrJ+evY7hV5lGW/IV1VbslPyCCB76DcJqqTWHgOKPKddtbpKQ+0ErC0Ahp5tcgLQColJBSUqSSYIBBgitwUFs30ihmqCgZoCCalVqUBmlfBCfhTEdoyWcbz6jkg/MffTRNLHD6T8I4mSedrAmdmfZoddvfzoGWoDUmpQSayca4WtblQcdaHaj1XkEtvJjaHEEKG/WNa1yKsoUCmMMxC2+17lN23+CuxlcER6r7Y1/wC2k+2sbGsSxZxxpvyVLJKVryNX7SVuBOQE5lNGAkrEgA+uNdK+ha1h38/CVp/Vrz2evZ/T3UCi4xi8/a9zqf4ztwkAxtFuDoR83OaL1li52ZuB7MTa1+W203r6XRAoPmjVri+/k7/SDijcb+t3bf378tqWsZ4wuLW5DN4i9YEJUrs71DhyHTOjzELGh0kajka+r8XcQt2Fsq4cStaQpKcqIzEqMDcgCvi31b8UZuXbZxl1twKtySEKCimSVALg6Hvbb6GpVfbMIwhtpa30uOurdSkZ3FlZCBJSlGwSnvk+M61qTXO1Hm0fkp222FXFVGPjq/P2G320oa7/AGrdbdD+ia8f1OD6F/tF5/iXq9uOR2tkYGl1p4Tb3A/TXn4APoip38pvP8U9QMc0KNVoOV2opbWRuEqI9wMUlcJpM4SDMfBzq9fvvRO8QO7MLOu/eM7mnO/jsnJOmRU/IaTeGEQ7hfI/BSxA2EGy2jTmeXSgY3J8vRrp5M587rfy7D6GtY1kLHp4/qyv/NT9PdWtQQil7iVvPcWDStW1PLWtBSVJUW2lqRmGwCVZVCdJSnnFMJrExVBN3ZbwC/PeKQPN8wPX32OnPdNBbH70sIaLdul1S3W2QkqDaQFkjMTCtB0ANZyMTuFvuMGxty6htDiibg5SHVOBAk28ySwZ0003r2cSPIz2aSUFSrpGVJgqJSlycnQpmSekjnQsP30uv6rZ/wDmXdAC7d8rC33H8JEQABP2DcawOgGoqrouVEzh9oqUkHNcakzsr0c90jXnryrzXHH9sl5xlCVuKbUULIctGwFJ0UAH7htRg6SBEgwTBr12fE6nWw4zZXLqCSkFtdisEpJB1F1G6SN6Cqxca5cPtT6p+zgSR18xyAEH2bb1c+U6RY20hR/hGwMwQew3Ok+/U10+HXv4tvflsvD+leP0ih8PPH/7be7TvZf5rXbag5JNzAPkFt2kEH0gZY3jN2E7xpl6nkJ4FFyonNhtpqADNwDMSYJ8n9UECPbsK9icbfJ/e68HtVZeH9KrK4oxG8etXmrexvWnlIhtee0SEnf1kXJI0BGnXxqD1us3JBPwdZlXd3fBkjr6NyAEforHxjGk2TanXrKwQErJCE3DfbKCjrkT2AzOqMkpmN9dKxhgN127q3MPvrpolJabfxFsJSnIApK0h1SVHOF7kjKUyJmtdq3eSyWk4A0lteikB+1EyoetA11AO/IdKDIY40tXmbZxKbK0yXLZhT7YeabDqUryoCAQVoKgdcuVSiSafTxhh/49addLhr9CqX7Y3DCAhrAkBOvdQ/a+BO41MnryoKxS7kfuDMaz21rI1Phv3eR6UFsGxsXeMZ20r7BNktLbikFIdPbN5lNkgEokAA84PgaeKQXb7EfLxcDCnMoYLABuLcalaV5pzGE6RA/0Huv+LLxopz4YtIPNV3ap+SV67j5+lA4zQNJdvxherEowpa+pRdWywJAIBIVpvV73i+7bbW4rCrlKEJUpRL1vACRJJhRMAA7AmqHEUa8mFXybhhp9OiXUIcAPILSFD89Sg8KWsRky9ZkSYHk7wMTpJ8o0MeFLuBC8N7iXZuWiVh1gLKmXSFHsEEEAPApEGNSddfCntZOsAbaToPl6UocOKdF7imRtsnt2JlxQ/g7fRs8o+U9JMGgtnE9fPWO4gdg/75Pb/JpVUsYpOr9jGsejPn/3Gtagcf1ltrnHnl9BH3HTWQekDeYHqWVZSQBmjQEkJJjQEgEgTzg+yqMM2+J6ekWO2vor/wA3pP0iobbE/wAYsf7q/wD5qtRxb8mG2inkS6sE+0BogfKa7IzkHMlIPKFFQOnMlIjXwNBiJt8T/GLGP6o//mqy32cQ8vYl2zK/J7rKRbPBIGe1zBQ8oMqJyEGRACtDIIarcukq7RDaU/FKVqWT1kKQmOXM89o1znUq+ELcqAHo14NDIEu2kakA6gf/ADvQVUxiXJ+yj+qv/wCa+nz1VNvifO5suX8Ee/zVbrijHdAJ5A6D5QDHyVzZLhPeSkCPirKjPSChMiOfujnQfMfqwW96MOJfftlth1vut27jaiSSB3lPrHPUZeVfDw6RmCSRPrCYBjUT1gj5q++/VpLhwtXaJQnz7UZVlUiTBMoTBmNNeetfn91RykScupjlMRMTE6/PWPrWpj9A/U1w7FUWLYU80ymSW0PsOOupQdgYfRlTzCSJHhsGZdniR2u7Qa/ibnzzdGta2LmVrutxkTm7ytDHxRl1E9SK6uLX8UIOvNRGkeCTrPLpW2SovE3Td29s+G+2aebcC2wQh1txm7SFBCiS2QppQKcyhsQdYGlwQfRl/wBavv8AFP1jXyVnHGoCcoZYJJXB2xADKmO8e8dOQE9Y2OBJ8lVIAPlN74/wp+gYJoTRipQKvHNuh02zTiQttSnyUK1Qoot3VJzD40GCJ5gHkKxLHF8r1gppIuFN4Y4p1CHB2iUnyUggK9ZRKICVKE6mRGrFxWshbIAB7l0TrB0ZMQPafdXmwi1yXVmA2hCRYOZssDvFdrpoBMBJ1jrtzg02XAu8C0wUKtUkHkQpyUxy1GtbM1gjg60SZQl5vu5QG7m5aSEgkhKUtugJT3j3QABV08LMg6OXm8/b15+bttqo2yaXr64ScStmwoZm2H3XNJhKi0hE690k5iJmQ2r2jw4vgEFDTT12SpDqiDfXCPU7OO+c5AzKSD0CiQCa17PCUW4hlhsFxSO1KnFKUqB6y1rClOqGwzbzyoM8soVi6Sptslu0JbOilpl0AmI7nMAg6jNXNLb/AMKXKmVNgC2tApLiFELOe5IAWk9wgT8VU5hpXTD3nziJ7ZtDY8l7oS4XJ88dyUJ1gagSBOh1NevDQfhG77sDsrSDmkHW42HKJ3oPlnY4ZcYiF3watgu27VSQ7kQbgvPdoVL0lUawqJgCCBFNn1OsPs7m2dccDb5XdPELWlIUoJUA2Y0ynKlBiB7qYeC8OQbC3LjLXaKbClwlJkq7xJMakkyZ1kmuPG2DseRuww0SpTQ9RKT3nWxMgSDB9tQe48F2ER5GxERGQRER+bSug4Tsxp5M2NSdBG+p+U6+3xrseHbb8H/xL/aqn1t2v4FPyq5++qOP1n2IEC1aA/J6AgH3Ake89aI4RspzeSs5oicomOk1FcPsQQLdMSNlrEiRJ02IH5o0rorh21IjsUx7Vfr+k0HP60rLT0VoRtCY2jp7Bp4DpVVcH2REG1ajoBA9sAxPjXV7AWNIYSqTBlShA6jrU+ty2meyE/lL/aoKnhazO9s2famTsRMnnC1a7949aqrhOzJB8mbkEHQRqNRMb6gb10+t22/Bf8a/2qoOG7eNWROumdf66Dl9Z1lEeTIA6AqAMiNYVroAPdSpxNgNq1iNihCWLft27tC1qbbWVFPZKTl7UKSHJKoUQdCoazTmeHbb8EP+8v8AapT4k4WYevmWJUyhy0uc5QpGZQDluMsvJXA7x9WD4xQV4Rwu3dvsQSotuho27aFtQ0CMilHMGSEqUFLUCY36bDj9VfAmGcOWtpJQoLbSIccgpUoBSSCoggjkRyHQVpN8BWocKzcZlkJT32sPVAQISEg20I0PICYE7Ui/VTw9FmEtNwtL7YBIbtmw32TqFJ0YaTIMq9bxjnMuK+ucIj9z7OST6OxqRqfNp3nY0K68O62VtO/YM9B9zTUqo8qeJ0na1vTtHorg31+NEbc4rD4bxgJusSUGLlQU+0rRlUj0dsEETIV3ZjotPXR4jWlzhX7axPX+FI/w1v8AT3UHdHEoMeiXomRrbnlG+ukz8xop4j0nyS9np2Gv/NFbc1KDFHEH9FvOf3Hpz9b/AFrorHhp5i6k/wBHXp7Tt89axoLoMNXEepHkt7oJB7AwfYc3gd4/NWW/j3pzC/JbzS3uU5ex3zOWxmM2wyb8sw603Gs94+mta/cH+71hy3k9NJ+eg831zD8Uvdf6Or9elczxMPxS93A+11fLvtrTDVTQfK/qw4122HZfJ7puXm+861kSIzaEzOsae6vhah1O4+T5q/VPHHDHwhbeTl0tDtELKsoVOXcEEjrMzuBvtXw76rPCbOHvNJt8+RbJUcysxzJUQTsIEZazY1K+ucF8bm4s23Xbd8EBSVrbZW42ez0Kk5JMHoAYII5TThbXKHEJW2oLQoBSVJIIUDqCCNwetc8LtkttNttpCUIQlKQmAAABtFZHAQHkSIkjtLjfl6Q7p7Bt7q0yzbv9+29CfM2/sGmJb6V7/qej0L+3vPD+FPV5H/34TrENW0+PdxPn7wa0eB/tNGv3S46fh3egFBu1KkVAKBW41uG21NqeWEI7G7SFFQSMxbEAE6ZiAuBzg7xWVhWFLbcabtysKcsAFOuvOu9kSpISUpUSDBmEJyDu77Q1cVNpVZXIUApPYOyCJmEK5RWdgiB5Wk/GNhbzzV67kST3jud/00HBnhu08tUhVuyvJbsEFaQtU53hmOYGVHLqs6mNzWunhqzBkWtuDqdGkc9/i0Lf7ff108mttI285dc616DAHCNgoK9Dt9cwPm0nc66xpqK8lhNpeotQtard9pxbKFFSyytlSe0SlRBUUKDwPfPdKYGhADK22Eg6kySdSTuSfk10pfxVJOJ2UTpb3p8N7Ud7wkjbnFBdoj4UVtKrNv48qMPOfF5ATuN58K87WJdniN2kNPOKLVsoBtEp+6jvKUQlJ/KInlMGJj7bar3DnAE9om4WgqgZkpVa3Csij6wmJA+XlWjhn25d+y3H/Ao/poELBkvIuTavYm7ahu1bX2faW6j2i1LzgLcSoFKAlOm/eGorX4Ms/L7Jfld09cIU+4gEOBCFpaXCCOzAMHIF78+lZ1/9SMLdec7VpYddW6O1aeK0leYkZmrhCSApWb1Z0Fa9vwJ2aMiWcNUM2cl21deWT1KnH1KJgqEzpPuqKYBwzbREvR4XV1+h3bwoq4bt+r396uR/6tLqOBVCfMYROkRYKA0mfuuuuU+49Zq31kETFvhETImwJI10H2XXQkT81VG8jhy25F7+9XP/AFaseHbfmXj7bq5/S7S59YhiOwwf/wDnEdf5/rB9x61lcU4QLC0XdLtMIdCC3KU2XZyFOJSTJcVtm6ePhQOp4Xtjzf1HK7uuc/zvjQ+tS2Aj0iNN7u65GRqXa+TWeO27jjjabPAUKREKWezQ5IBBbKmxmE665eniWROCXRQSnCcEKPAgp6/eRpr7zUU5q4UtiZPlHs8ru8uk8u1j29aqng22A0NyNI+3bzrP4bqKUm+H7rQfA2EZdNMw5yN+z6K/PvVUcPXQ3wXCIE7FIkkDUS31SN+m+s0Q4L4TtjoTcmDOt5eT8vbT7udIvGvDNim9smnXVNsvN3KVqddU9t2WQIVclYZJKz3hB5SDFU+Dnzcm3GD4QHUtpdIhMZCsgahI1KkqER032Mxbgx9zX4HsQejNytn5cmQGip9T7hC3U/ei3fzsIW2htxLdq6FgozHvONL2UYlMAxPs5/VU4PaYtfKC6tbmdDaQUW7SQklRIAZaRmPtkjWvVhvDN0yFpTg1kQsgqz3Jd2BAguSQnU6CNzpXHG+FLt5lbScJsGlKIh1pxIcRBB3IBPxuZEGI6zwfS+HPtO2//Q1/yJqV2wm3LbDLaozIbQlUEkSlIBg8xIqVpHqnWl7hb7YxL+tp/wANbUwHel7hX7YxL+tp/wANbUDHmoE1xvLptpBW6tLaBupakpSPaVQKxBxP2v2ky5db+c+xW2n86sd8T+DSugYaz8Wxm3tykPOoQV+okmVrj7xAlSzryBrOGFXr+txdBhOnmrQQfELedBUencSjavdhWA29tJabAWdFOElTq4+/cVKlbnc86DxfDF079rWhQgxDt0rshB3IaSFOkjosI9tYN/8ADDb7avRXQUOJK27dw9nKkHKUquEkhWUagmMm3On0moDrQIibvGeZa9vkh/RdfTXwqrl3jPLsj7LSP+a6FP8AQNB89cu8akgZeUEWqYGvjcan5qXsS4Iury4D2IOPupHdKG2W0yga5EHtoROsmCdd5iPsYmqzU4PBhGMIfW6hKHEKZKUrS4nKRmGZMQSCI8a8PAX2i3y77/hr27s/prrgqvTL7aQtj2/YU7676+G9V4FTFiz/AGh+VxZ/TVGXp8Mq8EWoGu0t4ifft89anA/2k3v6zu+/2Vyst9aUYx31hGZthScxyhaW03iV5SYCiFXDcgEnvAxGtW4fxfsWEMm2uSpJcnIhC0mVqMgheoMz76BuozXgwrE27hKijMCg5VoWlSHEKgHKtKhIMKBHIgggkGa91Bm8UCbO6HVh7r+DV0rOwdrLeGD3fIbcJ6QFu6iDl+99UDlvpTEQDuNKRcCT2LlupZ7zLj2GuHNugntLdSirVSiEtDQnV47awDFaqHwjcDWfJrQnp9lu4jx3+atrNWLaR8IXOn8GtPf5y8rboATS7ijafhGxWqNGrtCCSB31dgQBJ1ORtzToCeVMJ9lcL2zbeTlcRmEyNwQRsUkQUq8QQaDK4iw51RtXLdCFKYfLpQtxTaVBTTzaoISrvy6CCRyOomvJZG/Q8+6q1YPaBuEouiYyJykSphPUmTXHEMJw6zSFvOOtSo5Ju7srUpW4bSHSpaj0SCTXiaatFAFNvi0QUg5sQT3egCnQQnwigYDf3oVHkbRTMSLrX2wWdvfPtro3fXZ3tEJ9tyP0NnQ/L4Cl921th9xxbUJ1DuIaZdho983jQi318zjG6T9kv9SJ/nflGg26UDCL68/FG/D0kfPDWg6RJ8KHwheQfQ0TMR5SnX+VPZ+r8+m3XDdaYUknssW7/rAOXgOg6F2U+ryidN5rillhSlHs8ZkjU9repEDp50ffaAeNAwi/vdfQ2tP6VvpPd8z101irovbvNBtG46i5mPd2QM/NvrtOCtTOaS3jEju6G8giddlwdt9461EFqQAnGBrpJuzv1Kzt+UYoNe8duHEwuxacBnureQQN/WlsiNBtO9K3EHBDd00tHwci3JWDmYdaQpex1ARlUnU+sJESPH0X6WVhIUnGsq16hPlWvcIhQmUojpAn316iWie0/dfMRl9W6EDecsRMnff5KgyLDhYWxYYJxBpBcCA4i+82e44opKEFOSckaIiVCDTN9aKQO7dX6TyPlbqoPLRZIOusKBB59K81i+y2UqUnE3lIkp7Zm5cymIJSAjLmgkTvCj1r1I4xZJIDF9I5eQ3Wsf2em/OKDP4bRcJxO6TcrS4pNswG3EoylTZceIKxsFzmBy6HKDA2pzNYHD1s6p5+7fb7FTobbbaJClIaZKykuFJIzqU6tRAJABSJmaYaorNSpVhQAmpUNSgpGtIeHXb67zELW282s3KXHX1JCg02q3YSnICe86ooVAIgAEmdAX3nS3wm3lusSB9c3KF+JbUw0EHxTKHB7Umg72PCFshQW4F3LoM9pcqLqgdfVCu6jc6JSInSt/2VDQoIaqaP050DQQmiDUmp9Pp40BmgaMVUigIoVAKlBg8PD03EenbMR/d2qtwEAMPttZ82DPiSTVcAA8sxHfV5k8tvJmRpH5J36Vxwdm6s2k2wtw+013WnEuoQS2JyBaVxCkiEkgmYnmQA9+OsIcctm3Wm3ELWtKg4hKxAaWqBmBjVAmOlKH1V8Dt2MMdcYt2mltraUlTSEtKErCdChE/HMgEaTr1Ybm+uFONqVYP+bKlJh617xUhSSILo5E1h8deU4haLtUWqmFKUglT79rkASc2vZOrVMpHxagcMJHdzZQMzbRzDdZyRqZJMCBJUr2mtGaxeG75LocShQUlkoZzA5kFaG0leQ/GAKspPVJHKtkCqDSDjtgvym9YbnM+21fMGZBftFthSYEq1yMbA76bav1KvF6HGrmzvEkdk0pbNwP5u5U0nNEgEJWhBMnQawYoPbg1yHrp15Blty1s1o22Uq5UPbooVv6UocFtFu4vWFBISwpppqAB5khbjYMad3tVJERoBpzLdQSuF3dIabU44oJQhJUpR0AA1JJNd6WcZQLy6btQfMsFD9z0WdSwyRzlSe0UOiEiDm0C3C+EqKlXtyn0p7VIUNbdn7mykH1FZYK43Uo7gCmQ1BUoIB41AD1oRUFBYCoagNA0B99SKE1KAqoVRxuSkwO6ZE7jQiR0OpHsJrpQAigatQigomrxQFE0Eo0BRFBCKFQ1KCtYWNYI6p1N1arS3dIQUQsEsvI1IbeCe8IJJSpOqZOhBitwnWoDQYDeMXwELw5SlDSWrlhST1I7VSDHtFWRjN0SJw14f29rp7Yd/XW+KkUC+rG7qf3suD49tZ/NL/wCeubmOXfLC7g7/AHezn3+e/MTTLWZaYyhxKHAlQZWkqS6ooDZTGYKPelII1EgeMUHhTjt1pOGXA3nz1mY/8fUf66dSnHbiJOG3QPQOWZ5jb0jx+Y1ppxhgqKQ82SEJcPeTGVSilKpmIzIUPaK5XWMso7LziFF1SEoCVIJVnVAUNdUzuRNB4Prhf/i299yrM/8AudKqeIX/AOLb3/vWf+ZreYuULnItKoMHKpJg7wY2NFx1IIBMEmAOZME6e4E+wE7UGCniNwSV2F8hI0KsrDkexLLylqHilJ5itXDcQauGw4ysLQSRI5EaFKgdUqB3SYIr0tupJKQRmTEjmAdj7DB18D0pexyzWw8L22bzHRF00gd55ufXSB6zrckjSVAqT0oJxPw+88tL1pceSvgFC1gZg4iDlSpJ7qsqlEgkEiVRE1hfWxjcaYun/cN/s06YXijNyjOw4lxOux1BGhCgdUkHkQCK9wHhU4EXDuHsXQ4FPYi06ACE5mR3c0ArSEBMrCZAkkd46VqXXCdm3aLQm2ZJSwpOdTTanFQhXeUoplSiSSTzJJ50zAVwxBoqacSn1ihQHtKSBVFbBtKWkJSkJSEJCUgAACNgBtXpFUaRCQOgA+QV0igFcMQskPNLZcEocSpKhMGCIMEag+Ir0GhQeDCsHZtgoNJMrMrUta3FrI0BWtxRUqBoJOlaAFAzQUqASTA5nkKDxY3iQt2VvKSVZQMqR6y1KIShCf5SlFKR4qFebhXCVW7EOHM+6ouvqmZdc1UAT8VIAQn+ShNZVm78IXKHQD5HbLUWlGIuHwSntEQTmabBOU81K/k6tk0EFQmhNSaCTUmoKWH8bWi6CifRnQ4w2SU5O2ZClgjWe/lfSSYHmUR61A0TUJpZs+JFrSkENJUvIQrMS2kLYLwCtte6oA6aa+BzHOLCpbbujeVK8zBUQtJLLbkvCQISHCfV2TIOsAHmaANeLCr0udoFAS24UZk+osAJOZPh38pEmFJUJrz3jizdtIB7vYurAPqlaVNJGaByStUCfjHoCA0XHIKR98Y3/kqOmmp7vhz9/TNSli1w+2LZSozm8CUgZpKVurSRr8XslE+xIPIU2zQGjVZqTQECiaqDRJoBNQGqzVgaCTUoTUoJzoirgVRXL6cqA0DV6FBzUJEHURBrDt8FcRaC1Q6gIQ2G2lFslQSnRHad/vQkAEpyknUZdK3/ANQoR+mgVLLhNxpRWl9JJKVQW1RKLl+4Ey4SZ8qWkkkmUpV1BsjhRSVEJdSELcS6sZDmzh111XZnPCUkvGAQYI3M01f6VDvQZOCYOWVFalJUstMM91JSnKx2mUwVHU9qrnyA1iaGIMOeVMrBhPYvtzBIS44WlIUpOxENLEkjoPWrYTQoMe3Zc8qBUrMEMFLiggoStS1hSI1IlKUrkSY7QH41a01YfT5KhoMbEuGrR9ZW4wguEQXEyh2OnaIIV89BXClqRGRYEz3X306+OVwTWyqinf6daDEb4StQIh07jW5uVEyZ1Jc1PjXmveCbVaVA9v3gRpdXQGoA1HaEEaDQgjfTWmQUFH6fLQLzXBdqkR6Qdt7y7O3TztBPA9qDIN0P9tvNf/FpiJ/N+irUC6rgy3mc92PZe3n/AFa5ngi3zZu0vJjLPlt3MbxPazEnamVVVHOgXvrNY/C3n9+vP+rR+sq0J84Hnx94/cPvt8viOrKTsNxW/wBffR+nz0FWkBICUgJSBAAEAAbQBsKvQ5/TrRoJRqp/VV6ACq5BtAir1E0FezERAj2dKhSJmBPXn9Na6VKDmlIAgCANgNKq40lUEgEpMpnkYIkdNCR7CRsa61KDNvrbM9bqgEIU4ZMd0lBSCJO+pEjkT1r31yfHfb9qvzV2/wBKAGpRVVTt8lBAaJNVTRVQQGjQ+nzURt9OlBxfukIjOtCJ2zKCZiNpOu4+WpXYipQf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/>
          </a:p>
        </p:txBody>
      </p:sp>
      <p:pic>
        <p:nvPicPr>
          <p:cNvPr id="2050" name="Picture 2" descr="http://rle.dainf.ct.utfpr.edu.br/hipermidia/images/rx/fig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520689" cy="222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le.dainf.ct.utfpr.edu.br/hipermidia/images/rx/fig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588345" cy="214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" b="12699"/>
          <a:stretch/>
        </p:blipFill>
        <p:spPr bwMode="auto">
          <a:xfrm>
            <a:off x="2782436" y="4149080"/>
            <a:ext cx="373378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7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ítulo 5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80921" cy="1143000"/>
          </a:xfrm>
        </p:spPr>
        <p:txBody>
          <a:bodyPr/>
          <a:lstStyle/>
          <a:p>
            <a:r>
              <a:rPr lang="pt-BR" altLang="pt-BR" dirty="0" smtClean="0"/>
              <a:t>Formação da Imagem Radiográfica Plana</a:t>
            </a:r>
          </a:p>
        </p:txBody>
      </p:sp>
      <p:sp>
        <p:nvSpPr>
          <p:cNvPr id="13316" name="AutoShape 4" descr="data:image/jpeg;base64,/9j/4AAQSkZJRgABAQAAAQABAAD/2wCEAAkGBxQTEhUUExQVFRQXGBgYFxgYFxcYFxgcGBwaHBoaFx0YHCghGBwlHhQYIjEiJSkrLi4uFx8zODMsNygtLisBCgoKDQwNFA8PFCwcFBwsLCwsLCssLCwsLCwrLCwsLCwsLCwsNyw3NzcsLDcsLCwrLCssLCs3Nzc3LDcsKysrN//AABEIAJoBRgMBIgACEQEDEQH/xAAcAAACAwEBAQEAAAAAAAAAAAABBgACBQMEBwj/xABZEAABAwIEAwMGBQ0NBQcFAAABAgMRAAQFEiExBkFREyJhFCMkMnGBFUKRofAHFjM0Q1JTVHKxwdHSJTVEVWJjZHSDlLTU4YSTorLTgpKjs8PE8RdFZXOV/8QAFgEBAQEAAAAAAAAAAAAAAAAAAAEC/8QAGREBAQEBAQEAAAAAAAAAAAAAAAExEUEC/9oADAMBAAIRAxEAPwD7VRoZagTQWBqE0AiiRQGak1UVJoL1Q1YUCKAEVKEVagFHrVRWPxNjht0pbaSHLp45GGiT3j8Za4BIbQO8pXhG5FBqXVy20krcWhtI3UtQSke86V4jj1pv5Vb/AO+b93xqx8N4FYntb2L26Vqpx0ZkJ/ktNmUoQNYETqa1EcLWI2s7UcvsDXMQfi9NKDo5xDZpAKru3A01LzfPb41czxNZCT5ZbaRPnm9J2+NQXwrYlIBs7UpBmDbskAncxl31qn1oWH4lZ6bejs6f8NB6Rjtr+NW/+9b/AGqCMftFerdW50nR5s6bT621FGBWo2tmBpGjLew2+L41zf4Zs1+vaWqvymGj+dNBZfEVmIm7t9Tp55vWf+1XP657IkpF5bSNx2zemsffdaCuE7EiDZWkdPJ2eQgfF6CK7fW/axHktvHTsW4/5aCycctYJ8pYgaE9q3Ajr3q4W/Fli4sNt3dstZiEpebJMxEQdTrtvXUYBazPk1vPXsW/2aFxw7aLSUrtbdSTuCy3+qg1JozSiw0rDXGm0lS7B1YbAWoqVauLMICVGSplaoTBMpUoawYDaKCFVGaFCgtFCjFCKAxVSaMUDQEGpNAVKAg0Zqoq00FVGhRNCaAg1KlCgk0QqhRFBbNQoCjQVNY/EmOptUoAQt191WRhlEBTit+ZhKUjUqOgHtrYApXaSF40vNqWbJvsx07V1ztD7T2aB7KCMYZii++5fMMk/cmrYOIT177i8yj46DfTp6H8IvimE4iEnXUWjR9kAqj5ZphIoR40C4MFvsoBxNUgRmFrbgk9TIIn2AVxVgGIST8LOgHl5JayNeRy7R4U0EVKDF+DL2D6fr18ma0+U1RzC70pgYhBj1vJWpHiJVHzVviiaBXVgN+Y/dRYA6WtuCfaSD80V0Rgt9rOJrP+y246+G23yUx5agFAufAt5scTc8Yt7YK9xyEA7awa92D4AzbrW4kKW85ot11ZcdUOmZXqpn4iYT4VqGrTQSakVJoRQHLQIqRQIoJRihFSKA1DQil/jrEFtWuRow/cLRbtbTmdMKUAogSlGdQkxIFBqYVjDFykqt3m3kjQltaVQehjb2GvcTShgaQnEnG20JSyzaoYSoJSmVtqSpY03AS6z4A5gNQYbjQePGMORcsOMODuOJKSRuOik9FJIBHQgVncH4st5pTb0eU26yy+Oqk+q4ByS4nKsflEaxW7NKfEChZXbd9JDLuW2uhrlEk9i8Y+9UezPg4OmoNpVUmgqoKC1SalCgNBRqUKAhVSaFSaC2aiFVUUZoITQmgahoJNSgaIoDNHNQqUEmpUipQVk0g4nbPnFn7i1hTzFrbp7JZCUPIcW+VIKoORXm0lJ2kGdDIfopZwhH7q35mZZstOn2fn8+nWg6YfxiwtwMOhdrcHZm4SEFXLza5KHR0yqPsFMFcL+waeQUPNNuoO6XEpUnTbRQjSsAcJrY1sbp23GkMr9IthHIIWczY/IWAOlAzVcGlh3Hbu3PpVmpxH4a0PbATHrNEB0e0Zv1a+EY7b3Qlh5DmmqUqGdPgtB7yDrsQCKDQoqoFNA0FauDVKuKCTRmgaMUAmgKwuLOJ02Qb8y7cOOEhLTKc7kJEqXlmcgOUE9VCl3/6mH+KsU/u5/XQP01JpFtvqkZlpR8GYinNMFTITOUFRgKUMxypUcokmKc8PvUPNodaUFNrSFJVrqD7dQfA6jnrQd5ozRmpNACaUcWvAvE059GbC2cuXDpot2UIEHXRtDp0jca04UivLDyXZCVC+vAwnSQphhMObEEApt3yCSfWGhBAoNDhe2U2q2ziHF2zzrgAIAW8604sbnYrgamAnempSqynUenNn+jOif7Rn/WtQ0BzV5MVsG7hlxh0Zm3EqQoeChGnQjcHkQK9UGg4oJEkgDqTA+egXeEcZKgq0uDF5bBKXAfuqPiPo++SoRPRUggaUxyaT+IrvCbopDt5boebPm3G7ptt9on7xQVI9hkHpXnZUAYTj8p5BRsFK5/Gya/JyNA8TUJNKKXTM/DSCBuCmy+eEiKs66ZB+GUJTGwTZ6nmSVA/NH6KBqk0Z+mtKK3DyxpIP5Nl+zVFO/wD5wDrpYfsaUDhNQH6a0nFfXHBz2FgI8NUVO02jHE6+FhM+Hc/QaByCj9Jq2b6a0khav4+RGye7Y/Ocuu/KKuh5QmccbO0Siy05ToPofkoHIKozSw0h10lDWKpUsbhLdstSRG8DbrJ+evY7hV5lGW/IV1VbslPyCCB76DcJqqTWHgOKPKddtbpKQ+0ErC0Ahp5tcgLQColJBSUqSSYIBBgitwUFs30ihmqCgZoCCalVqUBmlfBCfhTEdoyWcbz6jkg/MffTRNLHD6T8I4mSedrAmdmfZoddvfzoGWoDUmpQSayca4WtblQcdaHaj1XkEtvJjaHEEKG/WNa1yKsoUCmMMxC2+17lN23+CuxlcER6r7Y1/wC2k+2sbGsSxZxxpvyVLJKVryNX7SVuBOQE5lNGAkrEgA+uNdK+ha1h38/CVp/Vrz2evZ/T3UCi4xi8/a9zqf4ztwkAxtFuDoR83OaL1li52ZuB7MTa1+W203r6XRAoPmjVri+/k7/SDijcb+t3bf378tqWsZ4wuLW5DN4i9YEJUrs71DhyHTOjzELGh0kajka+r8XcQt2Fsq4cStaQpKcqIzEqMDcgCvi31b8UZuXbZxl1twKtySEKCimSVALg6Hvbb6GpVfbMIwhtpa30uOurdSkZ3FlZCBJSlGwSnvk+M61qTXO1Hm0fkp222FXFVGPjq/P2G320oa7/AGrdbdD+ia8f1OD6F/tF5/iXq9uOR2tkYGl1p4Tb3A/TXn4APoip38pvP8U9QMc0KNVoOV2opbWRuEqI9wMUlcJpM4SDMfBzq9fvvRO8QO7MLOu/eM7mnO/jsnJOmRU/IaTeGEQ7hfI/BSxA2EGy2jTmeXSgY3J8vRrp5M587rfy7D6GtY1kLHp4/qyv/NT9PdWtQQil7iVvPcWDStW1PLWtBSVJUW2lqRmGwCVZVCdJSnnFMJrExVBN3ZbwC/PeKQPN8wPX32OnPdNBbH70sIaLdul1S3W2QkqDaQFkjMTCtB0ANZyMTuFvuMGxty6htDiibg5SHVOBAk28ySwZ0003r2cSPIz2aSUFSrpGVJgqJSlycnQpmSekjnQsP30uv6rZ/wDmXdAC7d8rC33H8JEQABP2DcawOgGoqrouVEzh9oqUkHNcakzsr0c90jXnryrzXHH9sl5xlCVuKbUULIctGwFJ0UAH7htRg6SBEgwTBr12fE6nWw4zZXLqCSkFtdisEpJB1F1G6SN6Cqxca5cPtT6p+zgSR18xyAEH2bb1c+U6RY20hR/hGwMwQew3Ok+/U10+HXv4tvflsvD+leP0ih8PPH/7be7TvZf5rXbag5JNzAPkFt2kEH0gZY3jN2E7xpl6nkJ4FFyonNhtpqADNwDMSYJ8n9UECPbsK9icbfJ/e68HtVZeH9KrK4oxG8etXmrexvWnlIhtee0SEnf1kXJI0BGnXxqD1us3JBPwdZlXd3fBkjr6NyAEforHxjGk2TanXrKwQErJCE3DfbKCjrkT2AzOqMkpmN9dKxhgN127q3MPvrpolJabfxFsJSnIApK0h1SVHOF7kjKUyJmtdq3eSyWk4A0lteikB+1EyoetA11AO/IdKDIY40tXmbZxKbK0yXLZhT7YeabDqUryoCAQVoKgdcuVSiSafTxhh/49addLhr9CqX7Y3DCAhrAkBOvdQ/a+BO41MnryoKxS7kfuDMaz21rI1Phv3eR6UFsGxsXeMZ20r7BNktLbikFIdPbN5lNkgEokAA84PgaeKQXb7EfLxcDCnMoYLABuLcalaV5pzGE6RA/0Huv+LLxopz4YtIPNV3ap+SV67j5+lA4zQNJdvxherEowpa+pRdWywJAIBIVpvV73i+7bbW4rCrlKEJUpRL1vACRJJhRMAA7AmqHEUa8mFXybhhp9OiXUIcAPILSFD89Sg8KWsRky9ZkSYHk7wMTpJ8o0MeFLuBC8N7iXZuWiVh1gLKmXSFHsEEEAPApEGNSddfCntZOsAbaToPl6UocOKdF7imRtsnt2JlxQ/g7fRs8o+U9JMGgtnE9fPWO4gdg/75Pb/JpVUsYpOr9jGsejPn/3Gtagcf1ltrnHnl9BH3HTWQekDeYHqWVZSQBmjQEkJJjQEgEgTzg+yqMM2+J6ekWO2vor/wA3pP0iobbE/wAYsf7q/wD5qtRxb8mG2inkS6sE+0BogfKa7IzkHMlIPKFFQOnMlIjXwNBiJt8T/GLGP6o//mqy32cQ8vYl2zK/J7rKRbPBIGe1zBQ8oMqJyEGRACtDIIarcukq7RDaU/FKVqWT1kKQmOXM89o1znUq+ELcqAHo14NDIEu2kakA6gf/ADvQVUxiXJ+yj+qv/wCa+nz1VNvifO5suX8Ee/zVbrijHdAJ5A6D5QDHyVzZLhPeSkCPirKjPSChMiOfujnQfMfqwW96MOJfftlth1vut27jaiSSB3lPrHPUZeVfDw6RmCSRPrCYBjUT1gj5q++/VpLhwtXaJQnz7UZVlUiTBMoTBmNNeetfn91RykScupjlMRMTE6/PWPrWpj9A/U1w7FUWLYU80ymSW0PsOOupQdgYfRlTzCSJHhsGZdniR2u7Qa/ibnzzdGta2LmVrutxkTm7ytDHxRl1E9SK6uLX8UIOvNRGkeCTrPLpW2SovE3Td29s+G+2aebcC2wQh1txm7SFBCiS2QppQKcyhsQdYGlwQfRl/wBavv8AFP1jXyVnHGoCcoZYJJXB2xADKmO8e8dOQE9Y2OBJ8lVIAPlN74/wp+gYJoTRipQKvHNuh02zTiQttSnyUK1Qoot3VJzD40GCJ5gHkKxLHF8r1gppIuFN4Y4p1CHB2iUnyUggK9ZRKICVKE6mRGrFxWshbIAB7l0TrB0ZMQPafdXmwi1yXVmA2hCRYOZssDvFdrpoBMBJ1jrtzg02XAu8C0wUKtUkHkQpyUxy1GtbM1gjg60SZQl5vu5QG7m5aSEgkhKUtugJT3j3QABV08LMg6OXm8/b15+bttqo2yaXr64ScStmwoZm2H3XNJhKi0hE690k5iJmQ2r2jw4vgEFDTT12SpDqiDfXCPU7OO+c5AzKSD0CiQCa17PCUW4hlhsFxSO1KnFKUqB6y1rClOqGwzbzyoM8soVi6Sptslu0JbOilpl0AmI7nMAg6jNXNLb/AMKXKmVNgC2tApLiFELOe5IAWk9wgT8VU5hpXTD3nziJ7ZtDY8l7oS4XJ88dyUJ1gagSBOh1NevDQfhG77sDsrSDmkHW42HKJ3oPlnY4ZcYiF3watgu27VSQ7kQbgvPdoVL0lUawqJgCCBFNn1OsPs7m2dccDb5XdPELWlIUoJUA2Y0ynKlBiB7qYeC8OQbC3LjLXaKbClwlJkq7xJMakkyZ1kmuPG2DseRuww0SpTQ9RKT3nWxMgSDB9tQe48F2ER5GxERGQRER+bSug4Tsxp5M2NSdBG+p+U6+3xrseHbb8H/xL/aqn1t2v4FPyq5++qOP1n2IEC1aA/J6AgH3Ake89aI4RspzeSs5oicomOk1FcPsQQLdMSNlrEiRJ02IH5o0rorh21IjsUx7Vfr+k0HP60rLT0VoRtCY2jp7Bp4DpVVcH2REG1ajoBA9sAxPjXV7AWNIYSqTBlShA6jrU+ty2meyE/lL/aoKnhazO9s2famTsRMnnC1a7949aqrhOzJB8mbkEHQRqNRMb6gb10+t22/Bf8a/2qoOG7eNWROumdf66Dl9Z1lEeTIA6AqAMiNYVroAPdSpxNgNq1iNihCWLft27tC1qbbWVFPZKTl7UKSHJKoUQdCoazTmeHbb8EP+8v8AapT4k4WYevmWJUyhy0uc5QpGZQDluMsvJXA7x9WD4xQV4Rwu3dvsQSotuho27aFtQ0CMilHMGSEqUFLUCY36bDj9VfAmGcOWtpJQoLbSIccgpUoBSSCoggjkRyHQVpN8BWocKzcZlkJT32sPVAQISEg20I0PICYE7Ui/VTw9FmEtNwtL7YBIbtmw32TqFJ0YaTIMq9bxjnMuK+ucIj9z7OST6OxqRqfNp3nY0K68O62VtO/YM9B9zTUqo8qeJ0na1vTtHorg31+NEbc4rD4bxgJusSUGLlQU+0rRlUj0dsEETIV3ZjotPXR4jWlzhX7axPX+FI/w1v8AT3UHdHEoMeiXomRrbnlG+ukz8xop4j0nyS9np2Gv/NFbc1KDFHEH9FvOf3Hpz9b/AFrorHhp5i6k/wBHXp7Tt89axoLoMNXEepHkt7oJB7AwfYc3gd4/NWW/j3pzC/JbzS3uU5ex3zOWxmM2wyb8sw603Gs94+mta/cH+71hy3k9NJ+eg831zD8Uvdf6Or9elczxMPxS93A+11fLvtrTDVTQfK/qw4122HZfJ7puXm+861kSIzaEzOsae6vhah1O4+T5q/VPHHDHwhbeTl0tDtELKsoVOXcEEjrMzuBvtXw76rPCbOHvNJt8+RbJUcysxzJUQTsIEZazY1K+ucF8bm4s23Xbd8EBSVrbZW42ez0Kk5JMHoAYII5TThbXKHEJW2oLQoBSVJIIUDqCCNwetc8LtkttNttpCUIQlKQmAAABtFZHAQHkSIkjtLjfl6Q7p7Bt7q0yzbv9+29CfM2/sGmJb6V7/qej0L+3vPD+FPV5H/34TrENW0+PdxPn7wa0eB/tNGv3S46fh3egFBu1KkVAKBW41uG21NqeWEI7G7SFFQSMxbEAE6ZiAuBzg7xWVhWFLbcabtysKcsAFOuvOu9kSpISUpUSDBmEJyDu77Q1cVNpVZXIUApPYOyCJmEK5RWdgiB5Wk/GNhbzzV67kST3jud/00HBnhu08tUhVuyvJbsEFaQtU53hmOYGVHLqs6mNzWunhqzBkWtuDqdGkc9/i0Lf7ff108mttI285dc616DAHCNgoK9Dt9cwPm0nc66xpqK8lhNpeotQtard9pxbKFFSyytlSe0SlRBUUKDwPfPdKYGhADK22Eg6kySdSTuSfk10pfxVJOJ2UTpb3p8N7Ud7wkjbnFBdoj4UVtKrNv48qMPOfF5ATuN58K87WJdniN2kNPOKLVsoBtEp+6jvKUQlJ/KInlMGJj7bar3DnAE9om4WgqgZkpVa3Csij6wmJA+XlWjhn25d+y3H/Ao/poELBkvIuTavYm7ahu1bX2faW6j2i1LzgLcSoFKAlOm/eGorX4Ms/L7Jfld09cIU+4gEOBCFpaXCCOzAMHIF78+lZ1/9SMLdec7VpYddW6O1aeK0leYkZmrhCSApWb1Z0Fa9vwJ2aMiWcNUM2cl21deWT1KnH1KJgqEzpPuqKYBwzbREvR4XV1+h3bwoq4bt+r396uR/6tLqOBVCfMYROkRYKA0mfuuuuU+49Zq31kETFvhETImwJI10H2XXQkT81VG8jhy25F7+9XP/AFaseHbfmXj7bq5/S7S59YhiOwwf/wDnEdf5/rB9x61lcU4QLC0XdLtMIdCC3KU2XZyFOJSTJcVtm6ePhQOp4Xtjzf1HK7uuc/zvjQ+tS2Aj0iNN7u65GRqXa+TWeO27jjjabPAUKREKWezQ5IBBbKmxmE665eniWROCXRQSnCcEKPAgp6/eRpr7zUU5q4UtiZPlHs8ru8uk8u1j29aqng22A0NyNI+3bzrP4bqKUm+H7rQfA2EZdNMw5yN+z6K/PvVUcPXQ3wXCIE7FIkkDUS31SN+m+s0Q4L4TtjoTcmDOt5eT8vbT7udIvGvDNim9smnXVNsvN3KVqddU9t2WQIVclYZJKz3hB5SDFU+Dnzcm3GD4QHUtpdIhMZCsgahI1KkqER032Mxbgx9zX4HsQejNytn5cmQGip9T7hC3U/ei3fzsIW2htxLdq6FgozHvONL2UYlMAxPs5/VU4PaYtfKC6tbmdDaQUW7SQklRIAZaRmPtkjWvVhvDN0yFpTg1kQsgqz3Jd2BAguSQnU6CNzpXHG+FLt5lbScJsGlKIh1pxIcRBB3IBPxuZEGI6zwfS+HPtO2//Q1/yJqV2wm3LbDLaozIbQlUEkSlIBg8xIqVpHqnWl7hb7YxL+tp/wANbUwHel7hX7YxL+tp/wANbUDHmoE1xvLptpBW6tLaBupakpSPaVQKxBxP2v2ky5db+c+xW2n86sd8T+DSugYaz8Wxm3tykPOoQV+okmVrj7xAlSzryBrOGFXr+txdBhOnmrQQfELedBUencSjavdhWA29tJabAWdFOElTq4+/cVKlbnc86DxfDF079rWhQgxDt0rshB3IaSFOkjosI9tYN/8ADDb7avRXQUOJK27dw9nKkHKUquEkhWUagmMm3On0moDrQIibvGeZa9vkh/RdfTXwqrl3jPLsj7LSP+a6FP8AQNB89cu8akgZeUEWqYGvjcan5qXsS4Iury4D2IOPupHdKG2W0yga5EHtoROsmCdd5iPsYmqzU4PBhGMIfW6hKHEKZKUrS4nKRmGZMQSCI8a8PAX2i3y77/hr27s/prrgqvTL7aQtj2/YU7676+G9V4FTFiz/AGh+VxZ/TVGXp8Mq8EWoGu0t4ifft89anA/2k3v6zu+/2Vyst9aUYx31hGZthScxyhaW03iV5SYCiFXDcgEnvAxGtW4fxfsWEMm2uSpJcnIhC0mVqMgheoMz76BuozXgwrE27hKijMCg5VoWlSHEKgHKtKhIMKBHIgggkGa91Bm8UCbO6HVh7r+DV0rOwdrLeGD3fIbcJ6QFu6iDl+99UDlvpTEQDuNKRcCT2LlupZ7zLj2GuHNugntLdSirVSiEtDQnV47awDFaqHwjcDWfJrQnp9lu4jx3+atrNWLaR8IXOn8GtPf5y8rboATS7ijafhGxWqNGrtCCSB31dgQBJ1ORtzToCeVMJ9lcL2zbeTlcRmEyNwQRsUkQUq8QQaDK4iw51RtXLdCFKYfLpQtxTaVBTTzaoISrvy6CCRyOomvJZG/Q8+6q1YPaBuEouiYyJykSphPUmTXHEMJw6zSFvOOtSo5Ju7srUpW4bSHSpaj0SCTXiaatFAFNvi0QUg5sQT3egCnQQnwigYDf3oVHkbRTMSLrX2wWdvfPtro3fXZ3tEJ9tyP0NnQ/L4Cl921th9xxbUJ1DuIaZdho983jQi318zjG6T9kv9SJ/nflGg26UDCL68/FG/D0kfPDWg6RJ8KHwheQfQ0TMR5SnX+VPZ+r8+m3XDdaYUknssW7/rAOXgOg6F2U+ryidN5rillhSlHs8ZkjU9repEDp50ffaAeNAwi/vdfQ2tP6VvpPd8z101irovbvNBtG46i5mPd2QM/NvrtOCtTOaS3jEju6G8giddlwdt9461EFqQAnGBrpJuzv1Kzt+UYoNe8duHEwuxacBnureQQN/WlsiNBtO9K3EHBDd00tHwci3JWDmYdaQpex1ARlUnU+sJESPH0X6WVhIUnGsq16hPlWvcIhQmUojpAn316iWie0/dfMRl9W6EDecsRMnff5KgyLDhYWxYYJxBpBcCA4i+82e44opKEFOSckaIiVCDTN9aKQO7dX6TyPlbqoPLRZIOusKBB59K81i+y2UqUnE3lIkp7Zm5cymIJSAjLmgkTvCj1r1I4xZJIDF9I5eQ3Wsf2em/OKDP4bRcJxO6TcrS4pNswG3EoylTZceIKxsFzmBy6HKDA2pzNYHD1s6p5+7fb7FTobbbaJClIaZKykuFJIzqU6tRAJABSJmaYaorNSpVhQAmpUNSgpGtIeHXb67zELW282s3KXHX1JCg02q3YSnICe86ooVAIgAEmdAX3nS3wm3lusSB9c3KF+JbUw0EHxTKHB7Umg72PCFshQW4F3LoM9pcqLqgdfVCu6jc6JSInSt/2VDQoIaqaP050DQQmiDUmp9Pp40BmgaMVUigIoVAKlBg8PD03EenbMR/d2qtwEAMPttZ82DPiSTVcAA8sxHfV5k8tvJmRpH5J36Vxwdm6s2k2wtw+013WnEuoQS2JyBaVxCkiEkgmYnmQA9+OsIcctm3Wm3ELWtKg4hKxAaWqBmBjVAmOlKH1V8Dt2MMdcYt2mltraUlTSEtKErCdChE/HMgEaTr1Ybm+uFONqVYP+bKlJh617xUhSSILo5E1h8deU4haLtUWqmFKUglT79rkASc2vZOrVMpHxagcMJHdzZQMzbRzDdZyRqZJMCBJUr2mtGaxeG75LocShQUlkoZzA5kFaG0leQ/GAKspPVJHKtkCqDSDjtgvym9YbnM+21fMGZBftFthSYEq1yMbA76bav1KvF6HGrmzvEkdk0pbNwP5u5U0nNEgEJWhBMnQawYoPbg1yHrp15Blty1s1o22Uq5UPbooVv6UocFtFu4vWFBISwpppqAB5khbjYMad3tVJERoBpzLdQSuF3dIabU44oJQhJUpR0AA1JJNd6WcZQLy6btQfMsFD9z0WdSwyRzlSe0UOiEiDm0C3C+EqKlXtyn0p7VIUNbdn7mykH1FZYK43Uo7gCmQ1BUoIB41AD1oRUFBYCoagNA0B99SKE1KAqoVRxuSkwO6ZE7jQiR0OpHsJrpQAigatQigomrxQFE0Eo0BRFBCKFQ1KCtYWNYI6p1N1arS3dIQUQsEsvI1IbeCe8IJJSpOqZOhBitwnWoDQYDeMXwELw5SlDSWrlhST1I7VSDHtFWRjN0SJw14f29rp7Yd/XW+KkUC+rG7qf3suD49tZ/NL/wCeubmOXfLC7g7/AHezn3+e/MTTLWZaYyhxKHAlQZWkqS6ooDZTGYKPelII1EgeMUHhTjt1pOGXA3nz1mY/8fUf66dSnHbiJOG3QPQOWZ5jb0jx+Y1ppxhgqKQ82SEJcPeTGVSilKpmIzIUPaK5XWMso7LziFF1SEoCVIJVnVAUNdUzuRNB4Prhf/i299yrM/8AudKqeIX/AOLb3/vWf+ZreYuULnItKoMHKpJg7wY2NFx1IIBMEmAOZME6e4E+wE7UGCniNwSV2F8hI0KsrDkexLLylqHilJ5itXDcQauGw4ysLQSRI5EaFKgdUqB3SYIr0tupJKQRmTEjmAdj7DB18D0pexyzWw8L22bzHRF00gd55ufXSB6zrckjSVAqT0oJxPw+88tL1pceSvgFC1gZg4iDlSpJ7qsqlEgkEiVRE1hfWxjcaYun/cN/s06YXijNyjOw4lxOux1BGhCgdUkHkQCK9wHhU4EXDuHsXQ4FPYi06ACE5mR3c0ArSEBMrCZAkkd46VqXXCdm3aLQm2ZJSwpOdTTanFQhXeUoplSiSSTzJJ50zAVwxBoqacSn1ihQHtKSBVFbBtKWkJSkJSEJCUgAACNgBtXpFUaRCQOgA+QV0igFcMQskPNLZcEocSpKhMGCIMEag+Ir0GhQeDCsHZtgoNJMrMrUta3FrI0BWtxRUqBoJOlaAFAzQUqASTA5nkKDxY3iQt2VvKSVZQMqR6y1KIShCf5SlFKR4qFebhXCVW7EOHM+6ouvqmZdc1UAT8VIAQn+ShNZVm78IXKHQD5HbLUWlGIuHwSntEQTmabBOU81K/k6tk0EFQmhNSaCTUmoKWH8bWi6CifRnQ4w2SU5O2ZClgjWe/lfSSYHmUR61A0TUJpZs+JFrSkENJUvIQrMS2kLYLwCtte6oA6aa+BzHOLCpbbujeVK8zBUQtJLLbkvCQISHCfV2TIOsAHmaANeLCr0udoFAS24UZk+osAJOZPh38pEmFJUJrz3jizdtIB7vYurAPqlaVNJGaByStUCfjHoCA0XHIKR98Y3/kqOmmp7vhz9/TNSli1w+2LZSozm8CUgZpKVurSRr8XslE+xIPIU2zQGjVZqTQECiaqDRJoBNQGqzVgaCTUoTUoJzoirgVRXL6cqA0DV6FBzUJEHURBrDt8FcRaC1Q6gIQ2G2lFslQSnRHad/vQkAEpyknUZdK3/ANQoR+mgVLLhNxpRWl9JJKVQW1RKLl+4Ey4SZ8qWkkkmUpV1BsjhRSVEJdSELcS6sZDmzh111XZnPCUkvGAQYI3M01f6VDvQZOCYOWVFalJUstMM91JSnKx2mUwVHU9qrnyA1iaGIMOeVMrBhPYvtzBIS44WlIUpOxENLEkjoPWrYTQoMe3Zc8qBUrMEMFLiggoStS1hSI1IlKUrkSY7QH41a01YfT5KhoMbEuGrR9ZW4wguEQXEyh2OnaIIV89BXClqRGRYEz3X306+OVwTWyqinf6daDEb4StQIh07jW5uVEyZ1Jc1PjXmveCbVaVA9v3gRpdXQGoA1HaEEaDQgjfTWmQUFH6fLQLzXBdqkR6Qdt7y7O3TztBPA9qDIN0P9tvNf/FpiJ/N+irUC6rgy3mc92PZe3n/AFa5ngi3zZu0vJjLPlt3MbxPazEnamVVVHOgXvrNY/C3n9+vP+rR+sq0J84Hnx94/cPvt8viOrKTsNxW/wBffR+nz0FWkBICUgJSBAAEAAbQBsKvQ5/TrRoJRqp/VV6ACq5BtAir1E0FezERAj2dKhSJmBPXn9Na6VKDmlIAgCANgNKq40lUEgEpMpnkYIkdNCR7CRsa61KDNvrbM9bqgEIU4ZMd0lBSCJO+pEjkT1r31yfHfb9qvzV2/wBKAGpRVVTt8lBAaJNVTRVQQGjQ+nzURt9OlBxfukIjOtCJ2zKCZiNpOu4+WpXYip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3317" name="AutoShape 6" descr="data:image/jpeg;base64,/9j/4AAQSkZJRgABAQAAAQABAAD/2wCEAAkGBxQTEhUUExQVFRQXGBgYFxgYFxcYFxgcGBwaHBoaFx0YHCghGBwlHhQYIjEiJSkrLi4uFx8zODMsNygtLisBCgoKDQwNFA8PFCwcFBwsLCwsLCssLCwsLCwrLCwsLCwsLCwsNyw3NzcsLDcsLCwrLCssLCs3Nzc3LDcsKysrN//AABEIAJoBRgMBIgACEQEDEQH/xAAcAAACAwEBAQEAAAAAAAAAAAABBgACBQMEBwj/xABZEAABAwIEAwMGBQ0NBQcFAAABAgMRAAQFEiExBkFREyJhFCMkMnGBFUKRofAHFjM0Q1JTVHKxwdHSJTVEVWJjZHSDlLTU4YSTorLTgpKjs8PE8RdFZXOV/8QAFgEBAQEAAAAAAAAAAAAAAAAAAAEC/8QAGREBAQEBAQEAAAAAAAAAAAAAAAExEUEC/9oADAMBAAIRAxEAPwD7VRoZagTQWBqE0AiiRQGak1UVJoL1Q1YUCKAEVKEVagFHrVRWPxNjht0pbaSHLp45GGiT3j8Za4BIbQO8pXhG5FBqXVy20krcWhtI3UtQSke86V4jj1pv5Vb/AO+b93xqx8N4FYntb2L26Vqpx0ZkJ/ktNmUoQNYETqa1EcLWI2s7UcvsDXMQfi9NKDo5xDZpAKru3A01LzfPb41czxNZCT5ZbaRPnm9J2+NQXwrYlIBs7UpBmDbskAncxl31qn1oWH4lZ6bejs6f8NB6Rjtr+NW/+9b/AGqCMftFerdW50nR5s6bT621FGBWo2tmBpGjLew2+L41zf4Zs1+vaWqvymGj+dNBZfEVmIm7t9Tp55vWf+1XP657IkpF5bSNx2zemsffdaCuE7EiDZWkdPJ2eQgfF6CK7fW/axHktvHTsW4/5aCycctYJ8pYgaE9q3Ajr3q4W/Fli4sNt3dstZiEpebJMxEQdTrtvXUYBazPk1vPXsW/2aFxw7aLSUrtbdSTuCy3+qg1JozSiw0rDXGm0lS7B1YbAWoqVauLMICVGSplaoTBMpUoawYDaKCFVGaFCgtFCjFCKAxVSaMUDQEGpNAVKAg0Zqoq00FVGhRNCaAg1KlCgk0QqhRFBbNQoCjQVNY/EmOptUoAQt191WRhlEBTit+ZhKUjUqOgHtrYApXaSF40vNqWbJvsx07V1ztD7T2aB7KCMYZii++5fMMk/cmrYOIT177i8yj46DfTp6H8IvimE4iEnXUWjR9kAqj5ZphIoR40C4MFvsoBxNUgRmFrbgk9TIIn2AVxVgGIST8LOgHl5JayNeRy7R4U0EVKDF+DL2D6fr18ma0+U1RzC70pgYhBj1vJWpHiJVHzVviiaBXVgN+Y/dRYA6WtuCfaSD80V0Rgt9rOJrP+y246+G23yUx5agFAufAt5scTc8Yt7YK9xyEA7awa92D4AzbrW4kKW85ot11ZcdUOmZXqpn4iYT4VqGrTQSakVJoRQHLQIqRQIoJRihFSKA1DQil/jrEFtWuRow/cLRbtbTmdMKUAogSlGdQkxIFBqYVjDFykqt3m3kjQltaVQehjb2GvcTShgaQnEnG20JSyzaoYSoJSmVtqSpY03AS6z4A5gNQYbjQePGMORcsOMODuOJKSRuOik9FJIBHQgVncH4st5pTb0eU26yy+Oqk+q4ByS4nKsflEaxW7NKfEChZXbd9JDLuW2uhrlEk9i8Y+9UezPg4OmoNpVUmgqoKC1SalCgNBRqUKAhVSaFSaC2aiFVUUZoITQmgahoJNSgaIoDNHNQqUEmpUipQVk0g4nbPnFn7i1hTzFrbp7JZCUPIcW+VIKoORXm0lJ2kGdDIfopZwhH7q35mZZstOn2fn8+nWg6YfxiwtwMOhdrcHZm4SEFXLza5KHR0yqPsFMFcL+waeQUPNNuoO6XEpUnTbRQjSsAcJrY1sbp23GkMr9IthHIIWczY/IWAOlAzVcGlh3Hbu3PpVmpxH4a0PbATHrNEB0e0Zv1a+EY7b3Qlh5DmmqUqGdPgtB7yDrsQCKDQoqoFNA0FauDVKuKCTRmgaMUAmgKwuLOJ02Qb8y7cOOEhLTKc7kJEqXlmcgOUE9VCl3/6mH+KsU/u5/XQP01JpFtvqkZlpR8GYinNMFTITOUFRgKUMxypUcokmKc8PvUPNodaUFNrSFJVrqD7dQfA6jnrQd5ozRmpNACaUcWvAvE059GbC2cuXDpot2UIEHXRtDp0jca04UivLDyXZCVC+vAwnSQphhMObEEApt3yCSfWGhBAoNDhe2U2q2ziHF2zzrgAIAW8604sbnYrgamAnempSqynUenNn+jOif7Rn/WtQ0BzV5MVsG7hlxh0Zm3EqQoeChGnQjcHkQK9UGg4oJEkgDqTA+egXeEcZKgq0uDF5bBKXAfuqPiPo++SoRPRUggaUxyaT+IrvCbopDt5boebPm3G7ptt9on7xQVI9hkHpXnZUAYTj8p5BRsFK5/Gya/JyNA8TUJNKKXTM/DSCBuCmy+eEiKs66ZB+GUJTGwTZ6nmSVA/NH6KBqk0Z+mtKK3DyxpIP5Nl+zVFO/wD5wDrpYfsaUDhNQH6a0nFfXHBz2FgI8NUVO02jHE6+FhM+Hc/QaByCj9Jq2b6a0khav4+RGye7Y/Ocuu/KKuh5QmccbO0Siy05ToPofkoHIKozSw0h10lDWKpUsbhLdstSRG8DbrJ+evY7hV5lGW/IV1VbslPyCCB76DcJqqTWHgOKPKddtbpKQ+0ErC0Ahp5tcgLQColJBSUqSSYIBBgitwUFs30ihmqCgZoCCalVqUBmlfBCfhTEdoyWcbz6jkg/MffTRNLHD6T8I4mSedrAmdmfZoddvfzoGWoDUmpQSayca4WtblQcdaHaj1XkEtvJjaHEEKG/WNa1yKsoUCmMMxC2+17lN23+CuxlcER6r7Y1/wC2k+2sbGsSxZxxpvyVLJKVryNX7SVuBOQE5lNGAkrEgA+uNdK+ha1h38/CVp/Vrz2evZ/T3UCi4xi8/a9zqf4ztwkAxtFuDoR83OaL1li52ZuB7MTa1+W203r6XRAoPmjVri+/k7/SDijcb+t3bf378tqWsZ4wuLW5DN4i9YEJUrs71DhyHTOjzELGh0kajka+r8XcQt2Fsq4cStaQpKcqIzEqMDcgCvi31b8UZuXbZxl1twKtySEKCimSVALg6Hvbb6GpVfbMIwhtpa30uOurdSkZ3FlZCBJSlGwSnvk+M61qTXO1Hm0fkp222FXFVGPjq/P2G320oa7/AGrdbdD+ia8f1OD6F/tF5/iXq9uOR2tkYGl1p4Tb3A/TXn4APoip38pvP8U9QMc0KNVoOV2opbWRuEqI9wMUlcJpM4SDMfBzq9fvvRO8QO7MLOu/eM7mnO/jsnJOmRU/IaTeGEQ7hfI/BSxA2EGy2jTmeXSgY3J8vRrp5M587rfy7D6GtY1kLHp4/qyv/NT9PdWtQQil7iVvPcWDStW1PLWtBSVJUW2lqRmGwCVZVCdJSnnFMJrExVBN3ZbwC/PeKQPN8wPX32OnPdNBbH70sIaLdul1S3W2QkqDaQFkjMTCtB0ANZyMTuFvuMGxty6htDiibg5SHVOBAk28ySwZ0003r2cSPIz2aSUFSrpGVJgqJSlycnQpmSekjnQsP30uv6rZ/wDmXdAC7d8rC33H8JEQABP2DcawOgGoqrouVEzh9oqUkHNcakzsr0c90jXnryrzXHH9sl5xlCVuKbUULIctGwFJ0UAH7htRg6SBEgwTBr12fE6nWw4zZXLqCSkFtdisEpJB1F1G6SN6Cqxca5cPtT6p+zgSR18xyAEH2bb1c+U6RY20hR/hGwMwQew3Ok+/U10+HXv4tvflsvD+leP0ih8PPH/7be7TvZf5rXbag5JNzAPkFt2kEH0gZY3jN2E7xpl6nkJ4FFyonNhtpqADNwDMSYJ8n9UECPbsK9icbfJ/e68HtVZeH9KrK4oxG8etXmrexvWnlIhtee0SEnf1kXJI0BGnXxqD1us3JBPwdZlXd3fBkjr6NyAEforHxjGk2TanXrKwQErJCE3DfbKCjrkT2AzOqMkpmN9dKxhgN127q3MPvrpolJabfxFsJSnIApK0h1SVHOF7kjKUyJmtdq3eSyWk4A0lteikB+1EyoetA11AO/IdKDIY40tXmbZxKbK0yXLZhT7YeabDqUryoCAQVoKgdcuVSiSafTxhh/49addLhr9CqX7Y3DCAhrAkBOvdQ/a+BO41MnryoKxS7kfuDMaz21rI1Phv3eR6UFsGxsXeMZ20r7BNktLbikFIdPbN5lNkgEokAA84PgaeKQXb7EfLxcDCnMoYLABuLcalaV5pzGE6RA/0Huv+LLxopz4YtIPNV3ap+SV67j5+lA4zQNJdvxherEowpa+pRdWywJAIBIVpvV73i+7bbW4rCrlKEJUpRL1vACRJJhRMAA7AmqHEUa8mFXybhhp9OiXUIcAPILSFD89Sg8KWsRky9ZkSYHk7wMTpJ8o0MeFLuBC8N7iXZuWiVh1gLKmXSFHsEEEAPApEGNSddfCntZOsAbaToPl6UocOKdF7imRtsnt2JlxQ/g7fRs8o+U9JMGgtnE9fPWO4gdg/75Pb/JpVUsYpOr9jGsejPn/3Gtagcf1ltrnHnl9BH3HTWQekDeYHqWVZSQBmjQEkJJjQEgEgTzg+yqMM2+J6ekWO2vor/wA3pP0iobbE/wAYsf7q/wD5qtRxb8mG2inkS6sE+0BogfKa7IzkHMlIPKFFQOnMlIjXwNBiJt8T/GLGP6o//mqy32cQ8vYl2zK/J7rKRbPBIGe1zBQ8oMqJyEGRACtDIIarcukq7RDaU/FKVqWT1kKQmOXM89o1znUq+ELcqAHo14NDIEu2kakA6gf/ADvQVUxiXJ+yj+qv/wCa+nz1VNvifO5suX8Ee/zVbrijHdAJ5A6D5QDHyVzZLhPeSkCPirKjPSChMiOfujnQfMfqwW96MOJfftlth1vut27jaiSSB3lPrHPUZeVfDw6RmCSRPrCYBjUT1gj5q++/VpLhwtXaJQnz7UZVlUiTBMoTBmNNeetfn91RykScupjlMRMTE6/PWPrWpj9A/U1w7FUWLYU80ymSW0PsOOupQdgYfRlTzCSJHhsGZdniR2u7Qa/ibnzzdGta2LmVrutxkTm7ytDHxRl1E9SK6uLX8UIOvNRGkeCTrPLpW2SovE3Td29s+G+2aebcC2wQh1txm7SFBCiS2QppQKcyhsQdYGlwQfRl/wBavv8AFP1jXyVnHGoCcoZYJJXB2xADKmO8e8dOQE9Y2OBJ8lVIAPlN74/wp+gYJoTRipQKvHNuh02zTiQttSnyUK1Qoot3VJzD40GCJ5gHkKxLHF8r1gppIuFN4Y4p1CHB2iUnyUggK9ZRKICVKE6mRGrFxWshbIAB7l0TrB0ZMQPafdXmwi1yXVmA2hCRYOZssDvFdrpoBMBJ1jrtzg02XAu8C0wUKtUkHkQpyUxy1GtbM1gjg60SZQl5vu5QG7m5aSEgkhKUtugJT3j3QABV08LMg6OXm8/b15+bttqo2yaXr64ScStmwoZm2H3XNJhKi0hE690k5iJmQ2r2jw4vgEFDTT12SpDqiDfXCPU7OO+c5AzKSD0CiQCa17PCUW4hlhsFxSO1KnFKUqB6y1rClOqGwzbzyoM8soVi6Sptslu0JbOilpl0AmI7nMAg6jNXNLb/AMKXKmVNgC2tApLiFELOe5IAWk9wgT8VU5hpXTD3nziJ7ZtDY8l7oS4XJ88dyUJ1gagSBOh1NevDQfhG77sDsrSDmkHW42HKJ3oPlnY4ZcYiF3watgu27VSQ7kQbgvPdoVL0lUawqJgCCBFNn1OsPs7m2dccDb5XdPELWlIUoJUA2Y0ynKlBiB7qYeC8OQbC3LjLXaKbClwlJkq7xJMakkyZ1kmuPG2DseRuww0SpTQ9RKT3nWxMgSDB9tQe48F2ER5GxERGQRER+bSug4Tsxp5M2NSdBG+p+U6+3xrseHbb8H/xL/aqn1t2v4FPyq5++qOP1n2IEC1aA/J6AgH3Ake89aI4RspzeSs5oicomOk1FcPsQQLdMSNlrEiRJ02IH5o0rorh21IjsUx7Vfr+k0HP60rLT0VoRtCY2jp7Bp4DpVVcH2REG1ajoBA9sAxPjXV7AWNIYSqTBlShA6jrU+ty2meyE/lL/aoKnhazO9s2famTsRMnnC1a7949aqrhOzJB8mbkEHQRqNRMb6gb10+t22/Bf8a/2qoOG7eNWROumdf66Dl9Z1lEeTIA6AqAMiNYVroAPdSpxNgNq1iNihCWLft27tC1qbbWVFPZKTl7UKSHJKoUQdCoazTmeHbb8EP+8v8AapT4k4WYevmWJUyhy0uc5QpGZQDluMsvJXA7x9WD4xQV4Rwu3dvsQSotuho27aFtQ0CMilHMGSEqUFLUCY36bDj9VfAmGcOWtpJQoLbSIccgpUoBSSCoggjkRyHQVpN8BWocKzcZlkJT32sPVAQISEg20I0PICYE7Ui/VTw9FmEtNwtL7YBIbtmw32TqFJ0YaTIMq9bxjnMuK+ucIj9z7OST6OxqRqfNp3nY0K68O62VtO/YM9B9zTUqo8qeJ0na1vTtHorg31+NEbc4rD4bxgJusSUGLlQU+0rRlUj0dsEETIV3ZjotPXR4jWlzhX7axPX+FI/w1v8AT3UHdHEoMeiXomRrbnlG+ukz8xop4j0nyS9np2Gv/NFbc1KDFHEH9FvOf3Hpz9b/AFrorHhp5i6k/wBHXp7Tt89axoLoMNXEepHkt7oJB7AwfYc3gd4/NWW/j3pzC/JbzS3uU5ex3zOWxmM2wyb8sw603Gs94+mta/cH+71hy3k9NJ+eg831zD8Uvdf6Or9elczxMPxS93A+11fLvtrTDVTQfK/qw4122HZfJ7puXm+861kSIzaEzOsae6vhah1O4+T5q/VPHHDHwhbeTl0tDtELKsoVOXcEEjrMzuBvtXw76rPCbOHvNJt8+RbJUcysxzJUQTsIEZazY1K+ucF8bm4s23Xbd8EBSVrbZW42ez0Kk5JMHoAYII5TThbXKHEJW2oLQoBSVJIIUDqCCNwetc8LtkttNttpCUIQlKQmAAABtFZHAQHkSIkjtLjfl6Q7p7Bt7q0yzbv9+29CfM2/sGmJb6V7/qej0L+3vPD+FPV5H/34TrENW0+PdxPn7wa0eB/tNGv3S46fh3egFBu1KkVAKBW41uG21NqeWEI7G7SFFQSMxbEAE6ZiAuBzg7xWVhWFLbcabtysKcsAFOuvOu9kSpISUpUSDBmEJyDu77Q1cVNpVZXIUApPYOyCJmEK5RWdgiB5Wk/GNhbzzV67kST3jud/00HBnhu08tUhVuyvJbsEFaQtU53hmOYGVHLqs6mNzWunhqzBkWtuDqdGkc9/i0Lf7ff108mttI285dc616DAHCNgoK9Dt9cwPm0nc66xpqK8lhNpeotQtard9pxbKFFSyytlSe0SlRBUUKDwPfPdKYGhADK22Eg6kySdSTuSfk10pfxVJOJ2UTpb3p8N7Ud7wkjbnFBdoj4UVtKrNv48qMPOfF5ATuN58K87WJdniN2kNPOKLVsoBtEp+6jvKUQlJ/KInlMGJj7bar3DnAE9om4WgqgZkpVa3Csij6wmJA+XlWjhn25d+y3H/Ao/poELBkvIuTavYm7ahu1bX2faW6j2i1LzgLcSoFKAlOm/eGorX4Ms/L7Jfld09cIU+4gEOBCFpaXCCOzAMHIF78+lZ1/9SMLdec7VpYddW6O1aeK0leYkZmrhCSApWb1Z0Fa9vwJ2aMiWcNUM2cl21deWT1KnH1KJgqEzpPuqKYBwzbREvR4XV1+h3bwoq4bt+r396uR/6tLqOBVCfMYROkRYKA0mfuuuuU+49Zq31kETFvhETImwJI10H2XXQkT81VG8jhy25F7+9XP/AFaseHbfmXj7bq5/S7S59YhiOwwf/wDnEdf5/rB9x61lcU4QLC0XdLtMIdCC3KU2XZyFOJSTJcVtm6ePhQOp4Xtjzf1HK7uuc/zvjQ+tS2Aj0iNN7u65GRqXa+TWeO27jjjabPAUKREKWezQ5IBBbKmxmE665eniWROCXRQSnCcEKPAgp6/eRpr7zUU5q4UtiZPlHs8ru8uk8u1j29aqng22A0NyNI+3bzrP4bqKUm+H7rQfA2EZdNMw5yN+z6K/PvVUcPXQ3wXCIE7FIkkDUS31SN+m+s0Q4L4TtjoTcmDOt5eT8vbT7udIvGvDNim9smnXVNsvN3KVqddU9t2WQIVclYZJKz3hB5SDFU+Dnzcm3GD4QHUtpdIhMZCsgahI1KkqER032Mxbgx9zX4HsQejNytn5cmQGip9T7hC3U/ei3fzsIW2htxLdq6FgozHvONL2UYlMAxPs5/VU4PaYtfKC6tbmdDaQUW7SQklRIAZaRmPtkjWvVhvDN0yFpTg1kQsgqz3Jd2BAguSQnU6CNzpXHG+FLt5lbScJsGlKIh1pxIcRBB3IBPxuZEGI6zwfS+HPtO2//Q1/yJqV2wm3LbDLaozIbQlUEkSlIBg8xIqVpHqnWl7hb7YxL+tp/wANbUwHel7hX7YxL+tp/wANbUDHmoE1xvLptpBW6tLaBupakpSPaVQKxBxP2v2ky5db+c+xW2n86sd8T+DSugYaz8Wxm3tykPOoQV+okmVrj7xAlSzryBrOGFXr+txdBhOnmrQQfELedBUencSjavdhWA29tJabAWdFOElTq4+/cVKlbnc86DxfDF079rWhQgxDt0rshB3IaSFOkjosI9tYN/8ADDb7avRXQUOJK27dw9nKkHKUquEkhWUagmMm3On0moDrQIibvGeZa9vkh/RdfTXwqrl3jPLsj7LSP+a6FP8AQNB89cu8akgZeUEWqYGvjcan5qXsS4Iury4D2IOPupHdKG2W0yga5EHtoROsmCdd5iPsYmqzU4PBhGMIfW6hKHEKZKUrS4nKRmGZMQSCI8a8PAX2i3y77/hr27s/prrgqvTL7aQtj2/YU7676+G9V4FTFiz/AGh+VxZ/TVGXp8Mq8EWoGu0t4ifft89anA/2k3v6zu+/2Vyst9aUYx31hGZthScxyhaW03iV5SYCiFXDcgEnvAxGtW4fxfsWEMm2uSpJcnIhC0mVqMgheoMz76BuozXgwrE27hKijMCg5VoWlSHEKgHKtKhIMKBHIgggkGa91Bm8UCbO6HVh7r+DV0rOwdrLeGD3fIbcJ6QFu6iDl+99UDlvpTEQDuNKRcCT2LlupZ7zLj2GuHNugntLdSirVSiEtDQnV47awDFaqHwjcDWfJrQnp9lu4jx3+atrNWLaR8IXOn8GtPf5y8rboATS7ijafhGxWqNGrtCCSB31dgQBJ1ORtzToCeVMJ9lcL2zbeTlcRmEyNwQRsUkQUq8QQaDK4iw51RtXLdCFKYfLpQtxTaVBTTzaoISrvy6CCRyOomvJZG/Q8+6q1YPaBuEouiYyJykSphPUmTXHEMJw6zSFvOOtSo5Ju7srUpW4bSHSpaj0SCTXiaatFAFNvi0QUg5sQT3egCnQQnwigYDf3oVHkbRTMSLrX2wWdvfPtro3fXZ3tEJ9tyP0NnQ/L4Cl921th9xxbUJ1DuIaZdho983jQi318zjG6T9kv9SJ/nflGg26UDCL68/FG/D0kfPDWg6RJ8KHwheQfQ0TMR5SnX+VPZ+r8+m3XDdaYUknssW7/rAOXgOg6F2U+ryidN5rillhSlHs8ZkjU9repEDp50ffaAeNAwi/vdfQ2tP6VvpPd8z101irovbvNBtG46i5mPd2QM/NvrtOCtTOaS3jEju6G8giddlwdt9461EFqQAnGBrpJuzv1Kzt+UYoNe8duHEwuxacBnureQQN/WlsiNBtO9K3EHBDd00tHwci3JWDmYdaQpex1ARlUnU+sJESPH0X6WVhIUnGsq16hPlWvcIhQmUojpAn316iWie0/dfMRl9W6EDecsRMnff5KgyLDhYWxYYJxBpBcCA4i+82e44opKEFOSckaIiVCDTN9aKQO7dX6TyPlbqoPLRZIOusKBB59K81i+y2UqUnE3lIkp7Zm5cymIJSAjLmgkTvCj1r1I4xZJIDF9I5eQ3Wsf2em/OKDP4bRcJxO6TcrS4pNswG3EoylTZceIKxsFzmBy6HKDA2pzNYHD1s6p5+7fb7FTobbbaJClIaZKykuFJIzqU6tRAJABSJmaYaorNSpVhQAmpUNSgpGtIeHXb67zELW282s3KXHX1JCg02q3YSnICe86ooVAIgAEmdAX3nS3wm3lusSB9c3KF+JbUw0EHxTKHB7Umg72PCFshQW4F3LoM9pcqLqgdfVCu6jc6JSInSt/2VDQoIaqaP050DQQmiDUmp9Pp40BmgaMVUigIoVAKlBg8PD03EenbMR/d2qtwEAMPttZ82DPiSTVcAA8sxHfV5k8tvJmRpH5J36Vxwdm6s2k2wtw+013WnEuoQS2JyBaVxCkiEkgmYnmQA9+OsIcctm3Wm3ELWtKg4hKxAaWqBmBjVAmOlKH1V8Dt2MMdcYt2mltraUlTSEtKErCdChE/HMgEaTr1Ybm+uFONqVYP+bKlJh617xUhSSILo5E1h8deU4haLtUWqmFKUglT79rkASc2vZOrVMpHxagcMJHdzZQMzbRzDdZyRqZJMCBJUr2mtGaxeG75LocShQUlkoZzA5kFaG0leQ/GAKspPVJHKtkCqDSDjtgvym9YbnM+21fMGZBftFthSYEq1yMbA76bav1KvF6HGrmzvEkdk0pbNwP5u5U0nNEgEJWhBMnQawYoPbg1yHrp15Blty1s1o22Uq5UPbooVv6UocFtFu4vWFBISwpppqAB5khbjYMad3tVJERoBpzLdQSuF3dIabU44oJQhJUpR0AA1JJNd6WcZQLy6btQfMsFD9z0WdSwyRzlSe0UOiEiDm0C3C+EqKlXtyn0p7VIUNbdn7mykH1FZYK43Uo7gCmQ1BUoIB41AD1oRUFBYCoagNA0B99SKE1KAqoVRxuSkwO6ZE7jQiR0OpHsJrpQAigatQigomrxQFE0Eo0BRFBCKFQ1KCtYWNYI6p1N1arS3dIQUQsEsvI1IbeCe8IJJSpOqZOhBitwnWoDQYDeMXwELw5SlDSWrlhST1I7VSDHtFWRjN0SJw14f29rp7Yd/XW+KkUC+rG7qf3suD49tZ/NL/wCeubmOXfLC7g7/AHezn3+e/MTTLWZaYyhxKHAlQZWkqS6ooDZTGYKPelII1EgeMUHhTjt1pOGXA3nz1mY/8fUf66dSnHbiJOG3QPQOWZ5jb0jx+Y1ppxhgqKQ82SEJcPeTGVSilKpmIzIUPaK5XWMso7LziFF1SEoCVIJVnVAUNdUzuRNB4Prhf/i299yrM/8AudKqeIX/AOLb3/vWf+ZreYuULnItKoMHKpJg7wY2NFx1IIBMEmAOZME6e4E+wE7UGCniNwSV2F8hI0KsrDkexLLylqHilJ5itXDcQauGw4ysLQSRI5EaFKgdUqB3SYIr0tupJKQRmTEjmAdj7DB18D0pexyzWw8L22bzHRF00gd55ufXSB6zrckjSVAqT0oJxPw+88tL1pceSvgFC1gZg4iDlSpJ7qsqlEgkEiVRE1hfWxjcaYun/cN/s06YXijNyjOw4lxOux1BGhCgdUkHkQCK9wHhU4EXDuHsXQ4FPYi06ACE5mR3c0ArSEBMrCZAkkd46VqXXCdm3aLQm2ZJSwpOdTTanFQhXeUoplSiSSTzJJ50zAVwxBoqacSn1ihQHtKSBVFbBtKWkJSkJSEJCUgAACNgBtXpFUaRCQOgA+QV0igFcMQskPNLZcEocSpKhMGCIMEag+Ir0GhQeDCsHZtgoNJMrMrUta3FrI0BWtxRUqBoJOlaAFAzQUqASTA5nkKDxY3iQt2VvKSVZQMqR6y1KIShCf5SlFKR4qFebhXCVW7EOHM+6ouvqmZdc1UAT8VIAQn+ShNZVm78IXKHQD5HbLUWlGIuHwSntEQTmabBOU81K/k6tk0EFQmhNSaCTUmoKWH8bWi6CifRnQ4w2SU5O2ZClgjWe/lfSSYHmUR61A0TUJpZs+JFrSkENJUvIQrMS2kLYLwCtte6oA6aa+BzHOLCpbbujeVK8zBUQtJLLbkvCQISHCfV2TIOsAHmaANeLCr0udoFAS24UZk+osAJOZPh38pEmFJUJrz3jizdtIB7vYurAPqlaVNJGaByStUCfjHoCA0XHIKR98Y3/kqOmmp7vhz9/TNSli1w+2LZSozm8CUgZpKVurSRr8XslE+xIPIU2zQGjVZqTQECiaqDRJoBNQGqzVgaCTUoTUoJzoirgVRXL6cqA0DV6FBzUJEHURBrDt8FcRaC1Q6gIQ2G2lFslQSnRHad/vQkAEpyknUZdK3/ANQoR+mgVLLhNxpRWl9JJKVQW1RKLl+4Ey4SZ8qWkkkmUpV1BsjhRSVEJdSELcS6sZDmzh111XZnPCUkvGAQYI3M01f6VDvQZOCYOWVFalJUstMM91JSnKx2mUwVHU9qrnyA1iaGIMOeVMrBhPYvtzBIS44WlIUpOxENLEkjoPWrYTQoMe3Zc8qBUrMEMFLiggoStS1hSI1IlKUrkSY7QH41a01YfT5KhoMbEuGrR9ZW4wguEQXEyh2OnaIIV89BXClqRGRYEz3X306+OVwTWyqinf6daDEb4StQIh07jW5uVEyZ1Jc1PjXmveCbVaVA9v3gRpdXQGoA1HaEEaDQgjfTWmQUFH6fLQLzXBdqkR6Qdt7y7O3TztBPA9qDIN0P9tvNf/FpiJ/N+irUC6rgy3mc92PZe3n/AFa5ngi3zZu0vJjLPlt3MbxPazEnamVVVHOgXvrNY/C3n9+vP+rR+sq0J84Hnx94/cPvt8viOrKTsNxW/wBffR+nz0FWkBICUgJSBAAEAAbQBsKvQ5/TrRoJRqp/VV6ACq5BtAir1E0FezERAj2dKhSJmBPXn9Na6VKDmlIAgCANgNKq40lUEgEpMpnkYIkdNCR7CRsa61KDNvrbM9bqgEIU4ZMd0lBSCJO+pEjkT1r31yfHfb9qvzV2/wBKAGpRVVTt8lBAaJNVTRVQQGjQ+nzURt9OlBxfukIjOtCJ2zKCZiNpOu4+WpXYipQf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7" name="Retângulo 6"/>
          <p:cNvSpPr/>
          <p:nvPr/>
        </p:nvSpPr>
        <p:spPr bwMode="auto">
          <a:xfrm>
            <a:off x="323528" y="4663760"/>
            <a:ext cx="331392" cy="20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formacao-iamgem-plana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1784" y="1809749"/>
            <a:ext cx="7312624" cy="398444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8882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ítulo 5"/>
          <p:cNvSpPr>
            <a:spLocks noGrp="1"/>
          </p:cNvSpPr>
          <p:nvPr>
            <p:ph type="title"/>
          </p:nvPr>
        </p:nvSpPr>
        <p:spPr>
          <a:xfrm>
            <a:off x="179388" y="341313"/>
            <a:ext cx="6264275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altLang="pt-BR" dirty="0" smtClean="0"/>
              <a:t>Interação da Radiação X </a:t>
            </a:r>
            <a:br>
              <a:rPr lang="pt-BR" altLang="pt-BR" dirty="0" smtClean="0"/>
            </a:br>
            <a:r>
              <a:rPr lang="pt-BR" altLang="pt-BR" dirty="0" smtClean="0"/>
              <a:t>com a Matéria</a:t>
            </a:r>
          </a:p>
        </p:txBody>
      </p:sp>
      <p:sp>
        <p:nvSpPr>
          <p:cNvPr id="13316" name="AutoShape 4" descr="data:image/jpeg;base64,/9j/4AAQSkZJRgABAQAAAQABAAD/2wCEAAkGBxQTEhUUExQVFRQXGBgYFxgYFxcYFxgcGBwaHBoaFx0YHCghGBwlHhQYIjEiJSkrLi4uFx8zODMsNygtLisBCgoKDQwNFA8PFCwcFBwsLCwsLCssLCwsLCwrLCwsLCwsLCwsNyw3NzcsLDcsLCwrLCssLCs3Nzc3LDcsKysrN//AABEIAJoBRgMBIgACEQEDEQH/xAAcAAACAwEBAQEAAAAAAAAAAAABBgACBQMEBwj/xABZEAABAwIEAwMGBQ0NBQcFAAABAgMRAAQFEiExBkFREyJhFCMkMnGBFUKRofAHFjM0Q1JTVHKxwdHSJTVEVWJjZHSDlLTU4YSTorLTgpKjs8PE8RdFZXOV/8QAFgEBAQEAAAAAAAAAAAAAAAAAAAEC/8QAGREBAQEBAQEAAAAAAAAAAAAAAAExEUEC/9oADAMBAAIRAxEAPwD7VRoZagTQWBqE0AiiRQGak1UVJoL1Q1YUCKAEVKEVagFHrVRWPxNjht0pbaSHLp45GGiT3j8Za4BIbQO8pXhG5FBqXVy20krcWhtI3UtQSke86V4jj1pv5Vb/AO+b93xqx8N4FYntb2L26Vqpx0ZkJ/ktNmUoQNYETqa1EcLWI2s7UcvsDXMQfi9NKDo5xDZpAKru3A01LzfPb41czxNZCT5ZbaRPnm9J2+NQXwrYlIBs7UpBmDbskAncxl31qn1oWH4lZ6bejs6f8NB6Rjtr+NW/+9b/AGqCMftFerdW50nR5s6bT621FGBWo2tmBpGjLew2+L41zf4Zs1+vaWqvymGj+dNBZfEVmIm7t9Tp55vWf+1XP657IkpF5bSNx2zemsffdaCuE7EiDZWkdPJ2eQgfF6CK7fW/axHktvHTsW4/5aCycctYJ8pYgaE9q3Ajr3q4W/Fli4sNt3dstZiEpebJMxEQdTrtvXUYBazPk1vPXsW/2aFxw7aLSUrtbdSTuCy3+qg1JozSiw0rDXGm0lS7B1YbAWoqVauLMICVGSplaoTBMpUoawYDaKCFVGaFCgtFCjFCKAxVSaMUDQEGpNAVKAg0Zqoq00FVGhRNCaAg1KlCgk0QqhRFBbNQoCjQVNY/EmOptUoAQt191WRhlEBTit+ZhKUjUqOgHtrYApXaSF40vNqWbJvsx07V1ztD7T2aB7KCMYZii++5fMMk/cmrYOIT177i8yj46DfTp6H8IvimE4iEnXUWjR9kAqj5ZphIoR40C4MFvsoBxNUgRmFrbgk9TIIn2AVxVgGIST8LOgHl5JayNeRy7R4U0EVKDF+DL2D6fr18ma0+U1RzC70pgYhBj1vJWpHiJVHzVviiaBXVgN+Y/dRYA6WtuCfaSD80V0Rgt9rOJrP+y246+G23yUx5agFAufAt5scTc8Yt7YK9xyEA7awa92D4AzbrW4kKW85ot11ZcdUOmZXqpn4iYT4VqGrTQSakVJoRQHLQIqRQIoJRihFSKA1DQil/jrEFtWuRow/cLRbtbTmdMKUAogSlGdQkxIFBqYVjDFykqt3m3kjQltaVQehjb2GvcTShgaQnEnG20JSyzaoYSoJSmVtqSpY03AS6z4A5gNQYbjQePGMORcsOMODuOJKSRuOik9FJIBHQgVncH4st5pTb0eU26yy+Oqk+q4ByS4nKsflEaxW7NKfEChZXbd9JDLuW2uhrlEk9i8Y+9UezPg4OmoNpVUmgqoKC1SalCgNBRqUKAhVSaFSaC2aiFVUUZoITQmgahoJNSgaIoDNHNQqUEmpUipQVk0g4nbPnFn7i1hTzFrbp7JZCUPIcW+VIKoORXm0lJ2kGdDIfopZwhH7q35mZZstOn2fn8+nWg6YfxiwtwMOhdrcHZm4SEFXLza5KHR0yqPsFMFcL+waeQUPNNuoO6XEpUnTbRQjSsAcJrY1sbp23GkMr9IthHIIWczY/IWAOlAzVcGlh3Hbu3PpVmpxH4a0PbATHrNEB0e0Zv1a+EY7b3Qlh5DmmqUqGdPgtB7yDrsQCKDQoqoFNA0FauDVKuKCTRmgaMUAmgKwuLOJ02Qb8y7cOOEhLTKc7kJEqXlmcgOUE9VCl3/6mH+KsU/u5/XQP01JpFtvqkZlpR8GYinNMFTITOUFRgKUMxypUcokmKc8PvUPNodaUFNrSFJVrqD7dQfA6jnrQd5ozRmpNACaUcWvAvE059GbC2cuXDpot2UIEHXRtDp0jca04UivLDyXZCVC+vAwnSQphhMObEEApt3yCSfWGhBAoNDhe2U2q2ziHF2zzrgAIAW8604sbnYrgamAnempSqynUenNn+jOif7Rn/WtQ0BzV5MVsG7hlxh0Zm3EqQoeChGnQjcHkQK9UGg4oJEkgDqTA+egXeEcZKgq0uDF5bBKXAfuqPiPo++SoRPRUggaUxyaT+IrvCbopDt5boebPm3G7ptt9on7xQVI9hkHpXnZUAYTj8p5BRsFK5/Gya/JyNA8TUJNKKXTM/DSCBuCmy+eEiKs66ZB+GUJTGwTZ6nmSVA/NH6KBqk0Z+mtKK3DyxpIP5Nl+zVFO/wD5wDrpYfsaUDhNQH6a0nFfXHBz2FgI8NUVO02jHE6+FhM+Hc/QaByCj9Jq2b6a0khav4+RGye7Y/Ocuu/KKuh5QmccbO0Siy05ToPofkoHIKozSw0h10lDWKpUsbhLdstSRG8DbrJ+evY7hV5lGW/IV1VbslPyCCB76DcJqqTWHgOKPKddtbpKQ+0ErC0Ahp5tcgLQColJBSUqSSYIBBgitwUFs30ihmqCgZoCCalVqUBmlfBCfhTEdoyWcbz6jkg/MffTRNLHD6T8I4mSedrAmdmfZoddvfzoGWoDUmpQSayca4WtblQcdaHaj1XkEtvJjaHEEKG/WNa1yKsoUCmMMxC2+17lN23+CuxlcER6r7Y1/wC2k+2sbGsSxZxxpvyVLJKVryNX7SVuBOQE5lNGAkrEgA+uNdK+ha1h38/CVp/Vrz2evZ/T3UCi4xi8/a9zqf4ztwkAxtFuDoR83OaL1li52ZuB7MTa1+W203r6XRAoPmjVri+/k7/SDijcb+t3bf378tqWsZ4wuLW5DN4i9YEJUrs71DhyHTOjzELGh0kajka+r8XcQt2Fsq4cStaQpKcqIzEqMDcgCvi31b8UZuXbZxl1twKtySEKCimSVALg6Hvbb6GpVfbMIwhtpa30uOurdSkZ3FlZCBJSlGwSnvk+M61qTXO1Hm0fkp222FXFVGPjq/P2G320oa7/AGrdbdD+ia8f1OD6F/tF5/iXq9uOR2tkYGl1p4Tb3A/TXn4APoip38pvP8U9QMc0KNVoOV2opbWRuEqI9wMUlcJpM4SDMfBzq9fvvRO8QO7MLOu/eM7mnO/jsnJOmRU/IaTeGEQ7hfI/BSxA2EGy2jTmeXSgY3J8vRrp5M587rfy7D6GtY1kLHp4/qyv/NT9PdWtQQil7iVvPcWDStW1PLWtBSVJUW2lqRmGwCVZVCdJSnnFMJrExVBN3ZbwC/PeKQPN8wPX32OnPdNBbH70sIaLdul1S3W2QkqDaQFkjMTCtB0ANZyMTuFvuMGxty6htDiibg5SHVOBAk28ySwZ0003r2cSPIz2aSUFSrpGVJgqJSlycnQpmSekjnQsP30uv6rZ/wDmXdAC7d8rC33H8JEQABP2DcawOgGoqrouVEzh9oqUkHNcakzsr0c90jXnryrzXHH9sl5xlCVuKbUULIctGwFJ0UAH7htRg6SBEgwTBr12fE6nWw4zZXLqCSkFtdisEpJB1F1G6SN6Cqxca5cPtT6p+zgSR18xyAEH2bb1c+U6RY20hR/hGwMwQew3Ok+/U10+HXv4tvflsvD+leP0ih8PPH/7be7TvZf5rXbag5JNzAPkFt2kEH0gZY3jN2E7xpl6nkJ4FFyonNhtpqADNwDMSYJ8n9UECPbsK9icbfJ/e68HtVZeH9KrK4oxG8etXmrexvWnlIhtee0SEnf1kXJI0BGnXxqD1us3JBPwdZlXd3fBkjr6NyAEforHxjGk2TanXrKwQErJCE3DfbKCjrkT2AzOqMkpmN9dKxhgN127q3MPvrpolJabfxFsJSnIApK0h1SVHOF7kjKUyJmtdq3eSyWk4A0lteikB+1EyoetA11AO/IdKDIY40tXmbZxKbK0yXLZhT7YeabDqUryoCAQVoKgdcuVSiSafTxhh/49addLhr9CqX7Y3DCAhrAkBOvdQ/a+BO41MnryoKxS7kfuDMaz21rI1Phv3eR6UFsGxsXeMZ20r7BNktLbikFIdPbN5lNkgEokAA84PgaeKQXb7EfLxcDCnMoYLABuLcalaV5pzGE6RA/0Huv+LLxopz4YtIPNV3ap+SV67j5+lA4zQNJdvxherEowpa+pRdWywJAIBIVpvV73i+7bbW4rCrlKEJUpRL1vACRJJhRMAA7AmqHEUa8mFXybhhp9OiXUIcAPILSFD89Sg8KWsRky9ZkSYHk7wMTpJ8o0MeFLuBC8N7iXZuWiVh1gLKmXSFHsEEEAPApEGNSddfCntZOsAbaToPl6UocOKdF7imRtsnt2JlxQ/g7fRs8o+U9JMGgtnE9fPWO4gdg/75Pb/JpVUsYpOr9jGsejPn/3Gtagcf1ltrnHnl9BH3HTWQekDeYHqWVZSQBmjQEkJJjQEgEgTzg+yqMM2+J6ekWO2vor/wA3pP0iobbE/wAYsf7q/wD5qtRxb8mG2inkS6sE+0BogfKa7IzkHMlIPKFFQOnMlIjXwNBiJt8T/GLGP6o//mqy32cQ8vYl2zK/J7rKRbPBIGe1zBQ8oMqJyEGRACtDIIarcukq7RDaU/FKVqWT1kKQmOXM89o1znUq+ELcqAHo14NDIEu2kakA6gf/ADvQVUxiXJ+yj+qv/wCa+nz1VNvifO5suX8Ee/zVbrijHdAJ5A6D5QDHyVzZLhPeSkCPirKjPSChMiOfujnQfMfqwW96MOJfftlth1vut27jaiSSB3lPrHPUZeVfDw6RmCSRPrCYBjUT1gj5q++/VpLhwtXaJQnz7UZVlUiTBMoTBmNNeetfn91RykScupjlMRMTE6/PWPrWpj9A/U1w7FUWLYU80ymSW0PsOOupQdgYfRlTzCSJHhsGZdniR2u7Qa/ibnzzdGta2LmVrutxkTm7ytDHxRl1E9SK6uLX8UIOvNRGkeCTrPLpW2SovE3Td29s+G+2aebcC2wQh1txm7SFBCiS2QppQKcyhsQdYGlwQfRl/wBavv8AFP1jXyVnHGoCcoZYJJXB2xADKmO8e8dOQE9Y2OBJ8lVIAPlN74/wp+gYJoTRipQKvHNuh02zTiQttSnyUK1Qoot3VJzD40GCJ5gHkKxLHF8r1gppIuFN4Y4p1CHB2iUnyUggK9ZRKICVKE6mRGrFxWshbIAB7l0TrB0ZMQPafdXmwi1yXVmA2hCRYOZssDvFdrpoBMBJ1jrtzg02XAu8C0wUKtUkHkQpyUxy1GtbM1gjg60SZQl5vu5QG7m5aSEgkhKUtugJT3j3QABV08LMg6OXm8/b15+bttqo2yaXr64ScStmwoZm2H3XNJhKi0hE690k5iJmQ2r2jw4vgEFDTT12SpDqiDfXCPU7OO+c5AzKSD0CiQCa17PCUW4hlhsFxSO1KnFKUqB6y1rClOqGwzbzyoM8soVi6Sptslu0JbOilpl0AmI7nMAg6jNXNLb/AMKXKmVNgC2tApLiFELOe5IAWk9wgT8VU5hpXTD3nziJ7ZtDY8l7oS4XJ88dyUJ1gagSBOh1NevDQfhG77sDsrSDmkHW42HKJ3oPlnY4ZcYiF3watgu27VSQ7kQbgvPdoVL0lUawqJgCCBFNn1OsPs7m2dccDb5XdPELWlIUoJUA2Y0ynKlBiB7qYeC8OQbC3LjLXaKbClwlJkq7xJMakkyZ1kmuPG2DseRuww0SpTQ9RKT3nWxMgSDB9tQe48F2ER5GxERGQRER+bSug4Tsxp5M2NSdBG+p+U6+3xrseHbb8H/xL/aqn1t2v4FPyq5++qOP1n2IEC1aA/J6AgH3Ake89aI4RspzeSs5oicomOk1FcPsQQLdMSNlrEiRJ02IH5o0rorh21IjsUx7Vfr+k0HP60rLT0VoRtCY2jp7Bp4DpVVcH2REG1ajoBA9sAxPjXV7AWNIYSqTBlShA6jrU+ty2meyE/lL/aoKnhazO9s2famTsRMnnC1a7949aqrhOzJB8mbkEHQRqNRMb6gb10+t22/Bf8a/2qoOG7eNWROumdf66Dl9Z1lEeTIA6AqAMiNYVroAPdSpxNgNq1iNihCWLft27tC1qbbWVFPZKTl7UKSHJKoUQdCoazTmeHbb8EP+8v8AapT4k4WYevmWJUyhy0uc5QpGZQDluMsvJXA7x9WD4xQV4Rwu3dvsQSotuho27aFtQ0CMilHMGSEqUFLUCY36bDj9VfAmGcOWtpJQoLbSIccgpUoBSSCoggjkRyHQVpN8BWocKzcZlkJT32sPVAQISEg20I0PICYE7Ui/VTw9FmEtNwtL7YBIbtmw32TqFJ0YaTIMq9bxjnMuK+ucIj9z7OST6OxqRqfNp3nY0K68O62VtO/YM9B9zTUqo8qeJ0na1vTtHorg31+NEbc4rD4bxgJusSUGLlQU+0rRlUj0dsEETIV3ZjotPXR4jWlzhX7axPX+FI/w1v8AT3UHdHEoMeiXomRrbnlG+ukz8xop4j0nyS9np2Gv/NFbc1KDFHEH9FvOf3Hpz9b/AFrorHhp5i6k/wBHXp7Tt89axoLoMNXEepHkt7oJB7AwfYc3gd4/NWW/j3pzC/JbzS3uU5ex3zOWxmM2wyb8sw603Gs94+mta/cH+71hy3k9NJ+eg831zD8Uvdf6Or9elczxMPxS93A+11fLvtrTDVTQfK/qw4122HZfJ7puXm+861kSIzaEzOsae6vhah1O4+T5q/VPHHDHwhbeTl0tDtELKsoVOXcEEjrMzuBvtXw76rPCbOHvNJt8+RbJUcysxzJUQTsIEZazY1K+ucF8bm4s23Xbd8EBSVrbZW42ez0Kk5JMHoAYII5TThbXKHEJW2oLQoBSVJIIUDqCCNwetc8LtkttNttpCUIQlKQmAAABtFZHAQHkSIkjtLjfl6Q7p7Bt7q0yzbv9+29CfM2/sGmJb6V7/qej0L+3vPD+FPV5H/34TrENW0+PdxPn7wa0eB/tNGv3S46fh3egFBu1KkVAKBW41uG21NqeWEI7G7SFFQSMxbEAE6ZiAuBzg7xWVhWFLbcabtysKcsAFOuvOu9kSpISUpUSDBmEJyDu77Q1cVNpVZXIUApPYOyCJmEK5RWdgiB5Wk/GNhbzzV67kST3jud/00HBnhu08tUhVuyvJbsEFaQtU53hmOYGVHLqs6mNzWunhqzBkWtuDqdGkc9/i0Lf7ff108mttI285dc616DAHCNgoK9Dt9cwPm0nc66xpqK8lhNpeotQtard9pxbKFFSyytlSe0SlRBUUKDwPfPdKYGhADK22Eg6kySdSTuSfk10pfxVJOJ2UTpb3p8N7Ud7wkjbnFBdoj4UVtKrNv48qMPOfF5ATuN58K87WJdniN2kNPOKLVsoBtEp+6jvKUQlJ/KInlMGJj7bar3DnAE9om4WgqgZkpVa3Csij6wmJA+XlWjhn25d+y3H/Ao/poELBkvIuTavYm7ahu1bX2faW6j2i1LzgLcSoFKAlOm/eGorX4Ms/L7Jfld09cIU+4gEOBCFpaXCCOzAMHIF78+lZ1/9SMLdec7VpYddW6O1aeK0leYkZmrhCSApWb1Z0Fa9vwJ2aMiWcNUM2cl21deWT1KnH1KJgqEzpPuqKYBwzbREvR4XV1+h3bwoq4bt+r396uR/6tLqOBVCfMYROkRYKA0mfuuuuU+49Zq31kETFvhETImwJI10H2XXQkT81VG8jhy25F7+9XP/AFaseHbfmXj7bq5/S7S59YhiOwwf/wDnEdf5/rB9x61lcU4QLC0XdLtMIdCC3KU2XZyFOJSTJcVtm6ePhQOp4Xtjzf1HK7uuc/zvjQ+tS2Aj0iNN7u65GRqXa+TWeO27jjjabPAUKREKWezQ5IBBbKmxmE665eniWROCXRQSnCcEKPAgp6/eRpr7zUU5q4UtiZPlHs8ru8uk8u1j29aqng22A0NyNI+3bzrP4bqKUm+H7rQfA2EZdNMw5yN+z6K/PvVUcPXQ3wXCIE7FIkkDUS31SN+m+s0Q4L4TtjoTcmDOt5eT8vbT7udIvGvDNim9smnXVNsvN3KVqddU9t2WQIVclYZJKz3hB5SDFU+Dnzcm3GD4QHUtpdIhMZCsgahI1KkqER032Mxbgx9zX4HsQejNytn5cmQGip9T7hC3U/ei3fzsIW2htxLdq6FgozHvONL2UYlMAxPs5/VU4PaYtfKC6tbmdDaQUW7SQklRIAZaRmPtkjWvVhvDN0yFpTg1kQsgqz3Jd2BAguSQnU6CNzpXHG+FLt5lbScJsGlKIh1pxIcRBB3IBPxuZEGI6zwfS+HPtO2//Q1/yJqV2wm3LbDLaozIbQlUEkSlIBg8xIqVpHqnWl7hb7YxL+tp/wANbUwHel7hX7YxL+tp/wANbUDHmoE1xvLptpBW6tLaBupakpSPaVQKxBxP2v2ky5db+c+xW2n86sd8T+DSugYaz8Wxm3tykPOoQV+okmVrj7xAlSzryBrOGFXr+txdBhOnmrQQfELedBUencSjavdhWA29tJabAWdFOElTq4+/cVKlbnc86DxfDF079rWhQgxDt0rshB3IaSFOkjosI9tYN/8ADDb7avRXQUOJK27dw9nKkHKUquEkhWUagmMm3On0moDrQIibvGeZa9vkh/RdfTXwqrl3jPLsj7LSP+a6FP8AQNB89cu8akgZeUEWqYGvjcan5qXsS4Iury4D2IOPupHdKG2W0yga5EHtoROsmCdd5iPsYmqzU4PBhGMIfW6hKHEKZKUrS4nKRmGZMQSCI8a8PAX2i3y77/hr27s/prrgqvTL7aQtj2/YU7676+G9V4FTFiz/AGh+VxZ/TVGXp8Mq8EWoGu0t4ifft89anA/2k3v6zu+/2Vyst9aUYx31hGZthScxyhaW03iV5SYCiFXDcgEnvAxGtW4fxfsWEMm2uSpJcnIhC0mVqMgheoMz76BuozXgwrE27hKijMCg5VoWlSHEKgHKtKhIMKBHIgggkGa91Bm8UCbO6HVh7r+DV0rOwdrLeGD3fIbcJ6QFu6iDl+99UDlvpTEQDuNKRcCT2LlupZ7zLj2GuHNugntLdSirVSiEtDQnV47awDFaqHwjcDWfJrQnp9lu4jx3+atrNWLaR8IXOn8GtPf5y8rboATS7ijafhGxWqNGrtCCSB31dgQBJ1ORtzToCeVMJ9lcL2zbeTlcRmEyNwQRsUkQUq8QQaDK4iw51RtXLdCFKYfLpQtxTaVBTTzaoISrvy6CCRyOomvJZG/Q8+6q1YPaBuEouiYyJykSphPUmTXHEMJw6zSFvOOtSo5Ju7srUpW4bSHSpaj0SCTXiaatFAFNvi0QUg5sQT3egCnQQnwigYDf3oVHkbRTMSLrX2wWdvfPtro3fXZ3tEJ9tyP0NnQ/L4Cl921th9xxbUJ1DuIaZdho983jQi318zjG6T9kv9SJ/nflGg26UDCL68/FG/D0kfPDWg6RJ8KHwheQfQ0TMR5SnX+VPZ+r8+m3XDdaYUknssW7/rAOXgOg6F2U+ryidN5rillhSlHs8ZkjU9repEDp50ffaAeNAwi/vdfQ2tP6VvpPd8z101irovbvNBtG46i5mPd2QM/NvrtOCtTOaS3jEju6G8giddlwdt9461EFqQAnGBrpJuzv1Kzt+UYoNe8duHEwuxacBnureQQN/WlsiNBtO9K3EHBDd00tHwci3JWDmYdaQpex1ARlUnU+sJESPH0X6WVhIUnGsq16hPlWvcIhQmUojpAn316iWie0/dfMRl9W6EDecsRMnff5KgyLDhYWxYYJxBpBcCA4i+82e44opKEFOSckaIiVCDTN9aKQO7dX6TyPlbqoPLRZIOusKBB59K81i+y2UqUnE3lIkp7Zm5cymIJSAjLmgkTvCj1r1I4xZJIDF9I5eQ3Wsf2em/OKDP4bRcJxO6TcrS4pNswG3EoylTZceIKxsFzmBy6HKDA2pzNYHD1s6p5+7fb7FTobbbaJClIaZKykuFJIzqU6tRAJABSJmaYaorNSpVhQAmpUNSgpGtIeHXb67zELW282s3KXHX1JCg02q3YSnICe86ooVAIgAEmdAX3nS3wm3lusSB9c3KF+JbUw0EHxTKHB7Umg72PCFshQW4F3LoM9pcqLqgdfVCu6jc6JSInSt/2VDQoIaqaP050DQQmiDUmp9Pp40BmgaMVUigIoVAKlBg8PD03EenbMR/d2qtwEAMPttZ82DPiSTVcAA8sxHfV5k8tvJmRpH5J36Vxwdm6s2k2wtw+013WnEuoQS2JyBaVxCkiEkgmYnmQA9+OsIcctm3Wm3ELWtKg4hKxAaWqBmBjVAmOlKH1V8Dt2MMdcYt2mltraUlTSEtKErCdChE/HMgEaTr1Ybm+uFONqVYP+bKlJh617xUhSSILo5E1h8deU4haLtUWqmFKUglT79rkASc2vZOrVMpHxagcMJHdzZQMzbRzDdZyRqZJMCBJUr2mtGaxeG75LocShQUlkoZzA5kFaG0leQ/GAKspPVJHKtkCqDSDjtgvym9YbnM+21fMGZBftFthSYEq1yMbA76bav1KvF6HGrmzvEkdk0pbNwP5u5U0nNEgEJWhBMnQawYoPbg1yHrp15Blty1s1o22Uq5UPbooVv6UocFtFu4vWFBISwpppqAB5khbjYMad3tVJERoBpzLdQSuF3dIabU44oJQhJUpR0AA1JJNd6WcZQLy6btQfMsFD9z0WdSwyRzlSe0UOiEiDm0C3C+EqKlXtyn0p7VIUNbdn7mykH1FZYK43Uo7gCmQ1BUoIB41AD1oRUFBYCoagNA0B99SKE1KAqoVRxuSkwO6ZE7jQiR0OpHsJrpQAigatQigomrxQFE0Eo0BRFBCKFQ1KCtYWNYI6p1N1arS3dIQUQsEsvI1IbeCe8IJJSpOqZOhBitwnWoDQYDeMXwELw5SlDSWrlhST1I7VSDHtFWRjN0SJw14f29rp7Yd/XW+KkUC+rG7qf3suD49tZ/NL/wCeubmOXfLC7g7/AHezn3+e/MTTLWZaYyhxKHAlQZWkqS6ooDZTGYKPelII1EgeMUHhTjt1pOGXA3nz1mY/8fUf66dSnHbiJOG3QPQOWZ5jb0jx+Y1ppxhgqKQ82SEJcPeTGVSilKpmIzIUPaK5XWMso7LziFF1SEoCVIJVnVAUNdUzuRNB4Prhf/i299yrM/8AudKqeIX/AOLb3/vWf+ZreYuULnItKoMHKpJg7wY2NFx1IIBMEmAOZME6e4E+wE7UGCniNwSV2F8hI0KsrDkexLLylqHilJ5itXDcQauGw4ysLQSRI5EaFKgdUqB3SYIr0tupJKQRmTEjmAdj7DB18D0pexyzWw8L22bzHRF00gd55ufXSB6zrckjSVAqT0oJxPw+88tL1pceSvgFC1gZg4iDlSpJ7qsqlEgkEiVRE1hfWxjcaYun/cN/s06YXijNyjOw4lxOux1BGhCgdUkHkQCK9wHhU4EXDuHsXQ4FPYi06ACE5mR3c0ArSEBMrCZAkkd46VqXXCdm3aLQm2ZJSwpOdTTanFQhXeUoplSiSSTzJJ50zAVwxBoqacSn1ihQHtKSBVFbBtKWkJSkJSEJCUgAACNgBtXpFUaRCQOgA+QV0igFcMQskPNLZcEocSpKhMGCIMEag+Ir0GhQeDCsHZtgoNJMrMrUta3FrI0BWtxRUqBoJOlaAFAzQUqASTA5nkKDxY3iQt2VvKSVZQMqR6y1KIShCf5SlFKR4qFebhXCVW7EOHM+6ouvqmZdc1UAT8VIAQn+ShNZVm78IXKHQD5HbLUWlGIuHwSntEQTmabBOU81K/k6tk0EFQmhNSaCTUmoKWH8bWi6CifRnQ4w2SU5O2ZClgjWe/lfSSYHmUR61A0TUJpZs+JFrSkENJUvIQrMS2kLYLwCtte6oA6aa+BzHOLCpbbujeVK8zBUQtJLLbkvCQISHCfV2TIOsAHmaANeLCr0udoFAS24UZk+osAJOZPh38pEmFJUJrz3jizdtIB7vYurAPqlaVNJGaByStUCfjHoCA0XHIKR98Y3/kqOmmp7vhz9/TNSli1w+2LZSozm8CUgZpKVurSRr8XslE+xIPIU2zQGjVZqTQECiaqDRJoBNQGqzVgaCTUoTUoJzoirgVRXL6cqA0DV6FBzUJEHURBrDt8FcRaC1Q6gIQ2G2lFslQSnRHad/vQkAEpyknUZdK3/ANQoR+mgVLLhNxpRWl9JJKVQW1RKLl+4Ey4SZ8qWkkkmUpV1BsjhRSVEJdSELcS6sZDmzh111XZnPCUkvGAQYI3M01f6VDvQZOCYOWVFalJUstMM91JSnKx2mUwVHU9qrnyA1iaGIMOeVMrBhPYvtzBIS44WlIUpOxENLEkjoPWrYTQoMe3Zc8qBUrMEMFLiggoStS1hSI1IlKUrkSY7QH41a01YfT5KhoMbEuGrR9ZW4wguEQXEyh2OnaIIV89BXClqRGRYEz3X306+OVwTWyqinf6daDEb4StQIh07jW5uVEyZ1Jc1PjXmveCbVaVA9v3gRpdXQGoA1HaEEaDQgjfTWmQUFH6fLQLzXBdqkR6Qdt7y7O3TztBPA9qDIN0P9tvNf/FpiJ/N+irUC6rgy3mc92PZe3n/AFa5ngi3zZu0vJjLPlt3MbxPazEnamVVVHOgXvrNY/C3n9+vP+rR+sq0J84Hnx94/cPvt8viOrKTsNxW/wBffR+nz0FWkBICUgJSBAAEAAbQBsKvQ5/TrRoJRqp/VV6ACq5BtAir1E0FezERAj2dKhSJmBPXn9Na6VKDmlIAgCANgNKq40lUEgEpMpnkYIkdNCR7CRsa61KDNvrbM9bqgEIU4ZMd0lBSCJO+pEjkT1r31yfHfb9qvzV2/wBKAGpRVVTt8lBAaJNVTRVQQGjQ+nzURt9OlBxfukIjOtCJ2zKCZiNpOu4+WpXYip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3317" name="AutoShape 6" descr="data:image/jpeg;base64,/9j/4AAQSkZJRgABAQAAAQABAAD/2wCEAAkGBxQTEhUUExQVFRQXGBgYFxgYFxcYFxgcGBwaHBoaFx0YHCghGBwlHhQYIjEiJSkrLi4uFx8zODMsNygtLisBCgoKDQwNFA8PFCwcFBwsLCwsLCssLCwsLCwrLCwsLCwsLCwsNyw3NzcsLDcsLCwrLCssLCs3Nzc3LDcsKysrN//AABEIAJoBRgMBIgACEQEDEQH/xAAcAAACAwEBAQEAAAAAAAAAAAABBgACBQMEBwj/xABZEAABAwIEAwMGBQ0NBQcFAAABAgMRAAQFEiExBkFREyJhFCMkMnGBFUKRofAHFjM0Q1JTVHKxwdHSJTVEVWJjZHSDlLTU4YSTorLTgpKjs8PE8RdFZXOV/8QAFgEBAQEAAAAAAAAAAAAAAAAAAAEC/8QAGREBAQEBAQEAAAAAAAAAAAAAAAExEUEC/9oADAMBAAIRAxEAPwD7VRoZagTQWBqE0AiiRQGak1UVJoL1Q1YUCKAEVKEVagFHrVRWPxNjht0pbaSHLp45GGiT3j8Za4BIbQO8pXhG5FBqXVy20krcWhtI3UtQSke86V4jj1pv5Vb/AO+b93xqx8N4FYntb2L26Vqpx0ZkJ/ktNmUoQNYETqa1EcLWI2s7UcvsDXMQfi9NKDo5xDZpAKru3A01LzfPb41czxNZCT5ZbaRPnm9J2+NQXwrYlIBs7UpBmDbskAncxl31qn1oWH4lZ6bejs6f8NB6Rjtr+NW/+9b/AGqCMftFerdW50nR5s6bT621FGBWo2tmBpGjLew2+L41zf4Zs1+vaWqvymGj+dNBZfEVmIm7t9Tp55vWf+1XP657IkpF5bSNx2zemsffdaCuE7EiDZWkdPJ2eQgfF6CK7fW/axHktvHTsW4/5aCycctYJ8pYgaE9q3Ajr3q4W/Fli4sNt3dstZiEpebJMxEQdTrtvXUYBazPk1vPXsW/2aFxw7aLSUrtbdSTuCy3+qg1JozSiw0rDXGm0lS7B1YbAWoqVauLMICVGSplaoTBMpUoawYDaKCFVGaFCgtFCjFCKAxVSaMUDQEGpNAVKAg0Zqoq00FVGhRNCaAg1KlCgk0QqhRFBbNQoCjQVNY/EmOptUoAQt191WRhlEBTit+ZhKUjUqOgHtrYApXaSF40vNqWbJvsx07V1ztD7T2aB7KCMYZii++5fMMk/cmrYOIT177i8yj46DfTp6H8IvimE4iEnXUWjR9kAqj5ZphIoR40C4MFvsoBxNUgRmFrbgk9TIIn2AVxVgGIST8LOgHl5JayNeRy7R4U0EVKDF+DL2D6fr18ma0+U1RzC70pgYhBj1vJWpHiJVHzVviiaBXVgN+Y/dRYA6WtuCfaSD80V0Rgt9rOJrP+y246+G23yUx5agFAufAt5scTc8Yt7YK9xyEA7awa92D4AzbrW4kKW85ot11ZcdUOmZXqpn4iYT4VqGrTQSakVJoRQHLQIqRQIoJRihFSKA1DQil/jrEFtWuRow/cLRbtbTmdMKUAogSlGdQkxIFBqYVjDFykqt3m3kjQltaVQehjb2GvcTShgaQnEnG20JSyzaoYSoJSmVtqSpY03AS6z4A5gNQYbjQePGMORcsOMODuOJKSRuOik9FJIBHQgVncH4st5pTb0eU26yy+Oqk+q4ByS4nKsflEaxW7NKfEChZXbd9JDLuW2uhrlEk9i8Y+9UezPg4OmoNpVUmgqoKC1SalCgNBRqUKAhVSaFSaC2aiFVUUZoITQmgahoJNSgaIoDNHNQqUEmpUipQVk0g4nbPnFn7i1hTzFrbp7JZCUPIcW+VIKoORXm0lJ2kGdDIfopZwhH7q35mZZstOn2fn8+nWg6YfxiwtwMOhdrcHZm4SEFXLza5KHR0yqPsFMFcL+waeQUPNNuoO6XEpUnTbRQjSsAcJrY1sbp23GkMr9IthHIIWczY/IWAOlAzVcGlh3Hbu3PpVmpxH4a0PbATHrNEB0e0Zv1a+EY7b3Qlh5DmmqUqGdPgtB7yDrsQCKDQoqoFNA0FauDVKuKCTRmgaMUAmgKwuLOJ02Qb8y7cOOEhLTKc7kJEqXlmcgOUE9VCl3/6mH+KsU/u5/XQP01JpFtvqkZlpR8GYinNMFTITOUFRgKUMxypUcokmKc8PvUPNodaUFNrSFJVrqD7dQfA6jnrQd5ozRmpNACaUcWvAvE059GbC2cuXDpot2UIEHXRtDp0jca04UivLDyXZCVC+vAwnSQphhMObEEApt3yCSfWGhBAoNDhe2U2q2ziHF2zzrgAIAW8604sbnYrgamAnempSqynUenNn+jOif7Rn/WtQ0BzV5MVsG7hlxh0Zm3EqQoeChGnQjcHkQK9UGg4oJEkgDqTA+egXeEcZKgq0uDF5bBKXAfuqPiPo++SoRPRUggaUxyaT+IrvCbopDt5boebPm3G7ptt9on7xQVI9hkHpXnZUAYTj8p5BRsFK5/Gya/JyNA8TUJNKKXTM/DSCBuCmy+eEiKs66ZB+GUJTGwTZ6nmSVA/NH6KBqk0Z+mtKK3DyxpIP5Nl+zVFO/wD5wDrpYfsaUDhNQH6a0nFfXHBz2FgI8NUVO02jHE6+FhM+Hc/QaByCj9Jq2b6a0khav4+RGye7Y/Ocuu/KKuh5QmccbO0Siy05ToPofkoHIKozSw0h10lDWKpUsbhLdstSRG8DbrJ+evY7hV5lGW/IV1VbslPyCCB76DcJqqTWHgOKPKddtbpKQ+0ErC0Ahp5tcgLQColJBSUqSSYIBBgitwUFs30ihmqCgZoCCalVqUBmlfBCfhTEdoyWcbz6jkg/MffTRNLHD6T8I4mSedrAmdmfZoddvfzoGWoDUmpQSayca4WtblQcdaHaj1XkEtvJjaHEEKG/WNa1yKsoUCmMMxC2+17lN23+CuxlcER6r7Y1/wC2k+2sbGsSxZxxpvyVLJKVryNX7SVuBOQE5lNGAkrEgA+uNdK+ha1h38/CVp/Vrz2evZ/T3UCi4xi8/a9zqf4ztwkAxtFuDoR83OaL1li52ZuB7MTa1+W203r6XRAoPmjVri+/k7/SDijcb+t3bf378tqWsZ4wuLW5DN4i9YEJUrs71DhyHTOjzELGh0kajka+r8XcQt2Fsq4cStaQpKcqIzEqMDcgCvi31b8UZuXbZxl1twKtySEKCimSVALg6Hvbb6GpVfbMIwhtpa30uOurdSkZ3FlZCBJSlGwSnvk+M61qTXO1Hm0fkp222FXFVGPjq/P2G320oa7/AGrdbdD+ia8f1OD6F/tF5/iXq9uOR2tkYGl1p4Tb3A/TXn4APoip38pvP8U9QMc0KNVoOV2opbWRuEqI9wMUlcJpM4SDMfBzq9fvvRO8QO7MLOu/eM7mnO/jsnJOmRU/IaTeGEQ7hfI/BSxA2EGy2jTmeXSgY3J8vRrp5M587rfy7D6GtY1kLHp4/qyv/NT9PdWtQQil7iVvPcWDStW1PLWtBSVJUW2lqRmGwCVZVCdJSnnFMJrExVBN3ZbwC/PeKQPN8wPX32OnPdNBbH70sIaLdul1S3W2QkqDaQFkjMTCtB0ANZyMTuFvuMGxty6htDiibg5SHVOBAk28ySwZ0003r2cSPIz2aSUFSrpGVJgqJSlycnQpmSekjnQsP30uv6rZ/wDmXdAC7d8rC33H8JEQABP2DcawOgGoqrouVEzh9oqUkHNcakzsr0c90jXnryrzXHH9sl5xlCVuKbUULIctGwFJ0UAH7htRg6SBEgwTBr12fE6nWw4zZXLqCSkFtdisEpJB1F1G6SN6Cqxca5cPtT6p+zgSR18xyAEH2bb1c+U6RY20hR/hGwMwQew3Ok+/U10+HXv4tvflsvD+leP0ih8PPH/7be7TvZf5rXbag5JNzAPkFt2kEH0gZY3jN2E7xpl6nkJ4FFyonNhtpqADNwDMSYJ8n9UECPbsK9icbfJ/e68HtVZeH9KrK4oxG8etXmrexvWnlIhtee0SEnf1kXJI0BGnXxqD1us3JBPwdZlXd3fBkjr6NyAEforHxjGk2TanXrKwQErJCE3DfbKCjrkT2AzOqMkpmN9dKxhgN127q3MPvrpolJabfxFsJSnIApK0h1SVHOF7kjKUyJmtdq3eSyWk4A0lteikB+1EyoetA11AO/IdKDIY40tXmbZxKbK0yXLZhT7YeabDqUryoCAQVoKgdcuVSiSafTxhh/49addLhr9CqX7Y3DCAhrAkBOvdQ/a+BO41MnryoKxS7kfuDMaz21rI1Phv3eR6UFsGxsXeMZ20r7BNktLbikFIdPbN5lNkgEokAA84PgaeKQXb7EfLxcDCnMoYLABuLcalaV5pzGE6RA/0Huv+LLxopz4YtIPNV3ap+SV67j5+lA4zQNJdvxherEowpa+pRdWywJAIBIVpvV73i+7bbW4rCrlKEJUpRL1vACRJJhRMAA7AmqHEUa8mFXybhhp9OiXUIcAPILSFD89Sg8KWsRky9ZkSYHk7wMTpJ8o0MeFLuBC8N7iXZuWiVh1gLKmXSFHsEEEAPApEGNSddfCntZOsAbaToPl6UocOKdF7imRtsnt2JlxQ/g7fRs8o+U9JMGgtnE9fPWO4gdg/75Pb/JpVUsYpOr9jGsejPn/3Gtagcf1ltrnHnl9BH3HTWQekDeYHqWVZSQBmjQEkJJjQEgEgTzg+yqMM2+J6ekWO2vor/wA3pP0iobbE/wAYsf7q/wD5qtRxb8mG2inkS6sE+0BogfKa7IzkHMlIPKFFQOnMlIjXwNBiJt8T/GLGP6o//mqy32cQ8vYl2zK/J7rKRbPBIGe1zBQ8oMqJyEGRACtDIIarcukq7RDaU/FKVqWT1kKQmOXM89o1znUq+ELcqAHo14NDIEu2kakA6gf/ADvQVUxiXJ+yj+qv/wCa+nz1VNvifO5suX8Ee/zVbrijHdAJ5A6D5QDHyVzZLhPeSkCPirKjPSChMiOfujnQfMfqwW96MOJfftlth1vut27jaiSSB3lPrHPUZeVfDw6RmCSRPrCYBjUT1gj5q++/VpLhwtXaJQnz7UZVlUiTBMoTBmNNeetfn91RykScupjlMRMTE6/PWPrWpj9A/U1w7FUWLYU80ymSW0PsOOupQdgYfRlTzCSJHhsGZdniR2u7Qa/ibnzzdGta2LmVrutxkTm7ytDHxRl1E9SK6uLX8UIOvNRGkeCTrPLpW2SovE3Td29s+G+2aebcC2wQh1txm7SFBCiS2QppQKcyhsQdYGlwQfRl/wBavv8AFP1jXyVnHGoCcoZYJJXB2xADKmO8e8dOQE9Y2OBJ8lVIAPlN74/wp+gYJoTRipQKvHNuh02zTiQttSnyUK1Qoot3VJzD40GCJ5gHkKxLHF8r1gppIuFN4Y4p1CHB2iUnyUggK9ZRKICVKE6mRGrFxWshbIAB7l0TrB0ZMQPafdXmwi1yXVmA2hCRYOZssDvFdrpoBMBJ1jrtzg02XAu8C0wUKtUkHkQpyUxy1GtbM1gjg60SZQl5vu5QG7m5aSEgkhKUtugJT3j3QABV08LMg6OXm8/b15+bttqo2yaXr64ScStmwoZm2H3XNJhKi0hE690k5iJmQ2r2jw4vgEFDTT12SpDqiDfXCPU7OO+c5AzKSD0CiQCa17PCUW4hlhsFxSO1KnFKUqB6y1rClOqGwzbzyoM8soVi6Sptslu0JbOilpl0AmI7nMAg6jNXNLb/AMKXKmVNgC2tApLiFELOe5IAWk9wgT8VU5hpXTD3nziJ7ZtDY8l7oS4XJ88dyUJ1gagSBOh1NevDQfhG77sDsrSDmkHW42HKJ3oPlnY4ZcYiF3watgu27VSQ7kQbgvPdoVL0lUawqJgCCBFNn1OsPs7m2dccDb5XdPELWlIUoJUA2Y0ynKlBiB7qYeC8OQbC3LjLXaKbClwlJkq7xJMakkyZ1kmuPG2DseRuww0SpTQ9RKT3nWxMgSDB9tQe48F2ER5GxERGQRER+bSug4Tsxp5M2NSdBG+p+U6+3xrseHbb8H/xL/aqn1t2v4FPyq5++qOP1n2IEC1aA/J6AgH3Ake89aI4RspzeSs5oicomOk1FcPsQQLdMSNlrEiRJ02IH5o0rorh21IjsUx7Vfr+k0HP60rLT0VoRtCY2jp7Bp4DpVVcH2REG1ajoBA9sAxPjXV7AWNIYSqTBlShA6jrU+ty2meyE/lL/aoKnhazO9s2famTsRMnnC1a7949aqrhOzJB8mbkEHQRqNRMb6gb10+t22/Bf8a/2qoOG7eNWROumdf66Dl9Z1lEeTIA6AqAMiNYVroAPdSpxNgNq1iNihCWLft27tC1qbbWVFPZKTl7UKSHJKoUQdCoazTmeHbb8EP+8v8AapT4k4WYevmWJUyhy0uc5QpGZQDluMsvJXA7x9WD4xQV4Rwu3dvsQSotuho27aFtQ0CMilHMGSEqUFLUCY36bDj9VfAmGcOWtpJQoLbSIccgpUoBSSCoggjkRyHQVpN8BWocKzcZlkJT32sPVAQISEg20I0PICYE7Ui/VTw9FmEtNwtL7YBIbtmw32TqFJ0YaTIMq9bxjnMuK+ucIj9z7OST6OxqRqfNp3nY0K68O62VtO/YM9B9zTUqo8qeJ0na1vTtHorg31+NEbc4rD4bxgJusSUGLlQU+0rRlUj0dsEETIV3ZjotPXR4jWlzhX7axPX+FI/w1v8AT3UHdHEoMeiXomRrbnlG+ukz8xop4j0nyS9np2Gv/NFbc1KDFHEH9FvOf3Hpz9b/AFrorHhp5i6k/wBHXp7Tt89axoLoMNXEepHkt7oJB7AwfYc3gd4/NWW/j3pzC/JbzS3uU5ex3zOWxmM2wyb8sw603Gs94+mta/cH+71hy3k9NJ+eg831zD8Uvdf6Or9elczxMPxS93A+11fLvtrTDVTQfK/qw4122HZfJ7puXm+861kSIzaEzOsae6vhah1O4+T5q/VPHHDHwhbeTl0tDtELKsoVOXcEEjrMzuBvtXw76rPCbOHvNJt8+RbJUcysxzJUQTsIEZazY1K+ucF8bm4s23Xbd8EBSVrbZW42ez0Kk5JMHoAYII5TThbXKHEJW2oLQoBSVJIIUDqCCNwetc8LtkttNttpCUIQlKQmAAABtFZHAQHkSIkjtLjfl6Q7p7Bt7q0yzbv9+29CfM2/sGmJb6V7/qej0L+3vPD+FPV5H/34TrENW0+PdxPn7wa0eB/tNGv3S46fh3egFBu1KkVAKBW41uG21NqeWEI7G7SFFQSMxbEAE6ZiAuBzg7xWVhWFLbcabtysKcsAFOuvOu9kSpISUpUSDBmEJyDu77Q1cVNpVZXIUApPYOyCJmEK5RWdgiB5Wk/GNhbzzV67kST3jud/00HBnhu08tUhVuyvJbsEFaQtU53hmOYGVHLqs6mNzWunhqzBkWtuDqdGkc9/i0Lf7ff108mttI285dc616DAHCNgoK9Dt9cwPm0nc66xpqK8lhNpeotQtard9pxbKFFSyytlSe0SlRBUUKDwPfPdKYGhADK22Eg6kySdSTuSfk10pfxVJOJ2UTpb3p8N7Ud7wkjbnFBdoj4UVtKrNv48qMPOfF5ATuN58K87WJdniN2kNPOKLVsoBtEp+6jvKUQlJ/KInlMGJj7bar3DnAE9om4WgqgZkpVa3Csij6wmJA+XlWjhn25d+y3H/Ao/poELBkvIuTavYm7ahu1bX2faW6j2i1LzgLcSoFKAlOm/eGorX4Ms/L7Jfld09cIU+4gEOBCFpaXCCOzAMHIF78+lZ1/9SMLdec7VpYddW6O1aeK0leYkZmrhCSApWb1Z0Fa9vwJ2aMiWcNUM2cl21deWT1KnH1KJgqEzpPuqKYBwzbREvR4XV1+h3bwoq4bt+r396uR/6tLqOBVCfMYROkRYKA0mfuuuuU+49Zq31kETFvhETImwJI10H2XXQkT81VG8jhy25F7+9XP/AFaseHbfmXj7bq5/S7S59YhiOwwf/wDnEdf5/rB9x61lcU4QLC0XdLtMIdCC3KU2XZyFOJSTJcVtm6ePhQOp4Xtjzf1HK7uuc/zvjQ+tS2Aj0iNN7u65GRqXa+TWeO27jjjabPAUKREKWezQ5IBBbKmxmE665eniWROCXRQSnCcEKPAgp6/eRpr7zUU5q4UtiZPlHs8ru8uk8u1j29aqng22A0NyNI+3bzrP4bqKUm+H7rQfA2EZdNMw5yN+z6K/PvVUcPXQ3wXCIE7FIkkDUS31SN+m+s0Q4L4TtjoTcmDOt5eT8vbT7udIvGvDNim9smnXVNsvN3KVqddU9t2WQIVclYZJKz3hB5SDFU+Dnzcm3GD4QHUtpdIhMZCsgahI1KkqER032Mxbgx9zX4HsQejNytn5cmQGip9T7hC3U/ei3fzsIW2htxLdq6FgozHvONL2UYlMAxPs5/VU4PaYtfKC6tbmdDaQUW7SQklRIAZaRmPtkjWvVhvDN0yFpTg1kQsgqz3Jd2BAguSQnU6CNzpXHG+FLt5lbScJsGlKIh1pxIcRBB3IBPxuZEGI6zwfS+HPtO2//Q1/yJqV2wm3LbDLaozIbQlUEkSlIBg8xIqVpHqnWl7hb7YxL+tp/wANbUwHel7hX7YxL+tp/wANbUDHmoE1xvLptpBW6tLaBupakpSPaVQKxBxP2v2ky5db+c+xW2n86sd8T+DSugYaz8Wxm3tykPOoQV+okmVrj7xAlSzryBrOGFXr+txdBhOnmrQQfELedBUencSjavdhWA29tJabAWdFOElTq4+/cVKlbnc86DxfDF079rWhQgxDt0rshB3IaSFOkjosI9tYN/8ADDb7avRXQUOJK27dw9nKkHKUquEkhWUagmMm3On0moDrQIibvGeZa9vkh/RdfTXwqrl3jPLsj7LSP+a6FP8AQNB89cu8akgZeUEWqYGvjcan5qXsS4Iury4D2IOPupHdKG2W0yga5EHtoROsmCdd5iPsYmqzU4PBhGMIfW6hKHEKZKUrS4nKRmGZMQSCI8a8PAX2i3y77/hr27s/prrgqvTL7aQtj2/YU7676+G9V4FTFiz/AGh+VxZ/TVGXp8Mq8EWoGu0t4ifft89anA/2k3v6zu+/2Vyst9aUYx31hGZthScxyhaW03iV5SYCiFXDcgEnvAxGtW4fxfsWEMm2uSpJcnIhC0mVqMgheoMz76BuozXgwrE27hKijMCg5VoWlSHEKgHKtKhIMKBHIgggkGa91Bm8UCbO6HVh7r+DV0rOwdrLeGD3fIbcJ6QFu6iDl+99UDlvpTEQDuNKRcCT2LlupZ7zLj2GuHNugntLdSirVSiEtDQnV47awDFaqHwjcDWfJrQnp9lu4jx3+atrNWLaR8IXOn8GtPf5y8rboATS7ijafhGxWqNGrtCCSB31dgQBJ1ORtzToCeVMJ9lcL2zbeTlcRmEyNwQRsUkQUq8QQaDK4iw51RtXLdCFKYfLpQtxTaVBTTzaoISrvy6CCRyOomvJZG/Q8+6q1YPaBuEouiYyJykSphPUmTXHEMJw6zSFvOOtSo5Ju7srUpW4bSHSpaj0SCTXiaatFAFNvi0QUg5sQT3egCnQQnwigYDf3oVHkbRTMSLrX2wWdvfPtro3fXZ3tEJ9tyP0NnQ/L4Cl921th9xxbUJ1DuIaZdho983jQi318zjG6T9kv9SJ/nflGg26UDCL68/FG/D0kfPDWg6RJ8KHwheQfQ0TMR5SnX+VPZ+r8+m3XDdaYUknssW7/rAOXgOg6F2U+ryidN5rillhSlHs8ZkjU9repEDp50ffaAeNAwi/vdfQ2tP6VvpPd8z101irovbvNBtG46i5mPd2QM/NvrtOCtTOaS3jEju6G8giddlwdt9461EFqQAnGBrpJuzv1Kzt+UYoNe8duHEwuxacBnureQQN/WlsiNBtO9K3EHBDd00tHwci3JWDmYdaQpex1ARlUnU+sJESPH0X6WVhIUnGsq16hPlWvcIhQmUojpAn316iWie0/dfMRl9W6EDecsRMnff5KgyLDhYWxYYJxBpBcCA4i+82e44opKEFOSckaIiVCDTN9aKQO7dX6TyPlbqoPLRZIOusKBB59K81i+y2UqUnE3lIkp7Zm5cymIJSAjLmgkTvCj1r1I4xZJIDF9I5eQ3Wsf2em/OKDP4bRcJxO6TcrS4pNswG3EoylTZceIKxsFzmBy6HKDA2pzNYHD1s6p5+7fb7FTobbbaJClIaZKykuFJIzqU6tRAJABSJmaYaorNSpVhQAmpUNSgpGtIeHXb67zELW282s3KXHX1JCg02q3YSnICe86ooVAIgAEmdAX3nS3wm3lusSB9c3KF+JbUw0EHxTKHB7Umg72PCFshQW4F3LoM9pcqLqgdfVCu6jc6JSInSt/2VDQoIaqaP050DQQmiDUmp9Pp40BmgaMVUigIoVAKlBg8PD03EenbMR/d2qtwEAMPttZ82DPiSTVcAA8sxHfV5k8tvJmRpH5J36Vxwdm6s2k2wtw+013WnEuoQS2JyBaVxCkiEkgmYnmQA9+OsIcctm3Wm3ELWtKg4hKxAaWqBmBjVAmOlKH1V8Dt2MMdcYt2mltraUlTSEtKErCdChE/HMgEaTr1Ybm+uFONqVYP+bKlJh617xUhSSILo5E1h8deU4haLtUWqmFKUglT79rkASc2vZOrVMpHxagcMJHdzZQMzbRzDdZyRqZJMCBJUr2mtGaxeG75LocShQUlkoZzA5kFaG0leQ/GAKspPVJHKtkCqDSDjtgvym9YbnM+21fMGZBftFthSYEq1yMbA76bav1KvF6HGrmzvEkdk0pbNwP5u5U0nNEgEJWhBMnQawYoPbg1yHrp15Blty1s1o22Uq5UPbooVv6UocFtFu4vWFBISwpppqAB5khbjYMad3tVJERoBpzLdQSuF3dIabU44oJQhJUpR0AA1JJNd6WcZQLy6btQfMsFD9z0WdSwyRzlSe0UOiEiDm0C3C+EqKlXtyn0p7VIUNbdn7mykH1FZYK43Uo7gCmQ1BUoIB41AD1oRUFBYCoagNA0B99SKE1KAqoVRxuSkwO6ZE7jQiR0OpHsJrpQAigatQigomrxQFE0Eo0BRFBCKFQ1KCtYWNYI6p1N1arS3dIQUQsEsvI1IbeCe8IJJSpOqZOhBitwnWoDQYDeMXwELw5SlDSWrlhST1I7VSDHtFWRjN0SJw14f29rp7Yd/XW+KkUC+rG7qf3suD49tZ/NL/wCeubmOXfLC7g7/AHezn3+e/MTTLWZaYyhxKHAlQZWkqS6ooDZTGYKPelII1EgeMUHhTjt1pOGXA3nz1mY/8fUf66dSnHbiJOG3QPQOWZ5jb0jx+Y1ppxhgqKQ82SEJcPeTGVSilKpmIzIUPaK5XWMso7LziFF1SEoCVIJVnVAUNdUzuRNB4Prhf/i299yrM/8AudKqeIX/AOLb3/vWf+ZreYuULnItKoMHKpJg7wY2NFx1IIBMEmAOZME6e4E+wE7UGCniNwSV2F8hI0KsrDkexLLylqHilJ5itXDcQauGw4ysLQSRI5EaFKgdUqB3SYIr0tupJKQRmTEjmAdj7DB18D0pexyzWw8L22bzHRF00gd55ufXSB6zrckjSVAqT0oJxPw+88tL1pceSvgFC1gZg4iDlSpJ7qsqlEgkEiVRE1hfWxjcaYun/cN/s06YXijNyjOw4lxOux1BGhCgdUkHkQCK9wHhU4EXDuHsXQ4FPYi06ACE5mR3c0ArSEBMrCZAkkd46VqXXCdm3aLQm2ZJSwpOdTTanFQhXeUoplSiSSTzJJ50zAVwxBoqacSn1ihQHtKSBVFbBtKWkJSkJSEJCUgAACNgBtXpFUaRCQOgA+QV0igFcMQskPNLZcEocSpKhMGCIMEag+Ir0GhQeDCsHZtgoNJMrMrUta3FrI0BWtxRUqBoJOlaAFAzQUqASTA5nkKDxY3iQt2VvKSVZQMqR6y1KIShCf5SlFKR4qFebhXCVW7EOHM+6ouvqmZdc1UAT8VIAQn+ShNZVm78IXKHQD5HbLUWlGIuHwSntEQTmabBOU81K/k6tk0EFQmhNSaCTUmoKWH8bWi6CifRnQ4w2SU5O2ZClgjWe/lfSSYHmUR61A0TUJpZs+JFrSkENJUvIQrMS2kLYLwCtte6oA6aa+BzHOLCpbbujeVK8zBUQtJLLbkvCQISHCfV2TIOsAHmaANeLCr0udoFAS24UZk+osAJOZPh38pEmFJUJrz3jizdtIB7vYurAPqlaVNJGaByStUCfjHoCA0XHIKR98Y3/kqOmmp7vhz9/TNSli1w+2LZSozm8CUgZpKVurSRr8XslE+xIPIU2zQGjVZqTQECiaqDRJoBNQGqzVgaCTUoTUoJzoirgVRXL6cqA0DV6FBzUJEHURBrDt8FcRaC1Q6gIQ2G2lFslQSnRHad/vQkAEpyknUZdK3/ANQoR+mgVLLhNxpRWl9JJKVQW1RKLl+4Ey4SZ8qWkkkmUpV1BsjhRSVEJdSELcS6sZDmzh111XZnPCUkvGAQYI3M01f6VDvQZOCYOWVFalJUstMM91JSnKx2mUwVHU9qrnyA1iaGIMOeVMrBhPYvtzBIS44WlIUpOxENLEkjoPWrYTQoMe3Zc8qBUrMEMFLiggoStS1hSI1IlKUrkSY7QH41a01YfT5KhoMbEuGrR9ZW4wguEQXEyh2OnaIIV89BXClqRGRYEz3X306+OVwTWyqinf6daDEb4StQIh07jW5uVEyZ1Jc1PjXmveCbVaVA9v3gRpdXQGoA1HaEEaDQgjfTWmQUFH6fLQLzXBdqkR6Qdt7y7O3TztBPA9qDIN0P9tvNf/FpiJ/N+irUC6rgy3mc92PZe3n/AFa5ngi3zZu0vJjLPlt3MbxPazEnamVVVHOgXvrNY/C3n9+vP+rR+sq0J84Hnx94/cPvt8viOrKTsNxW/wBffR+nz0FWkBICUgJSBAAEAAbQBsKvQ5/TrRoJRqp/VV6ACq5BtAir1E0FezERAj2dKhSJmBPXn9Na6VKDmlIAgCANgNKq40lUEgEpMpnkYIkdNCR7CRsa61KDNvrbM9bqgEIU4ZMd0lBSCJO+pEjkT1r31yfHfb9qvzV2/wBKAGpRVVTt8lBAaJNVTRVQQGjQ+nzURt9OlBxfukIjOtCJ2zKCZiNpOu4+WpXYipQf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/>
          </a:p>
        </p:txBody>
      </p:sp>
      <p:pic>
        <p:nvPicPr>
          <p:cNvPr id="13318" name="Picture 2" descr="http://www.sapralandauer.com.br/media/FCKeditor/sinal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544290" cy="15134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http://jjsussumu.com.br/images/headers/Dunlee-Tubo-Raio-X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r="18325" b="8455"/>
          <a:stretch/>
        </p:blipFill>
        <p:spPr bwMode="auto">
          <a:xfrm>
            <a:off x="366888" y="1772816"/>
            <a:ext cx="1475977" cy="73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colorir.estaticos.net/desenhos/color/201118/75c618d3863833aab02308cf79ac1a9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0" r="34677" b="31920"/>
          <a:stretch/>
        </p:blipFill>
        <p:spPr bwMode="auto">
          <a:xfrm flipH="1">
            <a:off x="165913" y="3212976"/>
            <a:ext cx="2448271" cy="118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 rot="20791701">
            <a:off x="1615667" y="2253099"/>
            <a:ext cx="499131" cy="366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/>
          <p:nvPr/>
        </p:nvCxnSpPr>
        <p:spPr>
          <a:xfrm>
            <a:off x="1115680" y="2342131"/>
            <a:ext cx="5314" cy="1273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H="1">
            <a:off x="841270" y="2342131"/>
            <a:ext cx="274410" cy="10825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1115680" y="2342131"/>
            <a:ext cx="359506" cy="10825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1115680" y="2342131"/>
            <a:ext cx="179753" cy="11705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flipH="1">
            <a:off x="978475" y="2342131"/>
            <a:ext cx="137205" cy="11705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 rot="891479">
            <a:off x="1687548" y="2300409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GulimChe" panose="020B0609000101010101" pitchFamily="49" charset="-127"/>
                <a:ea typeface="GulimChe" panose="020B0609000101010101" pitchFamily="49" charset="-127"/>
              </a:rPr>
              <a:t>?</a:t>
            </a:r>
            <a:endParaRPr lang="pt-BR" sz="4800" b="1" dirty="0">
              <a:solidFill>
                <a:srgbClr val="FF0000"/>
              </a:solidFill>
              <a:latin typeface="GulimChe" panose="020B0609000101010101" pitchFamily="49" charset="-127"/>
              <a:ea typeface="GulimChe" panose="020B0609000101010101" pitchFamily="49" charset="-127"/>
            </a:endParaRPr>
          </a:p>
        </p:txBody>
      </p:sp>
      <p:sp>
        <p:nvSpPr>
          <p:cNvPr id="40" name="CaixaDeTexto 3"/>
          <p:cNvSpPr txBox="1">
            <a:spLocks noChangeArrowheads="1"/>
          </p:cNvSpPr>
          <p:nvPr/>
        </p:nvSpPr>
        <p:spPr bwMode="auto">
          <a:xfrm>
            <a:off x="2400657" y="1700808"/>
            <a:ext cx="6707847" cy="255454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2000" dirty="0" smtClean="0">
                <a:solidFill>
                  <a:srgbClr val="C00000"/>
                </a:solidFill>
              </a:rPr>
              <a:t>Raios - X, são emissões eletromagnéticas com poder de penetração em objetos opacos. Devido ao seu comprimento de onda, interagem com a matéria em nível atômico. Na interação com a matéria os fótons de raios-X  podem ser </a:t>
            </a:r>
            <a:r>
              <a:rPr lang="pt-BR" altLang="pt-BR" sz="2000" dirty="0">
                <a:solidFill>
                  <a:srgbClr val="C00000"/>
                </a:solidFill>
              </a:rPr>
              <a:t>parcialmente absorvidos e espalhados em direções diferentes das suas trajetórias originais (espalhamento </a:t>
            </a:r>
            <a:r>
              <a:rPr lang="pt-BR" altLang="pt-BR" sz="2000" dirty="0" smtClean="0">
                <a:solidFill>
                  <a:srgbClr val="C00000"/>
                </a:solidFill>
              </a:rPr>
              <a:t>Compton) ou completamente absorvidos </a:t>
            </a:r>
            <a:r>
              <a:rPr lang="pt-BR" altLang="pt-BR" sz="2000" dirty="0">
                <a:solidFill>
                  <a:srgbClr val="C00000"/>
                </a:solidFill>
              </a:rPr>
              <a:t>(efeito fotoelétrico</a:t>
            </a:r>
            <a:r>
              <a:rPr lang="pt-BR" altLang="pt-BR" sz="2000" dirty="0" smtClean="0">
                <a:solidFill>
                  <a:srgbClr val="C00000"/>
                </a:solidFill>
              </a:rPr>
              <a:t>). </a:t>
            </a:r>
            <a:r>
              <a:rPr lang="pt-BR" altLang="pt-BR" sz="2000" u="sng" dirty="0" smtClean="0">
                <a:solidFill>
                  <a:srgbClr val="7030A0"/>
                </a:solidFill>
              </a:rPr>
              <a:t>Em ambas situações ocorre ionização da matéria irradiada.</a:t>
            </a:r>
            <a:endParaRPr lang="pt-BR" altLang="pt-BR" sz="2000" u="sng" dirty="0">
              <a:solidFill>
                <a:srgbClr val="7030A0"/>
              </a:solidFill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35496" y="3992693"/>
            <a:ext cx="331392" cy="57606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165913" y="3615379"/>
            <a:ext cx="45719" cy="3773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323528" y="4663760"/>
            <a:ext cx="331392" cy="20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interacao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1270" y="4509120"/>
            <a:ext cx="4153858" cy="2260961"/>
          </a:xfrm>
          <a:prstGeom prst="rect">
            <a:avLst/>
          </a:prstGeom>
        </p:spPr>
      </p:pic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94050"/>
            <a:ext cx="2960956" cy="234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5523</TotalTime>
  <Words>380</Words>
  <Application>Microsoft Office PowerPoint</Application>
  <PresentationFormat>Apresentação na tela (4:3)</PresentationFormat>
  <Paragraphs>63</Paragraphs>
  <Slides>13</Slides>
  <Notes>2</Notes>
  <HiddenSlides>0</HiddenSlides>
  <MMClips>2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GulimChe</vt:lpstr>
      <vt:lpstr>Symbol</vt:lpstr>
      <vt:lpstr>Times New Roman</vt:lpstr>
      <vt:lpstr>Wingdings</vt:lpstr>
      <vt:lpstr>Tema do Office</vt:lpstr>
      <vt:lpstr>    </vt:lpstr>
      <vt:lpstr>Apresentação do PowerPoint</vt:lpstr>
      <vt:lpstr>Apresentação do PowerPoint</vt:lpstr>
      <vt:lpstr>Apresentação do PowerPoint</vt:lpstr>
      <vt:lpstr>Produção dos Raios-X</vt:lpstr>
      <vt:lpstr>Espectro de Raios-X</vt:lpstr>
      <vt:lpstr>Fatores que Afetam o Espectro de Raios-X</vt:lpstr>
      <vt:lpstr>Formação da Imagem Radiográfica Plana</vt:lpstr>
      <vt:lpstr>Interação da Radiação X  com a Matéria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FISICA MEDICA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FISICA MEDICA</dc:creator>
  <cp:lastModifiedBy>Paulo Mazzoncini de Azevedo Marques</cp:lastModifiedBy>
  <cp:revision>183</cp:revision>
  <dcterms:created xsi:type="dcterms:W3CDTF">2011-01-28T15:45:16Z</dcterms:created>
  <dcterms:modified xsi:type="dcterms:W3CDTF">2018-06-05T19:55:41Z</dcterms:modified>
</cp:coreProperties>
</file>