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86" r:id="rId3"/>
    <p:sldId id="257" r:id="rId4"/>
    <p:sldId id="262" r:id="rId5"/>
    <p:sldId id="274" r:id="rId6"/>
    <p:sldId id="284" r:id="rId7"/>
    <p:sldId id="275" r:id="rId8"/>
    <p:sldId id="261" r:id="rId9"/>
    <p:sldId id="266" r:id="rId10"/>
    <p:sldId id="285" r:id="rId11"/>
    <p:sldId id="288" r:id="rId12"/>
    <p:sldId id="289" r:id="rId13"/>
    <p:sldId id="267" r:id="rId14"/>
    <p:sldId id="268" r:id="rId15"/>
    <p:sldId id="270" r:id="rId16"/>
    <p:sldId id="271" r:id="rId17"/>
    <p:sldId id="259" r:id="rId18"/>
    <p:sldId id="279" r:id="rId19"/>
    <p:sldId id="256" r:id="rId20"/>
    <p:sldId id="260" r:id="rId21"/>
    <p:sldId id="258" r:id="rId22"/>
    <p:sldId id="296" r:id="rId23"/>
    <p:sldId id="272" r:id="rId24"/>
    <p:sldId id="273" r:id="rId25"/>
    <p:sldId id="280" r:id="rId26"/>
    <p:sldId id="281" r:id="rId27"/>
    <p:sldId id="276" r:id="rId28"/>
    <p:sldId id="277" r:id="rId29"/>
    <p:sldId id="290" r:id="rId30"/>
    <p:sldId id="294" r:id="rId31"/>
    <p:sldId id="295" r:id="rId32"/>
    <p:sldId id="278" r:id="rId33"/>
    <p:sldId id="292" r:id="rId34"/>
    <p:sldId id="293" r:id="rId35"/>
    <p:sldId id="287" r:id="rId36"/>
    <p:sldId id="283" r:id="rId37"/>
    <p:sldId id="297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74798-D19E-4FED-B693-C9D624792AA8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ACF1D-D68F-40ED-9C35-1531EB8D0E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699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ACF1D-D68F-40ED-9C35-1531EB8D0E7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250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7628-7A66-4CEB-813F-3380F80C241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599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EB02-0BC7-46BE-B8F7-7CFD81E52E1F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A12-8677-42E7-88BB-B7D897C211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71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EB02-0BC7-46BE-B8F7-7CFD81E52E1F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A12-8677-42E7-88BB-B7D897C211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390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EB02-0BC7-46BE-B8F7-7CFD81E52E1F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A12-8677-42E7-88BB-B7D897C211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8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E3C36-D0E6-4FCA-B83B-E32C8357B7B3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05/06/2018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C17F-B4CD-46FA-A87C-34DB74085AC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38258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22398-2740-4F39-AAB2-32808B2EEB19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05/06/2018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5D0A3-84C2-40B0-82A9-86ECA19FAE7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2616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1C9ED-E04C-488B-8F7A-8E8C8CB67CED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05/06/2018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FB8F2-6F97-4DE8-9AFE-3FA78E17C76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79632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6F9A2-2FDF-4AD2-801E-0956883F5179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05/06/2018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0792A-5B2B-4993-9419-E57CD059C18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157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B5E39-D275-408E-B342-67E17AA7D1E0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05/06/2018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7EFAE-A0C2-4AAB-AACD-3CDA4E03F2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7212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C0754-79F7-42D8-B7FC-91A8CECBA81C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05/06/2018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15A5F-85E4-46F6-B9E6-DFFF8646FF8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85451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A0117-8260-4F6A-B145-9A11F539BB94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05/06/2018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23A8D-EE29-48D0-8356-4BEE0D5409C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9700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43B63-1CE6-4058-B5AD-8D4E85BA9041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05/06/2018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3B391-F2E6-4524-85A4-0827A19BEEF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33677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EB02-0BC7-46BE-B8F7-7CFD81E52E1F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A12-8677-42E7-88BB-B7D897C211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0513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1F5E1-50A9-49D2-B767-E0C6BA3D6C51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05/06/2018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1D057-372D-47BF-B1FC-C9F371DC281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6983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65B5E-D666-4066-9222-7CFBC294E505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05/06/2018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5184F-0F3D-45B0-9CC5-D504AED1EE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35967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551A-FDBC-4805-A8C9-AE004C3CFA09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05/06/2018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E2373-3A7E-4058-A26E-39E715E579C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69918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EB02-0BC7-46BE-B8F7-7CFD81E52E1F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A12-8677-42E7-88BB-B7D897C211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1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EB02-0BC7-46BE-B8F7-7CFD81E52E1F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A12-8677-42E7-88BB-B7D897C211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10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EB02-0BC7-46BE-B8F7-7CFD81E52E1F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A12-8677-42E7-88BB-B7D897C211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26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EB02-0BC7-46BE-B8F7-7CFD81E52E1F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A12-8677-42E7-88BB-B7D897C211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EB02-0BC7-46BE-B8F7-7CFD81E52E1F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A12-8677-42E7-88BB-B7D897C211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69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EB02-0BC7-46BE-B8F7-7CFD81E52E1F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A12-8677-42E7-88BB-B7D897C211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36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EB02-0BC7-46BE-B8F7-7CFD81E52E1F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2A12-8677-42E7-88BB-B7D897C211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828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3EB02-0BC7-46BE-B8F7-7CFD81E52E1F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2A12-8677-42E7-88BB-B7D897C211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172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E31DB3-F2A2-49EF-A867-B1EAE310E7F9}" type="datetimeFigureOut">
              <a:rPr lang="pt-BR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05/06/2018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7E68BA-A8E7-4813-A4AC-7725A15A630F}" type="slidenum">
              <a:rPr lang="pt-BR" alt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5268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75787" y="345448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Bases para interpretação das radiografias</a:t>
            </a:r>
          </a:p>
          <a:p>
            <a:endParaRPr lang="pt-B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87" y="3849957"/>
            <a:ext cx="2104456" cy="249468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575957" y="3853349"/>
            <a:ext cx="421782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Marcello Nogueira</a:t>
            </a:r>
          </a:p>
          <a:p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FMRP</a:t>
            </a: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58" y="5060910"/>
            <a:ext cx="1179787" cy="128373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43" y="5483399"/>
            <a:ext cx="1537935" cy="8612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942" y="1073831"/>
            <a:ext cx="2403217" cy="217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3026"/>
            <a:ext cx="4307021" cy="288032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b="51396"/>
          <a:stretch/>
        </p:blipFill>
        <p:spPr>
          <a:xfrm>
            <a:off x="4713557" y="830898"/>
            <a:ext cx="4250190" cy="230425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320314" y="5792761"/>
            <a:ext cx="6476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Dificuldades ao interpretar imagens planas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Superposição de </a:t>
            </a:r>
            <a:r>
              <a:rPr lang="pt-BR" sz="2400" b="1" dirty="0" err="1">
                <a:solidFill>
                  <a:prstClr val="white"/>
                </a:solidFill>
                <a:latin typeface="Arial" panose="020B0604020202020204" pitchFamily="34" charset="0"/>
              </a:rPr>
              <a:t>de</a:t>
            </a:r>
            <a:r>
              <a:rPr lang="pt-BR" sz="2400" b="1" dirty="0">
                <a:solidFill>
                  <a:prstClr val="white"/>
                </a:solidFill>
                <a:latin typeface="Arial" panose="020B0604020202020204" pitchFamily="34" charset="0"/>
              </a:rPr>
              <a:t> estruturas na imagem</a:t>
            </a:r>
            <a:r>
              <a:rPr lang="pt-BR" sz="24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endParaRPr lang="pt-BR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3026"/>
            <a:ext cx="4307021" cy="288032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b="51396"/>
          <a:stretch/>
        </p:blipFill>
        <p:spPr>
          <a:xfrm>
            <a:off x="4713557" y="830898"/>
            <a:ext cx="4250190" cy="230425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320314" y="5792761"/>
            <a:ext cx="6476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Dificuldades ao interpretar imagens planas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Superposição de estruturas na imagem  </a:t>
            </a:r>
            <a:endParaRPr lang="pt-BR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51465"/>
          <a:stretch/>
        </p:blipFill>
        <p:spPr>
          <a:xfrm>
            <a:off x="4713557" y="3313451"/>
            <a:ext cx="4250190" cy="23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1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0013"/>
            <a:ext cx="6319838" cy="67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33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41288"/>
            <a:ext cx="6224587" cy="65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42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3"/>
          <a:stretch>
            <a:fillRect/>
          </a:stretch>
        </p:blipFill>
        <p:spPr bwMode="auto">
          <a:xfrm>
            <a:off x="395288" y="1052513"/>
            <a:ext cx="8281987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27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Image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7"/>
          <a:stretch/>
        </p:blipFill>
        <p:spPr bwMode="auto">
          <a:xfrm>
            <a:off x="755650" y="620713"/>
            <a:ext cx="7345363" cy="46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02502" y="5517232"/>
            <a:ext cx="6051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Densidades básicas em uma radiografia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1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5544616" cy="628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1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755576" y="332656"/>
            <a:ext cx="7200800" cy="6120680"/>
            <a:chOff x="1547664" y="188640"/>
            <a:chExt cx="5688632" cy="489654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5" t="9171" r="28572" b="55307"/>
            <a:stretch/>
          </p:blipFill>
          <p:spPr bwMode="auto">
            <a:xfrm>
              <a:off x="1547664" y="188640"/>
              <a:ext cx="5688632" cy="4896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CaixaDeTexto 1"/>
            <p:cNvSpPr txBox="1"/>
            <p:nvPr/>
          </p:nvSpPr>
          <p:spPr>
            <a:xfrm>
              <a:off x="5004048" y="2492896"/>
              <a:ext cx="364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pt-BR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3779912" y="3025825"/>
              <a:ext cx="5437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**</a:t>
              </a:r>
              <a:endParaRPr lang="pt-BR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2735313" y="3672644"/>
              <a:ext cx="364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1943708" y="3325685"/>
              <a:ext cx="5437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**</a:t>
              </a:r>
              <a:endPara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1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336704" cy="598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86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4664"/>
            <a:ext cx="5052482" cy="591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24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2528" cy="348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4018" y="692696"/>
            <a:ext cx="7495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 para obtenção da radiografia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0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122990" cy="350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4" y="692696"/>
            <a:ext cx="3059757" cy="550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00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0018" t="19611" r="13765" b="11580"/>
          <a:stretch/>
        </p:blipFill>
        <p:spPr>
          <a:xfrm>
            <a:off x="815582" y="2132854"/>
            <a:ext cx="3612404" cy="30243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7663" t="27403" r="19548" b="6048"/>
          <a:stretch/>
        </p:blipFill>
        <p:spPr>
          <a:xfrm>
            <a:off x="4784490" y="2132854"/>
            <a:ext cx="3387910" cy="303128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187624" y="836712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KV e 800 mAS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934203" y="836712"/>
            <a:ext cx="3080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KV e 20 mAS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8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3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49275"/>
            <a:ext cx="42703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4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5" y="1187995"/>
            <a:ext cx="568470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649613" y="110777"/>
            <a:ext cx="66944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3200" b="1" dirty="0">
                <a:solidFill>
                  <a:schemeClr val="bg1"/>
                </a:solidFill>
              </a:rPr>
              <a:t>Sinal da </a:t>
            </a:r>
            <a:r>
              <a:rPr lang="pt-BR" altLang="pt-BR" sz="3200" b="1" dirty="0" smtClean="0">
                <a:solidFill>
                  <a:schemeClr val="bg1"/>
                </a:solidFill>
              </a:rPr>
              <a:t>silhueta: </a:t>
            </a:r>
          </a:p>
          <a:p>
            <a:pPr eaLnBrk="1" hangingPunct="1"/>
            <a:r>
              <a:rPr lang="pt-BR" altLang="pt-BR" sz="3200" b="1" dirty="0" smtClean="0">
                <a:solidFill>
                  <a:schemeClr val="bg1"/>
                </a:solidFill>
              </a:rPr>
              <a:t>coração e pneumonia lobo médio</a:t>
            </a:r>
            <a:endParaRPr lang="pt-BR" altLang="pt-BR" sz="3200" b="1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5800169" y="1187995"/>
            <a:ext cx="2927559" cy="4146837"/>
            <a:chOff x="5868144" y="1512420"/>
            <a:chExt cx="2927559" cy="4146837"/>
          </a:xfrm>
        </p:grpSpPr>
        <p:pic>
          <p:nvPicPr>
            <p:cNvPr id="29700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68144" y="1512420"/>
              <a:ext cx="2927559" cy="4146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Conector de seta reta 2"/>
            <p:cNvCxnSpPr/>
            <p:nvPr/>
          </p:nvCxnSpPr>
          <p:spPr>
            <a:xfrm>
              <a:off x="6516216" y="3246154"/>
              <a:ext cx="144016" cy="339684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/>
            <p:nvPr/>
          </p:nvCxnSpPr>
          <p:spPr>
            <a:xfrm flipH="1" flipV="1">
              <a:off x="6812632" y="3738238"/>
              <a:ext cx="207640" cy="338834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4" descr="3"/>
          <p:cNvPicPr>
            <a:picLocks noChangeAspect="1" noChangeArrowheads="1"/>
          </p:cNvPicPr>
          <p:nvPr/>
        </p:nvPicPr>
        <p:blipFill rotWithShape="1">
          <a:blip r:embed="rId4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28385" r="7242" b="39515"/>
          <a:stretch/>
        </p:blipFill>
        <p:spPr bwMode="auto">
          <a:xfrm>
            <a:off x="5009458" y="5051114"/>
            <a:ext cx="3165597" cy="16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6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323528" y="332656"/>
            <a:ext cx="8470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 smtClean="0">
                <a:solidFill>
                  <a:schemeClr val="bg1"/>
                </a:solidFill>
              </a:rPr>
              <a:t>Caso de pneumonia lobo posterior sem sinal </a:t>
            </a:r>
            <a:r>
              <a:rPr lang="pt-BR" altLang="pt-BR" sz="2400" b="1" dirty="0">
                <a:solidFill>
                  <a:schemeClr val="bg1"/>
                </a:solidFill>
              </a:rPr>
              <a:t>da silhueta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971600" y="1124744"/>
            <a:ext cx="6984776" cy="4576927"/>
            <a:chOff x="971600" y="1124744"/>
            <a:chExt cx="6984776" cy="4576927"/>
          </a:xfrm>
        </p:grpSpPr>
        <p:pic>
          <p:nvPicPr>
            <p:cNvPr id="29698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51"/>
            <a:stretch/>
          </p:blipFill>
          <p:spPr bwMode="auto">
            <a:xfrm>
              <a:off x="971600" y="1124744"/>
              <a:ext cx="6984776" cy="4576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Conector de seta reta 5"/>
            <p:cNvCxnSpPr/>
            <p:nvPr/>
          </p:nvCxnSpPr>
          <p:spPr>
            <a:xfrm flipH="1">
              <a:off x="5220072" y="3861048"/>
              <a:ext cx="144016" cy="470878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7"/>
            <p:cNvCxnSpPr/>
            <p:nvPr/>
          </p:nvCxnSpPr>
          <p:spPr>
            <a:xfrm flipH="1">
              <a:off x="5652120" y="5229200"/>
              <a:ext cx="576064" cy="3883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72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971600" y="264869"/>
            <a:ext cx="64203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3200" b="1" dirty="0">
                <a:solidFill>
                  <a:schemeClr val="bg1"/>
                </a:solidFill>
              </a:rPr>
              <a:t>Sinal da </a:t>
            </a:r>
            <a:r>
              <a:rPr lang="pt-BR" altLang="pt-BR" sz="3200" b="1" dirty="0" smtClean="0">
                <a:solidFill>
                  <a:schemeClr val="bg1"/>
                </a:solidFill>
              </a:rPr>
              <a:t>silhueta: </a:t>
            </a:r>
          </a:p>
          <a:p>
            <a:pPr eaLnBrk="1" hangingPunct="1"/>
            <a:r>
              <a:rPr lang="pt-BR" altLang="pt-BR" sz="3200" b="1" dirty="0" smtClean="0">
                <a:solidFill>
                  <a:schemeClr val="bg1"/>
                </a:solidFill>
              </a:rPr>
              <a:t>coração e pneumonia na </a:t>
            </a:r>
            <a:r>
              <a:rPr lang="pt-BR" altLang="pt-BR" sz="3200" b="1" dirty="0" err="1" smtClean="0">
                <a:solidFill>
                  <a:schemeClr val="bg1"/>
                </a:solidFill>
              </a:rPr>
              <a:t>língula</a:t>
            </a:r>
            <a:endParaRPr lang="pt-BR" altLang="pt-BR" sz="3200" b="1" dirty="0">
              <a:solidFill>
                <a:schemeClr val="bg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951348" y="1484784"/>
            <a:ext cx="6996691" cy="4968552"/>
            <a:chOff x="951348" y="1484784"/>
            <a:chExt cx="6996691" cy="4968552"/>
          </a:xfrm>
        </p:grpSpPr>
        <p:pic>
          <p:nvPicPr>
            <p:cNvPr id="29698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37"/>
            <a:stretch/>
          </p:blipFill>
          <p:spPr bwMode="auto">
            <a:xfrm>
              <a:off x="951348" y="1484784"/>
              <a:ext cx="6996691" cy="496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Conector de seta reta 6"/>
            <p:cNvCxnSpPr/>
            <p:nvPr/>
          </p:nvCxnSpPr>
          <p:spPr>
            <a:xfrm flipH="1">
              <a:off x="7020272" y="4941168"/>
              <a:ext cx="288032" cy="39887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/>
            <p:nvPr/>
          </p:nvCxnSpPr>
          <p:spPr>
            <a:xfrm>
              <a:off x="5580112" y="5661248"/>
              <a:ext cx="504056" cy="7766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75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x cab ra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3240088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x cab radio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00400"/>
            <a:ext cx="2735263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x cab radio3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200"/>
            <a:ext cx="3200400" cy="3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02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x seg mtt3"/>
          <p:cNvPicPr>
            <a:picLocks noChangeAspect="1" noChangeArrowheads="1"/>
          </p:cNvPicPr>
          <p:nvPr/>
        </p:nvPicPr>
        <p:blipFill>
          <a:blip r:embed="rId2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095500" cy="582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x seg mtt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08050"/>
            <a:ext cx="2952750" cy="44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x seg mtt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2763837" cy="385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Line 5"/>
          <p:cNvSpPr>
            <a:spLocks noChangeShapeType="1"/>
          </p:cNvSpPr>
          <p:nvPr/>
        </p:nvSpPr>
        <p:spPr bwMode="auto">
          <a:xfrm flipV="1">
            <a:off x="6804025" y="2781300"/>
            <a:ext cx="1152525" cy="730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166813" y="6113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685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x semisupi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6250"/>
            <a:ext cx="67691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39" name="Group 7"/>
          <p:cNvGrpSpPr>
            <a:grpSpLocks/>
          </p:cNvGrpSpPr>
          <p:nvPr/>
        </p:nvGrpSpPr>
        <p:grpSpPr bwMode="auto">
          <a:xfrm>
            <a:off x="3059113" y="3284538"/>
            <a:ext cx="5797549" cy="3241675"/>
            <a:chOff x="1927" y="2069"/>
            <a:chExt cx="3652" cy="2042"/>
          </a:xfrm>
        </p:grpSpPr>
        <p:pic>
          <p:nvPicPr>
            <p:cNvPr id="39940" name="Picture 3" descr="fx semisupinada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2069"/>
              <a:ext cx="1421" cy="2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 flipH="1">
              <a:off x="3016" y="3294"/>
              <a:ext cx="454" cy="91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942" name="Text Box 6"/>
            <p:cNvSpPr txBox="1">
              <a:spLocks noChangeArrowheads="1"/>
            </p:cNvSpPr>
            <p:nvPr/>
          </p:nvSpPr>
          <p:spPr bwMode="auto">
            <a:xfrm>
              <a:off x="3538" y="2341"/>
              <a:ext cx="2041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2400" b="1" dirty="0">
                  <a:solidFill>
                    <a:prstClr val="white"/>
                  </a:solidFill>
                </a:rPr>
                <a:t>Fratura vista apenas na </a:t>
              </a:r>
              <a:r>
                <a:rPr lang="pt-BR" altLang="pt-BR" sz="2400" b="1" dirty="0" smtClean="0">
                  <a:solidFill>
                    <a:prstClr val="white"/>
                  </a:solidFill>
                </a:rPr>
                <a:t>incidência </a:t>
              </a:r>
              <a:r>
                <a:rPr lang="pt-BR" altLang="pt-BR" sz="2400" b="1" dirty="0">
                  <a:solidFill>
                    <a:prstClr val="white"/>
                  </a:solidFill>
                </a:rPr>
                <a:t>obliqua em que o traço da fratura está tangencial ao feixe de raios-X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497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x coracoide sut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1458913"/>
            <a:ext cx="3829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fx coracoide suti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35113"/>
            <a:ext cx="3848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259632" y="5085184"/>
            <a:ext cx="70953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latin typeface="Arial" panose="020B0604020202020204" pitchFamily="34" charset="0"/>
              </a:rPr>
              <a:t>Fratura </a:t>
            </a:r>
            <a:r>
              <a:rPr lang="pt-BR" altLang="pt-BR" sz="2800" b="1" dirty="0" smtClean="0">
                <a:latin typeface="Arial" panose="020B0604020202020204" pitchFamily="34" charset="0"/>
              </a:rPr>
              <a:t>do processo </a:t>
            </a:r>
            <a:r>
              <a:rPr lang="pt-BR" altLang="pt-BR" sz="2800" b="1" dirty="0" err="1" smtClean="0">
                <a:latin typeface="Arial" panose="020B0604020202020204" pitchFamily="34" charset="0"/>
              </a:rPr>
              <a:t>coracóide</a:t>
            </a:r>
            <a:endParaRPr lang="pt-BR" altLang="pt-BR" sz="2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38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95536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4400" dirty="0">
                <a:solidFill>
                  <a:schemeClr val="bg1"/>
                </a:solidFill>
              </a:rPr>
              <a:t>Radiografia simples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400800" y="1600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chemeClr val="bg1"/>
                </a:solidFill>
              </a:rPr>
              <a:t>ampola</a:t>
            </a:r>
          </a:p>
        </p:txBody>
      </p:sp>
      <p:grpSp>
        <p:nvGrpSpPr>
          <p:cNvPr id="18436" name="Group 8"/>
          <p:cNvGrpSpPr>
            <a:grpSpLocks/>
          </p:cNvGrpSpPr>
          <p:nvPr/>
        </p:nvGrpSpPr>
        <p:grpSpPr bwMode="auto">
          <a:xfrm>
            <a:off x="1578711" y="1284247"/>
            <a:ext cx="6608766" cy="5178425"/>
            <a:chOff x="1283" y="962"/>
            <a:chExt cx="4163" cy="3262"/>
          </a:xfrm>
        </p:grpSpPr>
        <p:pic>
          <p:nvPicPr>
            <p:cNvPr id="1843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" y="962"/>
              <a:ext cx="2709" cy="3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8" name="Text Box 5"/>
            <p:cNvSpPr txBox="1">
              <a:spLocks noChangeArrowheads="1"/>
            </p:cNvSpPr>
            <p:nvPr/>
          </p:nvSpPr>
          <p:spPr bwMode="auto">
            <a:xfrm>
              <a:off x="4022" y="3242"/>
              <a:ext cx="8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b="1">
                  <a:solidFill>
                    <a:schemeClr val="bg1"/>
                  </a:solidFill>
                </a:rPr>
                <a:t>Paciente </a:t>
              </a:r>
            </a:p>
          </p:txBody>
        </p:sp>
        <p:sp>
          <p:nvSpPr>
            <p:cNvPr id="18439" name="Text Box 6"/>
            <p:cNvSpPr txBox="1">
              <a:spLocks noChangeArrowheads="1"/>
            </p:cNvSpPr>
            <p:nvPr/>
          </p:nvSpPr>
          <p:spPr bwMode="auto">
            <a:xfrm>
              <a:off x="4118" y="3914"/>
              <a:ext cx="132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b="1" dirty="0" smtClean="0">
                  <a:solidFill>
                    <a:schemeClr val="bg1"/>
                  </a:solidFill>
                </a:rPr>
                <a:t>Filme ou detector</a:t>
              </a:r>
              <a:endParaRPr lang="pt-BR" altLang="pt-B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96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x coracoide suti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92125"/>
            <a:ext cx="3997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fx coracoide suti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320675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411413" y="6197600"/>
            <a:ext cx="412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solidFill>
                  <a:schemeClr val="bg1"/>
                </a:solidFill>
                <a:latin typeface="Arial" panose="020B0604020202020204" pitchFamily="34" charset="0"/>
              </a:rPr>
              <a:t>Fratura do coracóide</a:t>
            </a:r>
          </a:p>
        </p:txBody>
      </p:sp>
    </p:spTree>
    <p:extLst>
      <p:ext uri="{BB962C8B-B14F-4D97-AF65-F5344CB8AC3E}">
        <p14:creationId xmlns:p14="http://schemas.microsoft.com/office/powerpoint/2010/main" val="3748330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4932363" y="620713"/>
            <a:ext cx="3714750" cy="5534025"/>
            <a:chOff x="3120" y="384"/>
            <a:chExt cx="2340" cy="3486"/>
          </a:xfrm>
        </p:grpSpPr>
        <p:pic>
          <p:nvPicPr>
            <p:cNvPr id="10243" name="Picture 3" descr="necessidade_c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84"/>
              <a:ext cx="2340" cy="3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4" name="Text Box 4"/>
            <p:cNvSpPr txBox="1">
              <a:spLocks noChangeArrowheads="1"/>
            </p:cNvSpPr>
            <p:nvPr/>
          </p:nvSpPr>
          <p:spPr bwMode="auto">
            <a:xfrm>
              <a:off x="4274" y="3488"/>
              <a:ext cx="3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C6</a:t>
              </a:r>
            </a:p>
          </p:txBody>
        </p:sp>
      </p:grpSp>
      <p:grpSp>
        <p:nvGrpSpPr>
          <p:cNvPr id="10245" name="Group 5"/>
          <p:cNvGrpSpPr>
            <a:grpSpLocks/>
          </p:cNvGrpSpPr>
          <p:nvPr/>
        </p:nvGrpSpPr>
        <p:grpSpPr bwMode="auto">
          <a:xfrm>
            <a:off x="827088" y="620713"/>
            <a:ext cx="3714750" cy="5524500"/>
            <a:chOff x="480" y="384"/>
            <a:chExt cx="2340" cy="3480"/>
          </a:xfrm>
        </p:grpSpPr>
        <p:pic>
          <p:nvPicPr>
            <p:cNvPr id="10246" name="Picture 6" descr="necessidade_c7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84"/>
              <a:ext cx="2340" cy="3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Text Box 7"/>
            <p:cNvSpPr txBox="1">
              <a:spLocks noChangeArrowheads="1"/>
            </p:cNvSpPr>
            <p:nvPr/>
          </p:nvSpPr>
          <p:spPr bwMode="auto">
            <a:xfrm>
              <a:off x="1338" y="3385"/>
              <a:ext cx="3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C5</a:t>
              </a:r>
            </a:p>
          </p:txBody>
        </p:sp>
      </p:grpSp>
      <p:sp>
        <p:nvSpPr>
          <p:cNvPr id="10248" name="Line 8"/>
          <p:cNvSpPr>
            <a:spLocks noChangeShapeType="1"/>
          </p:cNvSpPr>
          <p:nvPr/>
        </p:nvSpPr>
        <p:spPr bwMode="auto">
          <a:xfrm flipH="1">
            <a:off x="7164388" y="4149725"/>
            <a:ext cx="215900" cy="574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H="1">
            <a:off x="7524750" y="4365625"/>
            <a:ext cx="215900" cy="574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435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/>
      <p:bldP spid="102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67" y="2169555"/>
            <a:ext cx="3744416" cy="358195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381" y="3476279"/>
            <a:ext cx="4783810" cy="227522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88640"/>
            <a:ext cx="1952381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27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40" y="548680"/>
            <a:ext cx="4255066" cy="6047137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4788024" y="548680"/>
            <a:ext cx="4255066" cy="6047137"/>
            <a:chOff x="4788024" y="548680"/>
            <a:chExt cx="4255066" cy="6047137"/>
          </a:xfrm>
        </p:grpSpPr>
        <p:grpSp>
          <p:nvGrpSpPr>
            <p:cNvPr id="11" name="Grupo 10"/>
            <p:cNvGrpSpPr/>
            <p:nvPr/>
          </p:nvGrpSpPr>
          <p:grpSpPr>
            <a:xfrm>
              <a:off x="4788024" y="548680"/>
              <a:ext cx="4255066" cy="6047137"/>
              <a:chOff x="395536" y="548680"/>
              <a:chExt cx="4255066" cy="6047137"/>
            </a:xfrm>
          </p:grpSpPr>
          <p:pic>
            <p:nvPicPr>
              <p:cNvPr id="2" name="Imagem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5536" y="548680"/>
                <a:ext cx="4255066" cy="6047137"/>
              </a:xfrm>
              <a:prstGeom prst="rect">
                <a:avLst/>
              </a:prstGeom>
            </p:spPr>
          </p:pic>
          <p:sp>
            <p:nvSpPr>
              <p:cNvPr id="4" name="Forma livre 3"/>
              <p:cNvSpPr/>
              <p:nvPr/>
            </p:nvSpPr>
            <p:spPr>
              <a:xfrm>
                <a:off x="1708727" y="1700807"/>
                <a:ext cx="1351105" cy="164937"/>
              </a:xfrm>
              <a:custGeom>
                <a:avLst/>
                <a:gdLst>
                  <a:gd name="connsiteX0" fmla="*/ 0 w 1339273"/>
                  <a:gd name="connsiteY0" fmla="*/ 175490 h 175490"/>
                  <a:gd name="connsiteX1" fmla="*/ 110837 w 1339273"/>
                  <a:gd name="connsiteY1" fmla="*/ 92363 h 175490"/>
                  <a:gd name="connsiteX2" fmla="*/ 323273 w 1339273"/>
                  <a:gd name="connsiteY2" fmla="*/ 46181 h 175490"/>
                  <a:gd name="connsiteX3" fmla="*/ 581891 w 1339273"/>
                  <a:gd name="connsiteY3" fmla="*/ 18472 h 175490"/>
                  <a:gd name="connsiteX4" fmla="*/ 868218 w 1339273"/>
                  <a:gd name="connsiteY4" fmla="*/ 0 h 175490"/>
                  <a:gd name="connsiteX5" fmla="*/ 1126837 w 1339273"/>
                  <a:gd name="connsiteY5" fmla="*/ 9236 h 175490"/>
                  <a:gd name="connsiteX6" fmla="*/ 1339273 w 1339273"/>
                  <a:gd name="connsiteY6" fmla="*/ 92363 h 175490"/>
                  <a:gd name="connsiteX7" fmla="*/ 1339273 w 1339273"/>
                  <a:gd name="connsiteY7" fmla="*/ 92363 h 175490"/>
                  <a:gd name="connsiteX8" fmla="*/ 1025237 w 1339273"/>
                  <a:gd name="connsiteY8" fmla="*/ 147781 h 175490"/>
                  <a:gd name="connsiteX9" fmla="*/ 508000 w 1339273"/>
                  <a:gd name="connsiteY9" fmla="*/ 157018 h 175490"/>
                  <a:gd name="connsiteX10" fmla="*/ 193964 w 1339273"/>
                  <a:gd name="connsiteY10" fmla="*/ 166254 h 175490"/>
                  <a:gd name="connsiteX11" fmla="*/ 0 w 1339273"/>
                  <a:gd name="connsiteY11" fmla="*/ 175490 h 175490"/>
                  <a:gd name="connsiteX0" fmla="*/ 0 w 1339273"/>
                  <a:gd name="connsiteY0" fmla="*/ 175490 h 175490"/>
                  <a:gd name="connsiteX1" fmla="*/ 110837 w 1339273"/>
                  <a:gd name="connsiteY1" fmla="*/ 92363 h 175490"/>
                  <a:gd name="connsiteX2" fmla="*/ 323273 w 1339273"/>
                  <a:gd name="connsiteY2" fmla="*/ 46181 h 175490"/>
                  <a:gd name="connsiteX3" fmla="*/ 581891 w 1339273"/>
                  <a:gd name="connsiteY3" fmla="*/ 18472 h 175490"/>
                  <a:gd name="connsiteX4" fmla="*/ 868218 w 1339273"/>
                  <a:gd name="connsiteY4" fmla="*/ 0 h 175490"/>
                  <a:gd name="connsiteX5" fmla="*/ 1154546 w 1339273"/>
                  <a:gd name="connsiteY5" fmla="*/ 36945 h 175490"/>
                  <a:gd name="connsiteX6" fmla="*/ 1339273 w 1339273"/>
                  <a:gd name="connsiteY6" fmla="*/ 92363 h 175490"/>
                  <a:gd name="connsiteX7" fmla="*/ 1339273 w 1339273"/>
                  <a:gd name="connsiteY7" fmla="*/ 92363 h 175490"/>
                  <a:gd name="connsiteX8" fmla="*/ 1025237 w 1339273"/>
                  <a:gd name="connsiteY8" fmla="*/ 147781 h 175490"/>
                  <a:gd name="connsiteX9" fmla="*/ 508000 w 1339273"/>
                  <a:gd name="connsiteY9" fmla="*/ 157018 h 175490"/>
                  <a:gd name="connsiteX10" fmla="*/ 193964 w 1339273"/>
                  <a:gd name="connsiteY10" fmla="*/ 166254 h 175490"/>
                  <a:gd name="connsiteX11" fmla="*/ 0 w 1339273"/>
                  <a:gd name="connsiteY11" fmla="*/ 175490 h 175490"/>
                  <a:gd name="connsiteX0" fmla="*/ 0 w 1339273"/>
                  <a:gd name="connsiteY0" fmla="*/ 175490 h 175490"/>
                  <a:gd name="connsiteX1" fmla="*/ 110837 w 1339273"/>
                  <a:gd name="connsiteY1" fmla="*/ 92363 h 175490"/>
                  <a:gd name="connsiteX2" fmla="*/ 323273 w 1339273"/>
                  <a:gd name="connsiteY2" fmla="*/ 46181 h 175490"/>
                  <a:gd name="connsiteX3" fmla="*/ 581891 w 1339273"/>
                  <a:gd name="connsiteY3" fmla="*/ 18472 h 175490"/>
                  <a:gd name="connsiteX4" fmla="*/ 868218 w 1339273"/>
                  <a:gd name="connsiteY4" fmla="*/ 0 h 175490"/>
                  <a:gd name="connsiteX5" fmla="*/ 1154546 w 1339273"/>
                  <a:gd name="connsiteY5" fmla="*/ 36945 h 175490"/>
                  <a:gd name="connsiteX6" fmla="*/ 1339273 w 1339273"/>
                  <a:gd name="connsiteY6" fmla="*/ 92363 h 175490"/>
                  <a:gd name="connsiteX7" fmla="*/ 1339273 w 1339273"/>
                  <a:gd name="connsiteY7" fmla="*/ 92363 h 175490"/>
                  <a:gd name="connsiteX8" fmla="*/ 1016001 w 1339273"/>
                  <a:gd name="connsiteY8" fmla="*/ 138545 h 175490"/>
                  <a:gd name="connsiteX9" fmla="*/ 508000 w 1339273"/>
                  <a:gd name="connsiteY9" fmla="*/ 157018 h 175490"/>
                  <a:gd name="connsiteX10" fmla="*/ 193964 w 1339273"/>
                  <a:gd name="connsiteY10" fmla="*/ 166254 h 175490"/>
                  <a:gd name="connsiteX11" fmla="*/ 0 w 1339273"/>
                  <a:gd name="connsiteY11" fmla="*/ 175490 h 17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9273" h="175490">
                    <a:moveTo>
                      <a:pt x="0" y="175490"/>
                    </a:moveTo>
                    <a:lnTo>
                      <a:pt x="110837" y="92363"/>
                    </a:lnTo>
                    <a:lnTo>
                      <a:pt x="323273" y="46181"/>
                    </a:lnTo>
                    <a:lnTo>
                      <a:pt x="581891" y="18472"/>
                    </a:lnTo>
                    <a:lnTo>
                      <a:pt x="868218" y="0"/>
                    </a:lnTo>
                    <a:lnTo>
                      <a:pt x="1154546" y="36945"/>
                    </a:lnTo>
                    <a:lnTo>
                      <a:pt x="1339273" y="92363"/>
                    </a:lnTo>
                    <a:lnTo>
                      <a:pt x="1339273" y="92363"/>
                    </a:lnTo>
                    <a:lnTo>
                      <a:pt x="1016001" y="138545"/>
                    </a:lnTo>
                    <a:lnTo>
                      <a:pt x="508000" y="157018"/>
                    </a:lnTo>
                    <a:lnTo>
                      <a:pt x="193964" y="166254"/>
                    </a:lnTo>
                    <a:lnTo>
                      <a:pt x="0" y="175490"/>
                    </a:lnTo>
                    <a:close/>
                  </a:path>
                </a:pathLst>
              </a:cu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Forma livre 4"/>
              <p:cNvSpPr/>
              <p:nvPr/>
            </p:nvSpPr>
            <p:spPr>
              <a:xfrm>
                <a:off x="1754909" y="2503055"/>
                <a:ext cx="1440873" cy="175490"/>
              </a:xfrm>
              <a:custGeom>
                <a:avLst/>
                <a:gdLst>
                  <a:gd name="connsiteX0" fmla="*/ 55418 w 1440873"/>
                  <a:gd name="connsiteY0" fmla="*/ 120072 h 175490"/>
                  <a:gd name="connsiteX1" fmla="*/ 277091 w 1440873"/>
                  <a:gd name="connsiteY1" fmla="*/ 64654 h 175490"/>
                  <a:gd name="connsiteX2" fmla="*/ 628073 w 1440873"/>
                  <a:gd name="connsiteY2" fmla="*/ 9236 h 175490"/>
                  <a:gd name="connsiteX3" fmla="*/ 1080655 w 1440873"/>
                  <a:gd name="connsiteY3" fmla="*/ 9236 h 175490"/>
                  <a:gd name="connsiteX4" fmla="*/ 1413164 w 1440873"/>
                  <a:gd name="connsiteY4" fmla="*/ 0 h 175490"/>
                  <a:gd name="connsiteX5" fmla="*/ 1440873 w 1440873"/>
                  <a:gd name="connsiteY5" fmla="*/ 0 h 175490"/>
                  <a:gd name="connsiteX6" fmla="*/ 1413164 w 1440873"/>
                  <a:gd name="connsiteY6" fmla="*/ 36945 h 175490"/>
                  <a:gd name="connsiteX7" fmla="*/ 1311564 w 1440873"/>
                  <a:gd name="connsiteY7" fmla="*/ 110836 h 175490"/>
                  <a:gd name="connsiteX8" fmla="*/ 997527 w 1440873"/>
                  <a:gd name="connsiteY8" fmla="*/ 129309 h 175490"/>
                  <a:gd name="connsiteX9" fmla="*/ 544946 w 1440873"/>
                  <a:gd name="connsiteY9" fmla="*/ 166254 h 175490"/>
                  <a:gd name="connsiteX10" fmla="*/ 230909 w 1440873"/>
                  <a:gd name="connsiteY10" fmla="*/ 175490 h 175490"/>
                  <a:gd name="connsiteX11" fmla="*/ 0 w 1440873"/>
                  <a:gd name="connsiteY11" fmla="*/ 138545 h 175490"/>
                  <a:gd name="connsiteX12" fmla="*/ 0 w 1440873"/>
                  <a:gd name="connsiteY12" fmla="*/ 129309 h 17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40873" h="175490">
                    <a:moveTo>
                      <a:pt x="55418" y="120072"/>
                    </a:moveTo>
                    <a:lnTo>
                      <a:pt x="277091" y="64654"/>
                    </a:lnTo>
                    <a:lnTo>
                      <a:pt x="628073" y="9236"/>
                    </a:lnTo>
                    <a:lnTo>
                      <a:pt x="1080655" y="9236"/>
                    </a:lnTo>
                    <a:lnTo>
                      <a:pt x="1413164" y="0"/>
                    </a:lnTo>
                    <a:lnTo>
                      <a:pt x="1440873" y="0"/>
                    </a:lnTo>
                    <a:lnTo>
                      <a:pt x="1413164" y="36945"/>
                    </a:lnTo>
                    <a:lnTo>
                      <a:pt x="1311564" y="110836"/>
                    </a:lnTo>
                    <a:lnTo>
                      <a:pt x="997527" y="129309"/>
                    </a:lnTo>
                    <a:lnTo>
                      <a:pt x="544946" y="166254"/>
                    </a:lnTo>
                    <a:lnTo>
                      <a:pt x="230909" y="175490"/>
                    </a:lnTo>
                    <a:lnTo>
                      <a:pt x="0" y="138545"/>
                    </a:lnTo>
                    <a:lnTo>
                      <a:pt x="0" y="129309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Forma livre 5"/>
              <p:cNvSpPr/>
              <p:nvPr/>
            </p:nvSpPr>
            <p:spPr>
              <a:xfrm>
                <a:off x="1681018" y="4078776"/>
                <a:ext cx="341746" cy="391624"/>
              </a:xfrm>
              <a:custGeom>
                <a:avLst/>
                <a:gdLst>
                  <a:gd name="connsiteX0" fmla="*/ 166255 w 341746"/>
                  <a:gd name="connsiteY0" fmla="*/ 9236 h 415636"/>
                  <a:gd name="connsiteX1" fmla="*/ 64655 w 341746"/>
                  <a:gd name="connsiteY1" fmla="*/ 64654 h 415636"/>
                  <a:gd name="connsiteX2" fmla="*/ 0 w 341746"/>
                  <a:gd name="connsiteY2" fmla="*/ 166254 h 415636"/>
                  <a:gd name="connsiteX3" fmla="*/ 9237 w 341746"/>
                  <a:gd name="connsiteY3" fmla="*/ 295563 h 415636"/>
                  <a:gd name="connsiteX4" fmla="*/ 110837 w 341746"/>
                  <a:gd name="connsiteY4" fmla="*/ 415636 h 415636"/>
                  <a:gd name="connsiteX5" fmla="*/ 267855 w 341746"/>
                  <a:gd name="connsiteY5" fmla="*/ 406400 h 415636"/>
                  <a:gd name="connsiteX6" fmla="*/ 341746 w 341746"/>
                  <a:gd name="connsiteY6" fmla="*/ 258618 h 415636"/>
                  <a:gd name="connsiteX7" fmla="*/ 314037 w 341746"/>
                  <a:gd name="connsiteY7" fmla="*/ 83127 h 415636"/>
                  <a:gd name="connsiteX8" fmla="*/ 230909 w 341746"/>
                  <a:gd name="connsiteY8" fmla="*/ 0 h 415636"/>
                  <a:gd name="connsiteX9" fmla="*/ 166255 w 341746"/>
                  <a:gd name="connsiteY9" fmla="*/ 9236 h 41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1746" h="415636">
                    <a:moveTo>
                      <a:pt x="166255" y="9236"/>
                    </a:moveTo>
                    <a:lnTo>
                      <a:pt x="64655" y="64654"/>
                    </a:lnTo>
                    <a:lnTo>
                      <a:pt x="0" y="166254"/>
                    </a:lnTo>
                    <a:lnTo>
                      <a:pt x="9237" y="295563"/>
                    </a:lnTo>
                    <a:lnTo>
                      <a:pt x="110837" y="415636"/>
                    </a:lnTo>
                    <a:lnTo>
                      <a:pt x="267855" y="406400"/>
                    </a:lnTo>
                    <a:lnTo>
                      <a:pt x="341746" y="258618"/>
                    </a:lnTo>
                    <a:lnTo>
                      <a:pt x="314037" y="83127"/>
                    </a:lnTo>
                    <a:lnTo>
                      <a:pt x="230909" y="0"/>
                    </a:lnTo>
                    <a:lnTo>
                      <a:pt x="166255" y="9236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Elipse 8"/>
              <p:cNvSpPr/>
              <p:nvPr/>
            </p:nvSpPr>
            <p:spPr>
              <a:xfrm>
                <a:off x="2835742" y="4078776"/>
                <a:ext cx="360040" cy="391623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2318327" y="4294909"/>
                <a:ext cx="203200" cy="591127"/>
              </a:xfrm>
              <a:custGeom>
                <a:avLst/>
                <a:gdLst>
                  <a:gd name="connsiteX0" fmla="*/ 203200 w 203200"/>
                  <a:gd name="connsiteY0" fmla="*/ 406400 h 591127"/>
                  <a:gd name="connsiteX1" fmla="*/ 203200 w 203200"/>
                  <a:gd name="connsiteY1" fmla="*/ 212436 h 591127"/>
                  <a:gd name="connsiteX2" fmla="*/ 184728 w 203200"/>
                  <a:gd name="connsiteY2" fmla="*/ 83127 h 591127"/>
                  <a:gd name="connsiteX3" fmla="*/ 193964 w 203200"/>
                  <a:gd name="connsiteY3" fmla="*/ 83127 h 591127"/>
                  <a:gd name="connsiteX4" fmla="*/ 138546 w 203200"/>
                  <a:gd name="connsiteY4" fmla="*/ 0 h 591127"/>
                  <a:gd name="connsiteX5" fmla="*/ 92364 w 203200"/>
                  <a:gd name="connsiteY5" fmla="*/ 9236 h 591127"/>
                  <a:gd name="connsiteX6" fmla="*/ 27709 w 203200"/>
                  <a:gd name="connsiteY6" fmla="*/ 129309 h 591127"/>
                  <a:gd name="connsiteX7" fmla="*/ 27709 w 203200"/>
                  <a:gd name="connsiteY7" fmla="*/ 277091 h 591127"/>
                  <a:gd name="connsiteX8" fmla="*/ 0 w 203200"/>
                  <a:gd name="connsiteY8" fmla="*/ 461818 h 591127"/>
                  <a:gd name="connsiteX9" fmla="*/ 64655 w 203200"/>
                  <a:gd name="connsiteY9" fmla="*/ 591127 h 591127"/>
                  <a:gd name="connsiteX10" fmla="*/ 157018 w 203200"/>
                  <a:gd name="connsiteY10" fmla="*/ 554182 h 591127"/>
                  <a:gd name="connsiteX11" fmla="*/ 203200 w 203200"/>
                  <a:gd name="connsiteY11" fmla="*/ 406400 h 59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200" h="591127">
                    <a:moveTo>
                      <a:pt x="203200" y="406400"/>
                    </a:moveTo>
                    <a:lnTo>
                      <a:pt x="203200" y="212436"/>
                    </a:lnTo>
                    <a:lnTo>
                      <a:pt x="184728" y="83127"/>
                    </a:lnTo>
                    <a:lnTo>
                      <a:pt x="193964" y="83127"/>
                    </a:lnTo>
                    <a:lnTo>
                      <a:pt x="138546" y="0"/>
                    </a:lnTo>
                    <a:lnTo>
                      <a:pt x="92364" y="9236"/>
                    </a:lnTo>
                    <a:lnTo>
                      <a:pt x="27709" y="129309"/>
                    </a:lnTo>
                    <a:lnTo>
                      <a:pt x="27709" y="277091"/>
                    </a:lnTo>
                    <a:lnTo>
                      <a:pt x="0" y="461818"/>
                    </a:lnTo>
                    <a:lnTo>
                      <a:pt x="64655" y="591127"/>
                    </a:lnTo>
                    <a:lnTo>
                      <a:pt x="157018" y="554182"/>
                    </a:lnTo>
                    <a:lnTo>
                      <a:pt x="203200" y="406400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" name="Forma livre 6"/>
            <p:cNvSpPr/>
            <p:nvPr/>
          </p:nvSpPr>
          <p:spPr>
            <a:xfrm>
              <a:off x="5504873" y="3140364"/>
              <a:ext cx="628072" cy="387927"/>
            </a:xfrm>
            <a:custGeom>
              <a:avLst/>
              <a:gdLst>
                <a:gd name="connsiteX0" fmla="*/ 628072 w 628072"/>
                <a:gd name="connsiteY0" fmla="*/ 0 h 387927"/>
                <a:gd name="connsiteX1" fmla="*/ 443345 w 628072"/>
                <a:gd name="connsiteY1" fmla="*/ 64654 h 387927"/>
                <a:gd name="connsiteX2" fmla="*/ 203200 w 628072"/>
                <a:gd name="connsiteY2" fmla="*/ 73891 h 387927"/>
                <a:gd name="connsiteX3" fmla="*/ 73891 w 628072"/>
                <a:gd name="connsiteY3" fmla="*/ 83127 h 387927"/>
                <a:gd name="connsiteX4" fmla="*/ 0 w 628072"/>
                <a:gd name="connsiteY4" fmla="*/ 193963 h 387927"/>
                <a:gd name="connsiteX5" fmla="*/ 46182 w 628072"/>
                <a:gd name="connsiteY5" fmla="*/ 378691 h 387927"/>
                <a:gd name="connsiteX6" fmla="*/ 249382 w 628072"/>
                <a:gd name="connsiteY6" fmla="*/ 387927 h 387927"/>
                <a:gd name="connsiteX7" fmla="*/ 517236 w 628072"/>
                <a:gd name="connsiteY7" fmla="*/ 369454 h 387927"/>
                <a:gd name="connsiteX8" fmla="*/ 535709 w 628072"/>
                <a:gd name="connsiteY8" fmla="*/ 369454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072" h="387927">
                  <a:moveTo>
                    <a:pt x="628072" y="0"/>
                  </a:moveTo>
                  <a:lnTo>
                    <a:pt x="443345" y="64654"/>
                  </a:lnTo>
                  <a:lnTo>
                    <a:pt x="203200" y="73891"/>
                  </a:lnTo>
                  <a:lnTo>
                    <a:pt x="73891" y="83127"/>
                  </a:lnTo>
                  <a:lnTo>
                    <a:pt x="0" y="193963"/>
                  </a:lnTo>
                  <a:lnTo>
                    <a:pt x="46182" y="378691"/>
                  </a:lnTo>
                  <a:lnTo>
                    <a:pt x="249382" y="387927"/>
                  </a:lnTo>
                  <a:lnTo>
                    <a:pt x="517236" y="369454"/>
                  </a:lnTo>
                  <a:lnTo>
                    <a:pt x="535709" y="369454"/>
                  </a:ln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Forma livre 7"/>
            <p:cNvSpPr/>
            <p:nvPr/>
          </p:nvSpPr>
          <p:spPr>
            <a:xfrm>
              <a:off x="7407564" y="3131127"/>
              <a:ext cx="674254" cy="378691"/>
            </a:xfrm>
            <a:custGeom>
              <a:avLst/>
              <a:gdLst>
                <a:gd name="connsiteX0" fmla="*/ 120072 w 674254"/>
                <a:gd name="connsiteY0" fmla="*/ 0 h 378691"/>
                <a:gd name="connsiteX1" fmla="*/ 267854 w 674254"/>
                <a:gd name="connsiteY1" fmla="*/ 27709 h 378691"/>
                <a:gd name="connsiteX2" fmla="*/ 397163 w 674254"/>
                <a:gd name="connsiteY2" fmla="*/ 46182 h 378691"/>
                <a:gd name="connsiteX3" fmla="*/ 526472 w 674254"/>
                <a:gd name="connsiteY3" fmla="*/ 73891 h 378691"/>
                <a:gd name="connsiteX4" fmla="*/ 628072 w 674254"/>
                <a:gd name="connsiteY4" fmla="*/ 101600 h 378691"/>
                <a:gd name="connsiteX5" fmla="*/ 674254 w 674254"/>
                <a:gd name="connsiteY5" fmla="*/ 175491 h 378691"/>
                <a:gd name="connsiteX6" fmla="*/ 665018 w 674254"/>
                <a:gd name="connsiteY6" fmla="*/ 295564 h 378691"/>
                <a:gd name="connsiteX7" fmla="*/ 554181 w 674254"/>
                <a:gd name="connsiteY7" fmla="*/ 360218 h 378691"/>
                <a:gd name="connsiteX8" fmla="*/ 378691 w 674254"/>
                <a:gd name="connsiteY8" fmla="*/ 378691 h 378691"/>
                <a:gd name="connsiteX9" fmla="*/ 36945 w 674254"/>
                <a:gd name="connsiteY9" fmla="*/ 332509 h 378691"/>
                <a:gd name="connsiteX10" fmla="*/ 0 w 674254"/>
                <a:gd name="connsiteY10" fmla="*/ 332509 h 37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4254" h="378691">
                  <a:moveTo>
                    <a:pt x="120072" y="0"/>
                  </a:moveTo>
                  <a:lnTo>
                    <a:pt x="267854" y="27709"/>
                  </a:lnTo>
                  <a:lnTo>
                    <a:pt x="397163" y="46182"/>
                  </a:lnTo>
                  <a:lnTo>
                    <a:pt x="526472" y="73891"/>
                  </a:lnTo>
                  <a:lnTo>
                    <a:pt x="628072" y="101600"/>
                  </a:lnTo>
                  <a:lnTo>
                    <a:pt x="674254" y="175491"/>
                  </a:lnTo>
                  <a:lnTo>
                    <a:pt x="665018" y="295564"/>
                  </a:lnTo>
                  <a:lnTo>
                    <a:pt x="554181" y="360218"/>
                  </a:lnTo>
                  <a:lnTo>
                    <a:pt x="378691" y="378691"/>
                  </a:lnTo>
                  <a:lnTo>
                    <a:pt x="36945" y="332509"/>
                  </a:lnTo>
                  <a:lnTo>
                    <a:pt x="0" y="332509"/>
                  </a:ln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470408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09242"/>
            <a:ext cx="3320311" cy="316835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723843"/>
            <a:ext cx="4048825" cy="303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38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620688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Mensagens para casa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9512" y="1556792"/>
            <a:ext cx="87129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Posicionamento do paciente e a técnica radiográfica são utilizados de forma otimizada na aquisição</a:t>
            </a:r>
          </a:p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Densidades básicas</a:t>
            </a:r>
          </a:p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Radiopaco x </a:t>
            </a:r>
            <a:r>
              <a:rPr lang="pt-B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Radiolúcido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08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620688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Mensagens para casa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2060848"/>
            <a:ext cx="87129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Importância da análise de mais de uma incidência</a:t>
            </a:r>
          </a:p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Imagem plana: superposição, sinal da silhueta</a:t>
            </a:r>
          </a:p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Fratura e espaço articular: identificação com raio central tangente as superfícies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65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719118"/>
            <a:ext cx="4345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Incidência PA versus AP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67544" y="1995281"/>
            <a:ext cx="4304762" cy="2257143"/>
            <a:chOff x="467544" y="1995281"/>
            <a:chExt cx="4304762" cy="2257143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1995281"/>
              <a:ext cx="4304762" cy="2257143"/>
            </a:xfrm>
            <a:prstGeom prst="rect">
              <a:avLst/>
            </a:prstGeom>
          </p:spPr>
        </p:pic>
        <p:cxnSp>
          <p:nvCxnSpPr>
            <p:cNvPr id="6" name="Conector de seta reta 5"/>
            <p:cNvCxnSpPr/>
            <p:nvPr/>
          </p:nvCxnSpPr>
          <p:spPr>
            <a:xfrm flipH="1">
              <a:off x="1331640" y="2996952"/>
              <a:ext cx="223224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/>
            <p:cNvCxnSpPr/>
            <p:nvPr/>
          </p:nvCxnSpPr>
          <p:spPr>
            <a:xfrm flipH="1" flipV="1">
              <a:off x="1331640" y="2708920"/>
              <a:ext cx="2232248" cy="288032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de seta reta 10"/>
            <p:cNvCxnSpPr/>
            <p:nvPr/>
          </p:nvCxnSpPr>
          <p:spPr>
            <a:xfrm flipH="1">
              <a:off x="1403648" y="2996952"/>
              <a:ext cx="2160240" cy="288032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o 20"/>
          <p:cNvGrpSpPr/>
          <p:nvPr/>
        </p:nvGrpSpPr>
        <p:grpSpPr>
          <a:xfrm>
            <a:off x="5148064" y="980728"/>
            <a:ext cx="3219450" cy="4286250"/>
            <a:chOff x="5148064" y="980728"/>
            <a:chExt cx="3219450" cy="4286250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8064" y="980728"/>
              <a:ext cx="3219450" cy="4286250"/>
            </a:xfrm>
            <a:prstGeom prst="rect">
              <a:avLst/>
            </a:prstGeom>
          </p:spPr>
        </p:pic>
        <p:cxnSp>
          <p:nvCxnSpPr>
            <p:cNvPr id="15" name="Conector de seta reta 14"/>
            <p:cNvCxnSpPr/>
            <p:nvPr/>
          </p:nvCxnSpPr>
          <p:spPr>
            <a:xfrm>
              <a:off x="6757789" y="2060848"/>
              <a:ext cx="0" cy="1296144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/>
            <p:cNvCxnSpPr/>
            <p:nvPr/>
          </p:nvCxnSpPr>
          <p:spPr>
            <a:xfrm>
              <a:off x="6774437" y="2069232"/>
              <a:ext cx="182091" cy="1071736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/>
            <p:cNvCxnSpPr/>
            <p:nvPr/>
          </p:nvCxnSpPr>
          <p:spPr>
            <a:xfrm flipH="1">
              <a:off x="6515938" y="2069232"/>
              <a:ext cx="195248" cy="1071736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36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54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4388"/>
            <a:ext cx="45339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49"/>
          <p:cNvPicPr>
            <a:picLocks noChangeAspect="1" noChangeArrowheads="1"/>
          </p:cNvPicPr>
          <p:nvPr/>
        </p:nvPicPr>
        <p:blipFill>
          <a:blip r:embed="rId3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419100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031918" y="956004"/>
            <a:ext cx="28520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RX cotovelo</a:t>
            </a:r>
          </a:p>
          <a:p>
            <a:endParaRPr lang="pt-BR" altLang="pt-B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 e perfil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3573016"/>
            <a:ext cx="1466891" cy="281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0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5545138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7188" y="3644900"/>
            <a:ext cx="27368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1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36758" cy="431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20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135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46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336704" cy="598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9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</TotalTime>
  <Words>180</Words>
  <Application>Microsoft Office PowerPoint</Application>
  <PresentationFormat>Apresentação na tela (4:3)</PresentationFormat>
  <Paragraphs>43</Paragraphs>
  <Slides>36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36</vt:i4>
      </vt:variant>
    </vt:vector>
  </HeadingPairs>
  <TitlesOfParts>
    <vt:vector size="41" baseType="lpstr">
      <vt:lpstr>Arial</vt:lpstr>
      <vt:lpstr>Calibri</vt:lpstr>
      <vt:lpstr>Wingdings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Marcello</dc:creator>
  <cp:lastModifiedBy>Paulo Mazzoncini de Azevedo Marques</cp:lastModifiedBy>
  <cp:revision>21</cp:revision>
  <dcterms:created xsi:type="dcterms:W3CDTF">2017-06-01T16:52:57Z</dcterms:created>
  <dcterms:modified xsi:type="dcterms:W3CDTF">2018-06-05T19:53:47Z</dcterms:modified>
</cp:coreProperties>
</file>