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385" r:id="rId2"/>
    <p:sldId id="386" r:id="rId3"/>
    <p:sldId id="311" r:id="rId4"/>
    <p:sldId id="348" r:id="rId5"/>
    <p:sldId id="349" r:id="rId6"/>
    <p:sldId id="354" r:id="rId7"/>
    <p:sldId id="372" r:id="rId8"/>
    <p:sldId id="356" r:id="rId9"/>
    <p:sldId id="371" r:id="rId10"/>
    <p:sldId id="352" r:id="rId11"/>
    <p:sldId id="350" r:id="rId12"/>
    <p:sldId id="366" r:id="rId13"/>
    <p:sldId id="317" r:id="rId14"/>
    <p:sldId id="367" r:id="rId15"/>
    <p:sldId id="324" r:id="rId16"/>
    <p:sldId id="325" r:id="rId17"/>
    <p:sldId id="318" r:id="rId18"/>
    <p:sldId id="368" r:id="rId19"/>
    <p:sldId id="320" r:id="rId20"/>
    <p:sldId id="321" r:id="rId21"/>
    <p:sldId id="322" r:id="rId22"/>
    <p:sldId id="374" r:id="rId23"/>
    <p:sldId id="343" r:id="rId24"/>
    <p:sldId id="377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7539B97-7EF9-4BE7-963B-142275C29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39B97-7EF9-4BE7-963B-142275C29FDD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20D7-DD4A-4E4A-93F5-CF85AAA992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1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165A-24DF-4325-B1AF-CA837A63F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AC94-8FD0-41EB-A0BF-8FC1474465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2CC9-40A7-43B6-8166-CBD0F826DC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D005-0D00-4658-AF22-09045B53F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8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A9AA-7B79-4054-B8DF-0E4DF4E79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5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196F-B48A-4618-9062-8FA10E19E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165A-4F78-4914-BF3E-E4D816C05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5913-80E3-4078-93A6-E570CA6F3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65F1-D377-4694-B4B8-DBDC73199B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1641-E145-4C3B-A318-09ECA3763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67CF28D-9C98-499D-877F-5EE706BD5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27384"/>
            <a:ext cx="1020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332656"/>
            <a:ext cx="6769100" cy="792162"/>
          </a:xfrm>
        </p:spPr>
        <p:txBody>
          <a:bodyPr lIns="92075" tIns="46038" rIns="92075" bIns="46038" anchor="b"/>
          <a:lstStyle/>
          <a:p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endParaRPr lang="pt-BR" altLang="pt-BR" sz="2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88" y="1484784"/>
            <a:ext cx="9072116" cy="1728787"/>
          </a:xfrm>
        </p:spPr>
        <p:txBody>
          <a:bodyPr lIns="92075" tIns="46038" rIns="92075" bIns="46038"/>
          <a:lstStyle/>
          <a:p>
            <a:r>
              <a:rPr lang="pt-BR" altLang="pt-BR" sz="4400" b="1" dirty="0" smtClean="0">
                <a:solidFill>
                  <a:srgbClr val="FF0000"/>
                </a:solidFill>
              </a:rPr>
              <a:t>Proteção Radiológica</a:t>
            </a:r>
            <a:endParaRPr lang="pt-BR" altLang="pt-BR" sz="44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87824" y="4365104"/>
            <a:ext cx="5181600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800" u="sng" dirty="0"/>
              <a:t>Prof. Dr. Paulo Mazzoncini de Azevedo </a:t>
            </a:r>
            <a:r>
              <a:rPr lang="pt-BR" altLang="pt-BR" sz="1800" u="sng" dirty="0" smtClean="0"/>
              <a:t>Marques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 smtClean="0"/>
              <a:t>Centro </a:t>
            </a:r>
            <a:r>
              <a:rPr lang="pt-BR" altLang="pt-BR" sz="1400" dirty="0"/>
              <a:t>de Ciências das Imagens e Física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/>
              <a:t>Departamento de Clínica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/>
              <a:t>Faculdade de Medicina de Ribeirão Preto - USP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i="1" dirty="0"/>
              <a:t>pmarques@fmrp.usp.br</a:t>
            </a:r>
          </a:p>
        </p:txBody>
      </p:sp>
      <p:pic>
        <p:nvPicPr>
          <p:cNvPr id="205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40755" cy="9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665209" cy="12727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01" y="4365104"/>
            <a:ext cx="1669814" cy="1661993"/>
          </a:xfrm>
          <a:prstGeom prst="rect">
            <a:avLst/>
          </a:prstGeom>
        </p:spPr>
      </p:pic>
      <p:pic>
        <p:nvPicPr>
          <p:cNvPr id="11" name="Picture 2" descr="Símbolo da radioativid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75" y="2526832"/>
            <a:ext cx="1431049" cy="13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104667"/>
            <a:ext cx="9144000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200" dirty="0"/>
              <a:t>CLASSIFICAÇÃO DOS EFEITOS BIOLÓGICOS QUANTO AO </a:t>
            </a:r>
          </a:p>
          <a:p>
            <a:pPr algn="ctr">
              <a:spcBef>
                <a:spcPct val="20000"/>
              </a:spcBef>
            </a:pPr>
            <a:r>
              <a:rPr lang="pt-BR" altLang="pt-BR" sz="3200" u="sng" dirty="0"/>
              <a:t>TIPO DE CÉLULA ATINGIDA</a:t>
            </a:r>
            <a:r>
              <a:rPr lang="pt-BR" altLang="pt-BR" sz="3200" dirty="0"/>
              <a:t>: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61258" y="1844824"/>
            <a:ext cx="861060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10000"/>
              </a:spcBef>
              <a:buSzPct val="150000"/>
              <a:buFontTx/>
              <a:buChar char="•"/>
            </a:pPr>
            <a:r>
              <a:rPr lang="pt-BR" altLang="pt-BR" sz="2857" dirty="0"/>
              <a:t> </a:t>
            </a:r>
            <a:r>
              <a:rPr lang="pt-BR" altLang="pt-BR" sz="2857" u="sng" dirty="0"/>
              <a:t>Efeitos Somáticos:</a:t>
            </a:r>
            <a:endParaRPr lang="pt-BR" altLang="pt-BR" sz="2857" dirty="0"/>
          </a:p>
          <a:p>
            <a:pPr lvl="1" algn="just">
              <a:spcBef>
                <a:spcPct val="10000"/>
              </a:spcBef>
              <a:buSzPct val="90000"/>
              <a:buFontTx/>
              <a:buChar char="-"/>
            </a:pPr>
            <a:r>
              <a:rPr lang="pt-BR" altLang="pt-BR" dirty="0"/>
              <a:t> alterações provocadas pela interação da radiação ionizante com qualquer célula do organismo, exceto as reprodutivas</a:t>
            </a:r>
            <a:r>
              <a:rPr lang="pt-BR" altLang="pt-BR" dirty="0">
                <a:sym typeface="Symbol" panose="05050102010706020507" pitchFamily="18" charset="2"/>
              </a:rPr>
              <a:t> </a:t>
            </a:r>
          </a:p>
          <a:p>
            <a:pPr lvl="1" algn="just">
              <a:spcBef>
                <a:spcPct val="1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manifestam-se no próprio indivíduo irradiado </a:t>
            </a:r>
          </a:p>
          <a:p>
            <a:pPr lvl="1" algn="just">
              <a:spcBef>
                <a:spcPct val="1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Exemplos: câncer, catarata.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1258" y="4150396"/>
            <a:ext cx="8610600" cy="22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857" dirty="0"/>
              <a:t> </a:t>
            </a:r>
            <a:r>
              <a:rPr lang="pt-BR" altLang="pt-BR" sz="2857" u="sng" dirty="0"/>
              <a:t>Efeitos Genéticos</a:t>
            </a:r>
            <a:r>
              <a:rPr lang="pt-BR" altLang="pt-BR" sz="2857" dirty="0"/>
              <a:t> (hereditários):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Alterações provocadas pela interação da radiação ionizante com as células reprodutivas do organismo.</a:t>
            </a:r>
            <a:endParaRPr lang="pt-BR" altLang="pt-BR" dirty="0"/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/>
              <a:t>Manifestam-se nos descendentes do indivíduo irradiado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 Exemplos: mutações genéticas.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104667"/>
            <a:ext cx="9144000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200" dirty="0"/>
              <a:t>CLASSIFICAÇÃO DOS EFEITOS BIOLÓGICOS QUANTO AO </a:t>
            </a:r>
          </a:p>
          <a:p>
            <a:pPr algn="ctr">
              <a:spcBef>
                <a:spcPct val="20000"/>
              </a:spcBef>
            </a:pPr>
            <a:r>
              <a:rPr lang="pt-BR" altLang="pt-BR" sz="3200" u="sng" dirty="0"/>
              <a:t>TEMPO DE MANIFESTAÇÃO</a:t>
            </a:r>
            <a:r>
              <a:rPr lang="pt-BR" altLang="pt-BR" sz="3200" dirty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4172" y="1772816"/>
            <a:ext cx="8610600" cy="21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972" dirty="0"/>
              <a:t> </a:t>
            </a:r>
            <a:r>
              <a:rPr lang="pt-BR" altLang="pt-BR" sz="2972" u="sng" dirty="0"/>
              <a:t>Efeitos Agudos</a:t>
            </a:r>
            <a:r>
              <a:rPr lang="pt-BR" altLang="pt-BR" sz="2972" dirty="0"/>
              <a:t>: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sz="2972" dirty="0"/>
              <a:t> </a:t>
            </a:r>
            <a:r>
              <a:rPr lang="pt-BR" altLang="pt-BR" dirty="0"/>
              <a:t>característicos de exposições a doses elevadas</a:t>
            </a:r>
            <a:r>
              <a:rPr lang="pt-BR" altLang="pt-BR" dirty="0">
                <a:sym typeface="Symbol" panose="05050102010706020507" pitchFamily="18" charset="2"/>
              </a:rPr>
              <a:t> 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manifestam-se em, no máximo, dois meses (seres humanos) 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Exemplos: eritema, síndrome aguda.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1258" y="4077072"/>
            <a:ext cx="8610600" cy="21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972" dirty="0"/>
              <a:t> </a:t>
            </a:r>
            <a:r>
              <a:rPr lang="pt-BR" altLang="pt-BR" sz="2972" u="sng" dirty="0"/>
              <a:t>Efeitos Tardios</a:t>
            </a:r>
            <a:r>
              <a:rPr lang="pt-BR" altLang="pt-BR" sz="2972" dirty="0"/>
              <a:t>: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sz="2972" dirty="0"/>
              <a:t> </a:t>
            </a:r>
            <a:r>
              <a:rPr lang="pt-BR" altLang="pt-BR" dirty="0"/>
              <a:t>característicos de exposições a pequenas doses</a:t>
            </a:r>
            <a:r>
              <a:rPr lang="pt-BR" altLang="pt-BR" dirty="0">
                <a:sym typeface="Symbol" panose="05050102010706020507" pitchFamily="18" charset="2"/>
              </a:rPr>
              <a:t> 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manifestam-se em anos ou dezenas de anos  (seres humanos) 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Exemplo: câncer.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360686"/>
            <a:ext cx="9144000" cy="62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429" dirty="0" smtClean="0"/>
              <a:t>PROTEÇÃO </a:t>
            </a:r>
            <a:r>
              <a:rPr lang="pt-BR" altLang="pt-BR" sz="3429" dirty="0"/>
              <a:t>RADIOLÓGICA</a:t>
            </a:r>
          </a:p>
        </p:txBody>
      </p:sp>
      <p:sp>
        <p:nvSpPr>
          <p:cNvPr id="4" name="Pergaminho horizontal 3"/>
          <p:cNvSpPr/>
          <p:nvPr/>
        </p:nvSpPr>
        <p:spPr bwMode="auto">
          <a:xfrm rot="21323496">
            <a:off x="588467" y="1209980"/>
            <a:ext cx="7704856" cy="5112568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sz="3600" dirty="0">
                <a:solidFill>
                  <a:srgbClr val="C00000"/>
                </a:solidFill>
              </a:rPr>
              <a:t>Proteção dos indivíduos, de seus descendentes, da humanidade como um todo e do meio ambiente contra os possíveis danos provocados pelo uso da radiação ionizante.</a:t>
            </a:r>
            <a:endParaRPr lang="pt-BR" altLang="pt-BR" sz="3600" dirty="0">
              <a:solidFill>
                <a:srgbClr val="C00000"/>
              </a:solidFill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77640"/>
            <a:ext cx="8305800" cy="605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sz="3314" dirty="0"/>
              <a:t> </a:t>
            </a:r>
            <a:r>
              <a:rPr lang="pt-BR" altLang="pt-BR" dirty="0" smtClean="0"/>
              <a:t>No início não se conheciam os efeitos deletérios da radiação ionizante,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/>
              <a:t>que era utilizada para os mais diversos fins, desde aplicações em equipamentos de imagens médicas, que não possuíam mecanismos de proteção para os pacientes e para os médicos,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/>
              <a:t>para obtenção de imagens para visualização do ajuste de sapatos nos pés,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/>
              <a:t>em convites de festas e noivados, exibindo o raios-X das mãos dos anfitriões,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/>
              <a:t>para alívio de dores de cabeça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/>
              <a:t>e até para se obter um barbear mais suave e duradouro. </a:t>
            </a:r>
          </a:p>
        </p:txBody>
      </p:sp>
    </p:spTree>
    <p:extLst>
      <p:ext uri="{BB962C8B-B14F-4D97-AF65-F5344CB8AC3E}">
        <p14:creationId xmlns:p14="http://schemas.microsoft.com/office/powerpoint/2010/main" val="2755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encrypted-tbn2.gstatic.com/images?q=tbn:ANd9GcRCnGOqpaseh51pduu8yNZL5mbK1u2W4jEP_sos64btcc6QdEKnxQQh4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296144" cy="27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s://www.orau.org/ptp/collection/shoefittingfluor/Dr._Scho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9" y="188640"/>
            <a:ext cx="5450161" cy="32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www.ominous-valve.com/images/ped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9" y="3711277"/>
            <a:ext cx="3556253" cy="28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http://i.telegraph.co.uk/multimedia/archive/02277/Pedoscope_227733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609356" cy="2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http://blog.modernmechanix.com/mags/PopularMechanics/4-1924/xray_sh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8761"/>
            <a:ext cx="3096344" cy="66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http://rlv.zcache.com/x_ray_skeleton_hands_jewelry_b_w_invitations-rb2ed49fc1bd54a8aa67dd3a2777dd621_imtd3_8byvr_512.jpg?bg=0xffff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ecmania.ch/files/magazine_image/bildergalerie_24_roen_08_xrayexpos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3" y="3856977"/>
            <a:ext cx="5749761" cy="28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76250"/>
            <a:ext cx="9070975" cy="59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16632"/>
            <a:ext cx="8305800" cy="9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SzPct val="150000"/>
            </a:pPr>
            <a:r>
              <a:rPr lang="pt-BR" altLang="pt-BR" dirty="0" smtClean="0">
                <a:sym typeface="Monotype Sorts" pitchFamily="2" charset="2"/>
              </a:rPr>
              <a:t>Porém </a:t>
            </a:r>
            <a:r>
              <a:rPr lang="pt-BR" altLang="pt-BR" smtClean="0">
                <a:sym typeface="Monotype Sorts" pitchFamily="2" charset="2"/>
              </a:rPr>
              <a:t>as evidências </a:t>
            </a:r>
            <a:r>
              <a:rPr lang="pt-BR" altLang="pt-BR" dirty="0" smtClean="0">
                <a:sym typeface="Monotype Sorts" pitchFamily="2" charset="2"/>
              </a:rPr>
              <a:t>da necessidade de se estabelecer diretrizes para a radioproteção começaram a aparecer...</a:t>
            </a:r>
            <a:endParaRPr lang="pt-BR" altLang="pt-BR" dirty="0">
              <a:sym typeface="Monotype Sort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" y="1153236"/>
            <a:ext cx="7921451" cy="552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981200"/>
          </a:xfrm>
          <a:solidFill>
            <a:srgbClr val="DDDDDD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2400" b="1" dirty="0">
                <a:solidFill>
                  <a:schemeClr val="accent2"/>
                </a:solidFill>
              </a:rPr>
              <a:t>- Princípio da Justificação –</a:t>
            </a:r>
            <a:r>
              <a:rPr lang="pt-BR" altLang="pt-BR" sz="2400" b="1" dirty="0"/>
              <a:t> </a:t>
            </a:r>
            <a:br>
              <a:rPr lang="pt-BR" altLang="pt-BR" sz="2400" b="1" dirty="0"/>
            </a:br>
            <a:r>
              <a:rPr lang="pt-BR" altLang="pt-BR" sz="2400" b="1" dirty="0">
                <a:solidFill>
                  <a:srgbClr val="FF0000"/>
                </a:solidFill>
              </a:rPr>
              <a:t>Qualquer técnica que faça uso da radiação ionizante tem que ser justificada em relação a outras técnicas de modo a produzir um benefício líquido positivo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. </a:t>
            </a:r>
            <a:r>
              <a:rPr lang="pt-BR" altLang="pt-BR" sz="2400" b="1" dirty="0" smtClean="0">
                <a:solidFill>
                  <a:srgbClr val="7030A0"/>
                </a:solidFill>
              </a:rPr>
              <a:t>(Solicitação de Exames)</a:t>
            </a:r>
            <a:endParaRPr lang="pt-BR" altLang="pt-BR" sz="4000" b="1" dirty="0">
              <a:solidFill>
                <a:srgbClr val="C00000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7032"/>
            <a:ext cx="9144000" cy="2376264"/>
          </a:xfrm>
          <a:solidFill>
            <a:srgbClr val="DDDDDD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2400" b="1" dirty="0">
                <a:solidFill>
                  <a:schemeClr val="accent2"/>
                </a:solidFill>
              </a:rPr>
              <a:t>- Princípio da Otimização –</a:t>
            </a:r>
            <a:r>
              <a:rPr lang="pt-BR" altLang="pt-BR" sz="2400" b="1" dirty="0"/>
              <a:t> </a:t>
            </a:r>
          </a:p>
          <a:p>
            <a:pPr>
              <a:lnSpc>
                <a:spcPct val="120000"/>
              </a:lnSpc>
            </a:pPr>
            <a:r>
              <a:rPr lang="pt-BR" altLang="pt-BR" sz="2400" b="1" dirty="0">
                <a:solidFill>
                  <a:srgbClr val="FF0000"/>
                </a:solidFill>
              </a:rPr>
              <a:t>As exposições à radiação ionizante devem ser mantidas “tão baixas quanto razoavelmente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exequível”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(</a:t>
            </a:r>
            <a:r>
              <a:rPr lang="pt-BR" altLang="pt-BR" sz="2000" b="1" dirty="0">
                <a:solidFill>
                  <a:srgbClr val="FF0000"/>
                </a:solidFill>
              </a:rPr>
              <a:t>Princípio </a:t>
            </a:r>
            <a:r>
              <a:rPr lang="pt-BR" altLang="pt-BR" sz="2000" b="1" i="1" u="sng" dirty="0">
                <a:solidFill>
                  <a:srgbClr val="FF0000"/>
                </a:solidFill>
              </a:rPr>
              <a:t>ALARA</a:t>
            </a:r>
            <a:r>
              <a:rPr lang="pt-BR" altLang="pt-BR" sz="2000" b="1" dirty="0">
                <a:solidFill>
                  <a:srgbClr val="FF0000"/>
                </a:solidFill>
              </a:rPr>
              <a:t> - As </a:t>
            </a:r>
            <a:r>
              <a:rPr lang="pt-BR" altLang="pt-BR" sz="2000" b="1" dirty="0" err="1">
                <a:solidFill>
                  <a:srgbClr val="FF0000"/>
                </a:solidFill>
              </a:rPr>
              <a:t>Low</a:t>
            </a:r>
            <a:r>
              <a:rPr lang="pt-BR" altLang="pt-BR" sz="2000" b="1" dirty="0">
                <a:solidFill>
                  <a:srgbClr val="FF0000"/>
                </a:solidFill>
              </a:rPr>
              <a:t> As </a:t>
            </a:r>
            <a:r>
              <a:rPr lang="pt-BR" altLang="pt-BR" sz="2000" b="1" dirty="0" err="1">
                <a:solidFill>
                  <a:srgbClr val="FF0000"/>
                </a:solidFill>
              </a:rPr>
              <a:t>Reasonably</a:t>
            </a:r>
            <a:r>
              <a:rPr lang="pt-BR" altLang="pt-BR" sz="2000" b="1" dirty="0">
                <a:solidFill>
                  <a:srgbClr val="FF0000"/>
                </a:solidFill>
              </a:rPr>
              <a:t> </a:t>
            </a:r>
            <a:r>
              <a:rPr lang="pt-BR" altLang="pt-BR" sz="2000" b="1" dirty="0" err="1">
                <a:solidFill>
                  <a:srgbClr val="FF0000"/>
                </a:solidFill>
              </a:rPr>
              <a:t>Achievable</a:t>
            </a:r>
            <a:r>
              <a:rPr lang="pt-BR" altLang="pt-BR" sz="2000" b="1" dirty="0">
                <a:solidFill>
                  <a:srgbClr val="FF0000"/>
                </a:solidFill>
              </a:rPr>
              <a:t>)</a:t>
            </a:r>
            <a:r>
              <a:rPr lang="pt-BR" altLang="pt-BR" sz="2400" b="1" dirty="0">
                <a:solidFill>
                  <a:srgbClr val="FF0000"/>
                </a:solidFill>
              </a:rPr>
              <a:t>, levando-se em consideração fatores econômicos e sociais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. </a:t>
            </a:r>
            <a:r>
              <a:rPr lang="pt-BR" altLang="pt-BR" sz="2400" b="1" dirty="0" smtClean="0">
                <a:solidFill>
                  <a:srgbClr val="7030A0"/>
                </a:solidFill>
              </a:rPr>
              <a:t>(Realização </a:t>
            </a:r>
            <a:r>
              <a:rPr lang="pt-BR" altLang="pt-BR" sz="2400" b="1" dirty="0">
                <a:solidFill>
                  <a:srgbClr val="7030A0"/>
                </a:solidFill>
              </a:rPr>
              <a:t>de Exames)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3200" b="1" dirty="0" smtClean="0">
                <a:solidFill>
                  <a:schemeClr val="accent2"/>
                </a:solidFill>
              </a:rPr>
              <a:t>Princípios Básicos da Proteção Radiológica</a:t>
            </a:r>
            <a:endParaRPr lang="pt-BR" altLang="pt-BR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750" y="714375"/>
            <a:ext cx="79926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dirty="0">
                <a:cs typeface="+mn-cs"/>
              </a:rPr>
              <a:t>CONTEÚDO ENVOLVIDO NA APRESENTAÇÃO</a:t>
            </a:r>
          </a:p>
          <a:p>
            <a:pPr eaLnBrk="0" hangingPunct="0">
              <a:defRPr/>
            </a:pP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Efeitos Biológicos da Radiação Ionizante</a:t>
            </a: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Diretrizes Básicas da Proteção Radiológica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Fatores Básicos para a Proteção Radiológica </a:t>
            </a:r>
            <a:endParaRPr lang="pt-BR" dirty="0">
              <a:cs typeface="+mn-cs"/>
            </a:endParaRPr>
          </a:p>
          <a:p>
            <a:pPr lvl="1" eaLnBrk="0" hangingPunct="0">
              <a:defRPr/>
            </a:pPr>
            <a:endParaRPr lang="pt-B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94" y="1412776"/>
            <a:ext cx="9144000" cy="3528392"/>
          </a:xfrm>
          <a:solidFill>
            <a:srgbClr val="DDDDDD"/>
          </a:solidFill>
        </p:spPr>
        <p:txBody>
          <a:bodyPr/>
          <a:lstStyle/>
          <a:p>
            <a:r>
              <a:rPr lang="pt-BR" altLang="pt-BR" sz="2400" b="1" dirty="0" smtClean="0">
                <a:solidFill>
                  <a:schemeClr val="accent2"/>
                </a:solidFill>
              </a:rPr>
              <a:t/>
            </a:r>
            <a:br>
              <a:rPr lang="pt-BR" altLang="pt-BR" sz="2400" b="1" dirty="0" smtClean="0">
                <a:solidFill>
                  <a:schemeClr val="accent2"/>
                </a:solidFill>
              </a:rPr>
            </a:br>
            <a:r>
              <a:rPr lang="pt-BR" altLang="pt-BR" sz="2400" b="1" dirty="0" smtClean="0">
                <a:solidFill>
                  <a:schemeClr val="accent2"/>
                </a:solidFill>
              </a:rPr>
              <a:t>- </a:t>
            </a:r>
            <a:r>
              <a:rPr lang="pt-BR" altLang="pt-BR" sz="2400" b="1" dirty="0">
                <a:solidFill>
                  <a:schemeClr val="accent2"/>
                </a:solidFill>
              </a:rPr>
              <a:t>Princípio da Limitação da Dose Individual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– </a:t>
            </a:r>
            <a:br>
              <a:rPr lang="pt-BR" altLang="pt-BR" sz="2400" b="1" dirty="0" smtClean="0">
                <a:solidFill>
                  <a:schemeClr val="accent2"/>
                </a:solidFill>
              </a:rPr>
            </a:br>
            <a:r>
              <a:rPr lang="pt-BR" altLang="pt-BR" sz="2400" b="1" dirty="0">
                <a:solidFill>
                  <a:schemeClr val="accent2"/>
                </a:solidFill>
              </a:rPr>
              <a:t/>
            </a:r>
            <a:br>
              <a:rPr lang="pt-BR" altLang="pt-BR" sz="2400" b="1" dirty="0">
                <a:solidFill>
                  <a:schemeClr val="accent2"/>
                </a:solidFill>
              </a:rPr>
            </a:br>
            <a:r>
              <a:rPr lang="pt-BR" altLang="pt-BR" sz="2400" b="1" dirty="0">
                <a:solidFill>
                  <a:srgbClr val="C00000"/>
                </a:solidFill>
              </a:rPr>
              <a:t>Os limites de 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dose estabelecidos por norma, </a:t>
            </a:r>
            <a:r>
              <a:rPr lang="pt-BR" altLang="pt-BR" sz="2400" b="1" dirty="0">
                <a:solidFill>
                  <a:srgbClr val="C00000"/>
                </a:solidFill>
              </a:rPr>
              <a:t>tanto para trabalhadores </a:t>
            </a:r>
            <a:r>
              <a:rPr lang="pt-BR" altLang="pt-BR" sz="2400" b="1" dirty="0" err="1" smtClean="0">
                <a:solidFill>
                  <a:srgbClr val="C00000"/>
                </a:solidFill>
              </a:rPr>
              <a:t>ocupacionalmente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 expostos, </a:t>
            </a:r>
            <a:r>
              <a:rPr lang="pt-BR" altLang="pt-BR" sz="2400" b="1" dirty="0">
                <a:solidFill>
                  <a:srgbClr val="C00000"/>
                </a:solidFill>
              </a:rPr>
              <a:t>quanto para indivíduos do 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público em geral, </a:t>
            </a:r>
            <a:r>
              <a:rPr lang="pt-BR" altLang="pt-BR" sz="2400" b="1" dirty="0">
                <a:solidFill>
                  <a:srgbClr val="C00000"/>
                </a:solidFill>
              </a:rPr>
              <a:t>devem ser respeitados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.</a:t>
            </a:r>
            <a:br>
              <a:rPr lang="pt-BR" altLang="pt-BR" sz="2400" b="1" dirty="0" smtClean="0">
                <a:solidFill>
                  <a:srgbClr val="C00000"/>
                </a:solidFill>
              </a:rPr>
            </a:br>
            <a:r>
              <a:rPr lang="pt-BR" altLang="pt-BR" sz="2400" b="1" dirty="0">
                <a:solidFill>
                  <a:srgbClr val="C00000"/>
                </a:solidFill>
              </a:rPr>
              <a:t/>
            </a:r>
            <a:br>
              <a:rPr lang="pt-BR" altLang="pt-BR" sz="2400" b="1" dirty="0">
                <a:solidFill>
                  <a:srgbClr val="C00000"/>
                </a:solidFill>
              </a:rPr>
            </a:br>
            <a:r>
              <a:rPr lang="pt-BR" altLang="pt-BR" sz="2400" b="1" dirty="0" smtClean="0">
                <a:solidFill>
                  <a:srgbClr val="C00000"/>
                </a:solidFill>
              </a:rPr>
              <a:t/>
            </a:r>
            <a:br>
              <a:rPr lang="pt-BR" altLang="pt-BR" sz="2400" b="1" dirty="0" smtClean="0">
                <a:solidFill>
                  <a:srgbClr val="C00000"/>
                </a:solidFill>
              </a:rPr>
            </a:br>
            <a:r>
              <a:rPr lang="pt-BR" altLang="pt-BR" sz="2400" b="1" dirty="0" smtClean="0">
                <a:solidFill>
                  <a:srgbClr val="C00000"/>
                </a:solidFill>
              </a:rPr>
              <a:t/>
            </a:r>
            <a:br>
              <a:rPr lang="pt-BR" altLang="pt-BR" sz="2400" b="1" dirty="0" smtClean="0">
                <a:solidFill>
                  <a:srgbClr val="C00000"/>
                </a:solidFill>
              </a:rPr>
            </a:br>
            <a:r>
              <a:rPr lang="pt-BR" altLang="pt-BR" sz="2400" b="1" dirty="0">
                <a:solidFill>
                  <a:srgbClr val="C00000"/>
                </a:solidFill>
              </a:rPr>
              <a:t/>
            </a:r>
            <a:br>
              <a:rPr lang="pt-BR" altLang="pt-BR" sz="2400" b="1" dirty="0">
                <a:solidFill>
                  <a:srgbClr val="C00000"/>
                </a:solidFill>
              </a:rPr>
            </a:br>
            <a:endParaRPr lang="pt-BR" altLang="pt-BR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3200" b="1" dirty="0" smtClean="0">
                <a:solidFill>
                  <a:schemeClr val="accent2"/>
                </a:solidFill>
              </a:rPr>
              <a:t>Diretrizes Básicas da Proteção Radiológica</a:t>
            </a:r>
            <a:endParaRPr lang="pt-BR" altLang="pt-BR" sz="3200" b="1" dirty="0">
              <a:solidFill>
                <a:schemeClr val="accent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67944" y="378904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/>
              <a:t>Obs</a:t>
            </a:r>
            <a:r>
              <a:rPr lang="pt-BR" sz="2000" b="1" dirty="0" smtClean="0"/>
              <a:t>: </a:t>
            </a:r>
            <a:r>
              <a:rPr lang="pt-BR" sz="2000" dirty="0" smtClean="0"/>
              <a:t>esse princípio não se aplica aos pacientes, para os quais se aplicam os princípios da justificação e da otimização.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solidFill>
            <a:srgbClr val="DDDDDD"/>
          </a:solidFill>
        </p:spPr>
        <p:txBody>
          <a:bodyPr/>
          <a:lstStyle/>
          <a:p>
            <a:r>
              <a:rPr lang="pt-BR" altLang="pt-BR" sz="3200" b="1" dirty="0">
                <a:solidFill>
                  <a:schemeClr val="accent2"/>
                </a:solidFill>
              </a:rPr>
              <a:t>FATORES </a:t>
            </a:r>
            <a:r>
              <a:rPr lang="pt-BR" altLang="pt-BR" sz="3200" b="1" dirty="0" smtClean="0">
                <a:solidFill>
                  <a:schemeClr val="accent2"/>
                </a:solidFill>
              </a:rPr>
              <a:t>PARA </a:t>
            </a:r>
            <a:r>
              <a:rPr lang="pt-BR" altLang="pt-BR" sz="3200" b="1" dirty="0">
                <a:solidFill>
                  <a:schemeClr val="accent2"/>
                </a:solidFill>
              </a:rPr>
              <a:t>RADIOPROTEÇÃO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627063" y="1268859"/>
            <a:ext cx="1857375" cy="5794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b="1" dirty="0">
                <a:solidFill>
                  <a:srgbClr val="FF0000"/>
                </a:solidFill>
              </a:rPr>
              <a:t> </a:t>
            </a:r>
            <a:r>
              <a:rPr lang="pt-BR" altLang="pt-BR" sz="3200" b="1" dirty="0">
                <a:solidFill>
                  <a:schemeClr val="accent2"/>
                </a:solidFill>
              </a:rPr>
              <a:t>TEMPO</a:t>
            </a:r>
            <a:endParaRPr lang="pt-BR" altLang="pt-BR" sz="2800" dirty="0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38175" y="3645347"/>
            <a:ext cx="2997200" cy="5794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altLang="pt-BR" dirty="0">
                <a:solidFill>
                  <a:srgbClr val="FF0000"/>
                </a:solidFill>
              </a:rPr>
              <a:t> </a:t>
            </a:r>
            <a:r>
              <a:rPr lang="pt-BR" altLang="pt-BR" b="1" dirty="0"/>
              <a:t> </a:t>
            </a:r>
            <a:r>
              <a:rPr lang="pt-BR" altLang="pt-BR" sz="3200" b="1" dirty="0">
                <a:solidFill>
                  <a:schemeClr val="accent2"/>
                </a:solidFill>
              </a:rPr>
              <a:t>BLINDAGEM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381232" y="1196752"/>
            <a:ext cx="2725738" cy="5794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altLang="pt-BR" dirty="0">
                <a:solidFill>
                  <a:srgbClr val="FF0000"/>
                </a:solidFill>
              </a:rPr>
              <a:t> </a:t>
            </a:r>
            <a:r>
              <a:rPr lang="pt-BR" altLang="pt-BR" b="1" dirty="0">
                <a:solidFill>
                  <a:srgbClr val="FF0000"/>
                </a:solidFill>
              </a:rPr>
              <a:t> </a:t>
            </a:r>
            <a:r>
              <a:rPr lang="pt-BR" altLang="pt-BR" sz="3200" b="1" dirty="0">
                <a:solidFill>
                  <a:schemeClr val="accent2"/>
                </a:solidFill>
              </a:rPr>
              <a:t>DISTÂNCIA</a:t>
            </a:r>
          </a:p>
        </p:txBody>
      </p:sp>
      <p:pic>
        <p:nvPicPr>
          <p:cNvPr id="185352" name="Picture 8" descr="500px-Inverse_square_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888">
            <a:off x="4630335" y="1890291"/>
            <a:ext cx="3461463" cy="23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4" name="Picture 10" descr="ANd9GcRIrlMgj2V0LPRt3jKpc8ViKqgLKr8E2a4PjqBoHY8fPftC0p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509"/>
            <a:ext cx="100806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6" name="Picture 12" descr="ANd9GcR39Pog0Hq2CAgcbhZWniGOPLtPV_UgtoXrhB5OCNHO01a8Ol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4437509"/>
            <a:ext cx="12969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8" name="AutoShape 14" descr="2Q=="/>
          <p:cNvSpPr>
            <a:spLocks noChangeAspect="1" noChangeArrowheads="1"/>
          </p:cNvSpPr>
          <p:nvPr/>
        </p:nvSpPr>
        <p:spPr bwMode="auto">
          <a:xfrm>
            <a:off x="3262313" y="241344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5360" name="AutoShape 16" descr="2Q=="/>
          <p:cNvSpPr>
            <a:spLocks noChangeAspect="1" noChangeArrowheads="1"/>
          </p:cNvSpPr>
          <p:nvPr/>
        </p:nvSpPr>
        <p:spPr bwMode="auto">
          <a:xfrm>
            <a:off x="3586163" y="2627759"/>
            <a:ext cx="19716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5362" name="Picture 18" descr="imagem-de-oculos-para-protecao-radiologica_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37509"/>
            <a:ext cx="1368425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4" name="AutoShape 20" descr="2Q=="/>
          <p:cNvSpPr>
            <a:spLocks noChangeAspect="1" noChangeArrowheads="1"/>
          </p:cNvSpPr>
          <p:nvPr/>
        </p:nvSpPr>
        <p:spPr bwMode="auto">
          <a:xfrm>
            <a:off x="3276600" y="240392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5366" name="AutoShape 22" descr="2Q=="/>
          <p:cNvSpPr>
            <a:spLocks noChangeAspect="1" noChangeArrowheads="1"/>
          </p:cNvSpPr>
          <p:nvPr/>
        </p:nvSpPr>
        <p:spPr bwMode="auto">
          <a:xfrm>
            <a:off x="3276600" y="240392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5368" name="Picture 24" descr="protetor_tireo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07472"/>
            <a:ext cx="1538288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70" name="Picture 26" descr="ampulhe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6197"/>
            <a:ext cx="9366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911">
            <a:off x="7899783" y="2255664"/>
            <a:ext cx="815750" cy="18585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53" y="4363392"/>
            <a:ext cx="4048095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347286"/>
            <a:ext cx="9108504" cy="430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10" rIns="91419" bIns="4571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Radiação X</a:t>
            </a:r>
          </a:p>
          <a:p>
            <a:pPr algn="ctr">
              <a:spcBef>
                <a:spcPct val="20000"/>
              </a:spcBef>
            </a:pP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8800" dirty="0" smtClean="0">
                <a:solidFill>
                  <a:srgbClr val="FF0000"/>
                </a:solidFill>
              </a:rPr>
              <a:t>?</a:t>
            </a:r>
            <a:endParaRPr lang="pt-BR" altLang="pt-BR" sz="8800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Radioatividade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40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5536" y="58264"/>
            <a:ext cx="8686800" cy="65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Radioatividade</a:t>
            </a:r>
            <a:endParaRPr lang="pt-BR" altLang="pt-BR" sz="2972" dirty="0">
              <a:solidFill>
                <a:srgbClr val="FF0000"/>
              </a:solidFill>
            </a:endParaRPr>
          </a:p>
        </p:txBody>
      </p:sp>
      <p:sp>
        <p:nvSpPr>
          <p:cNvPr id="10" name="Text Box 2055"/>
          <p:cNvSpPr txBox="1">
            <a:spLocks noChangeArrowheads="1"/>
          </p:cNvSpPr>
          <p:nvPr/>
        </p:nvSpPr>
        <p:spPr bwMode="auto">
          <a:xfrm>
            <a:off x="395536" y="692696"/>
            <a:ext cx="8568952" cy="8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992" tIns="39996" rIns="79992" bIns="39996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40000"/>
              </a:spcBef>
            </a:pPr>
            <a:r>
              <a:rPr lang="pt-BR" altLang="pt-BR" sz="1600" u="sng" cap="all" dirty="0" smtClean="0">
                <a:solidFill>
                  <a:srgbClr val="FF0000"/>
                </a:solidFill>
              </a:rPr>
              <a:t>radioatividade</a:t>
            </a:r>
            <a:r>
              <a:rPr lang="pt-BR" altLang="pt-BR" sz="1600" dirty="0" smtClean="0"/>
              <a:t> </a:t>
            </a:r>
            <a:r>
              <a:rPr lang="pt-BR" altLang="pt-BR" sz="1600" dirty="0"/>
              <a:t>é definida como a capacidade que alguns elementos fisicamente instáveis possuem de emitir energia sob forma de partículas ou radiação </a:t>
            </a:r>
            <a:r>
              <a:rPr lang="pt-BR" altLang="pt-BR" sz="1600" dirty="0" smtClean="0"/>
              <a:t>eletromagnética. É portanto uma propriedade da matéria, presente em alguns elementos chamados radioativos.</a:t>
            </a:r>
          </a:p>
        </p:txBody>
      </p:sp>
      <p:sp>
        <p:nvSpPr>
          <p:cNvPr id="8" name="Text Box 2055"/>
          <p:cNvSpPr txBox="1">
            <a:spLocks noChangeArrowheads="1"/>
          </p:cNvSpPr>
          <p:nvPr/>
        </p:nvSpPr>
        <p:spPr bwMode="auto">
          <a:xfrm>
            <a:off x="331895" y="1730014"/>
            <a:ext cx="4176464" cy="50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992" tIns="39996" rIns="79992" bIns="39996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40000"/>
              </a:spcBef>
            </a:pPr>
            <a:r>
              <a:rPr lang="pt-BR" altLang="pt-BR" sz="1800" dirty="0"/>
              <a:t>O átomo é constituído basicamente por um núcleo onde se encontram os prótons (partículas positivas) e os nêutrons (partículas </a:t>
            </a:r>
            <a:r>
              <a:rPr lang="pt-BR" altLang="pt-BR" sz="1800" dirty="0" smtClean="0"/>
              <a:t>neutras), </a:t>
            </a:r>
            <a:r>
              <a:rPr lang="pt-BR" altLang="pt-BR" sz="1800" dirty="0"/>
              <a:t>já </a:t>
            </a:r>
            <a:r>
              <a:rPr lang="pt-BR" altLang="pt-BR" sz="1800" dirty="0" smtClean="0"/>
              <a:t>a </a:t>
            </a:r>
            <a:r>
              <a:rPr lang="pt-BR" altLang="pt-BR" sz="1800" dirty="0"/>
              <a:t>região ao seu redor chamada de eletrosfera (nuvem eletrônica) é constituída basicamente de espaço vazio orbitado por minúsculas partículas de carga negativa conhecidas como elétrons. </a:t>
            </a:r>
            <a:endParaRPr lang="pt-BR" altLang="pt-BR" sz="1800" dirty="0" smtClean="0"/>
          </a:p>
          <a:p>
            <a:pPr algn="just">
              <a:spcBef>
                <a:spcPct val="40000"/>
              </a:spcBef>
            </a:pPr>
            <a:endParaRPr lang="pt-BR" altLang="pt-BR" sz="1800" dirty="0"/>
          </a:p>
          <a:p>
            <a:pPr algn="just">
              <a:spcBef>
                <a:spcPct val="40000"/>
              </a:spcBef>
            </a:pPr>
            <a:r>
              <a:rPr lang="pt-BR" altLang="pt-BR" sz="1800" dirty="0"/>
              <a:t>Em determinadas circunstâncias, naturais ou artificiais, um átomo pode ter um número elevado de partículas, ou um excesso de energia no seu núcleo, tornando-se instável. </a:t>
            </a:r>
            <a:r>
              <a:rPr lang="pt-BR" altLang="pt-BR" sz="1800" u="sng" dirty="0">
                <a:solidFill>
                  <a:srgbClr val="FF0000"/>
                </a:solidFill>
              </a:rPr>
              <a:t>Para atingir um estado mais estável (menor energia) o núcleo emite energia em forma de partículas ou de radiação eletromagnética</a:t>
            </a:r>
            <a:r>
              <a:rPr lang="pt-BR" altLang="pt-BR" sz="1800" u="sng" dirty="0" smtClean="0">
                <a:solidFill>
                  <a:srgbClr val="FF0000"/>
                </a:solidFill>
              </a:rPr>
              <a:t>.</a:t>
            </a:r>
            <a:endParaRPr lang="pt-BR" altLang="pt-BR" sz="1800" dirty="0"/>
          </a:p>
        </p:txBody>
      </p:sp>
      <p:pic>
        <p:nvPicPr>
          <p:cNvPr id="9" name="Picture 2" descr="http://4.bp.blogspot.com/-FuSn44tBNC0/Tx64YvUxGyI/AAAAAAAAAKY/DkFcJ5e_Rw0/s16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38" y="2204864"/>
            <a:ext cx="4219360" cy="32403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436096" y="1959353"/>
            <a:ext cx="2582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2"/>
                </a:solidFill>
              </a:rPr>
              <a:t>http://ondasdaciencia.blogspot.com.br</a:t>
            </a:r>
            <a:r>
              <a:rPr lang="pt-BR" sz="1200" dirty="0"/>
              <a:t>/</a:t>
            </a:r>
          </a:p>
        </p:txBody>
      </p:sp>
      <p:sp>
        <p:nvSpPr>
          <p:cNvPr id="2" name="Seta para baixo 1"/>
          <p:cNvSpPr/>
          <p:nvPr/>
        </p:nvSpPr>
        <p:spPr bwMode="auto">
          <a:xfrm rot="13186769">
            <a:off x="7185008" y="4909541"/>
            <a:ext cx="196710" cy="8047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50848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smtClean="0">
                <a:solidFill>
                  <a:srgbClr val="FF0000"/>
                </a:solidFill>
              </a:rPr>
              <a:t>Medicina Nuclear</a:t>
            </a:r>
            <a:endParaRPr lang="pt-BR" sz="1800" b="1" u="sng" dirty="0">
              <a:solidFill>
                <a:srgbClr val="FF0000"/>
              </a:solidFill>
            </a:endParaRPr>
          </a:p>
        </p:txBody>
      </p:sp>
      <p:sp>
        <p:nvSpPr>
          <p:cNvPr id="11" name="Seta para baixo 10"/>
          <p:cNvSpPr/>
          <p:nvPr/>
        </p:nvSpPr>
        <p:spPr bwMode="auto">
          <a:xfrm rot="9125978">
            <a:off x="5981062" y="5052277"/>
            <a:ext cx="157767" cy="6386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347286"/>
            <a:ext cx="9108504" cy="38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10" rIns="91419" bIns="4571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Radiação X</a:t>
            </a:r>
          </a:p>
          <a:p>
            <a:pPr algn="ctr">
              <a:spcBef>
                <a:spcPct val="20000"/>
              </a:spcBef>
            </a:pPr>
            <a:endParaRPr lang="pt-BR" altLang="pt-BR" sz="1200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8800" dirty="0" smtClean="0">
                <a:solidFill>
                  <a:srgbClr val="FF0000"/>
                </a:solidFill>
              </a:rPr>
              <a:t>≠</a:t>
            </a: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pt-BR" altLang="pt-BR" sz="3657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pt-BR" altLang="pt-BR" sz="3657" dirty="0" smtClean="0">
                <a:solidFill>
                  <a:srgbClr val="FF0000"/>
                </a:solidFill>
              </a:rPr>
              <a:t>Radioatividade</a:t>
            </a: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4869160"/>
            <a:ext cx="80648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u="sng" dirty="0" smtClean="0">
                <a:solidFill>
                  <a:srgbClr val="FF0000"/>
                </a:solidFill>
              </a:rPr>
              <a:t>IMPORTANTE:</a:t>
            </a:r>
            <a:r>
              <a:rPr lang="pt-BR" sz="2000" dirty="0" smtClean="0"/>
              <a:t> a radiação X só existe enquanto o equipamento de raios-X está ligado, com a emissão de feixe acionada. </a:t>
            </a:r>
            <a:r>
              <a:rPr lang="pt-BR" sz="2000" u="sng" dirty="0" smtClean="0"/>
              <a:t>Não existe radiação X residual e nem contaminação por radiação – X</a:t>
            </a:r>
            <a:r>
              <a:rPr lang="pt-BR" sz="2000" dirty="0" smtClean="0"/>
              <a:t>!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793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449973"/>
            <a:ext cx="5292080" cy="1447227"/>
          </a:xfrm>
          <a:ln w="12700">
            <a:solidFill>
              <a:srgbClr val="FF0000"/>
            </a:solidFill>
          </a:ln>
        </p:spPr>
        <p:txBody>
          <a:bodyPr/>
          <a:lstStyle/>
          <a:p>
            <a:r>
              <a:rPr lang="pt-BR" altLang="pt-BR" dirty="0" smtClean="0">
                <a:solidFill>
                  <a:schemeClr val="tx1"/>
                </a:solidFill>
              </a:rPr>
              <a:t>Efeitos Biológicos da Radiação Ionizante</a:t>
            </a: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2204864"/>
            <a:ext cx="70008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600" dirty="0"/>
              <a:t> A radiação perde energia para o meio provocando ionizações </a:t>
            </a:r>
          </a:p>
          <a:p>
            <a:pPr algn="just"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600" dirty="0"/>
              <a:t> Os átomos ionizados podem gerar: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38575" y="4595368"/>
            <a:ext cx="266700" cy="4000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38575" y="5528818"/>
            <a:ext cx="266700" cy="4000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38350" y="3995293"/>
            <a:ext cx="380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Alterações moleculares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04975" y="4795393"/>
            <a:ext cx="4467225" cy="60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SzPct val="130000"/>
            </a:pPr>
            <a:r>
              <a:rPr lang="pt-BR" altLang="pt-BR" sz="2600"/>
              <a:t>Danos em órgãos ou tecidos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71600" y="5728843"/>
            <a:ext cx="5400675" cy="60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SzPct val="130000"/>
            </a:pPr>
            <a:r>
              <a:rPr lang="pt-BR" altLang="pt-BR" sz="2600"/>
              <a:t>Manifestação de efeitos biológicos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65748"/>
            <a:ext cx="3356454" cy="221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164288" cy="1143000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1"/>
                </a:solidFill>
              </a:rPr>
              <a:t>Efeitos Biológicos da Radiação Ionizante</a:t>
            </a: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996952"/>
            <a:ext cx="6912768" cy="2232248"/>
          </a:xfrm>
        </p:spPr>
        <p:txBody>
          <a:bodyPr/>
          <a:lstStyle/>
          <a:p>
            <a:pPr lvl="2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Morte prematura da célula;  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Incapacidade de se reproduzir; 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Transformação em uma célula viável, porém </a:t>
            </a:r>
            <a:r>
              <a:rPr lang="pt-BR" altLang="pt-BR" b="1" dirty="0" smtClean="0">
                <a:solidFill>
                  <a:srgbClr val="FF0000"/>
                </a:solidFill>
              </a:rPr>
              <a:t>modificada (câncer).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82575" y="1772816"/>
            <a:ext cx="8480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/>
              <a:t>Entre os danos que a radiação pode causar nas células,</a:t>
            </a:r>
          </a:p>
          <a:p>
            <a:pPr algn="ctr"/>
            <a:r>
              <a:rPr lang="pt-BR" altLang="pt-BR" sz="2800" b="1" dirty="0" smtClean="0"/>
              <a:t>podem </a:t>
            </a:r>
            <a:r>
              <a:rPr lang="pt-BR" altLang="pt-BR" sz="2800" b="1" dirty="0"/>
              <a:t>ocorrer:</a:t>
            </a:r>
            <a:endParaRPr lang="pt-BR" altLang="pt-BR" dirty="0"/>
          </a:p>
        </p:txBody>
      </p:sp>
      <p:pic>
        <p:nvPicPr>
          <p:cNvPr id="7" name="Picture 2" descr="Símbolo da radioativ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4239"/>
            <a:ext cx="1431049" cy="13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12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657" dirty="0"/>
              <a:t>CLASSIFICAÇÃO DOS EFEITOS BIOLÓGICOS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4172" y="2129943"/>
            <a:ext cx="8610600" cy="237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972" dirty="0"/>
              <a:t> Classificam-se conforme sua variação quanto: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sz="2972" dirty="0"/>
              <a:t> </a:t>
            </a:r>
            <a:r>
              <a:rPr lang="pt-BR" altLang="pt-BR" sz="2972" dirty="0">
                <a:sym typeface="Symbol" panose="05050102010706020507" pitchFamily="18" charset="2"/>
              </a:rPr>
              <a:t>à quantidade de energia </a:t>
            </a:r>
            <a:r>
              <a:rPr lang="pt-BR" altLang="pt-BR" sz="2972" dirty="0" smtClean="0">
                <a:sym typeface="Symbol" panose="05050102010706020507" pitchFamily="18" charset="2"/>
              </a:rPr>
              <a:t>depositada</a:t>
            </a:r>
            <a:r>
              <a:rPr lang="pt-BR" altLang="pt-BR" sz="2972" dirty="0" smtClean="0">
                <a:solidFill>
                  <a:srgbClr val="FF0000"/>
                </a:solidFill>
                <a:sym typeface="Symbol" panose="05050102010706020507" pitchFamily="18" charset="2"/>
              </a:rPr>
              <a:t>*</a:t>
            </a:r>
            <a:endParaRPr lang="pt-BR" altLang="pt-BR" sz="2972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sz="2972" dirty="0" smtClean="0"/>
              <a:t> </a:t>
            </a:r>
            <a:r>
              <a:rPr lang="pt-BR" altLang="pt-BR" sz="2972" dirty="0">
                <a:sym typeface="Symbol" panose="05050102010706020507" pitchFamily="18" charset="2"/>
              </a:rPr>
              <a:t>ao tipo de célula atingida</a:t>
            </a:r>
            <a:endParaRPr lang="pt-BR" altLang="pt-BR" sz="2972" dirty="0" smtClean="0"/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sz="2972" dirty="0" smtClean="0"/>
              <a:t> ao </a:t>
            </a:r>
            <a:r>
              <a:rPr lang="pt-BR" altLang="pt-BR" sz="2972" dirty="0"/>
              <a:t>tempo de manifestação</a:t>
            </a:r>
            <a:r>
              <a:rPr lang="pt-BR" altLang="pt-BR" sz="2972" dirty="0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6853"/>
          <a:stretch/>
        </p:blipFill>
        <p:spPr>
          <a:xfrm>
            <a:off x="899592" y="4727671"/>
            <a:ext cx="7344816" cy="77425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603160" y="46531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2800" dirty="0">
                <a:solidFill>
                  <a:srgbClr val="FF0000"/>
                </a:solidFill>
                <a:sym typeface="Symbol" panose="05050102010706020507" pitchFamily="18" charset="2"/>
              </a:rPr>
              <a:t>*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104667"/>
            <a:ext cx="9144000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200" dirty="0"/>
              <a:t>CLASSIFICAÇÃO DOS EFEITOS BIOLÓGICOS QUANTO À </a:t>
            </a:r>
          </a:p>
          <a:p>
            <a:pPr algn="ctr">
              <a:spcBef>
                <a:spcPct val="20000"/>
              </a:spcBef>
            </a:pPr>
            <a:r>
              <a:rPr lang="pt-BR" altLang="pt-BR" sz="3200" u="sng" dirty="0"/>
              <a:t>QUANTIDADE DE ENERGIA DEPOSITADA:</a:t>
            </a:r>
            <a:endParaRPr lang="pt-BR" altLang="pt-BR" sz="3200" dirty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1916832"/>
            <a:ext cx="9144000" cy="46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972" dirty="0"/>
              <a:t> </a:t>
            </a:r>
            <a:r>
              <a:rPr lang="pt-BR" altLang="pt-BR" sz="2972" u="sng" dirty="0"/>
              <a:t>Efeitos </a:t>
            </a:r>
            <a:r>
              <a:rPr lang="pt-BR" altLang="pt-BR" sz="2972" u="sng" dirty="0" smtClean="0"/>
              <a:t>Estocásticos (radiodiagnóstico)</a:t>
            </a:r>
            <a:r>
              <a:rPr lang="pt-BR" altLang="pt-BR" sz="2972" dirty="0" smtClean="0"/>
              <a:t>:</a:t>
            </a:r>
            <a:endParaRPr lang="pt-BR" altLang="pt-BR" sz="2972" dirty="0"/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/>
              <a:t> Ocorrem com doses pequenas de radiação </a:t>
            </a:r>
            <a:endParaRPr lang="pt-BR" altLang="pt-BR" dirty="0">
              <a:sym typeface="Symbol" panose="05050102010706020507" pitchFamily="18" charset="2"/>
            </a:endParaRP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Não apresentam um limiar de dose para sua ocorrência 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A probabilidade de ocorrência aumenta com o aumento da </a:t>
            </a:r>
            <a:r>
              <a:rPr lang="pt-BR" altLang="pt-BR" dirty="0" smtClean="0">
                <a:sym typeface="Symbol" panose="05050102010706020507" pitchFamily="18" charset="2"/>
              </a:rPr>
              <a:t>dose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 A gravidade do efeito independe da dose. </a:t>
            </a:r>
          </a:p>
          <a:p>
            <a:pPr lvl="1" algn="just">
              <a:spcBef>
                <a:spcPct val="20000"/>
              </a:spcBef>
              <a:buSzPct val="90000"/>
              <a:buFont typeface="CommonBullets" pitchFamily="34" charset="2"/>
              <a:buNone/>
            </a:pPr>
            <a:r>
              <a:rPr lang="pt-BR" altLang="pt-BR" dirty="0">
                <a:sym typeface="Symbol" panose="05050102010706020507" pitchFamily="18" charset="2"/>
              </a:rPr>
              <a:t>Exemplo: câncer</a:t>
            </a:r>
          </a:p>
          <a:p>
            <a:pPr lvl="1" algn="just">
              <a:spcBef>
                <a:spcPct val="20000"/>
              </a:spcBef>
              <a:buSzPct val="90000"/>
              <a:buFont typeface="CommonBullets" pitchFamily="34" charset="2"/>
              <a:buNone/>
            </a:pPr>
            <a:r>
              <a:rPr lang="pt-BR" altLang="pt-BR" dirty="0">
                <a:sym typeface="Symbol" panose="05050102010706020507" pitchFamily="18" charset="2"/>
              </a:rPr>
              <a:t>Por menor que seja a dose, está sempre associada uma probabilidade diferente de zero para a ocorrência deste tipo de efeito</a:t>
            </a:r>
            <a:r>
              <a:rPr lang="pt-BR" altLang="pt-BR" dirty="0" smtClean="0">
                <a:sym typeface="Symbol" panose="05050102010706020507" pitchFamily="18" charset="2"/>
              </a:rPr>
              <a:t>.</a:t>
            </a:r>
            <a:endParaRPr lang="pt-BR" altLang="pt-BR" dirty="0">
              <a:sym typeface="Symbol" panose="05050102010706020507" pitchFamily="18" charset="2"/>
            </a:endParaRPr>
          </a:p>
          <a:p>
            <a:pPr lvl="1" algn="just">
              <a:spcBef>
                <a:spcPct val="20000"/>
              </a:spcBef>
              <a:buSzPct val="90000"/>
            </a:pPr>
            <a:r>
              <a:rPr lang="pt-BR" altLang="pt-BR" sz="2000" i="1" dirty="0" smtClean="0">
                <a:sym typeface="Symbol" panose="05050102010706020507" pitchFamily="18" charset="2"/>
              </a:rPr>
              <a:t>Modelo loteria: quanto mais se aposta maior a chance de se ganhar, porém não se ganha necessariamente </a:t>
            </a:r>
          </a:p>
          <a:p>
            <a:pPr lvl="1" algn="just">
              <a:spcBef>
                <a:spcPct val="20000"/>
              </a:spcBef>
              <a:buSzPct val="90000"/>
            </a:pPr>
            <a:endParaRPr lang="pt-BR" altLang="pt-BR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" y="188640"/>
            <a:ext cx="5139327" cy="66709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92" y="908720"/>
            <a:ext cx="3880512" cy="10342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01" y="1947328"/>
            <a:ext cx="3058009" cy="2459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375" y="2220649"/>
            <a:ext cx="1668003" cy="2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6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086" dirty="0"/>
              <a:t>CLASSIFICAÇÃO DOS EFEITOS BIOLÓGICOS QUANTO À </a:t>
            </a:r>
          </a:p>
          <a:p>
            <a:pPr algn="ctr">
              <a:spcBef>
                <a:spcPct val="20000"/>
              </a:spcBef>
            </a:pPr>
            <a:r>
              <a:rPr lang="pt-BR" altLang="pt-BR" sz="3086" u="sng" dirty="0"/>
              <a:t>QUANTIDADE DE ENERGIA DEPOSITADA:</a:t>
            </a:r>
            <a:endParaRPr lang="pt-BR" altLang="pt-BR" sz="3086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1899817"/>
            <a:ext cx="9144000" cy="30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02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574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14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718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290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SzPct val="150000"/>
              <a:buFontTx/>
              <a:buChar char="•"/>
            </a:pPr>
            <a:r>
              <a:rPr lang="pt-BR" altLang="pt-BR" sz="2972" dirty="0"/>
              <a:t> </a:t>
            </a:r>
            <a:r>
              <a:rPr lang="pt-BR" altLang="pt-BR" sz="2972" u="sng" dirty="0"/>
              <a:t>Efeitos Determinísticos</a:t>
            </a:r>
            <a:r>
              <a:rPr lang="pt-BR" altLang="pt-BR" sz="2972" dirty="0"/>
              <a:t> </a:t>
            </a:r>
            <a:r>
              <a:rPr lang="pt-BR" altLang="pt-BR" sz="2972" dirty="0" smtClean="0"/>
              <a:t>(radioterapia):</a:t>
            </a:r>
            <a:endParaRPr lang="pt-BR" altLang="pt-BR" sz="2972" dirty="0"/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/>
              <a:t> Ocorrem com doses elevadas de radiação </a:t>
            </a:r>
            <a:endParaRPr lang="pt-BR" altLang="pt-BR" dirty="0">
              <a:sym typeface="Symbol" panose="05050102010706020507" pitchFamily="18" charset="2"/>
            </a:endParaRP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Apresentam um limiar de dose para sua ocorrência 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A gravidade do efeito aumenta com o aumento da dose.</a:t>
            </a:r>
          </a:p>
          <a:p>
            <a:pPr lvl="1" algn="just">
              <a:spcBef>
                <a:spcPct val="20000"/>
              </a:spcBef>
              <a:buSzPct val="90000"/>
              <a:buFontTx/>
              <a:buChar char="-"/>
            </a:pPr>
            <a:r>
              <a:rPr lang="pt-BR" altLang="pt-BR" dirty="0">
                <a:sym typeface="Symbol" panose="05050102010706020507" pitchFamily="18" charset="2"/>
              </a:rPr>
              <a:t> Exemplos: eritema, catarata</a:t>
            </a:r>
            <a:r>
              <a:rPr lang="pt-BR" altLang="pt-BR" dirty="0" smtClean="0">
                <a:sym typeface="Symbol" panose="05050102010706020507" pitchFamily="18" charset="2"/>
              </a:rPr>
              <a:t>.</a:t>
            </a:r>
          </a:p>
          <a:p>
            <a:pPr lvl="1" algn="just">
              <a:spcBef>
                <a:spcPct val="20000"/>
              </a:spcBef>
              <a:buSzPct val="90000"/>
            </a:pPr>
            <a:r>
              <a:rPr lang="pt-BR" altLang="pt-BR" sz="2000" i="1" dirty="0">
                <a:sym typeface="Symbol" panose="05050102010706020507" pitchFamily="18" charset="2"/>
              </a:rPr>
              <a:t>Modelo </a:t>
            </a:r>
            <a:r>
              <a:rPr lang="pt-BR" altLang="pt-BR" sz="2000" i="1" dirty="0" smtClean="0">
                <a:sym typeface="Symbol" panose="05050102010706020507" pitchFamily="18" charset="2"/>
              </a:rPr>
              <a:t>poupança: </a:t>
            </a:r>
            <a:r>
              <a:rPr lang="pt-BR" altLang="pt-BR" sz="2000" i="1" dirty="0">
                <a:sym typeface="Symbol" panose="05050102010706020507" pitchFamily="18" charset="2"/>
              </a:rPr>
              <a:t>quanto mais se </a:t>
            </a:r>
            <a:r>
              <a:rPr lang="pt-BR" altLang="pt-BR" sz="2000" i="1" dirty="0" smtClean="0">
                <a:sym typeface="Symbol" panose="05050102010706020507" pitchFamily="18" charset="2"/>
              </a:rPr>
              <a:t>aplica certamente maior será o rendimento.</a:t>
            </a:r>
            <a:endParaRPr lang="pt-BR" altLang="pt-BR" sz="2000" i="1" dirty="0">
              <a:sym typeface="Symbol" panose="05050102010706020507" pitchFamily="18" charset="2"/>
            </a:endParaRPr>
          </a:p>
          <a:p>
            <a:pPr lvl="1" algn="just">
              <a:spcBef>
                <a:spcPct val="20000"/>
              </a:spcBef>
              <a:buSzPct val="90000"/>
            </a:pPr>
            <a:endParaRPr lang="pt-BR" altLang="pt-BR" sz="2000" dirty="0">
              <a:sym typeface="Symbol" panose="05050102010706020507" pitchFamily="18" charset="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75247"/>
            <a:ext cx="4366220" cy="20381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013176"/>
            <a:ext cx="3839294" cy="1023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944" y="6043410"/>
            <a:ext cx="3025528" cy="2432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952" y="6327996"/>
            <a:ext cx="1650288" cy="26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212203" cy="66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31" y="44624"/>
            <a:ext cx="28610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07" y="3284984"/>
            <a:ext cx="34671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885</Words>
  <Application>Microsoft Office PowerPoint</Application>
  <PresentationFormat>Apresentação na tela (4:3)</PresentationFormat>
  <Paragraphs>107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CommonBullets</vt:lpstr>
      <vt:lpstr>Monotype Sorts</vt:lpstr>
      <vt:lpstr>Symbol</vt:lpstr>
      <vt:lpstr>Times New Roman</vt:lpstr>
      <vt:lpstr>Wingdings</vt:lpstr>
      <vt:lpstr>Tema do Office</vt:lpstr>
      <vt:lpstr>    </vt:lpstr>
      <vt:lpstr>Apresentação do PowerPoint</vt:lpstr>
      <vt:lpstr>Efeitos Biológicos da Radiação Ionizante</vt:lpstr>
      <vt:lpstr>Efeitos Biológicos da Radiação Ionizante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Princípio da Justificação –  Qualquer técnica que faça uso da radiação ionizante tem que ser justificada em relação a outras técnicas de modo a produzir um benefício líquido positivo. (Solicitação de Exames)</vt:lpstr>
      <vt:lpstr> - Princípio da Limitação da Dose Individual –   Os limites de dose estabelecidos por norma, tanto para trabalhadores ocupacionalmente expostos, quanto para indivíduos do público em geral, devem ser respeitados.     </vt:lpstr>
      <vt:lpstr>FATORES PARA RADIOPROTEÇÃO</vt:lpstr>
      <vt:lpstr>Apresentação do PowerPoint</vt:lpstr>
      <vt:lpstr>Apresentação do PowerPoint</vt:lpstr>
      <vt:lpstr>Apresentação do PowerPoint</vt:lpstr>
    </vt:vector>
  </TitlesOfParts>
  <Company>FISICA MEDICA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FISICA MEDICA</dc:creator>
  <cp:lastModifiedBy>Paulo Mazzoncini de Azevedo Marques</cp:lastModifiedBy>
  <cp:revision>187</cp:revision>
  <dcterms:created xsi:type="dcterms:W3CDTF">2011-01-28T15:45:16Z</dcterms:created>
  <dcterms:modified xsi:type="dcterms:W3CDTF">2018-06-05T19:55:12Z</dcterms:modified>
</cp:coreProperties>
</file>