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63"/>
  </p:notesMasterIdLst>
  <p:sldIdLst>
    <p:sldId id="256" r:id="rId2"/>
    <p:sldId id="742" r:id="rId3"/>
    <p:sldId id="743" r:id="rId4"/>
    <p:sldId id="744" r:id="rId5"/>
    <p:sldId id="746" r:id="rId6"/>
    <p:sldId id="749" r:id="rId7"/>
    <p:sldId id="755" r:id="rId8"/>
    <p:sldId id="756" r:id="rId9"/>
    <p:sldId id="758" r:id="rId10"/>
    <p:sldId id="759" r:id="rId11"/>
    <p:sldId id="760" r:id="rId12"/>
    <p:sldId id="761" r:id="rId13"/>
    <p:sldId id="762" r:id="rId14"/>
    <p:sldId id="765" r:id="rId15"/>
    <p:sldId id="769" r:id="rId16"/>
    <p:sldId id="772" r:id="rId17"/>
    <p:sldId id="773" r:id="rId18"/>
    <p:sldId id="774" r:id="rId19"/>
    <p:sldId id="783" r:id="rId20"/>
    <p:sldId id="766" r:id="rId21"/>
    <p:sldId id="785" r:id="rId22"/>
    <p:sldId id="788" r:id="rId23"/>
    <p:sldId id="789" r:id="rId24"/>
    <p:sldId id="791" r:id="rId25"/>
    <p:sldId id="792" r:id="rId26"/>
    <p:sldId id="796" r:id="rId27"/>
    <p:sldId id="797" r:id="rId28"/>
    <p:sldId id="767" r:id="rId29"/>
    <p:sldId id="637" r:id="rId30"/>
    <p:sldId id="579" r:id="rId31"/>
    <p:sldId id="713" r:id="rId32"/>
    <p:sldId id="663" r:id="rId33"/>
    <p:sldId id="667" r:id="rId34"/>
    <p:sldId id="668" r:id="rId35"/>
    <p:sldId id="669" r:id="rId36"/>
    <p:sldId id="671" r:id="rId37"/>
    <p:sldId id="673" r:id="rId38"/>
    <p:sldId id="677" r:id="rId39"/>
    <p:sldId id="678" r:id="rId40"/>
    <p:sldId id="679" r:id="rId41"/>
    <p:sldId id="680" r:id="rId42"/>
    <p:sldId id="681" r:id="rId43"/>
    <p:sldId id="693" r:id="rId44"/>
    <p:sldId id="694" r:id="rId45"/>
    <p:sldId id="715" r:id="rId46"/>
    <p:sldId id="719" r:id="rId47"/>
    <p:sldId id="842" r:id="rId48"/>
    <p:sldId id="843" r:id="rId49"/>
    <p:sldId id="844" r:id="rId50"/>
    <p:sldId id="845" r:id="rId51"/>
    <p:sldId id="846" r:id="rId52"/>
    <p:sldId id="847" r:id="rId53"/>
    <p:sldId id="848" r:id="rId54"/>
    <p:sldId id="849" r:id="rId55"/>
    <p:sldId id="850" r:id="rId56"/>
    <p:sldId id="851" r:id="rId57"/>
    <p:sldId id="852" r:id="rId58"/>
    <p:sldId id="853" r:id="rId59"/>
    <p:sldId id="854" r:id="rId60"/>
    <p:sldId id="855" r:id="rId61"/>
    <p:sldId id="280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FFFFFF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16" autoAdjust="0"/>
  </p:normalViewPr>
  <p:slideViewPr>
    <p:cSldViewPr showGuides="1">
      <p:cViewPr varScale="1">
        <p:scale>
          <a:sx n="88" d="100"/>
          <a:sy n="88" d="100"/>
        </p:scale>
        <p:origin x="66" y="336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CC3608-37F6-478C-BDEE-48BC82A13273}" type="datetimeFigureOut">
              <a:rPr lang="pt-BR"/>
              <a:pPr>
                <a:defRPr/>
              </a:pPr>
              <a:t>08/02/2018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348D4E-DFC2-4F51-8EB9-8F3CAB6BBB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693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575683-F7E0-47A1-9FB1-45B7C665C565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98AE02-9051-4CCF-B88A-C73506958D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AB26C4C-D815-4A44-94F0-5285B78D0296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C5A4-E817-42C8-AAE5-4316C8420DD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0C7C1E0-DCF0-4797-9BEE-D9A104A52C8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7B24-CDAE-423A-A0E6-8E2F0A15F4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EFEEDCC-4E36-46A9-8D55-99C137811128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81DE94-5D50-4538-AB5D-EA3295EA88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6C994D9-D37E-4FA9-B315-9F5B2FB61645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CFF931-BED9-461A-B798-2DFAC19D07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>
              <a:defRPr/>
            </a:pPr>
            <a:fld id="{A7278BC5-939F-48DA-95C3-DD9DC334E7B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CFF180-8356-4420-A9DE-CD47D6C8D4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>
              <a:defRPr/>
            </a:pPr>
            <a:fld id="{C759A466-A075-4220-AD46-4CB0CE3FD313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9DFF9F-AFA2-4FD9-BBFF-715F7DABF9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082C5A6-E0A9-4AE9-851D-9CA71348BE43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CC8E2DD-390C-4208-BCE9-1EB0578182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CCF920B-662F-4500-856A-2F2EB99F75CD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292AA3B-98B6-4624-92F7-613A579426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ABF1832-BEB7-417F-BC96-A9019F925BB7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63E473-FA6F-46BD-9D26-DD51D8C66D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algn="l">
              <a:defRPr/>
            </a:lvl1pPr>
          </a:lstStyle>
          <a:p>
            <a:pPr>
              <a:defRPr/>
            </a:pPr>
            <a:fld id="{5A86F35A-B8E9-4017-98BF-ACBDAC973AE1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1308692-3C33-4513-813F-2289BD2137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D846DD2-542A-4755-97F4-D0E91A0545A4}" type="datetimeFigureOut">
              <a:rPr lang="en-US"/>
              <a:pPr>
                <a:defRPr/>
              </a:pPr>
              <a:t>2/8/2018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02C997D-1E4C-49F7-9FFF-8FBFD90BA0CC}" type="slidenum">
              <a:rPr lang="en-US"/>
              <a:pPr>
                <a:defRPr/>
              </a:pPr>
              <a:t>‹nº›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6969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808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.br/imgres?imgurl=http://www.eesc.usp.br/bioeng/oficios_modelos/cadastro/noticias/imagensenviadas/uspLogo.jpg&amp;imgrefurl=http://www.eesc.usp.br/bioeng/oficios_modelos/&amp;h=501&amp;w=1269&amp;sz=43&amp;hl=pt-BR&amp;start=1&amp;tbnid=maHgzdjONf-VXM:&amp;tbnh=59&amp;tbnw=150&amp;prev=/images?q=usp&amp;gbv=2&amp;hl=pt-B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ontent.nejm.org/content/vol354/issue1/images/large/08f1.jpe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ciencedirect.com/science?_ob=MiamiCaptionURL&amp;_method=retrieve&amp;_udi=B6T06-5235HV0-2&amp;_image=B6T06-5235HV0-2-7&amp;_ba=&amp;_alid=1773459526&amp;_rdoc=3&amp;_fmt=full&amp;_orig=na&amp;_pii=S0022510X11000141&amp;_st=13&amp;view=full&amp;_isHiQual=Y&amp;_acct=C000049650&amp;_version=1&amp;_urlVersion=0&amp;_userid=5674931&amp;md5=925d74e964b451f15d9eb0bed9a9eb9c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ontent.nejm.org/content/vol351/issue18/images/large/06f1.jpe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srs.dl.ac.uk/Annual_Reports/AnRep99_00/Meningitis_Figure_1.jpg" TargetMode="Externa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.br/imgres?imgurl=http://www.eesc.usp.br/bioeng/oficios_modelos/cadastro/noticias/imagensenviadas/uspLogo.jpg&amp;imgrefurl=http://www.eesc.usp.br/bioeng/oficios_modelos/&amp;h=501&amp;w=1269&amp;sz=43&amp;hl=pt-BR&amp;start=1&amp;tbnid=maHgzdjONf-VXM:&amp;tbnh=59&amp;tbnw=150&amp;prev=/images?q=usp&amp;gbv=2&amp;hl=pt-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tx1"/>
                </a:solidFill>
                <a:latin typeface="+mn-lt"/>
              </a:rPr>
              <a:t>Infecções do Sistema Nervoso Central</a:t>
            </a:r>
          </a:p>
        </p:txBody>
      </p:sp>
      <p:pic>
        <p:nvPicPr>
          <p:cNvPr id="13316" name="Picture 4" descr="http://tbn0.google.com/images?q=tbn:maHgzdjONf-VXM:http://www.eesc.usp.br/bioeng/oficios_modelos/cadastro/noticias/imagensenviadas/usp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8"/>
            <a:ext cx="1428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www.fmrp.usp.br/novo_portal/images/stories/fmrp/bras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8629" r="5598" b="10355"/>
          <a:stretch>
            <a:fillRect/>
          </a:stretch>
        </p:blipFill>
        <p:spPr bwMode="auto">
          <a:xfrm>
            <a:off x="8243888" y="-23813"/>
            <a:ext cx="8572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 bwMode="auto">
          <a:xfrm>
            <a:off x="324544" y="3234066"/>
            <a:ext cx="9144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69696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08080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sz="3600" b="1" dirty="0"/>
              <a:t>Osvaldo M. </a:t>
            </a:r>
            <a:r>
              <a:rPr lang="pt-BR" sz="3600" b="1" dirty="0" err="1"/>
              <a:t>Takayanagui</a:t>
            </a:r>
            <a:endParaRPr lang="pt-BR" sz="3600" b="1" dirty="0"/>
          </a:p>
          <a:p>
            <a:pPr eaLnBrk="1" hangingPunct="1">
              <a:lnSpc>
                <a:spcPct val="150000"/>
              </a:lnSpc>
            </a:pPr>
            <a:r>
              <a:rPr lang="pt-BR" sz="3200" dirty="0"/>
              <a:t>Professor Titular de Neurologia</a:t>
            </a:r>
          </a:p>
          <a:p>
            <a:pPr eaLnBrk="1" hangingPunct="1">
              <a:lnSpc>
                <a:spcPct val="150000"/>
              </a:lnSpc>
            </a:pPr>
            <a:r>
              <a:rPr lang="pt-BR" sz="3200" dirty="0"/>
              <a:t>Faculdade </a:t>
            </a:r>
            <a:r>
              <a:rPr lang="pt-BR" sz="3200" dirty="0">
                <a:solidFill>
                  <a:schemeClr val="tx1"/>
                </a:solidFill>
              </a:rPr>
              <a:t>de Medicina de Ribeirão Preto</a:t>
            </a:r>
          </a:p>
          <a:p>
            <a:pPr eaLnBrk="1" hangingPunct="1">
              <a:lnSpc>
                <a:spcPct val="150000"/>
              </a:lnSpc>
            </a:pPr>
            <a:r>
              <a:rPr lang="pt-BR" sz="3200" dirty="0">
                <a:solidFill>
                  <a:schemeClr val="tx1"/>
                </a:solidFill>
              </a:rPr>
              <a:t>Universidade de São Paulo</a:t>
            </a:r>
            <a:endParaRPr lang="pt-B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age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5496" y="1916832"/>
            <a:ext cx="9108504" cy="324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16954" y="5229200"/>
            <a:ext cx="859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3600" dirty="0">
                <a:latin typeface="+mn-lt"/>
              </a:rPr>
              <a:t>Normal      </a:t>
            </a:r>
            <a:r>
              <a:rPr kumimoji="0" lang="en-US" sz="3600" dirty="0" err="1">
                <a:latin typeface="+mn-lt"/>
              </a:rPr>
              <a:t>Infarto</a:t>
            </a:r>
            <a:r>
              <a:rPr kumimoji="0" lang="en-US" sz="3600" dirty="0">
                <a:latin typeface="+mn-lt"/>
              </a:rPr>
              <a:t> com edema   </a:t>
            </a:r>
            <a:r>
              <a:rPr kumimoji="0" lang="en-US" sz="3600" dirty="0" err="1">
                <a:latin typeface="+mn-lt"/>
              </a:rPr>
              <a:t>Edema</a:t>
            </a:r>
            <a:r>
              <a:rPr kumimoji="0" lang="en-US" sz="3600" dirty="0">
                <a:latin typeface="+mn-lt"/>
              </a:rPr>
              <a:t> </a:t>
            </a:r>
            <a:r>
              <a:rPr kumimoji="0" lang="en-US" sz="3600" dirty="0" err="1">
                <a:latin typeface="+mn-lt"/>
              </a:rPr>
              <a:t>difuso</a:t>
            </a:r>
            <a:endParaRPr kumimoji="0" lang="en-US" sz="3600" dirty="0">
              <a:latin typeface="+mn-lt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779675" y="6324600"/>
            <a:ext cx="5400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t-BR" sz="2400" dirty="0">
                <a:latin typeface="+mn-lt"/>
              </a:rPr>
              <a:t>Fitch et al. Lancet </a:t>
            </a:r>
            <a:r>
              <a:rPr kumimoji="0" lang="pt-BR" sz="2400" dirty="0" err="1">
                <a:latin typeface="+mn-lt"/>
              </a:rPr>
              <a:t>Infect</a:t>
            </a:r>
            <a:r>
              <a:rPr kumimoji="0" lang="pt-BR" sz="2400" dirty="0">
                <a:latin typeface="+mn-lt"/>
              </a:rPr>
              <a:t> </a:t>
            </a:r>
            <a:r>
              <a:rPr kumimoji="0" lang="pt-BR" sz="2400" dirty="0" err="1">
                <a:latin typeface="+mn-lt"/>
              </a:rPr>
              <a:t>Dis</a:t>
            </a:r>
            <a:r>
              <a:rPr kumimoji="0" lang="pt-BR" sz="2400" dirty="0">
                <a:latin typeface="+mn-lt"/>
              </a:rPr>
              <a:t>, 7: 191, 2007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96280" y="500063"/>
            <a:ext cx="7520136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 err="1">
                <a:latin typeface="+mn-lt"/>
              </a:rPr>
              <a:t>Contra-indicações</a:t>
            </a:r>
            <a:r>
              <a:rPr lang="pt-BR" sz="3600" b="1" dirty="0">
                <a:latin typeface="+mn-lt"/>
              </a:rPr>
              <a:t> da punção lombar</a:t>
            </a:r>
            <a:endParaRPr lang="pt-BR" sz="3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313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429000" y="6381328"/>
            <a:ext cx="575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t-BR" sz="2400" dirty="0" err="1">
                <a:latin typeface="+mn-lt"/>
              </a:rPr>
              <a:t>Hasbun</a:t>
            </a:r>
            <a:r>
              <a:rPr kumimoji="0" lang="pt-BR" sz="2400" dirty="0">
                <a:latin typeface="+mn-lt"/>
              </a:rPr>
              <a:t> et al. N </a:t>
            </a:r>
            <a:r>
              <a:rPr kumimoji="0" lang="pt-BR" sz="2400" dirty="0" err="1">
                <a:latin typeface="+mn-lt"/>
              </a:rPr>
              <a:t>Engl</a:t>
            </a:r>
            <a:r>
              <a:rPr kumimoji="0" lang="pt-BR" sz="2400" dirty="0">
                <a:latin typeface="+mn-lt"/>
              </a:rPr>
              <a:t> J </a:t>
            </a:r>
            <a:r>
              <a:rPr kumimoji="0" lang="pt-BR" sz="2400" dirty="0" err="1">
                <a:latin typeface="+mn-lt"/>
              </a:rPr>
              <a:t>Med</a:t>
            </a:r>
            <a:r>
              <a:rPr kumimoji="0" lang="pt-BR" sz="2400" dirty="0">
                <a:latin typeface="+mn-lt"/>
              </a:rPr>
              <a:t>, 345: 1727, 2001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1425599"/>
            <a:ext cx="8643937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</a:pPr>
            <a:r>
              <a:rPr kumimoji="0" lang="pt-BR" sz="3200" b="1" dirty="0">
                <a:latin typeface="+mn-lt"/>
              </a:rPr>
              <a:t>Características clínicas associadas a TC anormal</a:t>
            </a:r>
          </a:p>
          <a:p>
            <a:pPr lvl="1">
              <a:lnSpc>
                <a:spcPct val="180000"/>
              </a:lnSpc>
            </a:pPr>
            <a:r>
              <a:rPr kumimoji="0" lang="pt-BR" sz="2800" dirty="0">
                <a:latin typeface="+mn-lt"/>
              </a:rPr>
              <a:t> &gt; 60 anos</a:t>
            </a:r>
          </a:p>
          <a:p>
            <a:pPr lvl="1">
              <a:lnSpc>
                <a:spcPct val="180000"/>
              </a:lnSpc>
            </a:pPr>
            <a:r>
              <a:rPr kumimoji="0" lang="pt-BR" sz="2800" dirty="0">
                <a:latin typeface="+mn-lt"/>
              </a:rPr>
              <a:t> </a:t>
            </a:r>
            <a:r>
              <a:rPr kumimoji="0" lang="pt-BR" sz="2800" dirty="0" err="1">
                <a:latin typeface="+mn-lt"/>
              </a:rPr>
              <a:t>Imunodeprimido</a:t>
            </a:r>
            <a:endParaRPr kumimoji="0" lang="pt-BR" sz="2800" dirty="0">
              <a:latin typeface="+mn-lt"/>
            </a:endParaRPr>
          </a:p>
          <a:p>
            <a:pPr lvl="1">
              <a:lnSpc>
                <a:spcPct val="180000"/>
              </a:lnSpc>
            </a:pPr>
            <a:r>
              <a:rPr kumimoji="0" lang="pt-BR" sz="2800" dirty="0">
                <a:latin typeface="+mn-lt"/>
              </a:rPr>
              <a:t> Crises epilépticas nos últimos 7 dias</a:t>
            </a:r>
          </a:p>
          <a:p>
            <a:pPr lvl="1">
              <a:lnSpc>
                <a:spcPct val="180000"/>
              </a:lnSpc>
            </a:pPr>
            <a:r>
              <a:rPr kumimoji="0" lang="pt-BR" sz="2800" dirty="0">
                <a:latin typeface="+mn-lt"/>
              </a:rPr>
              <a:t> Rebaixamento do nível de consciência </a:t>
            </a:r>
          </a:p>
          <a:p>
            <a:pPr lvl="1">
              <a:lnSpc>
                <a:spcPct val="180000"/>
              </a:lnSpc>
            </a:pPr>
            <a:r>
              <a:rPr kumimoji="0" lang="pt-BR" sz="2800" dirty="0">
                <a:latin typeface="+mn-lt"/>
              </a:rPr>
              <a:t> Sinais </a:t>
            </a:r>
            <a:r>
              <a:rPr kumimoji="0" lang="pt-BR" sz="2800" dirty="0" err="1">
                <a:latin typeface="+mn-lt"/>
              </a:rPr>
              <a:t>localizatórios</a:t>
            </a:r>
            <a:r>
              <a:rPr kumimoji="0" lang="pt-BR" sz="2800" dirty="0">
                <a:latin typeface="+mn-lt"/>
              </a:rPr>
              <a:t> (p. ex. hemiparesia)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907704" y="500063"/>
            <a:ext cx="5328592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Tomografia antes do LCR</a:t>
            </a:r>
            <a:endParaRPr lang="pt-BR" sz="3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514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46100" y="1551558"/>
            <a:ext cx="369043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pt-BR" sz="2800" b="1" dirty="0" err="1">
                <a:latin typeface="+mn-lt"/>
              </a:rPr>
              <a:t>Bacterioscopia</a:t>
            </a:r>
            <a:endParaRPr kumimoji="0" lang="pt-BR" sz="2800" b="1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kumimoji="0" lang="pt-BR" sz="2800" dirty="0">
                <a:latin typeface="+mn-lt"/>
              </a:rPr>
              <a:t>Diplococo Gram (+)</a:t>
            </a:r>
          </a:p>
          <a:p>
            <a:pPr>
              <a:lnSpc>
                <a:spcPct val="130000"/>
              </a:lnSpc>
            </a:pPr>
            <a:r>
              <a:rPr kumimoji="0" lang="pt-BR" sz="2800" i="1" dirty="0">
                <a:latin typeface="+mn-lt"/>
              </a:rPr>
              <a:t>S. </a:t>
            </a:r>
            <a:r>
              <a:rPr kumimoji="0" lang="pt-BR" sz="2800" i="1" dirty="0" err="1">
                <a:latin typeface="+mn-lt"/>
              </a:rPr>
              <a:t>pneumococcus</a:t>
            </a:r>
            <a:endParaRPr kumimoji="0" lang="pt-BR" sz="2800" i="1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kumimoji="0" lang="pt-BR" sz="2800" dirty="0">
                <a:latin typeface="+mn-lt"/>
              </a:rPr>
              <a:t>Diplococo Gram (-)</a:t>
            </a:r>
          </a:p>
          <a:p>
            <a:pPr>
              <a:lnSpc>
                <a:spcPct val="130000"/>
              </a:lnSpc>
            </a:pPr>
            <a:r>
              <a:rPr kumimoji="0" lang="pt-BR" sz="2800" i="1" dirty="0">
                <a:latin typeface="+mn-lt"/>
              </a:rPr>
              <a:t>N. </a:t>
            </a:r>
            <a:r>
              <a:rPr kumimoji="0" lang="pt-BR" sz="2800" i="1" dirty="0" err="1">
                <a:latin typeface="+mn-lt"/>
              </a:rPr>
              <a:t>meningitidis</a:t>
            </a:r>
            <a:endParaRPr kumimoji="0" lang="pt-BR" sz="2800" i="1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kumimoji="0" lang="pt-BR" sz="2800" dirty="0">
                <a:latin typeface="+mn-lt"/>
              </a:rPr>
              <a:t>Coco-bacilo Gram (-)</a:t>
            </a:r>
          </a:p>
          <a:p>
            <a:pPr>
              <a:lnSpc>
                <a:spcPct val="130000"/>
              </a:lnSpc>
            </a:pPr>
            <a:r>
              <a:rPr kumimoji="0" lang="pt-BR" sz="2800" i="1" dirty="0">
                <a:latin typeface="+mn-lt"/>
              </a:rPr>
              <a:t>H. </a:t>
            </a:r>
            <a:r>
              <a:rPr kumimoji="0" lang="pt-BR" sz="2800" i="1" dirty="0" err="1">
                <a:latin typeface="+mn-lt"/>
              </a:rPr>
              <a:t>influenzae</a:t>
            </a:r>
            <a:endParaRPr lang="pt-BR" sz="2800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kumimoji="0" lang="pt-BR" sz="2800" dirty="0">
                <a:latin typeface="+mn-lt"/>
              </a:rPr>
              <a:t>Bacilo Gram (+)</a:t>
            </a:r>
          </a:p>
          <a:p>
            <a:pPr>
              <a:lnSpc>
                <a:spcPct val="130000"/>
              </a:lnSpc>
            </a:pPr>
            <a:r>
              <a:rPr lang="pt-BR" sz="2800" i="1" dirty="0" err="1">
                <a:latin typeface="+mn-lt"/>
              </a:rPr>
              <a:t>Listeria</a:t>
            </a:r>
            <a:r>
              <a:rPr lang="pt-BR" sz="2800" i="1" dirty="0">
                <a:latin typeface="+mn-lt"/>
              </a:rPr>
              <a:t> </a:t>
            </a:r>
            <a:r>
              <a:rPr lang="pt-BR" sz="2800" i="1" dirty="0" err="1">
                <a:latin typeface="+mn-lt"/>
              </a:rPr>
              <a:t>monocytogenes</a:t>
            </a:r>
            <a:r>
              <a:rPr lang="pt-BR" sz="2800" i="1" dirty="0">
                <a:latin typeface="+mn-lt"/>
              </a:rPr>
              <a:t> </a:t>
            </a:r>
            <a:endParaRPr kumimoji="0" lang="pt-BR" sz="2800" i="1" dirty="0">
              <a:latin typeface="+mn-lt"/>
            </a:endParaRPr>
          </a:p>
          <a:p>
            <a:pPr>
              <a:lnSpc>
                <a:spcPct val="130000"/>
              </a:lnSpc>
            </a:pPr>
            <a:endParaRPr kumimoji="0" lang="pt-BR" sz="2800" i="1" dirty="0">
              <a:latin typeface="+mn-lt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56325" y="1524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en-US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26277" y="1554081"/>
            <a:ext cx="4168129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kumimoji="0" lang="pt-BR" sz="2800" b="1" dirty="0">
                <a:latin typeface="+mn-lt"/>
              </a:rPr>
              <a:t>Antibiótico</a:t>
            </a:r>
          </a:p>
          <a:p>
            <a:pPr>
              <a:lnSpc>
                <a:spcPct val="130000"/>
              </a:lnSpc>
            </a:pPr>
            <a:r>
              <a:rPr kumimoji="0" lang="pt-BR" sz="2800" dirty="0" err="1">
                <a:latin typeface="+mn-lt"/>
              </a:rPr>
              <a:t>Cefalosporina</a:t>
            </a:r>
            <a:r>
              <a:rPr kumimoji="0" lang="pt-BR" sz="2800" dirty="0">
                <a:latin typeface="+mn-lt"/>
              </a:rPr>
              <a:t> 3ª geração</a:t>
            </a:r>
          </a:p>
          <a:p>
            <a:pPr>
              <a:lnSpc>
                <a:spcPct val="130000"/>
              </a:lnSpc>
            </a:pPr>
            <a:r>
              <a:rPr kumimoji="0" lang="pt-BR" sz="2800" dirty="0">
                <a:latin typeface="+mn-lt"/>
              </a:rPr>
              <a:t>(</a:t>
            </a:r>
            <a:r>
              <a:rPr kumimoji="0" lang="pt-BR" sz="2800" dirty="0" err="1">
                <a:latin typeface="+mn-lt"/>
              </a:rPr>
              <a:t>ceftriaxona</a:t>
            </a:r>
            <a:r>
              <a:rPr kumimoji="0" lang="pt-BR" sz="2800" dirty="0">
                <a:latin typeface="+mn-lt"/>
              </a:rPr>
              <a:t> ou </a:t>
            </a:r>
            <a:r>
              <a:rPr kumimoji="0" lang="pt-BR" sz="2800" dirty="0" err="1">
                <a:latin typeface="+mn-lt"/>
              </a:rPr>
              <a:t>cefotaxima</a:t>
            </a:r>
            <a:r>
              <a:rPr kumimoji="0" lang="pt-BR" sz="2800" dirty="0">
                <a:latin typeface="+mn-lt"/>
              </a:rPr>
              <a:t>)</a:t>
            </a:r>
          </a:p>
          <a:p>
            <a:pPr>
              <a:lnSpc>
                <a:spcPct val="130000"/>
              </a:lnSpc>
            </a:pPr>
            <a:r>
              <a:rPr kumimoji="0" lang="pt-BR" sz="2800" dirty="0" err="1">
                <a:latin typeface="+mn-lt"/>
              </a:rPr>
              <a:t>Cefalosporina</a:t>
            </a:r>
            <a:r>
              <a:rPr kumimoji="0" lang="pt-BR" sz="2800" dirty="0">
                <a:latin typeface="+mn-lt"/>
              </a:rPr>
              <a:t> 3ª geração</a:t>
            </a:r>
          </a:p>
          <a:p>
            <a:pPr>
              <a:lnSpc>
                <a:spcPct val="130000"/>
              </a:lnSpc>
            </a:pPr>
            <a:endParaRPr lang="pt-BR" sz="2800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kumimoji="0" lang="pt-BR" sz="2800" dirty="0" err="1">
                <a:latin typeface="+mn-lt"/>
              </a:rPr>
              <a:t>Cefalosporina</a:t>
            </a:r>
            <a:r>
              <a:rPr kumimoji="0" lang="pt-BR" sz="2800" dirty="0">
                <a:latin typeface="+mn-lt"/>
              </a:rPr>
              <a:t> 3ª geração</a:t>
            </a:r>
          </a:p>
          <a:p>
            <a:pPr>
              <a:lnSpc>
                <a:spcPct val="130000"/>
              </a:lnSpc>
            </a:pPr>
            <a:endParaRPr kumimoji="0" lang="pt-BR" sz="2800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kumimoji="0" lang="pt-BR" sz="2800" dirty="0" err="1">
                <a:latin typeface="+mn-lt"/>
              </a:rPr>
              <a:t>Ampicilina</a:t>
            </a:r>
            <a:r>
              <a:rPr kumimoji="0" lang="pt-BR" sz="2800" dirty="0">
                <a:latin typeface="+mn-lt"/>
              </a:rPr>
              <a:t> ou Penicilina G</a:t>
            </a:r>
          </a:p>
          <a:p>
            <a:pPr>
              <a:lnSpc>
                <a:spcPct val="130000"/>
              </a:lnSpc>
            </a:pPr>
            <a:endParaRPr kumimoji="0" lang="pt-BR" sz="2800" dirty="0">
              <a:latin typeface="+mn-lt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1630933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>
              <a:latin typeface="+mn-lt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67544" y="2167781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>
              <a:latin typeface="+mn-lt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3319909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>
              <a:latin typeface="+mn-lt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5552157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>
              <a:latin typeface="+mn-lt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467544" y="4400029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>
              <a:latin typeface="+mn-lt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97904" y="6704285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>
              <a:latin typeface="+mn-lt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327648" y="500063"/>
            <a:ext cx="2540496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Tratamento</a:t>
            </a:r>
            <a:endParaRPr lang="pt-BR" sz="3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90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-36512" y="1504528"/>
            <a:ext cx="462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47430" y="6397625"/>
            <a:ext cx="6062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sz="2400" dirty="0">
                <a:latin typeface="+mn-lt"/>
              </a:rPr>
              <a:t>Van de </a:t>
            </a:r>
            <a:r>
              <a:rPr kumimoji="0" lang="en-US" sz="2400" dirty="0" err="1">
                <a:latin typeface="+mn-lt"/>
              </a:rPr>
              <a:t>Beek</a:t>
            </a:r>
            <a:r>
              <a:rPr kumimoji="0" lang="en-US" sz="2400" dirty="0">
                <a:latin typeface="+mn-lt"/>
              </a:rPr>
              <a:t> et al. N </a:t>
            </a:r>
            <a:r>
              <a:rPr kumimoji="0" lang="en-US" sz="2400" dirty="0" err="1">
                <a:latin typeface="+mn-lt"/>
              </a:rPr>
              <a:t>Engl</a:t>
            </a:r>
            <a:r>
              <a:rPr kumimoji="0" lang="en-US" sz="2400" dirty="0">
                <a:latin typeface="+mn-lt"/>
              </a:rPr>
              <a:t> J Med 354: 44, 2006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994000" y="476672"/>
            <a:ext cx="5184576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Complicações e </a:t>
            </a:r>
            <a:r>
              <a:rPr lang="pt-BR" sz="3600" b="1" dirty="0" err="1">
                <a:latin typeface="+mn-lt"/>
              </a:rPr>
              <a:t>Sequelas</a:t>
            </a:r>
            <a:endParaRPr lang="pt-BR" sz="3600" b="1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44359" y="2466838"/>
            <a:ext cx="4578433" cy="2546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800" b="1" dirty="0">
                <a:latin typeface="+mn-lt"/>
              </a:rPr>
              <a:t>50% dos sobreviventes</a:t>
            </a:r>
          </a:p>
          <a:p>
            <a:pPr algn="ctr">
              <a:lnSpc>
                <a:spcPct val="200000"/>
              </a:lnSpc>
            </a:pPr>
            <a:r>
              <a:rPr lang="pt-BR" sz="2800" b="1" dirty="0" err="1">
                <a:latin typeface="+mn-lt"/>
              </a:rPr>
              <a:t>Hipo</a:t>
            </a:r>
            <a:r>
              <a:rPr lang="pt-BR" sz="2800" b="1" dirty="0">
                <a:latin typeface="+mn-lt"/>
              </a:rPr>
              <a:t> ou </a:t>
            </a:r>
            <a:r>
              <a:rPr lang="pt-BR" sz="2800" b="1" dirty="0" err="1">
                <a:latin typeface="+mn-lt"/>
              </a:rPr>
              <a:t>anacusia</a:t>
            </a:r>
            <a:endParaRPr lang="pt-BR" sz="2800" b="1" dirty="0">
              <a:latin typeface="+mn-lt"/>
            </a:endParaRPr>
          </a:p>
          <a:p>
            <a:pPr algn="ctr">
              <a:lnSpc>
                <a:spcPct val="200000"/>
              </a:lnSpc>
            </a:pPr>
            <a:r>
              <a:rPr lang="pt-BR" sz="2800" b="1" dirty="0">
                <a:latin typeface="+mn-lt"/>
              </a:rPr>
              <a:t>Comprometimento cognitivo</a:t>
            </a:r>
          </a:p>
        </p:txBody>
      </p:sp>
    </p:spTree>
    <p:extLst>
      <p:ext uri="{BB962C8B-B14F-4D97-AF65-F5344CB8AC3E}">
        <p14:creationId xmlns:p14="http://schemas.microsoft.com/office/powerpoint/2010/main" val="324241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9552" y="1660525"/>
            <a:ext cx="8569325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kumimoji="0" lang="pt-BR" sz="2800" b="1" u="sng" dirty="0" err="1">
                <a:latin typeface="+mn-lt"/>
              </a:rPr>
              <a:t>Contactantes</a:t>
            </a:r>
            <a:r>
              <a:rPr kumimoji="0" lang="pt-BR" sz="2800" b="1" u="sng" dirty="0">
                <a:latin typeface="+mn-lt"/>
              </a:rPr>
              <a:t> </a:t>
            </a:r>
          </a:p>
          <a:p>
            <a:pPr>
              <a:lnSpc>
                <a:spcPct val="125000"/>
              </a:lnSpc>
            </a:pPr>
            <a:r>
              <a:rPr kumimoji="0" lang="pt-BR" sz="2800" i="1" dirty="0">
                <a:latin typeface="+mn-lt"/>
              </a:rPr>
              <a:t>N. </a:t>
            </a:r>
            <a:r>
              <a:rPr kumimoji="0" lang="pt-BR" sz="2800" i="1" dirty="0" err="1">
                <a:latin typeface="+mn-lt"/>
              </a:rPr>
              <a:t>meningitidis</a:t>
            </a:r>
            <a:r>
              <a:rPr kumimoji="0" lang="pt-BR" sz="2800" i="1" dirty="0">
                <a:latin typeface="+mn-lt"/>
              </a:rPr>
              <a:t> </a:t>
            </a:r>
            <a:r>
              <a:rPr kumimoji="0" lang="pt-BR" sz="2800" dirty="0">
                <a:latin typeface="+mn-lt"/>
              </a:rPr>
              <a:t> e </a:t>
            </a:r>
            <a:r>
              <a:rPr kumimoji="0" lang="pt-BR" sz="2800" i="1" dirty="0">
                <a:latin typeface="+mn-lt"/>
              </a:rPr>
              <a:t>H. </a:t>
            </a:r>
            <a:r>
              <a:rPr kumimoji="0" lang="pt-BR" sz="2800" i="1" dirty="0" err="1">
                <a:latin typeface="+mn-lt"/>
              </a:rPr>
              <a:t>influenzae</a:t>
            </a:r>
            <a:endParaRPr kumimoji="0" lang="pt-BR" sz="2800" i="1" dirty="0">
              <a:latin typeface="+mn-lt"/>
            </a:endParaRPr>
          </a:p>
          <a:p>
            <a:pPr>
              <a:lnSpc>
                <a:spcPct val="125000"/>
              </a:lnSpc>
            </a:pPr>
            <a:r>
              <a:rPr kumimoji="0" lang="pt-BR" sz="2800" dirty="0" err="1">
                <a:latin typeface="+mn-lt"/>
              </a:rPr>
              <a:t>Rifampicina</a:t>
            </a:r>
            <a:r>
              <a:rPr kumimoji="0" lang="pt-BR" sz="2800" dirty="0">
                <a:latin typeface="+mn-lt"/>
              </a:rPr>
              <a:t> 600mg ou 10mg/kg/dose, VO, 12/12h, 2 d.</a:t>
            </a:r>
          </a:p>
          <a:p>
            <a:pPr>
              <a:lnSpc>
                <a:spcPct val="125000"/>
              </a:lnSpc>
            </a:pPr>
            <a:r>
              <a:rPr kumimoji="0" lang="pt-BR" sz="2800" dirty="0">
                <a:latin typeface="+mn-lt"/>
              </a:rPr>
              <a:t>Alternativa: </a:t>
            </a:r>
            <a:r>
              <a:rPr kumimoji="0" lang="pt-BR" sz="2800" dirty="0" err="1">
                <a:latin typeface="+mn-lt"/>
              </a:rPr>
              <a:t>ciprofloxacina</a:t>
            </a:r>
            <a:r>
              <a:rPr kumimoji="0" lang="pt-BR" sz="2800" dirty="0">
                <a:latin typeface="+mn-lt"/>
              </a:rPr>
              <a:t> 500mg, dose única, VO</a:t>
            </a:r>
          </a:p>
          <a:p>
            <a:pPr>
              <a:lnSpc>
                <a:spcPct val="125000"/>
              </a:lnSpc>
            </a:pPr>
            <a:endParaRPr kumimoji="0" lang="pt-BR" sz="2800" b="1" dirty="0">
              <a:latin typeface="+mn-lt"/>
            </a:endParaRPr>
          </a:p>
          <a:p>
            <a:pPr>
              <a:lnSpc>
                <a:spcPct val="125000"/>
              </a:lnSpc>
            </a:pPr>
            <a:r>
              <a:rPr kumimoji="0" lang="pt-BR" sz="2800" b="1" u="sng" dirty="0">
                <a:latin typeface="+mn-lt"/>
              </a:rPr>
              <a:t>Vacinas</a:t>
            </a:r>
          </a:p>
          <a:p>
            <a:pPr>
              <a:lnSpc>
                <a:spcPct val="125000"/>
              </a:lnSpc>
            </a:pPr>
            <a:r>
              <a:rPr kumimoji="0" lang="pt-BR" sz="2800" dirty="0">
                <a:latin typeface="+mn-lt"/>
              </a:rPr>
              <a:t>1- </a:t>
            </a:r>
            <a:r>
              <a:rPr kumimoji="0" lang="pt-BR" sz="2800" i="1" dirty="0">
                <a:latin typeface="+mn-lt"/>
              </a:rPr>
              <a:t>H. </a:t>
            </a:r>
            <a:r>
              <a:rPr kumimoji="0" lang="pt-BR" sz="2800" i="1" dirty="0" err="1">
                <a:latin typeface="+mn-lt"/>
              </a:rPr>
              <a:t>influenzae</a:t>
            </a:r>
            <a:r>
              <a:rPr kumimoji="0" lang="pt-BR" sz="2800" dirty="0">
                <a:latin typeface="+mn-lt"/>
              </a:rPr>
              <a:t> tipo b </a:t>
            </a:r>
          </a:p>
          <a:p>
            <a:pPr>
              <a:lnSpc>
                <a:spcPct val="125000"/>
              </a:lnSpc>
            </a:pPr>
            <a:r>
              <a:rPr kumimoji="0" lang="pt-BR" sz="2800" i="1" dirty="0">
                <a:latin typeface="+mn-lt"/>
              </a:rPr>
              <a:t>2- </a:t>
            </a:r>
            <a:r>
              <a:rPr kumimoji="0" lang="pt-BR" sz="2800" dirty="0">
                <a:latin typeface="+mn-lt"/>
              </a:rPr>
              <a:t>Pneumocócica conjugada 10-valente </a:t>
            </a:r>
          </a:p>
          <a:p>
            <a:pPr>
              <a:lnSpc>
                <a:spcPct val="125000"/>
              </a:lnSpc>
            </a:pPr>
            <a:r>
              <a:rPr lang="pt-BR" sz="2800" dirty="0">
                <a:latin typeface="+mn-lt"/>
              </a:rPr>
              <a:t>3- Meningocócica conjugada sorogrupo C</a:t>
            </a:r>
            <a:r>
              <a:rPr kumimoji="0" lang="pt-BR" sz="2800" dirty="0">
                <a:latin typeface="+mn-lt"/>
              </a:rPr>
              <a:t> 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419872" y="500063"/>
            <a:ext cx="2304256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Prevenção</a:t>
            </a:r>
            <a:endParaRPr lang="pt-BR" sz="3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073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771775" y="500063"/>
            <a:ext cx="3600450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Encefalite Aguda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00013" y="2416175"/>
            <a:ext cx="892333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00000"/>
              </a:lnSpc>
              <a:defRPr/>
            </a:pPr>
            <a:r>
              <a:rPr lang="pt-BR" altLang="pt-BR" sz="3600" b="1" dirty="0">
                <a:latin typeface="+mn-lt"/>
              </a:rPr>
              <a:t>Processo inflamatório agudo do parênquima</a:t>
            </a:r>
          </a:p>
          <a:p>
            <a:pPr algn="ctr" eaLnBrk="1" hangingPunct="1">
              <a:lnSpc>
                <a:spcPct val="200000"/>
              </a:lnSpc>
              <a:defRPr/>
            </a:pPr>
            <a:r>
              <a:rPr lang="pt-BR" altLang="pt-BR" sz="3600" b="1" dirty="0">
                <a:latin typeface="+mn-lt"/>
              </a:rPr>
              <a:t>com consequente disfunção cerebral</a:t>
            </a:r>
          </a:p>
        </p:txBody>
      </p:sp>
    </p:spTree>
    <p:extLst>
      <p:ext uri="{BB962C8B-B14F-4D97-AF65-F5344CB8AC3E}">
        <p14:creationId xmlns:p14="http://schemas.microsoft.com/office/powerpoint/2010/main" val="62099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195513" y="500063"/>
            <a:ext cx="4752975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Etiologia – mais de 100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611188" y="1557338"/>
            <a:ext cx="4926012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Herpes simplex vírus (HSV-1, HSV-2)</a:t>
            </a:r>
          </a:p>
          <a:p>
            <a:pPr eaLnBrk="1" hangingPunct="1">
              <a:defRPr/>
            </a:pPr>
            <a:endParaRPr lang="pt-BR" altLang="pt-BR" sz="2400">
              <a:latin typeface="+mn-lt"/>
            </a:endParaRP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Outros Herpesvírus</a:t>
            </a:r>
          </a:p>
          <a:p>
            <a:pPr eaLnBrk="1" hangingPunct="1">
              <a:defRPr/>
            </a:pPr>
            <a:endParaRPr lang="pt-BR" altLang="pt-BR" sz="2400">
              <a:latin typeface="+mn-lt"/>
            </a:endParaRP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Adenovírus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Influenza A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Enterovírus, poliovírus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Sarampo, caxumba, rubéola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Raiva</a:t>
            </a:r>
          </a:p>
          <a:p>
            <a:pPr eaLnBrk="1" hangingPunct="1">
              <a:defRPr/>
            </a:pPr>
            <a:endParaRPr lang="pt-BR" altLang="pt-BR" sz="2400">
              <a:latin typeface="+mn-lt"/>
            </a:endParaRPr>
          </a:p>
          <a:p>
            <a:pPr eaLnBrk="1" hangingPunct="1">
              <a:defRPr/>
            </a:pPr>
            <a:endParaRPr lang="pt-BR" altLang="pt-BR" sz="2400">
              <a:latin typeface="+mn-lt"/>
            </a:endParaRP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Arbovírus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          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635375" y="1939925"/>
            <a:ext cx="3346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Varicella zoster (VZV)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Citomegalovírus (CMV)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Epstein-Barr vírus (EBV)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266950" y="4868863"/>
            <a:ext cx="57832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West Nile vírus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Encefalites equinas (Venezuela, Leste, Oeste)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Chikungunya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Rocio</a:t>
            </a:r>
          </a:p>
          <a:p>
            <a:pPr eaLnBrk="1" hangingPunct="1">
              <a:defRPr/>
            </a:pPr>
            <a:r>
              <a:rPr lang="pt-BR" altLang="pt-BR" sz="2400">
                <a:latin typeface="+mn-lt"/>
              </a:rPr>
              <a:t>Dengue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562350" y="1989138"/>
            <a:ext cx="0" cy="115252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2195513" y="4941888"/>
            <a:ext cx="0" cy="18669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10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828675" y="500063"/>
            <a:ext cx="7488238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Etiologia – Inglaterra (203 pacientes)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931988" y="1563688"/>
            <a:ext cx="359727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pt-BR" altLang="pt-BR" sz="3200" b="1">
                <a:latin typeface="+mn-lt"/>
              </a:rPr>
              <a:t>Vírus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Herpes simplex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VZV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Enterovírus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Influenza A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Epstein-Barr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........	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Causa Desconhecida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6124575" y="1557338"/>
            <a:ext cx="1039813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pt-BR" altLang="pt-BR" sz="3200" b="1">
                <a:latin typeface="+mn-lt"/>
              </a:rPr>
              <a:t>%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19%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5%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1%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1%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0,5%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...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pt-BR" altLang="pt-BR" sz="3200">
                <a:latin typeface="+mn-lt"/>
              </a:rPr>
              <a:t>37%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411413" y="6188075"/>
            <a:ext cx="66976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pt-BR" altLang="pt-BR" sz="2400">
                <a:latin typeface="+mn-lt"/>
              </a:rPr>
              <a:t>Granerod et al. Lancet Infect Dis, 10: 835, 2010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547813" y="1628775"/>
            <a:ext cx="57610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547813" y="6021388"/>
            <a:ext cx="57610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547813" y="2133600"/>
            <a:ext cx="57610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1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755650" y="500063"/>
            <a:ext cx="7632700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Etiologia – Área endêmica de Dengue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348038" y="6188075"/>
            <a:ext cx="568801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pt-BR" altLang="pt-BR" sz="2400">
                <a:latin typeface="+mn-lt"/>
              </a:rPr>
              <a:t>Soares et al. J Neurol Sci, 303: 75, 2011</a:t>
            </a:r>
          </a:p>
        </p:txBody>
      </p:sp>
      <p:pic>
        <p:nvPicPr>
          <p:cNvPr id="4" name="Picture 2" descr="High-quality image (108K) - Opens new wind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20938"/>
            <a:ext cx="64674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806700" y="1557338"/>
            <a:ext cx="3576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>
                <a:latin typeface="+mn-lt"/>
              </a:rPr>
              <a:t>Rio de Janeiro</a:t>
            </a:r>
          </a:p>
          <a:p>
            <a:pPr algn="ctr" eaLnBrk="1" hangingPunct="1">
              <a:defRPr/>
            </a:pPr>
            <a:r>
              <a:rPr lang="pt-BR" altLang="pt-BR" sz="2400" b="1">
                <a:latin typeface="+mn-lt"/>
              </a:rPr>
              <a:t>2006 a 2008 - 17 pacientes</a:t>
            </a:r>
          </a:p>
        </p:txBody>
      </p:sp>
    </p:spTree>
    <p:extLst>
      <p:ext uri="{BB962C8B-B14F-4D97-AF65-F5344CB8AC3E}">
        <p14:creationId xmlns:p14="http://schemas.microsoft.com/office/powerpoint/2010/main" val="153779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Encefalite herpes-hemorragia tempo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1772816"/>
            <a:ext cx="7119479" cy="466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36813" y="500063"/>
            <a:ext cx="4222750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Encefalite Herpética</a:t>
            </a:r>
          </a:p>
        </p:txBody>
      </p:sp>
      <p:graphicFrame>
        <p:nvGraphicFramePr>
          <p:cNvPr id="6" name="Objet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648129"/>
              </p:ext>
            </p:extLst>
          </p:nvPr>
        </p:nvGraphicFramePr>
        <p:xfrm>
          <a:off x="7092280" y="3410300"/>
          <a:ext cx="1933816" cy="129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Foto do Photo Editor" r:id="rId4" imgW="6477904" imgH="4285714" progId="">
                  <p:embed/>
                </p:oleObj>
              </mc:Choice>
              <mc:Fallback>
                <p:oleObj name="Foto do Photo Editor" r:id="rId4" imgW="6477904" imgH="4285714" progId="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3410300"/>
                        <a:ext cx="1933816" cy="12998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77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070175" y="6396335"/>
            <a:ext cx="5073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t-BR" sz="2400" dirty="0" err="1">
                <a:latin typeface="+mn-lt"/>
              </a:rPr>
              <a:t>Swartz</a:t>
            </a:r>
            <a:r>
              <a:rPr kumimoji="0" lang="pt-BR" sz="2400" dirty="0">
                <a:latin typeface="+mn-lt"/>
              </a:rPr>
              <a:t>. N </a:t>
            </a:r>
            <a:r>
              <a:rPr kumimoji="0" lang="pt-BR" sz="2400" dirty="0" err="1">
                <a:latin typeface="+mn-lt"/>
              </a:rPr>
              <a:t>Engl</a:t>
            </a:r>
            <a:r>
              <a:rPr kumimoji="0" lang="pt-BR" sz="2400" dirty="0">
                <a:latin typeface="+mn-lt"/>
              </a:rPr>
              <a:t> J </a:t>
            </a:r>
            <a:r>
              <a:rPr kumimoji="0" lang="pt-BR" sz="2400" dirty="0" err="1">
                <a:latin typeface="+mn-lt"/>
              </a:rPr>
              <a:t>Med</a:t>
            </a:r>
            <a:r>
              <a:rPr kumimoji="0" lang="pt-BR" sz="2400" dirty="0">
                <a:latin typeface="+mn-lt"/>
              </a:rPr>
              <a:t> 351: 1826, 2004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100392" y="4707721"/>
            <a:ext cx="902811" cy="129881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pt-BR" sz="2800" b="1" dirty="0">
                <a:latin typeface="+mn-lt"/>
              </a:rPr>
              <a:t>20%</a:t>
            </a:r>
          </a:p>
          <a:p>
            <a:pPr algn="ctr">
              <a:lnSpc>
                <a:spcPct val="60000"/>
              </a:lnSpc>
            </a:pPr>
            <a:endParaRPr lang="pt-BR" sz="2800" b="1" dirty="0">
              <a:latin typeface="+mn-lt"/>
            </a:endParaRPr>
          </a:p>
          <a:p>
            <a:pPr algn="ctr">
              <a:lnSpc>
                <a:spcPct val="60000"/>
              </a:lnSpc>
            </a:pPr>
            <a:r>
              <a:rPr lang="pt-BR" sz="2800" b="1" dirty="0">
                <a:latin typeface="+mn-lt"/>
              </a:rPr>
              <a:t>10%</a:t>
            </a:r>
          </a:p>
          <a:p>
            <a:pPr algn="ctr"/>
            <a:r>
              <a:rPr lang="pt-BR" sz="2800" b="1" dirty="0">
                <a:latin typeface="+mn-lt"/>
              </a:rPr>
              <a:t>5%</a:t>
            </a:r>
          </a:p>
        </p:txBody>
      </p:sp>
      <p:pic>
        <p:nvPicPr>
          <p:cNvPr id="4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5000" contrast="20000"/>
          </a:blip>
          <a:srcRect l="3524" t="3436" r="3524" b="42949"/>
          <a:stretch>
            <a:fillRect/>
          </a:stretch>
        </p:blipFill>
        <p:spPr bwMode="auto">
          <a:xfrm>
            <a:off x="-36512" y="1553731"/>
            <a:ext cx="8039905" cy="475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5000" contrast="20000"/>
          </a:blip>
          <a:srcRect l="91625" t="3436" r="3524" b="53257"/>
          <a:stretch>
            <a:fillRect/>
          </a:stretch>
        </p:blipFill>
        <p:spPr bwMode="auto">
          <a:xfrm>
            <a:off x="539552" y="1556792"/>
            <a:ext cx="288032" cy="473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380312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1484784"/>
            <a:ext cx="439544" cy="4673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227000"/>
              </a:lnSpc>
            </a:pPr>
            <a:r>
              <a:rPr lang="pt-BR" sz="1200" b="1" dirty="0"/>
              <a:t>100</a:t>
            </a:r>
          </a:p>
          <a:p>
            <a:pPr algn="r">
              <a:lnSpc>
                <a:spcPct val="227000"/>
              </a:lnSpc>
            </a:pPr>
            <a:r>
              <a:rPr lang="pt-BR" sz="1200" b="1" dirty="0"/>
              <a:t>90</a:t>
            </a:r>
          </a:p>
          <a:p>
            <a:pPr algn="r">
              <a:lnSpc>
                <a:spcPct val="227000"/>
              </a:lnSpc>
            </a:pPr>
            <a:r>
              <a:rPr lang="pt-BR" sz="1200" b="1" dirty="0"/>
              <a:t>80</a:t>
            </a:r>
          </a:p>
          <a:p>
            <a:pPr algn="r">
              <a:lnSpc>
                <a:spcPct val="227000"/>
              </a:lnSpc>
            </a:pPr>
            <a:r>
              <a:rPr lang="pt-BR" sz="1200" b="1" dirty="0"/>
              <a:t>70</a:t>
            </a:r>
          </a:p>
          <a:p>
            <a:pPr algn="r">
              <a:lnSpc>
                <a:spcPct val="227000"/>
              </a:lnSpc>
            </a:pPr>
            <a:r>
              <a:rPr lang="pt-BR" sz="1200" b="1" dirty="0"/>
              <a:t>60</a:t>
            </a:r>
          </a:p>
          <a:p>
            <a:pPr algn="r">
              <a:lnSpc>
                <a:spcPct val="227000"/>
              </a:lnSpc>
            </a:pPr>
            <a:r>
              <a:rPr lang="pt-BR" sz="1200" b="1" dirty="0"/>
              <a:t>50</a:t>
            </a:r>
          </a:p>
          <a:p>
            <a:pPr algn="r">
              <a:lnSpc>
                <a:spcPct val="227000"/>
              </a:lnSpc>
            </a:pPr>
            <a:r>
              <a:rPr lang="pt-BR" sz="1200" b="1" dirty="0"/>
              <a:t>40</a:t>
            </a:r>
          </a:p>
          <a:p>
            <a:pPr algn="r">
              <a:lnSpc>
                <a:spcPct val="227000"/>
              </a:lnSpc>
            </a:pPr>
            <a:r>
              <a:rPr lang="pt-BR" sz="1200" b="1" dirty="0"/>
              <a:t>30</a:t>
            </a:r>
          </a:p>
          <a:p>
            <a:pPr algn="r">
              <a:lnSpc>
                <a:spcPct val="227000"/>
              </a:lnSpc>
            </a:pPr>
            <a:r>
              <a:rPr lang="pt-BR" sz="1200" b="1" dirty="0"/>
              <a:t>20</a:t>
            </a:r>
          </a:p>
          <a:p>
            <a:pPr algn="r">
              <a:lnSpc>
                <a:spcPct val="227000"/>
              </a:lnSpc>
            </a:pPr>
            <a:r>
              <a:rPr lang="pt-BR" sz="1200" b="1" dirty="0"/>
              <a:t>10</a:t>
            </a:r>
          </a:p>
          <a:p>
            <a:pPr algn="r">
              <a:lnSpc>
                <a:spcPct val="227000"/>
              </a:lnSpc>
            </a:pPr>
            <a:r>
              <a:rPr lang="pt-BR" sz="1200" b="1" dirty="0"/>
              <a:t>0</a:t>
            </a:r>
          </a:p>
        </p:txBody>
      </p:sp>
      <p:pic>
        <p:nvPicPr>
          <p:cNvPr id="8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5000" contrast="20000"/>
          </a:blip>
          <a:srcRect l="91625" t="3436" r="3524" b="51539"/>
          <a:stretch>
            <a:fillRect/>
          </a:stretch>
        </p:blipFill>
        <p:spPr bwMode="auto">
          <a:xfrm>
            <a:off x="179512" y="1556792"/>
            <a:ext cx="3516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 rot="16200000">
            <a:off x="-695554" y="3583988"/>
            <a:ext cx="211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Letalidade (%)</a:t>
            </a:r>
          </a:p>
        </p:txBody>
      </p:sp>
      <p:pic>
        <p:nvPicPr>
          <p:cNvPr id="10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5000" contrast="20000"/>
          </a:blip>
          <a:srcRect l="38764" t="6872" r="13215" b="90193"/>
          <a:stretch>
            <a:fillRect/>
          </a:stretch>
        </p:blipFill>
        <p:spPr bwMode="auto">
          <a:xfrm>
            <a:off x="3011409" y="6021288"/>
            <a:ext cx="4152879" cy="2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23928" y="1685707"/>
            <a:ext cx="4104457" cy="2031325"/>
          </a:xfrm>
          <a:prstGeom prst="rect">
            <a:avLst/>
          </a:prstGeom>
          <a:solidFill>
            <a:srgbClr val="EAEAEA"/>
          </a:solidFill>
          <a:ln w="57150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317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latin typeface="+mn-lt"/>
              </a:rPr>
              <a:t>Letalidade</a:t>
            </a:r>
            <a:endParaRPr lang="en-US" sz="2800" b="1" u="sng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+mn-lt"/>
              </a:rPr>
              <a:t>Crianças</a:t>
            </a:r>
            <a:r>
              <a:rPr lang="en-US" sz="2800" b="1" dirty="0">
                <a:latin typeface="+mn-lt"/>
              </a:rPr>
              <a:t>: 5% - 10%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+mn-lt"/>
              </a:rPr>
              <a:t>Adultos</a:t>
            </a:r>
            <a:r>
              <a:rPr lang="en-US" sz="2800" b="1" dirty="0">
                <a:latin typeface="+mn-lt"/>
              </a:rPr>
              <a:t>: 25%</a:t>
            </a:r>
          </a:p>
        </p:txBody>
      </p:sp>
      <p:pic>
        <p:nvPicPr>
          <p:cNvPr id="12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5000" contrast="20000"/>
          </a:blip>
          <a:srcRect l="81934" t="18039" r="3524" b="65283"/>
          <a:stretch>
            <a:fillRect/>
          </a:stretch>
        </p:blipFill>
        <p:spPr bwMode="auto">
          <a:xfrm>
            <a:off x="6660232" y="4437112"/>
            <a:ext cx="1200024" cy="141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12"/>
          <p:cNvGrpSpPr/>
          <p:nvPr/>
        </p:nvGrpSpPr>
        <p:grpSpPr>
          <a:xfrm>
            <a:off x="6588224" y="4725144"/>
            <a:ext cx="1656184" cy="1191618"/>
            <a:chOff x="7956376" y="3140968"/>
            <a:chExt cx="1656184" cy="1191618"/>
          </a:xfrm>
        </p:grpSpPr>
        <p:sp>
          <p:nvSpPr>
            <p:cNvPr id="14" name="CaixaDeTexto 13"/>
            <p:cNvSpPr txBox="1"/>
            <p:nvPr/>
          </p:nvSpPr>
          <p:spPr>
            <a:xfrm>
              <a:off x="7956376" y="3140968"/>
              <a:ext cx="1656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i="1" dirty="0"/>
                <a:t>S. </a:t>
              </a:r>
              <a:r>
                <a:rPr lang="pt-BR" sz="1400" b="1" i="1" dirty="0" err="1"/>
                <a:t>pneumoniae</a:t>
              </a:r>
              <a:endParaRPr lang="pt-BR" sz="1400" b="1" i="1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956376" y="3664769"/>
              <a:ext cx="1467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i="1" dirty="0"/>
                <a:t>N. </a:t>
              </a:r>
              <a:r>
                <a:rPr lang="pt-BR" sz="1400" b="1" i="1" dirty="0" err="1"/>
                <a:t>meningitidis</a:t>
              </a:r>
              <a:endParaRPr lang="pt-BR" sz="1400" b="1" i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7956376" y="4024809"/>
              <a:ext cx="1287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i="1" dirty="0"/>
                <a:t>H. </a:t>
              </a:r>
              <a:r>
                <a:rPr lang="pt-BR" sz="1400" b="1" i="1" dirty="0" err="1"/>
                <a:t>influenzae</a:t>
              </a:r>
              <a:endParaRPr lang="pt-BR" sz="1400" b="1" i="1" dirty="0"/>
            </a:p>
          </p:txBody>
        </p:sp>
      </p:grpSp>
      <p:pic>
        <p:nvPicPr>
          <p:cNvPr id="17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5000" contrast="20000"/>
          </a:blip>
          <a:srcRect l="41407" t="6872" r="14977" b="90193"/>
          <a:stretch>
            <a:fillRect/>
          </a:stretch>
        </p:blipFill>
        <p:spPr bwMode="auto">
          <a:xfrm>
            <a:off x="1056345" y="6021288"/>
            <a:ext cx="3771694" cy="2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5000" contrast="20000"/>
          </a:blip>
          <a:srcRect l="38764" t="6872" r="14977" b="90193"/>
          <a:stretch>
            <a:fillRect/>
          </a:stretch>
        </p:blipFill>
        <p:spPr bwMode="auto">
          <a:xfrm>
            <a:off x="1907704" y="6021288"/>
            <a:ext cx="4000455" cy="26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1259632" y="6021288"/>
            <a:ext cx="5601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1910   1920   1930   1940    1950   1960   1970   1980   1990    2000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331640" y="500063"/>
            <a:ext cx="655272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Meningite Bacteriana Purulenta</a:t>
            </a:r>
          </a:p>
        </p:txBody>
      </p:sp>
    </p:spTree>
    <p:extLst>
      <p:ext uri="{BB962C8B-B14F-4D97-AF65-F5344CB8AC3E}">
        <p14:creationId xmlns:p14="http://schemas.microsoft.com/office/powerpoint/2010/main" val="12738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268538" y="500063"/>
            <a:ext cx="4679950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Manifestações Clínicas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900113" y="2422525"/>
            <a:ext cx="1373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3600">
                <a:latin typeface="+mn-lt"/>
              </a:rPr>
              <a:t>Tríade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916238" y="1412875"/>
            <a:ext cx="49291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pt-BR" altLang="pt-BR" sz="3600">
                <a:latin typeface="+mn-lt"/>
              </a:rPr>
              <a:t>Febre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altLang="pt-BR" sz="3600">
                <a:latin typeface="+mn-lt"/>
              </a:rPr>
              <a:t>Cefaléia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altLang="pt-BR" sz="3600">
                <a:latin typeface="+mn-lt"/>
              </a:rPr>
              <a:t>Distúrbios da consciência</a:t>
            </a: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22250" y="3860800"/>
            <a:ext cx="80867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pt-BR" altLang="pt-BR" sz="3200" dirty="0">
                <a:latin typeface="+mn-lt"/>
              </a:rPr>
              <a:t>Agitação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altLang="pt-BR" sz="3200" dirty="0">
                <a:latin typeface="+mn-lt"/>
              </a:rPr>
              <a:t>Desorientação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altLang="pt-BR" sz="3200" dirty="0">
                <a:latin typeface="+mn-lt"/>
              </a:rPr>
              <a:t>Distúrbios da linguagem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altLang="pt-BR" sz="3200" dirty="0">
                <a:latin typeface="+mn-lt"/>
              </a:rPr>
              <a:t>Sinais </a:t>
            </a:r>
            <a:r>
              <a:rPr lang="pt-BR" altLang="pt-BR" sz="3200" dirty="0" err="1">
                <a:latin typeface="+mn-lt"/>
              </a:rPr>
              <a:t>localizatórios</a:t>
            </a:r>
            <a:r>
              <a:rPr lang="pt-BR" altLang="pt-BR" sz="3200" dirty="0">
                <a:latin typeface="+mn-lt"/>
              </a:rPr>
              <a:t> (crises focais, hemiparesia)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2700338" y="1557338"/>
            <a:ext cx="0" cy="2439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685800" y="1676400"/>
          <a:ext cx="3852863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6" name="Foto do Photo Editor" r:id="rId3" imgW="3209524" imgH="4191585" progId="">
                  <p:embed/>
                </p:oleObj>
              </mc:Choice>
              <mc:Fallback>
                <p:oleObj name="Foto do Photo Editor" r:id="rId3" imgW="3209524" imgH="4191585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3852863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7" descr="Encefalite herpetica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665288"/>
            <a:ext cx="42116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898650" y="500063"/>
            <a:ext cx="5337175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Encefalite </a:t>
            </a:r>
            <a:r>
              <a:rPr lang="pt-BR" sz="3600" b="1" dirty="0" err="1">
                <a:latin typeface="+mn-lt"/>
                <a:cs typeface="+mn-cs"/>
              </a:rPr>
              <a:t>Herpética</a:t>
            </a:r>
            <a:r>
              <a:rPr lang="pt-BR" sz="3600" b="1" dirty="0">
                <a:latin typeface="+mn-lt"/>
                <a:cs typeface="+mn-cs"/>
              </a:rPr>
              <a:t> - RM</a:t>
            </a:r>
          </a:p>
        </p:txBody>
      </p:sp>
    </p:spTree>
    <p:extLst>
      <p:ext uri="{BB962C8B-B14F-4D97-AF65-F5344CB8AC3E}">
        <p14:creationId xmlns:p14="http://schemas.microsoft.com/office/powerpoint/2010/main" val="89627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995738" y="500063"/>
            <a:ext cx="1223962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LCR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46150" y="1635125"/>
            <a:ext cx="7469188" cy="4768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kumimoji="1" lang="en-US" sz="3200" b="1" dirty="0">
                <a:latin typeface="+mn-lt"/>
              </a:rPr>
              <a:t>NORMAL: 5 – 10%</a:t>
            </a:r>
          </a:p>
          <a:p>
            <a:pPr eaLnBrk="1" hangingPunct="1">
              <a:lnSpc>
                <a:spcPct val="120000"/>
              </a:lnSpc>
              <a:defRPr/>
            </a:pPr>
            <a:endParaRPr kumimoji="1" lang="en-US" sz="3200" b="1" dirty="0">
              <a:latin typeface="+mn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sz="3200" b="1" dirty="0" err="1">
                <a:latin typeface="+mn-lt"/>
              </a:rPr>
              <a:t>Pleocitose</a:t>
            </a:r>
            <a:r>
              <a:rPr kumimoji="1" lang="en-US" sz="3200" b="1" dirty="0">
                <a:latin typeface="+mn-lt"/>
              </a:rPr>
              <a:t>: 10 - 200 </a:t>
            </a:r>
            <a:r>
              <a:rPr kumimoji="1" lang="en-US" sz="3200" b="1" dirty="0" err="1">
                <a:latin typeface="+mn-lt"/>
              </a:rPr>
              <a:t>células</a:t>
            </a:r>
            <a:r>
              <a:rPr kumimoji="1" lang="en-US" sz="3200" b="1" dirty="0">
                <a:latin typeface="+mn-lt"/>
              </a:rPr>
              <a:t>/mm</a:t>
            </a:r>
            <a:r>
              <a:rPr kumimoji="1" lang="en-US" sz="3200" b="1" baseline="30000" dirty="0">
                <a:latin typeface="+mn-lt"/>
              </a:rPr>
              <a:t>3</a:t>
            </a:r>
            <a:r>
              <a:rPr kumimoji="1" lang="en-US" sz="3200" b="1" dirty="0">
                <a:latin typeface="+mn-lt"/>
              </a:rPr>
              <a:t>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sz="3200" b="1" dirty="0" err="1">
                <a:latin typeface="+mn-lt"/>
              </a:rPr>
              <a:t>Tipo</a:t>
            </a:r>
            <a:r>
              <a:rPr kumimoji="1" lang="en-US" sz="3200" b="1" dirty="0">
                <a:latin typeface="+mn-lt"/>
              </a:rPr>
              <a:t> </a:t>
            </a:r>
            <a:r>
              <a:rPr kumimoji="1" lang="en-US" sz="3200" b="1" dirty="0" err="1">
                <a:latin typeface="+mn-lt"/>
              </a:rPr>
              <a:t>celular</a:t>
            </a:r>
            <a:r>
              <a:rPr kumimoji="1" lang="en-US" sz="3200" b="1" dirty="0">
                <a:latin typeface="+mn-lt"/>
              </a:rPr>
              <a:t>: </a:t>
            </a:r>
            <a:r>
              <a:rPr kumimoji="1" lang="en-US" sz="3200" b="1" dirty="0" err="1">
                <a:latin typeface="+mn-lt"/>
              </a:rPr>
              <a:t>Linfócitos</a:t>
            </a:r>
            <a:r>
              <a:rPr kumimoji="1" lang="en-US" sz="3200" b="1" dirty="0">
                <a:latin typeface="+mn-lt"/>
              </a:rPr>
              <a:t> e </a:t>
            </a:r>
            <a:r>
              <a:rPr kumimoji="1" lang="en-US" sz="3200" b="1" dirty="0" err="1">
                <a:latin typeface="+mn-lt"/>
              </a:rPr>
              <a:t>Monócitos</a:t>
            </a:r>
            <a:endParaRPr kumimoji="1" lang="en-US" sz="3200" b="1" dirty="0">
              <a:latin typeface="+mn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sz="3200" b="1" dirty="0" err="1">
                <a:latin typeface="+mn-lt"/>
              </a:rPr>
              <a:t>Hemáceas</a:t>
            </a:r>
            <a:r>
              <a:rPr kumimoji="1" lang="en-US" sz="3200" b="1" dirty="0">
                <a:latin typeface="+mn-lt"/>
              </a:rPr>
              <a:t>: </a:t>
            </a:r>
            <a:r>
              <a:rPr kumimoji="1" lang="en-US" sz="3200" b="1" dirty="0" err="1">
                <a:latin typeface="+mn-lt"/>
              </a:rPr>
              <a:t>podem</a:t>
            </a:r>
            <a:r>
              <a:rPr kumimoji="1" lang="en-US" sz="3200" b="1" dirty="0">
                <a:latin typeface="+mn-lt"/>
              </a:rPr>
              <a:t> </a:t>
            </a:r>
            <a:r>
              <a:rPr kumimoji="1" lang="en-US" sz="3200" b="1" dirty="0" err="1">
                <a:latin typeface="+mn-lt"/>
              </a:rPr>
              <a:t>estar</a:t>
            </a:r>
            <a:r>
              <a:rPr kumimoji="1" lang="en-US" sz="3200" b="1" dirty="0">
                <a:latin typeface="+mn-lt"/>
              </a:rPr>
              <a:t> </a:t>
            </a:r>
            <a:r>
              <a:rPr kumimoji="1" lang="en-US" sz="3200" b="1" dirty="0" err="1">
                <a:latin typeface="+mn-lt"/>
              </a:rPr>
              <a:t>presentes</a:t>
            </a:r>
            <a:endParaRPr kumimoji="1" lang="en-US" sz="3200" b="1" dirty="0">
              <a:latin typeface="+mn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sz="3200" b="1" dirty="0" err="1">
                <a:latin typeface="+mn-lt"/>
              </a:rPr>
              <a:t>Hiperproteinorraquia</a:t>
            </a:r>
            <a:r>
              <a:rPr kumimoji="1" lang="en-US" sz="3200" b="1" dirty="0">
                <a:latin typeface="+mn-lt"/>
              </a:rPr>
              <a:t>: 60-600 mg/100 ml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sz="3200" b="1" dirty="0" err="1">
                <a:latin typeface="+mn-lt"/>
              </a:rPr>
              <a:t>Glicorraquia</a:t>
            </a:r>
            <a:r>
              <a:rPr kumimoji="1" lang="en-US" sz="3200" b="1" dirty="0">
                <a:latin typeface="+mn-lt"/>
              </a:rPr>
              <a:t>: normal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kumimoji="1" lang="en-US" sz="3200" b="1" dirty="0">
                <a:latin typeface="+mn-lt"/>
              </a:rPr>
              <a:t>PCR</a:t>
            </a:r>
          </a:p>
        </p:txBody>
      </p:sp>
    </p:spTree>
    <p:extLst>
      <p:ext uri="{BB962C8B-B14F-4D97-AF65-F5344CB8AC3E}">
        <p14:creationId xmlns:p14="http://schemas.microsoft.com/office/powerpoint/2010/main" val="20263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943100" y="500063"/>
            <a:ext cx="5292725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PCR para HSV-1 no LCR</a:t>
            </a:r>
          </a:p>
        </p:txBody>
      </p:sp>
      <p:pic>
        <p:nvPicPr>
          <p:cNvPr id="3" name="Picture 5" descr="T cruzi-PC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499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273300" y="4149725"/>
            <a:ext cx="4675188" cy="1938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kumimoji="1" lang="pt-BR" altLang="pt-BR" sz="4000" b="1" dirty="0">
                <a:latin typeface="+mn-lt"/>
              </a:rPr>
              <a:t>Sensibilidade: 96%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pt-BR" altLang="pt-BR" sz="4000" b="1" dirty="0">
                <a:latin typeface="+mn-lt"/>
              </a:rPr>
              <a:t>Especificidade: 99%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603625" y="6280150"/>
            <a:ext cx="550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pt-BR" sz="2400" dirty="0" err="1">
                <a:latin typeface="+mn-lt"/>
              </a:rPr>
              <a:t>Lakeman</a:t>
            </a:r>
            <a:r>
              <a:rPr lang="en-US" altLang="pt-BR" sz="2400" dirty="0">
                <a:latin typeface="+mn-lt"/>
              </a:rPr>
              <a:t> et al. J Infect Dis, 171: 857, 1995</a:t>
            </a:r>
          </a:p>
        </p:txBody>
      </p:sp>
    </p:spTree>
    <p:extLst>
      <p:ext uri="{BB962C8B-B14F-4D97-AF65-F5344CB8AC3E}">
        <p14:creationId xmlns:p14="http://schemas.microsoft.com/office/powerpoint/2010/main" val="2041424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331913" y="500063"/>
            <a:ext cx="6553200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Síntese </a:t>
            </a:r>
            <a:r>
              <a:rPr lang="pt-BR" sz="3600" b="1" dirty="0" err="1">
                <a:latin typeface="+mn-lt"/>
                <a:cs typeface="+mn-cs"/>
              </a:rPr>
              <a:t>Intratecal</a:t>
            </a:r>
            <a:r>
              <a:rPr lang="pt-BR" sz="3600" b="1" dirty="0">
                <a:latin typeface="+mn-lt"/>
                <a:cs typeface="+mn-cs"/>
              </a:rPr>
              <a:t> de anticorpos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49213" y="1879600"/>
          <a:ext cx="6046787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4" name="Photo Editor Photo" r:id="rId3" imgW="3610479" imgH="2752381" progId="">
                  <p:embed/>
                </p:oleObj>
              </mc:Choice>
              <mc:Fallback>
                <p:oleObj name="Photo Editor Photo" r:id="rId3" imgW="3610479" imgH="2752381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232"/>
                      <a:stretch>
                        <a:fillRect/>
                      </a:stretch>
                    </p:blipFill>
                    <p:spPr bwMode="auto">
                      <a:xfrm>
                        <a:off x="49213" y="1879600"/>
                        <a:ext cx="6046787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6324600" y="1676400"/>
          <a:ext cx="26241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5" name="Photo Editor Photo" r:id="rId5" imgW="2152951" imgH="4001058" progId="">
                  <p:embed/>
                </p:oleObj>
              </mc:Choice>
              <mc:Fallback>
                <p:oleObj name="Photo Editor Photo" r:id="rId5" imgW="2152951" imgH="4001058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76400"/>
                        <a:ext cx="26241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906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24000"/>
            <a:ext cx="49752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400675" y="1858963"/>
            <a:ext cx="37798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pt-BR" sz="2400" dirty="0" err="1">
                <a:latin typeface="+mn-lt"/>
              </a:rPr>
              <a:t>Complexos</a:t>
            </a:r>
            <a:r>
              <a:rPr lang="en-US" altLang="pt-BR" sz="2400" dirty="0">
                <a:latin typeface="+mn-lt"/>
              </a:rPr>
              <a:t> </a:t>
            </a:r>
            <a:r>
              <a:rPr lang="en-US" altLang="pt-BR" sz="2400" dirty="0" err="1">
                <a:latin typeface="+mn-lt"/>
              </a:rPr>
              <a:t>trifásicos</a:t>
            </a:r>
            <a:r>
              <a:rPr lang="en-US" altLang="pt-BR" sz="2400" dirty="0">
                <a:latin typeface="+mn-lt"/>
              </a:rPr>
              <a:t>,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pt-BR" sz="2400" dirty="0" err="1">
                <a:latin typeface="+mn-lt"/>
              </a:rPr>
              <a:t>predomínio</a:t>
            </a:r>
            <a:r>
              <a:rPr lang="en-US" altLang="pt-BR" sz="2400" dirty="0">
                <a:latin typeface="+mn-lt"/>
              </a:rPr>
              <a:t> temporal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5724525" y="6237288"/>
            <a:ext cx="31638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pt-BR" altLang="pt-BR" sz="2400">
                <a:latin typeface="+mn-lt"/>
              </a:rPr>
              <a:t>Whitley (Scheld) - 2004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411413" y="500063"/>
            <a:ext cx="4248150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Encefalite Herpética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219700" y="4652963"/>
            <a:ext cx="3141663" cy="1384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pt-BR" sz="2800">
                <a:latin typeface="+mn-lt"/>
              </a:rPr>
              <a:t>Sensibilidade: 84%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pt-BR" sz="2800">
                <a:latin typeface="+mn-lt"/>
              </a:rPr>
              <a:t>Especificidade: 32%</a:t>
            </a:r>
          </a:p>
        </p:txBody>
      </p:sp>
    </p:spTree>
    <p:extLst>
      <p:ext uri="{BB962C8B-B14F-4D97-AF65-F5344CB8AC3E}">
        <p14:creationId xmlns:p14="http://schemas.microsoft.com/office/powerpoint/2010/main" val="5873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16050" y="1916113"/>
            <a:ext cx="6286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pt-BR" sz="3600" b="1" dirty="0">
                <a:latin typeface="+mn-lt"/>
              </a:rPr>
              <a:t>TRATAMENTO</a:t>
            </a:r>
          </a:p>
          <a:p>
            <a:pPr algn="ctr">
              <a:lnSpc>
                <a:spcPct val="200000"/>
              </a:lnSpc>
              <a:defRPr/>
            </a:pPr>
            <a:r>
              <a:rPr lang="pt-BR" sz="3600" b="1" dirty="0" err="1">
                <a:latin typeface="+mn-lt"/>
              </a:rPr>
              <a:t>Aciclovir</a:t>
            </a:r>
            <a:endParaRPr lang="pt-BR" sz="3600" b="1" dirty="0">
              <a:latin typeface="+mn-lt"/>
            </a:endParaRPr>
          </a:p>
          <a:p>
            <a:pPr algn="ctr">
              <a:lnSpc>
                <a:spcPct val="200000"/>
              </a:lnSpc>
              <a:defRPr/>
            </a:pPr>
            <a:r>
              <a:rPr lang="pt-BR" sz="3600" b="1" dirty="0">
                <a:latin typeface="+mn-lt"/>
              </a:rPr>
              <a:t>10 </a:t>
            </a:r>
            <a:r>
              <a:rPr lang="pt-BR" sz="3600" b="1" dirty="0" err="1">
                <a:latin typeface="+mn-lt"/>
              </a:rPr>
              <a:t>mg</a:t>
            </a:r>
            <a:r>
              <a:rPr lang="pt-BR" sz="3600" b="1" dirty="0">
                <a:latin typeface="+mn-lt"/>
              </a:rPr>
              <a:t>/kg, 8/8h, EV, por 14 dias</a:t>
            </a:r>
          </a:p>
          <a:p>
            <a:pPr algn="ctr">
              <a:lnSpc>
                <a:spcPct val="200000"/>
              </a:lnSpc>
              <a:defRPr/>
            </a:pPr>
            <a:r>
              <a:rPr lang="pt-BR" sz="3600" b="1" dirty="0" err="1">
                <a:latin typeface="+mn-lt"/>
              </a:rPr>
              <a:t>Imunodeprimidos</a:t>
            </a:r>
            <a:r>
              <a:rPr lang="pt-BR" sz="3600" b="1" dirty="0">
                <a:latin typeface="+mn-lt"/>
              </a:rPr>
              <a:t>: 21 dias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7092950" y="1700213"/>
          <a:ext cx="1719263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name="Photo Editor Photo" r:id="rId3" imgW="1000000" imgH="1561905" progId="">
                  <p:embed/>
                </p:oleObj>
              </mc:Choice>
              <mc:Fallback>
                <p:oleObj name="Photo Editor Photo" r:id="rId3" imgW="1000000" imgH="1561905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700213"/>
                        <a:ext cx="1719263" cy="26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11413" y="500063"/>
            <a:ext cx="4248150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Encefalite Herpética</a:t>
            </a:r>
          </a:p>
        </p:txBody>
      </p:sp>
    </p:spTree>
    <p:extLst>
      <p:ext uri="{BB962C8B-B14F-4D97-AF65-F5344CB8AC3E}">
        <p14:creationId xmlns:p14="http://schemas.microsoft.com/office/powerpoint/2010/main" val="1592366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01838" y="1600200"/>
            <a:ext cx="51847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250000"/>
              </a:lnSpc>
              <a:defRPr/>
            </a:pPr>
            <a:r>
              <a:rPr lang="pt-BR" altLang="pt-BR" sz="3600" b="1" dirty="0">
                <a:latin typeface="+mn-lt"/>
              </a:rPr>
              <a:t>Coeficiente de Letalidade</a:t>
            </a:r>
          </a:p>
          <a:p>
            <a:pPr algn="ctr" eaLnBrk="1" hangingPunct="1">
              <a:lnSpc>
                <a:spcPct val="250000"/>
              </a:lnSpc>
              <a:defRPr/>
            </a:pPr>
            <a:r>
              <a:rPr lang="pt-BR" altLang="pt-BR" sz="3600" b="1" dirty="0">
                <a:latin typeface="+mn-lt"/>
              </a:rPr>
              <a:t>Sem tratamento 70%</a:t>
            </a:r>
          </a:p>
          <a:p>
            <a:pPr algn="ctr" eaLnBrk="1" hangingPunct="1">
              <a:lnSpc>
                <a:spcPct val="250000"/>
              </a:lnSpc>
              <a:defRPr/>
            </a:pPr>
            <a:r>
              <a:rPr lang="pt-BR" altLang="pt-BR" sz="3600" b="1" dirty="0" err="1">
                <a:latin typeface="+mn-lt"/>
              </a:rPr>
              <a:t>Aciclovir</a:t>
            </a:r>
            <a:r>
              <a:rPr lang="pt-BR" altLang="pt-BR" sz="3600" b="1" dirty="0">
                <a:latin typeface="+mn-lt"/>
              </a:rPr>
              <a:t> &lt; 20%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492500" y="6324600"/>
            <a:ext cx="5605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+mn-cs"/>
              </a:rPr>
              <a:t>Whitley et al. </a:t>
            </a:r>
            <a:r>
              <a:rPr lang="en-US" sz="2400" dirty="0" err="1">
                <a:latin typeface="+mn-lt"/>
                <a:cs typeface="+mn-cs"/>
              </a:rPr>
              <a:t>Clin</a:t>
            </a:r>
            <a:r>
              <a:rPr lang="en-US" sz="2400" dirty="0">
                <a:latin typeface="+mn-lt"/>
                <a:cs typeface="+mn-cs"/>
              </a:rPr>
              <a:t> Infect Dis, 20: 414, 1995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11413" y="500063"/>
            <a:ext cx="4248150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Encefalite Herpética</a:t>
            </a:r>
          </a:p>
        </p:txBody>
      </p:sp>
    </p:spTree>
    <p:extLst>
      <p:ext uri="{BB962C8B-B14F-4D97-AF65-F5344CB8AC3E}">
        <p14:creationId xmlns:p14="http://schemas.microsoft.com/office/powerpoint/2010/main" val="217581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58888" y="1989138"/>
            <a:ext cx="6781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300000"/>
              </a:lnSpc>
              <a:defRPr/>
            </a:pPr>
            <a:r>
              <a:rPr kumimoji="1" lang="pt-BR" sz="3600" b="1" dirty="0" err="1">
                <a:latin typeface="+mn-lt"/>
                <a:ea typeface="Segoe UI Symbol" pitchFamily="34" charset="0"/>
              </a:rPr>
              <a:t>Sequelas</a:t>
            </a:r>
            <a:r>
              <a:rPr kumimoji="1" lang="pt-BR" sz="3600" b="1" dirty="0">
                <a:latin typeface="+mn-lt"/>
                <a:ea typeface="Segoe UI Symbol" pitchFamily="34" charset="0"/>
              </a:rPr>
              <a:t> neurológicas:  70%</a:t>
            </a:r>
          </a:p>
          <a:p>
            <a:pPr algn="ctr">
              <a:lnSpc>
                <a:spcPct val="300000"/>
              </a:lnSpc>
              <a:defRPr/>
            </a:pPr>
            <a:r>
              <a:rPr kumimoji="1" lang="pt-BR" sz="3600" b="1" dirty="0">
                <a:latin typeface="+mn-lt"/>
                <a:ea typeface="Segoe UI Symbol" pitchFamily="34" charset="0"/>
              </a:rPr>
              <a:t>Retorno à vida normal: 9,1%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411413" y="500063"/>
            <a:ext cx="4248150" cy="6445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  <a:cs typeface="+mn-cs"/>
              </a:rPr>
              <a:t>Encefalite Herpética</a:t>
            </a:r>
          </a:p>
        </p:txBody>
      </p:sp>
    </p:spTree>
    <p:extLst>
      <p:ext uri="{BB962C8B-B14F-4D97-AF65-F5344CB8AC3E}">
        <p14:creationId xmlns:p14="http://schemas.microsoft.com/office/powerpoint/2010/main" val="1823337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31840" y="2060848"/>
            <a:ext cx="592982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 dirty="0"/>
              <a:t>Diagnóstico clínico: 40 - 70%</a:t>
            </a:r>
            <a:br>
              <a:rPr lang="pt-BR" altLang="pt-BR" sz="3600" b="1" dirty="0"/>
            </a:br>
            <a:r>
              <a:rPr lang="pt-BR" altLang="pt-BR" sz="3600" b="1" dirty="0"/>
              <a:t>Primeira manifestação: 10%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 dirty="0" err="1"/>
              <a:t>Necrópsia</a:t>
            </a:r>
            <a:r>
              <a:rPr lang="pt-BR" altLang="pt-BR" sz="3600" b="1" dirty="0"/>
              <a:t>: &gt; 90% </a:t>
            </a:r>
          </a:p>
        </p:txBody>
      </p:sp>
      <p:pic>
        <p:nvPicPr>
          <p:cNvPr id="6" name="Picture 5" descr="Neuron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484438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71600" y="480978"/>
            <a:ext cx="7200800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Envolvimento Neurológico na Aids</a:t>
            </a:r>
          </a:p>
        </p:txBody>
      </p:sp>
    </p:spTree>
    <p:extLst>
      <p:ext uri="{BB962C8B-B14F-4D97-AF65-F5344CB8AC3E}">
        <p14:creationId xmlns:p14="http://schemas.microsoft.com/office/powerpoint/2010/main" val="371096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700808"/>
            <a:ext cx="2307042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+mn-lt"/>
              </a:rPr>
              <a:t>30.455 casos</a:t>
            </a:r>
          </a:p>
          <a:p>
            <a:r>
              <a:rPr lang="pt-BR" sz="3200" dirty="0">
                <a:latin typeface="+mn-lt"/>
              </a:rPr>
              <a:t>Notificados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04159" y="3431902"/>
            <a:ext cx="2327881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+mn-lt"/>
              </a:rPr>
              <a:t>20.310 casos</a:t>
            </a:r>
          </a:p>
          <a:p>
            <a:r>
              <a:rPr lang="pt-BR" sz="3200" dirty="0">
                <a:latin typeface="+mn-lt"/>
              </a:rPr>
              <a:t>Confirmados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96136" y="1556792"/>
            <a:ext cx="2032929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latin typeface="+mn-lt"/>
              </a:rPr>
              <a:t>37%</a:t>
            </a:r>
          </a:p>
          <a:p>
            <a:pPr algn="ctr"/>
            <a:r>
              <a:rPr lang="pt-BR" sz="3200" dirty="0">
                <a:latin typeface="+mn-lt"/>
              </a:rPr>
              <a:t>bacterianas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813197" y="2780928"/>
            <a:ext cx="1096775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latin typeface="+mn-lt"/>
              </a:rPr>
              <a:t>41%</a:t>
            </a:r>
          </a:p>
          <a:p>
            <a:pPr algn="ctr"/>
            <a:r>
              <a:rPr lang="pt-BR" sz="3200" dirty="0">
                <a:latin typeface="+mn-lt"/>
              </a:rPr>
              <a:t>virais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820805" y="4005064"/>
            <a:ext cx="3071675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latin typeface="+mn-lt"/>
              </a:rPr>
              <a:t>18%</a:t>
            </a:r>
          </a:p>
          <a:p>
            <a:pPr algn="ctr"/>
            <a:r>
              <a:rPr lang="pt-BR" sz="3200" dirty="0">
                <a:latin typeface="+mn-lt"/>
              </a:rPr>
              <a:t>não especificadas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96136" y="5229200"/>
            <a:ext cx="2887329" cy="1077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latin typeface="+mn-lt"/>
              </a:rPr>
              <a:t>3%</a:t>
            </a:r>
          </a:p>
          <a:p>
            <a:pPr algn="ctr"/>
            <a:r>
              <a:rPr lang="pt-BR" sz="3200" dirty="0">
                <a:latin typeface="+mn-lt"/>
              </a:rPr>
              <a:t>outras etiologias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19673" y="6309320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Sistema de Informação de Agravos de Notificação - SINAN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5381837" y="2095401"/>
            <a:ext cx="0" cy="37818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>
            <a:endCxn id="4" idx="1"/>
          </p:cNvCxnSpPr>
          <p:nvPr/>
        </p:nvCxnSpPr>
        <p:spPr>
          <a:xfrm>
            <a:off x="5381837" y="2095401"/>
            <a:ext cx="414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381837" y="3284984"/>
            <a:ext cx="414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5381837" y="4581128"/>
            <a:ext cx="414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381837" y="5877272"/>
            <a:ext cx="414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949789" y="3933056"/>
            <a:ext cx="414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2" idx="3"/>
          </p:cNvCxnSpPr>
          <p:nvPr/>
        </p:nvCxnSpPr>
        <p:spPr>
          <a:xfrm>
            <a:off x="2486554" y="2239417"/>
            <a:ext cx="1293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3779912" y="2239417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747332" y="500063"/>
            <a:ext cx="570498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Meningites no Brasil – 2011</a:t>
            </a:r>
          </a:p>
        </p:txBody>
      </p:sp>
    </p:spTree>
    <p:extLst>
      <p:ext uri="{BB962C8B-B14F-4D97-AF65-F5344CB8AC3E}">
        <p14:creationId xmlns:p14="http://schemas.microsoft.com/office/powerpoint/2010/main" val="1118570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46725" y="1771650"/>
            <a:ext cx="3368675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kumimoji="0" lang="pt-BR" sz="3600" b="1" dirty="0">
                <a:latin typeface="+mn-lt"/>
              </a:rPr>
              <a:t>Agressão direta</a:t>
            </a:r>
          </a:p>
          <a:p>
            <a:pPr algn="ctr" eaLnBrk="0" hangingPunct="0">
              <a:defRPr/>
            </a:pPr>
            <a:r>
              <a:rPr kumimoji="0" lang="pt-BR" sz="3600" b="1" dirty="0">
                <a:latin typeface="+mn-lt"/>
              </a:rPr>
              <a:t>pelo HIV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4838" y="3356992"/>
            <a:ext cx="2824162" cy="1076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kumimoji="0" lang="pt-BR" sz="3200" b="1" dirty="0">
                <a:latin typeface="+mn-lt"/>
              </a:rPr>
              <a:t>Linfócitos CD4</a:t>
            </a:r>
          </a:p>
          <a:p>
            <a:pPr algn="ctr" eaLnBrk="0" hangingPunct="0">
              <a:defRPr/>
            </a:pPr>
            <a:r>
              <a:rPr kumimoji="0" lang="pt-BR" sz="3200" b="1" dirty="0">
                <a:latin typeface="+mn-lt"/>
              </a:rPr>
              <a:t>Monócitos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927725" y="5124450"/>
            <a:ext cx="2759075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kumimoji="0" lang="pt-BR" sz="3600" b="1">
                <a:latin typeface="+mn-lt"/>
              </a:rPr>
              <a:t>Infecções </a:t>
            </a:r>
          </a:p>
          <a:p>
            <a:pPr algn="ctr" eaLnBrk="0" hangingPunct="0">
              <a:defRPr/>
            </a:pPr>
            <a:r>
              <a:rPr kumimoji="0" lang="pt-BR" sz="3600" b="1">
                <a:latin typeface="+mn-lt"/>
              </a:rPr>
              <a:t>Oportunistas</a:t>
            </a:r>
          </a:p>
        </p:txBody>
      </p:sp>
      <p:pic>
        <p:nvPicPr>
          <p:cNvPr id="9" name="Picture 11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3100"/>
            <a:ext cx="27463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03363" y="5199063"/>
            <a:ext cx="1239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b="1">
                <a:solidFill>
                  <a:srgbClr val="FF0000"/>
                </a:solidFill>
                <a:latin typeface="+mn-lt"/>
              </a:rPr>
              <a:t>HIV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990600" y="6348413"/>
            <a:ext cx="19050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>
              <a:latin typeface="+mn-lt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429000" y="3962400"/>
            <a:ext cx="38100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>
              <a:latin typeface="+mn-lt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7239000" y="3124200"/>
            <a:ext cx="0" cy="1752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>
              <a:latin typeface="+mn-lt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3352800" y="4572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>
              <a:latin typeface="+mn-lt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71600" y="480978"/>
            <a:ext cx="7200800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Envolvimento Neurológico na Aids</a:t>
            </a:r>
          </a:p>
        </p:txBody>
      </p:sp>
    </p:spTree>
    <p:extLst>
      <p:ext uri="{BB962C8B-B14F-4D97-AF65-F5344CB8AC3E}">
        <p14:creationId xmlns:p14="http://schemas.microsoft.com/office/powerpoint/2010/main" val="1267714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563888" y="464973"/>
            <a:ext cx="187220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HAND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9592" y="1556792"/>
            <a:ext cx="735387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>
                <a:latin typeface="+mn-lt"/>
              </a:rPr>
              <a:t>HIV-Associated </a:t>
            </a:r>
            <a:r>
              <a:rPr lang="pt-BR" altLang="pt-BR" b="1" dirty="0" err="1">
                <a:latin typeface="+mn-lt"/>
              </a:rPr>
              <a:t>Neurocognitive</a:t>
            </a:r>
            <a:r>
              <a:rPr lang="pt-BR" altLang="pt-BR" b="1" dirty="0">
                <a:latin typeface="+mn-lt"/>
              </a:rPr>
              <a:t> </a:t>
            </a:r>
            <a:r>
              <a:rPr lang="pt-BR" altLang="pt-BR" b="1" dirty="0" err="1">
                <a:latin typeface="+mn-lt"/>
              </a:rPr>
              <a:t>Disorder</a:t>
            </a:r>
            <a:endParaRPr lang="pt-BR" altLang="pt-BR" b="1" dirty="0">
              <a:latin typeface="+mn-lt"/>
            </a:endParaRP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None/>
            </a:pPr>
            <a:r>
              <a:rPr lang="pt-BR" altLang="pt-BR" b="1" dirty="0">
                <a:latin typeface="+mn-lt"/>
              </a:rPr>
              <a:t>	- Distúrbio cognitivo assintomático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>
                <a:latin typeface="+mn-lt"/>
              </a:rPr>
              <a:t>	- Déficit cognitivo leve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>
                <a:latin typeface="+mn-lt"/>
              </a:rPr>
              <a:t>	- Demência associada ao HIV</a:t>
            </a:r>
          </a:p>
        </p:txBody>
      </p:sp>
    </p:spTree>
    <p:extLst>
      <p:ext uri="{BB962C8B-B14F-4D97-AF65-F5344CB8AC3E}">
        <p14:creationId xmlns:p14="http://schemas.microsoft.com/office/powerpoint/2010/main" val="149061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619672" y="464973"/>
            <a:ext cx="5904656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Demência Associada ao HIV</a:t>
            </a:r>
          </a:p>
        </p:txBody>
      </p:sp>
      <p:pic>
        <p:nvPicPr>
          <p:cNvPr id="6" name="Picture 10" descr="AIDS-demencia-atrofia,dilatacao ventricu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76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43135" y="5589240"/>
            <a:ext cx="8162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800" b="1" dirty="0"/>
              <a:t>Atrofia cerebral                  Despovoamento neuronal</a:t>
            </a:r>
          </a:p>
        </p:txBody>
      </p:sp>
      <p:pic>
        <p:nvPicPr>
          <p:cNvPr id="8" name="Picture 3" descr="Despovoamento neuronal e astrocitos reativ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04" y="2234034"/>
            <a:ext cx="4267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89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nri1527-f3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3038"/>
            <a:ext cx="611505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35"/>
          <p:cNvSpPr txBox="1">
            <a:spLocks noChangeArrowheads="1"/>
          </p:cNvSpPr>
          <p:nvPr/>
        </p:nvSpPr>
        <p:spPr bwMode="auto">
          <a:xfrm>
            <a:off x="1560513" y="6400800"/>
            <a:ext cx="758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Gonzalez-</a:t>
            </a:r>
            <a:r>
              <a:rPr lang="pt-BR" altLang="pt-BR" sz="2400" dirty="0" err="1"/>
              <a:t>Scarano</a:t>
            </a:r>
            <a:r>
              <a:rPr lang="pt-BR" altLang="pt-BR" sz="2400" dirty="0"/>
              <a:t> et al. – </a:t>
            </a:r>
            <a:r>
              <a:rPr lang="pt-BR" altLang="pt-BR" sz="2400" dirty="0" err="1"/>
              <a:t>Nature</a:t>
            </a:r>
            <a:r>
              <a:rPr lang="pt-BR" altLang="pt-BR" sz="2400" dirty="0"/>
              <a:t> </a:t>
            </a:r>
            <a:r>
              <a:rPr lang="pt-BR" altLang="pt-BR" sz="2400" dirty="0" err="1"/>
              <a:t>Rev</a:t>
            </a:r>
            <a:r>
              <a:rPr lang="pt-BR" altLang="pt-BR" sz="2400" dirty="0"/>
              <a:t> </a:t>
            </a:r>
            <a:r>
              <a:rPr lang="pt-BR" altLang="pt-BR" sz="2400" dirty="0" err="1"/>
              <a:t>Immunol</a:t>
            </a:r>
            <a:r>
              <a:rPr lang="pt-BR" altLang="pt-BR" sz="2400" dirty="0"/>
              <a:t>, 5: 69, 2005 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619672" y="464973"/>
            <a:ext cx="5904656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Demência Associada ao HIV</a:t>
            </a:r>
          </a:p>
        </p:txBody>
      </p:sp>
    </p:spTree>
    <p:extLst>
      <p:ext uri="{BB962C8B-B14F-4D97-AF65-F5344CB8AC3E}">
        <p14:creationId xmlns:p14="http://schemas.microsoft.com/office/powerpoint/2010/main" val="2839576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75676" y="2348880"/>
            <a:ext cx="484459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300000"/>
              </a:lnSpc>
            </a:pPr>
            <a:r>
              <a:rPr lang="pt-BR" altLang="pt-BR" sz="3200" b="1" dirty="0"/>
              <a:t>Esquecimento progressivo</a:t>
            </a:r>
          </a:p>
          <a:p>
            <a:pPr eaLnBrk="1" hangingPunct="1">
              <a:lnSpc>
                <a:spcPct val="300000"/>
              </a:lnSpc>
            </a:pPr>
            <a:r>
              <a:rPr lang="pt-BR" altLang="pt-BR" sz="3200" b="1" dirty="0"/>
              <a:t>Distúrbio comportamental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619672" y="464973"/>
            <a:ext cx="5904656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Demência Associada ao HIV</a:t>
            </a:r>
          </a:p>
        </p:txBody>
      </p:sp>
    </p:spTree>
    <p:extLst>
      <p:ext uri="{BB962C8B-B14F-4D97-AF65-F5344CB8AC3E}">
        <p14:creationId xmlns:p14="http://schemas.microsoft.com/office/powerpoint/2010/main" val="3890501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3217863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97000" y="6096000"/>
            <a:ext cx="645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b="1"/>
              <a:t>Atrofia difusa e atenuação da substância branca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29924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73325" y="5562600"/>
            <a:ext cx="427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b="1"/>
              <a:t>CT                                         RM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619672" y="464973"/>
            <a:ext cx="5904656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Demência Associada ao HIV</a:t>
            </a:r>
          </a:p>
        </p:txBody>
      </p:sp>
    </p:spTree>
    <p:extLst>
      <p:ext uri="{BB962C8B-B14F-4D97-AF65-F5344CB8AC3E}">
        <p14:creationId xmlns:p14="http://schemas.microsoft.com/office/powerpoint/2010/main" val="437868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3"/>
          <p:cNvSpPr>
            <a:spLocks noChangeArrowheads="1"/>
          </p:cNvSpPr>
          <p:nvPr/>
        </p:nvSpPr>
        <p:spPr bwMode="auto">
          <a:xfrm>
            <a:off x="539552" y="1484784"/>
            <a:ext cx="8118184" cy="51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kumimoji="0" lang="pt-BR" altLang="pt-BR" sz="3200" b="1" dirty="0"/>
              <a:t> </a:t>
            </a:r>
            <a:r>
              <a:rPr kumimoji="0" lang="pt-BR" altLang="pt-BR" sz="3200" b="1" dirty="0" err="1"/>
              <a:t>Polineuropatia</a:t>
            </a:r>
            <a:r>
              <a:rPr kumimoji="0" lang="pt-BR" altLang="pt-BR" sz="3200" b="1" dirty="0"/>
              <a:t> simétrica distal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kumimoji="0" lang="pt-BR" altLang="pt-BR" sz="3200" b="1" dirty="0"/>
              <a:t> </a:t>
            </a:r>
            <a:r>
              <a:rPr kumimoji="0" lang="pt-BR" altLang="pt-BR" sz="3200" b="1" dirty="0" err="1"/>
              <a:t>Polineuropatia</a:t>
            </a:r>
            <a:r>
              <a:rPr kumimoji="0" lang="pt-BR" altLang="pt-BR" sz="3200" b="1" dirty="0"/>
              <a:t> </a:t>
            </a:r>
            <a:r>
              <a:rPr kumimoji="0" lang="pt-BR" altLang="pt-BR" sz="3200" b="1" dirty="0" err="1"/>
              <a:t>desmielinizante</a:t>
            </a:r>
            <a:r>
              <a:rPr kumimoji="0" lang="pt-BR" altLang="pt-BR" sz="3200" b="1" dirty="0"/>
              <a:t> inflamatória</a:t>
            </a:r>
          </a:p>
          <a:p>
            <a:pPr>
              <a:lnSpc>
                <a:spcPct val="150000"/>
              </a:lnSpc>
            </a:pPr>
            <a:r>
              <a:rPr kumimoji="0" lang="pt-BR" altLang="pt-BR" sz="3200" b="1" dirty="0"/>
              <a:t>	Aguda </a:t>
            </a:r>
          </a:p>
          <a:p>
            <a:pPr>
              <a:lnSpc>
                <a:spcPct val="150000"/>
              </a:lnSpc>
            </a:pPr>
            <a:r>
              <a:rPr kumimoji="0" lang="pt-BR" altLang="pt-BR" sz="3200" b="1" dirty="0"/>
              <a:t>	Crônica</a:t>
            </a:r>
          </a:p>
          <a:p>
            <a:pPr>
              <a:lnSpc>
                <a:spcPct val="150000"/>
              </a:lnSpc>
            </a:pPr>
            <a:r>
              <a:rPr kumimoji="0" lang="pt-BR" altLang="pt-BR" sz="3200" b="1" dirty="0"/>
              <a:t>- </a:t>
            </a:r>
            <a:r>
              <a:rPr kumimoji="0" lang="pt-BR" altLang="pt-BR" sz="3200" b="1" dirty="0" err="1"/>
              <a:t>Mononeurite</a:t>
            </a:r>
            <a:r>
              <a:rPr kumimoji="0" lang="pt-BR" altLang="pt-BR" sz="3200" b="1" dirty="0"/>
              <a:t> múltipla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kumimoji="0" lang="pt-BR" altLang="pt-BR" sz="3200" b="1" dirty="0"/>
              <a:t> Neuropatia autonômica</a:t>
            </a:r>
          </a:p>
          <a:p>
            <a:pPr>
              <a:lnSpc>
                <a:spcPct val="150000"/>
              </a:lnSpc>
            </a:pPr>
            <a:r>
              <a:rPr kumimoji="0" lang="pt-BR" altLang="pt-BR" sz="3200" b="1" dirty="0"/>
              <a:t>- </a:t>
            </a:r>
            <a:r>
              <a:rPr kumimoji="0" lang="pt-BR" altLang="pt-BR" sz="3200" b="1" dirty="0" err="1"/>
              <a:t>Miopatia</a:t>
            </a:r>
            <a:endParaRPr kumimoji="0" lang="pt-BR" altLang="pt-BR" sz="3200" b="1" dirty="0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547664" y="464973"/>
            <a:ext cx="6048672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Síndromes Neuromusculares</a:t>
            </a:r>
          </a:p>
        </p:txBody>
      </p:sp>
    </p:spTree>
    <p:extLst>
      <p:ext uri="{BB962C8B-B14F-4D97-AF65-F5344CB8AC3E}">
        <p14:creationId xmlns:p14="http://schemas.microsoft.com/office/powerpoint/2010/main" val="2845779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362450" y="1752600"/>
            <a:ext cx="4781550" cy="4789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pt-BR" altLang="pt-BR" sz="2800" b="1" dirty="0">
                <a:solidFill>
                  <a:srgbClr val="3333CC"/>
                </a:solidFill>
              </a:rPr>
              <a:t>Bactéria</a:t>
            </a:r>
          </a:p>
          <a:p>
            <a:r>
              <a:rPr kumimoji="0" lang="pt-BR" altLang="pt-BR" sz="2800" b="1" dirty="0"/>
              <a:t>     </a:t>
            </a:r>
            <a:r>
              <a:rPr kumimoji="0" lang="pt-BR" altLang="pt-BR" sz="2800" b="1" i="1" dirty="0"/>
              <a:t>Mycobacterium </a:t>
            </a:r>
            <a:r>
              <a:rPr kumimoji="0" lang="pt-BR" altLang="pt-BR" sz="2800" b="1" i="1" dirty="0" err="1"/>
              <a:t>tuberculosis</a:t>
            </a:r>
            <a:endParaRPr kumimoji="0" lang="pt-BR" altLang="pt-BR" sz="2800" b="1" i="1" dirty="0"/>
          </a:p>
          <a:p>
            <a:r>
              <a:rPr kumimoji="0" lang="pt-BR" altLang="pt-BR" sz="2800" b="1" i="1" dirty="0"/>
              <a:t>     Treponema pallidum</a:t>
            </a:r>
          </a:p>
          <a:p>
            <a:r>
              <a:rPr kumimoji="0" lang="pt-BR" altLang="pt-BR" sz="2800" b="1" i="1" dirty="0"/>
              <a:t>     Mycobacterium </a:t>
            </a:r>
            <a:r>
              <a:rPr kumimoji="0" lang="pt-BR" altLang="pt-BR" sz="2800" b="1" i="1" dirty="0" err="1"/>
              <a:t>avium</a:t>
            </a:r>
            <a:r>
              <a:rPr kumimoji="0" lang="pt-BR" altLang="pt-BR" sz="2800" b="1" dirty="0"/>
              <a:t> </a:t>
            </a:r>
          </a:p>
          <a:p>
            <a:r>
              <a:rPr kumimoji="0" lang="pt-BR" altLang="pt-BR" sz="2800" b="1" dirty="0"/>
              <a:t>     </a:t>
            </a:r>
            <a:r>
              <a:rPr kumimoji="0" lang="pt-BR" altLang="pt-BR" sz="2800" b="1" i="1" dirty="0" err="1"/>
              <a:t>Listeria</a:t>
            </a:r>
            <a:r>
              <a:rPr kumimoji="0" lang="pt-BR" altLang="pt-BR" sz="2800" b="1" i="1" dirty="0"/>
              <a:t> </a:t>
            </a:r>
            <a:r>
              <a:rPr kumimoji="0" lang="pt-BR" altLang="pt-BR" sz="2800" b="1" i="1" dirty="0" err="1"/>
              <a:t>monocytogenes</a:t>
            </a:r>
            <a:endParaRPr kumimoji="0" lang="pt-BR" altLang="pt-BR" sz="2800" b="1" i="1" dirty="0"/>
          </a:p>
          <a:p>
            <a:r>
              <a:rPr kumimoji="0" lang="pt-BR" altLang="pt-BR" sz="2800" b="1" i="1" dirty="0"/>
              <a:t>     </a:t>
            </a:r>
            <a:r>
              <a:rPr kumimoji="0" lang="pt-BR" altLang="pt-BR" sz="2800" b="1" i="1" dirty="0" err="1"/>
              <a:t>Salmonella</a:t>
            </a:r>
            <a:endParaRPr kumimoji="0" lang="pt-BR" altLang="pt-BR" sz="2800" b="1" i="1" dirty="0"/>
          </a:p>
          <a:p>
            <a:r>
              <a:rPr kumimoji="0" lang="pt-BR" altLang="pt-BR" sz="2800" b="1" i="1" dirty="0"/>
              <a:t>     S. </a:t>
            </a:r>
            <a:r>
              <a:rPr kumimoji="0" lang="pt-BR" altLang="pt-BR" sz="2800" b="1" i="1" dirty="0" err="1"/>
              <a:t>pneumoniae</a:t>
            </a:r>
            <a:endParaRPr kumimoji="0" lang="pt-BR" altLang="pt-BR" sz="2800" b="1" i="1" dirty="0"/>
          </a:p>
          <a:p>
            <a:r>
              <a:rPr kumimoji="0" lang="pt-BR" altLang="pt-BR" sz="2800" b="1" dirty="0"/>
              <a:t>     </a:t>
            </a:r>
            <a:r>
              <a:rPr kumimoji="0" lang="pt-BR" altLang="pt-BR" sz="2800" b="1" dirty="0" err="1"/>
              <a:t>Nocardia</a:t>
            </a:r>
            <a:endParaRPr kumimoji="0" lang="pt-BR" altLang="pt-BR" sz="2800" b="1" dirty="0"/>
          </a:p>
          <a:p>
            <a:r>
              <a:rPr kumimoji="0" lang="pt-BR" altLang="pt-BR" sz="2800" b="1" dirty="0">
                <a:solidFill>
                  <a:srgbClr val="3333CC"/>
                </a:solidFill>
              </a:rPr>
              <a:t>Protozoário</a:t>
            </a:r>
          </a:p>
          <a:p>
            <a:r>
              <a:rPr kumimoji="0" lang="pt-BR" altLang="pt-BR" sz="2800" b="1" dirty="0"/>
              <a:t>     </a:t>
            </a:r>
            <a:r>
              <a:rPr kumimoji="0" lang="pt-BR" altLang="pt-BR" sz="2800" b="1" i="1" dirty="0"/>
              <a:t>Toxoplasma </a:t>
            </a:r>
            <a:r>
              <a:rPr kumimoji="0" lang="pt-BR" altLang="pt-BR" sz="2800" b="1" i="1" dirty="0" err="1"/>
              <a:t>gondii</a:t>
            </a:r>
            <a:endParaRPr kumimoji="0" lang="pt-BR" altLang="pt-BR" sz="2800" b="1" i="1" dirty="0"/>
          </a:p>
          <a:p>
            <a:r>
              <a:rPr kumimoji="0" lang="pt-BR" altLang="pt-BR" sz="2800" b="1" i="1" dirty="0"/>
              <a:t>     Trypanosoma </a:t>
            </a:r>
            <a:r>
              <a:rPr kumimoji="0" lang="pt-BR" altLang="pt-BR" sz="2800" b="1" i="1" dirty="0" err="1"/>
              <a:t>cruzi</a:t>
            </a:r>
            <a:r>
              <a:rPr kumimoji="0" lang="pt-BR" altLang="pt-BR" sz="2800" b="1" dirty="0"/>
              <a:t> 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7625" y="1752600"/>
            <a:ext cx="4448175" cy="4789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pt-BR" altLang="pt-BR" sz="2800" b="1">
                <a:solidFill>
                  <a:srgbClr val="3333CC"/>
                </a:solidFill>
              </a:rPr>
              <a:t>Vírus</a:t>
            </a:r>
          </a:p>
          <a:p>
            <a:r>
              <a:rPr kumimoji="0" lang="pt-BR" altLang="pt-BR" sz="2800" b="1"/>
              <a:t>     CMV</a:t>
            </a:r>
          </a:p>
          <a:p>
            <a:r>
              <a:rPr kumimoji="0" lang="pt-BR" altLang="pt-BR" sz="2800" b="1"/>
              <a:t>     </a:t>
            </a:r>
            <a:r>
              <a:rPr kumimoji="0" lang="pt-BR" altLang="pt-BR" sz="2800" b="1" i="1"/>
              <a:t>Herpes simplex</a:t>
            </a:r>
            <a:r>
              <a:rPr kumimoji="0" lang="pt-BR" altLang="pt-BR" sz="2800" b="1"/>
              <a:t> 1 e 2</a:t>
            </a:r>
          </a:p>
          <a:p>
            <a:r>
              <a:rPr kumimoji="0" lang="pt-BR" altLang="pt-BR" sz="2800" b="1"/>
              <a:t>     </a:t>
            </a:r>
            <a:r>
              <a:rPr kumimoji="0" lang="pt-BR" altLang="pt-BR" sz="2800" b="1" i="1"/>
              <a:t>Varicella zoster</a:t>
            </a:r>
            <a:endParaRPr kumimoji="0" lang="pt-BR" altLang="pt-BR" sz="2800" b="1"/>
          </a:p>
          <a:p>
            <a:r>
              <a:rPr kumimoji="0" lang="pt-BR" altLang="pt-BR" sz="2800" b="1"/>
              <a:t>     Vírus JC </a:t>
            </a:r>
          </a:p>
          <a:p>
            <a:r>
              <a:rPr kumimoji="0" lang="pt-BR" altLang="pt-BR" sz="2800" b="1"/>
              <a:t>     Vírus Epstein-Barr</a:t>
            </a:r>
          </a:p>
          <a:p>
            <a:r>
              <a:rPr kumimoji="0" lang="pt-BR" altLang="pt-BR" sz="2800" b="1">
                <a:solidFill>
                  <a:srgbClr val="3333CC"/>
                </a:solidFill>
              </a:rPr>
              <a:t>Fungo</a:t>
            </a:r>
          </a:p>
          <a:p>
            <a:r>
              <a:rPr kumimoji="0" lang="pt-BR" altLang="pt-BR" sz="2800" b="1"/>
              <a:t>     </a:t>
            </a:r>
            <a:r>
              <a:rPr kumimoji="0" lang="pt-BR" altLang="pt-BR" sz="2800" b="1" i="1"/>
              <a:t>Cryptococcus neoformans</a:t>
            </a:r>
          </a:p>
          <a:p>
            <a:r>
              <a:rPr kumimoji="0" lang="pt-BR" altLang="pt-BR" sz="2800" b="1" i="1"/>
              <a:t>     Candida albicans</a:t>
            </a:r>
          </a:p>
          <a:p>
            <a:r>
              <a:rPr kumimoji="0" lang="pt-BR" altLang="pt-BR" sz="2800" b="1" i="1"/>
              <a:t>     </a:t>
            </a:r>
            <a:r>
              <a:rPr kumimoji="0" lang="pt-BR" altLang="pt-BR" sz="2800" b="1"/>
              <a:t>Aspergilose</a:t>
            </a:r>
          </a:p>
          <a:p>
            <a:r>
              <a:rPr kumimoji="0" lang="pt-BR" altLang="pt-BR" sz="2800" b="1"/>
              <a:t>     Histoplasmose       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123728" y="464973"/>
            <a:ext cx="4896544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Infecções Oportunistas</a:t>
            </a:r>
          </a:p>
        </p:txBody>
      </p:sp>
    </p:spTree>
    <p:extLst>
      <p:ext uri="{BB962C8B-B14F-4D97-AF65-F5344CB8AC3E}">
        <p14:creationId xmlns:p14="http://schemas.microsoft.com/office/powerpoint/2010/main" val="3935943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0" y="1752600"/>
          <a:ext cx="9144000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Documento de imagem" r:id="rId3" imgW="9081247" imgH="5289176" progId="">
                  <p:embed/>
                </p:oleObj>
              </mc:Choice>
              <mc:Fallback>
                <p:oleObj name="Documento de imagem" r:id="rId3" imgW="9081247" imgH="5289176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2600"/>
                        <a:ext cx="9144000" cy="444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AFD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339752" y="464973"/>
            <a:ext cx="439248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 err="1">
                <a:latin typeface="+mn-lt"/>
              </a:rPr>
              <a:t>Neurotoxoplasmose</a:t>
            </a: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8619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0143" y="1701800"/>
            <a:ext cx="86437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300000"/>
              </a:lnSpc>
            </a:pPr>
            <a:r>
              <a:rPr kumimoji="0" lang="pt-BR" altLang="pt-BR" sz="3200" b="1" dirty="0"/>
              <a:t>Principal causa de lesões focais</a:t>
            </a:r>
          </a:p>
          <a:p>
            <a:pPr algn="ctr">
              <a:lnSpc>
                <a:spcPct val="300000"/>
              </a:lnSpc>
            </a:pPr>
            <a:r>
              <a:rPr kumimoji="0" lang="pt-BR" altLang="pt-BR" sz="3200" b="1" dirty="0"/>
              <a:t>Hipertensão intracraniana e sinais </a:t>
            </a:r>
            <a:r>
              <a:rPr kumimoji="0" lang="pt-BR" altLang="pt-BR" sz="3200" b="1" dirty="0" err="1"/>
              <a:t>localizatórios</a:t>
            </a:r>
            <a:endParaRPr kumimoji="0" lang="pt-BR" altLang="pt-BR" sz="3200" b="1" dirty="0"/>
          </a:p>
          <a:p>
            <a:pPr algn="ctr">
              <a:lnSpc>
                <a:spcPct val="300000"/>
              </a:lnSpc>
            </a:pPr>
            <a:r>
              <a:rPr kumimoji="0" lang="pt-BR" altLang="pt-BR" sz="3200" b="1" dirty="0"/>
              <a:t>&gt; 90% Reativação de infecção latente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339752" y="464973"/>
            <a:ext cx="439248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 err="1">
                <a:latin typeface="+mn-lt"/>
              </a:rPr>
              <a:t>Neurotoxoplasmose</a:t>
            </a: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756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24637" y="1868163"/>
            <a:ext cx="5147563" cy="4081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600" dirty="0">
                <a:latin typeface="+mn-lt"/>
              </a:rPr>
              <a:t>Etiologia bacteriana</a:t>
            </a:r>
          </a:p>
          <a:p>
            <a:pPr>
              <a:lnSpc>
                <a:spcPct val="120000"/>
              </a:lnSpc>
            </a:pPr>
            <a:r>
              <a:rPr lang="pt-BR" sz="3600" i="1" dirty="0" err="1">
                <a:latin typeface="+mn-lt"/>
              </a:rPr>
              <a:t>Neisseria</a:t>
            </a:r>
            <a:r>
              <a:rPr lang="pt-BR" sz="3600" i="1" dirty="0">
                <a:latin typeface="+mn-lt"/>
              </a:rPr>
              <a:t> </a:t>
            </a:r>
            <a:r>
              <a:rPr lang="pt-BR" sz="3600" i="1" dirty="0" err="1">
                <a:latin typeface="+mn-lt"/>
              </a:rPr>
              <a:t>meningitidis</a:t>
            </a:r>
            <a:endParaRPr lang="pt-BR" sz="3600" i="1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pt-BR" sz="3600" i="1" dirty="0" err="1">
                <a:latin typeface="+mn-lt"/>
              </a:rPr>
              <a:t>Streptococcus</a:t>
            </a:r>
            <a:r>
              <a:rPr lang="pt-BR" sz="3600" i="1" dirty="0">
                <a:latin typeface="+mn-lt"/>
              </a:rPr>
              <a:t> </a:t>
            </a:r>
            <a:r>
              <a:rPr lang="pt-BR" sz="3600" i="1" dirty="0" err="1">
                <a:latin typeface="+mn-lt"/>
              </a:rPr>
              <a:t>pneumoniae</a:t>
            </a:r>
            <a:endParaRPr lang="pt-BR" sz="3600" i="1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pt-BR" sz="3600" i="1" dirty="0" err="1">
                <a:latin typeface="+mn-lt"/>
              </a:rPr>
              <a:t>Haemophilus</a:t>
            </a:r>
            <a:r>
              <a:rPr lang="pt-BR" sz="3600" i="1" dirty="0">
                <a:latin typeface="+mn-lt"/>
              </a:rPr>
              <a:t> </a:t>
            </a:r>
            <a:r>
              <a:rPr lang="pt-BR" sz="3600" i="1" dirty="0" err="1">
                <a:latin typeface="+mn-lt"/>
              </a:rPr>
              <a:t>influenzae</a:t>
            </a:r>
            <a:endParaRPr lang="pt-BR" sz="3600" i="1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pt-BR" sz="3600" dirty="0">
                <a:latin typeface="+mn-lt"/>
              </a:rPr>
              <a:t>Outras bactérias</a:t>
            </a:r>
          </a:p>
          <a:p>
            <a:pPr>
              <a:lnSpc>
                <a:spcPct val="120000"/>
              </a:lnSpc>
            </a:pPr>
            <a:r>
              <a:rPr lang="pt-BR" sz="3600" dirty="0">
                <a:latin typeface="+mn-lt"/>
              </a:rPr>
              <a:t>Não especificada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92280" y="1868163"/>
            <a:ext cx="646331" cy="4081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600" dirty="0">
                <a:latin typeface="+mn-lt"/>
              </a:rPr>
              <a:t>%</a:t>
            </a:r>
          </a:p>
          <a:p>
            <a:pPr algn="ctr">
              <a:lnSpc>
                <a:spcPct val="120000"/>
              </a:lnSpc>
            </a:pPr>
            <a:r>
              <a:rPr lang="pt-BR" sz="3600" dirty="0">
                <a:latin typeface="+mn-lt"/>
              </a:rPr>
              <a:t>38</a:t>
            </a:r>
          </a:p>
          <a:p>
            <a:pPr algn="ctr">
              <a:lnSpc>
                <a:spcPct val="120000"/>
              </a:lnSpc>
            </a:pPr>
            <a:r>
              <a:rPr lang="pt-BR" sz="3600" dirty="0">
                <a:latin typeface="+mn-lt"/>
              </a:rPr>
              <a:t>16</a:t>
            </a:r>
          </a:p>
          <a:p>
            <a:pPr algn="ctr">
              <a:lnSpc>
                <a:spcPct val="120000"/>
              </a:lnSpc>
            </a:pPr>
            <a:r>
              <a:rPr lang="pt-BR" sz="3600" dirty="0">
                <a:latin typeface="+mn-lt"/>
              </a:rPr>
              <a:t>2</a:t>
            </a:r>
          </a:p>
          <a:p>
            <a:pPr algn="ctr">
              <a:lnSpc>
                <a:spcPct val="120000"/>
              </a:lnSpc>
            </a:pPr>
            <a:r>
              <a:rPr lang="pt-BR" sz="3600" dirty="0">
                <a:latin typeface="+mn-lt"/>
              </a:rPr>
              <a:t>18</a:t>
            </a:r>
          </a:p>
          <a:p>
            <a:pPr algn="ctr">
              <a:lnSpc>
                <a:spcPct val="120000"/>
              </a:lnSpc>
            </a:pPr>
            <a:r>
              <a:rPr lang="pt-BR" sz="3600" dirty="0">
                <a:latin typeface="+mn-lt"/>
              </a:rPr>
              <a:t>26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9673" y="6309320"/>
            <a:ext cx="7524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+mn-lt"/>
              </a:rPr>
              <a:t>Sistema de Informação de Agravos de Notificação - SINAN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747332" y="500063"/>
            <a:ext cx="570498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Meningites no Brasil – 2011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3568" y="1844824"/>
            <a:ext cx="7776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683568" y="2636912"/>
            <a:ext cx="7776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683568" y="6021288"/>
            <a:ext cx="77768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876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82725" y="1589088"/>
            <a:ext cx="6289675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kumimoji="0" lang="pt-BR" altLang="pt-BR" sz="3600" b="1" dirty="0"/>
              <a:t>Título de RIF </a:t>
            </a:r>
            <a:r>
              <a:rPr kumimoji="0" lang="pt-BR" altLang="pt-BR" sz="3600" b="1" dirty="0" err="1"/>
              <a:t>IgG</a:t>
            </a:r>
            <a:endParaRPr kumimoji="0" lang="pt-BR" altLang="pt-BR" sz="3600" b="1" dirty="0"/>
          </a:p>
          <a:p>
            <a:pPr algn="ctr">
              <a:lnSpc>
                <a:spcPct val="130000"/>
              </a:lnSpc>
            </a:pPr>
            <a:r>
              <a:rPr kumimoji="0" lang="pt-BR" altLang="pt-BR" sz="3600" b="1" u="sng" dirty="0"/>
              <a:t>Soro</a:t>
            </a:r>
            <a:r>
              <a:rPr kumimoji="0" lang="pt-BR" altLang="pt-BR" sz="3600" b="1" dirty="0"/>
              <a:t> </a:t>
            </a:r>
          </a:p>
          <a:p>
            <a:pPr algn="ctr">
              <a:lnSpc>
                <a:spcPct val="130000"/>
              </a:lnSpc>
            </a:pPr>
            <a:r>
              <a:rPr kumimoji="0" lang="pt-BR" altLang="pt-BR" sz="3600" b="1" dirty="0">
                <a:sym typeface="Symbol" pitchFamily="18" charset="2"/>
              </a:rPr>
              <a:t> 1/4000 - VPP de 85%</a:t>
            </a:r>
          </a:p>
          <a:p>
            <a:pPr algn="ctr">
              <a:lnSpc>
                <a:spcPct val="130000"/>
              </a:lnSpc>
            </a:pPr>
            <a:endParaRPr kumimoji="0" lang="pt-BR" altLang="pt-BR" sz="3600" b="1" dirty="0"/>
          </a:p>
          <a:p>
            <a:pPr algn="ctr">
              <a:lnSpc>
                <a:spcPct val="130000"/>
              </a:lnSpc>
            </a:pPr>
            <a:r>
              <a:rPr kumimoji="0" lang="pt-BR" altLang="pt-BR" sz="3600" b="1" u="sng" dirty="0"/>
              <a:t>LCR</a:t>
            </a:r>
          </a:p>
          <a:p>
            <a:pPr algn="ctr">
              <a:lnSpc>
                <a:spcPct val="130000"/>
              </a:lnSpc>
            </a:pPr>
            <a:r>
              <a:rPr kumimoji="0" lang="pt-BR" altLang="pt-BR" sz="3600" b="1" dirty="0">
                <a:sym typeface="Symbol" pitchFamily="18" charset="2"/>
              </a:rPr>
              <a:t></a:t>
            </a:r>
            <a:r>
              <a:rPr kumimoji="0" lang="pt-BR" altLang="pt-BR" sz="3600" b="1" dirty="0"/>
              <a:t> 1/64 - especificidade de 100%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476875" y="6248400"/>
            <a:ext cx="359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pt-BR" altLang="pt-BR" dirty="0"/>
              <a:t>Borges – FMRP-USP, 1999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43608" y="464973"/>
            <a:ext cx="7056784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Provas Imunológicas para </a:t>
            </a:r>
            <a:r>
              <a:rPr lang="pt-BR" sz="3600" b="1" i="1" dirty="0">
                <a:latin typeface="+mn-lt"/>
              </a:rPr>
              <a:t>T. </a:t>
            </a:r>
            <a:r>
              <a:rPr lang="pt-BR" sz="3600" b="1" i="1" dirty="0" err="1">
                <a:latin typeface="+mn-lt"/>
              </a:rPr>
              <a:t>gondii</a:t>
            </a: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2439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619672" y="464973"/>
            <a:ext cx="5833442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PCR para </a:t>
            </a:r>
            <a:r>
              <a:rPr lang="pt-BR" sz="3600" b="1" i="1" dirty="0">
                <a:latin typeface="+mn-lt"/>
              </a:rPr>
              <a:t>T. </a:t>
            </a:r>
            <a:r>
              <a:rPr lang="pt-BR" sz="3600" b="1" i="1" dirty="0" err="1">
                <a:latin typeface="+mn-lt"/>
              </a:rPr>
              <a:t>gondii</a:t>
            </a:r>
            <a:r>
              <a:rPr lang="pt-BR" sz="3600" b="1" dirty="0">
                <a:latin typeface="+mn-lt"/>
              </a:rPr>
              <a:t> no LCR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49500" y="1772816"/>
            <a:ext cx="4455066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sz="3600" b="1" dirty="0"/>
              <a:t>Sensibilidade: 48,1%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3600" b="1" dirty="0"/>
              <a:t>Especificidade: 100%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9512" y="3861048"/>
            <a:ext cx="8746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altLang="pt-BR" sz="4000" b="1" dirty="0">
                <a:latin typeface="+mn-lt"/>
              </a:rPr>
              <a:t>Amostras colhidas nos primeiros 7 dias</a:t>
            </a:r>
          </a:p>
          <a:p>
            <a:pPr algn="ctr">
              <a:lnSpc>
                <a:spcPct val="150000"/>
              </a:lnSpc>
            </a:pPr>
            <a:r>
              <a:rPr lang="pt-BR" altLang="pt-BR" sz="4000" b="1" dirty="0">
                <a:latin typeface="+mn-lt"/>
              </a:rPr>
              <a:t>Sensibilidade: 86,6%</a:t>
            </a:r>
            <a:endParaRPr lang="pt-BR" sz="4000" dirty="0">
              <a:latin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03040" y="6211888"/>
            <a:ext cx="4505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altLang="pt-BR" dirty="0"/>
              <a:t>Anselmo LMP, FMRP-USP, 2013</a:t>
            </a:r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20322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339752" y="464973"/>
            <a:ext cx="439248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 err="1">
                <a:latin typeface="+mn-lt"/>
              </a:rPr>
              <a:t>Neurotoxoplasmose</a:t>
            </a:r>
            <a:endParaRPr lang="pt-BR" sz="3600" b="1" dirty="0">
              <a:latin typeface="+mn-lt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1595213"/>
            <a:ext cx="8497839" cy="500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70000"/>
              </a:lnSpc>
            </a:pPr>
            <a:r>
              <a:rPr kumimoji="0" lang="pt-BR" altLang="pt-BR" sz="3200" b="1" dirty="0"/>
              <a:t>		        TRATAMENTO </a:t>
            </a:r>
          </a:p>
          <a:p>
            <a:pPr>
              <a:lnSpc>
                <a:spcPct val="170000"/>
              </a:lnSpc>
            </a:pPr>
            <a:r>
              <a:rPr kumimoji="0" lang="pt-BR" altLang="pt-BR" sz="3200" b="1" dirty="0" err="1"/>
              <a:t>Sulfadiazina</a:t>
            </a:r>
            <a:r>
              <a:rPr kumimoji="0" lang="pt-BR" altLang="pt-BR" sz="3200" b="1" dirty="0"/>
              <a:t>: 4 g/d (manutenção - 2g/d)</a:t>
            </a:r>
          </a:p>
          <a:p>
            <a:pPr>
              <a:lnSpc>
                <a:spcPct val="170000"/>
              </a:lnSpc>
            </a:pPr>
            <a:r>
              <a:rPr kumimoji="0" lang="pt-BR" altLang="pt-BR" sz="3200" b="1" dirty="0" err="1"/>
              <a:t>Pirimetamina</a:t>
            </a:r>
            <a:r>
              <a:rPr kumimoji="0" lang="pt-BR" altLang="pt-BR" sz="3200" b="1" dirty="0"/>
              <a:t>: 50 mg/d (manutenção - 25 mg/d)</a:t>
            </a:r>
          </a:p>
          <a:p>
            <a:pPr>
              <a:lnSpc>
                <a:spcPct val="170000"/>
              </a:lnSpc>
            </a:pPr>
            <a:r>
              <a:rPr kumimoji="0" lang="pt-BR" altLang="pt-BR" sz="3200" b="1" dirty="0"/>
              <a:t>Ácido </a:t>
            </a:r>
            <a:r>
              <a:rPr kumimoji="0" lang="pt-BR" altLang="pt-BR" sz="3200" b="1" dirty="0" err="1"/>
              <a:t>folínico</a:t>
            </a:r>
            <a:r>
              <a:rPr kumimoji="0" lang="pt-BR" altLang="pt-BR" sz="3200" b="1" dirty="0"/>
              <a:t>: 15 mg/d</a:t>
            </a:r>
          </a:p>
          <a:p>
            <a:pPr>
              <a:lnSpc>
                <a:spcPct val="170000"/>
              </a:lnSpc>
            </a:pPr>
            <a:endParaRPr kumimoji="0" lang="pt-BR" altLang="pt-BR" sz="3200" b="1" dirty="0"/>
          </a:p>
          <a:p>
            <a:pPr>
              <a:lnSpc>
                <a:spcPct val="170000"/>
              </a:lnSpc>
            </a:pPr>
            <a:r>
              <a:rPr kumimoji="0" lang="pt-BR" altLang="pt-BR" sz="3200" b="1" dirty="0"/>
              <a:t>                           Sucesso: 60-90%</a:t>
            </a:r>
          </a:p>
        </p:txBody>
      </p:sp>
    </p:spTree>
    <p:extLst>
      <p:ext uri="{BB962C8B-B14F-4D97-AF65-F5344CB8AC3E}">
        <p14:creationId xmlns:p14="http://schemas.microsoft.com/office/powerpoint/2010/main" val="4283476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1520" y="1557338"/>
            <a:ext cx="870430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</a:pPr>
            <a:r>
              <a:rPr kumimoji="0" lang="pt-BR" altLang="pt-BR" sz="3600" b="1" dirty="0"/>
              <a:t>                       INDICAÇÕES</a:t>
            </a:r>
          </a:p>
          <a:p>
            <a:pPr>
              <a:lnSpc>
                <a:spcPct val="200000"/>
              </a:lnSpc>
            </a:pPr>
            <a:r>
              <a:rPr kumimoji="0" lang="pt-BR" altLang="pt-BR" sz="3600" b="1" dirty="0"/>
              <a:t>- falta de resposta ao tratamento empírico</a:t>
            </a:r>
          </a:p>
          <a:p>
            <a:pPr>
              <a:lnSpc>
                <a:spcPct val="200000"/>
              </a:lnSpc>
            </a:pPr>
            <a:r>
              <a:rPr kumimoji="0" lang="pt-BR" altLang="pt-BR" sz="3600" b="1" dirty="0"/>
              <a:t>- sorologia </a:t>
            </a:r>
            <a:r>
              <a:rPr kumimoji="0" lang="pt-BR" altLang="pt-BR" sz="3600" b="1" dirty="0" err="1"/>
              <a:t>IgG</a:t>
            </a:r>
            <a:r>
              <a:rPr kumimoji="0" lang="pt-BR" altLang="pt-BR" sz="3600" b="1" dirty="0"/>
              <a:t> para toxoplasmose negativa</a:t>
            </a:r>
          </a:p>
          <a:p>
            <a:pPr>
              <a:lnSpc>
                <a:spcPct val="200000"/>
              </a:lnSpc>
            </a:pPr>
            <a:r>
              <a:rPr kumimoji="0" lang="pt-BR" altLang="pt-BR" sz="3600" b="1" dirty="0"/>
              <a:t>- uso regular de TMP-SMX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627784" y="464973"/>
            <a:ext cx="3888432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Biópsia Cerebral</a:t>
            </a:r>
          </a:p>
        </p:txBody>
      </p:sp>
    </p:spTree>
    <p:extLst>
      <p:ext uri="{BB962C8B-B14F-4D97-AF65-F5344CB8AC3E}">
        <p14:creationId xmlns:p14="http://schemas.microsoft.com/office/powerpoint/2010/main" val="314758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07504" y="1844824"/>
            <a:ext cx="8964488" cy="42447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pt-BR" altLang="pt-BR" sz="3600" b="1" dirty="0">
                <a:latin typeface="+mn-lt"/>
              </a:rPr>
              <a:t>causa mais frequente de meningite</a:t>
            </a:r>
          </a:p>
          <a:p>
            <a:pPr algn="ctr">
              <a:lnSpc>
                <a:spcPct val="250000"/>
              </a:lnSpc>
            </a:pPr>
            <a:r>
              <a:rPr lang="pt-BR" altLang="pt-BR" sz="3600" b="1" dirty="0" err="1">
                <a:latin typeface="+mn-lt"/>
              </a:rPr>
              <a:t>cefaléia</a:t>
            </a:r>
            <a:r>
              <a:rPr lang="pt-BR" altLang="pt-BR" sz="3600" b="1" dirty="0">
                <a:latin typeface="+mn-lt"/>
              </a:rPr>
              <a:t>, febre, distúrbios da consciência</a:t>
            </a:r>
          </a:p>
          <a:p>
            <a:pPr algn="ctr">
              <a:lnSpc>
                <a:spcPct val="250000"/>
              </a:lnSpc>
            </a:pPr>
            <a:r>
              <a:rPr lang="pt-BR" altLang="pt-BR" sz="3600" b="1" dirty="0">
                <a:latin typeface="+mn-lt"/>
              </a:rPr>
              <a:t>sinais meníngeos pouco frequentes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75656" y="408970"/>
            <a:ext cx="6197210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kumimoji="0" lang="pt-BR" sz="3600" b="1" dirty="0" err="1">
                <a:latin typeface="+mn-lt"/>
              </a:rPr>
              <a:t>Meningencefalite</a:t>
            </a:r>
            <a:r>
              <a:rPr kumimoji="0" lang="pt-BR" sz="3600" b="1" dirty="0">
                <a:latin typeface="+mn-lt"/>
              </a:rPr>
              <a:t> </a:t>
            </a:r>
            <a:r>
              <a:rPr kumimoji="0" lang="pt-BR" sz="3600" b="1" dirty="0" err="1">
                <a:latin typeface="+mn-lt"/>
              </a:rPr>
              <a:t>Criptocócica</a:t>
            </a:r>
            <a:endParaRPr kumimoji="0"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632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00232" y="1643050"/>
            <a:ext cx="5147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+mn-lt"/>
              </a:rPr>
              <a:t>Sensibilidade 75% - 85%</a:t>
            </a:r>
            <a:endParaRPr lang="pt-BR" sz="3600" dirty="0">
              <a:latin typeface="+mn-lt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75656" y="408970"/>
            <a:ext cx="6197210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kumimoji="0" lang="pt-BR" sz="3600" b="1" dirty="0" err="1">
                <a:latin typeface="+mn-lt"/>
              </a:rPr>
              <a:t>Meningencefalite</a:t>
            </a:r>
            <a:r>
              <a:rPr kumimoji="0" lang="pt-BR" sz="3600" b="1" dirty="0">
                <a:latin typeface="+mn-lt"/>
              </a:rPr>
              <a:t> </a:t>
            </a:r>
            <a:r>
              <a:rPr kumimoji="0" lang="pt-BR" sz="3600" b="1" dirty="0" err="1">
                <a:latin typeface="+mn-lt"/>
              </a:rPr>
              <a:t>Criptocócica</a:t>
            </a:r>
            <a:endParaRPr kumimoji="0" lang="pt-BR" sz="3600" b="1" dirty="0">
              <a:latin typeface="+mn-lt"/>
            </a:endParaRPr>
          </a:p>
        </p:txBody>
      </p:sp>
      <p:pic>
        <p:nvPicPr>
          <p:cNvPr id="5" name="Picture 3" descr="C:\Documents and Settings\Fernando\Desktop\FERNANDO\Minhas Imagens Trabalho\Fungos em Geral\Cripto Claudecir 6-071437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564904"/>
            <a:ext cx="518498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63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4282" y="1643050"/>
            <a:ext cx="8929718" cy="480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pt-BR" sz="3200" b="1" dirty="0" err="1">
                <a:latin typeface="+mn-lt"/>
              </a:rPr>
              <a:t>Anfotericina</a:t>
            </a:r>
            <a:r>
              <a:rPr lang="pt-BR" sz="3200" b="1" dirty="0">
                <a:latin typeface="+mn-lt"/>
              </a:rPr>
              <a:t> B (se possível com 5-</a:t>
            </a:r>
            <a:r>
              <a:rPr lang="pt-BR" sz="3200" b="1" dirty="0" err="1">
                <a:latin typeface="+mn-lt"/>
              </a:rPr>
              <a:t>Fluocitosina</a:t>
            </a:r>
            <a:r>
              <a:rPr lang="pt-BR" sz="3200" b="1" dirty="0">
                <a:latin typeface="+mn-lt"/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pt-BR" sz="3200" b="1" dirty="0">
                <a:latin typeface="+mn-lt"/>
              </a:rPr>
              <a:t>Dose: 0,3-1 </a:t>
            </a:r>
            <a:r>
              <a:rPr lang="pt-BR" sz="3200" b="1" dirty="0" err="1">
                <a:latin typeface="+mn-lt"/>
              </a:rPr>
              <a:t>mg</a:t>
            </a:r>
            <a:r>
              <a:rPr lang="pt-BR" sz="3200" b="1" dirty="0">
                <a:latin typeface="+mn-lt"/>
              </a:rPr>
              <a:t>/kg/d (máxima 50 </a:t>
            </a:r>
            <a:r>
              <a:rPr lang="pt-BR" sz="3200" b="1" dirty="0" err="1">
                <a:latin typeface="+mn-lt"/>
              </a:rPr>
              <a:t>mg</a:t>
            </a:r>
            <a:r>
              <a:rPr lang="pt-BR" sz="3200" b="1" dirty="0">
                <a:latin typeface="+mn-lt"/>
              </a:rPr>
              <a:t>/d), EV</a:t>
            </a:r>
          </a:p>
          <a:p>
            <a:pPr>
              <a:lnSpc>
                <a:spcPct val="250000"/>
              </a:lnSpc>
            </a:pPr>
            <a:r>
              <a:rPr lang="pt-BR" sz="3200" b="1" dirty="0">
                <a:latin typeface="+mn-lt"/>
              </a:rPr>
              <a:t>Dose acumulada: 1,5 a 2 g</a:t>
            </a:r>
          </a:p>
          <a:p>
            <a:pPr>
              <a:lnSpc>
                <a:spcPct val="250000"/>
              </a:lnSpc>
            </a:pPr>
            <a:r>
              <a:rPr lang="pt-BR" sz="3200" b="1" dirty="0">
                <a:latin typeface="+mn-lt"/>
              </a:rPr>
              <a:t>Melhora clínica e </a:t>
            </a:r>
            <a:r>
              <a:rPr lang="pt-BR" sz="3200" b="1" dirty="0" err="1">
                <a:latin typeface="+mn-lt"/>
              </a:rPr>
              <a:t>negativação</a:t>
            </a:r>
            <a:r>
              <a:rPr lang="pt-BR" sz="3200" b="1" dirty="0">
                <a:latin typeface="+mn-lt"/>
              </a:rPr>
              <a:t> de culturas</a:t>
            </a:r>
            <a:endParaRPr lang="pt-BR" sz="3200" dirty="0">
              <a:latin typeface="+mn-lt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3349760" y="428604"/>
            <a:ext cx="2508124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kumimoji="0" lang="pt-BR" sz="3600" b="1" dirty="0">
                <a:latin typeface="+mn-lt"/>
                <a:cs typeface="+mn-cs"/>
              </a:rPr>
              <a:t>Tratamento</a:t>
            </a:r>
          </a:p>
        </p:txBody>
      </p:sp>
    </p:spTree>
    <p:extLst>
      <p:ext uri="{BB962C8B-B14F-4D97-AF65-F5344CB8AC3E}">
        <p14:creationId xmlns:p14="http://schemas.microsoft.com/office/powerpoint/2010/main" val="1275340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835696" y="499218"/>
            <a:ext cx="547260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Cisticercose Assintomática</a:t>
            </a:r>
          </a:p>
        </p:txBody>
      </p:sp>
      <p:pic>
        <p:nvPicPr>
          <p:cNvPr id="3" name="Picture 4" descr="Micro-sem inflamação"/>
          <p:cNvPicPr>
            <a:picLocks noChangeAspect="1" noChangeArrowheads="1"/>
          </p:cNvPicPr>
          <p:nvPr/>
        </p:nvPicPr>
        <p:blipFill>
          <a:blip r:embed="rId2" cstate="print"/>
          <a:srcRect l="19489" t="879" r="23622" b="43060"/>
          <a:stretch>
            <a:fillRect/>
          </a:stretch>
        </p:blipFill>
        <p:spPr bwMode="auto">
          <a:xfrm>
            <a:off x="575462" y="1526386"/>
            <a:ext cx="7956978" cy="5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229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51520" y="499218"/>
            <a:ext cx="8640960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Manifestações Clínicas: revisão sistemática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691680" y="1710686"/>
            <a:ext cx="44149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+mn-lt"/>
              </a:rPr>
              <a:t>Manifestações</a:t>
            </a:r>
          </a:p>
          <a:p>
            <a:r>
              <a:rPr lang="pt-BR" sz="3200" dirty="0">
                <a:latin typeface="+mn-lt"/>
              </a:rPr>
              <a:t>Crises epilépticas</a:t>
            </a:r>
          </a:p>
          <a:p>
            <a:r>
              <a:rPr lang="pt-BR" sz="3200" dirty="0" err="1">
                <a:latin typeface="+mn-lt"/>
              </a:rPr>
              <a:t>Cefaléia</a:t>
            </a:r>
            <a:endParaRPr lang="pt-BR" sz="3200" dirty="0">
              <a:latin typeface="+mn-lt"/>
            </a:endParaRPr>
          </a:p>
          <a:p>
            <a:r>
              <a:rPr lang="pt-BR" sz="3200" dirty="0">
                <a:latin typeface="+mn-lt"/>
              </a:rPr>
              <a:t>Déficits focais</a:t>
            </a:r>
          </a:p>
          <a:p>
            <a:r>
              <a:rPr lang="pt-BR" sz="3200" dirty="0">
                <a:latin typeface="+mn-lt"/>
              </a:rPr>
              <a:t>Hipertensão intracraniana</a:t>
            </a:r>
          </a:p>
          <a:p>
            <a:r>
              <a:rPr lang="pt-BR" sz="3200" dirty="0">
                <a:latin typeface="+mn-lt"/>
              </a:rPr>
              <a:t>Meningite</a:t>
            </a:r>
          </a:p>
          <a:p>
            <a:r>
              <a:rPr lang="pt-BR" sz="3200" dirty="0">
                <a:latin typeface="+mn-lt"/>
              </a:rPr>
              <a:t>Ataxia</a:t>
            </a:r>
          </a:p>
          <a:p>
            <a:r>
              <a:rPr lang="pt-BR" sz="3200" dirty="0">
                <a:latin typeface="+mn-lt"/>
              </a:rPr>
              <a:t>Perda visual</a:t>
            </a:r>
          </a:p>
          <a:p>
            <a:r>
              <a:rPr lang="pt-BR" sz="3200" dirty="0">
                <a:latin typeface="+mn-lt"/>
              </a:rPr>
              <a:t>Déficit cognitivo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33485" y="1700808"/>
            <a:ext cx="9028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%</a:t>
            </a:r>
          </a:p>
          <a:p>
            <a:pPr algn="ctr"/>
            <a:r>
              <a:rPr lang="pt-BR" sz="3200" dirty="0">
                <a:latin typeface="+mn-lt"/>
              </a:rPr>
              <a:t>78,8</a:t>
            </a:r>
          </a:p>
          <a:p>
            <a:pPr algn="ctr"/>
            <a:r>
              <a:rPr lang="pt-BR" sz="3200" dirty="0">
                <a:latin typeface="+mn-lt"/>
              </a:rPr>
              <a:t>37,9</a:t>
            </a:r>
          </a:p>
          <a:p>
            <a:pPr algn="ctr"/>
            <a:r>
              <a:rPr lang="pt-BR" sz="3200" dirty="0">
                <a:latin typeface="+mn-lt"/>
              </a:rPr>
              <a:t>16,0</a:t>
            </a:r>
          </a:p>
          <a:p>
            <a:pPr algn="ctr"/>
            <a:r>
              <a:rPr lang="pt-BR" sz="3200" dirty="0">
                <a:latin typeface="+mn-lt"/>
              </a:rPr>
              <a:t>11,7</a:t>
            </a:r>
          </a:p>
          <a:p>
            <a:pPr algn="ctr"/>
            <a:r>
              <a:rPr lang="pt-BR" sz="3200" dirty="0">
                <a:latin typeface="+mn-lt"/>
              </a:rPr>
              <a:t>7,9</a:t>
            </a:r>
          </a:p>
          <a:p>
            <a:pPr algn="ctr"/>
            <a:r>
              <a:rPr lang="pt-BR" sz="3200" dirty="0">
                <a:latin typeface="+mn-lt"/>
              </a:rPr>
              <a:t>6,0</a:t>
            </a:r>
          </a:p>
          <a:p>
            <a:pPr algn="ctr"/>
            <a:r>
              <a:rPr lang="pt-BR" sz="3200" dirty="0">
                <a:latin typeface="+mn-lt"/>
              </a:rPr>
              <a:t>5,6</a:t>
            </a:r>
          </a:p>
          <a:p>
            <a:pPr algn="ctr"/>
            <a:r>
              <a:rPr lang="pt-BR" sz="3200" dirty="0">
                <a:latin typeface="+mn-lt"/>
              </a:rPr>
              <a:t>4,5</a:t>
            </a: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1259632" y="1628800"/>
            <a:ext cx="6336704" cy="98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1259632" y="2266994"/>
            <a:ext cx="6336704" cy="98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1259632" y="6155426"/>
            <a:ext cx="6336704" cy="987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483768" y="6329363"/>
            <a:ext cx="66967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0" dirty="0" err="1">
                <a:latin typeface="+mn-lt"/>
              </a:rPr>
              <a:t>Carabin</a:t>
            </a:r>
            <a:r>
              <a:rPr lang="pt-BR" sz="2400" b="0" dirty="0">
                <a:latin typeface="+mn-lt"/>
              </a:rPr>
              <a:t> H et al. </a:t>
            </a:r>
            <a:r>
              <a:rPr lang="pt-BR" sz="2400" b="0" dirty="0" err="1">
                <a:latin typeface="+mn-lt"/>
              </a:rPr>
              <a:t>PLoS</a:t>
            </a:r>
            <a:r>
              <a:rPr lang="pt-BR" sz="2400" b="0" dirty="0">
                <a:latin typeface="+mn-lt"/>
              </a:rPr>
              <a:t> </a:t>
            </a:r>
            <a:r>
              <a:rPr lang="pt-BR" sz="2400" b="0" dirty="0" err="1">
                <a:latin typeface="+mn-lt"/>
              </a:rPr>
              <a:t>Negl</a:t>
            </a:r>
            <a:r>
              <a:rPr lang="pt-BR" sz="2400" b="0" dirty="0">
                <a:latin typeface="+mn-lt"/>
              </a:rPr>
              <a:t> </a:t>
            </a:r>
            <a:r>
              <a:rPr lang="pt-BR" sz="2400" b="0" dirty="0" err="1">
                <a:latin typeface="+mn-lt"/>
              </a:rPr>
              <a:t>Trop</a:t>
            </a:r>
            <a:r>
              <a:rPr lang="pt-BR" sz="2400" b="0" dirty="0">
                <a:latin typeface="+mn-lt"/>
              </a:rPr>
              <a:t> </a:t>
            </a:r>
            <a:r>
              <a:rPr lang="pt-BR" sz="2400" b="0" dirty="0" err="1">
                <a:latin typeface="+mn-lt"/>
              </a:rPr>
              <a:t>Dis</a:t>
            </a:r>
            <a:r>
              <a:rPr lang="pt-BR" sz="2400" b="0" dirty="0">
                <a:latin typeface="+mn-lt"/>
              </a:rPr>
              <a:t> 5: </a:t>
            </a:r>
            <a:r>
              <a:rPr lang="pt-BR" sz="2400" b="0" dirty="0" err="1">
                <a:latin typeface="+mn-lt"/>
              </a:rPr>
              <a:t>e1152</a:t>
            </a:r>
            <a:r>
              <a:rPr lang="pt-BR" sz="2400" b="0" dirty="0">
                <a:latin typeface="+mn-lt"/>
              </a:rPr>
              <a:t>, 2011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44917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627784" y="499218"/>
            <a:ext cx="3816424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Crises Epilépticas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897525" y="1700808"/>
            <a:ext cx="7346883" cy="14811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</a:rPr>
              <a:t>70% - 90%</a:t>
            </a:r>
          </a:p>
          <a:p>
            <a:pPr algn="ctr">
              <a:lnSpc>
                <a:spcPct val="150000"/>
              </a:lnSpc>
            </a:pPr>
            <a:r>
              <a:rPr lang="pt-BR" sz="3200" b="1" dirty="0">
                <a:latin typeface="Times New Roman" pitchFamily="18" charset="0"/>
              </a:rPr>
              <a:t>Recorrência após a primeira crise – 50%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5835650" y="3711575"/>
          <a:ext cx="3200400" cy="310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name="Foto do Photo Editor" r:id="rId3" imgW="2828571" imgH="2742857" progId="">
                  <p:embed/>
                </p:oleObj>
              </mc:Choice>
              <mc:Fallback>
                <p:oleObj name="Foto do Photo Editor" r:id="rId3" imgW="2828571" imgH="2742857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0" y="3711575"/>
                        <a:ext cx="3200400" cy="310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Masi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4525" y="3698875"/>
            <a:ext cx="268287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Graphic"/>
          <p:cNvPicPr>
            <a:picLocks noChangeAspect="1" noChangeArrowheads="1"/>
          </p:cNvPicPr>
          <p:nvPr/>
        </p:nvPicPr>
        <p:blipFill>
          <a:blip r:embed="rId6" cstate="print"/>
          <a:srcRect t="1376" r="53543" b="51622"/>
          <a:stretch>
            <a:fillRect/>
          </a:stretch>
        </p:blipFill>
        <p:spPr bwMode="auto">
          <a:xfrm>
            <a:off x="428625" y="3632200"/>
            <a:ext cx="277495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84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267744" y="500063"/>
            <a:ext cx="4552860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Manifestações clínicas</a:t>
            </a:r>
          </a:p>
        </p:txBody>
      </p:sp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830657" y="1556792"/>
            <a:ext cx="7665881" cy="52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kumimoji="0" lang="pt-BR" sz="3200" dirty="0" err="1">
                <a:latin typeface="+mn-lt"/>
              </a:rPr>
              <a:t>Cefaléia</a:t>
            </a:r>
            <a:endParaRPr kumimoji="0" lang="pt-BR" sz="3200" dirty="0">
              <a:latin typeface="+mn-lt"/>
            </a:endParaRPr>
          </a:p>
          <a:p>
            <a:pPr>
              <a:lnSpc>
                <a:spcPts val="5000"/>
              </a:lnSpc>
            </a:pPr>
            <a:r>
              <a:rPr kumimoji="0" lang="pt-BR" sz="3200" dirty="0">
                <a:latin typeface="+mn-lt"/>
              </a:rPr>
              <a:t>Febre</a:t>
            </a:r>
          </a:p>
          <a:p>
            <a:pPr>
              <a:lnSpc>
                <a:spcPts val="5000"/>
              </a:lnSpc>
            </a:pPr>
            <a:r>
              <a:rPr kumimoji="0" lang="pt-BR" sz="3200" dirty="0">
                <a:latin typeface="+mn-lt"/>
              </a:rPr>
              <a:t>Sinais meníngeos</a:t>
            </a:r>
          </a:p>
          <a:p>
            <a:pPr>
              <a:lnSpc>
                <a:spcPts val="5000"/>
              </a:lnSpc>
            </a:pPr>
            <a:r>
              <a:rPr lang="pt-BR" sz="3200" dirty="0">
                <a:latin typeface="+mn-lt"/>
              </a:rPr>
              <a:t>	Rigidez de nuca</a:t>
            </a:r>
          </a:p>
          <a:p>
            <a:pPr>
              <a:lnSpc>
                <a:spcPts val="5000"/>
              </a:lnSpc>
            </a:pPr>
            <a:r>
              <a:rPr kumimoji="0" lang="pt-BR" sz="3200" dirty="0">
                <a:latin typeface="+mn-lt"/>
              </a:rPr>
              <a:t>	</a:t>
            </a:r>
            <a:r>
              <a:rPr kumimoji="0" lang="pt-BR" sz="3200" dirty="0" err="1">
                <a:latin typeface="+mn-lt"/>
              </a:rPr>
              <a:t>Kernig</a:t>
            </a:r>
            <a:r>
              <a:rPr kumimoji="0" lang="pt-BR" sz="3200" dirty="0">
                <a:latin typeface="+mn-lt"/>
              </a:rPr>
              <a:t> e/ou </a:t>
            </a:r>
            <a:r>
              <a:rPr kumimoji="0" lang="pt-BR" sz="3200" dirty="0" err="1">
                <a:latin typeface="+mn-lt"/>
              </a:rPr>
              <a:t>Brudzinski</a:t>
            </a:r>
            <a:r>
              <a:rPr kumimoji="0" lang="pt-BR" sz="3200" dirty="0">
                <a:latin typeface="+mn-lt"/>
              </a:rPr>
              <a:t> – 50%	</a:t>
            </a:r>
          </a:p>
          <a:p>
            <a:pPr>
              <a:lnSpc>
                <a:spcPts val="5000"/>
              </a:lnSpc>
            </a:pPr>
            <a:r>
              <a:rPr lang="pt-BR" sz="3200" dirty="0">
                <a:latin typeface="+mn-lt"/>
              </a:rPr>
              <a:t>Rebaixamento do nível de consciência – 80%</a:t>
            </a:r>
          </a:p>
          <a:p>
            <a:pPr>
              <a:lnSpc>
                <a:spcPts val="5000"/>
              </a:lnSpc>
            </a:pPr>
            <a:r>
              <a:rPr lang="pt-BR" sz="3200" dirty="0">
                <a:latin typeface="+mn-lt"/>
              </a:rPr>
              <a:t>Vômitos – 35%</a:t>
            </a:r>
            <a:endParaRPr kumimoji="0" lang="pt-BR" sz="3200" dirty="0">
              <a:latin typeface="+mn-lt"/>
            </a:endParaRPr>
          </a:p>
          <a:p>
            <a:pPr>
              <a:lnSpc>
                <a:spcPts val="5000"/>
              </a:lnSpc>
            </a:pPr>
            <a:r>
              <a:rPr lang="pt-BR" sz="3200" dirty="0">
                <a:latin typeface="+mn-lt"/>
              </a:rPr>
              <a:t>Crises convulsivas – 30%</a:t>
            </a:r>
            <a:endParaRPr kumimoji="0" lang="pt-BR" sz="3200" dirty="0">
              <a:latin typeface="+mn-lt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5004048" y="1676834"/>
            <a:ext cx="0" cy="23762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364088" y="2540930"/>
            <a:ext cx="155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+mn-lt"/>
              </a:rPr>
              <a:t>85-90%</a:t>
            </a:r>
          </a:p>
        </p:txBody>
      </p:sp>
    </p:spTree>
    <p:extLst>
      <p:ext uri="{BB962C8B-B14F-4D97-AF65-F5344CB8AC3E}">
        <p14:creationId xmlns:p14="http://schemas.microsoft.com/office/powerpoint/2010/main" val="34263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95536" y="480978"/>
            <a:ext cx="835292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Síndrome de Hipertensão Intracraniana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b="4335"/>
          <a:stretch>
            <a:fillRect/>
          </a:stretch>
        </p:blipFill>
        <p:spPr bwMode="auto">
          <a:xfrm>
            <a:off x="468313" y="1719263"/>
            <a:ext cx="3830637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Hidrocefalia"/>
          <p:cNvPicPr>
            <a:picLocks noChangeAspect="1" noChangeArrowheads="1"/>
          </p:cNvPicPr>
          <p:nvPr/>
        </p:nvPicPr>
        <p:blipFill>
          <a:blip r:embed="rId3" cstate="print"/>
          <a:srcRect l="9373" r="7030"/>
          <a:stretch>
            <a:fillRect/>
          </a:stretch>
        </p:blipFill>
        <p:spPr bwMode="auto">
          <a:xfrm>
            <a:off x="4572000" y="2571744"/>
            <a:ext cx="44704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597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95536" y="480978"/>
            <a:ext cx="835292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Síndrome de Hipertensão Intracraniana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549775" y="1600200"/>
            <a:ext cx="44227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57200" y="1600200"/>
            <a:ext cx="40751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6674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000500" y="6432550"/>
            <a:ext cx="5143500" cy="496888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A50021"/>
              </a:buClr>
              <a:buSzPct val="75000"/>
              <a:defRPr/>
            </a:pPr>
            <a:r>
              <a:rPr kumimoji="0" lang="en-US" sz="2400" b="0" kern="0" dirty="0" err="1">
                <a:latin typeface="+mn-lt"/>
              </a:rPr>
              <a:t>Imagens</a:t>
            </a:r>
            <a:r>
              <a:rPr kumimoji="0" lang="en-US" sz="2400" b="0" kern="0" dirty="0">
                <a:latin typeface="+mn-lt"/>
              </a:rPr>
              <a:t> </a:t>
            </a:r>
            <a:r>
              <a:rPr kumimoji="0" lang="en-US" sz="2400" b="0" kern="0" dirty="0" err="1">
                <a:latin typeface="+mn-lt"/>
              </a:rPr>
              <a:t>gentilmente</a:t>
            </a:r>
            <a:r>
              <a:rPr kumimoji="0" lang="en-US" sz="2400" b="0" kern="0" dirty="0">
                <a:latin typeface="+mn-lt"/>
              </a:rPr>
              <a:t> </a:t>
            </a:r>
            <a:r>
              <a:rPr kumimoji="0" lang="en-US" sz="2400" b="0" kern="0" dirty="0" err="1">
                <a:latin typeface="+mn-lt"/>
              </a:rPr>
              <a:t>cedidas</a:t>
            </a:r>
            <a:r>
              <a:rPr kumimoji="0" lang="en-US" sz="2400" b="0" kern="0" dirty="0">
                <a:latin typeface="+mn-lt"/>
              </a:rPr>
              <a:t> </a:t>
            </a:r>
            <a:r>
              <a:rPr kumimoji="0" lang="en-US" sz="2400" b="0" kern="0" dirty="0" err="1">
                <a:latin typeface="+mn-lt"/>
              </a:rPr>
              <a:t>por</a:t>
            </a:r>
            <a:r>
              <a:rPr kumimoji="0" lang="en-US" sz="2400" b="0" kern="0" dirty="0">
                <a:latin typeface="+mn-lt"/>
              </a:rPr>
              <a:t> </a:t>
            </a:r>
            <a:r>
              <a:rPr kumimoji="0" lang="en-US" sz="2400" b="0" kern="0" dirty="0" err="1">
                <a:latin typeface="+mn-lt"/>
              </a:rPr>
              <a:t>Maciel</a:t>
            </a:r>
            <a:endParaRPr kumimoji="0" lang="en-US" sz="2400" b="0" kern="0" dirty="0">
              <a:latin typeface="+mn-lt"/>
            </a:endParaRPr>
          </a:p>
        </p:txBody>
      </p:sp>
      <p:pic>
        <p:nvPicPr>
          <p:cNvPr id="3" name="Picture 4" descr="IMG_09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1636712"/>
            <a:ext cx="8823325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979712" y="480978"/>
            <a:ext cx="5256584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Encefalite </a:t>
            </a:r>
            <a:r>
              <a:rPr lang="pt-BR" sz="3600" b="1" dirty="0" err="1">
                <a:latin typeface="+mn-lt"/>
              </a:rPr>
              <a:t>Cisticercótica</a:t>
            </a: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57506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131840" y="480978"/>
            <a:ext cx="2808312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Diagnóstico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31640" y="1708128"/>
            <a:ext cx="6424004" cy="501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pt-BR" sz="3200" b="1" dirty="0">
                <a:latin typeface="+mn-lt"/>
              </a:rPr>
              <a:t>1- Líquido Cefalorraquiano</a:t>
            </a:r>
          </a:p>
          <a:p>
            <a:pPr eaLnBrk="0" hangingPunct="0">
              <a:lnSpc>
                <a:spcPct val="200000"/>
              </a:lnSpc>
            </a:pPr>
            <a:r>
              <a:rPr lang="pt-BR" sz="3200" b="1" dirty="0">
                <a:latin typeface="+mn-lt"/>
              </a:rPr>
              <a:t>2- </a:t>
            </a:r>
            <a:r>
              <a:rPr lang="pt-BR" sz="3200" b="1" dirty="0" err="1">
                <a:latin typeface="+mn-lt"/>
              </a:rPr>
              <a:t>Neuroimagem</a:t>
            </a:r>
            <a:r>
              <a:rPr lang="pt-BR" sz="3200" b="1" dirty="0">
                <a:latin typeface="+mn-lt"/>
              </a:rPr>
              <a:t> </a:t>
            </a:r>
          </a:p>
          <a:p>
            <a:pPr eaLnBrk="0" hangingPunct="0">
              <a:lnSpc>
                <a:spcPct val="200000"/>
              </a:lnSpc>
            </a:pPr>
            <a:r>
              <a:rPr lang="pt-BR" sz="3200" b="1" dirty="0">
                <a:latin typeface="+mn-lt"/>
              </a:rPr>
              <a:t>	Tomografia computadorizada </a:t>
            </a:r>
          </a:p>
          <a:p>
            <a:pPr eaLnBrk="0" hangingPunct="0">
              <a:lnSpc>
                <a:spcPct val="200000"/>
              </a:lnSpc>
            </a:pPr>
            <a:r>
              <a:rPr lang="pt-BR" sz="3200" b="1" dirty="0">
                <a:latin typeface="+mn-lt"/>
              </a:rPr>
              <a:t>	Ressonância magnética</a:t>
            </a:r>
          </a:p>
          <a:p>
            <a:pPr eaLnBrk="0" hangingPunct="0">
              <a:lnSpc>
                <a:spcPct val="200000"/>
              </a:lnSpc>
            </a:pPr>
            <a:r>
              <a:rPr lang="pt-BR" sz="3200" b="1" dirty="0">
                <a:latin typeface="+mn-lt"/>
              </a:rPr>
              <a:t>3- Achado cirúrgico</a:t>
            </a:r>
          </a:p>
        </p:txBody>
      </p:sp>
    </p:spTree>
    <p:extLst>
      <p:ext uri="{BB962C8B-B14F-4D97-AF65-F5344CB8AC3E}">
        <p14:creationId xmlns:p14="http://schemas.microsoft.com/office/powerpoint/2010/main" val="13336286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699792" y="480978"/>
            <a:ext cx="3816424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Síndrome do LCR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7584" y="1285860"/>
            <a:ext cx="643445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pt-BR" sz="3600" b="1" dirty="0">
                <a:latin typeface="+mn-lt"/>
              </a:rPr>
              <a:t>- </a:t>
            </a:r>
            <a:r>
              <a:rPr lang="pt-BR" sz="3600" b="1" dirty="0" err="1">
                <a:latin typeface="+mn-lt"/>
              </a:rPr>
              <a:t>Pleocitose</a:t>
            </a:r>
            <a:endParaRPr lang="pt-BR" sz="3600" b="1" dirty="0">
              <a:latin typeface="+mn-lt"/>
            </a:endParaRPr>
          </a:p>
          <a:p>
            <a:pPr>
              <a:lnSpc>
                <a:spcPct val="300000"/>
              </a:lnSpc>
            </a:pPr>
            <a:r>
              <a:rPr lang="pt-BR" sz="3600" b="1" dirty="0">
                <a:latin typeface="+mn-lt"/>
              </a:rPr>
              <a:t>- </a:t>
            </a:r>
            <a:r>
              <a:rPr lang="pt-BR" sz="3600" b="1" dirty="0" err="1">
                <a:latin typeface="+mn-lt"/>
              </a:rPr>
              <a:t>Eosinofilorraquia</a:t>
            </a:r>
            <a:endParaRPr lang="pt-BR" sz="3600" b="1" dirty="0">
              <a:latin typeface="+mn-lt"/>
            </a:endParaRPr>
          </a:p>
          <a:p>
            <a:pPr>
              <a:lnSpc>
                <a:spcPct val="300000"/>
              </a:lnSpc>
            </a:pPr>
            <a:r>
              <a:rPr lang="pt-BR" sz="3600" b="1" dirty="0">
                <a:latin typeface="+mn-lt"/>
              </a:rPr>
              <a:t>- Provas imunológicas (ELISA) </a:t>
            </a:r>
          </a:p>
        </p:txBody>
      </p:sp>
      <p:pic>
        <p:nvPicPr>
          <p:cNvPr id="4" name="Picture 5" descr="nh%20eosinophil%20x100%20b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6000" t="19252" r="16000" b="23102"/>
          <a:stretch>
            <a:fillRect/>
          </a:stretch>
        </p:blipFill>
        <p:spPr bwMode="auto">
          <a:xfrm>
            <a:off x="5000628" y="2071678"/>
            <a:ext cx="405999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8786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NCC-Osvaldo-Rev Soc Med Trop"/>
          <p:cNvPicPr>
            <a:picLocks noChangeAspect="1" noChangeArrowheads="1"/>
          </p:cNvPicPr>
          <p:nvPr/>
        </p:nvPicPr>
        <p:blipFill>
          <a:blip r:embed="rId2" cstate="print"/>
          <a:srcRect b="19661"/>
          <a:stretch>
            <a:fillRect/>
          </a:stretch>
        </p:blipFill>
        <p:spPr bwMode="auto">
          <a:xfrm>
            <a:off x="4735513" y="1484313"/>
            <a:ext cx="45164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CC-Sot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471646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49325" y="5734050"/>
            <a:ext cx="2856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0">
                <a:latin typeface="+mn-lt"/>
              </a:rPr>
              <a:t>Del Brutto et al. 1998</a:t>
            </a:r>
            <a:endParaRPr lang="en-US" sz="2400" b="0">
              <a:latin typeface="+mn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64163" y="6381750"/>
            <a:ext cx="3115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0" dirty="0" err="1">
                <a:latin typeface="+mn-lt"/>
              </a:rPr>
              <a:t>Takayanagui</a:t>
            </a:r>
            <a:r>
              <a:rPr lang="pt-BR" sz="2400" b="0" dirty="0">
                <a:latin typeface="+mn-lt"/>
              </a:rPr>
              <a:t> et al. 2001</a:t>
            </a:r>
            <a:endParaRPr lang="en-US" sz="2400" b="0" dirty="0">
              <a:latin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915816" y="480978"/>
            <a:ext cx="331236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Neuroimagem</a:t>
            </a:r>
          </a:p>
        </p:txBody>
      </p:sp>
    </p:spTree>
    <p:extLst>
      <p:ext uri="{BB962C8B-B14F-4D97-AF65-F5344CB8AC3E}">
        <p14:creationId xmlns:p14="http://schemas.microsoft.com/office/powerpoint/2010/main" val="748704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2450" y="3214686"/>
            <a:ext cx="5468164" cy="299819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kumimoji="0" lang="pt-BR" sz="3600" b="1" dirty="0">
                <a:latin typeface="+mn-lt"/>
              </a:rPr>
              <a:t>2- Etiológico</a:t>
            </a:r>
          </a:p>
          <a:p>
            <a:pPr eaLnBrk="0" hangingPunct="0">
              <a:lnSpc>
                <a:spcPct val="140000"/>
              </a:lnSpc>
            </a:pPr>
            <a:r>
              <a:rPr kumimoji="0" lang="pt-BR" sz="3600" b="1" dirty="0">
                <a:latin typeface="+mn-lt"/>
              </a:rPr>
              <a:t>	- </a:t>
            </a:r>
            <a:r>
              <a:rPr kumimoji="0" lang="pt-BR" sz="3600" b="1" dirty="0" err="1">
                <a:latin typeface="+mn-lt"/>
              </a:rPr>
              <a:t>Albendazol</a:t>
            </a:r>
            <a:endParaRPr kumimoji="0" lang="pt-BR" sz="3600" b="1" dirty="0">
              <a:latin typeface="+mn-lt"/>
            </a:endParaRPr>
          </a:p>
          <a:p>
            <a:pPr eaLnBrk="0" hangingPunct="0">
              <a:lnSpc>
                <a:spcPct val="140000"/>
              </a:lnSpc>
            </a:pPr>
            <a:r>
              <a:rPr kumimoji="0" lang="pt-BR" sz="3600" b="1" dirty="0">
                <a:latin typeface="+mn-lt"/>
              </a:rPr>
              <a:t>	- </a:t>
            </a:r>
            <a:r>
              <a:rPr kumimoji="0" lang="pt-BR" sz="3600" b="1" dirty="0" err="1">
                <a:latin typeface="+mn-lt"/>
              </a:rPr>
              <a:t>Praziquantel</a:t>
            </a:r>
            <a:endParaRPr kumimoji="0" lang="pt-BR" sz="3600" b="1" dirty="0">
              <a:latin typeface="+mn-lt"/>
            </a:endParaRPr>
          </a:p>
          <a:p>
            <a:pPr eaLnBrk="0" hangingPunct="0">
              <a:lnSpc>
                <a:spcPct val="140000"/>
              </a:lnSpc>
            </a:pPr>
            <a:r>
              <a:rPr kumimoji="0" lang="pt-BR" sz="3600" b="1" dirty="0">
                <a:latin typeface="+mn-lt"/>
              </a:rPr>
              <a:t>	- Extirpação cirúrgica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13329" y="1957490"/>
            <a:ext cx="3159839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kumimoji="0" lang="pt-BR" sz="3600" b="1" dirty="0">
                <a:latin typeface="+mn-lt"/>
              </a:rPr>
              <a:t>1- Sintomático 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131840" y="480978"/>
            <a:ext cx="2808312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Tratamento</a:t>
            </a:r>
          </a:p>
        </p:txBody>
      </p:sp>
    </p:spTree>
    <p:extLst>
      <p:ext uri="{BB962C8B-B14F-4D97-AF65-F5344CB8AC3E}">
        <p14:creationId xmlns:p14="http://schemas.microsoft.com/office/powerpoint/2010/main" val="35291610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07704" y="1785938"/>
            <a:ext cx="5327292" cy="19759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70000"/>
              </a:lnSpc>
            </a:pPr>
            <a:r>
              <a:rPr kumimoji="0" lang="pt-BR" sz="3600" b="1" dirty="0">
                <a:latin typeface="+mn-lt"/>
              </a:rPr>
              <a:t>Meta-análise: ALB x PZQ</a:t>
            </a:r>
          </a:p>
          <a:p>
            <a:pPr algn="ctr" eaLnBrk="0" hangingPunct="0">
              <a:lnSpc>
                <a:spcPct val="170000"/>
              </a:lnSpc>
            </a:pPr>
            <a:r>
              <a:rPr kumimoji="0" lang="pt-BR" sz="3600" dirty="0">
                <a:latin typeface="+mn-lt"/>
              </a:rPr>
              <a:t>6 estudos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74586" y="6308725"/>
            <a:ext cx="6461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0" dirty="0" err="1">
                <a:latin typeface="+mn-lt"/>
              </a:rPr>
              <a:t>Matthaiou</a:t>
            </a:r>
            <a:r>
              <a:rPr lang="pt-BR" sz="2400" b="0" dirty="0">
                <a:latin typeface="+mn-lt"/>
              </a:rPr>
              <a:t> </a:t>
            </a:r>
            <a:r>
              <a:rPr lang="pt-BR" sz="2400" b="0" dirty="0" err="1">
                <a:latin typeface="+mn-lt"/>
              </a:rPr>
              <a:t>et</a:t>
            </a:r>
            <a:r>
              <a:rPr lang="pt-BR" sz="2400" b="0" dirty="0">
                <a:latin typeface="+mn-lt"/>
              </a:rPr>
              <a:t> al. </a:t>
            </a:r>
            <a:r>
              <a:rPr lang="pt-BR" sz="2400" b="0" dirty="0" err="1">
                <a:latin typeface="+mn-lt"/>
              </a:rPr>
              <a:t>PLoS</a:t>
            </a:r>
            <a:r>
              <a:rPr lang="pt-BR" sz="2400" b="0" dirty="0">
                <a:latin typeface="+mn-lt"/>
              </a:rPr>
              <a:t> </a:t>
            </a:r>
            <a:r>
              <a:rPr lang="pt-BR" sz="2400" b="0" dirty="0" err="1">
                <a:latin typeface="+mn-lt"/>
              </a:rPr>
              <a:t>Negl</a:t>
            </a:r>
            <a:r>
              <a:rPr lang="pt-BR" sz="2400" b="0" dirty="0">
                <a:latin typeface="+mn-lt"/>
              </a:rPr>
              <a:t> </a:t>
            </a:r>
            <a:r>
              <a:rPr lang="pt-BR" sz="2400" b="0" dirty="0" err="1">
                <a:latin typeface="+mn-lt"/>
              </a:rPr>
              <a:t>Trop</a:t>
            </a:r>
            <a:r>
              <a:rPr lang="pt-BR" sz="2400" b="0" dirty="0">
                <a:latin typeface="+mn-lt"/>
              </a:rPr>
              <a:t> </a:t>
            </a:r>
            <a:r>
              <a:rPr lang="pt-BR" sz="2400" b="0" dirty="0" err="1">
                <a:latin typeface="+mn-lt"/>
              </a:rPr>
              <a:t>Dis</a:t>
            </a:r>
            <a:r>
              <a:rPr lang="pt-BR" sz="2400" b="0" dirty="0">
                <a:latin typeface="+mn-lt"/>
              </a:rPr>
              <a:t> 2: e194, 2008</a:t>
            </a:r>
            <a:endParaRPr lang="en-US" sz="2400" b="0" dirty="0"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640" y="4141273"/>
            <a:ext cx="6454010" cy="1087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170000"/>
              </a:lnSpc>
            </a:pPr>
            <a:r>
              <a:rPr kumimoji="0" lang="pt-BR" sz="4400" b="1" dirty="0">
                <a:solidFill>
                  <a:srgbClr val="FF0000"/>
                </a:solidFill>
                <a:latin typeface="+mn-lt"/>
              </a:rPr>
              <a:t>ALB mais eficaz que </a:t>
            </a:r>
            <a:r>
              <a:rPr kumimoji="0" lang="pt-BR" sz="4400" b="1" dirty="0" err="1">
                <a:solidFill>
                  <a:srgbClr val="FF0000"/>
                </a:solidFill>
                <a:latin typeface="+mn-lt"/>
              </a:rPr>
              <a:t>PZQ</a:t>
            </a:r>
            <a:endParaRPr kumimoji="0" lang="pt-BR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835696" y="480978"/>
            <a:ext cx="547260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Tratamento </a:t>
            </a:r>
            <a:r>
              <a:rPr lang="pt-BR" sz="3600" b="1" dirty="0" err="1">
                <a:latin typeface="+mn-lt"/>
              </a:rPr>
              <a:t>Parasiticidade</a:t>
            </a: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3995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39 35 35 - H  Edson _002"/>
          <p:cNvPicPr>
            <a:picLocks noChangeAspect="1" noChangeArrowheads="1"/>
          </p:cNvPicPr>
          <p:nvPr/>
        </p:nvPicPr>
        <p:blipFill>
          <a:blip r:embed="rId2" cstate="print"/>
          <a:srcRect l="2640" t="6628" r="2640" b="6628"/>
          <a:stretch>
            <a:fillRect/>
          </a:stretch>
        </p:blipFill>
        <p:spPr bwMode="auto">
          <a:xfrm>
            <a:off x="4067175" y="1773238"/>
            <a:ext cx="5292725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056 61 22 - H  Maria _004a"/>
          <p:cNvPicPr>
            <a:picLocks noChangeAspect="1" noChangeArrowheads="1"/>
          </p:cNvPicPr>
          <p:nvPr/>
        </p:nvPicPr>
        <p:blipFill>
          <a:blip r:embed="rId3" cstate="print"/>
          <a:srcRect l="6554" t="2675" r="6554"/>
          <a:stretch>
            <a:fillRect/>
          </a:stretch>
        </p:blipFill>
        <p:spPr bwMode="auto">
          <a:xfrm>
            <a:off x="-36513" y="1773238"/>
            <a:ext cx="43735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899592" y="480978"/>
            <a:ext cx="7416824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Polêmica: </a:t>
            </a:r>
            <a:r>
              <a:rPr lang="pt-BR" sz="3600" b="1" dirty="0" err="1">
                <a:latin typeface="+mn-lt"/>
              </a:rPr>
              <a:t>Albendazol</a:t>
            </a:r>
            <a:r>
              <a:rPr lang="pt-BR" sz="3600" b="1" dirty="0">
                <a:latin typeface="+mn-lt"/>
              </a:rPr>
              <a:t> ou Cirurgia?</a:t>
            </a:r>
          </a:p>
        </p:txBody>
      </p:sp>
    </p:spTree>
    <p:extLst>
      <p:ext uri="{BB962C8B-B14F-4D97-AF65-F5344CB8AC3E}">
        <p14:creationId xmlns:p14="http://schemas.microsoft.com/office/powerpoint/2010/main" val="33532657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1030288" y="2400300"/>
            <a:ext cx="2247731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800" b="1" dirty="0">
                <a:latin typeface="+mn-lt"/>
              </a:rPr>
              <a:t>Cistos viáveis</a:t>
            </a:r>
          </a:p>
          <a:p>
            <a:pPr>
              <a:lnSpc>
                <a:spcPct val="130000"/>
              </a:lnSpc>
            </a:pPr>
            <a:r>
              <a:rPr lang="pt-BR" sz="2800" b="1" dirty="0">
                <a:latin typeface="+mn-lt"/>
              </a:rPr>
              <a:t>Encefalite</a:t>
            </a:r>
          </a:p>
          <a:p>
            <a:pPr>
              <a:lnSpc>
                <a:spcPct val="130000"/>
              </a:lnSpc>
            </a:pPr>
            <a:r>
              <a:rPr lang="pt-BR" sz="2800" b="1" dirty="0">
                <a:latin typeface="+mn-lt"/>
              </a:rPr>
              <a:t>Calcificações</a:t>
            </a:r>
            <a:endParaRPr lang="pt-BR" sz="2800" b="1" u="sng" dirty="0">
              <a:latin typeface="+mn-lt"/>
            </a:endParaRPr>
          </a:p>
          <a:p>
            <a:pPr>
              <a:lnSpc>
                <a:spcPct val="130000"/>
              </a:lnSpc>
            </a:pPr>
            <a:endParaRPr lang="pt-BR" sz="2800" b="1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pt-BR" sz="2800" b="1" dirty="0">
                <a:latin typeface="+mn-lt"/>
              </a:rPr>
              <a:t>Ventricular</a:t>
            </a:r>
          </a:p>
          <a:p>
            <a:pPr>
              <a:lnSpc>
                <a:spcPct val="130000"/>
              </a:lnSpc>
            </a:pPr>
            <a:r>
              <a:rPr lang="pt-BR" sz="2800" b="1" dirty="0" err="1">
                <a:latin typeface="+mn-lt"/>
              </a:rPr>
              <a:t>Cisternal</a:t>
            </a:r>
            <a:endParaRPr lang="pt-BR" sz="2800" b="1" dirty="0">
              <a:latin typeface="+mn-lt"/>
            </a:endParaRP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4306888" y="2389188"/>
            <a:ext cx="3682418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800" b="1" dirty="0" err="1">
                <a:latin typeface="+mn-lt"/>
              </a:rPr>
              <a:t>ALB</a:t>
            </a:r>
            <a:r>
              <a:rPr lang="pt-BR" sz="2800" b="1" dirty="0">
                <a:latin typeface="+mn-lt"/>
              </a:rPr>
              <a:t> + </a:t>
            </a:r>
            <a:r>
              <a:rPr lang="pt-BR" sz="2800" b="1" dirty="0" err="1">
                <a:latin typeface="+mn-lt"/>
              </a:rPr>
              <a:t>corticosteróide</a:t>
            </a:r>
            <a:endParaRPr lang="pt-BR" sz="2800" b="1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pt-BR" sz="2800" b="1" dirty="0">
                <a:latin typeface="+mn-lt"/>
              </a:rPr>
              <a:t>Apenas </a:t>
            </a:r>
            <a:r>
              <a:rPr lang="pt-BR" sz="2800" b="1" dirty="0" err="1">
                <a:latin typeface="+mn-lt"/>
              </a:rPr>
              <a:t>corticosteróide</a:t>
            </a:r>
            <a:endParaRPr lang="pt-BR" sz="2800" b="1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pt-BR" sz="2800" b="1" dirty="0">
                <a:latin typeface="+mn-lt"/>
              </a:rPr>
              <a:t>Nenhum parasiticida</a:t>
            </a:r>
          </a:p>
          <a:p>
            <a:pPr>
              <a:lnSpc>
                <a:spcPct val="130000"/>
              </a:lnSpc>
            </a:pPr>
            <a:endParaRPr lang="pt-BR" sz="2800" b="1" dirty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pt-BR" sz="2800" b="1" dirty="0">
                <a:latin typeface="+mn-lt"/>
              </a:rPr>
              <a:t>Cirurgia endoscópica</a:t>
            </a:r>
          </a:p>
          <a:p>
            <a:pPr>
              <a:lnSpc>
                <a:spcPct val="130000"/>
              </a:lnSpc>
            </a:pPr>
            <a:r>
              <a:rPr lang="pt-BR" sz="2800" b="1" dirty="0" err="1">
                <a:latin typeface="+mn-lt"/>
              </a:rPr>
              <a:t>ALB</a:t>
            </a:r>
            <a:r>
              <a:rPr lang="pt-BR" sz="2800" b="1" dirty="0">
                <a:latin typeface="+mn-lt"/>
              </a:rPr>
              <a:t> + </a:t>
            </a:r>
            <a:r>
              <a:rPr lang="pt-BR" sz="2800" b="1" dirty="0" err="1">
                <a:latin typeface="+mn-lt"/>
              </a:rPr>
              <a:t>corticosteróide</a:t>
            </a:r>
            <a:endParaRPr lang="pt-BR" sz="2800" b="1" dirty="0">
              <a:latin typeface="+mn-lt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752600" y="1714500"/>
            <a:ext cx="5642378" cy="5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800" b="1">
                <a:latin typeface="+mn-lt"/>
              </a:rPr>
              <a:t>NCC INTRAPARENQUIMATOSA</a:t>
            </a:r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457200" y="1714500"/>
            <a:ext cx="8686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 b="1">
              <a:latin typeface="+mn-lt"/>
            </a:endParaRP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>
            <a:off x="457200" y="2357438"/>
            <a:ext cx="8686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 b="1">
              <a:latin typeface="+mn-lt"/>
            </a:endParaRP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457200" y="4143375"/>
            <a:ext cx="8686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 b="1">
              <a:latin typeface="+mn-lt"/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>
            <a:off x="457200" y="4643438"/>
            <a:ext cx="8686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 b="1">
              <a:latin typeface="+mn-lt"/>
            </a:endParaRPr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>
            <a:off x="457200" y="5929313"/>
            <a:ext cx="8686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 b="1">
              <a:latin typeface="+mn-lt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3265519" y="6284913"/>
            <a:ext cx="5862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latin typeface="+mn-lt"/>
              </a:rPr>
              <a:t>Garcia </a:t>
            </a:r>
            <a:r>
              <a:rPr lang="pt-BR" sz="2400" dirty="0" err="1">
                <a:latin typeface="+mn-lt"/>
              </a:rPr>
              <a:t>et</a:t>
            </a:r>
            <a:r>
              <a:rPr lang="pt-BR" sz="2400" dirty="0">
                <a:latin typeface="+mn-lt"/>
              </a:rPr>
              <a:t> al. </a:t>
            </a:r>
            <a:r>
              <a:rPr lang="pt-BR" sz="2400" dirty="0" err="1">
                <a:latin typeface="+mn-lt"/>
              </a:rPr>
              <a:t>Clin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Microbiol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Rev</a:t>
            </a:r>
            <a:r>
              <a:rPr lang="pt-BR" sz="2400" dirty="0">
                <a:latin typeface="+mn-lt"/>
              </a:rPr>
              <a:t> 15:747, 2002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825625" y="4071938"/>
            <a:ext cx="5741765" cy="5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800" b="1" dirty="0" err="1">
                <a:latin typeface="+mn-lt"/>
              </a:rPr>
              <a:t>NCC</a:t>
            </a:r>
            <a:r>
              <a:rPr lang="pt-BR" sz="2800" b="1" dirty="0">
                <a:latin typeface="+mn-lt"/>
              </a:rPr>
              <a:t> </a:t>
            </a:r>
            <a:r>
              <a:rPr lang="pt-BR" sz="2800" b="1" dirty="0" err="1">
                <a:latin typeface="+mn-lt"/>
              </a:rPr>
              <a:t>EXTRAPARENQUIMATOSA</a:t>
            </a:r>
            <a:endParaRPr lang="pt-BR" sz="2800" b="1" dirty="0">
              <a:latin typeface="+mn-lt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123728" y="480978"/>
            <a:ext cx="4896544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Tratamento - Consenso</a:t>
            </a:r>
          </a:p>
        </p:txBody>
      </p:sp>
    </p:spTree>
    <p:extLst>
      <p:ext uri="{BB962C8B-B14F-4D97-AF65-F5344CB8AC3E}">
        <p14:creationId xmlns:p14="http://schemas.microsoft.com/office/powerpoint/2010/main" val="104782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3225"/>
            <a:ext cx="40655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447675" y="1368425"/>
          <a:ext cx="420052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5" name="Photo Editor Photo" r:id="rId4" imgW="2914286" imgH="2152951" progId="">
                  <p:embed/>
                </p:oleObj>
              </mc:Choice>
              <mc:Fallback>
                <p:oleObj name="Photo Editor Photo" r:id="rId4" imgW="2914286" imgH="2152951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688"/>
                      <a:stretch>
                        <a:fillRect/>
                      </a:stretch>
                    </p:blipFill>
                    <p:spPr bwMode="auto">
                      <a:xfrm>
                        <a:off x="447675" y="1368425"/>
                        <a:ext cx="420052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6" descr="skin rash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400550"/>
            <a:ext cx="37338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699792" y="500063"/>
            <a:ext cx="3744416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 err="1">
                <a:latin typeface="+mn-lt"/>
              </a:rPr>
              <a:t>Meningococcemia</a:t>
            </a:r>
            <a:endParaRPr lang="pt-B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88990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62257" y="1628800"/>
            <a:ext cx="8386207" cy="501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b="1" dirty="0">
                <a:latin typeface="+mn-lt"/>
              </a:rPr>
              <a:t>Notificação compulsória (cisticercose e teníase)</a:t>
            </a:r>
          </a:p>
          <a:p>
            <a:pPr>
              <a:lnSpc>
                <a:spcPct val="120000"/>
              </a:lnSpc>
            </a:pPr>
            <a:r>
              <a:rPr lang="pt-BR" b="1" dirty="0">
                <a:latin typeface="+mn-lt"/>
              </a:rPr>
              <a:t>		</a:t>
            </a:r>
            <a:r>
              <a:rPr lang="pt-BR" dirty="0" err="1">
                <a:latin typeface="+mn-lt"/>
              </a:rPr>
              <a:t>Takayanagui</a:t>
            </a:r>
            <a:r>
              <a:rPr lang="pt-BR" dirty="0">
                <a:latin typeface="+mn-lt"/>
              </a:rPr>
              <a:t> et al. </a:t>
            </a:r>
            <a:r>
              <a:rPr lang="pt-BR" dirty="0" err="1">
                <a:latin typeface="+mn-lt"/>
              </a:rPr>
              <a:t>Arq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Neuropsiquiatr</a:t>
            </a:r>
            <a:r>
              <a:rPr lang="pt-BR" dirty="0">
                <a:latin typeface="+mn-lt"/>
              </a:rPr>
              <a:t>, 1996</a:t>
            </a:r>
          </a:p>
          <a:p>
            <a:pPr>
              <a:lnSpc>
                <a:spcPct val="120000"/>
              </a:lnSpc>
            </a:pPr>
            <a:r>
              <a:rPr lang="pt-BR" dirty="0">
                <a:latin typeface="+mn-lt"/>
              </a:rPr>
              <a:t>		</a:t>
            </a:r>
            <a:r>
              <a:rPr lang="pt-BR" dirty="0" err="1">
                <a:latin typeface="+mn-lt"/>
              </a:rPr>
              <a:t>Chimelli</a:t>
            </a:r>
            <a:r>
              <a:rPr lang="pt-BR" dirty="0">
                <a:latin typeface="+mn-lt"/>
              </a:rPr>
              <a:t> et al. </a:t>
            </a:r>
            <a:r>
              <a:rPr lang="pt-BR" dirty="0" err="1">
                <a:latin typeface="+mn-lt"/>
              </a:rPr>
              <a:t>Arq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Neuropsiquiatr</a:t>
            </a:r>
            <a:r>
              <a:rPr lang="pt-BR" dirty="0">
                <a:latin typeface="+mn-lt"/>
              </a:rPr>
              <a:t>, 1998</a:t>
            </a:r>
            <a:r>
              <a:rPr lang="pt-BR" sz="3200" dirty="0">
                <a:latin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t-BR" sz="3200" b="1" dirty="0">
                <a:latin typeface="+mn-lt"/>
              </a:rPr>
              <a:t>Fiscalização de Hortas produtoras de verduras</a:t>
            </a:r>
          </a:p>
          <a:p>
            <a:pPr eaLnBrk="0" hangingPunct="0">
              <a:lnSpc>
                <a:spcPct val="120000"/>
              </a:lnSpc>
            </a:pPr>
            <a:r>
              <a:rPr kumimoji="0" lang="pt-BR" dirty="0">
                <a:latin typeface="+mn-lt"/>
              </a:rPr>
              <a:t>		</a:t>
            </a:r>
            <a:r>
              <a:rPr kumimoji="0" lang="pt-BR" dirty="0" err="1">
                <a:latin typeface="+mn-lt"/>
              </a:rPr>
              <a:t>Takayanagui</a:t>
            </a:r>
            <a:r>
              <a:rPr kumimoji="0" lang="pt-BR" dirty="0">
                <a:latin typeface="+mn-lt"/>
              </a:rPr>
              <a:t> et al. </a:t>
            </a:r>
            <a:r>
              <a:rPr kumimoji="0" lang="pt-BR" dirty="0" err="1">
                <a:latin typeface="+mn-lt"/>
              </a:rPr>
              <a:t>Rev</a:t>
            </a:r>
            <a:r>
              <a:rPr kumimoji="0" lang="pt-BR" dirty="0">
                <a:latin typeface="+mn-lt"/>
              </a:rPr>
              <a:t> </a:t>
            </a:r>
            <a:r>
              <a:rPr kumimoji="0" lang="pt-BR" dirty="0" err="1">
                <a:latin typeface="+mn-lt"/>
              </a:rPr>
              <a:t>Soc</a:t>
            </a:r>
            <a:r>
              <a:rPr kumimoji="0" lang="pt-BR" dirty="0">
                <a:latin typeface="+mn-lt"/>
              </a:rPr>
              <a:t> </a:t>
            </a:r>
            <a:r>
              <a:rPr kumimoji="0" lang="pt-BR" dirty="0" err="1">
                <a:latin typeface="+mn-lt"/>
              </a:rPr>
              <a:t>Bras</a:t>
            </a:r>
            <a:r>
              <a:rPr kumimoji="0" lang="pt-BR" dirty="0">
                <a:latin typeface="+mn-lt"/>
              </a:rPr>
              <a:t> </a:t>
            </a:r>
            <a:r>
              <a:rPr kumimoji="0" lang="pt-BR" dirty="0" err="1">
                <a:latin typeface="+mn-lt"/>
              </a:rPr>
              <a:t>Med</a:t>
            </a:r>
            <a:r>
              <a:rPr kumimoji="0" lang="pt-BR" dirty="0">
                <a:latin typeface="+mn-lt"/>
              </a:rPr>
              <a:t> </a:t>
            </a:r>
            <a:r>
              <a:rPr kumimoji="0" lang="pt-BR" dirty="0" err="1">
                <a:latin typeface="+mn-lt"/>
              </a:rPr>
              <a:t>Trop</a:t>
            </a:r>
            <a:r>
              <a:rPr kumimoji="0" lang="pt-BR" dirty="0">
                <a:latin typeface="+mn-lt"/>
              </a:rPr>
              <a:t>, 2007</a:t>
            </a:r>
          </a:p>
          <a:p>
            <a:pPr>
              <a:lnSpc>
                <a:spcPct val="120000"/>
              </a:lnSpc>
            </a:pPr>
            <a:r>
              <a:rPr lang="pt-BR" sz="3200" b="1" dirty="0">
                <a:latin typeface="+mn-lt"/>
              </a:rPr>
              <a:t>Fiscalização de verduras nos Pontos de Venda</a:t>
            </a:r>
          </a:p>
          <a:p>
            <a:pPr>
              <a:lnSpc>
                <a:spcPct val="120000"/>
              </a:lnSpc>
            </a:pPr>
            <a:r>
              <a:rPr lang="pt-BR" dirty="0">
                <a:latin typeface="+mn-lt"/>
              </a:rPr>
              <a:t>		</a:t>
            </a:r>
            <a:r>
              <a:rPr lang="pt-BR" dirty="0" err="1">
                <a:latin typeface="+mn-lt"/>
              </a:rPr>
              <a:t>Takayanagui</a:t>
            </a:r>
            <a:r>
              <a:rPr lang="pt-BR" dirty="0">
                <a:latin typeface="+mn-lt"/>
              </a:rPr>
              <a:t> et al. </a:t>
            </a:r>
            <a:r>
              <a:rPr lang="pt-BR" dirty="0" err="1">
                <a:latin typeface="+mn-lt"/>
              </a:rPr>
              <a:t>Rev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Soc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Bras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Med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Trop</a:t>
            </a:r>
            <a:r>
              <a:rPr lang="pt-BR" dirty="0">
                <a:latin typeface="+mn-lt"/>
              </a:rPr>
              <a:t>, 2001</a:t>
            </a:r>
          </a:p>
          <a:p>
            <a:pPr>
              <a:lnSpc>
                <a:spcPct val="120000"/>
              </a:lnSpc>
            </a:pPr>
            <a:r>
              <a:rPr lang="pt-BR" dirty="0">
                <a:latin typeface="+mn-lt"/>
              </a:rPr>
              <a:t>		</a:t>
            </a:r>
            <a:r>
              <a:rPr lang="pt-BR" dirty="0" err="1">
                <a:latin typeface="+mn-lt"/>
              </a:rPr>
              <a:t>Takayanagui</a:t>
            </a:r>
            <a:r>
              <a:rPr lang="pt-BR" dirty="0">
                <a:latin typeface="+mn-lt"/>
              </a:rPr>
              <a:t> et al. </a:t>
            </a:r>
            <a:r>
              <a:rPr lang="pt-BR" dirty="0" err="1">
                <a:latin typeface="+mn-lt"/>
              </a:rPr>
              <a:t>Rev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Soc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Bras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Med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Trop</a:t>
            </a:r>
            <a:r>
              <a:rPr lang="pt-BR" dirty="0">
                <a:latin typeface="+mn-lt"/>
              </a:rPr>
              <a:t>, 2006</a:t>
            </a:r>
          </a:p>
          <a:p>
            <a:pPr>
              <a:lnSpc>
                <a:spcPct val="120000"/>
              </a:lnSpc>
            </a:pPr>
            <a:r>
              <a:rPr lang="pt-BR" sz="3200" b="1" dirty="0">
                <a:latin typeface="+mn-lt"/>
              </a:rPr>
              <a:t>Parasitológico de Manipuladores de Alimentos</a:t>
            </a:r>
          </a:p>
          <a:p>
            <a:pPr>
              <a:lnSpc>
                <a:spcPct val="120000"/>
              </a:lnSpc>
            </a:pPr>
            <a:r>
              <a:rPr lang="pt-BR" dirty="0">
                <a:latin typeface="+mn-lt"/>
              </a:rPr>
              <a:t>		</a:t>
            </a:r>
            <a:r>
              <a:rPr lang="pt-BR" dirty="0" err="1">
                <a:latin typeface="+mn-lt"/>
              </a:rPr>
              <a:t>Capuano</a:t>
            </a:r>
            <a:r>
              <a:rPr lang="pt-BR" dirty="0">
                <a:latin typeface="+mn-lt"/>
              </a:rPr>
              <a:t> et al. – </a:t>
            </a:r>
            <a:r>
              <a:rPr lang="pt-BR" dirty="0" err="1">
                <a:latin typeface="+mn-lt"/>
              </a:rPr>
              <a:t>Rev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Inst</a:t>
            </a:r>
            <a:r>
              <a:rPr lang="pt-BR" dirty="0">
                <a:latin typeface="+mn-lt"/>
              </a:rPr>
              <a:t> Adolfo Lutz, 2002</a:t>
            </a:r>
          </a:p>
          <a:p>
            <a:pPr>
              <a:lnSpc>
                <a:spcPct val="120000"/>
              </a:lnSpc>
            </a:pPr>
            <a:r>
              <a:rPr lang="pt-BR" dirty="0">
                <a:latin typeface="+mn-lt"/>
              </a:rPr>
              <a:t>		</a:t>
            </a:r>
            <a:r>
              <a:rPr lang="pt-BR" dirty="0" err="1">
                <a:latin typeface="+mn-lt"/>
              </a:rPr>
              <a:t>Capuano</a:t>
            </a:r>
            <a:r>
              <a:rPr lang="pt-BR" dirty="0">
                <a:latin typeface="+mn-lt"/>
              </a:rPr>
              <a:t> et al. – </a:t>
            </a:r>
            <a:r>
              <a:rPr lang="pt-BR" dirty="0" err="1">
                <a:latin typeface="+mn-lt"/>
              </a:rPr>
              <a:t>Rev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Bras</a:t>
            </a:r>
            <a:r>
              <a:rPr lang="pt-BR" dirty="0">
                <a:latin typeface="+mn-lt"/>
              </a:rPr>
              <a:t> </a:t>
            </a:r>
            <a:r>
              <a:rPr lang="pt-BR" dirty="0" err="1">
                <a:latin typeface="+mn-lt"/>
              </a:rPr>
              <a:t>Epidem</a:t>
            </a:r>
            <a:r>
              <a:rPr lang="pt-BR" dirty="0">
                <a:latin typeface="+mn-lt"/>
              </a:rPr>
              <a:t>, 2008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539552" y="480978"/>
            <a:ext cx="8028384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pt-BR" sz="3600" b="1" dirty="0">
                <a:latin typeface="+mn-lt"/>
              </a:rPr>
              <a:t>Programa de Controle da Cisticercose</a:t>
            </a:r>
          </a:p>
        </p:txBody>
      </p:sp>
    </p:spTree>
    <p:extLst>
      <p:ext uri="{BB962C8B-B14F-4D97-AF65-F5344CB8AC3E}">
        <p14:creationId xmlns:p14="http://schemas.microsoft.com/office/powerpoint/2010/main" val="9345259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 descr="http://tbn0.google.com/images?q=tbn:maHgzdjONf-VXM:http://www.eesc.usp.br/bioeng/oficios_modelos/cadastro/noticias/imagensenviadas/usp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7504" y="187620"/>
            <a:ext cx="2428892" cy="9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09866"/>
            <a:ext cx="7311157" cy="464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www.fmrp.usp.br/novo_portal/images/stories/fmrp/brasa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8629" r="5598" b="10355"/>
          <a:stretch>
            <a:fillRect/>
          </a:stretch>
        </p:blipFill>
        <p:spPr bwMode="auto">
          <a:xfrm>
            <a:off x="8172400" y="-27384"/>
            <a:ext cx="85725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1520" y="1550645"/>
            <a:ext cx="8568952" cy="58221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200" b="1" dirty="0">
                <a:latin typeface="+mn-lt"/>
                <a:cs typeface="+mn-cs"/>
              </a:rPr>
              <a:t>Faculdade de Medicina de Ribeirão Preto - USP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59050" y="2273300"/>
            <a:ext cx="1651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kumimoji="0" lang="en-US" sz="32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" name="Text Box 4"/>
          <p:cNvSpPr txBox="1">
            <a:spLocks noChangeAspect="1" noChangeArrowheads="1"/>
          </p:cNvSpPr>
          <p:nvPr/>
        </p:nvSpPr>
        <p:spPr bwMode="auto">
          <a:xfrm>
            <a:off x="688975" y="1443038"/>
            <a:ext cx="8382423" cy="50167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kumimoji="0" lang="pt-BR" sz="3200" b="1" dirty="0">
                <a:latin typeface="+mn-lt"/>
              </a:rPr>
              <a:t>Aspecto: purulento</a:t>
            </a:r>
          </a:p>
          <a:p>
            <a:pPr eaLnBrk="0" hangingPunct="0">
              <a:lnSpc>
                <a:spcPct val="200000"/>
              </a:lnSpc>
            </a:pPr>
            <a:r>
              <a:rPr kumimoji="0" lang="pt-BR" sz="3200" b="1" dirty="0">
                <a:latin typeface="+mn-lt"/>
              </a:rPr>
              <a:t>N. células: &gt; 1.000/mm</a:t>
            </a:r>
            <a:r>
              <a:rPr kumimoji="0" lang="pt-BR" sz="3200" b="1" baseline="30000" dirty="0">
                <a:latin typeface="+mn-lt"/>
              </a:rPr>
              <a:t>3</a:t>
            </a:r>
            <a:endParaRPr kumimoji="0" lang="pt-BR" sz="3200" b="1" dirty="0">
              <a:latin typeface="+mn-lt"/>
            </a:endParaRPr>
          </a:p>
          <a:p>
            <a:pPr eaLnBrk="0" hangingPunct="0">
              <a:lnSpc>
                <a:spcPct val="200000"/>
              </a:lnSpc>
            </a:pPr>
            <a:r>
              <a:rPr kumimoji="0" lang="pt-BR" sz="3200" b="1" dirty="0">
                <a:latin typeface="+mn-lt"/>
              </a:rPr>
              <a:t>Tipo celular: neutrófilos</a:t>
            </a:r>
          </a:p>
          <a:p>
            <a:pPr eaLnBrk="0" hangingPunct="0">
              <a:lnSpc>
                <a:spcPct val="200000"/>
              </a:lnSpc>
            </a:pPr>
            <a:r>
              <a:rPr kumimoji="0" lang="pt-BR" sz="3200" b="1" dirty="0">
                <a:latin typeface="+mn-lt"/>
              </a:rPr>
              <a:t>Glicose: diminuída (&lt; 2/3 da glicemia em 70%)</a:t>
            </a:r>
          </a:p>
          <a:p>
            <a:pPr eaLnBrk="0" hangingPunct="0">
              <a:lnSpc>
                <a:spcPct val="200000"/>
              </a:lnSpc>
            </a:pPr>
            <a:r>
              <a:rPr kumimoji="0" lang="pt-BR" sz="3200" b="1" dirty="0">
                <a:latin typeface="+mn-lt"/>
              </a:rPr>
              <a:t>Identificação do agente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051720" y="500063"/>
            <a:ext cx="5112568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Líquido Cefalorraquiano</a:t>
            </a:r>
            <a:endParaRPr lang="pt-BR" sz="3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17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136245"/>
              </p:ext>
            </p:extLst>
          </p:nvPr>
        </p:nvGraphicFramePr>
        <p:xfrm>
          <a:off x="655262" y="3777361"/>
          <a:ext cx="3992938" cy="265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4" name="Documento de imagem" r:id="rId3" imgW="8906608" imgH="5187462" progId="">
                  <p:embed/>
                </p:oleObj>
              </mc:Choice>
              <mc:Fallback>
                <p:oleObj name="Documento de imagem" r:id="rId3" imgW="8906608" imgH="5187462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62" y="3777361"/>
                        <a:ext cx="3992938" cy="2652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33617" y="6381328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t-BR" b="1" i="1">
                <a:latin typeface="+mn-lt"/>
              </a:rPr>
              <a:t>S. pneumoniae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89491" y="2195572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t-BR" b="1" i="1" dirty="0">
                <a:latin typeface="+mn-lt"/>
              </a:rPr>
              <a:t>N. </a:t>
            </a:r>
            <a:r>
              <a:rPr kumimoji="0" lang="pt-BR" b="1" i="1" dirty="0" err="1">
                <a:latin typeface="+mn-lt"/>
              </a:rPr>
              <a:t>meningitidis</a:t>
            </a:r>
            <a:endParaRPr kumimoji="0" lang="pt-BR" b="1" i="1" dirty="0">
              <a:latin typeface="+mn-lt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624980"/>
              </p:ext>
            </p:extLst>
          </p:nvPr>
        </p:nvGraphicFramePr>
        <p:xfrm>
          <a:off x="5148064" y="3777450"/>
          <a:ext cx="3995936" cy="265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5" name="Documento de imagem" r:id="rId5" imgW="8906608" imgH="5187462" progId="">
                  <p:embed/>
                </p:oleObj>
              </mc:Choice>
              <mc:Fallback>
                <p:oleObj name="Documento de imagem" r:id="rId5" imgW="8906608" imgH="5187462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777450"/>
                        <a:ext cx="3995936" cy="2654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935382" y="6381328"/>
            <a:ext cx="252505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pt-BR" b="1" i="1" dirty="0" err="1">
                <a:latin typeface="+mn-lt"/>
              </a:rPr>
              <a:t>Haemophilus</a:t>
            </a:r>
            <a:r>
              <a:rPr kumimoji="0" lang="pt-BR" b="1" i="1" dirty="0">
                <a:latin typeface="+mn-lt"/>
              </a:rPr>
              <a:t> </a:t>
            </a:r>
            <a:r>
              <a:rPr kumimoji="0" lang="pt-BR" b="1" i="1" dirty="0" err="1">
                <a:latin typeface="+mn-lt"/>
              </a:rPr>
              <a:t>influenzae</a:t>
            </a:r>
            <a:endParaRPr kumimoji="0" lang="pt-BR" b="1" i="1" dirty="0">
              <a:latin typeface="+mn-lt"/>
            </a:endParaRPr>
          </a:p>
        </p:txBody>
      </p:sp>
      <p:pic>
        <p:nvPicPr>
          <p:cNvPr id="7" name="Picture 3" descr="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1275389"/>
            <a:ext cx="3707904" cy="24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600" y="1990581"/>
            <a:ext cx="2031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t-BR" sz="3600" b="1" dirty="0">
                <a:latin typeface="+mn-lt"/>
              </a:rPr>
              <a:t>60 a 90%</a:t>
            </a:r>
            <a:endParaRPr kumimoji="0" lang="en-US" sz="3600" b="1" dirty="0">
              <a:latin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707904" y="500063"/>
            <a:ext cx="1728192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GRAM</a:t>
            </a:r>
            <a:endParaRPr lang="pt-BR" sz="3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99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gar choco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39481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24"/>
          <p:cNvSpPr txBox="1">
            <a:spLocks noChangeArrowheads="1"/>
          </p:cNvSpPr>
          <p:nvPr/>
        </p:nvSpPr>
        <p:spPr bwMode="auto">
          <a:xfrm>
            <a:off x="3635896" y="1628800"/>
            <a:ext cx="1809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pt-BR" sz="3200" b="1" dirty="0">
                <a:latin typeface="+mn-lt"/>
              </a:rPr>
              <a:t>70 a 85%</a:t>
            </a:r>
            <a:endParaRPr kumimoji="0" lang="en-US" sz="3200" b="1" dirty="0">
              <a:latin typeface="+mn-lt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907704" y="500063"/>
            <a:ext cx="5256584" cy="64376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pt-BR" sz="3600" b="1" dirty="0">
                <a:latin typeface="+mn-lt"/>
              </a:rPr>
              <a:t>Culturas – LCR e sangue</a:t>
            </a:r>
            <a:endParaRPr lang="pt-BR" sz="3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09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Personalizada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2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14166</TotalTime>
  <Words>1237</Words>
  <Application>Microsoft Office PowerPoint</Application>
  <PresentationFormat>Apresentação na tela (4:3)</PresentationFormat>
  <Paragraphs>398</Paragraphs>
  <Slides>61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61</vt:i4>
      </vt:variant>
    </vt:vector>
  </HeadingPairs>
  <TitlesOfParts>
    <vt:vector size="72" baseType="lpstr">
      <vt:lpstr>Arial</vt:lpstr>
      <vt:lpstr>Calibri</vt:lpstr>
      <vt:lpstr>Segoe UI Symbol</vt:lpstr>
      <vt:lpstr>Symbol</vt:lpstr>
      <vt:lpstr>Times New Roman</vt:lpstr>
      <vt:lpstr>Wingdings</vt:lpstr>
      <vt:lpstr>Wingdings 2</vt:lpstr>
      <vt:lpstr>Mediano</vt:lpstr>
      <vt:lpstr>Photo Editor Photo</vt:lpstr>
      <vt:lpstr>Documento de imagem</vt:lpstr>
      <vt:lpstr>Foto do Photo Editor</vt:lpstr>
      <vt:lpstr>Infecções do Sistema Nervoso Central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Osvaldo</dc:creator>
  <cp:lastModifiedBy>Regina Maria França Fernandes</cp:lastModifiedBy>
  <cp:revision>699</cp:revision>
  <dcterms:created xsi:type="dcterms:W3CDTF">2008-06-10T19:49:18Z</dcterms:created>
  <dcterms:modified xsi:type="dcterms:W3CDTF">2018-02-08T12:02:03Z</dcterms:modified>
</cp:coreProperties>
</file>