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87"/>
  </p:notesMasterIdLst>
  <p:sldIdLst>
    <p:sldId id="256" r:id="rId2"/>
    <p:sldId id="352" r:id="rId3"/>
    <p:sldId id="353" r:id="rId4"/>
    <p:sldId id="354" r:id="rId5"/>
    <p:sldId id="355" r:id="rId6"/>
    <p:sldId id="380" r:id="rId7"/>
    <p:sldId id="379" r:id="rId8"/>
    <p:sldId id="381" r:id="rId9"/>
    <p:sldId id="382" r:id="rId10"/>
    <p:sldId id="383" r:id="rId11"/>
    <p:sldId id="384" r:id="rId12"/>
    <p:sldId id="385" r:id="rId13"/>
    <p:sldId id="388" r:id="rId14"/>
    <p:sldId id="357" r:id="rId15"/>
    <p:sldId id="358" r:id="rId16"/>
    <p:sldId id="359" r:id="rId17"/>
    <p:sldId id="360" r:id="rId18"/>
    <p:sldId id="361" r:id="rId19"/>
    <p:sldId id="387" r:id="rId20"/>
    <p:sldId id="390" r:id="rId21"/>
    <p:sldId id="391" r:id="rId22"/>
    <p:sldId id="363" r:id="rId23"/>
    <p:sldId id="364" r:id="rId24"/>
    <p:sldId id="365" r:id="rId25"/>
    <p:sldId id="366" r:id="rId26"/>
    <p:sldId id="389" r:id="rId27"/>
    <p:sldId id="346" r:id="rId28"/>
    <p:sldId id="367" r:id="rId29"/>
    <p:sldId id="368" r:id="rId30"/>
    <p:sldId id="369" r:id="rId31"/>
    <p:sldId id="370" r:id="rId32"/>
    <p:sldId id="392" r:id="rId33"/>
    <p:sldId id="371" r:id="rId34"/>
    <p:sldId id="393" r:id="rId35"/>
    <p:sldId id="372" r:id="rId36"/>
    <p:sldId id="394" r:id="rId37"/>
    <p:sldId id="395" r:id="rId38"/>
    <p:sldId id="396" r:id="rId39"/>
    <p:sldId id="373" r:id="rId40"/>
    <p:sldId id="374" r:id="rId41"/>
    <p:sldId id="375" r:id="rId42"/>
    <p:sldId id="349" r:id="rId43"/>
    <p:sldId id="336" r:id="rId44"/>
    <p:sldId id="337" r:id="rId45"/>
    <p:sldId id="338" r:id="rId46"/>
    <p:sldId id="340" r:id="rId47"/>
    <p:sldId id="272" r:id="rId48"/>
    <p:sldId id="273" r:id="rId49"/>
    <p:sldId id="310" r:id="rId50"/>
    <p:sldId id="313" r:id="rId51"/>
    <p:sldId id="306" r:id="rId52"/>
    <p:sldId id="397" r:id="rId53"/>
    <p:sldId id="398" r:id="rId54"/>
    <p:sldId id="399" r:id="rId55"/>
    <p:sldId id="276" r:id="rId56"/>
    <p:sldId id="280" r:id="rId57"/>
    <p:sldId id="281" r:id="rId58"/>
    <p:sldId id="282" r:id="rId59"/>
    <p:sldId id="333" r:id="rId60"/>
    <p:sldId id="283" r:id="rId61"/>
    <p:sldId id="284" r:id="rId62"/>
    <p:sldId id="277" r:id="rId63"/>
    <p:sldId id="315" r:id="rId64"/>
    <p:sldId id="319" r:id="rId65"/>
    <p:sldId id="286" r:id="rId66"/>
    <p:sldId id="298" r:id="rId67"/>
    <p:sldId id="297" r:id="rId68"/>
    <p:sldId id="295" r:id="rId69"/>
    <p:sldId id="296" r:id="rId70"/>
    <p:sldId id="316" r:id="rId71"/>
    <p:sldId id="300" r:id="rId72"/>
    <p:sldId id="301" r:id="rId73"/>
    <p:sldId id="302" r:id="rId74"/>
    <p:sldId id="321" r:id="rId75"/>
    <p:sldId id="303" r:id="rId76"/>
    <p:sldId id="322" r:id="rId77"/>
    <p:sldId id="334" r:id="rId78"/>
    <p:sldId id="304" r:id="rId79"/>
    <p:sldId id="305" r:id="rId80"/>
    <p:sldId id="326" r:id="rId81"/>
    <p:sldId id="312" r:id="rId82"/>
    <p:sldId id="307" r:id="rId83"/>
    <p:sldId id="317" r:id="rId84"/>
    <p:sldId id="318" r:id="rId85"/>
    <p:sldId id="271" r:id="rId86"/>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65" autoAdjust="0"/>
    <p:restoredTop sz="86443" autoAdjust="0"/>
  </p:normalViewPr>
  <p:slideViewPr>
    <p:cSldViewPr>
      <p:cViewPr varScale="1">
        <p:scale>
          <a:sx n="92" d="100"/>
          <a:sy n="92" d="100"/>
        </p:scale>
        <p:origin x="891" y="55"/>
      </p:cViewPr>
      <p:guideLst>
        <p:guide orient="horz" pos="2160"/>
        <p:guide pos="2880"/>
      </p:guideLst>
    </p:cSldViewPr>
  </p:slideViewPr>
  <p:outlineViewPr>
    <p:cViewPr>
      <p:scale>
        <a:sx n="33" d="100"/>
        <a:sy n="33" d="100"/>
      </p:scale>
      <p:origin x="0" y="-6905"/>
    </p:cViewPr>
  </p:outlineViewPr>
  <p:notesTextViewPr>
    <p:cViewPr>
      <p:scale>
        <a:sx n="100" d="100"/>
        <a:sy n="100" d="100"/>
      </p:scale>
      <p:origin x="0" y="0"/>
    </p:cViewPr>
  </p:notesTextViewPr>
  <p:sorterViewPr>
    <p:cViewPr varScale="1">
      <p:scale>
        <a:sx n="100" d="100"/>
        <a:sy n="100" d="100"/>
      </p:scale>
      <p:origin x="0" y="-19313"/>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C7E409-FE25-41DA-8E1F-D2E830DD9645}" type="datetimeFigureOut">
              <a:rPr lang="pt-BR" smtClean="0"/>
              <a:pPr/>
              <a:t>03/02/2020</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640754-CCC9-460F-955B-5BF06F932FBA}" type="slidenum">
              <a:rPr lang="pt-BR" smtClean="0"/>
              <a:pPr/>
              <a:t>‹#›</a:t>
            </a:fld>
            <a:endParaRPr lang="pt-BR"/>
          </a:p>
        </p:txBody>
      </p:sp>
    </p:spTree>
    <p:extLst>
      <p:ext uri="{BB962C8B-B14F-4D97-AF65-F5344CB8AC3E}">
        <p14:creationId xmlns:p14="http://schemas.microsoft.com/office/powerpoint/2010/main" val="355102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E640754-CCC9-460F-955B-5BF06F932FBA}" type="slidenum">
              <a:rPr lang="pt-BR" smtClean="0"/>
              <a:pPr/>
              <a:t>1</a:t>
            </a:fld>
            <a:endParaRPr lang="pt-BR"/>
          </a:p>
        </p:txBody>
      </p:sp>
    </p:spTree>
    <p:extLst>
      <p:ext uri="{BB962C8B-B14F-4D97-AF65-F5344CB8AC3E}">
        <p14:creationId xmlns:p14="http://schemas.microsoft.com/office/powerpoint/2010/main" val="1683284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E640754-CCC9-460F-955B-5BF06F932FBA}" type="slidenum">
              <a:rPr lang="pt-BR" smtClean="0"/>
              <a:pPr/>
              <a:t>26</a:t>
            </a:fld>
            <a:endParaRPr lang="pt-BR"/>
          </a:p>
        </p:txBody>
      </p:sp>
    </p:spTree>
    <p:extLst>
      <p:ext uri="{BB962C8B-B14F-4D97-AF65-F5344CB8AC3E}">
        <p14:creationId xmlns:p14="http://schemas.microsoft.com/office/powerpoint/2010/main" val="2003987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A7A6A1-DB25-4C84-8DB0-01AB7310433E}" type="slidenum">
              <a:rPr lang="pt-BR"/>
              <a:pPr/>
              <a:t>32</a:t>
            </a:fld>
            <a:endParaRPr lang="pt-BR"/>
          </a:p>
        </p:txBody>
      </p:sp>
      <p:sp>
        <p:nvSpPr>
          <p:cNvPr id="125954" name="Rectangle 2"/>
          <p:cNvSpPr>
            <a:spLocks noGrp="1" noChangeArrowheads="1"/>
          </p:cNvSpPr>
          <p:nvPr>
            <p:ph type="body" idx="1"/>
          </p:nvPr>
        </p:nvSpPr>
        <p:spPr bwMode="auto">
          <a:xfrm>
            <a:off x="914400" y="4343400"/>
            <a:ext cx="5029200" cy="4114800"/>
          </a:xfrm>
          <a:prstGeom prst="rect">
            <a:avLst/>
          </a:prstGeom>
          <a:noFill/>
          <a:ln w="12700">
            <a:miter lim="800000"/>
            <a:headEnd/>
            <a:tailEnd/>
          </a:ln>
        </p:spPr>
        <p:txBody>
          <a:bodyPr lIns="90488" tIns="44450" rIns="90488" bIns="44450"/>
          <a:lstStyle/>
          <a:p>
            <a:r>
              <a:rPr lang="en-GB" dirty="0"/>
              <a:t>A</a:t>
            </a:r>
            <a:r>
              <a:rPr lang="en-GB" baseline="0" dirty="0"/>
              <a:t> </a:t>
            </a:r>
            <a:r>
              <a:rPr lang="en-GB" baseline="0" dirty="0" err="1"/>
              <a:t>ligação</a:t>
            </a:r>
            <a:r>
              <a:rPr lang="en-GB" baseline="0" dirty="0"/>
              <a:t> do C7 </a:t>
            </a:r>
            <a:r>
              <a:rPr lang="en-GB" baseline="0" dirty="0" err="1"/>
              <a:t>torna</a:t>
            </a:r>
            <a:r>
              <a:rPr lang="en-GB" baseline="0" dirty="0"/>
              <a:t> o </a:t>
            </a:r>
            <a:r>
              <a:rPr lang="en-GB" baseline="0" dirty="0" err="1"/>
              <a:t>complexo</a:t>
            </a:r>
            <a:r>
              <a:rPr lang="en-GB" baseline="0" dirty="0"/>
              <a:t> </a:t>
            </a:r>
            <a:r>
              <a:rPr lang="en-GB" baseline="0" dirty="0" err="1"/>
              <a:t>hidrofóbico</a:t>
            </a:r>
            <a:r>
              <a:rPr lang="en-GB" baseline="0" dirty="0"/>
              <a:t> o </a:t>
            </a:r>
            <a:r>
              <a:rPr lang="en-GB" baseline="0" dirty="0" err="1"/>
              <a:t>que</a:t>
            </a:r>
            <a:r>
              <a:rPr lang="en-GB" baseline="0" dirty="0"/>
              <a:t> </a:t>
            </a:r>
            <a:r>
              <a:rPr lang="en-GB" baseline="0" dirty="0" err="1"/>
              <a:t>insere</a:t>
            </a:r>
            <a:r>
              <a:rPr lang="en-GB" baseline="0" dirty="0"/>
              <a:t>-o </a:t>
            </a:r>
            <a:r>
              <a:rPr lang="en-GB" baseline="0" dirty="0" err="1"/>
              <a:t>na</a:t>
            </a:r>
            <a:r>
              <a:rPr lang="en-GB" baseline="0" dirty="0"/>
              <a:t> </a:t>
            </a:r>
            <a:r>
              <a:rPr lang="en-GB" baseline="0" dirty="0" err="1"/>
              <a:t>membrana</a:t>
            </a:r>
            <a:r>
              <a:rPr lang="en-GB" baseline="0" dirty="0"/>
              <a:t>.</a:t>
            </a:r>
            <a:endParaRPr lang="en-GB" dirty="0"/>
          </a:p>
        </p:txBody>
      </p:sp>
      <p:sp>
        <p:nvSpPr>
          <p:cNvPr id="125955" name="Rectangle 3"/>
          <p:cNvSpPr>
            <a:spLocks noGrp="1" noRot="1" noChangeAspect="1" noChangeArrowheads="1"/>
          </p:cNvSpPr>
          <p:nvPr>
            <p:ph type="sldImg"/>
          </p:nvPr>
        </p:nvSpPr>
        <p:spPr bwMode="auto">
          <a:xfrm>
            <a:off x="1150938" y="692150"/>
            <a:ext cx="4556125" cy="3416300"/>
          </a:xfrm>
          <a:prstGeom prst="rect">
            <a:avLst/>
          </a:prstGeom>
          <a:noFill/>
          <a:ln w="12700" cap="flat">
            <a:solidFill>
              <a:schemeClr val="tx1"/>
            </a:solidFill>
            <a:miter lim="800000"/>
            <a:headEnd/>
            <a:tailEnd/>
          </a:ln>
        </p:spPr>
      </p:sp>
    </p:spTree>
    <p:extLst>
      <p:ext uri="{BB962C8B-B14F-4D97-AF65-F5344CB8AC3E}">
        <p14:creationId xmlns:p14="http://schemas.microsoft.com/office/powerpoint/2010/main" val="2808386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err="1"/>
              <a:t>Primeiros</a:t>
            </a:r>
            <a:r>
              <a:rPr lang="en-US" dirty="0"/>
              <a:t> </a:t>
            </a:r>
            <a:r>
              <a:rPr lang="en-US" dirty="0" err="1"/>
              <a:t>vertebrados</a:t>
            </a:r>
            <a:r>
              <a:rPr lang="en-US" baseline="0" dirty="0"/>
              <a:t> </a:t>
            </a:r>
            <a:r>
              <a:rPr lang="en-US" baseline="0" dirty="0" err="1"/>
              <a:t>já</a:t>
            </a:r>
            <a:r>
              <a:rPr lang="en-US" baseline="0" dirty="0"/>
              <a:t> </a:t>
            </a:r>
            <a:r>
              <a:rPr lang="en-US" baseline="0" dirty="0" err="1"/>
              <a:t>apresentavam</a:t>
            </a:r>
            <a:r>
              <a:rPr lang="en-US" baseline="0" dirty="0"/>
              <a:t> </a:t>
            </a:r>
            <a:r>
              <a:rPr lang="en-US" baseline="0" dirty="0" err="1"/>
              <a:t>ativação</a:t>
            </a:r>
            <a:r>
              <a:rPr lang="en-US" baseline="0" dirty="0"/>
              <a:t> </a:t>
            </a:r>
            <a:r>
              <a:rPr lang="en-US" baseline="0" dirty="0" err="1"/>
              <a:t>indepente</a:t>
            </a:r>
            <a:r>
              <a:rPr lang="en-US" baseline="0" dirty="0"/>
              <a:t> de </a:t>
            </a:r>
            <a:r>
              <a:rPr lang="en-US" baseline="0" dirty="0" err="1"/>
              <a:t>anticorpos</a:t>
            </a:r>
            <a:r>
              <a:rPr lang="en-US" baseline="0" dirty="0"/>
              <a:t>.</a:t>
            </a:r>
          </a:p>
          <a:p>
            <a:endParaRPr lang="en-US" dirty="0"/>
          </a:p>
        </p:txBody>
      </p:sp>
      <p:sp>
        <p:nvSpPr>
          <p:cNvPr id="4" name="Espaço Reservado para Número de Slide 3"/>
          <p:cNvSpPr>
            <a:spLocks noGrp="1"/>
          </p:cNvSpPr>
          <p:nvPr>
            <p:ph type="sldNum" sz="quarter" idx="10"/>
          </p:nvPr>
        </p:nvSpPr>
        <p:spPr/>
        <p:txBody>
          <a:bodyPr/>
          <a:lstStyle/>
          <a:p>
            <a:fld id="{7E640754-CCC9-460F-955B-5BF06F932FBA}" type="slidenum">
              <a:rPr lang="pt-BR" smtClean="0"/>
              <a:pPr/>
              <a:t>36</a:t>
            </a:fld>
            <a:endParaRPr lang="pt-BR"/>
          </a:p>
        </p:txBody>
      </p:sp>
    </p:spTree>
    <p:extLst>
      <p:ext uri="{BB962C8B-B14F-4D97-AF65-F5344CB8AC3E}">
        <p14:creationId xmlns:p14="http://schemas.microsoft.com/office/powerpoint/2010/main" val="1955957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MBLs se</a:t>
            </a:r>
            <a:r>
              <a:rPr lang="en-US" baseline="0" dirty="0"/>
              <a:t> </a:t>
            </a:r>
            <a:r>
              <a:rPr lang="en-US" baseline="0" dirty="0" err="1"/>
              <a:t>agrupam</a:t>
            </a:r>
            <a:r>
              <a:rPr lang="en-US" baseline="0" dirty="0"/>
              <a:t> de 2 a 6 </a:t>
            </a:r>
            <a:r>
              <a:rPr lang="en-US" baseline="0" dirty="0" err="1"/>
              <a:t>monomeros</a:t>
            </a:r>
            <a:r>
              <a:rPr lang="en-US" baseline="0" dirty="0"/>
              <a:t> e se </a:t>
            </a:r>
            <a:r>
              <a:rPr lang="en-US" baseline="0" dirty="0" err="1"/>
              <a:t>ligam</a:t>
            </a:r>
            <a:r>
              <a:rPr lang="en-US" baseline="0" dirty="0"/>
              <a:t> </a:t>
            </a:r>
            <a:r>
              <a:rPr lang="en-US" baseline="0" dirty="0" err="1"/>
              <a:t>às</a:t>
            </a:r>
            <a:r>
              <a:rPr lang="en-US" baseline="0" dirty="0"/>
              <a:t> maps no plasma.</a:t>
            </a:r>
            <a:endParaRPr lang="pt-BR" dirty="0"/>
          </a:p>
        </p:txBody>
      </p:sp>
      <p:sp>
        <p:nvSpPr>
          <p:cNvPr id="4" name="Espaço Reservado para Número de Slide 3"/>
          <p:cNvSpPr>
            <a:spLocks noGrp="1"/>
          </p:cNvSpPr>
          <p:nvPr>
            <p:ph type="sldNum" sz="quarter" idx="10"/>
          </p:nvPr>
        </p:nvSpPr>
        <p:spPr/>
        <p:txBody>
          <a:bodyPr/>
          <a:lstStyle/>
          <a:p>
            <a:fld id="{7E640754-CCC9-460F-955B-5BF06F932FBA}" type="slidenum">
              <a:rPr lang="pt-BR" smtClean="0"/>
              <a:pPr/>
              <a:t>37</a:t>
            </a:fld>
            <a:endParaRPr lang="pt-BR"/>
          </a:p>
        </p:txBody>
      </p:sp>
    </p:spTree>
    <p:extLst>
      <p:ext uri="{BB962C8B-B14F-4D97-AF65-F5344CB8AC3E}">
        <p14:creationId xmlns:p14="http://schemas.microsoft.com/office/powerpoint/2010/main" val="899015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sz="1200" b="0" i="0" kern="1200" dirty="0">
                <a:solidFill>
                  <a:schemeClr val="tx1"/>
                </a:solidFill>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7E640754-CCC9-460F-955B-5BF06F932FBA}" type="slidenum">
              <a:rPr lang="pt-BR" smtClean="0"/>
              <a:pPr/>
              <a:t>38</a:t>
            </a:fld>
            <a:endParaRPr lang="pt-BR"/>
          </a:p>
        </p:txBody>
      </p:sp>
    </p:spTree>
    <p:extLst>
      <p:ext uri="{BB962C8B-B14F-4D97-AF65-F5344CB8AC3E}">
        <p14:creationId xmlns:p14="http://schemas.microsoft.com/office/powerpoint/2010/main" val="4054471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5F812959-8470-44AF-B66B-686A45AF454F}" type="slidenum">
              <a:rPr lang="en-US" altLang="pt-BR">
                <a:latin typeface="Times" panose="02020603050405020304" pitchFamily="18" charset="0"/>
              </a:rPr>
              <a:pPr eaLnBrk="1" hangingPunct="1">
                <a:spcBef>
                  <a:spcPct val="0"/>
                </a:spcBef>
              </a:pPr>
              <a:t>40</a:t>
            </a:fld>
            <a:endParaRPr lang="en-US" altLang="pt-BR">
              <a:latin typeface="Times" panose="02020603050405020304" pitchFamily="18" charset="0"/>
            </a:endParaRPr>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Tree>
    <p:extLst>
      <p:ext uri="{BB962C8B-B14F-4D97-AF65-F5344CB8AC3E}">
        <p14:creationId xmlns:p14="http://schemas.microsoft.com/office/powerpoint/2010/main" val="303302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4636A2E1-BC46-408C-A78F-218D360CBC3B}" type="slidenum">
              <a:rPr lang="en-US" altLang="pt-BR">
                <a:latin typeface="Times" panose="02020603050405020304" pitchFamily="18" charset="0"/>
              </a:rPr>
              <a:pPr eaLnBrk="1" hangingPunct="1">
                <a:spcBef>
                  <a:spcPct val="0"/>
                </a:spcBef>
              </a:pPr>
              <a:t>41</a:t>
            </a:fld>
            <a:endParaRPr lang="en-US" altLang="pt-BR">
              <a:latin typeface="Times" panose="02020603050405020304" pitchFamily="18" charset="0"/>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Tree>
    <p:extLst>
      <p:ext uri="{BB962C8B-B14F-4D97-AF65-F5344CB8AC3E}">
        <p14:creationId xmlns:p14="http://schemas.microsoft.com/office/powerpoint/2010/main" val="2911816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0,5%</a:t>
            </a:r>
            <a:r>
              <a:rPr lang="en-US" baseline="0" dirty="0"/>
              <a:t> dos C3 </a:t>
            </a:r>
            <a:r>
              <a:rPr lang="en-US" baseline="0" dirty="0" err="1"/>
              <a:t>disponíveis</a:t>
            </a:r>
            <a:r>
              <a:rPr lang="en-US" baseline="0" dirty="0"/>
              <a:t> </a:t>
            </a:r>
            <a:r>
              <a:rPr lang="en-US" baseline="0" dirty="0" err="1"/>
              <a:t>estão</a:t>
            </a:r>
            <a:r>
              <a:rPr lang="en-US" baseline="0" dirty="0"/>
              <a:t> </a:t>
            </a:r>
            <a:r>
              <a:rPr lang="en-US" baseline="0" dirty="0" err="1"/>
              <a:t>na</a:t>
            </a:r>
            <a:r>
              <a:rPr lang="en-US" baseline="0" dirty="0"/>
              <a:t> </a:t>
            </a:r>
            <a:r>
              <a:rPr lang="en-US" baseline="0" dirty="0" err="1"/>
              <a:t>conformação</a:t>
            </a:r>
            <a:r>
              <a:rPr lang="en-US" baseline="0" dirty="0"/>
              <a:t> de C3b”like” </a:t>
            </a:r>
            <a:r>
              <a:rPr lang="en-US" baseline="0" dirty="0" err="1"/>
              <a:t>ligado</a:t>
            </a:r>
            <a:r>
              <a:rPr lang="en-US" baseline="0" dirty="0"/>
              <a:t> à </a:t>
            </a:r>
            <a:r>
              <a:rPr lang="en-US" baseline="0" dirty="0" err="1"/>
              <a:t>agua</a:t>
            </a:r>
            <a:r>
              <a:rPr lang="en-US" baseline="0" dirty="0"/>
              <a:t>.</a:t>
            </a:r>
          </a:p>
          <a:p>
            <a:r>
              <a:rPr lang="en-US" dirty="0" err="1"/>
              <a:t>Properdina</a:t>
            </a:r>
            <a:r>
              <a:rPr lang="en-US" dirty="0"/>
              <a:t> é</a:t>
            </a:r>
            <a:r>
              <a:rPr lang="en-US" baseline="0" dirty="0"/>
              <a:t> o </a:t>
            </a:r>
            <a:r>
              <a:rPr lang="en-US" baseline="0" dirty="0" err="1"/>
              <a:t>único</a:t>
            </a:r>
            <a:r>
              <a:rPr lang="en-US" baseline="0" dirty="0"/>
              <a:t> </a:t>
            </a:r>
            <a:r>
              <a:rPr lang="en-US" baseline="0" dirty="0" err="1"/>
              <a:t>regulador</a:t>
            </a:r>
            <a:r>
              <a:rPr lang="en-US" baseline="0" dirty="0"/>
              <a:t> </a:t>
            </a:r>
            <a:r>
              <a:rPr lang="en-US" baseline="0" dirty="0" err="1"/>
              <a:t>positivo</a:t>
            </a:r>
            <a:r>
              <a:rPr lang="en-US" baseline="0" dirty="0"/>
              <a:t> </a:t>
            </a:r>
            <a:r>
              <a:rPr lang="en-US" baseline="0" dirty="0" err="1"/>
              <a:t>conhecido</a:t>
            </a:r>
            <a:r>
              <a:rPr lang="en-US" baseline="0" dirty="0"/>
              <a:t>.</a:t>
            </a:r>
            <a:endParaRPr lang="en-US" dirty="0"/>
          </a:p>
        </p:txBody>
      </p:sp>
      <p:sp>
        <p:nvSpPr>
          <p:cNvPr id="4" name="Espaço Reservado para Número de Slide 3"/>
          <p:cNvSpPr>
            <a:spLocks noGrp="1"/>
          </p:cNvSpPr>
          <p:nvPr>
            <p:ph type="sldNum" sz="quarter" idx="10"/>
          </p:nvPr>
        </p:nvSpPr>
        <p:spPr/>
        <p:txBody>
          <a:bodyPr/>
          <a:lstStyle/>
          <a:p>
            <a:fld id="{7E640754-CCC9-460F-955B-5BF06F932FBA}" type="slidenum">
              <a:rPr lang="pt-BR" smtClean="0"/>
              <a:pPr/>
              <a:t>47</a:t>
            </a:fld>
            <a:endParaRPr lang="pt-BR"/>
          </a:p>
        </p:txBody>
      </p:sp>
    </p:spTree>
    <p:extLst>
      <p:ext uri="{BB962C8B-B14F-4D97-AF65-F5344CB8AC3E}">
        <p14:creationId xmlns:p14="http://schemas.microsoft.com/office/powerpoint/2010/main" val="3012884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CVF – homologa a C3b</a:t>
            </a:r>
          </a:p>
        </p:txBody>
      </p:sp>
      <p:sp>
        <p:nvSpPr>
          <p:cNvPr id="4" name="Espaço Reservado para Número de Slide 3"/>
          <p:cNvSpPr>
            <a:spLocks noGrp="1"/>
          </p:cNvSpPr>
          <p:nvPr>
            <p:ph type="sldNum" sz="quarter" idx="10"/>
          </p:nvPr>
        </p:nvSpPr>
        <p:spPr/>
        <p:txBody>
          <a:bodyPr/>
          <a:lstStyle/>
          <a:p>
            <a:fld id="{7E640754-CCC9-460F-955B-5BF06F932FBA}" type="slidenum">
              <a:rPr lang="pt-BR" smtClean="0"/>
              <a:pPr/>
              <a:t>48</a:t>
            </a:fld>
            <a:endParaRPr lang="pt-BR"/>
          </a:p>
        </p:txBody>
      </p:sp>
    </p:spTree>
    <p:extLst>
      <p:ext uri="{BB962C8B-B14F-4D97-AF65-F5344CB8AC3E}">
        <p14:creationId xmlns:p14="http://schemas.microsoft.com/office/powerpoint/2010/main" val="2825465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60 micro-</a:t>
            </a:r>
            <a:r>
              <a:rPr lang="en-US" dirty="0" err="1"/>
              <a:t>segundos</a:t>
            </a:r>
            <a:r>
              <a:rPr lang="en-US" dirty="0"/>
              <a:t> –</a:t>
            </a:r>
            <a:r>
              <a:rPr lang="en-US" baseline="0" dirty="0"/>
              <a:t> </a:t>
            </a:r>
            <a:r>
              <a:rPr lang="en-US" baseline="0" dirty="0" err="1"/>
              <a:t>meia</a:t>
            </a:r>
            <a:r>
              <a:rPr lang="en-US" baseline="0" dirty="0"/>
              <a:t> </a:t>
            </a:r>
            <a:r>
              <a:rPr lang="en-US" baseline="0" dirty="0" err="1"/>
              <a:t>vida</a:t>
            </a:r>
            <a:r>
              <a:rPr lang="en-US" baseline="0" dirty="0"/>
              <a:t> do C3b</a:t>
            </a:r>
            <a:endParaRPr lang="pt-BR" dirty="0"/>
          </a:p>
        </p:txBody>
      </p:sp>
      <p:sp>
        <p:nvSpPr>
          <p:cNvPr id="4" name="Espaço Reservado para Número de Slide 3"/>
          <p:cNvSpPr>
            <a:spLocks noGrp="1"/>
          </p:cNvSpPr>
          <p:nvPr>
            <p:ph type="sldNum" sz="quarter" idx="10"/>
          </p:nvPr>
        </p:nvSpPr>
        <p:spPr/>
        <p:txBody>
          <a:bodyPr/>
          <a:lstStyle/>
          <a:p>
            <a:fld id="{7E640754-CCC9-460F-955B-5BF06F932FBA}" type="slidenum">
              <a:rPr lang="pt-BR" smtClean="0"/>
              <a:pPr/>
              <a:t>49</a:t>
            </a:fld>
            <a:endParaRPr lang="pt-BR"/>
          </a:p>
        </p:txBody>
      </p:sp>
    </p:spTree>
    <p:extLst>
      <p:ext uri="{BB962C8B-B14F-4D97-AF65-F5344CB8AC3E}">
        <p14:creationId xmlns:p14="http://schemas.microsoft.com/office/powerpoint/2010/main" val="1461372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7E640754-CCC9-460F-955B-5BF06F932FBA}" type="slidenum">
              <a:rPr lang="pt-BR" smtClean="0"/>
              <a:pPr/>
              <a:t>6</a:t>
            </a:fld>
            <a:endParaRPr lang="pt-BR"/>
          </a:p>
        </p:txBody>
      </p:sp>
    </p:spTree>
    <p:extLst>
      <p:ext uri="{BB962C8B-B14F-4D97-AF65-F5344CB8AC3E}">
        <p14:creationId xmlns:p14="http://schemas.microsoft.com/office/powerpoint/2010/main" val="4036590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err="1"/>
              <a:t>Precisa</a:t>
            </a:r>
            <a:r>
              <a:rPr lang="en-US" dirty="0"/>
              <a:t> </a:t>
            </a:r>
            <a:r>
              <a:rPr lang="en-US" dirty="0" err="1"/>
              <a:t>ser</a:t>
            </a:r>
            <a:r>
              <a:rPr lang="en-US" dirty="0"/>
              <a:t> </a:t>
            </a:r>
            <a:r>
              <a:rPr lang="en-US" dirty="0" err="1"/>
              <a:t>regulado</a:t>
            </a:r>
            <a:r>
              <a:rPr lang="en-US" dirty="0"/>
              <a:t> </a:t>
            </a:r>
            <a:r>
              <a:rPr lang="en-US" dirty="0" err="1"/>
              <a:t>por</a:t>
            </a:r>
            <a:r>
              <a:rPr lang="en-US" dirty="0"/>
              <a:t> 2 </a:t>
            </a:r>
            <a:r>
              <a:rPr lang="en-US" dirty="0" err="1"/>
              <a:t>motivos</a:t>
            </a:r>
            <a:r>
              <a:rPr lang="en-US" dirty="0"/>
              <a:t> </a:t>
            </a:r>
            <a:r>
              <a:rPr lang="en-US" dirty="0" err="1"/>
              <a:t>básicos</a:t>
            </a:r>
            <a:endParaRPr lang="en-US" dirty="0"/>
          </a:p>
          <a:p>
            <a:r>
              <a:rPr lang="en-US" dirty="0"/>
              <a:t>1</a:t>
            </a:r>
            <a:r>
              <a:rPr lang="en-US" baseline="0" dirty="0"/>
              <a:t> – </a:t>
            </a:r>
            <a:r>
              <a:rPr lang="en-US" baseline="0" dirty="0" err="1"/>
              <a:t>Pela</a:t>
            </a:r>
            <a:r>
              <a:rPr lang="en-US" baseline="0" dirty="0"/>
              <a:t> </a:t>
            </a:r>
            <a:r>
              <a:rPr lang="en-US" baseline="0" dirty="0" err="1"/>
              <a:t>ativação</a:t>
            </a:r>
            <a:r>
              <a:rPr lang="en-US" baseline="0" dirty="0"/>
              <a:t> </a:t>
            </a:r>
            <a:r>
              <a:rPr lang="en-US" baseline="0" dirty="0" err="1"/>
              <a:t>espontânea</a:t>
            </a:r>
            <a:r>
              <a:rPr lang="en-US" baseline="0" dirty="0"/>
              <a:t> normal </a:t>
            </a:r>
            <a:r>
              <a:rPr lang="en-US" baseline="0" dirty="0" err="1"/>
              <a:t>que</a:t>
            </a:r>
            <a:r>
              <a:rPr lang="en-US" baseline="0" dirty="0"/>
              <a:t> </a:t>
            </a:r>
            <a:r>
              <a:rPr lang="en-US" baseline="0" dirty="0" err="1"/>
              <a:t>não</a:t>
            </a:r>
            <a:r>
              <a:rPr lang="en-US" baseline="0" dirty="0"/>
              <a:t> </a:t>
            </a:r>
            <a:r>
              <a:rPr lang="en-US" baseline="0" dirty="0" err="1"/>
              <a:t>pode</a:t>
            </a:r>
            <a:r>
              <a:rPr lang="en-US" baseline="0" dirty="0"/>
              <a:t> </a:t>
            </a:r>
            <a:r>
              <a:rPr lang="en-US" baseline="0" dirty="0" err="1"/>
              <a:t>ativar</a:t>
            </a:r>
            <a:r>
              <a:rPr lang="en-US" baseline="0" dirty="0"/>
              <a:t> o restante da </a:t>
            </a:r>
            <a:r>
              <a:rPr lang="en-US" baseline="0" dirty="0" err="1"/>
              <a:t>cascata</a:t>
            </a:r>
            <a:endParaRPr lang="en-US" baseline="0" dirty="0"/>
          </a:p>
          <a:p>
            <a:r>
              <a:rPr lang="en-US" baseline="0" dirty="0"/>
              <a:t>2 – </a:t>
            </a:r>
            <a:r>
              <a:rPr lang="en-US" baseline="0" dirty="0" err="1"/>
              <a:t>Quando</a:t>
            </a:r>
            <a:r>
              <a:rPr lang="en-US" baseline="0" dirty="0"/>
              <a:t> </a:t>
            </a:r>
            <a:r>
              <a:rPr lang="en-US" baseline="0" dirty="0" err="1"/>
              <a:t>ativar</a:t>
            </a:r>
            <a:r>
              <a:rPr lang="en-US" baseline="0" dirty="0"/>
              <a:t>, </a:t>
            </a:r>
            <a:r>
              <a:rPr lang="en-US" baseline="0" dirty="0" err="1"/>
              <a:t>precisa</a:t>
            </a:r>
            <a:r>
              <a:rPr lang="en-US" baseline="0" dirty="0"/>
              <a:t> </a:t>
            </a:r>
            <a:r>
              <a:rPr lang="en-US" baseline="0" dirty="0" err="1"/>
              <a:t>ser</a:t>
            </a:r>
            <a:r>
              <a:rPr lang="en-US" baseline="0" dirty="0"/>
              <a:t> </a:t>
            </a:r>
            <a:r>
              <a:rPr lang="en-US" baseline="0" dirty="0" err="1"/>
              <a:t>confinada</a:t>
            </a:r>
            <a:r>
              <a:rPr lang="en-US" baseline="0" dirty="0"/>
              <a:t> </a:t>
            </a:r>
            <a:r>
              <a:rPr lang="en-US" baseline="0" dirty="0" err="1"/>
              <a:t>às</a:t>
            </a:r>
            <a:r>
              <a:rPr lang="en-US" baseline="0" dirty="0"/>
              <a:t> </a:t>
            </a:r>
            <a:r>
              <a:rPr lang="en-US" baseline="0" dirty="0" err="1"/>
              <a:t>celulas</a:t>
            </a:r>
            <a:r>
              <a:rPr lang="en-US" baseline="0" dirty="0"/>
              <a:t> </a:t>
            </a:r>
            <a:r>
              <a:rPr lang="en-US" baseline="0" dirty="0" err="1"/>
              <a:t>que</a:t>
            </a:r>
            <a:r>
              <a:rPr lang="en-US" baseline="0" dirty="0"/>
              <a:t> </a:t>
            </a:r>
            <a:r>
              <a:rPr lang="en-US" baseline="0" dirty="0" err="1"/>
              <a:t>precisam</a:t>
            </a:r>
            <a:r>
              <a:rPr lang="en-US" baseline="0" dirty="0"/>
              <a:t> </a:t>
            </a:r>
            <a:r>
              <a:rPr lang="en-US" baseline="0" dirty="0" err="1"/>
              <a:t>ser</a:t>
            </a:r>
            <a:r>
              <a:rPr lang="en-US" baseline="0" dirty="0"/>
              <a:t> </a:t>
            </a:r>
            <a:r>
              <a:rPr lang="en-US" baseline="0" dirty="0" err="1"/>
              <a:t>mortas</a:t>
            </a:r>
            <a:r>
              <a:rPr lang="en-US" baseline="0" dirty="0"/>
              <a:t>.</a:t>
            </a:r>
            <a:endParaRPr lang="en-US" dirty="0"/>
          </a:p>
        </p:txBody>
      </p:sp>
      <p:sp>
        <p:nvSpPr>
          <p:cNvPr id="4" name="Espaço Reservado para Número de Slide 3"/>
          <p:cNvSpPr>
            <a:spLocks noGrp="1"/>
          </p:cNvSpPr>
          <p:nvPr>
            <p:ph type="sldNum" sz="quarter" idx="10"/>
          </p:nvPr>
        </p:nvSpPr>
        <p:spPr/>
        <p:txBody>
          <a:bodyPr/>
          <a:lstStyle/>
          <a:p>
            <a:fld id="{7E640754-CCC9-460F-955B-5BF06F932FBA}" type="slidenum">
              <a:rPr lang="pt-BR" smtClean="0"/>
              <a:pPr/>
              <a:t>62</a:t>
            </a:fld>
            <a:endParaRPr lang="pt-BR"/>
          </a:p>
        </p:txBody>
      </p:sp>
    </p:spTree>
    <p:extLst>
      <p:ext uri="{BB962C8B-B14F-4D97-AF65-F5344CB8AC3E}">
        <p14:creationId xmlns:p14="http://schemas.microsoft.com/office/powerpoint/2010/main" val="559801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err="1"/>
              <a:t>Fator</a:t>
            </a:r>
            <a:r>
              <a:rPr lang="en-US" baseline="0" dirty="0"/>
              <a:t> I </a:t>
            </a:r>
            <a:r>
              <a:rPr lang="en-US" baseline="0" dirty="0" err="1"/>
              <a:t>cliva</a:t>
            </a:r>
            <a:r>
              <a:rPr lang="en-US" baseline="0" dirty="0"/>
              <a:t> C3b </a:t>
            </a:r>
            <a:r>
              <a:rPr lang="en-US" baseline="0" dirty="0" err="1"/>
              <a:t>em</a:t>
            </a:r>
            <a:r>
              <a:rPr lang="en-US" baseline="0" dirty="0"/>
              <a:t> iC3b, C3d e C3dg </a:t>
            </a:r>
            <a:r>
              <a:rPr lang="en-US" baseline="0" dirty="0" err="1"/>
              <a:t>que</a:t>
            </a:r>
            <a:r>
              <a:rPr lang="en-US" baseline="0" dirty="0"/>
              <a:t> </a:t>
            </a:r>
            <a:r>
              <a:rPr lang="en-US" baseline="0" dirty="0" err="1"/>
              <a:t>não</a:t>
            </a:r>
            <a:r>
              <a:rPr lang="en-US" baseline="0" dirty="0"/>
              <a:t> </a:t>
            </a:r>
            <a:r>
              <a:rPr lang="en-US" baseline="0" dirty="0" err="1"/>
              <a:t>participam</a:t>
            </a:r>
            <a:r>
              <a:rPr lang="en-US" baseline="0" dirty="0"/>
              <a:t> da </a:t>
            </a:r>
            <a:r>
              <a:rPr lang="en-US" baseline="0" dirty="0" err="1"/>
              <a:t>amplificacão</a:t>
            </a:r>
            <a:r>
              <a:rPr lang="en-US" baseline="0" dirty="0"/>
              <a:t> da </a:t>
            </a:r>
            <a:r>
              <a:rPr lang="en-US" baseline="0" dirty="0" err="1"/>
              <a:t>cascata</a:t>
            </a:r>
            <a:r>
              <a:rPr lang="en-US" baseline="0" dirty="0"/>
              <a:t>, </a:t>
            </a:r>
            <a:r>
              <a:rPr lang="en-US" baseline="0" dirty="0" err="1"/>
              <a:t>apenas</a:t>
            </a:r>
            <a:r>
              <a:rPr lang="en-US" baseline="0" dirty="0"/>
              <a:t> da </a:t>
            </a:r>
            <a:r>
              <a:rPr lang="en-US" baseline="0" dirty="0" err="1"/>
              <a:t>sinalização</a:t>
            </a:r>
            <a:r>
              <a:rPr lang="en-US" baseline="0" dirty="0"/>
              <a:t> </a:t>
            </a:r>
            <a:r>
              <a:rPr lang="en-US" baseline="0" dirty="0" err="1"/>
              <a:t>para</a:t>
            </a:r>
            <a:r>
              <a:rPr lang="en-US" baseline="0" dirty="0"/>
              <a:t> </a:t>
            </a:r>
            <a:r>
              <a:rPr lang="en-US" baseline="0" dirty="0" err="1"/>
              <a:t>fagocitose</a:t>
            </a:r>
            <a:r>
              <a:rPr lang="en-US" baseline="0" dirty="0"/>
              <a:t>.</a:t>
            </a:r>
            <a:endParaRPr lang="en-US" dirty="0"/>
          </a:p>
        </p:txBody>
      </p:sp>
      <p:sp>
        <p:nvSpPr>
          <p:cNvPr id="4" name="Espaço Reservado para Número de Slide 3"/>
          <p:cNvSpPr>
            <a:spLocks noGrp="1"/>
          </p:cNvSpPr>
          <p:nvPr>
            <p:ph type="sldNum" sz="quarter" idx="10"/>
          </p:nvPr>
        </p:nvSpPr>
        <p:spPr/>
        <p:txBody>
          <a:bodyPr/>
          <a:lstStyle/>
          <a:p>
            <a:fld id="{7E640754-CCC9-460F-955B-5BF06F932FBA}" type="slidenum">
              <a:rPr lang="pt-BR" smtClean="0"/>
              <a:pPr/>
              <a:t>63</a:t>
            </a:fld>
            <a:endParaRPr lang="pt-BR"/>
          </a:p>
        </p:txBody>
      </p:sp>
    </p:spTree>
    <p:extLst>
      <p:ext uri="{BB962C8B-B14F-4D97-AF65-F5344CB8AC3E}">
        <p14:creationId xmlns:p14="http://schemas.microsoft.com/office/powerpoint/2010/main" val="2944698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Como C3 é formado no plasma constantemente, é necessário sua </a:t>
            </a:r>
            <a:r>
              <a:rPr lang="pt-BR" dirty="0" err="1"/>
              <a:t>regulaçào</a:t>
            </a:r>
            <a:r>
              <a:rPr lang="pt-BR" dirty="0"/>
              <a:t> para evitar </a:t>
            </a:r>
            <a:r>
              <a:rPr lang="pt-BR" dirty="0" err="1"/>
              <a:t>ativaçào</a:t>
            </a:r>
            <a:r>
              <a:rPr lang="pt-BR" dirty="0"/>
              <a:t> desnecessária do sistema e dano de células normais.</a:t>
            </a:r>
          </a:p>
        </p:txBody>
      </p:sp>
      <p:sp>
        <p:nvSpPr>
          <p:cNvPr id="4" name="Espaço Reservado para Número de Slide 3"/>
          <p:cNvSpPr>
            <a:spLocks noGrp="1"/>
          </p:cNvSpPr>
          <p:nvPr>
            <p:ph type="sldNum" sz="quarter" idx="10"/>
          </p:nvPr>
        </p:nvSpPr>
        <p:spPr/>
        <p:txBody>
          <a:bodyPr/>
          <a:lstStyle/>
          <a:p>
            <a:fld id="{7E640754-CCC9-460F-955B-5BF06F932FBA}" type="slidenum">
              <a:rPr lang="pt-BR" smtClean="0"/>
              <a:pPr/>
              <a:t>64</a:t>
            </a:fld>
            <a:endParaRPr lang="pt-BR"/>
          </a:p>
        </p:txBody>
      </p:sp>
    </p:spTree>
    <p:extLst>
      <p:ext uri="{BB962C8B-B14F-4D97-AF65-F5344CB8AC3E}">
        <p14:creationId xmlns:p14="http://schemas.microsoft.com/office/powerpoint/2010/main" val="1544847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A </a:t>
            </a:r>
            <a:r>
              <a:rPr lang="en-US" dirty="0" err="1"/>
              <a:t>plasmina</a:t>
            </a:r>
            <a:r>
              <a:rPr lang="en-US" dirty="0"/>
              <a:t> </a:t>
            </a:r>
            <a:r>
              <a:rPr lang="en-US" dirty="0" err="1"/>
              <a:t>cliva</a:t>
            </a:r>
            <a:r>
              <a:rPr lang="en-US" dirty="0"/>
              <a:t> C2b</a:t>
            </a:r>
            <a:r>
              <a:rPr lang="en-US" baseline="0" dirty="0"/>
              <a:t> </a:t>
            </a:r>
            <a:r>
              <a:rPr lang="en-US" baseline="0" dirty="0" err="1"/>
              <a:t>em</a:t>
            </a:r>
            <a:r>
              <a:rPr lang="en-US" baseline="0" dirty="0"/>
              <a:t> C2 </a:t>
            </a:r>
            <a:r>
              <a:rPr lang="en-US" baseline="0" dirty="0" err="1"/>
              <a:t>kinina</a:t>
            </a:r>
            <a:r>
              <a:rPr lang="en-US" baseline="0" dirty="0"/>
              <a:t> </a:t>
            </a:r>
            <a:r>
              <a:rPr lang="en-US" baseline="0" dirty="0" err="1"/>
              <a:t>que</a:t>
            </a:r>
            <a:r>
              <a:rPr lang="en-US" baseline="0" dirty="0"/>
              <a:t> forma angioedema.</a:t>
            </a:r>
            <a:endParaRPr lang="en-US" dirty="0"/>
          </a:p>
        </p:txBody>
      </p:sp>
      <p:sp>
        <p:nvSpPr>
          <p:cNvPr id="4" name="Espaço Reservado para Número de Slide 3"/>
          <p:cNvSpPr>
            <a:spLocks noGrp="1"/>
          </p:cNvSpPr>
          <p:nvPr>
            <p:ph type="sldNum" sz="quarter" idx="10"/>
          </p:nvPr>
        </p:nvSpPr>
        <p:spPr/>
        <p:txBody>
          <a:bodyPr/>
          <a:lstStyle/>
          <a:p>
            <a:fld id="{7E640754-CCC9-460F-955B-5BF06F932FBA}" type="slidenum">
              <a:rPr lang="pt-BR" smtClean="0"/>
              <a:pPr/>
              <a:t>65</a:t>
            </a:fld>
            <a:endParaRPr lang="pt-BR"/>
          </a:p>
        </p:txBody>
      </p:sp>
    </p:spTree>
    <p:extLst>
      <p:ext uri="{BB962C8B-B14F-4D97-AF65-F5344CB8AC3E}">
        <p14:creationId xmlns:p14="http://schemas.microsoft.com/office/powerpoint/2010/main" val="3718115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err="1"/>
              <a:t>Células</a:t>
            </a:r>
            <a:r>
              <a:rPr lang="en-US" dirty="0"/>
              <a:t> de </a:t>
            </a:r>
            <a:r>
              <a:rPr lang="en-US" dirty="0" err="1"/>
              <a:t>mamíferos</a:t>
            </a:r>
            <a:r>
              <a:rPr lang="en-US" dirty="0"/>
              <a:t> </a:t>
            </a:r>
            <a:r>
              <a:rPr lang="en-US" dirty="0" err="1"/>
              <a:t>expressam</a:t>
            </a:r>
            <a:r>
              <a:rPr lang="en-US" baseline="0" dirty="0"/>
              <a:t> MCP, CR1 e DAF.</a:t>
            </a:r>
          </a:p>
          <a:p>
            <a:r>
              <a:rPr lang="en-US" baseline="0" dirty="0" err="1"/>
              <a:t>Acido</a:t>
            </a:r>
            <a:r>
              <a:rPr lang="en-US" baseline="0" dirty="0"/>
              <a:t> </a:t>
            </a:r>
            <a:r>
              <a:rPr lang="en-US" baseline="0" dirty="0" err="1"/>
              <a:t>Ciálico</a:t>
            </a:r>
            <a:r>
              <a:rPr lang="en-US" baseline="0" dirty="0"/>
              <a:t> </a:t>
            </a:r>
            <a:r>
              <a:rPr lang="en-US" baseline="0" dirty="0" err="1"/>
              <a:t>favorece</a:t>
            </a:r>
            <a:r>
              <a:rPr lang="en-US" baseline="0" dirty="0"/>
              <a:t> </a:t>
            </a:r>
            <a:r>
              <a:rPr lang="en-US" baseline="0" dirty="0" err="1"/>
              <a:t>ligação</a:t>
            </a:r>
            <a:r>
              <a:rPr lang="en-US" baseline="0" dirty="0"/>
              <a:t> </a:t>
            </a:r>
            <a:r>
              <a:rPr lang="en-US" baseline="0" dirty="0" err="1"/>
              <a:t>ao</a:t>
            </a:r>
            <a:r>
              <a:rPr lang="en-US" baseline="0" dirty="0"/>
              <a:t> </a:t>
            </a:r>
            <a:r>
              <a:rPr lang="en-US" baseline="0" dirty="0" err="1"/>
              <a:t>Fator</a:t>
            </a:r>
            <a:r>
              <a:rPr lang="en-US" baseline="0" dirty="0"/>
              <a:t> H </a:t>
            </a:r>
            <a:r>
              <a:rPr lang="en-US" baseline="0" dirty="0" err="1"/>
              <a:t>ao</a:t>
            </a:r>
            <a:r>
              <a:rPr lang="en-US" baseline="0" dirty="0"/>
              <a:t> </a:t>
            </a:r>
            <a:r>
              <a:rPr lang="en-US" baseline="0" dirty="0" err="1"/>
              <a:t>invés</a:t>
            </a:r>
            <a:r>
              <a:rPr lang="en-US" baseline="0" dirty="0"/>
              <a:t> de </a:t>
            </a:r>
            <a:r>
              <a:rPr lang="en-US" baseline="0" dirty="0" err="1"/>
              <a:t>Fator</a:t>
            </a:r>
            <a:r>
              <a:rPr lang="en-US" baseline="0" dirty="0"/>
              <a:t> B.</a:t>
            </a:r>
            <a:endParaRPr lang="en-US" dirty="0"/>
          </a:p>
        </p:txBody>
      </p:sp>
      <p:sp>
        <p:nvSpPr>
          <p:cNvPr id="4" name="Espaço Reservado para Número de Slide 3"/>
          <p:cNvSpPr>
            <a:spLocks noGrp="1"/>
          </p:cNvSpPr>
          <p:nvPr>
            <p:ph type="sldNum" sz="quarter" idx="10"/>
          </p:nvPr>
        </p:nvSpPr>
        <p:spPr/>
        <p:txBody>
          <a:bodyPr/>
          <a:lstStyle/>
          <a:p>
            <a:fld id="{7E640754-CCC9-460F-955B-5BF06F932FBA}" type="slidenum">
              <a:rPr lang="pt-BR" smtClean="0"/>
              <a:pPr/>
              <a:t>66</a:t>
            </a:fld>
            <a:endParaRPr lang="pt-BR"/>
          </a:p>
        </p:txBody>
      </p:sp>
    </p:spTree>
    <p:extLst>
      <p:ext uri="{BB962C8B-B14F-4D97-AF65-F5344CB8AC3E}">
        <p14:creationId xmlns:p14="http://schemas.microsoft.com/office/powerpoint/2010/main" val="1004129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CD59 se </a:t>
            </a:r>
            <a:r>
              <a:rPr lang="en-US" dirty="0" err="1"/>
              <a:t>incorpora</a:t>
            </a:r>
            <a:r>
              <a:rPr lang="en-US" dirty="0"/>
              <a:t> </a:t>
            </a:r>
            <a:r>
              <a:rPr lang="en-US" dirty="0" err="1"/>
              <a:t>ao</a:t>
            </a:r>
            <a:r>
              <a:rPr lang="en-US" dirty="0"/>
              <a:t> MAC </a:t>
            </a:r>
            <a:r>
              <a:rPr lang="en-US" dirty="0" err="1"/>
              <a:t>em</a:t>
            </a:r>
            <a:r>
              <a:rPr lang="en-US" dirty="0"/>
              <a:t> </a:t>
            </a:r>
            <a:r>
              <a:rPr lang="en-US" dirty="0" err="1"/>
              <a:t>formação</a:t>
            </a:r>
            <a:r>
              <a:rPr lang="en-US" baseline="0" dirty="0"/>
              <a:t> </a:t>
            </a:r>
            <a:r>
              <a:rPr lang="en-US" baseline="0" dirty="0" err="1"/>
              <a:t>impedindo</a:t>
            </a:r>
            <a:r>
              <a:rPr lang="en-US" baseline="0" dirty="0"/>
              <a:t> a </a:t>
            </a:r>
            <a:r>
              <a:rPr lang="en-US" baseline="0" dirty="0" err="1"/>
              <a:t>continuidade</a:t>
            </a:r>
            <a:r>
              <a:rPr lang="en-US" baseline="0" dirty="0"/>
              <a:t> do </a:t>
            </a:r>
            <a:r>
              <a:rPr lang="en-US" baseline="0" dirty="0" err="1"/>
              <a:t>processo</a:t>
            </a:r>
            <a:r>
              <a:rPr lang="en-US" baseline="0" dirty="0"/>
              <a:t>. </a:t>
            </a:r>
          </a:p>
          <a:p>
            <a:r>
              <a:rPr lang="en-US" baseline="0" dirty="0" err="1"/>
              <a:t>Presente</a:t>
            </a:r>
            <a:r>
              <a:rPr lang="en-US" baseline="0" dirty="0"/>
              <a:t> </a:t>
            </a:r>
            <a:r>
              <a:rPr lang="en-US" baseline="0" dirty="0" err="1"/>
              <a:t>somente</a:t>
            </a:r>
            <a:r>
              <a:rPr lang="en-US" baseline="0" dirty="0"/>
              <a:t> </a:t>
            </a:r>
            <a:r>
              <a:rPr lang="en-US" baseline="0" dirty="0" err="1"/>
              <a:t>em</a:t>
            </a:r>
            <a:r>
              <a:rPr lang="en-US" baseline="0" dirty="0"/>
              <a:t> </a:t>
            </a:r>
            <a:r>
              <a:rPr lang="en-US" baseline="0" dirty="0" err="1"/>
              <a:t>células</a:t>
            </a:r>
            <a:r>
              <a:rPr lang="en-US" baseline="0" dirty="0"/>
              <a:t> de </a:t>
            </a:r>
            <a:r>
              <a:rPr lang="en-US" baseline="0" dirty="0" err="1"/>
              <a:t>mamíferos</a:t>
            </a:r>
            <a:r>
              <a:rPr lang="en-US" baseline="0" dirty="0"/>
              <a:t>.</a:t>
            </a:r>
          </a:p>
          <a:p>
            <a:endParaRPr lang="en-US" dirty="0"/>
          </a:p>
        </p:txBody>
      </p:sp>
      <p:sp>
        <p:nvSpPr>
          <p:cNvPr id="4" name="Espaço Reservado para Número de Slide 3"/>
          <p:cNvSpPr>
            <a:spLocks noGrp="1"/>
          </p:cNvSpPr>
          <p:nvPr>
            <p:ph type="sldNum" sz="quarter" idx="10"/>
          </p:nvPr>
        </p:nvSpPr>
        <p:spPr/>
        <p:txBody>
          <a:bodyPr/>
          <a:lstStyle/>
          <a:p>
            <a:fld id="{7E640754-CCC9-460F-955B-5BF06F932FBA}" type="slidenum">
              <a:rPr lang="pt-BR" smtClean="0"/>
              <a:pPr/>
              <a:t>67</a:t>
            </a:fld>
            <a:endParaRPr lang="pt-BR"/>
          </a:p>
        </p:txBody>
      </p:sp>
    </p:spTree>
    <p:extLst>
      <p:ext uri="{BB962C8B-B14F-4D97-AF65-F5344CB8AC3E}">
        <p14:creationId xmlns:p14="http://schemas.microsoft.com/office/powerpoint/2010/main" val="17875462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Impede a </a:t>
            </a:r>
            <a:r>
              <a:rPr lang="en-US" dirty="0" err="1"/>
              <a:t>ligação</a:t>
            </a:r>
            <a:r>
              <a:rPr lang="en-US" baseline="0" dirty="0"/>
              <a:t> do C8 </a:t>
            </a:r>
            <a:r>
              <a:rPr lang="en-US" baseline="0" dirty="0" err="1"/>
              <a:t>ao</a:t>
            </a:r>
            <a:r>
              <a:rPr lang="en-US" baseline="0" dirty="0"/>
              <a:t> C9.</a:t>
            </a:r>
            <a:endParaRPr lang="en-US" dirty="0"/>
          </a:p>
        </p:txBody>
      </p:sp>
      <p:sp>
        <p:nvSpPr>
          <p:cNvPr id="4" name="Espaço Reservado para Número de Slide 3"/>
          <p:cNvSpPr>
            <a:spLocks noGrp="1"/>
          </p:cNvSpPr>
          <p:nvPr>
            <p:ph type="sldNum" sz="quarter" idx="10"/>
          </p:nvPr>
        </p:nvSpPr>
        <p:spPr/>
        <p:txBody>
          <a:bodyPr/>
          <a:lstStyle/>
          <a:p>
            <a:fld id="{7E640754-CCC9-460F-955B-5BF06F932FBA}" type="slidenum">
              <a:rPr lang="pt-BR" smtClean="0"/>
              <a:pPr/>
              <a:t>69</a:t>
            </a:fld>
            <a:endParaRPr lang="pt-BR"/>
          </a:p>
        </p:txBody>
      </p:sp>
    </p:spTree>
    <p:extLst>
      <p:ext uri="{BB962C8B-B14F-4D97-AF65-F5344CB8AC3E}">
        <p14:creationId xmlns:p14="http://schemas.microsoft.com/office/powerpoint/2010/main" val="2081998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CR1 </a:t>
            </a:r>
            <a:r>
              <a:rPr lang="en-US" dirty="0" err="1"/>
              <a:t>sozinho</a:t>
            </a:r>
            <a:r>
              <a:rPr lang="en-US" dirty="0"/>
              <a:t> </a:t>
            </a:r>
            <a:r>
              <a:rPr lang="en-US" dirty="0" err="1"/>
              <a:t>não</a:t>
            </a:r>
            <a:r>
              <a:rPr lang="en-US" dirty="0"/>
              <a:t> é </a:t>
            </a:r>
            <a:r>
              <a:rPr lang="en-US" dirty="0" err="1"/>
              <a:t>capaz</a:t>
            </a:r>
            <a:r>
              <a:rPr lang="en-US" baseline="0" dirty="0"/>
              <a:t> de </a:t>
            </a:r>
            <a:r>
              <a:rPr lang="en-US" baseline="0" dirty="0" err="1"/>
              <a:t>induzir</a:t>
            </a:r>
            <a:r>
              <a:rPr lang="en-US" baseline="0" dirty="0"/>
              <a:t> </a:t>
            </a:r>
            <a:r>
              <a:rPr lang="en-US" baseline="0" dirty="0" err="1"/>
              <a:t>fagocitose</a:t>
            </a:r>
            <a:r>
              <a:rPr lang="en-US" baseline="0" dirty="0"/>
              <a:t>, mas </a:t>
            </a:r>
            <a:r>
              <a:rPr lang="en-US" baseline="0" dirty="0" err="1"/>
              <a:t>ele</a:t>
            </a:r>
            <a:r>
              <a:rPr lang="en-US" baseline="0" dirty="0"/>
              <a:t> </a:t>
            </a:r>
            <a:r>
              <a:rPr lang="en-US" baseline="0" dirty="0" err="1"/>
              <a:t>facilita</a:t>
            </a:r>
            <a:r>
              <a:rPr lang="en-US" baseline="0" dirty="0"/>
              <a:t> a </a:t>
            </a:r>
            <a:r>
              <a:rPr lang="en-US" baseline="0" dirty="0" err="1"/>
              <a:t>fagocitose</a:t>
            </a:r>
            <a:r>
              <a:rPr lang="en-US" baseline="0" dirty="0"/>
              <a:t> </a:t>
            </a:r>
            <a:r>
              <a:rPr lang="en-US" baseline="0" dirty="0" err="1"/>
              <a:t>reconhecida</a:t>
            </a:r>
            <a:r>
              <a:rPr lang="en-US" baseline="0" dirty="0"/>
              <a:t> </a:t>
            </a:r>
            <a:r>
              <a:rPr lang="en-US" baseline="0" dirty="0" err="1"/>
              <a:t>pelos</a:t>
            </a:r>
            <a:r>
              <a:rPr lang="en-US" baseline="0" dirty="0"/>
              <a:t> </a:t>
            </a:r>
            <a:r>
              <a:rPr lang="en-US" baseline="0" dirty="0" err="1"/>
              <a:t>receptores</a:t>
            </a:r>
            <a:r>
              <a:rPr lang="en-US" baseline="0" dirty="0"/>
              <a:t> de Fc</a:t>
            </a:r>
            <a:endParaRPr lang="en-US" dirty="0"/>
          </a:p>
        </p:txBody>
      </p:sp>
      <p:sp>
        <p:nvSpPr>
          <p:cNvPr id="4" name="Espaço Reservado para Número de Slide 3"/>
          <p:cNvSpPr>
            <a:spLocks noGrp="1"/>
          </p:cNvSpPr>
          <p:nvPr>
            <p:ph type="sldNum" sz="quarter" idx="10"/>
          </p:nvPr>
        </p:nvSpPr>
        <p:spPr/>
        <p:txBody>
          <a:bodyPr/>
          <a:lstStyle/>
          <a:p>
            <a:fld id="{7E640754-CCC9-460F-955B-5BF06F932FBA}" type="slidenum">
              <a:rPr lang="pt-BR" smtClean="0"/>
              <a:pPr/>
              <a:t>72</a:t>
            </a:fld>
            <a:endParaRPr lang="pt-BR"/>
          </a:p>
        </p:txBody>
      </p:sp>
    </p:spTree>
    <p:extLst>
      <p:ext uri="{BB962C8B-B14F-4D97-AF65-F5344CB8AC3E}">
        <p14:creationId xmlns:p14="http://schemas.microsoft.com/office/powerpoint/2010/main" val="1688203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pPr eaLnBrk="1" hangingPunct="1"/>
            <a:endParaRPr lang="pt-BR"/>
          </a:p>
        </p:txBody>
      </p:sp>
    </p:spTree>
    <p:extLst>
      <p:ext uri="{BB962C8B-B14F-4D97-AF65-F5344CB8AC3E}">
        <p14:creationId xmlns:p14="http://schemas.microsoft.com/office/powerpoint/2010/main" val="2360930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CR1</a:t>
            </a:r>
            <a:r>
              <a:rPr lang="pt-BR" baseline="0" dirty="0"/>
              <a:t> por eritrócito – 150 a 1200</a:t>
            </a:r>
          </a:p>
          <a:p>
            <a:r>
              <a:rPr lang="pt-BR" baseline="0" dirty="0" err="1"/>
              <a:t>Neutrofilo</a:t>
            </a:r>
            <a:r>
              <a:rPr lang="pt-BR" baseline="0" dirty="0"/>
              <a:t> e </a:t>
            </a:r>
            <a:r>
              <a:rPr lang="pt-BR" baseline="0" dirty="0" err="1"/>
              <a:t>Linf</a:t>
            </a:r>
            <a:r>
              <a:rPr lang="pt-BR" baseline="0" dirty="0"/>
              <a:t>. B- </a:t>
            </a:r>
            <a:r>
              <a:rPr lang="pt-BR" baseline="0" dirty="0" err="1"/>
              <a:t>erca</a:t>
            </a:r>
            <a:r>
              <a:rPr lang="pt-BR" baseline="0" dirty="0"/>
              <a:t> de 20.000</a:t>
            </a:r>
          </a:p>
          <a:p>
            <a:r>
              <a:rPr lang="pt-BR" baseline="0" dirty="0"/>
              <a:t>Monócito – 30.000</a:t>
            </a:r>
          </a:p>
          <a:p>
            <a:r>
              <a:rPr lang="pt-BR" baseline="0" dirty="0"/>
              <a:t>(muito mais eritrócitos comparados a leucócitos)</a:t>
            </a:r>
            <a:endParaRPr lang="pt-BR" dirty="0"/>
          </a:p>
        </p:txBody>
      </p:sp>
      <p:sp>
        <p:nvSpPr>
          <p:cNvPr id="4" name="Espaço Reservado para Número de Slide 3"/>
          <p:cNvSpPr>
            <a:spLocks noGrp="1"/>
          </p:cNvSpPr>
          <p:nvPr>
            <p:ph type="sldNum" sz="quarter" idx="10"/>
          </p:nvPr>
        </p:nvSpPr>
        <p:spPr/>
        <p:txBody>
          <a:bodyPr/>
          <a:lstStyle/>
          <a:p>
            <a:fld id="{7E640754-CCC9-460F-955B-5BF06F932FBA}" type="slidenum">
              <a:rPr lang="pt-BR" smtClean="0"/>
              <a:pPr/>
              <a:t>78</a:t>
            </a:fld>
            <a:endParaRPr lang="pt-BR"/>
          </a:p>
        </p:txBody>
      </p:sp>
    </p:spTree>
    <p:extLst>
      <p:ext uri="{BB962C8B-B14F-4D97-AF65-F5344CB8AC3E}">
        <p14:creationId xmlns:p14="http://schemas.microsoft.com/office/powerpoint/2010/main" val="3401647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bwMode="auto">
          <a:xfrm>
            <a:off x="1154113" y="682625"/>
            <a:ext cx="4549775" cy="3411538"/>
          </a:xfrm>
          <a:prstGeom prst="rect">
            <a:avLst/>
          </a:prstGeom>
          <a:noFill/>
          <a:ln>
            <a:solidFill>
              <a:srgbClr val="000000"/>
            </a:solidFill>
            <a:miter lim="800000"/>
            <a:headEnd/>
            <a:tailEnd/>
          </a:ln>
        </p:spPr>
      </p:sp>
      <p:sp>
        <p:nvSpPr>
          <p:cNvPr id="76803" name="Rectangle 3"/>
          <p:cNvSpPr>
            <a:spLocks noGrp="1" noChangeArrowheads="1"/>
          </p:cNvSpPr>
          <p:nvPr>
            <p:ph type="body" idx="1"/>
          </p:nvPr>
        </p:nvSpPr>
        <p:spPr bwMode="auto">
          <a:xfrm>
            <a:off x="914400" y="4321641"/>
            <a:ext cx="5029200" cy="4170005"/>
          </a:xfrm>
          <a:prstGeom prst="rect">
            <a:avLst/>
          </a:prstGeom>
          <a:noFill/>
          <a:ln>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Jules Bordet (1895)- </a:t>
            </a:r>
            <a:r>
              <a:rPr lang="en-US" dirty="0" err="1"/>
              <a:t>Misturou</a:t>
            </a:r>
            <a:r>
              <a:rPr lang="en-US" dirty="0"/>
              <a:t> </a:t>
            </a:r>
            <a:r>
              <a:rPr lang="en-US" dirty="0" err="1"/>
              <a:t>vibriões</a:t>
            </a:r>
            <a:r>
              <a:rPr lang="en-US" dirty="0"/>
              <a:t> </a:t>
            </a:r>
            <a:r>
              <a:rPr lang="en-US" dirty="0" err="1"/>
              <a:t>coléricos</a:t>
            </a:r>
            <a:r>
              <a:rPr lang="en-US" dirty="0"/>
              <a:t> com </a:t>
            </a:r>
            <a:r>
              <a:rPr lang="en-US" dirty="0" err="1"/>
              <a:t>soro</a:t>
            </a:r>
            <a:r>
              <a:rPr lang="en-US" dirty="0"/>
              <a:t> </a:t>
            </a:r>
            <a:r>
              <a:rPr lang="en-US" dirty="0" err="1"/>
              <a:t>imune</a:t>
            </a:r>
            <a:r>
              <a:rPr lang="en-US" dirty="0"/>
              <a:t> fresco</a:t>
            </a:r>
          </a:p>
          <a:p>
            <a:pPr eaLnBrk="1" hangingPunct="1"/>
            <a:r>
              <a:rPr lang="pt-BR" sz="1200" kern="1200" dirty="0" err="1">
                <a:solidFill>
                  <a:schemeClr val="tx1"/>
                </a:solidFill>
                <a:latin typeface="+mn-lt"/>
                <a:ea typeface="+mn-ea"/>
                <a:cs typeface="+mn-cs"/>
              </a:rPr>
              <a:t>Bordet</a:t>
            </a:r>
            <a:r>
              <a:rPr lang="pt-BR" sz="1200" kern="1200" dirty="0">
                <a:solidFill>
                  <a:schemeClr val="tx1"/>
                </a:solidFill>
                <a:latin typeface="+mn-lt"/>
                <a:ea typeface="+mn-ea"/>
                <a:cs typeface="+mn-cs"/>
              </a:rPr>
              <a:t> </a:t>
            </a:r>
            <a:r>
              <a:rPr lang="pt-BR" sz="1200" kern="1200" dirty="0" err="1">
                <a:solidFill>
                  <a:schemeClr val="tx1"/>
                </a:solidFill>
                <a:latin typeface="+mn-lt"/>
                <a:ea typeface="+mn-ea"/>
                <a:cs typeface="+mn-cs"/>
              </a:rPr>
              <a:t>concluíu</a:t>
            </a:r>
            <a:r>
              <a:rPr lang="pt-BR" sz="1200" kern="1200" dirty="0">
                <a:solidFill>
                  <a:schemeClr val="tx1"/>
                </a:solidFill>
                <a:latin typeface="+mn-lt"/>
                <a:ea typeface="+mn-ea"/>
                <a:cs typeface="+mn-cs"/>
              </a:rPr>
              <a:t> então que deveriam existir no soro componentes </a:t>
            </a:r>
            <a:r>
              <a:rPr lang="pt-BR" sz="1200" kern="1200" dirty="0" err="1">
                <a:solidFill>
                  <a:schemeClr val="tx1"/>
                </a:solidFill>
                <a:latin typeface="+mn-lt"/>
                <a:ea typeface="+mn-ea"/>
                <a:cs typeface="+mn-cs"/>
              </a:rPr>
              <a:t>termo-sensíveis</a:t>
            </a:r>
            <a:r>
              <a:rPr lang="pt-BR" sz="1200" kern="1200" dirty="0">
                <a:solidFill>
                  <a:schemeClr val="tx1"/>
                </a:solidFill>
                <a:latin typeface="+mn-lt"/>
                <a:ea typeface="+mn-ea"/>
                <a:cs typeface="+mn-cs"/>
              </a:rPr>
              <a:t> que “complementariam” a função lítica deste soro. Por esta razão estes componentes foram designados </a:t>
            </a:r>
            <a:r>
              <a:rPr lang="pt-BR" sz="1200" b="1" kern="1200" dirty="0">
                <a:solidFill>
                  <a:schemeClr val="tx1"/>
                </a:solidFill>
                <a:latin typeface="+mn-lt"/>
                <a:ea typeface="+mn-ea"/>
                <a:cs typeface="+mn-cs"/>
              </a:rPr>
              <a:t>Complemento.</a:t>
            </a:r>
            <a:r>
              <a:rPr lang="pt-BR" sz="1200" kern="1200" dirty="0">
                <a:solidFill>
                  <a:schemeClr val="tx1"/>
                </a:solidFill>
                <a:latin typeface="+mn-lt"/>
                <a:ea typeface="+mn-ea"/>
                <a:cs typeface="+mn-cs"/>
              </a:rPr>
              <a:t> </a:t>
            </a:r>
            <a:endParaRPr lang="pt-BR" dirty="0"/>
          </a:p>
        </p:txBody>
      </p:sp>
    </p:spTree>
    <p:extLst>
      <p:ext uri="{BB962C8B-B14F-4D97-AF65-F5344CB8AC3E}">
        <p14:creationId xmlns:p14="http://schemas.microsoft.com/office/powerpoint/2010/main" val="18406241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err="1"/>
              <a:t>Angioedema</a:t>
            </a:r>
            <a:r>
              <a:rPr lang="pt-BR" dirty="0"/>
              <a:t> laringe  asfixia ( </a:t>
            </a:r>
            <a:r>
              <a:rPr lang="pt-BR" dirty="0" err="1"/>
              <a:t>bradicina</a:t>
            </a:r>
            <a:r>
              <a:rPr lang="pt-BR" dirty="0"/>
              <a:t> principal mediador).</a:t>
            </a:r>
          </a:p>
        </p:txBody>
      </p:sp>
      <p:sp>
        <p:nvSpPr>
          <p:cNvPr id="4" name="Espaço Reservado para Número de Slide 3"/>
          <p:cNvSpPr>
            <a:spLocks noGrp="1"/>
          </p:cNvSpPr>
          <p:nvPr>
            <p:ph type="sldNum" sz="quarter" idx="10"/>
          </p:nvPr>
        </p:nvSpPr>
        <p:spPr/>
        <p:txBody>
          <a:bodyPr/>
          <a:lstStyle/>
          <a:p>
            <a:fld id="{7E640754-CCC9-460F-955B-5BF06F932FBA}" type="slidenum">
              <a:rPr lang="pt-BR" smtClean="0"/>
              <a:pPr/>
              <a:t>82</a:t>
            </a:fld>
            <a:endParaRPr lang="pt-BR"/>
          </a:p>
        </p:txBody>
      </p:sp>
    </p:spTree>
    <p:extLst>
      <p:ext uri="{BB962C8B-B14F-4D97-AF65-F5344CB8AC3E}">
        <p14:creationId xmlns:p14="http://schemas.microsoft.com/office/powerpoint/2010/main" val="38056686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C1q se </a:t>
            </a:r>
            <a:r>
              <a:rPr lang="en-US" dirty="0" err="1"/>
              <a:t>liga</a:t>
            </a:r>
            <a:r>
              <a:rPr lang="en-US" dirty="0"/>
              <a:t> a </a:t>
            </a:r>
            <a:r>
              <a:rPr lang="en-US" dirty="0" err="1"/>
              <a:t>células</a:t>
            </a:r>
            <a:r>
              <a:rPr lang="en-US" dirty="0"/>
              <a:t> </a:t>
            </a:r>
            <a:r>
              <a:rPr lang="en-US" dirty="0" err="1"/>
              <a:t>apoptóticas</a:t>
            </a:r>
            <a:r>
              <a:rPr lang="en-US" dirty="0"/>
              <a:t> e </a:t>
            </a:r>
            <a:r>
              <a:rPr lang="en-US" dirty="0" err="1"/>
              <a:t>facilita</a:t>
            </a:r>
            <a:r>
              <a:rPr lang="en-US" dirty="0"/>
              <a:t> </a:t>
            </a:r>
            <a:r>
              <a:rPr lang="en-US" dirty="0" err="1"/>
              <a:t>fagocitose</a:t>
            </a:r>
            <a:r>
              <a:rPr lang="en-US" dirty="0"/>
              <a:t> </a:t>
            </a:r>
            <a:r>
              <a:rPr lang="en-US" dirty="0" err="1"/>
              <a:t>por</a:t>
            </a:r>
            <a:r>
              <a:rPr lang="en-US" dirty="0"/>
              <a:t> </a:t>
            </a:r>
            <a:r>
              <a:rPr lang="en-US" dirty="0" err="1"/>
              <a:t>macrófagos</a:t>
            </a:r>
            <a:r>
              <a:rPr lang="en-US" dirty="0"/>
              <a:t>.</a:t>
            </a:r>
          </a:p>
        </p:txBody>
      </p:sp>
      <p:sp>
        <p:nvSpPr>
          <p:cNvPr id="4" name="Espaço Reservado para Número de Slide 3"/>
          <p:cNvSpPr>
            <a:spLocks noGrp="1"/>
          </p:cNvSpPr>
          <p:nvPr>
            <p:ph type="sldNum" sz="quarter" idx="10"/>
          </p:nvPr>
        </p:nvSpPr>
        <p:spPr/>
        <p:txBody>
          <a:bodyPr/>
          <a:lstStyle/>
          <a:p>
            <a:fld id="{7E640754-CCC9-460F-955B-5BF06F932FBA}" type="slidenum">
              <a:rPr lang="pt-BR" smtClean="0"/>
              <a:pPr/>
              <a:t>83</a:t>
            </a:fld>
            <a:endParaRPr lang="pt-BR"/>
          </a:p>
        </p:txBody>
      </p:sp>
    </p:spTree>
    <p:extLst>
      <p:ext uri="{BB962C8B-B14F-4D97-AF65-F5344CB8AC3E}">
        <p14:creationId xmlns:p14="http://schemas.microsoft.com/office/powerpoint/2010/main" val="752423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Imunidade adquirida foi estabelecida em um estágio inicial</a:t>
            </a:r>
            <a:r>
              <a:rPr lang="pt-BR" baseline="0" dirty="0"/>
              <a:t> </a:t>
            </a:r>
            <a:r>
              <a:rPr lang="pt-BR" dirty="0"/>
              <a:t>a evolução dos vertebrados com mandíbula, como ilustrado por um peixe cartilaginoso (tubarão) nesta figura. Estudos evolutivos têm revelado</a:t>
            </a:r>
            <a:r>
              <a:rPr lang="pt-BR" baseline="0" dirty="0"/>
              <a:t> </a:t>
            </a:r>
            <a:r>
              <a:rPr lang="pt-BR" dirty="0"/>
              <a:t>o tubarão e os vertebrados superiores têm um sistema de complemento bem desenvolvida que contém todas as vias de ativação três, embora</a:t>
            </a:r>
            <a:r>
              <a:rPr lang="pt-BR" baseline="0" dirty="0"/>
              <a:t> </a:t>
            </a:r>
            <a:r>
              <a:rPr lang="pt-BR" dirty="0"/>
              <a:t>nem todos os componentes de cada percurso já foram identificadas. C3 - o componente central do sistema do complemento</a:t>
            </a:r>
          </a:p>
        </p:txBody>
      </p:sp>
      <p:sp>
        <p:nvSpPr>
          <p:cNvPr id="4" name="Espaço Reservado para Número de Slide 3"/>
          <p:cNvSpPr>
            <a:spLocks noGrp="1"/>
          </p:cNvSpPr>
          <p:nvPr>
            <p:ph type="sldNum" sz="quarter" idx="10"/>
          </p:nvPr>
        </p:nvSpPr>
        <p:spPr/>
        <p:txBody>
          <a:bodyPr/>
          <a:lstStyle/>
          <a:p>
            <a:fld id="{54EBC0D6-D337-4E6D-8885-F779E0559DA7}" type="slidenum">
              <a:rPr lang="pt-BR" smtClean="0"/>
              <a:pPr/>
              <a:t>9</a:t>
            </a:fld>
            <a:endParaRPr lang="pt-BR"/>
          </a:p>
        </p:txBody>
      </p:sp>
    </p:spTree>
    <p:extLst>
      <p:ext uri="{BB962C8B-B14F-4D97-AF65-F5344CB8AC3E}">
        <p14:creationId xmlns:p14="http://schemas.microsoft.com/office/powerpoint/2010/main" val="874590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err="1"/>
              <a:t>Mais</a:t>
            </a:r>
            <a:r>
              <a:rPr lang="en-US" dirty="0"/>
              <a:t> </a:t>
            </a:r>
            <a:r>
              <a:rPr lang="en-US" dirty="0" err="1"/>
              <a:t>ou</a:t>
            </a:r>
            <a:r>
              <a:rPr lang="en-US" dirty="0"/>
              <a:t> </a:t>
            </a:r>
            <a:r>
              <a:rPr lang="en-US" dirty="0" err="1"/>
              <a:t>menos</a:t>
            </a:r>
            <a:r>
              <a:rPr lang="en-US" dirty="0"/>
              <a:t> 35 </a:t>
            </a:r>
            <a:r>
              <a:rPr lang="en-US" dirty="0" err="1"/>
              <a:t>proteínas</a:t>
            </a:r>
            <a:r>
              <a:rPr lang="en-US" dirty="0"/>
              <a:t> </a:t>
            </a:r>
            <a:r>
              <a:rPr lang="en-US" dirty="0" err="1"/>
              <a:t>plasmáticas</a:t>
            </a:r>
            <a:endParaRPr lang="en-US" dirty="0"/>
          </a:p>
          <a:p>
            <a:r>
              <a:rPr lang="en-US" dirty="0" err="1"/>
              <a:t>Aproximadamente</a:t>
            </a:r>
            <a:r>
              <a:rPr lang="en-US" baseline="0" dirty="0"/>
              <a:t> 10 </a:t>
            </a:r>
            <a:r>
              <a:rPr lang="en-US" baseline="0" dirty="0" err="1"/>
              <a:t>reguladores</a:t>
            </a:r>
            <a:r>
              <a:rPr lang="en-US" baseline="0" dirty="0"/>
              <a:t> </a:t>
            </a:r>
            <a:r>
              <a:rPr lang="en-US" baseline="0" dirty="0" err="1"/>
              <a:t>negativos</a:t>
            </a:r>
            <a:endParaRPr lang="en-US" baseline="0" dirty="0"/>
          </a:p>
          <a:p>
            <a:r>
              <a:rPr lang="en-US" baseline="0" dirty="0"/>
              <a:t>1 </a:t>
            </a:r>
            <a:r>
              <a:rPr lang="en-US" baseline="0" dirty="0" err="1"/>
              <a:t>regulador</a:t>
            </a:r>
            <a:r>
              <a:rPr lang="en-US" baseline="0" dirty="0"/>
              <a:t> </a:t>
            </a:r>
            <a:r>
              <a:rPr lang="en-US" baseline="0" dirty="0" err="1"/>
              <a:t>positivo</a:t>
            </a:r>
            <a:endParaRPr lang="en-US" baseline="0" dirty="0"/>
          </a:p>
          <a:p>
            <a:endParaRPr lang="en-US" dirty="0"/>
          </a:p>
        </p:txBody>
      </p:sp>
      <p:sp>
        <p:nvSpPr>
          <p:cNvPr id="4" name="Espaço Reservado para Número de Slide 3"/>
          <p:cNvSpPr>
            <a:spLocks noGrp="1"/>
          </p:cNvSpPr>
          <p:nvPr>
            <p:ph type="sldNum" sz="quarter" idx="10"/>
          </p:nvPr>
        </p:nvSpPr>
        <p:spPr/>
        <p:txBody>
          <a:bodyPr/>
          <a:lstStyle/>
          <a:p>
            <a:fld id="{7E640754-CCC9-460F-955B-5BF06F932FBA}" type="slidenum">
              <a:rPr lang="pt-BR" smtClean="0"/>
              <a:pPr/>
              <a:t>10</a:t>
            </a:fld>
            <a:endParaRPr lang="pt-BR"/>
          </a:p>
        </p:txBody>
      </p:sp>
    </p:spTree>
    <p:extLst>
      <p:ext uri="{BB962C8B-B14F-4D97-AF65-F5344CB8AC3E}">
        <p14:creationId xmlns:p14="http://schemas.microsoft.com/office/powerpoint/2010/main" val="1955851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err="1"/>
              <a:t>Produção</a:t>
            </a:r>
            <a:r>
              <a:rPr lang="en-US" baseline="0" dirty="0"/>
              <a:t> </a:t>
            </a:r>
            <a:r>
              <a:rPr lang="en-US" baseline="0" dirty="0" err="1"/>
              <a:t>aumentada</a:t>
            </a:r>
            <a:r>
              <a:rPr lang="en-US" baseline="0" dirty="0"/>
              <a:t> </a:t>
            </a:r>
            <a:r>
              <a:rPr lang="en-US" baseline="0" dirty="0" err="1"/>
              <a:t>em</a:t>
            </a:r>
            <a:r>
              <a:rPr lang="en-US" baseline="0" dirty="0"/>
              <a:t> </a:t>
            </a:r>
            <a:r>
              <a:rPr lang="en-US" baseline="0" dirty="0" err="1"/>
              <a:t>resposta</a:t>
            </a:r>
            <a:r>
              <a:rPr lang="en-US" baseline="0" dirty="0"/>
              <a:t> de </a:t>
            </a:r>
            <a:r>
              <a:rPr lang="en-US" baseline="0" dirty="0" err="1"/>
              <a:t>fase</a:t>
            </a:r>
            <a:r>
              <a:rPr lang="en-US" baseline="0" dirty="0"/>
              <a:t> </a:t>
            </a:r>
            <a:r>
              <a:rPr lang="en-US" baseline="0" dirty="0" err="1"/>
              <a:t>aguda</a:t>
            </a:r>
            <a:r>
              <a:rPr lang="en-US" baseline="0" dirty="0"/>
              <a:t> – </a:t>
            </a:r>
            <a:r>
              <a:rPr lang="en-US" baseline="0" dirty="0" err="1"/>
              <a:t>indutores</a:t>
            </a:r>
            <a:r>
              <a:rPr lang="en-US" baseline="0" dirty="0"/>
              <a:t> </a:t>
            </a:r>
            <a:r>
              <a:rPr lang="en-US" baseline="0" dirty="0" err="1"/>
              <a:t>transcricionais</a:t>
            </a:r>
            <a:r>
              <a:rPr lang="en-US" baseline="0" dirty="0"/>
              <a:t> </a:t>
            </a:r>
            <a:r>
              <a:rPr lang="en-US" baseline="0" dirty="0" err="1"/>
              <a:t>comuns</a:t>
            </a:r>
            <a:r>
              <a:rPr lang="en-US" baseline="0" dirty="0"/>
              <a:t> </a:t>
            </a:r>
            <a:r>
              <a:rPr lang="en-US" baseline="0" dirty="0" err="1"/>
              <a:t>aos</a:t>
            </a:r>
            <a:r>
              <a:rPr lang="en-US" baseline="0" dirty="0"/>
              <a:t> IFN-y, IL-1 e IL-6.</a:t>
            </a:r>
          </a:p>
          <a:p>
            <a:r>
              <a:rPr lang="en-US" baseline="0" dirty="0" err="1"/>
              <a:t>Astrócitos</a:t>
            </a:r>
            <a:r>
              <a:rPr lang="en-US" baseline="0" dirty="0"/>
              <a:t> e </a:t>
            </a:r>
            <a:r>
              <a:rPr lang="en-US" baseline="0" dirty="0" err="1"/>
              <a:t>células</a:t>
            </a:r>
            <a:r>
              <a:rPr lang="en-US" baseline="0" dirty="0"/>
              <a:t> da Glia </a:t>
            </a:r>
            <a:r>
              <a:rPr lang="en-US" baseline="0" dirty="0" err="1"/>
              <a:t>são</a:t>
            </a:r>
            <a:r>
              <a:rPr lang="en-US" baseline="0" dirty="0"/>
              <a:t> </a:t>
            </a:r>
            <a:r>
              <a:rPr lang="en-US" baseline="0" dirty="0" err="1"/>
              <a:t>fontes</a:t>
            </a:r>
            <a:r>
              <a:rPr lang="en-US" baseline="0" dirty="0"/>
              <a:t> </a:t>
            </a:r>
            <a:r>
              <a:rPr lang="en-US" baseline="0" dirty="0" err="1"/>
              <a:t>além</a:t>
            </a:r>
            <a:r>
              <a:rPr lang="en-US" baseline="0" dirty="0"/>
              <a:t> da </a:t>
            </a:r>
            <a:r>
              <a:rPr lang="en-US" baseline="0" dirty="0" err="1"/>
              <a:t>barreira</a:t>
            </a:r>
            <a:r>
              <a:rPr lang="en-US" baseline="0" dirty="0"/>
              <a:t> </a:t>
            </a:r>
            <a:r>
              <a:rPr lang="en-US" baseline="0" dirty="0" err="1"/>
              <a:t>hemato</a:t>
            </a:r>
            <a:r>
              <a:rPr lang="en-US" baseline="0" dirty="0"/>
              <a:t> </a:t>
            </a:r>
            <a:r>
              <a:rPr lang="en-US" baseline="0" dirty="0" err="1"/>
              <a:t>encefálica</a:t>
            </a:r>
            <a:r>
              <a:rPr lang="en-US" baseline="0" dirty="0"/>
              <a:t>.</a:t>
            </a:r>
            <a:endParaRPr lang="en-US" dirty="0"/>
          </a:p>
        </p:txBody>
      </p:sp>
      <p:sp>
        <p:nvSpPr>
          <p:cNvPr id="4" name="Espaço Reservado para Número de Slide 3"/>
          <p:cNvSpPr>
            <a:spLocks noGrp="1"/>
          </p:cNvSpPr>
          <p:nvPr>
            <p:ph type="sldNum" sz="quarter" idx="10"/>
          </p:nvPr>
        </p:nvSpPr>
        <p:spPr/>
        <p:txBody>
          <a:bodyPr/>
          <a:lstStyle/>
          <a:p>
            <a:fld id="{7E640754-CCC9-460F-955B-5BF06F932FBA}" type="slidenum">
              <a:rPr lang="pt-BR" smtClean="0"/>
              <a:pPr/>
              <a:t>12</a:t>
            </a:fld>
            <a:endParaRPr lang="pt-BR"/>
          </a:p>
        </p:txBody>
      </p:sp>
    </p:spTree>
    <p:extLst>
      <p:ext uri="{BB962C8B-B14F-4D97-AF65-F5344CB8AC3E}">
        <p14:creationId xmlns:p14="http://schemas.microsoft.com/office/powerpoint/2010/main" val="2901732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DD5F8C0C-DD95-47FA-8D8F-3CF3740ED0BD}" type="slidenum">
              <a:rPr lang="en-US" altLang="pt-BR">
                <a:latin typeface="Times" panose="02020603050405020304" pitchFamily="18" charset="0"/>
              </a:rPr>
              <a:pPr eaLnBrk="1" hangingPunct="1">
                <a:spcBef>
                  <a:spcPct val="0"/>
                </a:spcBef>
              </a:pPr>
              <a:t>14</a:t>
            </a:fld>
            <a:endParaRPr lang="en-US" altLang="pt-BR">
              <a:latin typeface="Times" panose="02020603050405020304" pitchFamily="18" charset="0"/>
            </a:endParaRPr>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Tree>
    <p:extLst>
      <p:ext uri="{BB962C8B-B14F-4D97-AF65-F5344CB8AC3E}">
        <p14:creationId xmlns:p14="http://schemas.microsoft.com/office/powerpoint/2010/main" val="2657331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56D5EC62-9A33-44FF-8C84-3803AAC352CE}" type="slidenum">
              <a:rPr lang="en-US" altLang="pt-BR">
                <a:latin typeface="Times" panose="02020603050405020304" pitchFamily="18" charset="0"/>
              </a:rPr>
              <a:pPr eaLnBrk="1" hangingPunct="1">
                <a:spcBef>
                  <a:spcPct val="0"/>
                </a:spcBef>
              </a:pPr>
              <a:t>15</a:t>
            </a:fld>
            <a:endParaRPr lang="en-US" altLang="pt-BR">
              <a:latin typeface="Times" panose="02020603050405020304" pitchFamily="18" charset="0"/>
            </a:endParaRPr>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smtClean="0"/>
          </a:p>
        </p:txBody>
      </p:sp>
    </p:spTree>
    <p:extLst>
      <p:ext uri="{BB962C8B-B14F-4D97-AF65-F5344CB8AC3E}">
        <p14:creationId xmlns:p14="http://schemas.microsoft.com/office/powerpoint/2010/main" val="3973857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buFont typeface="Arial" panose="020B0604020202020204" pitchFamily="34" charset="0"/>
              <a:buChar char="•"/>
            </a:pPr>
            <a:r>
              <a:rPr lang="en-US" dirty="0" err="1"/>
              <a:t>Primeira</a:t>
            </a:r>
            <a:r>
              <a:rPr lang="en-US" baseline="0" dirty="0"/>
              <a:t> a </a:t>
            </a:r>
            <a:r>
              <a:rPr lang="en-US" baseline="0" dirty="0" err="1"/>
              <a:t>ser</a:t>
            </a:r>
            <a:r>
              <a:rPr lang="en-US" baseline="0" dirty="0"/>
              <a:t> </a:t>
            </a:r>
            <a:r>
              <a:rPr lang="en-US" baseline="0" dirty="0" err="1"/>
              <a:t>descoberta</a:t>
            </a:r>
            <a:r>
              <a:rPr lang="en-US" baseline="0" dirty="0"/>
              <a:t>, </a:t>
            </a:r>
            <a:r>
              <a:rPr lang="en-US" baseline="0" dirty="0" err="1"/>
              <a:t>por</a:t>
            </a:r>
            <a:r>
              <a:rPr lang="en-US" baseline="0" dirty="0"/>
              <a:t> </a:t>
            </a:r>
            <a:r>
              <a:rPr lang="en-US" baseline="0" dirty="0" err="1"/>
              <a:t>isso</a:t>
            </a:r>
            <a:r>
              <a:rPr lang="en-US" baseline="0" dirty="0"/>
              <a:t> “</a:t>
            </a:r>
            <a:r>
              <a:rPr lang="en-US" baseline="0" dirty="0" err="1"/>
              <a:t>Clássica</a:t>
            </a:r>
            <a:r>
              <a:rPr lang="en-US" baseline="0" dirty="0"/>
              <a:t>”.</a:t>
            </a:r>
          </a:p>
          <a:p>
            <a:pPr marL="171450" indent="-171450">
              <a:buFont typeface="Arial" panose="020B0604020202020204" pitchFamily="34" charset="0"/>
              <a:buChar char="•"/>
            </a:pPr>
            <a:r>
              <a:rPr lang="en-US" dirty="0" err="1"/>
              <a:t>Filogenéticamente</a:t>
            </a:r>
            <a:r>
              <a:rPr lang="en-US" dirty="0"/>
              <a:t> </a:t>
            </a:r>
            <a:r>
              <a:rPr lang="en-US" dirty="0" err="1"/>
              <a:t>mais</a:t>
            </a:r>
            <a:r>
              <a:rPr lang="en-US" dirty="0"/>
              <a:t> </a:t>
            </a:r>
            <a:r>
              <a:rPr lang="en-US" dirty="0" err="1"/>
              <a:t>recente</a:t>
            </a:r>
            <a:r>
              <a:rPr lang="en-US" dirty="0"/>
              <a:t> </a:t>
            </a:r>
            <a:r>
              <a:rPr lang="en-US" dirty="0" err="1"/>
              <a:t>pois</a:t>
            </a:r>
            <a:r>
              <a:rPr lang="en-US" dirty="0"/>
              <a:t> </a:t>
            </a:r>
            <a:r>
              <a:rPr lang="en-US" dirty="0" err="1"/>
              <a:t>depende</a:t>
            </a:r>
            <a:r>
              <a:rPr lang="en-US" baseline="0" dirty="0"/>
              <a:t> da </a:t>
            </a:r>
            <a:r>
              <a:rPr lang="en-US" baseline="0" dirty="0" err="1"/>
              <a:t>imunidade</a:t>
            </a:r>
            <a:r>
              <a:rPr lang="en-US" baseline="0" dirty="0"/>
              <a:t> </a:t>
            </a:r>
            <a:r>
              <a:rPr lang="en-US" baseline="0" dirty="0" err="1"/>
              <a:t>adaptativa</a:t>
            </a:r>
            <a:r>
              <a:rPr lang="en-US" baseline="0" dirty="0"/>
              <a:t>.</a:t>
            </a:r>
            <a:endParaRPr lang="en-US" dirty="0"/>
          </a:p>
          <a:p>
            <a:pPr marL="171450" indent="-171450">
              <a:buFont typeface="Arial" panose="020B0604020202020204" pitchFamily="34" charset="0"/>
              <a:buChar char="•"/>
            </a:pPr>
            <a:r>
              <a:rPr lang="en-US" dirty="0" err="1"/>
              <a:t>Restringe</a:t>
            </a:r>
            <a:r>
              <a:rPr lang="en-US" baseline="0" dirty="0"/>
              <a:t> a </a:t>
            </a:r>
            <a:r>
              <a:rPr lang="en-US" baseline="0" dirty="0" err="1"/>
              <a:t>ativação</a:t>
            </a:r>
            <a:r>
              <a:rPr lang="en-US" baseline="0" dirty="0"/>
              <a:t> de C1 </a:t>
            </a:r>
            <a:r>
              <a:rPr lang="en-US" baseline="0" dirty="0" err="1"/>
              <a:t>somente</a:t>
            </a:r>
            <a:r>
              <a:rPr lang="en-US" baseline="0" dirty="0"/>
              <a:t> à </a:t>
            </a:r>
            <a:r>
              <a:rPr lang="en-US" baseline="0" dirty="0" err="1"/>
              <a:t>substratos</a:t>
            </a:r>
            <a:r>
              <a:rPr lang="en-US" baseline="0" dirty="0"/>
              <a:t> com </a:t>
            </a:r>
            <a:r>
              <a:rPr lang="en-US" baseline="0" dirty="0" err="1"/>
              <a:t>alta</a:t>
            </a:r>
            <a:r>
              <a:rPr lang="en-US" baseline="0" dirty="0"/>
              <a:t> </a:t>
            </a:r>
            <a:r>
              <a:rPr lang="en-US" baseline="0" dirty="0" err="1"/>
              <a:t>densidade</a:t>
            </a:r>
            <a:r>
              <a:rPr lang="en-US" baseline="0" dirty="0"/>
              <a:t> de </a:t>
            </a:r>
            <a:r>
              <a:rPr lang="en-US" baseline="0" dirty="0" err="1"/>
              <a:t>antígenos</a:t>
            </a:r>
            <a:r>
              <a:rPr lang="en-US" baseline="0" dirty="0"/>
              <a:t>.</a:t>
            </a:r>
            <a:endParaRPr lang="en-US" dirty="0"/>
          </a:p>
        </p:txBody>
      </p:sp>
      <p:sp>
        <p:nvSpPr>
          <p:cNvPr id="4" name="Espaço Reservado para Número de Slide 3"/>
          <p:cNvSpPr>
            <a:spLocks noGrp="1"/>
          </p:cNvSpPr>
          <p:nvPr>
            <p:ph type="sldNum" sz="quarter" idx="10"/>
          </p:nvPr>
        </p:nvSpPr>
        <p:spPr/>
        <p:txBody>
          <a:bodyPr/>
          <a:lstStyle/>
          <a:p>
            <a:fld id="{7E640754-CCC9-460F-955B-5BF06F932FBA}" type="slidenum">
              <a:rPr lang="pt-BR" smtClean="0"/>
              <a:pPr/>
              <a:t>19</a:t>
            </a:fld>
            <a:endParaRPr lang="pt-BR"/>
          </a:p>
        </p:txBody>
      </p:sp>
    </p:spTree>
    <p:extLst>
      <p:ext uri="{BB962C8B-B14F-4D97-AF65-F5344CB8AC3E}">
        <p14:creationId xmlns:p14="http://schemas.microsoft.com/office/powerpoint/2010/main" val="2683962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pt-BR"/>
              <a:t>Clique para editar o título mestre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7" name="Date Placeholder 6"/>
          <p:cNvSpPr>
            <a:spLocks noGrp="1"/>
          </p:cNvSpPr>
          <p:nvPr>
            <p:ph type="dt" sz="half" idx="10"/>
          </p:nvPr>
        </p:nvSpPr>
        <p:spPr/>
        <p:txBody>
          <a:bodyPr/>
          <a:lstStyle/>
          <a:p>
            <a:fld id="{E00A99F2-4D03-4008-9E54-67B2D1074093}" type="datetimeFigureOut">
              <a:rPr lang="pt-BR" smtClean="0"/>
              <a:pPr/>
              <a:t>03/02/2020</a:t>
            </a:fld>
            <a:endParaRPr lang="pt-BR"/>
          </a:p>
        </p:txBody>
      </p:sp>
      <p:sp>
        <p:nvSpPr>
          <p:cNvPr id="8" name="Slide Number Placeholder 7"/>
          <p:cNvSpPr>
            <a:spLocks noGrp="1"/>
          </p:cNvSpPr>
          <p:nvPr>
            <p:ph type="sldNum" sz="quarter" idx="11"/>
          </p:nvPr>
        </p:nvSpPr>
        <p:spPr/>
        <p:txBody>
          <a:bodyPr/>
          <a:lstStyle/>
          <a:p>
            <a:fld id="{A76E6410-5423-4D80-8530-AE10C684F921}" type="slidenum">
              <a:rPr lang="pt-BR" smtClean="0"/>
              <a:pPr/>
              <a:t>‹#›</a:t>
            </a:fld>
            <a:endParaRPr lang="pt-BR"/>
          </a:p>
        </p:txBody>
      </p:sp>
      <p:sp>
        <p:nvSpPr>
          <p:cNvPr id="9" name="Footer Placeholder 8"/>
          <p:cNvSpPr>
            <a:spLocks noGrp="1"/>
          </p:cNvSpPr>
          <p:nvPr>
            <p:ph type="ftr" sz="quarter" idx="12"/>
          </p:nvPr>
        </p:nvSpPr>
        <p:spPr/>
        <p:txBody>
          <a:bodyPr/>
          <a:lstStyle/>
          <a:p>
            <a:endParaRPr lang="pt-B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E00A99F2-4D03-4008-9E54-67B2D1074093}" type="datetimeFigureOut">
              <a:rPr lang="pt-BR" smtClean="0"/>
              <a:pPr/>
              <a:t>03/02/2020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76E6410-5423-4D80-8530-AE10C684F921}" type="slidenum">
              <a:rPr lang="pt-BR" smtClean="0"/>
              <a:pPr/>
              <a:t>‹#›</a:t>
            </a:fld>
            <a:endParaRPr lang="pt-B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E00A99F2-4D03-4008-9E54-67B2D1074093}" type="datetimeFigureOut">
              <a:rPr lang="pt-BR" smtClean="0"/>
              <a:pPr/>
              <a:t>03/02/2020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76E6410-5423-4D80-8530-AE10C684F921}" type="slidenum">
              <a:rPr lang="pt-BR" smtClean="0"/>
              <a:pPr/>
              <a:t>‹#›</a:t>
            </a:fld>
            <a:endParaRPr lang="pt-B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pt-B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0E0DF57A-5DFE-4A84-BEFD-45FB79BF4741}" type="slidenum">
              <a:rPr lang="pt-BR"/>
              <a:pPr>
                <a:defRPr/>
              </a:pPr>
              <a:t>‹#›</a:t>
            </a:fld>
            <a:endParaRPr lang="pt-BR"/>
          </a:p>
        </p:txBody>
      </p:sp>
    </p:spTree>
    <p:extLst>
      <p:ext uri="{BB962C8B-B14F-4D97-AF65-F5344CB8AC3E}">
        <p14:creationId xmlns:p14="http://schemas.microsoft.com/office/powerpoint/2010/main" val="56011220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E00A99F2-4D03-4008-9E54-67B2D1074093}" type="datetimeFigureOut">
              <a:rPr lang="pt-BR" smtClean="0"/>
              <a:pPr/>
              <a:t>03/02/2020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76E6410-5423-4D80-8530-AE10C684F921}" type="slidenum">
              <a:rPr lang="pt-BR" smtClean="0"/>
              <a:pPr/>
              <a:t>‹#›</a:t>
            </a:fld>
            <a:endParaRPr lang="pt-B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pt-BR"/>
              <a:t>Clique para editar o título mestre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E00A99F2-4D03-4008-9E54-67B2D1074093}" type="datetimeFigureOut">
              <a:rPr lang="pt-BR" smtClean="0"/>
              <a:pPr/>
              <a:t>03/02/2020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76E6410-5423-4D80-8530-AE10C684F921}" type="slidenum">
              <a:rPr lang="pt-BR" smtClean="0"/>
              <a:pPr/>
              <a:t>‹#›</a:t>
            </a:fld>
            <a:endParaRPr lang="pt-B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E00A99F2-4D03-4008-9E54-67B2D1074093}" type="datetimeFigureOut">
              <a:rPr lang="pt-BR" smtClean="0"/>
              <a:pPr/>
              <a:t>03/02/2020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A76E6410-5423-4D80-8530-AE10C684F921}" type="slidenum">
              <a:rPr lang="pt-BR" smtClean="0"/>
              <a:pPr/>
              <a:t>‹#›</a:t>
            </a:fld>
            <a:endParaRPr lang="pt-BR"/>
          </a:p>
        </p:txBody>
      </p:sp>
      <p:sp>
        <p:nvSpPr>
          <p:cNvPr id="9" name="Content Placeholder 8"/>
          <p:cNvSpPr>
            <a:spLocks noGrp="1"/>
          </p:cNvSpPr>
          <p:nvPr>
            <p:ph sz="quarter" idx="13"/>
          </p:nvPr>
        </p:nvSpPr>
        <p:spPr>
          <a:xfrm>
            <a:off x="365760" y="1600200"/>
            <a:ext cx="4041648" cy="4526280"/>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7" name="Date Placeholder 6"/>
          <p:cNvSpPr>
            <a:spLocks noGrp="1"/>
          </p:cNvSpPr>
          <p:nvPr>
            <p:ph type="dt" sz="half" idx="10"/>
          </p:nvPr>
        </p:nvSpPr>
        <p:spPr/>
        <p:txBody>
          <a:bodyPr/>
          <a:lstStyle/>
          <a:p>
            <a:fld id="{E00A99F2-4D03-4008-9E54-67B2D1074093}" type="datetimeFigureOut">
              <a:rPr lang="pt-BR" smtClean="0"/>
              <a:pPr/>
              <a:t>03/02/2020</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A76E6410-5423-4D80-8530-AE10C684F921}" type="slidenum">
              <a:rPr lang="pt-BR" smtClean="0"/>
              <a:pPr/>
              <a:t>‹#›</a:t>
            </a:fld>
            <a:endParaRPr lang="pt-BR"/>
          </a:p>
        </p:txBody>
      </p:sp>
      <p:sp>
        <p:nvSpPr>
          <p:cNvPr id="11" name="Content Placeholder 10"/>
          <p:cNvSpPr>
            <a:spLocks noGrp="1"/>
          </p:cNvSpPr>
          <p:nvPr>
            <p:ph sz="quarter" idx="13"/>
          </p:nvPr>
        </p:nvSpPr>
        <p:spPr>
          <a:xfrm>
            <a:off x="457200" y="2212848"/>
            <a:ext cx="4041648" cy="3913632"/>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E00A99F2-4D03-4008-9E54-67B2D1074093}" type="datetimeFigureOut">
              <a:rPr lang="pt-BR" smtClean="0"/>
              <a:pPr/>
              <a:t>03/02/2020</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A76E6410-5423-4D80-8530-AE10C684F921}" type="slidenum">
              <a:rPr lang="pt-BR" smtClean="0"/>
              <a:pPr/>
              <a:t>‹#›</a:t>
            </a:fld>
            <a:endParaRPr lang="pt-B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0A99F2-4D03-4008-9E54-67B2D1074093}" type="datetimeFigureOut">
              <a:rPr lang="pt-BR" smtClean="0"/>
              <a:pPr/>
              <a:t>03/02/2020</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A76E6410-5423-4D80-8530-AE10C684F921}" type="slidenum">
              <a:rPr lang="pt-BR" smtClean="0"/>
              <a:pPr/>
              <a:t>‹#›</a:t>
            </a:fld>
            <a:endParaRPr lang="pt-B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pt-BR"/>
              <a:t>Clique para editar o título mestre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p:txBody>
          <a:bodyPr/>
          <a:lstStyle/>
          <a:p>
            <a:fld id="{E00A99F2-4D03-4008-9E54-67B2D1074093}" type="datetimeFigureOut">
              <a:rPr lang="pt-BR" smtClean="0"/>
              <a:pPr/>
              <a:t>03/02/2020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A76E6410-5423-4D80-8530-AE10C684F921}" type="slidenum">
              <a:rPr lang="pt-BR" smtClean="0"/>
              <a:pPr/>
              <a:t>‹#›</a:t>
            </a:fld>
            <a:endParaRPr lang="pt-B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pt-BR"/>
              <a:t>Clique para editar o título mestre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p:txBody>
          <a:bodyPr/>
          <a:lstStyle/>
          <a:p>
            <a:fld id="{E00A99F2-4D03-4008-9E54-67B2D1074093}" type="datetimeFigureOut">
              <a:rPr lang="pt-BR" smtClean="0"/>
              <a:pPr/>
              <a:t>03/02/2020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A76E6410-5423-4D80-8530-AE10C684F921}" type="slidenum">
              <a:rPr lang="pt-BR" smtClean="0"/>
              <a:pPr/>
              <a:t>‹#›</a:t>
            </a:fld>
            <a:endParaRPr lang="pt-B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pt-BR"/>
              <a:t>Clique para editar o título mestre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E00A99F2-4D03-4008-9E54-67B2D1074093}" type="datetimeFigureOut">
              <a:rPr lang="pt-BR" smtClean="0"/>
              <a:pPr/>
              <a:t>03/02/2020</a:t>
            </a:fld>
            <a:endParaRPr lang="pt-B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pt-B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A76E6410-5423-4D80-8530-AE10C684F921}" type="slidenum">
              <a:rPr lang="pt-BR" smtClean="0"/>
              <a:pPr/>
              <a:t>‹#›</a:t>
            </a:fld>
            <a:endParaRPr lang="pt-B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ransition>
    <p:fade/>
  </p:transition>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vbWYz9XDtLw" TargetMode="External"/><Relationship Id="rId2" Type="http://schemas.openxmlformats.org/officeDocument/2006/relationships/hyperlink" Target="http://www.youtube.com/watch?v=tJJAyPWQ3fk"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9.png"/><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ideo" Target="file:///C:\Users\Eduardo%20Crosara\Dropbox\Faculdade\PAE\Aulas%20Med%202013\complemento\The%20Alternative%20Pathway%20of%20Complement%20Activation.wmv" TargetMode="Externa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6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4.wdp"/></Relationships>
</file>

<file path=ppt/slides/_rels/slide6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jpeg"/></Relationships>
</file>

<file path=ppt/slides/_rels/slide7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8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8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41531" y="2073622"/>
            <a:ext cx="8460939" cy="923330"/>
          </a:xfrm>
          <a:prstGeom prst="rect">
            <a:avLst/>
          </a:prstGeom>
          <a:noFill/>
        </p:spPr>
        <p:txBody>
          <a:bodyPr wrap="square" rtlCol="0" anchor="ctr">
            <a:spAutoFit/>
          </a:bodyPr>
          <a:lstStyle/>
          <a:p>
            <a:pPr algn="ctr"/>
            <a:r>
              <a:rPr lang="pt-BR" sz="5400" b="1" cap="small"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Times New Roman" pitchFamily="18" charset="0"/>
              </a:rPr>
              <a:t>O Sistema Complemento</a:t>
            </a:r>
          </a:p>
        </p:txBody>
      </p:sp>
      <p:sp>
        <p:nvSpPr>
          <p:cNvPr id="6" name="CaixaDeTexto 5"/>
          <p:cNvSpPr txBox="1"/>
          <p:nvPr/>
        </p:nvSpPr>
        <p:spPr>
          <a:xfrm>
            <a:off x="467544" y="3068960"/>
            <a:ext cx="7776864" cy="2308324"/>
          </a:xfrm>
          <a:prstGeom prst="rect">
            <a:avLst/>
          </a:prstGeom>
          <a:noFill/>
        </p:spPr>
        <p:txBody>
          <a:bodyPr wrap="square" rtlCol="0">
            <a:spAutoFit/>
          </a:bodyPr>
          <a:lstStyle/>
          <a:p>
            <a:pPr>
              <a:buFontTx/>
              <a:buChar char="-"/>
            </a:pPr>
            <a:r>
              <a:rPr lang="pt-BR" sz="2400" dirty="0"/>
              <a:t>História do Complemento</a:t>
            </a:r>
          </a:p>
          <a:p>
            <a:pPr>
              <a:buFontTx/>
              <a:buChar char="-"/>
            </a:pPr>
            <a:r>
              <a:rPr lang="pt-BR" sz="2400" dirty="0"/>
              <a:t>Vias de Ativação</a:t>
            </a:r>
          </a:p>
          <a:p>
            <a:r>
              <a:rPr lang="pt-BR" sz="2400" dirty="0"/>
              <a:t>-Receptores</a:t>
            </a:r>
          </a:p>
          <a:p>
            <a:r>
              <a:rPr lang="pt-BR" sz="2400" dirty="0"/>
              <a:t>-Funções Biológicas</a:t>
            </a:r>
          </a:p>
          <a:p>
            <a:r>
              <a:rPr lang="pt-BR" sz="2400" dirty="0"/>
              <a:t>-Regulação</a:t>
            </a:r>
          </a:p>
          <a:p>
            <a:pPr>
              <a:buFontTx/>
              <a:buChar char="-"/>
            </a:pPr>
            <a:r>
              <a:rPr lang="pt-BR" sz="2400" dirty="0"/>
              <a:t>Deficiências de Proteínas do Complemento</a:t>
            </a:r>
          </a:p>
        </p:txBody>
      </p:sp>
      <p:pic>
        <p:nvPicPr>
          <p:cNvPr id="9" name="Picture 6" descr="C:\Meus documentos\logo fmrp.gif"/>
          <p:cNvPicPr>
            <a:picLocks noChangeAspect="1" noChangeArrowheads="1"/>
          </p:cNvPicPr>
          <p:nvPr/>
        </p:nvPicPr>
        <p:blipFill>
          <a:blip r:embed="rId3" cstate="print"/>
          <a:srcRect/>
          <a:stretch>
            <a:fillRect/>
          </a:stretch>
        </p:blipFill>
        <p:spPr bwMode="auto">
          <a:xfrm>
            <a:off x="467544" y="408463"/>
            <a:ext cx="1309213" cy="1485890"/>
          </a:xfrm>
          <a:prstGeom prst="rect">
            <a:avLst/>
          </a:prstGeom>
          <a:noFill/>
          <a:ln w="9525">
            <a:noFill/>
            <a:miter lim="800000"/>
            <a:headEnd/>
            <a:tailEnd/>
          </a:ln>
        </p:spPr>
      </p:pic>
      <p:sp>
        <p:nvSpPr>
          <p:cNvPr id="2" name="CaixaDeTexto 1"/>
          <p:cNvSpPr txBox="1"/>
          <p:nvPr/>
        </p:nvSpPr>
        <p:spPr>
          <a:xfrm>
            <a:off x="4909090" y="5590981"/>
            <a:ext cx="3560590" cy="646331"/>
          </a:xfrm>
          <a:prstGeom prst="rect">
            <a:avLst/>
          </a:prstGeom>
          <a:noFill/>
        </p:spPr>
        <p:txBody>
          <a:bodyPr wrap="none" rtlCol="0">
            <a:spAutoFit/>
          </a:bodyPr>
          <a:lstStyle/>
          <a:p>
            <a:pPr algn="r"/>
            <a:r>
              <a:rPr lang="en-US" dirty="0"/>
              <a:t>Dr. José </a:t>
            </a:r>
            <a:r>
              <a:rPr lang="en-US" dirty="0" err="1"/>
              <a:t>Elpidio</a:t>
            </a:r>
            <a:r>
              <a:rPr lang="en-US" dirty="0"/>
              <a:t> Barbosa</a:t>
            </a:r>
          </a:p>
          <a:p>
            <a:pPr algn="r"/>
            <a:r>
              <a:rPr lang="en-US" dirty="0" err="1"/>
              <a:t>Msc</a:t>
            </a:r>
            <a:r>
              <a:rPr lang="en-US" dirty="0"/>
              <a:t>. Eduardo </a:t>
            </a:r>
            <a:r>
              <a:rPr lang="en-US" dirty="0" err="1"/>
              <a:t>Crosara</a:t>
            </a:r>
            <a:r>
              <a:rPr lang="en-US" dirty="0"/>
              <a:t> </a:t>
            </a:r>
            <a:r>
              <a:rPr lang="en-US" dirty="0" err="1"/>
              <a:t>Roncolato</a:t>
            </a:r>
            <a:endParaRPr lang="en-US" dirty="0"/>
          </a:p>
        </p:txBody>
      </p:sp>
      <p:pic>
        <p:nvPicPr>
          <p:cNvPr id="7" name="Imagem 6" descr="uspLogo.jpg"/>
          <p:cNvPicPr>
            <a:picLocks noChangeAspect="1"/>
          </p:cNvPicPr>
          <p:nvPr/>
        </p:nvPicPr>
        <p:blipFill>
          <a:blip r:embed="rId4" cstate="print">
            <a:clrChange>
              <a:clrFrom>
                <a:srgbClr val="FFFFFF"/>
              </a:clrFrom>
              <a:clrTo>
                <a:srgbClr val="FFFFFF">
                  <a:alpha val="0"/>
                </a:srgbClr>
              </a:clrTo>
            </a:clrChange>
          </a:blip>
          <a:stretch>
            <a:fillRect/>
          </a:stretch>
        </p:blipFill>
        <p:spPr>
          <a:xfrm>
            <a:off x="6690065" y="800113"/>
            <a:ext cx="1779615" cy="702590"/>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655676" y="260647"/>
            <a:ext cx="5832648" cy="64807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92075" tIns="46038" rIns="92075" bIns="46038" anchor="ctr">
            <a:noAutofit/>
          </a:bodyPr>
          <a:lstStyle/>
          <a:p>
            <a:pPr eaLnBrk="1" hangingPunct="1">
              <a:defRPr/>
            </a:pPr>
            <a:r>
              <a:rPr lang="en-US" sz="3200" cap="small" dirty="0">
                <a:solidFill>
                  <a:schemeClr val="bg1"/>
                </a:solidFill>
                <a:effectLst/>
              </a:rPr>
              <a:t>O </a:t>
            </a:r>
            <a:r>
              <a:rPr lang="en-US" sz="3200" cap="small" dirty="0" err="1">
                <a:solidFill>
                  <a:schemeClr val="bg1"/>
                </a:solidFill>
                <a:effectLst/>
              </a:rPr>
              <a:t>Sistema</a:t>
            </a:r>
            <a:r>
              <a:rPr lang="en-US" sz="3200" cap="small" dirty="0">
                <a:solidFill>
                  <a:schemeClr val="bg1"/>
                </a:solidFill>
                <a:effectLst/>
              </a:rPr>
              <a:t> </a:t>
            </a:r>
            <a:r>
              <a:rPr lang="en-US" sz="3200" cap="small" dirty="0" err="1">
                <a:solidFill>
                  <a:schemeClr val="bg1"/>
                </a:solidFill>
                <a:effectLst/>
              </a:rPr>
              <a:t>Complemento</a:t>
            </a:r>
            <a:endParaRPr lang="en-US" sz="3200" cap="small" dirty="0">
              <a:solidFill>
                <a:schemeClr val="bg1"/>
              </a:solidFill>
              <a:effectLst/>
            </a:endParaRPr>
          </a:p>
        </p:txBody>
      </p:sp>
      <p:sp>
        <p:nvSpPr>
          <p:cNvPr id="6" name="Retângulo 5"/>
          <p:cNvSpPr/>
          <p:nvPr/>
        </p:nvSpPr>
        <p:spPr>
          <a:xfrm>
            <a:off x="179513" y="1283852"/>
            <a:ext cx="6516380" cy="1477328"/>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150000"/>
              </a:lnSpc>
            </a:pPr>
            <a:r>
              <a:rPr lang="pt-BR" sz="2000" dirty="0">
                <a:sym typeface="Symbol" pitchFamily="18" charset="2"/>
              </a:rPr>
              <a:t>Sistema  constituído</a:t>
            </a:r>
            <a:r>
              <a:rPr lang="pt-BR" sz="2000" dirty="0"/>
              <a:t> de proteínas séricas e de superfície que reagem em cascata, com amplificação finamente regulada, complementando a resposta imune.</a:t>
            </a:r>
          </a:p>
        </p:txBody>
      </p:sp>
      <p:sp>
        <p:nvSpPr>
          <p:cNvPr id="7" name="Rectangle 4"/>
          <p:cNvSpPr txBox="1">
            <a:spLocks noChangeArrowheads="1"/>
          </p:cNvSpPr>
          <p:nvPr/>
        </p:nvSpPr>
        <p:spPr>
          <a:xfrm>
            <a:off x="323528" y="3068960"/>
            <a:ext cx="2946206" cy="615965"/>
          </a:xfrm>
          <a:prstGeom prst="round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BR" sz="3200" b="0" i="0" u="none" strike="noStrike" kern="1200" cap="none" spc="0" normalizeH="0" baseline="0" noProof="0" dirty="0">
                <a:ln>
                  <a:noFill/>
                </a:ln>
                <a:solidFill>
                  <a:schemeClr val="tx1"/>
                </a:solidFill>
                <a:effectLst>
                  <a:outerShdw blurRad="38100" dist="38100" dir="2700000" algn="tl">
                    <a:srgbClr val="FFFFFF"/>
                  </a:outerShdw>
                </a:effectLst>
                <a:uLnTx/>
                <a:uFillTx/>
                <a:ea typeface="+mj-ea"/>
                <a:cs typeface="+mj-cs"/>
              </a:rPr>
              <a:t>Nomenclatura</a:t>
            </a:r>
          </a:p>
        </p:txBody>
      </p:sp>
      <p:pic>
        <p:nvPicPr>
          <p:cNvPr id="8" name="Picture 3" descr="cascat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5893" y="1196752"/>
            <a:ext cx="2340603" cy="16561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377985" y="3861048"/>
            <a:ext cx="8535322" cy="2769989"/>
          </a:xfrm>
          <a:prstGeom prst="rect">
            <a:avLst/>
          </a:prstGeom>
          <a:noFill/>
        </p:spPr>
        <p:txBody>
          <a:bodyPr wrap="square" rtlCol="0">
            <a:spAutoFit/>
          </a:bodyPr>
          <a:lstStyle/>
          <a:p>
            <a:pPr marL="342900" lvl="0" indent="-342900">
              <a:spcBef>
                <a:spcPts val="1200"/>
              </a:spcBef>
              <a:buFont typeface="Arial" pitchFamily="34" charset="0"/>
              <a:buChar char="•"/>
              <a:defRPr/>
            </a:pPr>
            <a:r>
              <a:rPr lang="pt-BR" sz="2000" dirty="0"/>
              <a:t>Via Clássica, e parte terminal comum - proteínas de C 1 a 9, seguindo a ordem de sua descoberta - C1 – </a:t>
            </a:r>
            <a:r>
              <a:rPr lang="pt-BR" sz="2400" b="1" dirty="0">
                <a:solidFill>
                  <a:srgbClr val="FF0000"/>
                </a:solidFill>
              </a:rPr>
              <a:t>C4</a:t>
            </a:r>
            <a:r>
              <a:rPr lang="pt-BR" sz="2000" dirty="0"/>
              <a:t> – C2 – C3 – C5 – C6 – C7 – C8 – C9   </a:t>
            </a:r>
          </a:p>
          <a:p>
            <a:pPr marL="342900" lvl="0" indent="-342900">
              <a:spcBef>
                <a:spcPts val="1200"/>
              </a:spcBef>
              <a:buFont typeface="Arial" pitchFamily="34" charset="0"/>
              <a:buChar char="•"/>
              <a:defRPr/>
            </a:pPr>
            <a:r>
              <a:rPr lang="pt-BR" sz="2000" dirty="0"/>
              <a:t>Via Alternativa - fator B, fator D, fator H, fator I, MASP1, MASP2 </a:t>
            </a:r>
          </a:p>
          <a:p>
            <a:pPr marL="342900" lvl="0" indent="-342900">
              <a:spcBef>
                <a:spcPts val="1200"/>
              </a:spcBef>
              <a:buFont typeface="Arial" pitchFamily="34" charset="0"/>
              <a:buChar char="•"/>
              <a:defRPr/>
            </a:pPr>
            <a:r>
              <a:rPr lang="pt-BR" sz="2000" dirty="0"/>
              <a:t>A ativação proteolítica dos fragmentos gera </a:t>
            </a:r>
            <a:r>
              <a:rPr lang="pt-BR" sz="2000"/>
              <a:t>fragmentos menores “a”, </a:t>
            </a:r>
            <a:r>
              <a:rPr lang="pt-BR" sz="2000" dirty="0"/>
              <a:t>e </a:t>
            </a:r>
            <a:r>
              <a:rPr lang="pt-BR" sz="2000"/>
              <a:t>os são ativos denominados “b” </a:t>
            </a:r>
            <a:r>
              <a:rPr lang="pt-BR" sz="2000" dirty="0"/>
              <a:t>e fragmentos maiores que permanecem aderidos </a:t>
            </a:r>
            <a:r>
              <a:rPr lang="pt-BR" sz="2000"/>
              <a:t>à membrana. </a:t>
            </a:r>
            <a:r>
              <a:rPr lang="pt-BR" sz="2000" dirty="0" err="1"/>
              <a:t>Ex</a:t>
            </a:r>
            <a:r>
              <a:rPr lang="pt-BR" sz="2000" dirty="0"/>
              <a:t>: C3 </a:t>
            </a:r>
            <a:r>
              <a:rPr lang="pt-BR" sz="2000" dirty="0">
                <a:sym typeface="Wingdings" pitchFamily="2" charset="2"/>
              </a:rPr>
              <a:t> C3a + C3</a:t>
            </a:r>
            <a:r>
              <a:rPr lang="pt-BR" sz="2000" dirty="0"/>
              <a:t>b.</a:t>
            </a:r>
          </a:p>
          <a:p>
            <a:pPr lvl="2">
              <a:spcBef>
                <a:spcPts val="1200"/>
              </a:spcBef>
              <a:defRPr/>
            </a:pPr>
            <a:r>
              <a:rPr lang="pt-BR" sz="2000" dirty="0"/>
              <a:t> - Exceção é o C2 em que a o C2a é o fragmento maior.</a:t>
            </a:r>
          </a:p>
        </p:txBody>
      </p:sp>
      <p:sp>
        <p:nvSpPr>
          <p:cNvPr id="2" name="CaixaDeTexto 1"/>
          <p:cNvSpPr txBox="1"/>
          <p:nvPr/>
        </p:nvSpPr>
        <p:spPr>
          <a:xfrm>
            <a:off x="539552" y="380654"/>
            <a:ext cx="690086" cy="510778"/>
          </a:xfrm>
          <a:prstGeom prst="roundRect">
            <a:avLst/>
          </a:prstGeom>
          <a:ln/>
          <a:scene3d>
            <a:camera prst="perspectiveHeroicExtremeRightFacing"/>
            <a:lightRig rig="threePt" dir="t"/>
          </a:scene3d>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400" dirty="0"/>
              <a:t>~35</a:t>
            </a:r>
            <a:endParaRPr lang="pt-BR" sz="2400" dirty="0"/>
          </a:p>
        </p:txBody>
      </p:sp>
    </p:spTree>
    <p:extLst>
      <p:ext uri="{BB962C8B-B14F-4D97-AF65-F5344CB8AC3E}">
        <p14:creationId xmlns:p14="http://schemas.microsoft.com/office/powerpoint/2010/main" val="70756292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6"/>
          <p:cNvSpPr>
            <a:spLocks noChangeShapeType="1"/>
          </p:cNvSpPr>
          <p:nvPr/>
        </p:nvSpPr>
        <p:spPr bwMode="auto">
          <a:xfrm>
            <a:off x="3022622" y="601828"/>
            <a:ext cx="0" cy="608"/>
          </a:xfrm>
          <a:prstGeom prst="line">
            <a:avLst/>
          </a:prstGeom>
          <a:noFill/>
          <a:ln w="19050">
            <a:solidFill>
              <a:srgbClr val="FFFF00"/>
            </a:solidFill>
            <a:round/>
            <a:headEnd/>
            <a:tailEnd/>
          </a:ln>
          <a:effectLst/>
        </p:spPr>
        <p:txBody>
          <a:bodyPr wrap="none"/>
          <a:lstStyle/>
          <a:p>
            <a:endParaRPr lang="pt-BR"/>
          </a:p>
        </p:txBody>
      </p:sp>
      <p:sp>
        <p:nvSpPr>
          <p:cNvPr id="3" name="Line 16"/>
          <p:cNvSpPr>
            <a:spLocks noChangeShapeType="1"/>
          </p:cNvSpPr>
          <p:nvPr/>
        </p:nvSpPr>
        <p:spPr bwMode="auto">
          <a:xfrm>
            <a:off x="4903816" y="533711"/>
            <a:ext cx="0" cy="608"/>
          </a:xfrm>
          <a:prstGeom prst="line">
            <a:avLst/>
          </a:prstGeom>
          <a:noFill/>
          <a:ln w="19050">
            <a:solidFill>
              <a:srgbClr val="FFFF00"/>
            </a:solidFill>
            <a:round/>
            <a:headEnd/>
            <a:tailEnd/>
          </a:ln>
          <a:effectLst/>
        </p:spPr>
        <p:txBody>
          <a:bodyPr wrap="none"/>
          <a:lstStyle/>
          <a:p>
            <a:endParaRPr lang="pt-BR"/>
          </a:p>
        </p:txBody>
      </p:sp>
      <p:sp>
        <p:nvSpPr>
          <p:cNvPr id="14" name="Line 25"/>
          <p:cNvSpPr>
            <a:spLocks noChangeShapeType="1"/>
          </p:cNvSpPr>
          <p:nvPr/>
        </p:nvSpPr>
        <p:spPr bwMode="auto">
          <a:xfrm>
            <a:off x="2767586" y="4254642"/>
            <a:ext cx="0" cy="836729"/>
          </a:xfrm>
          <a:prstGeom prst="line">
            <a:avLst/>
          </a:prstGeom>
          <a:noFill/>
          <a:ln w="9525">
            <a:solidFill>
              <a:srgbClr val="002060"/>
            </a:solidFill>
            <a:round/>
            <a:headEnd/>
            <a:tailEnd type="triangle" w="med" len="med"/>
          </a:ln>
          <a:effectLst/>
        </p:spPr>
        <p:txBody>
          <a:bodyPr wrap="none"/>
          <a:lstStyle/>
          <a:p>
            <a:endParaRPr lang="pt-BR" sz="1600" b="1"/>
          </a:p>
        </p:txBody>
      </p:sp>
      <p:sp>
        <p:nvSpPr>
          <p:cNvPr id="17" name="Text Box 23"/>
          <p:cNvSpPr txBox="1">
            <a:spLocks noChangeArrowheads="1"/>
          </p:cNvSpPr>
          <p:nvPr/>
        </p:nvSpPr>
        <p:spPr bwMode="auto">
          <a:xfrm>
            <a:off x="580838" y="3752606"/>
            <a:ext cx="3339376" cy="461665"/>
          </a:xfrm>
          <a:prstGeom prst="rect">
            <a:avLst/>
          </a:prstGeom>
          <a:noFill/>
          <a:ln w="9525">
            <a:noFill/>
            <a:miter lim="800000"/>
            <a:headEnd/>
            <a:tailEnd/>
          </a:ln>
          <a:effectLst/>
        </p:spPr>
        <p:txBody>
          <a:bodyPr wrap="none">
            <a:spAutoFit/>
          </a:bodyPr>
          <a:lstStyle/>
          <a:p>
            <a:r>
              <a:rPr lang="pt-BR" sz="2400" b="1" dirty="0">
                <a:solidFill>
                  <a:schemeClr val="tx2"/>
                </a:solidFill>
              </a:rPr>
              <a:t>Componentes inativos</a:t>
            </a:r>
          </a:p>
        </p:txBody>
      </p:sp>
      <p:sp>
        <p:nvSpPr>
          <p:cNvPr id="18" name="Line 24"/>
          <p:cNvSpPr>
            <a:spLocks noChangeShapeType="1"/>
          </p:cNvSpPr>
          <p:nvPr/>
        </p:nvSpPr>
        <p:spPr bwMode="auto">
          <a:xfrm>
            <a:off x="795361" y="2892796"/>
            <a:ext cx="0" cy="836729"/>
          </a:xfrm>
          <a:prstGeom prst="line">
            <a:avLst/>
          </a:prstGeom>
          <a:noFill/>
          <a:ln w="9525">
            <a:solidFill>
              <a:srgbClr val="002060"/>
            </a:solidFill>
            <a:round/>
            <a:headEnd type="triangle" w="med" len="med"/>
            <a:tailEnd/>
          </a:ln>
          <a:effectLst/>
        </p:spPr>
        <p:txBody>
          <a:bodyPr wrap="none"/>
          <a:lstStyle/>
          <a:p>
            <a:endParaRPr lang="pt-BR" sz="1600" b="1"/>
          </a:p>
        </p:txBody>
      </p:sp>
      <p:sp>
        <p:nvSpPr>
          <p:cNvPr id="31" name="Text Box 28"/>
          <p:cNvSpPr txBox="1">
            <a:spLocks noChangeArrowheads="1"/>
          </p:cNvSpPr>
          <p:nvPr/>
        </p:nvSpPr>
        <p:spPr bwMode="auto">
          <a:xfrm>
            <a:off x="5968132" y="1740606"/>
            <a:ext cx="2780148" cy="1200271"/>
          </a:xfrm>
          <a:prstGeom prst="rect">
            <a:avLst/>
          </a:prstGeom>
          <a:noFill/>
          <a:ln w="9525">
            <a:noFill/>
            <a:miter lim="800000"/>
            <a:headEnd/>
            <a:tailEnd/>
          </a:ln>
          <a:effectLst/>
        </p:spPr>
        <p:txBody>
          <a:bodyPr wrap="square">
            <a:spAutoFit/>
          </a:bodyPr>
          <a:lstStyle/>
          <a:p>
            <a:pPr algn="r"/>
            <a:r>
              <a:rPr lang="pt-BR" sz="2400" b="1" dirty="0">
                <a:solidFill>
                  <a:schemeClr val="tx2"/>
                </a:solidFill>
              </a:rPr>
              <a:t>Sub-componentes gerados durante a ativação</a:t>
            </a:r>
          </a:p>
        </p:txBody>
      </p:sp>
      <p:sp>
        <p:nvSpPr>
          <p:cNvPr id="32" name="Line 29"/>
          <p:cNvSpPr>
            <a:spLocks noChangeShapeType="1"/>
          </p:cNvSpPr>
          <p:nvPr/>
        </p:nvSpPr>
        <p:spPr bwMode="auto">
          <a:xfrm>
            <a:off x="5127341" y="1946422"/>
            <a:ext cx="813111" cy="261598"/>
          </a:xfrm>
          <a:prstGeom prst="line">
            <a:avLst/>
          </a:prstGeom>
          <a:noFill/>
          <a:ln w="9525">
            <a:solidFill>
              <a:srgbClr val="002060"/>
            </a:solidFill>
            <a:round/>
            <a:headEnd type="triangle" w="med" len="med"/>
            <a:tailEnd/>
          </a:ln>
          <a:effectLst/>
        </p:spPr>
        <p:txBody>
          <a:bodyPr wrap="none"/>
          <a:lstStyle/>
          <a:p>
            <a:endParaRPr lang="pt-BR" sz="1600" b="1"/>
          </a:p>
        </p:txBody>
      </p:sp>
      <p:sp>
        <p:nvSpPr>
          <p:cNvPr id="33" name="Line 30"/>
          <p:cNvSpPr>
            <a:spLocks noChangeShapeType="1"/>
          </p:cNvSpPr>
          <p:nvPr/>
        </p:nvSpPr>
        <p:spPr bwMode="auto">
          <a:xfrm flipV="1">
            <a:off x="6717233" y="2858166"/>
            <a:ext cx="231823" cy="1527269"/>
          </a:xfrm>
          <a:prstGeom prst="line">
            <a:avLst/>
          </a:prstGeom>
          <a:noFill/>
          <a:ln w="9525">
            <a:solidFill>
              <a:srgbClr val="002060"/>
            </a:solidFill>
            <a:round/>
            <a:headEnd type="triangle" w="med" len="med"/>
            <a:tailEnd/>
          </a:ln>
          <a:effectLst/>
        </p:spPr>
        <p:txBody>
          <a:bodyPr wrap="none"/>
          <a:lstStyle/>
          <a:p>
            <a:endParaRPr lang="pt-BR" sz="1600" b="1"/>
          </a:p>
        </p:txBody>
      </p:sp>
      <p:sp>
        <p:nvSpPr>
          <p:cNvPr id="34" name="CaixaDeTexto 33"/>
          <p:cNvSpPr txBox="1"/>
          <p:nvPr/>
        </p:nvSpPr>
        <p:spPr>
          <a:xfrm>
            <a:off x="4436488" y="277792"/>
            <a:ext cx="4086575"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pt-BR" sz="2400" b="1" i="1" dirty="0">
                <a:solidFill>
                  <a:schemeClr val="tx1"/>
                </a:solidFill>
              </a:rPr>
              <a:t>Zimogênios: enzimas proteolíticas inativas</a:t>
            </a:r>
          </a:p>
        </p:txBody>
      </p:sp>
      <p:sp>
        <p:nvSpPr>
          <p:cNvPr id="35" name="Rectangle 2"/>
          <p:cNvSpPr txBox="1">
            <a:spLocks noChangeArrowheads="1"/>
          </p:cNvSpPr>
          <p:nvPr/>
        </p:nvSpPr>
        <p:spPr>
          <a:xfrm>
            <a:off x="284108" y="277792"/>
            <a:ext cx="3599248" cy="64807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92075" tIns="46038" rIns="92075" bIns="46038" anchor="ctr">
            <a:noAutofit/>
          </a:bodyPr>
          <a:lstStyle>
            <a:lvl1pPr algn="ctr" defTabSz="914400" rtl="0" eaLnBrk="1" latinLnBrk="0" hangingPunct="1">
              <a:lnSpc>
                <a:spcPts val="5800"/>
              </a:lnSpc>
              <a:spcBef>
                <a:spcPct val="0"/>
              </a:spcBef>
              <a:buNone/>
              <a:defRPr sz="5400" kern="1200">
                <a:solidFill>
                  <a:schemeClr val="lt1"/>
                </a:solidFill>
                <a:effectLst>
                  <a:outerShdw blurRad="63500" dist="38100" dir="5400000" algn="t" rotWithShape="0">
                    <a:prstClr val="black">
                      <a:alpha val="25000"/>
                    </a:prst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pt-BR" sz="3600" cap="small" dirty="0">
                <a:solidFill>
                  <a:schemeClr val="bg1"/>
                </a:solidFill>
                <a:effectLst/>
                <a:latin typeface="Baskerville Old Face" pitchFamily="18" charset="0"/>
              </a:rPr>
              <a:t>Nomenclatura</a:t>
            </a:r>
          </a:p>
        </p:txBody>
      </p:sp>
      <p:cxnSp>
        <p:nvCxnSpPr>
          <p:cNvPr id="36" name="Conector reto 35"/>
          <p:cNvCxnSpPr/>
          <p:nvPr/>
        </p:nvCxnSpPr>
        <p:spPr>
          <a:xfrm>
            <a:off x="4250498" y="2649034"/>
            <a:ext cx="79079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Grupo 3"/>
          <p:cNvGrpSpPr/>
          <p:nvPr/>
        </p:nvGrpSpPr>
        <p:grpSpPr>
          <a:xfrm>
            <a:off x="547029" y="1485117"/>
            <a:ext cx="4889067" cy="1711248"/>
            <a:chOff x="2411760" y="4742090"/>
            <a:chExt cx="4889067" cy="1711248"/>
          </a:xfrm>
        </p:grpSpPr>
        <p:sp>
          <p:nvSpPr>
            <p:cNvPr id="8" name="Text Box 19"/>
            <p:cNvSpPr txBox="1">
              <a:spLocks noChangeArrowheads="1"/>
            </p:cNvSpPr>
            <p:nvPr/>
          </p:nvSpPr>
          <p:spPr bwMode="auto">
            <a:xfrm>
              <a:off x="6122146" y="4742090"/>
              <a:ext cx="715260" cy="461664"/>
            </a:xfrm>
            <a:prstGeom prst="rect">
              <a:avLst/>
            </a:prstGeom>
            <a:solidFill>
              <a:schemeClr val="accent1">
                <a:lumMod val="50000"/>
              </a:schemeClr>
            </a:solidFill>
            <a:ln w="9525">
              <a:noFill/>
              <a:miter lim="800000"/>
              <a:headEnd/>
              <a:tailEnd/>
            </a:ln>
            <a:effectLst/>
          </p:spPr>
          <p:txBody>
            <a:bodyPr wrap="none">
              <a:spAutoFit/>
            </a:bodyPr>
            <a:lstStyle/>
            <a:p>
              <a:r>
                <a:rPr lang="pt-BR" sz="2400" b="1" dirty="0">
                  <a:solidFill>
                    <a:schemeClr val="bg1"/>
                  </a:solidFill>
                </a:rPr>
                <a:t>C3a</a:t>
              </a:r>
            </a:p>
          </p:txBody>
        </p:sp>
        <p:sp>
          <p:nvSpPr>
            <p:cNvPr id="9" name="Text Box 20"/>
            <p:cNvSpPr txBox="1">
              <a:spLocks noChangeArrowheads="1"/>
            </p:cNvSpPr>
            <p:nvPr/>
          </p:nvSpPr>
          <p:spPr bwMode="auto">
            <a:xfrm>
              <a:off x="6111760" y="5868563"/>
              <a:ext cx="1189067" cy="584775"/>
            </a:xfrm>
            <a:prstGeom prst="rect">
              <a:avLst/>
            </a:prstGeom>
            <a:solidFill>
              <a:schemeClr val="accent1">
                <a:lumMod val="50000"/>
              </a:schemeClr>
            </a:solidFill>
            <a:ln w="9525">
              <a:noFill/>
              <a:miter lim="800000"/>
              <a:headEnd/>
              <a:tailEnd/>
            </a:ln>
            <a:effectLst/>
          </p:spPr>
          <p:txBody>
            <a:bodyPr wrap="square">
              <a:spAutoFit/>
            </a:bodyPr>
            <a:lstStyle/>
            <a:p>
              <a:pPr algn="ctr"/>
              <a:r>
                <a:rPr lang="pt-BR" sz="3200" b="1" dirty="0">
                  <a:solidFill>
                    <a:schemeClr val="bg1"/>
                  </a:solidFill>
                </a:rPr>
                <a:t>C3b</a:t>
              </a:r>
            </a:p>
          </p:txBody>
        </p:sp>
        <p:sp>
          <p:nvSpPr>
            <p:cNvPr id="15" name="Text Box 26"/>
            <p:cNvSpPr txBox="1">
              <a:spLocks noChangeArrowheads="1"/>
            </p:cNvSpPr>
            <p:nvPr/>
          </p:nvSpPr>
          <p:spPr bwMode="auto">
            <a:xfrm>
              <a:off x="2411760" y="5233711"/>
              <a:ext cx="686406" cy="584776"/>
            </a:xfrm>
            <a:prstGeom prst="rect">
              <a:avLst/>
            </a:prstGeom>
            <a:solidFill>
              <a:schemeClr val="accent1">
                <a:lumMod val="50000"/>
              </a:schemeClr>
            </a:solidFill>
            <a:ln w="9525">
              <a:noFill/>
              <a:miter lim="800000"/>
              <a:headEnd/>
              <a:tailEnd/>
            </a:ln>
            <a:effectLst/>
          </p:spPr>
          <p:txBody>
            <a:bodyPr wrap="none">
              <a:spAutoFit/>
            </a:bodyPr>
            <a:lstStyle/>
            <a:p>
              <a:r>
                <a:rPr lang="pt-BR" sz="3200" b="1" dirty="0">
                  <a:solidFill>
                    <a:schemeClr val="bg1"/>
                  </a:solidFill>
                </a:rPr>
                <a:t>C3</a:t>
              </a:r>
            </a:p>
          </p:txBody>
        </p:sp>
        <p:sp>
          <p:nvSpPr>
            <p:cNvPr id="11" name="Line 5"/>
            <p:cNvSpPr>
              <a:spLocks noChangeShapeType="1"/>
            </p:cNvSpPr>
            <p:nvPr/>
          </p:nvSpPr>
          <p:spPr bwMode="auto">
            <a:xfrm>
              <a:off x="3172646" y="5555923"/>
              <a:ext cx="1935895" cy="0"/>
            </a:xfrm>
            <a:prstGeom prst="line">
              <a:avLst/>
            </a:prstGeom>
            <a:noFill/>
            <a:ln w="19050">
              <a:solidFill>
                <a:srgbClr val="0070C0"/>
              </a:solidFill>
              <a:round/>
              <a:headEnd/>
              <a:tailEnd/>
            </a:ln>
            <a:effectLst/>
          </p:spPr>
          <p:txBody>
            <a:bodyPr wrap="none"/>
            <a:lstStyle/>
            <a:p>
              <a:endParaRPr lang="pt-BR" sz="1600" b="1"/>
            </a:p>
          </p:txBody>
        </p:sp>
        <p:sp>
          <p:nvSpPr>
            <p:cNvPr id="12" name="Line 7"/>
            <p:cNvSpPr>
              <a:spLocks noChangeShapeType="1"/>
            </p:cNvSpPr>
            <p:nvPr/>
          </p:nvSpPr>
          <p:spPr bwMode="auto">
            <a:xfrm>
              <a:off x="5099689" y="5036012"/>
              <a:ext cx="897881" cy="0"/>
            </a:xfrm>
            <a:prstGeom prst="line">
              <a:avLst/>
            </a:prstGeom>
            <a:noFill/>
            <a:ln w="19050">
              <a:solidFill>
                <a:srgbClr val="0070C0"/>
              </a:solidFill>
              <a:round/>
              <a:headEnd/>
              <a:tailEnd type="triangle" w="med" len="med"/>
            </a:ln>
            <a:effectLst/>
          </p:spPr>
          <p:txBody>
            <a:bodyPr wrap="none"/>
            <a:lstStyle/>
            <a:p>
              <a:endParaRPr lang="pt-BR" sz="1600" b="1"/>
            </a:p>
          </p:txBody>
        </p:sp>
        <p:sp>
          <p:nvSpPr>
            <p:cNvPr id="13" name="Line 8"/>
            <p:cNvSpPr>
              <a:spLocks noChangeShapeType="1"/>
            </p:cNvSpPr>
            <p:nvPr/>
          </p:nvSpPr>
          <p:spPr bwMode="auto">
            <a:xfrm>
              <a:off x="5099689" y="6214954"/>
              <a:ext cx="897881" cy="0"/>
            </a:xfrm>
            <a:prstGeom prst="line">
              <a:avLst/>
            </a:prstGeom>
            <a:noFill/>
            <a:ln w="19050">
              <a:solidFill>
                <a:srgbClr val="0070C0"/>
              </a:solidFill>
              <a:round/>
              <a:headEnd/>
              <a:tailEnd type="triangle" w="med" len="med"/>
            </a:ln>
            <a:effectLst/>
          </p:spPr>
          <p:txBody>
            <a:bodyPr wrap="none"/>
            <a:lstStyle/>
            <a:p>
              <a:endParaRPr lang="pt-BR" sz="1600" b="1"/>
            </a:p>
          </p:txBody>
        </p:sp>
        <p:sp>
          <p:nvSpPr>
            <p:cNvPr id="7" name="Line 6"/>
            <p:cNvSpPr>
              <a:spLocks noChangeShapeType="1"/>
            </p:cNvSpPr>
            <p:nvPr/>
          </p:nvSpPr>
          <p:spPr bwMode="auto">
            <a:xfrm>
              <a:off x="5108594" y="5036012"/>
              <a:ext cx="0" cy="1172681"/>
            </a:xfrm>
            <a:prstGeom prst="line">
              <a:avLst/>
            </a:prstGeom>
            <a:noFill/>
            <a:ln w="19050">
              <a:solidFill>
                <a:srgbClr val="0070C0"/>
              </a:solidFill>
              <a:round/>
              <a:headEnd/>
              <a:tailEnd/>
            </a:ln>
            <a:effectLst/>
          </p:spPr>
          <p:txBody>
            <a:bodyPr wrap="none"/>
            <a:lstStyle/>
            <a:p>
              <a:endParaRPr lang="pt-BR" sz="1600" b="1"/>
            </a:p>
          </p:txBody>
        </p:sp>
        <p:cxnSp>
          <p:nvCxnSpPr>
            <p:cNvPr id="39" name="Conector reto 38"/>
            <p:cNvCxnSpPr/>
            <p:nvPr/>
          </p:nvCxnSpPr>
          <p:spPr>
            <a:xfrm>
              <a:off x="6185360" y="5939552"/>
              <a:ext cx="79079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Grupo 36"/>
          <p:cNvGrpSpPr/>
          <p:nvPr/>
        </p:nvGrpSpPr>
        <p:grpSpPr>
          <a:xfrm>
            <a:off x="2378734" y="4535068"/>
            <a:ext cx="4979472" cy="1709337"/>
            <a:chOff x="2378734" y="4535068"/>
            <a:chExt cx="4979472" cy="1709337"/>
          </a:xfrm>
        </p:grpSpPr>
        <p:grpSp>
          <p:nvGrpSpPr>
            <p:cNvPr id="21" name="Grupo 38"/>
            <p:cNvGrpSpPr/>
            <p:nvPr/>
          </p:nvGrpSpPr>
          <p:grpSpPr>
            <a:xfrm>
              <a:off x="2378734" y="4535068"/>
              <a:ext cx="4979472" cy="1709337"/>
              <a:chOff x="468337" y="2334902"/>
              <a:chExt cx="4569254" cy="1409221"/>
            </a:xfrm>
          </p:grpSpPr>
          <p:sp>
            <p:nvSpPr>
              <p:cNvPr id="22" name="Text Box 10"/>
              <p:cNvSpPr txBox="1">
                <a:spLocks noChangeArrowheads="1"/>
              </p:cNvSpPr>
              <p:nvPr/>
            </p:nvSpPr>
            <p:spPr bwMode="auto">
              <a:xfrm>
                <a:off x="3939680" y="3262020"/>
                <a:ext cx="1097911" cy="482103"/>
              </a:xfrm>
              <a:prstGeom prst="rect">
                <a:avLst/>
              </a:prstGeom>
              <a:solidFill>
                <a:srgbClr val="00B050"/>
              </a:solidFill>
              <a:ln w="9525">
                <a:solidFill>
                  <a:srgbClr val="00B050"/>
                </a:solidFill>
                <a:miter lim="800000"/>
                <a:headEnd/>
                <a:tailEnd/>
              </a:ln>
              <a:effectLst/>
            </p:spPr>
            <p:txBody>
              <a:bodyPr wrap="square">
                <a:spAutoFit/>
              </a:bodyPr>
              <a:lstStyle/>
              <a:p>
                <a:pPr algn="ctr"/>
                <a:r>
                  <a:rPr lang="pt-BR" sz="3200" b="1" dirty="0">
                    <a:solidFill>
                      <a:schemeClr val="bg1"/>
                    </a:solidFill>
                  </a:rPr>
                  <a:t>C2a</a:t>
                </a:r>
              </a:p>
            </p:txBody>
          </p:sp>
          <p:sp>
            <p:nvSpPr>
              <p:cNvPr id="23" name="Text Box 11"/>
              <p:cNvSpPr txBox="1">
                <a:spLocks noChangeArrowheads="1"/>
              </p:cNvSpPr>
              <p:nvPr/>
            </p:nvSpPr>
            <p:spPr bwMode="auto">
              <a:xfrm>
                <a:off x="3918543" y="2334902"/>
                <a:ext cx="687225" cy="380608"/>
              </a:xfrm>
              <a:prstGeom prst="rect">
                <a:avLst/>
              </a:prstGeom>
              <a:solidFill>
                <a:srgbClr val="00B050"/>
              </a:solidFill>
              <a:ln w="9525">
                <a:solidFill>
                  <a:srgbClr val="00B050"/>
                </a:solidFill>
                <a:miter lim="800000"/>
                <a:headEnd/>
                <a:tailEnd/>
              </a:ln>
              <a:effectLst/>
            </p:spPr>
            <p:txBody>
              <a:bodyPr wrap="none">
                <a:spAutoFit/>
              </a:bodyPr>
              <a:lstStyle/>
              <a:p>
                <a:r>
                  <a:rPr lang="pt-BR" sz="2400" b="1" dirty="0">
                    <a:solidFill>
                      <a:schemeClr val="bg1"/>
                    </a:solidFill>
                  </a:rPr>
                  <a:t>C2b</a:t>
                </a:r>
              </a:p>
            </p:txBody>
          </p:sp>
          <p:grpSp>
            <p:nvGrpSpPr>
              <p:cNvPr id="24" name="Grupo 37"/>
              <p:cNvGrpSpPr/>
              <p:nvPr/>
            </p:nvGrpSpPr>
            <p:grpSpPr>
              <a:xfrm>
                <a:off x="468337" y="2525207"/>
                <a:ext cx="3355939" cy="977865"/>
                <a:chOff x="468337" y="2528382"/>
                <a:chExt cx="3355939" cy="977865"/>
              </a:xfrm>
            </p:grpSpPr>
            <p:sp>
              <p:nvSpPr>
                <p:cNvPr id="25" name="Line 6"/>
                <p:cNvSpPr>
                  <a:spLocks noChangeShapeType="1"/>
                </p:cNvSpPr>
                <p:nvPr/>
              </p:nvSpPr>
              <p:spPr bwMode="auto">
                <a:xfrm>
                  <a:off x="3000364" y="2536825"/>
                  <a:ext cx="0" cy="966788"/>
                </a:xfrm>
                <a:prstGeom prst="line">
                  <a:avLst/>
                </a:prstGeom>
                <a:noFill/>
                <a:ln w="19050">
                  <a:solidFill>
                    <a:srgbClr val="0070C0"/>
                  </a:solidFill>
                  <a:round/>
                  <a:headEnd/>
                  <a:tailEnd/>
                </a:ln>
                <a:effectLst/>
              </p:spPr>
              <p:txBody>
                <a:bodyPr wrap="none"/>
                <a:lstStyle/>
                <a:p>
                  <a:endParaRPr lang="pt-BR" sz="1600" b="1"/>
                </a:p>
              </p:txBody>
            </p:sp>
            <p:grpSp>
              <p:nvGrpSpPr>
                <p:cNvPr id="26" name="Grupo 30"/>
                <p:cNvGrpSpPr/>
                <p:nvPr/>
              </p:nvGrpSpPr>
              <p:grpSpPr>
                <a:xfrm>
                  <a:off x="468337" y="2528382"/>
                  <a:ext cx="3355939" cy="977865"/>
                  <a:chOff x="468337" y="2528382"/>
                  <a:chExt cx="3355939" cy="977865"/>
                </a:xfrm>
              </p:grpSpPr>
              <p:sp>
                <p:nvSpPr>
                  <p:cNvPr id="27" name="Text Box 4"/>
                  <p:cNvSpPr txBox="1">
                    <a:spLocks noChangeArrowheads="1"/>
                  </p:cNvSpPr>
                  <p:nvPr/>
                </p:nvSpPr>
                <p:spPr bwMode="auto">
                  <a:xfrm>
                    <a:off x="468337" y="2881976"/>
                    <a:ext cx="629859" cy="482103"/>
                  </a:xfrm>
                  <a:prstGeom prst="rect">
                    <a:avLst/>
                  </a:prstGeom>
                  <a:solidFill>
                    <a:srgbClr val="00B050"/>
                  </a:solidFill>
                  <a:ln w="9525">
                    <a:solidFill>
                      <a:srgbClr val="00B050"/>
                    </a:solidFill>
                    <a:miter lim="800000"/>
                    <a:headEnd/>
                    <a:tailEnd/>
                  </a:ln>
                  <a:effectLst/>
                </p:spPr>
                <p:txBody>
                  <a:bodyPr wrap="none">
                    <a:spAutoFit/>
                  </a:bodyPr>
                  <a:lstStyle/>
                  <a:p>
                    <a:r>
                      <a:rPr lang="pt-BR" sz="3200" b="1" dirty="0">
                        <a:solidFill>
                          <a:schemeClr val="bg1"/>
                        </a:solidFill>
                      </a:rPr>
                      <a:t>C2</a:t>
                    </a:r>
                  </a:p>
                </p:txBody>
              </p:sp>
              <p:sp>
                <p:nvSpPr>
                  <p:cNvPr id="28" name="Line 5"/>
                  <p:cNvSpPr>
                    <a:spLocks noChangeShapeType="1"/>
                  </p:cNvSpPr>
                  <p:nvPr/>
                </p:nvSpPr>
                <p:spPr bwMode="auto">
                  <a:xfrm>
                    <a:off x="1214414" y="3019425"/>
                    <a:ext cx="1776412" cy="0"/>
                  </a:xfrm>
                  <a:prstGeom prst="line">
                    <a:avLst/>
                  </a:prstGeom>
                  <a:noFill/>
                  <a:ln w="19050">
                    <a:solidFill>
                      <a:srgbClr val="0070C0"/>
                    </a:solidFill>
                    <a:round/>
                    <a:headEnd/>
                    <a:tailEnd/>
                  </a:ln>
                  <a:effectLst/>
                </p:spPr>
                <p:txBody>
                  <a:bodyPr wrap="none"/>
                  <a:lstStyle/>
                  <a:p>
                    <a:endParaRPr lang="pt-BR" sz="1600" b="1"/>
                  </a:p>
                </p:txBody>
              </p:sp>
              <p:sp>
                <p:nvSpPr>
                  <p:cNvPr id="29" name="Line 7"/>
                  <p:cNvSpPr>
                    <a:spLocks noChangeShapeType="1"/>
                  </p:cNvSpPr>
                  <p:nvPr/>
                </p:nvSpPr>
                <p:spPr bwMode="auto">
                  <a:xfrm>
                    <a:off x="3000364" y="2528382"/>
                    <a:ext cx="823912" cy="0"/>
                  </a:xfrm>
                  <a:prstGeom prst="line">
                    <a:avLst/>
                  </a:prstGeom>
                  <a:noFill/>
                  <a:ln w="19050">
                    <a:solidFill>
                      <a:srgbClr val="0070C0"/>
                    </a:solidFill>
                    <a:round/>
                    <a:headEnd/>
                    <a:tailEnd type="triangle" w="med" len="med"/>
                  </a:ln>
                  <a:effectLst/>
                </p:spPr>
                <p:txBody>
                  <a:bodyPr wrap="none"/>
                  <a:lstStyle/>
                  <a:p>
                    <a:endParaRPr lang="pt-BR" sz="1600" b="1"/>
                  </a:p>
                </p:txBody>
              </p:sp>
              <p:sp>
                <p:nvSpPr>
                  <p:cNvPr id="30" name="Line 8"/>
                  <p:cNvSpPr>
                    <a:spLocks noChangeShapeType="1"/>
                  </p:cNvSpPr>
                  <p:nvPr/>
                </p:nvSpPr>
                <p:spPr bwMode="auto">
                  <a:xfrm>
                    <a:off x="3000364" y="3506247"/>
                    <a:ext cx="823912" cy="0"/>
                  </a:xfrm>
                  <a:prstGeom prst="line">
                    <a:avLst/>
                  </a:prstGeom>
                  <a:noFill/>
                  <a:ln w="19050">
                    <a:solidFill>
                      <a:srgbClr val="0070C0"/>
                    </a:solidFill>
                    <a:round/>
                    <a:headEnd/>
                    <a:tailEnd type="triangle" w="med" len="med"/>
                  </a:ln>
                  <a:effectLst/>
                </p:spPr>
                <p:txBody>
                  <a:bodyPr wrap="none"/>
                  <a:lstStyle/>
                  <a:p>
                    <a:endParaRPr lang="pt-BR" sz="1600" b="1"/>
                  </a:p>
                </p:txBody>
              </p:sp>
            </p:grpSp>
          </p:grpSp>
        </p:grpSp>
        <p:cxnSp>
          <p:nvCxnSpPr>
            <p:cNvPr id="38" name="Conector reto 37"/>
            <p:cNvCxnSpPr/>
            <p:nvPr/>
          </p:nvCxnSpPr>
          <p:spPr>
            <a:xfrm>
              <a:off x="6212125" y="5715236"/>
              <a:ext cx="79079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756294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84108" y="412706"/>
            <a:ext cx="3599248" cy="71203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92075" tIns="46038" rIns="92075" bIns="46038" anchor="ctr">
            <a:noAutofit/>
          </a:bodyPr>
          <a:lstStyle>
            <a:lvl1pPr algn="ctr" defTabSz="914400" rtl="0" eaLnBrk="1" latinLnBrk="0" hangingPunct="1">
              <a:lnSpc>
                <a:spcPts val="5800"/>
              </a:lnSpc>
              <a:spcBef>
                <a:spcPct val="0"/>
              </a:spcBef>
              <a:buNone/>
              <a:defRPr sz="5400" kern="1200">
                <a:solidFill>
                  <a:schemeClr val="lt1"/>
                </a:solidFill>
                <a:effectLst>
                  <a:outerShdw blurRad="63500" dist="38100" dir="5400000" algn="t" rotWithShape="0">
                    <a:prstClr val="black">
                      <a:alpha val="25000"/>
                    </a:prst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3600" cap="small" dirty="0" err="1">
                <a:solidFill>
                  <a:schemeClr val="bg1"/>
                </a:solidFill>
                <a:effectLst/>
                <a:latin typeface="Baskerville Old Face" pitchFamily="18" charset="0"/>
              </a:rPr>
              <a:t>Biossíntese</a:t>
            </a:r>
            <a:endParaRPr lang="en-US" sz="3600" cap="small" dirty="0">
              <a:solidFill>
                <a:schemeClr val="bg1"/>
              </a:solidFill>
              <a:effectLst/>
              <a:latin typeface="Baskerville Old Face" pitchFamily="18" charset="0"/>
            </a:endParaRPr>
          </a:p>
        </p:txBody>
      </p:sp>
      <p:sp>
        <p:nvSpPr>
          <p:cNvPr id="3" name="CaixaDeTexto 2"/>
          <p:cNvSpPr txBox="1"/>
          <p:nvPr/>
        </p:nvSpPr>
        <p:spPr>
          <a:xfrm>
            <a:off x="251520" y="1556792"/>
            <a:ext cx="8730268" cy="4970591"/>
          </a:xfrm>
          <a:prstGeom prst="rect">
            <a:avLst/>
          </a:prstGeom>
          <a:noFill/>
        </p:spPr>
        <p:txBody>
          <a:bodyPr wrap="square" rtlCol="0">
            <a:spAutoFit/>
          </a:bodyPr>
          <a:lstStyle/>
          <a:p>
            <a:pPr marL="285750" indent="-285750">
              <a:spcBef>
                <a:spcPts val="3000"/>
              </a:spcBef>
              <a:buFont typeface="Arial" pitchFamily="34" charset="0"/>
              <a:buChar char="•"/>
            </a:pPr>
            <a:r>
              <a:rPr lang="pt-BR" sz="2400" dirty="0"/>
              <a:t>A maior parte das proteínas é produzida pelo Fígado</a:t>
            </a:r>
          </a:p>
          <a:p>
            <a:pPr marL="285750" indent="-285750">
              <a:spcBef>
                <a:spcPts val="3000"/>
              </a:spcBef>
              <a:buFont typeface="Arial" pitchFamily="34" charset="0"/>
              <a:buChar char="•"/>
            </a:pPr>
            <a:r>
              <a:rPr lang="pt-BR" sz="2400" dirty="0"/>
              <a:t>C1 – epitélio intestinal</a:t>
            </a:r>
          </a:p>
          <a:p>
            <a:pPr marL="285750" indent="-285750">
              <a:spcBef>
                <a:spcPts val="3000"/>
              </a:spcBef>
              <a:buFont typeface="Arial" pitchFamily="34" charset="0"/>
              <a:buChar char="•"/>
            </a:pPr>
            <a:r>
              <a:rPr lang="pt-BR" sz="2400" dirty="0"/>
              <a:t>Fator D – tecido adiposo</a:t>
            </a:r>
          </a:p>
          <a:p>
            <a:pPr marL="285750" indent="-285750">
              <a:spcBef>
                <a:spcPts val="3000"/>
              </a:spcBef>
              <a:buFont typeface="Arial" pitchFamily="34" charset="0"/>
              <a:buChar char="•"/>
            </a:pPr>
            <a:r>
              <a:rPr lang="pt-BR" sz="2400" dirty="0"/>
              <a:t>C7 – </a:t>
            </a:r>
            <a:r>
              <a:rPr lang="pt-BR" sz="2400" dirty="0" err="1"/>
              <a:t>granulócitos</a:t>
            </a:r>
            <a:endParaRPr lang="pt-BR" sz="2400" dirty="0"/>
          </a:p>
          <a:p>
            <a:pPr marL="285750" indent="-285750">
              <a:spcBef>
                <a:spcPts val="3000"/>
              </a:spcBef>
              <a:buFont typeface="Arial" pitchFamily="34" charset="0"/>
              <a:buChar char="•"/>
            </a:pPr>
            <a:r>
              <a:rPr lang="pt-BR" sz="2400" dirty="0"/>
              <a:t>Outras fontes menos comuns: Células epiteliais e endoteliais, além dos linfócitos.</a:t>
            </a:r>
          </a:p>
          <a:p>
            <a:pPr marL="285750" indent="-285750">
              <a:spcBef>
                <a:spcPts val="3000"/>
              </a:spcBef>
              <a:buFont typeface="Arial" pitchFamily="34" charset="0"/>
              <a:buChar char="•"/>
            </a:pPr>
            <a:r>
              <a:rPr lang="pt-BR" sz="2400" dirty="0" err="1"/>
              <a:t>Astrócitos</a:t>
            </a:r>
            <a:r>
              <a:rPr lang="pt-BR" sz="2400" dirty="0"/>
              <a:t> e células da </a:t>
            </a:r>
            <a:r>
              <a:rPr lang="pt-BR" sz="2400" dirty="0" err="1"/>
              <a:t>Glia</a:t>
            </a:r>
            <a:r>
              <a:rPr lang="pt-BR" sz="2400" dirty="0"/>
              <a:t> – produção além da barreira </a:t>
            </a:r>
            <a:r>
              <a:rPr lang="pt-BR" sz="2400" dirty="0" err="1"/>
              <a:t>hemato</a:t>
            </a:r>
            <a:r>
              <a:rPr lang="pt-BR" sz="2400" dirty="0"/>
              <a:t> encefálica</a:t>
            </a:r>
          </a:p>
        </p:txBody>
      </p:sp>
      <p:pic>
        <p:nvPicPr>
          <p:cNvPr id="409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52120" y="319580"/>
            <a:ext cx="1852401" cy="1237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4">
            <a:clrChange>
              <a:clrFrom>
                <a:srgbClr val="FBFFFF"/>
              </a:clrFrom>
              <a:clrTo>
                <a:srgbClr val="FBFFFF">
                  <a:alpha val="0"/>
                </a:srgbClr>
              </a:clrTo>
            </a:clrChange>
            <a:extLst>
              <a:ext uri="{28A0092B-C50C-407E-A947-70E740481C1C}">
                <a14:useLocalDpi xmlns:a14="http://schemas.microsoft.com/office/drawing/2010/main" val="0"/>
              </a:ext>
            </a:extLst>
          </a:blip>
          <a:srcRect t="40189"/>
          <a:stretch/>
        </p:blipFill>
        <p:spPr bwMode="auto">
          <a:xfrm>
            <a:off x="3106941" y="3563537"/>
            <a:ext cx="3019425" cy="957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6999167" y="2589830"/>
            <a:ext cx="1546100" cy="4086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pt-BR" cap="small" dirty="0">
                <a:solidFill>
                  <a:schemeClr val="tx1"/>
                </a:solidFill>
              </a:rPr>
              <a:t>Inflamação</a:t>
            </a:r>
          </a:p>
        </p:txBody>
      </p:sp>
    </p:spTree>
    <p:extLst>
      <p:ext uri="{BB962C8B-B14F-4D97-AF65-F5344CB8AC3E}">
        <p14:creationId xmlns:p14="http://schemas.microsoft.com/office/powerpoint/2010/main" val="270945206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1491332" y="286298"/>
            <a:ext cx="6161337" cy="766438"/>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anchor="ctr"/>
          <a:lstStyle/>
          <a:p>
            <a:r>
              <a:rPr lang="pt-BR" sz="4000" cap="small" dirty="0">
                <a:solidFill>
                  <a:schemeClr val="bg1"/>
                </a:solidFill>
                <a:effectLst/>
              </a:rPr>
              <a:t>Vias de ativação</a:t>
            </a:r>
            <a:endParaRPr lang="pt-BR" sz="1400" cap="small" dirty="0">
              <a:solidFill>
                <a:schemeClr val="bg1"/>
              </a:solidFill>
              <a:effectLst/>
            </a:endParaRPr>
          </a:p>
        </p:txBody>
      </p:sp>
      <p:sp>
        <p:nvSpPr>
          <p:cNvPr id="96270" name="Text Box 14"/>
          <p:cNvSpPr txBox="1">
            <a:spLocks noChangeArrowheads="1"/>
          </p:cNvSpPr>
          <p:nvPr/>
        </p:nvSpPr>
        <p:spPr bwMode="auto">
          <a:xfrm>
            <a:off x="251520" y="1124744"/>
            <a:ext cx="7200800" cy="5586145"/>
          </a:xfrm>
          <a:prstGeom prst="rect">
            <a:avLst/>
          </a:prstGeom>
          <a:noFill/>
          <a:ln w="9525">
            <a:noFill/>
            <a:miter lim="800000"/>
            <a:headEnd/>
            <a:tailEnd/>
          </a:ln>
          <a:effectLst/>
        </p:spPr>
        <p:txBody>
          <a:bodyPr wrap="square">
            <a:spAutoFit/>
          </a:bodyPr>
          <a:lstStyle/>
          <a:p>
            <a:pPr marL="457200" indent="-457200" eaLnBrk="0" hangingPunct="0">
              <a:lnSpc>
                <a:spcPct val="150000"/>
              </a:lnSpc>
            </a:pPr>
            <a:r>
              <a:rPr lang="pt-BR" sz="2800" dirty="0"/>
              <a:t>Via Clássica:</a:t>
            </a:r>
          </a:p>
          <a:p>
            <a:pPr marL="914400" lvl="1" indent="-457200" eaLnBrk="0" hangingPunct="0">
              <a:lnSpc>
                <a:spcPct val="150000"/>
              </a:lnSpc>
            </a:pPr>
            <a:r>
              <a:rPr lang="pt-BR"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dependente</a:t>
            </a:r>
            <a:r>
              <a:rPr lang="pt-BR" sz="2200" dirty="0">
                <a:solidFill>
                  <a:schemeClr val="accent2">
                    <a:lumMod val="75000"/>
                  </a:schemeClr>
                </a:solidFill>
              </a:rPr>
              <a:t> da reação antígeno-anticorpo</a:t>
            </a:r>
          </a:p>
          <a:p>
            <a:pPr marL="1371600" lvl="2" indent="-457200" eaLnBrk="0" hangingPunct="0">
              <a:lnSpc>
                <a:spcPct val="150000"/>
              </a:lnSpc>
            </a:pPr>
            <a:r>
              <a:rPr lang="pt-BR" sz="2200" dirty="0">
                <a:solidFill>
                  <a:srgbClr val="FF0000"/>
                </a:solidFill>
              </a:rPr>
              <a:t>Envolve as classes </a:t>
            </a:r>
            <a:r>
              <a:rPr lang="pt-BR" sz="2200" dirty="0" err="1">
                <a:solidFill>
                  <a:srgbClr val="FF0000"/>
                </a:solidFill>
              </a:rPr>
              <a:t>IgM</a:t>
            </a:r>
            <a:r>
              <a:rPr lang="pt-BR" sz="2200" dirty="0">
                <a:solidFill>
                  <a:srgbClr val="FF0000"/>
                </a:solidFill>
              </a:rPr>
              <a:t> e </a:t>
            </a:r>
            <a:r>
              <a:rPr lang="pt-BR" sz="2200" dirty="0" err="1">
                <a:solidFill>
                  <a:srgbClr val="FF0000"/>
                </a:solidFill>
              </a:rPr>
              <a:t>IgG</a:t>
            </a:r>
            <a:r>
              <a:rPr lang="pt-BR" sz="2200" dirty="0">
                <a:solidFill>
                  <a:srgbClr val="FF0000"/>
                </a:solidFill>
              </a:rPr>
              <a:t> (IgG</a:t>
            </a:r>
            <a:r>
              <a:rPr lang="pt-BR" sz="2200" baseline="-25000" dirty="0">
                <a:solidFill>
                  <a:srgbClr val="FF0000"/>
                </a:solidFill>
              </a:rPr>
              <a:t>1</a:t>
            </a:r>
            <a:r>
              <a:rPr lang="pt-BR" sz="2200" dirty="0">
                <a:solidFill>
                  <a:srgbClr val="FF0000"/>
                </a:solidFill>
              </a:rPr>
              <a:t>; IgG</a:t>
            </a:r>
            <a:r>
              <a:rPr lang="pt-BR" sz="2200" baseline="-25000" dirty="0">
                <a:solidFill>
                  <a:srgbClr val="FF0000"/>
                </a:solidFill>
              </a:rPr>
              <a:t>2</a:t>
            </a:r>
            <a:r>
              <a:rPr lang="pt-BR" sz="2200" dirty="0">
                <a:solidFill>
                  <a:srgbClr val="FF0000"/>
                </a:solidFill>
              </a:rPr>
              <a:t>; IgG</a:t>
            </a:r>
            <a:r>
              <a:rPr lang="pt-BR" sz="2200" baseline="-25000" dirty="0">
                <a:solidFill>
                  <a:srgbClr val="FF0000"/>
                </a:solidFill>
              </a:rPr>
              <a:t>3</a:t>
            </a:r>
            <a:r>
              <a:rPr lang="pt-BR" sz="2200" dirty="0">
                <a:solidFill>
                  <a:srgbClr val="FF0000"/>
                </a:solidFill>
              </a:rPr>
              <a:t>)</a:t>
            </a:r>
            <a:endParaRPr lang="pt-BR" sz="2200" baseline="-25000" dirty="0">
              <a:solidFill>
                <a:srgbClr val="FF0000"/>
              </a:solidFill>
            </a:endParaRPr>
          </a:p>
          <a:p>
            <a:pPr marL="457200" indent="-457200" eaLnBrk="0" hangingPunct="0">
              <a:lnSpc>
                <a:spcPct val="150000"/>
              </a:lnSpc>
            </a:pPr>
            <a:r>
              <a:rPr lang="pt-BR" sz="2800" dirty="0"/>
              <a:t>Via Alternativa:</a:t>
            </a:r>
          </a:p>
          <a:p>
            <a:pPr marL="914400" lvl="1" indent="-457200" eaLnBrk="0" hangingPunct="0">
              <a:lnSpc>
                <a:spcPct val="150000"/>
              </a:lnSpc>
            </a:pPr>
            <a:r>
              <a:rPr lang="pt-BR" sz="2200" u="sng" cap="small" dirty="0">
                <a:solidFill>
                  <a:schemeClr val="accent2">
                    <a:lumMod val="75000"/>
                  </a:schemeClr>
                </a:solidFill>
              </a:rPr>
              <a:t>independente</a:t>
            </a:r>
            <a:r>
              <a:rPr lang="pt-BR" sz="2200" dirty="0">
                <a:solidFill>
                  <a:schemeClr val="accent2">
                    <a:lumMod val="75000"/>
                  </a:schemeClr>
                </a:solidFill>
              </a:rPr>
              <a:t> da reação antígeno-anticorpo</a:t>
            </a:r>
          </a:p>
          <a:p>
            <a:pPr marL="1371600" lvl="2" indent="-457200" eaLnBrk="0" hangingPunct="0">
              <a:lnSpc>
                <a:spcPct val="150000"/>
              </a:lnSpc>
            </a:pPr>
            <a:r>
              <a:rPr lang="pt-BR" sz="2200" dirty="0">
                <a:solidFill>
                  <a:srgbClr val="FF0000"/>
                </a:solidFill>
              </a:rPr>
              <a:t>Envolve </a:t>
            </a:r>
            <a:r>
              <a:rPr lang="pt-BR" sz="2200" dirty="0" err="1">
                <a:solidFill>
                  <a:srgbClr val="FF0000"/>
                </a:solidFill>
              </a:rPr>
              <a:t>endotoxinas</a:t>
            </a:r>
            <a:r>
              <a:rPr lang="pt-BR" sz="2200" dirty="0">
                <a:solidFill>
                  <a:srgbClr val="FF0000"/>
                </a:solidFill>
              </a:rPr>
              <a:t>, proteínas de envelopes virais, etc...</a:t>
            </a:r>
          </a:p>
          <a:p>
            <a:pPr marL="457200" indent="-457200" eaLnBrk="0" hangingPunct="0">
              <a:lnSpc>
                <a:spcPct val="150000"/>
              </a:lnSpc>
              <a:buFont typeface="Wingdings" pitchFamily="2" charset="2"/>
              <a:buNone/>
            </a:pPr>
            <a:r>
              <a:rPr lang="pt-BR" sz="2800" dirty="0"/>
              <a:t>Via da </a:t>
            </a:r>
            <a:r>
              <a:rPr lang="pt-BR" sz="2800" dirty="0" err="1"/>
              <a:t>Lectina</a:t>
            </a:r>
            <a:r>
              <a:rPr lang="pt-BR" sz="2800" dirty="0"/>
              <a:t>:</a:t>
            </a:r>
            <a:r>
              <a:rPr lang="pt-BR" sz="2800" dirty="0">
                <a:solidFill>
                  <a:srgbClr val="00FFFF"/>
                </a:solidFill>
              </a:rPr>
              <a:t> </a:t>
            </a:r>
          </a:p>
          <a:p>
            <a:pPr marL="914400" lvl="1" indent="-457200" eaLnBrk="0" hangingPunct="0">
              <a:lnSpc>
                <a:spcPct val="150000"/>
              </a:lnSpc>
              <a:buFont typeface="Wingdings" pitchFamily="2" charset="2"/>
              <a:buNone/>
            </a:pPr>
            <a:r>
              <a:rPr lang="pt-BR" sz="2200" u="sng" cap="small" dirty="0">
                <a:solidFill>
                  <a:schemeClr val="accent2">
                    <a:lumMod val="75000"/>
                  </a:schemeClr>
                </a:solidFill>
              </a:rPr>
              <a:t>independente</a:t>
            </a:r>
            <a:r>
              <a:rPr lang="pt-BR" sz="2200" dirty="0">
                <a:solidFill>
                  <a:schemeClr val="accent2">
                    <a:lumMod val="75000"/>
                  </a:schemeClr>
                </a:solidFill>
              </a:rPr>
              <a:t> da reação antígeno-anticorpo</a:t>
            </a:r>
          </a:p>
          <a:p>
            <a:pPr marL="1371600" lvl="2" indent="-457200" eaLnBrk="0" hangingPunct="0">
              <a:lnSpc>
                <a:spcPct val="150000"/>
              </a:lnSpc>
              <a:buFont typeface="Wingdings" pitchFamily="2" charset="2"/>
              <a:buNone/>
            </a:pPr>
            <a:r>
              <a:rPr lang="pt-BR" sz="2200" dirty="0">
                <a:solidFill>
                  <a:srgbClr val="FF0000"/>
                </a:solidFill>
              </a:rPr>
              <a:t>Ativada pela proteína </a:t>
            </a:r>
            <a:r>
              <a:rPr lang="pt-BR" sz="2200" dirty="0" err="1">
                <a:solidFill>
                  <a:srgbClr val="FF0000"/>
                </a:solidFill>
              </a:rPr>
              <a:t>ligadora</a:t>
            </a:r>
            <a:r>
              <a:rPr lang="pt-BR" sz="2200" dirty="0">
                <a:solidFill>
                  <a:srgbClr val="FF0000"/>
                </a:solidFill>
              </a:rPr>
              <a:t> de </a:t>
            </a:r>
            <a:r>
              <a:rPr lang="pt-BR" sz="2200" dirty="0" err="1">
                <a:solidFill>
                  <a:srgbClr val="FF0000"/>
                </a:solidFill>
              </a:rPr>
              <a:t>manose</a:t>
            </a:r>
            <a:endParaRPr lang="pt-BR" sz="2200" dirty="0">
              <a:solidFill>
                <a:srgbClr val="FF0000"/>
              </a:solidFill>
            </a:endParaRPr>
          </a:p>
        </p:txBody>
      </p:sp>
      <p:pic>
        <p:nvPicPr>
          <p:cNvPr id="96271" name="Picture 15" descr="activated complement"/>
          <p:cNvPicPr>
            <a:picLocks noChangeAspect="1" noChangeArrowheads="1"/>
          </p:cNvPicPr>
          <p:nvPr/>
        </p:nvPicPr>
        <p:blipFill>
          <a:blip r:embed="rId2" cstate="print"/>
          <a:srcRect b="63435"/>
          <a:stretch>
            <a:fillRect/>
          </a:stretch>
        </p:blipFill>
        <p:spPr bwMode="auto">
          <a:xfrm>
            <a:off x="7045910" y="1340768"/>
            <a:ext cx="1870489" cy="882224"/>
          </a:xfrm>
          <a:prstGeom prst="rect">
            <a:avLst/>
          </a:prstGeom>
          <a:noFill/>
          <a:ln w="57150" cmpd="thickThin">
            <a:solidFill>
              <a:schemeClr val="tx2"/>
            </a:solidFill>
            <a:miter lim="800000"/>
            <a:headEnd/>
            <a:tailEnd/>
          </a:ln>
        </p:spPr>
      </p:pic>
      <p:pic>
        <p:nvPicPr>
          <p:cNvPr id="96272" name="Picture 16" descr="activated complement"/>
          <p:cNvPicPr>
            <a:picLocks noChangeAspect="1" noChangeArrowheads="1"/>
          </p:cNvPicPr>
          <p:nvPr/>
        </p:nvPicPr>
        <p:blipFill>
          <a:blip r:embed="rId2" cstate="print"/>
          <a:srcRect l="5345" t="63435" r="1465"/>
          <a:stretch>
            <a:fillRect/>
          </a:stretch>
        </p:blipFill>
        <p:spPr bwMode="auto">
          <a:xfrm>
            <a:off x="7077572" y="3214050"/>
            <a:ext cx="1847910" cy="935030"/>
          </a:xfrm>
          <a:prstGeom prst="rect">
            <a:avLst/>
          </a:prstGeom>
          <a:noFill/>
          <a:ln w="57150" cmpd="thickThin">
            <a:solidFill>
              <a:schemeClr val="tx2"/>
            </a:solidFill>
            <a:miter lim="800000"/>
            <a:headEnd/>
            <a:tailEnd/>
          </a:ln>
        </p:spPr>
      </p:pic>
    </p:spTree>
    <p:extLst>
      <p:ext uri="{BB962C8B-B14F-4D97-AF65-F5344CB8AC3E}">
        <p14:creationId xmlns:p14="http://schemas.microsoft.com/office/powerpoint/2010/main" val="4978264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ure 2-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30300"/>
            <a:ext cx="8531225" cy="460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792477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gure 2-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317500"/>
            <a:ext cx="5770563" cy="624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003523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4294967295"/>
          </p:nvPr>
        </p:nvSpPr>
        <p:spPr>
          <a:xfrm>
            <a:off x="755650" y="2565400"/>
            <a:ext cx="8229600" cy="4525963"/>
          </a:xfrm>
        </p:spPr>
        <p:txBody>
          <a:bodyPr/>
          <a:lstStyle/>
          <a:p>
            <a:pPr eaLnBrk="1" hangingPunct="1"/>
            <a:r>
              <a:rPr lang="pt-BR" altLang="pt-BR" smtClean="0"/>
              <a:t>“</a:t>
            </a:r>
            <a:r>
              <a:rPr lang="pt-BR" altLang="pt-BR" smtClean="0">
                <a:latin typeface="Comic Sans MS" panose="030F0702030302020204" pitchFamily="66" charset="0"/>
              </a:rPr>
              <a:t>complementa” a capacidade dos anticorpos e das células fagocíticas para depurar patógenos e microorganismos em geral de um organismo</a:t>
            </a:r>
          </a:p>
        </p:txBody>
      </p:sp>
      <p:sp>
        <p:nvSpPr>
          <p:cNvPr id="7171" name="Title 1"/>
          <p:cNvSpPr>
            <a:spLocks/>
          </p:cNvSpPr>
          <p:nvPr/>
        </p:nvSpPr>
        <p:spPr bwMode="auto">
          <a:xfrm>
            <a:off x="0" y="0"/>
            <a:ext cx="9144000" cy="1417638"/>
          </a:xfrm>
          <a:prstGeom prst="rect">
            <a:avLst/>
          </a:prstGeom>
          <a:solidFill>
            <a:srgbClr val="A379AF">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pt-BR" altLang="pt-BR" sz="4400">
              <a:solidFill>
                <a:schemeClr val="tx2"/>
              </a:solidFill>
              <a:latin typeface="Comic Sans MS" panose="030F0702030302020204" pitchFamily="66" charset="0"/>
            </a:endParaRPr>
          </a:p>
        </p:txBody>
      </p:sp>
      <p:sp>
        <p:nvSpPr>
          <p:cNvPr id="7172" name="Rectangle 5"/>
          <p:cNvSpPr>
            <a:spLocks noChangeArrowheads="1"/>
          </p:cNvSpPr>
          <p:nvPr/>
        </p:nvSpPr>
        <p:spPr bwMode="auto">
          <a:xfrm>
            <a:off x="250825" y="1889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t-BR" altLang="pt-BR" sz="4000">
                <a:solidFill>
                  <a:schemeClr val="tx2"/>
                </a:solidFill>
                <a:latin typeface="Comic Sans MS" panose="030F0702030302020204" pitchFamily="66" charset="0"/>
              </a:rPr>
              <a:t>Funções do sistema complemento</a:t>
            </a:r>
          </a:p>
        </p:txBody>
      </p:sp>
    </p:spTree>
    <p:extLst>
      <p:ext uri="{BB962C8B-B14F-4D97-AF65-F5344CB8AC3E}">
        <p14:creationId xmlns:p14="http://schemas.microsoft.com/office/powerpoint/2010/main" val="81799618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p:cNvSpPr>
          <p:nvPr/>
        </p:nvSpPr>
        <p:spPr bwMode="auto">
          <a:xfrm>
            <a:off x="0" y="0"/>
            <a:ext cx="9144000" cy="1417638"/>
          </a:xfrm>
          <a:prstGeom prst="rect">
            <a:avLst/>
          </a:prstGeom>
          <a:solidFill>
            <a:srgbClr val="A379AF">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pt-BR" altLang="pt-BR" sz="4400">
              <a:solidFill>
                <a:schemeClr val="tx2"/>
              </a:solidFill>
              <a:latin typeface="Comic Sans MS" panose="030F0702030302020204" pitchFamily="66" charset="0"/>
            </a:endParaRPr>
          </a:p>
        </p:txBody>
      </p:sp>
      <p:sp>
        <p:nvSpPr>
          <p:cNvPr id="8195" name="Rectangle 2"/>
          <p:cNvSpPr>
            <a:spLocks noGrp="1" noChangeArrowheads="1"/>
          </p:cNvSpPr>
          <p:nvPr>
            <p:ph type="title"/>
          </p:nvPr>
        </p:nvSpPr>
        <p:spPr/>
        <p:txBody>
          <a:bodyPr/>
          <a:lstStyle/>
          <a:p>
            <a:pPr eaLnBrk="1" hangingPunct="1"/>
            <a:r>
              <a:rPr lang="pt-BR" altLang="pt-BR" sz="4000" smtClean="0">
                <a:latin typeface="Comic Sans MS" panose="030F0702030302020204" pitchFamily="66" charset="0"/>
              </a:rPr>
              <a:t>Funções do sistema complemento</a:t>
            </a:r>
          </a:p>
        </p:txBody>
      </p:sp>
      <p:sp>
        <p:nvSpPr>
          <p:cNvPr id="8196" name="Rectangle 3"/>
          <p:cNvSpPr>
            <a:spLocks noGrp="1" noChangeArrowheads="1"/>
          </p:cNvSpPr>
          <p:nvPr>
            <p:ph type="body" idx="1"/>
          </p:nvPr>
        </p:nvSpPr>
        <p:spPr/>
        <p:txBody>
          <a:bodyPr/>
          <a:lstStyle/>
          <a:p>
            <a:pPr marL="609600" indent="-609600" eaLnBrk="1" hangingPunct="1">
              <a:lnSpc>
                <a:spcPct val="90000"/>
              </a:lnSpc>
            </a:pPr>
            <a:r>
              <a:rPr lang="pt-BR" altLang="pt-BR" sz="2400" smtClean="0">
                <a:latin typeface="Comic Sans MS" panose="030F0702030302020204" pitchFamily="66" charset="0"/>
              </a:rPr>
              <a:t>Opsonização – aumenta fagocitose de antígenos </a:t>
            </a:r>
          </a:p>
          <a:p>
            <a:pPr marL="609600" indent="-609600" eaLnBrk="1" hangingPunct="1">
              <a:lnSpc>
                <a:spcPct val="90000"/>
              </a:lnSpc>
            </a:pPr>
            <a:endParaRPr lang="pt-BR" altLang="pt-BR" sz="2400" smtClean="0">
              <a:latin typeface="Comic Sans MS" panose="030F0702030302020204" pitchFamily="66" charset="0"/>
            </a:endParaRPr>
          </a:p>
          <a:p>
            <a:pPr marL="609600" indent="-609600" eaLnBrk="1" hangingPunct="1">
              <a:lnSpc>
                <a:spcPct val="90000"/>
              </a:lnSpc>
            </a:pPr>
            <a:r>
              <a:rPr lang="pt-BR" altLang="pt-BR" sz="2400" smtClean="0">
                <a:latin typeface="Comic Sans MS" panose="030F0702030302020204" pitchFamily="66" charset="0"/>
              </a:rPr>
              <a:t>Quimiotaxia – atração de macrófagos e neutrófilos </a:t>
            </a:r>
          </a:p>
          <a:p>
            <a:pPr marL="609600" indent="-609600" eaLnBrk="1" hangingPunct="1">
              <a:lnSpc>
                <a:spcPct val="90000"/>
              </a:lnSpc>
            </a:pPr>
            <a:endParaRPr lang="pt-BR" altLang="pt-BR" sz="2400" smtClean="0">
              <a:latin typeface="Comic Sans MS" panose="030F0702030302020204" pitchFamily="66" charset="0"/>
            </a:endParaRPr>
          </a:p>
          <a:p>
            <a:pPr marL="609600" indent="-609600" eaLnBrk="1" hangingPunct="1">
              <a:lnSpc>
                <a:spcPct val="90000"/>
              </a:lnSpc>
            </a:pPr>
            <a:r>
              <a:rPr lang="pt-BR" altLang="pt-BR" sz="2400" smtClean="0">
                <a:latin typeface="Comic Sans MS" panose="030F0702030302020204" pitchFamily="66" charset="0"/>
              </a:rPr>
              <a:t>Lise – ruptura de membranas de células não próprias</a:t>
            </a:r>
          </a:p>
          <a:p>
            <a:pPr marL="609600" indent="-609600" eaLnBrk="1" hangingPunct="1">
              <a:lnSpc>
                <a:spcPct val="90000"/>
              </a:lnSpc>
            </a:pPr>
            <a:endParaRPr lang="pt-BR" altLang="pt-BR" sz="2400" smtClean="0">
              <a:latin typeface="Comic Sans MS" panose="030F0702030302020204" pitchFamily="66" charset="0"/>
            </a:endParaRPr>
          </a:p>
          <a:p>
            <a:pPr marL="609600" indent="-609600" eaLnBrk="1" hangingPunct="1">
              <a:lnSpc>
                <a:spcPct val="90000"/>
              </a:lnSpc>
            </a:pPr>
            <a:r>
              <a:rPr lang="pt-BR" altLang="pt-BR" sz="2400" smtClean="0">
                <a:latin typeface="Comic Sans MS" panose="030F0702030302020204" pitchFamily="66" charset="0"/>
              </a:rPr>
              <a:t>Aglutinação de partículas apresentando antígenos</a:t>
            </a:r>
          </a:p>
          <a:p>
            <a:pPr marL="609600" indent="-609600" eaLnBrk="1" hangingPunct="1">
              <a:lnSpc>
                <a:spcPct val="90000"/>
              </a:lnSpc>
            </a:pPr>
            <a:endParaRPr lang="pt-BR" altLang="pt-BR" sz="2400" smtClean="0">
              <a:latin typeface="Comic Sans MS" panose="030F0702030302020204" pitchFamily="66" charset="0"/>
            </a:endParaRPr>
          </a:p>
          <a:p>
            <a:pPr marL="609600" indent="-609600" eaLnBrk="1" hangingPunct="1">
              <a:lnSpc>
                <a:spcPct val="90000"/>
              </a:lnSpc>
            </a:pPr>
            <a:r>
              <a:rPr lang="pt-BR" altLang="pt-BR" sz="2400" smtClean="0">
                <a:latin typeface="Comic Sans MS" panose="030F0702030302020204" pitchFamily="66" charset="0"/>
              </a:rPr>
              <a:t>Alteração da estrutura molecular de vírus</a:t>
            </a:r>
          </a:p>
        </p:txBody>
      </p:sp>
    </p:spTree>
    <p:extLst>
      <p:ext uri="{BB962C8B-B14F-4D97-AF65-F5344CB8AC3E}">
        <p14:creationId xmlns:p14="http://schemas.microsoft.com/office/powerpoint/2010/main" val="2235693741"/>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1917700" y="4868863"/>
            <a:ext cx="5181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dirty="0"/>
              <a:t>http://www.youtube.com/watch?v=vbWYz9XDtLw</a:t>
            </a:r>
          </a:p>
        </p:txBody>
      </p:sp>
      <p:sp>
        <p:nvSpPr>
          <p:cNvPr id="9219" name="Retângulo 1"/>
          <p:cNvSpPr>
            <a:spLocks noChangeArrowheads="1"/>
          </p:cNvSpPr>
          <p:nvPr/>
        </p:nvSpPr>
        <p:spPr bwMode="auto">
          <a:xfrm>
            <a:off x="1841500" y="4354513"/>
            <a:ext cx="5332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dirty="0"/>
              <a:t>http://www.youtube.com/watch?v=tJJAyPWQ3fk</a:t>
            </a:r>
          </a:p>
        </p:txBody>
      </p:sp>
      <p:sp>
        <p:nvSpPr>
          <p:cNvPr id="9220" name="CaixaDeTexto 9">
            <a:hlinkClick r:id="rId2"/>
          </p:cNvPr>
          <p:cNvSpPr txBox="1">
            <a:spLocks noChangeArrowheads="1"/>
          </p:cNvSpPr>
          <p:nvPr/>
        </p:nvSpPr>
        <p:spPr bwMode="auto">
          <a:xfrm>
            <a:off x="2276475" y="23574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t-BR" altLang="pt-BR" sz="1800"/>
          </a:p>
        </p:txBody>
      </p:sp>
      <p:sp>
        <p:nvSpPr>
          <p:cNvPr id="9221" name="CaixaDeTexto 10"/>
          <p:cNvSpPr txBox="1">
            <a:spLocks noChangeArrowheads="1"/>
          </p:cNvSpPr>
          <p:nvPr/>
        </p:nvSpPr>
        <p:spPr bwMode="auto">
          <a:xfrm>
            <a:off x="1247775" y="1987550"/>
            <a:ext cx="6318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dirty="0"/>
              <a:t>Clique aqui</a:t>
            </a:r>
            <a:r>
              <a:rPr lang="pt-BR" altLang="pt-BR" sz="1800" dirty="0">
                <a:hlinkClick r:id="rId2"/>
              </a:rPr>
              <a:t>http://www.youtube.com/watch?v=tJJAyPWQ3fk</a:t>
            </a:r>
            <a:r>
              <a:rPr lang="pt-BR" altLang="pt-BR" sz="1800" dirty="0"/>
              <a:t> </a:t>
            </a:r>
          </a:p>
        </p:txBody>
      </p:sp>
      <p:sp>
        <p:nvSpPr>
          <p:cNvPr id="9222" name="CaixaDeTexto 11"/>
          <p:cNvSpPr txBox="1">
            <a:spLocks noChangeArrowheads="1"/>
          </p:cNvSpPr>
          <p:nvPr/>
        </p:nvSpPr>
        <p:spPr bwMode="auto">
          <a:xfrm>
            <a:off x="1289050" y="2727325"/>
            <a:ext cx="64373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dirty="0"/>
              <a:t>Clique aqui </a:t>
            </a:r>
            <a:r>
              <a:rPr lang="pt-BR" altLang="pt-BR" sz="1800" dirty="0">
                <a:hlinkClick r:id="rId3"/>
              </a:rPr>
              <a:t>http://www.youtube.com/watch?v=vbWYz9XDtLw</a:t>
            </a:r>
            <a:endParaRPr lang="pt-BR" altLang="pt-BR" sz="1800" dirty="0"/>
          </a:p>
        </p:txBody>
      </p:sp>
    </p:spTree>
    <p:extLst>
      <p:ext uri="{BB962C8B-B14F-4D97-AF65-F5344CB8AC3E}">
        <p14:creationId xmlns:p14="http://schemas.microsoft.com/office/powerpoint/2010/main" val="3209769902"/>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428596" y="357166"/>
            <a:ext cx="8286808" cy="369332"/>
          </a:xfrm>
          <a:prstGeom prst="rect">
            <a:avLst/>
          </a:prstGeom>
          <a:noFill/>
        </p:spPr>
        <p:txBody>
          <a:bodyPr wrap="square" rtlCol="0">
            <a:spAutoFit/>
          </a:bodyPr>
          <a:lstStyle/>
          <a:p>
            <a:endParaRPr lang="pt-BR" dirty="0"/>
          </a:p>
        </p:txBody>
      </p:sp>
      <p:pic>
        <p:nvPicPr>
          <p:cNvPr id="11" name="Picture 12" descr="IgM-IgG-C1q"/>
          <p:cNvPicPr>
            <a:picLocks noChangeAspect="1" noChangeArrowheads="1"/>
          </p:cNvPicPr>
          <p:nvPr/>
        </p:nvPicPr>
        <p:blipFill>
          <a:blip r:embed="rId3" cstate="print"/>
          <a:srcRect b="53545"/>
          <a:stretch>
            <a:fillRect/>
          </a:stretch>
        </p:blipFill>
        <p:spPr bwMode="auto">
          <a:xfrm>
            <a:off x="1691680" y="2540050"/>
            <a:ext cx="2803214" cy="1835667"/>
          </a:xfrm>
          <a:prstGeom prst="rect">
            <a:avLst/>
          </a:prstGeom>
          <a:noFill/>
          <a:ln w="57150" cmpd="thickThin">
            <a:solidFill>
              <a:schemeClr val="tx2">
                <a:lumMod val="75000"/>
              </a:schemeClr>
            </a:solidFill>
            <a:miter lim="800000"/>
            <a:headEnd/>
            <a:tailEnd/>
          </a:ln>
        </p:spPr>
      </p:pic>
      <p:pic>
        <p:nvPicPr>
          <p:cNvPr id="12" name="Picture 11" descr="IgM-IgG-C1q"/>
          <p:cNvPicPr>
            <a:picLocks noChangeAspect="1" noChangeArrowheads="1"/>
          </p:cNvPicPr>
          <p:nvPr/>
        </p:nvPicPr>
        <p:blipFill>
          <a:blip r:embed="rId3" cstate="print"/>
          <a:srcRect t="45914"/>
          <a:stretch>
            <a:fillRect/>
          </a:stretch>
        </p:blipFill>
        <p:spPr bwMode="auto">
          <a:xfrm>
            <a:off x="1691680" y="4581128"/>
            <a:ext cx="2808312" cy="2141044"/>
          </a:xfrm>
          <a:prstGeom prst="rect">
            <a:avLst/>
          </a:prstGeom>
          <a:noFill/>
          <a:ln w="57150" cmpd="thickThin">
            <a:solidFill>
              <a:schemeClr val="tx2">
                <a:lumMod val="75000"/>
              </a:schemeClr>
            </a:solidFill>
            <a:miter lim="800000"/>
            <a:headEnd/>
            <a:tailEnd/>
          </a:ln>
        </p:spPr>
      </p:pic>
      <p:sp>
        <p:nvSpPr>
          <p:cNvPr id="13" name="CaixaDeTexto 12"/>
          <p:cNvSpPr txBox="1"/>
          <p:nvPr/>
        </p:nvSpPr>
        <p:spPr>
          <a:xfrm>
            <a:off x="608062" y="1242634"/>
            <a:ext cx="7927876" cy="1169551"/>
          </a:xfrm>
          <a:prstGeom prst="rect">
            <a:avLst/>
          </a:prstGeom>
          <a:noFill/>
          <a:ln>
            <a:noFill/>
          </a:ln>
        </p:spPr>
        <p:txBody>
          <a:bodyPr wrap="square" rtlCol="0">
            <a:spAutoFit/>
          </a:bodyPr>
          <a:lstStyle/>
          <a:p>
            <a:pPr marL="285750" indent="-285750">
              <a:spcAft>
                <a:spcPts val="600"/>
              </a:spcAft>
              <a:buFont typeface="Arial" pitchFamily="34" charset="0"/>
              <a:buChar char="•"/>
            </a:pPr>
            <a:r>
              <a:rPr lang="pt-BR" sz="2000" dirty="0"/>
              <a:t>Primeira a ser Descoberta – Filogeneticamente mais recente</a:t>
            </a:r>
          </a:p>
          <a:p>
            <a:pPr marL="285750" indent="-285750">
              <a:spcAft>
                <a:spcPts val="600"/>
              </a:spcAft>
              <a:buFont typeface="Arial" pitchFamily="34" charset="0"/>
              <a:buChar char="•"/>
            </a:pPr>
            <a:r>
              <a:rPr lang="pt-BR" sz="2000" dirty="0"/>
              <a:t>Ativação por Anticorpos ligados aos antígenos (IgG 1, 2 e 3 / </a:t>
            </a:r>
            <a:r>
              <a:rPr lang="pt-BR" sz="2000" dirty="0" err="1"/>
              <a:t>IgM</a:t>
            </a:r>
            <a:r>
              <a:rPr lang="pt-BR" sz="2000" dirty="0"/>
              <a:t>)</a:t>
            </a:r>
          </a:p>
          <a:p>
            <a:pPr marL="285750" indent="-285750">
              <a:spcAft>
                <a:spcPts val="600"/>
              </a:spcAft>
              <a:buFont typeface="Arial" pitchFamily="34" charset="0"/>
              <a:buChar char="•"/>
            </a:pPr>
            <a:r>
              <a:rPr lang="pt-BR" sz="2000" dirty="0"/>
              <a:t>Iniciada pelo complexo C1qrs</a:t>
            </a:r>
          </a:p>
        </p:txBody>
      </p:sp>
      <p:sp>
        <p:nvSpPr>
          <p:cNvPr id="14" name="CaixaDeTexto 13"/>
          <p:cNvSpPr txBox="1"/>
          <p:nvPr/>
        </p:nvSpPr>
        <p:spPr>
          <a:xfrm>
            <a:off x="251520" y="2520660"/>
            <a:ext cx="1296144" cy="510778"/>
          </a:xfrm>
          <a:prstGeom prst="round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b="1" dirty="0"/>
              <a:t>2 </a:t>
            </a:r>
            <a:r>
              <a:rPr lang="en-US" sz="2400" b="1" dirty="0" err="1"/>
              <a:t>IgG</a:t>
            </a:r>
            <a:endParaRPr lang="pt-BR" sz="2400" b="1" dirty="0"/>
          </a:p>
        </p:txBody>
      </p:sp>
      <p:sp>
        <p:nvSpPr>
          <p:cNvPr id="15" name="CaixaDeTexto 14"/>
          <p:cNvSpPr txBox="1"/>
          <p:nvPr/>
        </p:nvSpPr>
        <p:spPr>
          <a:xfrm>
            <a:off x="284621" y="4602170"/>
            <a:ext cx="1234015" cy="510778"/>
          </a:xfrm>
          <a:prstGeom prst="round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b="1" dirty="0"/>
              <a:t>1 </a:t>
            </a:r>
            <a:r>
              <a:rPr lang="en-US" sz="2400" b="1" dirty="0" err="1"/>
              <a:t>IgM</a:t>
            </a:r>
            <a:endParaRPr lang="pt-BR" sz="2400" b="1" dirty="0"/>
          </a:p>
        </p:txBody>
      </p:sp>
      <p:pic>
        <p:nvPicPr>
          <p:cNvPr id="16" name="Imagem 15" descr="igG.jpg"/>
          <p:cNvPicPr>
            <a:picLocks noChangeAspect="1"/>
          </p:cNvPicPr>
          <p:nvPr/>
        </p:nvPicPr>
        <p:blipFill rotWithShape="1">
          <a:blip r:embed="rId4" cstate="print"/>
          <a:srcRect l="24947" t="5208" r="24946" b="9177"/>
          <a:stretch/>
        </p:blipFill>
        <p:spPr>
          <a:xfrm>
            <a:off x="5076056" y="2462104"/>
            <a:ext cx="3096344" cy="4261812"/>
          </a:xfrm>
          <a:prstGeom prst="rect">
            <a:avLst/>
          </a:prstGeom>
          <a:ln w="19050">
            <a:solidFill>
              <a:schemeClr val="accent1">
                <a:lumMod val="75000"/>
              </a:schemeClr>
            </a:solidFill>
          </a:ln>
        </p:spPr>
      </p:pic>
      <p:sp>
        <p:nvSpPr>
          <p:cNvPr id="17" name="CaixaDeTexto 16"/>
          <p:cNvSpPr txBox="1"/>
          <p:nvPr/>
        </p:nvSpPr>
        <p:spPr>
          <a:xfrm>
            <a:off x="2915816" y="2492896"/>
            <a:ext cx="1008112" cy="369332"/>
          </a:xfrm>
          <a:prstGeom prst="rect">
            <a:avLst/>
          </a:prstGeom>
          <a:noFill/>
        </p:spPr>
        <p:txBody>
          <a:bodyPr wrap="square" rtlCol="0">
            <a:spAutoFit/>
          </a:bodyPr>
          <a:lstStyle/>
          <a:p>
            <a:r>
              <a:rPr lang="pt-BR" dirty="0">
                <a:effectLst>
                  <a:outerShdw blurRad="38100" dist="38100" dir="2700000" algn="tl">
                    <a:srgbClr val="000000">
                      <a:alpha val="43137"/>
                    </a:srgbClr>
                  </a:outerShdw>
                </a:effectLst>
              </a:rPr>
              <a:t>30nm</a:t>
            </a:r>
          </a:p>
        </p:txBody>
      </p:sp>
      <p:sp>
        <p:nvSpPr>
          <p:cNvPr id="18" name="Rectangle 2"/>
          <p:cNvSpPr txBox="1">
            <a:spLocks noChangeArrowheads="1"/>
          </p:cNvSpPr>
          <p:nvPr/>
        </p:nvSpPr>
        <p:spPr>
          <a:xfrm>
            <a:off x="1339478" y="286298"/>
            <a:ext cx="6465044" cy="76643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lt1"/>
                </a:solidFill>
                <a:effectLst>
                  <a:outerShdw blurRad="63500" dist="38100" dir="5400000" algn="t" rotWithShape="0">
                    <a:prstClr val="black">
                      <a:alpha val="25000"/>
                    </a:prst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pt-BR" sz="4000" cap="small">
                <a:solidFill>
                  <a:schemeClr val="bg1"/>
                </a:solidFill>
                <a:effectLst/>
              </a:rPr>
              <a:t>Ativação da Via Clássica</a:t>
            </a:r>
            <a:endParaRPr lang="pt-BR" sz="1400" cap="small">
              <a:solidFill>
                <a:schemeClr val="bg1"/>
              </a:solidFill>
              <a:effectLst/>
            </a:endParaRPr>
          </a:p>
        </p:txBody>
      </p:sp>
    </p:spTree>
    <p:extLst>
      <p:ext uri="{BB962C8B-B14F-4D97-AF65-F5344CB8AC3E}">
        <p14:creationId xmlns:p14="http://schemas.microsoft.com/office/powerpoint/2010/main" val="75143035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l="21996" t="14754" r="24269" b="6248"/>
          <a:stretch>
            <a:fillRect/>
          </a:stretch>
        </p:blipFill>
        <p:spPr bwMode="auto">
          <a:xfrm>
            <a:off x="251520" y="188640"/>
            <a:ext cx="7880350" cy="6513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11560" y="3645024"/>
            <a:ext cx="7302500" cy="4318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pt-BR"/>
          </a:p>
        </p:txBody>
      </p:sp>
    </p:spTree>
    <p:extLst>
      <p:ext uri="{BB962C8B-B14F-4D97-AF65-F5344CB8AC3E}">
        <p14:creationId xmlns:p14="http://schemas.microsoft.com/office/powerpoint/2010/main" val="177044126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467544" y="260648"/>
            <a:ext cx="8280920" cy="6381906"/>
          </a:xfrm>
          <a:prstGeom prst="rect">
            <a:avLst/>
          </a:prstGeom>
          <a:gradFill>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path path="circle">
              <a:fillToRect l="50000" t="50000" r="50000" b="50000"/>
            </a:path>
          </a:gradFill>
        </p:spPr>
      </p:pic>
    </p:spTree>
    <p:extLst>
      <p:ext uri="{BB962C8B-B14F-4D97-AF65-F5344CB8AC3E}">
        <p14:creationId xmlns:p14="http://schemas.microsoft.com/office/powerpoint/2010/main" val="915149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1006170" y="857250"/>
            <a:ext cx="7472812" cy="5143500"/>
          </a:xfrm>
          <a:prstGeom prst="rect">
            <a:avLst/>
          </a:prstGeom>
        </p:spPr>
      </p:pic>
      <p:pic>
        <p:nvPicPr>
          <p:cNvPr id="6" name="Imagem 5"/>
          <p:cNvPicPr>
            <a:picLocks noChangeAspect="1"/>
          </p:cNvPicPr>
          <p:nvPr/>
        </p:nvPicPr>
        <p:blipFill>
          <a:blip r:embed="rId3"/>
          <a:stretch>
            <a:fillRect/>
          </a:stretch>
        </p:blipFill>
        <p:spPr>
          <a:xfrm>
            <a:off x="1006170" y="842963"/>
            <a:ext cx="7166230" cy="5466357"/>
          </a:xfrm>
          <a:prstGeom prst="rect">
            <a:avLst/>
          </a:prstGeom>
        </p:spPr>
      </p:pic>
    </p:spTree>
    <p:extLst>
      <p:ext uri="{BB962C8B-B14F-4D97-AF65-F5344CB8AC3E}">
        <p14:creationId xmlns:p14="http://schemas.microsoft.com/office/powerpoint/2010/main" val="401931297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p:cNvSpPr>
          <p:nvPr/>
        </p:nvSpPr>
        <p:spPr bwMode="auto">
          <a:xfrm>
            <a:off x="0" y="0"/>
            <a:ext cx="9144000" cy="1417638"/>
          </a:xfrm>
          <a:prstGeom prst="rect">
            <a:avLst/>
          </a:prstGeom>
          <a:solidFill>
            <a:srgbClr val="A379AF">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pt-BR" altLang="pt-BR" sz="4400">
              <a:solidFill>
                <a:schemeClr val="tx2"/>
              </a:solidFill>
              <a:latin typeface="Comic Sans MS" panose="030F0702030302020204" pitchFamily="66" charset="0"/>
            </a:endParaRPr>
          </a:p>
        </p:txBody>
      </p:sp>
      <p:pic>
        <p:nvPicPr>
          <p:cNvPr id="11267" name="Picture 7"/>
          <p:cNvPicPr>
            <a:picLocks noChangeAspect="1" noChangeArrowheads="1"/>
          </p:cNvPicPr>
          <p:nvPr/>
        </p:nvPicPr>
        <p:blipFill>
          <a:blip r:embed="rId2">
            <a:extLst>
              <a:ext uri="{28A0092B-C50C-407E-A947-70E740481C1C}">
                <a14:useLocalDpi xmlns:a14="http://schemas.microsoft.com/office/drawing/2010/main" val="0"/>
              </a:ext>
            </a:extLst>
          </a:blip>
          <a:srcRect l="18994" t="40147" r="50000" b="37196"/>
          <a:stretch>
            <a:fillRect/>
          </a:stretch>
        </p:blipFill>
        <p:spPr bwMode="auto">
          <a:xfrm>
            <a:off x="2916238" y="2354263"/>
            <a:ext cx="3024187"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l="15300" t="42122" r="51465" b="37218"/>
          <a:stretch>
            <a:fillRect/>
          </a:stretch>
        </p:blipFill>
        <p:spPr bwMode="auto">
          <a:xfrm>
            <a:off x="250825" y="1562100"/>
            <a:ext cx="3241675"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9" name="Text Box 5"/>
          <p:cNvSpPr txBox="1">
            <a:spLocks noChangeArrowheads="1"/>
          </p:cNvSpPr>
          <p:nvPr/>
        </p:nvSpPr>
        <p:spPr bwMode="auto">
          <a:xfrm>
            <a:off x="1579563" y="211138"/>
            <a:ext cx="6402387"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t-BR" altLang="pt-BR" sz="2800">
                <a:latin typeface="Comic Sans MS" panose="030F0702030302020204" pitchFamily="66" charset="0"/>
              </a:rPr>
              <a:t>O sistema complemento em ação: </a:t>
            </a:r>
          </a:p>
          <a:p>
            <a:pPr algn="ctr" eaLnBrk="1" hangingPunct="1">
              <a:spcBef>
                <a:spcPct val="0"/>
              </a:spcBef>
              <a:buFontTx/>
              <a:buNone/>
            </a:pPr>
            <a:r>
              <a:rPr lang="pt-BR" altLang="pt-BR" sz="2800">
                <a:latin typeface="Comic Sans MS" panose="030F0702030302020204" pitchFamily="66" charset="0"/>
              </a:rPr>
              <a:t>os passos de ativação da Via Clássica</a:t>
            </a:r>
          </a:p>
          <a:p>
            <a:pPr algn="ctr" eaLnBrk="1" hangingPunct="1">
              <a:spcBef>
                <a:spcPct val="0"/>
              </a:spcBef>
              <a:buFontTx/>
              <a:buNone/>
            </a:pPr>
            <a:r>
              <a:rPr lang="pt-BR" altLang="pt-BR" sz="1600">
                <a:latin typeface="Comic Sans MS" panose="030F0702030302020204" pitchFamily="66" charset="0"/>
              </a:rPr>
              <a:t>(dependente de anticorpos específicos interagindo com antígenos)</a:t>
            </a:r>
          </a:p>
        </p:txBody>
      </p:sp>
      <p:sp>
        <p:nvSpPr>
          <p:cNvPr id="11270" name="Text Box 6"/>
          <p:cNvSpPr txBox="1">
            <a:spLocks noChangeArrowheads="1"/>
          </p:cNvSpPr>
          <p:nvPr/>
        </p:nvSpPr>
        <p:spPr bwMode="auto">
          <a:xfrm>
            <a:off x="395288" y="3001963"/>
            <a:ext cx="202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latin typeface="Comic Sans MS" panose="030F0702030302020204" pitchFamily="66" charset="0"/>
              </a:rPr>
              <a:t>Bactéria invasora</a:t>
            </a:r>
          </a:p>
        </p:txBody>
      </p:sp>
      <p:pic>
        <p:nvPicPr>
          <p:cNvPr id="11271" name="Picture 8"/>
          <p:cNvPicPr>
            <a:picLocks noChangeAspect="1" noChangeArrowheads="1"/>
          </p:cNvPicPr>
          <p:nvPr/>
        </p:nvPicPr>
        <p:blipFill>
          <a:blip r:embed="rId4">
            <a:extLst>
              <a:ext uri="{28A0092B-C50C-407E-A947-70E740481C1C}">
                <a14:useLocalDpi xmlns:a14="http://schemas.microsoft.com/office/drawing/2010/main" val="0"/>
              </a:ext>
            </a:extLst>
          </a:blip>
          <a:srcRect l="13818" t="46072" r="44824" b="24414"/>
          <a:stretch>
            <a:fillRect/>
          </a:stretch>
        </p:blipFill>
        <p:spPr bwMode="auto">
          <a:xfrm>
            <a:off x="4067175" y="4298950"/>
            <a:ext cx="4321175" cy="231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9"/>
          <p:cNvPicPr>
            <a:picLocks noChangeAspect="1" noChangeArrowheads="1"/>
          </p:cNvPicPr>
          <p:nvPr/>
        </p:nvPicPr>
        <p:blipFill>
          <a:blip r:embed="rId5">
            <a:extLst>
              <a:ext uri="{28A0092B-C50C-407E-A947-70E740481C1C}">
                <a14:useLocalDpi xmlns:a14="http://schemas.microsoft.com/office/drawing/2010/main" val="0"/>
              </a:ext>
            </a:extLst>
          </a:blip>
          <a:srcRect l="21208" t="38194" r="52213" b="36220"/>
          <a:stretch>
            <a:fillRect/>
          </a:stretch>
        </p:blipFill>
        <p:spPr bwMode="auto">
          <a:xfrm>
            <a:off x="5724525" y="2930525"/>
            <a:ext cx="2592388"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3" name="Oval 10"/>
          <p:cNvSpPr>
            <a:spLocks noChangeArrowheads="1"/>
          </p:cNvSpPr>
          <p:nvPr/>
        </p:nvSpPr>
        <p:spPr bwMode="auto">
          <a:xfrm>
            <a:off x="6084888" y="4083050"/>
            <a:ext cx="71437" cy="714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t-BR" altLang="pt-BR" sz="1800"/>
          </a:p>
        </p:txBody>
      </p:sp>
      <p:sp>
        <p:nvSpPr>
          <p:cNvPr id="11274" name="Oval 12"/>
          <p:cNvSpPr>
            <a:spLocks noChangeArrowheads="1"/>
          </p:cNvSpPr>
          <p:nvPr/>
        </p:nvSpPr>
        <p:spPr bwMode="auto">
          <a:xfrm>
            <a:off x="6156325" y="4514850"/>
            <a:ext cx="71438" cy="714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t-BR" altLang="pt-BR" sz="1800"/>
          </a:p>
        </p:txBody>
      </p:sp>
      <p:sp>
        <p:nvSpPr>
          <p:cNvPr id="11275" name="Oval 13"/>
          <p:cNvSpPr>
            <a:spLocks noChangeArrowheads="1"/>
          </p:cNvSpPr>
          <p:nvPr/>
        </p:nvSpPr>
        <p:spPr bwMode="auto">
          <a:xfrm>
            <a:off x="6443663" y="4225925"/>
            <a:ext cx="71437" cy="714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t-BR" altLang="pt-BR" sz="1800"/>
          </a:p>
        </p:txBody>
      </p:sp>
      <p:sp>
        <p:nvSpPr>
          <p:cNvPr id="11276" name="Oval 14"/>
          <p:cNvSpPr>
            <a:spLocks noChangeArrowheads="1"/>
          </p:cNvSpPr>
          <p:nvPr/>
        </p:nvSpPr>
        <p:spPr bwMode="auto">
          <a:xfrm>
            <a:off x="6659563" y="4441825"/>
            <a:ext cx="71437" cy="714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t-BR" altLang="pt-BR" sz="1800"/>
          </a:p>
        </p:txBody>
      </p:sp>
      <p:sp>
        <p:nvSpPr>
          <p:cNvPr id="11277" name="Oval 15"/>
          <p:cNvSpPr>
            <a:spLocks noChangeArrowheads="1"/>
          </p:cNvSpPr>
          <p:nvPr/>
        </p:nvSpPr>
        <p:spPr bwMode="auto">
          <a:xfrm>
            <a:off x="7021513" y="4083050"/>
            <a:ext cx="71437" cy="714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t-BR" altLang="pt-BR" sz="1800"/>
          </a:p>
        </p:txBody>
      </p:sp>
      <p:sp>
        <p:nvSpPr>
          <p:cNvPr id="11278" name="Oval 16"/>
          <p:cNvSpPr>
            <a:spLocks noChangeArrowheads="1"/>
          </p:cNvSpPr>
          <p:nvPr/>
        </p:nvSpPr>
        <p:spPr bwMode="auto">
          <a:xfrm>
            <a:off x="7092950" y="4514850"/>
            <a:ext cx="71438" cy="714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t-BR" altLang="pt-BR" sz="1800"/>
          </a:p>
        </p:txBody>
      </p:sp>
      <p:sp>
        <p:nvSpPr>
          <p:cNvPr id="11279" name="Oval 17"/>
          <p:cNvSpPr>
            <a:spLocks noChangeArrowheads="1"/>
          </p:cNvSpPr>
          <p:nvPr/>
        </p:nvSpPr>
        <p:spPr bwMode="auto">
          <a:xfrm>
            <a:off x="7380288" y="4225925"/>
            <a:ext cx="71437" cy="714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t-BR" altLang="pt-BR" sz="1800"/>
          </a:p>
        </p:txBody>
      </p:sp>
      <p:sp>
        <p:nvSpPr>
          <p:cNvPr id="11280" name="Oval 18"/>
          <p:cNvSpPr>
            <a:spLocks noChangeArrowheads="1"/>
          </p:cNvSpPr>
          <p:nvPr/>
        </p:nvSpPr>
        <p:spPr bwMode="auto">
          <a:xfrm>
            <a:off x="7596188" y="4441825"/>
            <a:ext cx="71437" cy="714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t-BR" altLang="pt-BR" sz="1800"/>
          </a:p>
        </p:txBody>
      </p:sp>
      <p:sp>
        <p:nvSpPr>
          <p:cNvPr id="11281" name="Line 19"/>
          <p:cNvSpPr>
            <a:spLocks noChangeShapeType="1"/>
          </p:cNvSpPr>
          <p:nvPr/>
        </p:nvSpPr>
        <p:spPr bwMode="auto">
          <a:xfrm>
            <a:off x="2843213" y="4802188"/>
            <a:ext cx="1296987"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2" name="Line 20"/>
          <p:cNvSpPr>
            <a:spLocks noChangeShapeType="1"/>
          </p:cNvSpPr>
          <p:nvPr/>
        </p:nvSpPr>
        <p:spPr bwMode="auto">
          <a:xfrm>
            <a:off x="2843213" y="4802188"/>
            <a:ext cx="2233612" cy="504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3" name="Line 21"/>
          <p:cNvSpPr>
            <a:spLocks noChangeShapeType="1"/>
          </p:cNvSpPr>
          <p:nvPr/>
        </p:nvSpPr>
        <p:spPr bwMode="auto">
          <a:xfrm>
            <a:off x="2843213" y="4802188"/>
            <a:ext cx="1657350"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4" name="Text Box 22"/>
          <p:cNvSpPr txBox="1">
            <a:spLocks noChangeArrowheads="1"/>
          </p:cNvSpPr>
          <p:nvPr/>
        </p:nvSpPr>
        <p:spPr bwMode="auto">
          <a:xfrm>
            <a:off x="468313" y="4446588"/>
            <a:ext cx="2560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latin typeface="Comic Sans MS" panose="030F0702030302020204" pitchFamily="66" charset="0"/>
              </a:rPr>
              <a:t>Antígenos Bacterianos</a:t>
            </a:r>
          </a:p>
        </p:txBody>
      </p:sp>
      <p:sp>
        <p:nvSpPr>
          <p:cNvPr id="11285" name="Line 26"/>
          <p:cNvSpPr>
            <a:spLocks noChangeShapeType="1"/>
          </p:cNvSpPr>
          <p:nvPr/>
        </p:nvSpPr>
        <p:spPr bwMode="auto">
          <a:xfrm>
            <a:off x="4787900" y="3146425"/>
            <a:ext cx="1008063" cy="158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6" name="Line 27"/>
          <p:cNvSpPr>
            <a:spLocks noChangeShapeType="1"/>
          </p:cNvSpPr>
          <p:nvPr/>
        </p:nvSpPr>
        <p:spPr bwMode="auto">
          <a:xfrm>
            <a:off x="4787900" y="2570163"/>
            <a:ext cx="1008063"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7" name="Text Box 28"/>
          <p:cNvSpPr txBox="1">
            <a:spLocks noChangeArrowheads="1"/>
          </p:cNvSpPr>
          <p:nvPr/>
        </p:nvSpPr>
        <p:spPr bwMode="auto">
          <a:xfrm>
            <a:off x="5795963" y="2503488"/>
            <a:ext cx="25876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latin typeface="Comic Sans MS" panose="030F0702030302020204" pitchFamily="66" charset="0"/>
              </a:rPr>
              <a:t>Superfície da bactéria</a:t>
            </a:r>
          </a:p>
        </p:txBody>
      </p:sp>
      <p:sp>
        <p:nvSpPr>
          <p:cNvPr id="11288" name="Text Box 29"/>
          <p:cNvSpPr txBox="1">
            <a:spLocks noChangeArrowheads="1"/>
          </p:cNvSpPr>
          <p:nvPr/>
        </p:nvSpPr>
        <p:spPr bwMode="auto">
          <a:xfrm>
            <a:off x="4067175" y="2786063"/>
            <a:ext cx="24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solidFill>
                  <a:srgbClr val="CC0000"/>
                </a:solidFill>
              </a:rPr>
              <a:t>.</a:t>
            </a:r>
          </a:p>
        </p:txBody>
      </p:sp>
      <p:sp>
        <p:nvSpPr>
          <p:cNvPr id="11289" name="Text Box 30"/>
          <p:cNvSpPr txBox="1">
            <a:spLocks noChangeArrowheads="1"/>
          </p:cNvSpPr>
          <p:nvPr/>
        </p:nvSpPr>
        <p:spPr bwMode="auto">
          <a:xfrm>
            <a:off x="4283075" y="3001963"/>
            <a:ext cx="24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solidFill>
                  <a:srgbClr val="CC0000"/>
                </a:solidFill>
              </a:rPr>
              <a:t>.</a:t>
            </a:r>
          </a:p>
        </p:txBody>
      </p:sp>
      <p:sp>
        <p:nvSpPr>
          <p:cNvPr id="11290" name="Text Box 31"/>
          <p:cNvSpPr txBox="1">
            <a:spLocks noChangeArrowheads="1"/>
          </p:cNvSpPr>
          <p:nvPr/>
        </p:nvSpPr>
        <p:spPr bwMode="auto">
          <a:xfrm>
            <a:off x="4427538" y="2857500"/>
            <a:ext cx="24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solidFill>
                  <a:srgbClr val="CC0000"/>
                </a:solidFill>
              </a:rPr>
              <a:t>.</a:t>
            </a:r>
          </a:p>
        </p:txBody>
      </p:sp>
      <p:sp>
        <p:nvSpPr>
          <p:cNvPr id="11291" name="Text Box 32"/>
          <p:cNvSpPr txBox="1">
            <a:spLocks noChangeArrowheads="1"/>
          </p:cNvSpPr>
          <p:nvPr/>
        </p:nvSpPr>
        <p:spPr bwMode="auto">
          <a:xfrm>
            <a:off x="4572000" y="2786063"/>
            <a:ext cx="24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solidFill>
                  <a:srgbClr val="CC0000"/>
                </a:solidFill>
              </a:rPr>
              <a:t>.</a:t>
            </a:r>
          </a:p>
        </p:txBody>
      </p:sp>
    </p:spTree>
    <p:extLst>
      <p:ext uri="{BB962C8B-B14F-4D97-AF65-F5344CB8AC3E}">
        <p14:creationId xmlns:p14="http://schemas.microsoft.com/office/powerpoint/2010/main" val="921266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2">
            <a:extLst>
              <a:ext uri="{28A0092B-C50C-407E-A947-70E740481C1C}">
                <a14:useLocalDpi xmlns:a14="http://schemas.microsoft.com/office/drawing/2010/main" val="0"/>
              </a:ext>
            </a:extLst>
          </a:blip>
          <a:srcRect l="7927" t="24414" r="8659" b="12587"/>
          <a:stretch>
            <a:fillRect/>
          </a:stretch>
        </p:blipFill>
        <p:spPr bwMode="auto">
          <a:xfrm>
            <a:off x="250825" y="333375"/>
            <a:ext cx="3960813" cy="224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5"/>
          <p:cNvPicPr>
            <a:picLocks noChangeAspect="1" noChangeArrowheads="1"/>
          </p:cNvPicPr>
          <p:nvPr/>
        </p:nvPicPr>
        <p:blipFill>
          <a:blip r:embed="rId3">
            <a:extLst>
              <a:ext uri="{28A0092B-C50C-407E-A947-70E740481C1C}">
                <a14:useLocalDpi xmlns:a14="http://schemas.microsoft.com/office/drawing/2010/main" val="0"/>
              </a:ext>
            </a:extLst>
          </a:blip>
          <a:srcRect l="8659" t="33269" r="19727" b="9636"/>
          <a:stretch>
            <a:fillRect/>
          </a:stretch>
        </p:blipFill>
        <p:spPr bwMode="auto">
          <a:xfrm>
            <a:off x="3563938" y="1412875"/>
            <a:ext cx="36718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2" name="Text Box 7"/>
          <p:cNvSpPr txBox="1">
            <a:spLocks noChangeArrowheads="1"/>
          </p:cNvSpPr>
          <p:nvPr/>
        </p:nvSpPr>
        <p:spPr bwMode="auto">
          <a:xfrm>
            <a:off x="5219700" y="3644900"/>
            <a:ext cx="603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t>C1q</a:t>
            </a:r>
          </a:p>
        </p:txBody>
      </p:sp>
      <p:pic>
        <p:nvPicPr>
          <p:cNvPr id="12293" name="Picture 8"/>
          <p:cNvPicPr>
            <a:picLocks noChangeAspect="1" noChangeArrowheads="1"/>
          </p:cNvPicPr>
          <p:nvPr/>
        </p:nvPicPr>
        <p:blipFill>
          <a:blip r:embed="rId4">
            <a:extLst>
              <a:ext uri="{28A0092B-C50C-407E-A947-70E740481C1C}">
                <a14:useLocalDpi xmlns:a14="http://schemas.microsoft.com/office/drawing/2010/main" val="0"/>
              </a:ext>
            </a:extLst>
          </a:blip>
          <a:srcRect l="17513" t="19487" r="23421" b="14561"/>
          <a:stretch>
            <a:fillRect/>
          </a:stretch>
        </p:blipFill>
        <p:spPr bwMode="auto">
          <a:xfrm>
            <a:off x="0" y="2852738"/>
            <a:ext cx="4392613" cy="367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4" name="Text Box 9"/>
          <p:cNvSpPr txBox="1">
            <a:spLocks noChangeArrowheads="1"/>
          </p:cNvSpPr>
          <p:nvPr/>
        </p:nvSpPr>
        <p:spPr bwMode="auto">
          <a:xfrm>
            <a:off x="5940425" y="3644900"/>
            <a:ext cx="55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t>C1r</a:t>
            </a:r>
          </a:p>
        </p:txBody>
      </p:sp>
      <p:sp>
        <p:nvSpPr>
          <p:cNvPr id="12295" name="Text Box 10"/>
          <p:cNvSpPr txBox="1">
            <a:spLocks noChangeArrowheads="1"/>
          </p:cNvSpPr>
          <p:nvPr/>
        </p:nvSpPr>
        <p:spPr bwMode="auto">
          <a:xfrm>
            <a:off x="6891338" y="3630613"/>
            <a:ext cx="590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t>C1s</a:t>
            </a:r>
          </a:p>
        </p:txBody>
      </p:sp>
      <p:sp>
        <p:nvSpPr>
          <p:cNvPr id="12296" name="Text Box 11"/>
          <p:cNvSpPr txBox="1">
            <a:spLocks noChangeArrowheads="1"/>
          </p:cNvSpPr>
          <p:nvPr/>
        </p:nvSpPr>
        <p:spPr bwMode="auto">
          <a:xfrm>
            <a:off x="3587750" y="549275"/>
            <a:ext cx="523240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latin typeface="Comic Sans MS" panose="030F0702030302020204" pitchFamily="66" charset="0"/>
              </a:rPr>
              <a:t>Anticorpos específicos para os antígenos da bactéria</a:t>
            </a:r>
          </a:p>
        </p:txBody>
      </p:sp>
      <p:sp>
        <p:nvSpPr>
          <p:cNvPr id="12297" name="Text Box 13"/>
          <p:cNvSpPr txBox="1">
            <a:spLocks noChangeArrowheads="1"/>
          </p:cNvSpPr>
          <p:nvPr/>
        </p:nvSpPr>
        <p:spPr bwMode="auto">
          <a:xfrm>
            <a:off x="2700338" y="3001963"/>
            <a:ext cx="1266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latin typeface="Comic Sans MS" panose="030F0702030302020204" pitchFamily="66" charset="0"/>
              </a:rPr>
              <a:t>C1 ativado</a:t>
            </a:r>
          </a:p>
        </p:txBody>
      </p:sp>
      <p:pic>
        <p:nvPicPr>
          <p:cNvPr id="12298" name="Picture 15"/>
          <p:cNvPicPr>
            <a:picLocks noChangeAspect="1" noChangeArrowheads="1"/>
          </p:cNvPicPr>
          <p:nvPr/>
        </p:nvPicPr>
        <p:blipFill>
          <a:blip r:embed="rId5">
            <a:extLst>
              <a:ext uri="{28A0092B-C50C-407E-A947-70E740481C1C}">
                <a14:useLocalDpi xmlns:a14="http://schemas.microsoft.com/office/drawing/2010/main" val="0"/>
              </a:ext>
            </a:extLst>
          </a:blip>
          <a:srcRect l="21208" t="9636" r="26367" b="25391"/>
          <a:stretch>
            <a:fillRect/>
          </a:stretch>
        </p:blipFill>
        <p:spPr bwMode="auto">
          <a:xfrm>
            <a:off x="5076825" y="3644900"/>
            <a:ext cx="2809875" cy="261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6108525"/>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2">
            <a:extLst>
              <a:ext uri="{28A0092B-C50C-407E-A947-70E740481C1C}">
                <a14:useLocalDpi xmlns:a14="http://schemas.microsoft.com/office/drawing/2010/main" val="0"/>
              </a:ext>
            </a:extLst>
          </a:blip>
          <a:srcRect l="19727" t="11610" r="27849" b="19489"/>
          <a:stretch>
            <a:fillRect/>
          </a:stretch>
        </p:blipFill>
        <p:spPr bwMode="auto">
          <a:xfrm>
            <a:off x="179388" y="260350"/>
            <a:ext cx="3457575" cy="340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Text Box 5"/>
          <p:cNvSpPr txBox="1">
            <a:spLocks noChangeArrowheads="1"/>
          </p:cNvSpPr>
          <p:nvPr/>
        </p:nvSpPr>
        <p:spPr bwMode="auto">
          <a:xfrm>
            <a:off x="447675" y="357188"/>
            <a:ext cx="4619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latin typeface="Comic Sans MS" panose="030F0702030302020204" pitchFamily="66" charset="0"/>
              </a:rPr>
              <a:t>C4</a:t>
            </a:r>
          </a:p>
        </p:txBody>
      </p:sp>
      <p:pic>
        <p:nvPicPr>
          <p:cNvPr id="13316" name="Picture 8"/>
          <p:cNvPicPr>
            <a:picLocks noChangeAspect="1" noChangeArrowheads="1"/>
          </p:cNvPicPr>
          <p:nvPr/>
        </p:nvPicPr>
        <p:blipFill>
          <a:blip r:embed="rId3">
            <a:extLst>
              <a:ext uri="{28A0092B-C50C-407E-A947-70E740481C1C}">
                <a14:useLocalDpi xmlns:a14="http://schemas.microsoft.com/office/drawing/2010/main" val="0"/>
              </a:ext>
            </a:extLst>
          </a:blip>
          <a:srcRect l="21941" t="18512" r="27116" b="18489"/>
          <a:stretch>
            <a:fillRect/>
          </a:stretch>
        </p:blipFill>
        <p:spPr bwMode="auto">
          <a:xfrm>
            <a:off x="4211638" y="549275"/>
            <a:ext cx="3529012"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9"/>
          <p:cNvPicPr>
            <a:picLocks noChangeAspect="1" noChangeArrowheads="1"/>
          </p:cNvPicPr>
          <p:nvPr/>
        </p:nvPicPr>
        <p:blipFill>
          <a:blip r:embed="rId4">
            <a:extLst>
              <a:ext uri="{28A0092B-C50C-407E-A947-70E740481C1C}">
                <a14:useLocalDpi xmlns:a14="http://schemas.microsoft.com/office/drawing/2010/main" val="0"/>
              </a:ext>
            </a:extLst>
          </a:blip>
          <a:srcRect l="24902" t="20465" r="27849" b="18489"/>
          <a:stretch>
            <a:fillRect/>
          </a:stretch>
        </p:blipFill>
        <p:spPr bwMode="auto">
          <a:xfrm>
            <a:off x="5832475" y="3213100"/>
            <a:ext cx="3311525" cy="320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11"/>
          <p:cNvPicPr>
            <a:picLocks noChangeAspect="1" noChangeArrowheads="1"/>
          </p:cNvPicPr>
          <p:nvPr/>
        </p:nvPicPr>
        <p:blipFill>
          <a:blip r:embed="rId5">
            <a:extLst>
              <a:ext uri="{28A0092B-C50C-407E-A947-70E740481C1C}">
                <a14:useLocalDpi xmlns:a14="http://schemas.microsoft.com/office/drawing/2010/main" val="0"/>
              </a:ext>
            </a:extLst>
          </a:blip>
          <a:srcRect l="24902" t="19487" r="27849" b="19489"/>
          <a:stretch>
            <a:fillRect/>
          </a:stretch>
        </p:blipFill>
        <p:spPr bwMode="auto">
          <a:xfrm>
            <a:off x="3132138" y="3648075"/>
            <a:ext cx="3313112"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9" name="Text Box 12"/>
          <p:cNvSpPr txBox="1">
            <a:spLocks noChangeArrowheads="1"/>
          </p:cNvSpPr>
          <p:nvPr/>
        </p:nvSpPr>
        <p:spPr bwMode="auto">
          <a:xfrm>
            <a:off x="4356100" y="580548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t>C2</a:t>
            </a:r>
          </a:p>
        </p:txBody>
      </p:sp>
      <p:sp>
        <p:nvSpPr>
          <p:cNvPr id="13320" name="Text Box 7"/>
          <p:cNvSpPr txBox="1">
            <a:spLocks noChangeArrowheads="1"/>
          </p:cNvSpPr>
          <p:nvPr/>
        </p:nvSpPr>
        <p:spPr bwMode="auto">
          <a:xfrm>
            <a:off x="1692275" y="409575"/>
            <a:ext cx="43021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latin typeface="Comic Sans MS" panose="030F0702030302020204" pitchFamily="66" charset="0"/>
              </a:rPr>
              <a:t>C1r ativado = pronto para hidrolisar C4</a:t>
            </a:r>
          </a:p>
        </p:txBody>
      </p:sp>
      <p:sp>
        <p:nvSpPr>
          <p:cNvPr id="13321" name="Text Box 14"/>
          <p:cNvSpPr txBox="1">
            <a:spLocks noChangeArrowheads="1"/>
          </p:cNvSpPr>
          <p:nvPr/>
        </p:nvSpPr>
        <p:spPr bwMode="auto">
          <a:xfrm>
            <a:off x="2555875" y="3578225"/>
            <a:ext cx="4303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latin typeface="Comic Sans MS" panose="030F0702030302020204" pitchFamily="66" charset="0"/>
              </a:rPr>
              <a:t>C1s ativado = pronto para hidrolisar C2</a:t>
            </a:r>
          </a:p>
        </p:txBody>
      </p:sp>
      <p:sp>
        <p:nvSpPr>
          <p:cNvPr id="13322" name="Text Box 16"/>
          <p:cNvSpPr txBox="1">
            <a:spLocks noChangeArrowheads="1"/>
          </p:cNvSpPr>
          <p:nvPr/>
        </p:nvSpPr>
        <p:spPr bwMode="auto">
          <a:xfrm>
            <a:off x="6465888" y="912813"/>
            <a:ext cx="27622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latin typeface="Comic Sans MS" panose="030F0702030302020204" pitchFamily="66" charset="0"/>
              </a:rPr>
              <a:t>C4a </a:t>
            </a:r>
          </a:p>
          <a:p>
            <a:pPr eaLnBrk="1" hangingPunct="1">
              <a:spcBef>
                <a:spcPct val="0"/>
              </a:spcBef>
              <a:buFontTx/>
              <a:buNone/>
            </a:pPr>
            <a:r>
              <a:rPr lang="pt-BR" altLang="pt-BR" sz="1400">
                <a:latin typeface="Comic Sans MS" panose="030F0702030302020204" pitchFamily="66" charset="0"/>
              </a:rPr>
              <a:t>tem funções muito importantes</a:t>
            </a:r>
          </a:p>
          <a:p>
            <a:pPr eaLnBrk="1" hangingPunct="1">
              <a:spcBef>
                <a:spcPct val="0"/>
              </a:spcBef>
              <a:buFontTx/>
              <a:buNone/>
            </a:pPr>
            <a:r>
              <a:rPr lang="pt-BR" altLang="pt-BR" sz="1400">
                <a:latin typeface="Comic Sans MS" panose="030F0702030302020204" pitchFamily="66" charset="0"/>
              </a:rPr>
              <a:t>de anafilatoxina</a:t>
            </a:r>
          </a:p>
        </p:txBody>
      </p:sp>
      <p:sp>
        <p:nvSpPr>
          <p:cNvPr id="13323" name="Text Box 17"/>
          <p:cNvSpPr txBox="1">
            <a:spLocks noChangeArrowheads="1"/>
          </p:cNvSpPr>
          <p:nvPr/>
        </p:nvSpPr>
        <p:spPr bwMode="auto">
          <a:xfrm>
            <a:off x="5795963" y="2205038"/>
            <a:ext cx="603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t>C4b</a:t>
            </a:r>
          </a:p>
        </p:txBody>
      </p:sp>
      <p:sp>
        <p:nvSpPr>
          <p:cNvPr id="13324" name="Line 19"/>
          <p:cNvSpPr>
            <a:spLocks noChangeShapeType="1"/>
          </p:cNvSpPr>
          <p:nvPr/>
        </p:nvSpPr>
        <p:spPr bwMode="auto">
          <a:xfrm>
            <a:off x="6011863" y="2060575"/>
            <a:ext cx="0" cy="936625"/>
          </a:xfrm>
          <a:prstGeom prst="line">
            <a:avLst/>
          </a:prstGeom>
          <a:noFill/>
          <a:ln w="9525">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3325" name="Picture 20"/>
          <p:cNvPicPr>
            <a:picLocks noChangeAspect="1" noChangeArrowheads="1"/>
          </p:cNvPicPr>
          <p:nvPr/>
        </p:nvPicPr>
        <p:blipFill>
          <a:blip r:embed="rId6">
            <a:extLst>
              <a:ext uri="{28A0092B-C50C-407E-A947-70E740481C1C}">
                <a14:useLocalDpi xmlns:a14="http://schemas.microsoft.com/office/drawing/2010/main" val="0"/>
              </a:ext>
            </a:extLst>
          </a:blip>
          <a:srcRect l="24153" t="33269" r="27116" b="17513"/>
          <a:stretch>
            <a:fillRect/>
          </a:stretch>
        </p:blipFill>
        <p:spPr bwMode="auto">
          <a:xfrm>
            <a:off x="0" y="4005263"/>
            <a:ext cx="338455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6" name="Text Box 21"/>
          <p:cNvSpPr txBox="1">
            <a:spLocks noChangeArrowheads="1"/>
          </p:cNvSpPr>
          <p:nvPr/>
        </p:nvSpPr>
        <p:spPr bwMode="auto">
          <a:xfrm>
            <a:off x="6710363" y="6340475"/>
            <a:ext cx="24479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400">
                <a:latin typeface="Comic Sans MS" panose="030F0702030302020204" pitchFamily="66" charset="0"/>
              </a:rPr>
              <a:t>Ligação covalente de C4b à </a:t>
            </a:r>
          </a:p>
          <a:p>
            <a:pPr eaLnBrk="1" hangingPunct="1">
              <a:spcBef>
                <a:spcPct val="0"/>
              </a:spcBef>
              <a:buFontTx/>
              <a:buNone/>
            </a:pPr>
            <a:r>
              <a:rPr lang="pt-BR" altLang="pt-BR" sz="1400">
                <a:latin typeface="Comic Sans MS" panose="030F0702030302020204" pitchFamily="66" charset="0"/>
              </a:rPr>
              <a:t>superfície bacteriana</a:t>
            </a:r>
          </a:p>
        </p:txBody>
      </p:sp>
    </p:spTree>
    <p:extLst>
      <p:ext uri="{BB962C8B-B14F-4D97-AF65-F5344CB8AC3E}">
        <p14:creationId xmlns:p14="http://schemas.microsoft.com/office/powerpoint/2010/main" val="871636246"/>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a:extLst>
              <a:ext uri="{28A0092B-C50C-407E-A947-70E740481C1C}">
                <a14:useLocalDpi xmlns:a14="http://schemas.microsoft.com/office/drawing/2010/main" val="0"/>
              </a:ext>
            </a:extLst>
          </a:blip>
          <a:srcRect l="24902" t="36220" r="27849" b="15538"/>
          <a:stretch>
            <a:fillRect/>
          </a:stretch>
        </p:blipFill>
        <p:spPr bwMode="auto">
          <a:xfrm>
            <a:off x="0" y="0"/>
            <a:ext cx="3851275"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5"/>
          <p:cNvPicPr>
            <a:picLocks noChangeAspect="1" noChangeArrowheads="1"/>
          </p:cNvPicPr>
          <p:nvPr/>
        </p:nvPicPr>
        <p:blipFill>
          <a:blip r:embed="rId3">
            <a:extLst>
              <a:ext uri="{28A0092B-C50C-407E-A947-70E740481C1C}">
                <a14:useLocalDpi xmlns:a14="http://schemas.microsoft.com/office/drawing/2010/main" val="0"/>
              </a:ext>
            </a:extLst>
          </a:blip>
          <a:srcRect l="24153" t="22440" r="30061" b="16536"/>
          <a:stretch>
            <a:fillRect/>
          </a:stretch>
        </p:blipFill>
        <p:spPr bwMode="auto">
          <a:xfrm>
            <a:off x="4140200" y="333375"/>
            <a:ext cx="3168650" cy="316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6"/>
          <p:cNvPicPr>
            <a:picLocks noChangeAspect="1" noChangeArrowheads="1"/>
          </p:cNvPicPr>
          <p:nvPr/>
        </p:nvPicPr>
        <p:blipFill>
          <a:blip r:embed="rId4">
            <a:extLst>
              <a:ext uri="{28A0092B-C50C-407E-A947-70E740481C1C}">
                <a14:useLocalDpi xmlns:a14="http://schemas.microsoft.com/office/drawing/2010/main" val="0"/>
              </a:ext>
            </a:extLst>
          </a:blip>
          <a:srcRect l="22011" t="44244" r="20329" b="14961"/>
          <a:stretch>
            <a:fillRect/>
          </a:stretch>
        </p:blipFill>
        <p:spPr bwMode="auto">
          <a:xfrm>
            <a:off x="6156325" y="3141663"/>
            <a:ext cx="2449513"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Text Box 8"/>
          <p:cNvSpPr txBox="1">
            <a:spLocks noChangeArrowheads="1"/>
          </p:cNvSpPr>
          <p:nvPr/>
        </p:nvSpPr>
        <p:spPr bwMode="auto">
          <a:xfrm>
            <a:off x="5410200" y="3578225"/>
            <a:ext cx="3760788"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latin typeface="Comic Sans MS" panose="030F0702030302020204" pitchFamily="66" charset="0"/>
              </a:rPr>
              <a:t>Protease C4bC2a = C3 convertase</a:t>
            </a:r>
          </a:p>
        </p:txBody>
      </p:sp>
      <p:pic>
        <p:nvPicPr>
          <p:cNvPr id="14342" name="Picture 9"/>
          <p:cNvPicPr>
            <a:picLocks noChangeAspect="1" noChangeArrowheads="1"/>
          </p:cNvPicPr>
          <p:nvPr/>
        </p:nvPicPr>
        <p:blipFill>
          <a:blip r:embed="rId5">
            <a:extLst>
              <a:ext uri="{28A0092B-C50C-407E-A947-70E740481C1C}">
                <a14:useLocalDpi xmlns:a14="http://schemas.microsoft.com/office/drawing/2010/main" val="0"/>
              </a:ext>
            </a:extLst>
          </a:blip>
          <a:srcRect l="32275" t="38194" r="34489" b="19489"/>
          <a:stretch>
            <a:fillRect/>
          </a:stretch>
        </p:blipFill>
        <p:spPr bwMode="auto">
          <a:xfrm>
            <a:off x="1476375" y="3500438"/>
            <a:ext cx="3241675"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3" name="AutoShape 10"/>
          <p:cNvSpPr>
            <a:spLocks noChangeArrowheads="1"/>
          </p:cNvSpPr>
          <p:nvPr/>
        </p:nvSpPr>
        <p:spPr bwMode="auto">
          <a:xfrm rot="5581562">
            <a:off x="2196307" y="3933031"/>
            <a:ext cx="215900" cy="649287"/>
          </a:xfrm>
          <a:prstGeom prst="can">
            <a:avLst>
              <a:gd name="adj" fmla="val 75184"/>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t-BR" altLang="pt-BR" sz="1800"/>
          </a:p>
        </p:txBody>
      </p:sp>
      <p:sp>
        <p:nvSpPr>
          <p:cNvPr id="14344" name="Oval 11"/>
          <p:cNvSpPr>
            <a:spLocks noChangeArrowheads="1"/>
          </p:cNvSpPr>
          <p:nvPr/>
        </p:nvSpPr>
        <p:spPr bwMode="auto">
          <a:xfrm>
            <a:off x="2470150" y="4164013"/>
            <a:ext cx="215900" cy="2159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t-BR" altLang="pt-BR" sz="1800"/>
          </a:p>
        </p:txBody>
      </p:sp>
      <p:sp>
        <p:nvSpPr>
          <p:cNvPr id="14345" name="Text Box 12"/>
          <p:cNvSpPr txBox="1">
            <a:spLocks noChangeArrowheads="1"/>
          </p:cNvSpPr>
          <p:nvPr/>
        </p:nvSpPr>
        <p:spPr bwMode="auto">
          <a:xfrm>
            <a:off x="1743075" y="3670300"/>
            <a:ext cx="4619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latin typeface="Comic Sans MS" panose="030F0702030302020204" pitchFamily="66" charset="0"/>
              </a:rPr>
              <a:t>C3</a:t>
            </a:r>
          </a:p>
        </p:txBody>
      </p:sp>
      <p:sp>
        <p:nvSpPr>
          <p:cNvPr id="14346" name="Line 13"/>
          <p:cNvSpPr>
            <a:spLocks noChangeShapeType="1"/>
          </p:cNvSpPr>
          <p:nvPr/>
        </p:nvSpPr>
        <p:spPr bwMode="auto">
          <a:xfrm>
            <a:off x="2484438" y="4581525"/>
            <a:ext cx="503237"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Text Box 14"/>
          <p:cNvSpPr txBox="1">
            <a:spLocks noChangeArrowheads="1"/>
          </p:cNvSpPr>
          <p:nvPr/>
        </p:nvSpPr>
        <p:spPr bwMode="auto">
          <a:xfrm>
            <a:off x="2943225" y="5233988"/>
            <a:ext cx="35258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latin typeface="Comic Sans MS" panose="030F0702030302020204" pitchFamily="66" charset="0"/>
              </a:rPr>
              <a:t>C3 é clivado pela C3 convertase</a:t>
            </a:r>
          </a:p>
        </p:txBody>
      </p:sp>
      <p:sp>
        <p:nvSpPr>
          <p:cNvPr id="14348" name="Text Box 15"/>
          <p:cNvSpPr txBox="1">
            <a:spLocks noChangeArrowheads="1"/>
          </p:cNvSpPr>
          <p:nvPr/>
        </p:nvSpPr>
        <p:spPr bwMode="auto">
          <a:xfrm>
            <a:off x="3203575" y="3865563"/>
            <a:ext cx="276225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latin typeface="Comic Sans MS" panose="030F0702030302020204" pitchFamily="66" charset="0"/>
              </a:rPr>
              <a:t>C3a </a:t>
            </a:r>
          </a:p>
          <a:p>
            <a:pPr eaLnBrk="1" hangingPunct="1">
              <a:spcBef>
                <a:spcPct val="0"/>
              </a:spcBef>
              <a:buFontTx/>
              <a:buNone/>
            </a:pPr>
            <a:r>
              <a:rPr lang="pt-BR" altLang="pt-BR" sz="1400">
                <a:latin typeface="Comic Sans MS" panose="030F0702030302020204" pitchFamily="66" charset="0"/>
              </a:rPr>
              <a:t>tem funções muito importantes</a:t>
            </a:r>
          </a:p>
          <a:p>
            <a:pPr eaLnBrk="1" hangingPunct="1">
              <a:spcBef>
                <a:spcPct val="0"/>
              </a:spcBef>
              <a:buFontTx/>
              <a:buNone/>
            </a:pPr>
            <a:r>
              <a:rPr lang="pt-BR" altLang="pt-BR" sz="1400">
                <a:latin typeface="Comic Sans MS" panose="030F0702030302020204" pitchFamily="66" charset="0"/>
              </a:rPr>
              <a:t>de anafilatoxina</a:t>
            </a:r>
          </a:p>
        </p:txBody>
      </p:sp>
      <p:sp>
        <p:nvSpPr>
          <p:cNvPr id="14349" name="Line 16"/>
          <p:cNvSpPr>
            <a:spLocks noChangeShapeType="1"/>
          </p:cNvSpPr>
          <p:nvPr/>
        </p:nvSpPr>
        <p:spPr bwMode="auto">
          <a:xfrm flipV="1">
            <a:off x="3635375" y="4437063"/>
            <a:ext cx="288925" cy="1368425"/>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2222493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1840885"/>
            <a:ext cx="8325928" cy="4036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txBox="1">
            <a:spLocks noChangeArrowheads="1"/>
          </p:cNvSpPr>
          <p:nvPr/>
        </p:nvSpPr>
        <p:spPr>
          <a:xfrm>
            <a:off x="1339478" y="286298"/>
            <a:ext cx="6465044" cy="76643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lt1"/>
                </a:solidFill>
                <a:effectLst>
                  <a:outerShdw blurRad="63500" dist="38100" dir="5400000" algn="t" rotWithShape="0">
                    <a:prstClr val="black">
                      <a:alpha val="25000"/>
                    </a:prst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pt-BR" sz="4000" cap="small">
                <a:solidFill>
                  <a:schemeClr val="bg1"/>
                </a:solidFill>
                <a:effectLst/>
              </a:rPr>
              <a:t>Ativação da Via Clássica</a:t>
            </a:r>
            <a:endParaRPr lang="pt-BR" sz="1400" cap="small">
              <a:solidFill>
                <a:schemeClr val="bg1"/>
              </a:solidFill>
              <a:effectLst/>
            </a:endParaRPr>
          </a:p>
        </p:txBody>
      </p:sp>
      <p:pic>
        <p:nvPicPr>
          <p:cNvPr id="5124"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6136" y="5877272"/>
            <a:ext cx="3019425"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t="52122"/>
          <a:stretch/>
        </p:blipFill>
        <p:spPr bwMode="auto">
          <a:xfrm>
            <a:off x="56434" y="1196753"/>
            <a:ext cx="1779262" cy="1477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552" y="3283143"/>
            <a:ext cx="1952625"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aixaDeTexto 8"/>
          <p:cNvSpPr txBox="1"/>
          <p:nvPr/>
        </p:nvSpPr>
        <p:spPr>
          <a:xfrm>
            <a:off x="179512" y="6267746"/>
            <a:ext cx="5161339" cy="4086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pt-BR" dirty="0">
                <a:solidFill>
                  <a:schemeClr val="tx1"/>
                </a:solidFill>
              </a:rPr>
              <a:t>Ca</a:t>
            </a:r>
            <a:r>
              <a:rPr lang="pt-BR" baseline="30000" dirty="0">
                <a:solidFill>
                  <a:schemeClr val="tx1"/>
                </a:solidFill>
              </a:rPr>
              <a:t>2+ </a:t>
            </a:r>
            <a:r>
              <a:rPr lang="pt-BR" dirty="0">
                <a:solidFill>
                  <a:schemeClr val="tx1"/>
                </a:solidFill>
              </a:rPr>
              <a:t>- necessário para estabilização do complexo</a:t>
            </a:r>
          </a:p>
        </p:txBody>
      </p:sp>
    </p:spTree>
    <p:extLst>
      <p:ext uri="{BB962C8B-B14F-4D97-AF65-F5344CB8AC3E}">
        <p14:creationId xmlns:p14="http://schemas.microsoft.com/office/powerpoint/2010/main" val="122356839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683568" y="620688"/>
            <a:ext cx="7886591" cy="5616624"/>
          </a:xfrm>
          <a:prstGeom prst="rect">
            <a:avLst/>
          </a:prstGeom>
        </p:spPr>
      </p:pic>
    </p:spTree>
    <p:extLst>
      <p:ext uri="{BB962C8B-B14F-4D97-AF65-F5344CB8AC3E}">
        <p14:creationId xmlns:p14="http://schemas.microsoft.com/office/powerpoint/2010/main" val="275407824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2">
            <a:extLst>
              <a:ext uri="{28A0092B-C50C-407E-A947-70E740481C1C}">
                <a14:useLocalDpi xmlns:a14="http://schemas.microsoft.com/office/drawing/2010/main" val="0"/>
              </a:ext>
            </a:extLst>
          </a:blip>
          <a:srcRect l="33220" t="42947" r="30615" b="17513"/>
          <a:stretch>
            <a:fillRect/>
          </a:stretch>
        </p:blipFill>
        <p:spPr bwMode="auto">
          <a:xfrm>
            <a:off x="0" y="260350"/>
            <a:ext cx="3527425" cy="289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5"/>
          <p:cNvPicPr>
            <a:picLocks noChangeAspect="1" noChangeArrowheads="1"/>
          </p:cNvPicPr>
          <p:nvPr/>
        </p:nvPicPr>
        <p:blipFill>
          <a:blip r:embed="rId3">
            <a:extLst>
              <a:ext uri="{28A0092B-C50C-407E-A947-70E740481C1C}">
                <a14:useLocalDpi xmlns:a14="http://schemas.microsoft.com/office/drawing/2010/main" val="0"/>
              </a:ext>
            </a:extLst>
          </a:blip>
          <a:srcRect l="26384" t="33267" r="24902" b="14561"/>
          <a:stretch>
            <a:fillRect/>
          </a:stretch>
        </p:blipFill>
        <p:spPr bwMode="auto">
          <a:xfrm>
            <a:off x="3455988" y="-15875"/>
            <a:ext cx="4751387"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Text Box 6"/>
          <p:cNvSpPr txBox="1">
            <a:spLocks noChangeArrowheads="1"/>
          </p:cNvSpPr>
          <p:nvPr/>
        </p:nvSpPr>
        <p:spPr bwMode="auto">
          <a:xfrm>
            <a:off x="1619250" y="2708275"/>
            <a:ext cx="230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latin typeface="Comic Sans MS" panose="030F0702030302020204" pitchFamily="66" charset="0"/>
              </a:rPr>
              <a:t>= C3C5 convertase</a:t>
            </a:r>
          </a:p>
        </p:txBody>
      </p:sp>
      <p:pic>
        <p:nvPicPr>
          <p:cNvPr id="15365" name="Picture 7"/>
          <p:cNvPicPr>
            <a:picLocks noChangeAspect="1" noChangeArrowheads="1"/>
          </p:cNvPicPr>
          <p:nvPr/>
        </p:nvPicPr>
        <p:blipFill>
          <a:blip r:embed="rId4">
            <a:extLst>
              <a:ext uri="{28A0092B-C50C-407E-A947-70E740481C1C}">
                <a14:useLocalDpi xmlns:a14="http://schemas.microsoft.com/office/drawing/2010/main" val="0"/>
              </a:ext>
            </a:extLst>
          </a:blip>
          <a:srcRect l="27849" t="38194" r="38184" b="16536"/>
          <a:stretch>
            <a:fillRect/>
          </a:stretch>
        </p:blipFill>
        <p:spPr bwMode="auto">
          <a:xfrm>
            <a:off x="5435600" y="3789363"/>
            <a:ext cx="3313113" cy="331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AutoShape 8"/>
          <p:cNvSpPr>
            <a:spLocks noChangeArrowheads="1"/>
          </p:cNvSpPr>
          <p:nvPr/>
        </p:nvSpPr>
        <p:spPr bwMode="auto">
          <a:xfrm rot="5581562">
            <a:off x="4104482" y="2215356"/>
            <a:ext cx="215900" cy="649287"/>
          </a:xfrm>
          <a:prstGeom prst="can">
            <a:avLst>
              <a:gd name="adj" fmla="val 75184"/>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t-BR" altLang="pt-BR" sz="1800"/>
          </a:p>
        </p:txBody>
      </p:sp>
      <p:sp>
        <p:nvSpPr>
          <p:cNvPr id="15367" name="AutoShape 9"/>
          <p:cNvSpPr>
            <a:spLocks noChangeArrowheads="1"/>
          </p:cNvSpPr>
          <p:nvPr/>
        </p:nvSpPr>
        <p:spPr bwMode="auto">
          <a:xfrm rot="5581562">
            <a:off x="7128669" y="2288381"/>
            <a:ext cx="215900" cy="649288"/>
          </a:xfrm>
          <a:prstGeom prst="can">
            <a:avLst>
              <a:gd name="adj" fmla="val 75184"/>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t-BR" altLang="pt-BR" sz="1800"/>
          </a:p>
        </p:txBody>
      </p:sp>
      <p:sp>
        <p:nvSpPr>
          <p:cNvPr id="15368" name="AutoShape 10"/>
          <p:cNvSpPr>
            <a:spLocks noChangeArrowheads="1"/>
          </p:cNvSpPr>
          <p:nvPr/>
        </p:nvSpPr>
        <p:spPr bwMode="auto">
          <a:xfrm rot="5581562">
            <a:off x="6265069" y="3080544"/>
            <a:ext cx="215900" cy="649288"/>
          </a:xfrm>
          <a:prstGeom prst="can">
            <a:avLst>
              <a:gd name="adj" fmla="val 75184"/>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t-BR" altLang="pt-BR" sz="1800"/>
          </a:p>
        </p:txBody>
      </p:sp>
      <p:sp>
        <p:nvSpPr>
          <p:cNvPr id="15369" name="Oval 11"/>
          <p:cNvSpPr>
            <a:spLocks noChangeArrowheads="1"/>
          </p:cNvSpPr>
          <p:nvPr/>
        </p:nvSpPr>
        <p:spPr bwMode="auto">
          <a:xfrm>
            <a:off x="4176713" y="415925"/>
            <a:ext cx="215900" cy="2174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t-BR" altLang="pt-BR" sz="1800"/>
          </a:p>
        </p:txBody>
      </p:sp>
      <p:sp>
        <p:nvSpPr>
          <p:cNvPr id="15370" name="Oval 12"/>
          <p:cNvSpPr>
            <a:spLocks noChangeArrowheads="1"/>
          </p:cNvSpPr>
          <p:nvPr/>
        </p:nvSpPr>
        <p:spPr bwMode="auto">
          <a:xfrm>
            <a:off x="5184775" y="560388"/>
            <a:ext cx="215900" cy="21748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t-BR" altLang="pt-BR" sz="1800"/>
          </a:p>
        </p:txBody>
      </p:sp>
      <p:sp>
        <p:nvSpPr>
          <p:cNvPr id="15371" name="Oval 13"/>
          <p:cNvSpPr>
            <a:spLocks noChangeArrowheads="1"/>
          </p:cNvSpPr>
          <p:nvPr/>
        </p:nvSpPr>
        <p:spPr bwMode="auto">
          <a:xfrm>
            <a:off x="5976938" y="992188"/>
            <a:ext cx="215900" cy="21748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pt-BR" altLang="pt-BR" sz="1800"/>
          </a:p>
        </p:txBody>
      </p:sp>
      <p:sp>
        <p:nvSpPr>
          <p:cNvPr id="15372" name="Text Box 15"/>
          <p:cNvSpPr txBox="1">
            <a:spLocks noChangeArrowheads="1"/>
          </p:cNvSpPr>
          <p:nvPr/>
        </p:nvSpPr>
        <p:spPr bwMode="auto">
          <a:xfrm>
            <a:off x="3328988" y="3729038"/>
            <a:ext cx="55292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400">
                <a:latin typeface="Comic Sans MS" panose="030F0702030302020204" pitchFamily="66" charset="0"/>
              </a:rPr>
              <a:t>Fragmentos de C3b ligam-se covalente à superfície da bactéria:  </a:t>
            </a:r>
          </a:p>
          <a:p>
            <a:pPr eaLnBrk="1" hangingPunct="1">
              <a:spcBef>
                <a:spcPct val="0"/>
              </a:spcBef>
              <a:buFontTx/>
              <a:buNone/>
            </a:pPr>
            <a:r>
              <a:rPr lang="pt-BR" altLang="pt-BR" sz="1400">
                <a:latin typeface="Comic Sans MS" panose="030F0702030302020204" pitchFamily="66" charset="0"/>
              </a:rPr>
              <a:t>C3b é uma opsonina que facilita fagocitose da bactéria</a:t>
            </a:r>
          </a:p>
        </p:txBody>
      </p:sp>
      <p:sp>
        <p:nvSpPr>
          <p:cNvPr id="15373" name="Text Box 16"/>
          <p:cNvSpPr txBox="1">
            <a:spLocks noChangeArrowheads="1"/>
          </p:cNvSpPr>
          <p:nvPr/>
        </p:nvSpPr>
        <p:spPr bwMode="auto">
          <a:xfrm>
            <a:off x="7235825" y="4441825"/>
            <a:ext cx="4619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latin typeface="Comic Sans MS" panose="030F0702030302020204" pitchFamily="66" charset="0"/>
              </a:rPr>
              <a:t>C5</a:t>
            </a:r>
          </a:p>
        </p:txBody>
      </p:sp>
      <p:pic>
        <p:nvPicPr>
          <p:cNvPr id="15374" name="Picture 17"/>
          <p:cNvPicPr>
            <a:picLocks noChangeAspect="1" noChangeArrowheads="1"/>
          </p:cNvPicPr>
          <p:nvPr/>
        </p:nvPicPr>
        <p:blipFill>
          <a:blip r:embed="rId5">
            <a:extLst>
              <a:ext uri="{28A0092B-C50C-407E-A947-70E740481C1C}">
                <a14:useLocalDpi xmlns:a14="http://schemas.microsoft.com/office/drawing/2010/main" val="0"/>
              </a:ext>
            </a:extLst>
          </a:blip>
          <a:srcRect l="35237" t="27365" r="26367" b="18489"/>
          <a:stretch>
            <a:fillRect/>
          </a:stretch>
        </p:blipFill>
        <p:spPr bwMode="auto">
          <a:xfrm>
            <a:off x="323850" y="3573463"/>
            <a:ext cx="2860675" cy="302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75" name="Text Box 18"/>
          <p:cNvSpPr txBox="1">
            <a:spLocks noChangeArrowheads="1"/>
          </p:cNvSpPr>
          <p:nvPr/>
        </p:nvSpPr>
        <p:spPr bwMode="auto">
          <a:xfrm>
            <a:off x="900113" y="4513263"/>
            <a:ext cx="45085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latin typeface="Comic Sans MS" panose="030F0702030302020204" pitchFamily="66" charset="0"/>
              </a:rPr>
              <a:t>C5a </a:t>
            </a:r>
          </a:p>
          <a:p>
            <a:pPr eaLnBrk="1" hangingPunct="1">
              <a:spcBef>
                <a:spcPct val="0"/>
              </a:spcBef>
              <a:buFontTx/>
              <a:buNone/>
            </a:pPr>
            <a:r>
              <a:rPr lang="pt-BR" altLang="pt-BR" sz="1400"/>
              <a:t>tem funções muito importantes</a:t>
            </a:r>
          </a:p>
          <a:p>
            <a:pPr eaLnBrk="1" hangingPunct="1">
              <a:spcBef>
                <a:spcPct val="0"/>
              </a:spcBef>
              <a:buFontTx/>
              <a:buNone/>
            </a:pPr>
            <a:r>
              <a:rPr lang="pt-BR" altLang="pt-BR" sz="1400"/>
              <a:t>de anafilatoxina e de fator quimitotático para leucócitos</a:t>
            </a:r>
          </a:p>
        </p:txBody>
      </p:sp>
    </p:spTree>
    <p:extLst>
      <p:ext uri="{BB962C8B-B14F-4D97-AF65-F5344CB8AC3E}">
        <p14:creationId xmlns:p14="http://schemas.microsoft.com/office/powerpoint/2010/main" val="2375827581"/>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2">
            <a:extLst>
              <a:ext uri="{28A0092B-C50C-407E-A947-70E740481C1C}">
                <a14:useLocalDpi xmlns:a14="http://schemas.microsoft.com/office/drawing/2010/main" val="0"/>
              </a:ext>
            </a:extLst>
          </a:blip>
          <a:srcRect l="26384" t="12587" r="27849" b="18489"/>
          <a:stretch>
            <a:fillRect/>
          </a:stretch>
        </p:blipFill>
        <p:spPr bwMode="auto">
          <a:xfrm>
            <a:off x="250825" y="260350"/>
            <a:ext cx="31242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Text Box 5"/>
          <p:cNvSpPr txBox="1">
            <a:spLocks noChangeArrowheads="1"/>
          </p:cNvSpPr>
          <p:nvPr/>
        </p:nvSpPr>
        <p:spPr bwMode="auto">
          <a:xfrm>
            <a:off x="1258888" y="1778000"/>
            <a:ext cx="596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latin typeface="Comic Sans MS" panose="030F0702030302020204" pitchFamily="66" charset="0"/>
              </a:rPr>
              <a:t>C5b</a:t>
            </a:r>
          </a:p>
        </p:txBody>
      </p:sp>
      <p:sp>
        <p:nvSpPr>
          <p:cNvPr id="16388" name="Text Box 6"/>
          <p:cNvSpPr txBox="1">
            <a:spLocks noChangeArrowheads="1"/>
          </p:cNvSpPr>
          <p:nvPr/>
        </p:nvSpPr>
        <p:spPr bwMode="auto">
          <a:xfrm>
            <a:off x="827088" y="841375"/>
            <a:ext cx="4619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latin typeface="Comic Sans MS" panose="030F0702030302020204" pitchFamily="66" charset="0"/>
              </a:rPr>
              <a:t>C6</a:t>
            </a:r>
          </a:p>
        </p:txBody>
      </p:sp>
      <p:sp>
        <p:nvSpPr>
          <p:cNvPr id="16389" name="Text Box 7"/>
          <p:cNvSpPr txBox="1">
            <a:spLocks noChangeArrowheads="1"/>
          </p:cNvSpPr>
          <p:nvPr/>
        </p:nvSpPr>
        <p:spPr bwMode="auto">
          <a:xfrm>
            <a:off x="2463800" y="862013"/>
            <a:ext cx="4619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latin typeface="Comic Sans MS" panose="030F0702030302020204" pitchFamily="66" charset="0"/>
              </a:rPr>
              <a:t>C7</a:t>
            </a:r>
          </a:p>
        </p:txBody>
      </p:sp>
      <p:pic>
        <p:nvPicPr>
          <p:cNvPr id="16390" name="Picture 8"/>
          <p:cNvPicPr>
            <a:picLocks noChangeAspect="1" noChangeArrowheads="1"/>
          </p:cNvPicPr>
          <p:nvPr/>
        </p:nvPicPr>
        <p:blipFill>
          <a:blip r:embed="rId3">
            <a:extLst>
              <a:ext uri="{28A0092B-C50C-407E-A947-70E740481C1C}">
                <a14:useLocalDpi xmlns:a14="http://schemas.microsoft.com/office/drawing/2010/main" val="0"/>
              </a:ext>
            </a:extLst>
          </a:blip>
          <a:srcRect l="27849" t="18512" r="34489" b="17513"/>
          <a:stretch>
            <a:fillRect/>
          </a:stretch>
        </p:blipFill>
        <p:spPr bwMode="auto">
          <a:xfrm>
            <a:off x="5470525" y="0"/>
            <a:ext cx="3673475"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9"/>
          <p:cNvPicPr>
            <a:picLocks noChangeAspect="1" noChangeArrowheads="1"/>
          </p:cNvPicPr>
          <p:nvPr/>
        </p:nvPicPr>
        <p:blipFill>
          <a:blip r:embed="rId4">
            <a:extLst>
              <a:ext uri="{28A0092B-C50C-407E-A947-70E740481C1C}">
                <a14:useLocalDpi xmlns:a14="http://schemas.microsoft.com/office/drawing/2010/main" val="0"/>
              </a:ext>
            </a:extLst>
          </a:blip>
          <a:srcRect l="25635" t="25391" r="42610" b="17513"/>
          <a:stretch>
            <a:fillRect/>
          </a:stretch>
        </p:blipFill>
        <p:spPr bwMode="auto">
          <a:xfrm>
            <a:off x="4140200" y="2681288"/>
            <a:ext cx="3097213"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2" name="Text Box 10"/>
          <p:cNvSpPr txBox="1">
            <a:spLocks noChangeArrowheads="1"/>
          </p:cNvSpPr>
          <p:nvPr/>
        </p:nvSpPr>
        <p:spPr bwMode="auto">
          <a:xfrm>
            <a:off x="5919788" y="4240213"/>
            <a:ext cx="3224212"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400">
                <a:latin typeface="Comic Sans MS" panose="030F0702030302020204" pitchFamily="66" charset="0"/>
              </a:rPr>
              <a:t>C5b não se insere na membrana da bactéria, mas ajuda a manter a estrutura do complexo de ataque à membrana cuja formação está se iniciando com C6 e C7</a:t>
            </a:r>
          </a:p>
        </p:txBody>
      </p:sp>
      <p:sp>
        <p:nvSpPr>
          <p:cNvPr id="16393" name="Text Box 11"/>
          <p:cNvSpPr txBox="1">
            <a:spLocks noChangeArrowheads="1"/>
          </p:cNvSpPr>
          <p:nvPr/>
        </p:nvSpPr>
        <p:spPr bwMode="auto">
          <a:xfrm>
            <a:off x="4335463" y="3165475"/>
            <a:ext cx="4619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latin typeface="Comic Sans MS" panose="030F0702030302020204" pitchFamily="66" charset="0"/>
              </a:rPr>
              <a:t>C8</a:t>
            </a:r>
          </a:p>
        </p:txBody>
      </p:sp>
      <p:sp>
        <p:nvSpPr>
          <p:cNvPr id="16394" name="Text Box 13"/>
          <p:cNvSpPr txBox="1">
            <a:spLocks noChangeArrowheads="1"/>
          </p:cNvSpPr>
          <p:nvPr/>
        </p:nvSpPr>
        <p:spPr bwMode="auto">
          <a:xfrm>
            <a:off x="4140200" y="5589588"/>
            <a:ext cx="32242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400">
                <a:latin typeface="Comic Sans MS" panose="030F0702030302020204" pitchFamily="66" charset="0"/>
              </a:rPr>
              <a:t>C6 e C7 se inserem na membrana da bactéria</a:t>
            </a:r>
          </a:p>
        </p:txBody>
      </p:sp>
      <p:pic>
        <p:nvPicPr>
          <p:cNvPr id="16395" name="Picture 14"/>
          <p:cNvPicPr>
            <a:picLocks noChangeAspect="1" noChangeArrowheads="1"/>
          </p:cNvPicPr>
          <p:nvPr/>
        </p:nvPicPr>
        <p:blipFill>
          <a:blip r:embed="rId5">
            <a:extLst>
              <a:ext uri="{28A0092B-C50C-407E-A947-70E740481C1C}">
                <a14:useLocalDpi xmlns:a14="http://schemas.microsoft.com/office/drawing/2010/main" val="0"/>
              </a:ext>
            </a:extLst>
          </a:blip>
          <a:srcRect l="27849" t="39171" r="44824" b="20465"/>
          <a:stretch>
            <a:fillRect/>
          </a:stretch>
        </p:blipFill>
        <p:spPr bwMode="auto">
          <a:xfrm>
            <a:off x="900113" y="3644900"/>
            <a:ext cx="2665412"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6" name="Text Box 15"/>
          <p:cNvSpPr txBox="1">
            <a:spLocks noChangeArrowheads="1"/>
          </p:cNvSpPr>
          <p:nvPr/>
        </p:nvSpPr>
        <p:spPr bwMode="auto">
          <a:xfrm>
            <a:off x="2411413" y="3860800"/>
            <a:ext cx="2160587"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400">
                <a:latin typeface="Comic Sans MS" panose="030F0702030302020204" pitchFamily="66" charset="0"/>
              </a:rPr>
              <a:t>O complexo C5b, C6, C7 e C8 cataliza a montagen de moléculas de C9 que vão formar um poro na membrana da bactéria</a:t>
            </a:r>
          </a:p>
        </p:txBody>
      </p:sp>
    </p:spTree>
    <p:extLst>
      <p:ext uri="{BB962C8B-B14F-4D97-AF65-F5344CB8AC3E}">
        <p14:creationId xmlns:p14="http://schemas.microsoft.com/office/powerpoint/2010/main" val="1428890302"/>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l="17081" t="7986" r="51196" b="6248"/>
          <a:stretch>
            <a:fillRect/>
          </a:stretch>
        </p:blipFill>
        <p:spPr bwMode="auto">
          <a:xfrm>
            <a:off x="304800" y="444500"/>
            <a:ext cx="4127500" cy="627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249" t="26216" r="50877" b="43773"/>
          <a:stretch/>
        </p:blipFill>
        <p:spPr bwMode="auto">
          <a:xfrm>
            <a:off x="4597400" y="3365500"/>
            <a:ext cx="4343400" cy="1935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199935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2">
            <a:extLst>
              <a:ext uri="{28A0092B-C50C-407E-A947-70E740481C1C}">
                <a14:useLocalDpi xmlns:a14="http://schemas.microsoft.com/office/drawing/2010/main" val="0"/>
              </a:ext>
            </a:extLst>
          </a:blip>
          <a:srcRect l="27849" t="29318" r="26367" b="12587"/>
          <a:stretch>
            <a:fillRect/>
          </a:stretch>
        </p:blipFill>
        <p:spPr bwMode="auto">
          <a:xfrm>
            <a:off x="5076825" y="549275"/>
            <a:ext cx="3529013" cy="33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5"/>
          <p:cNvPicPr>
            <a:picLocks noChangeAspect="1" noChangeArrowheads="1"/>
          </p:cNvPicPr>
          <p:nvPr/>
        </p:nvPicPr>
        <p:blipFill>
          <a:blip r:embed="rId3">
            <a:extLst>
              <a:ext uri="{28A0092B-C50C-407E-A947-70E740481C1C}">
                <a14:useLocalDpi xmlns:a14="http://schemas.microsoft.com/office/drawing/2010/main" val="0"/>
              </a:ext>
            </a:extLst>
          </a:blip>
          <a:srcRect l="21941" t="7681" r="22688" b="8659"/>
          <a:stretch>
            <a:fillRect/>
          </a:stretch>
        </p:blipFill>
        <p:spPr bwMode="auto">
          <a:xfrm>
            <a:off x="250825" y="260350"/>
            <a:ext cx="3303588"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Text Box 6"/>
          <p:cNvSpPr txBox="1">
            <a:spLocks noChangeArrowheads="1"/>
          </p:cNvSpPr>
          <p:nvPr/>
        </p:nvSpPr>
        <p:spPr bwMode="auto">
          <a:xfrm>
            <a:off x="1979613" y="692150"/>
            <a:ext cx="26844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400">
                <a:latin typeface="Comic Sans MS" panose="030F0702030302020204" pitchFamily="66" charset="0"/>
              </a:rPr>
              <a:t>Moléculas de C9 </a:t>
            </a:r>
          </a:p>
          <a:p>
            <a:pPr eaLnBrk="1" hangingPunct="1">
              <a:spcBef>
                <a:spcPct val="0"/>
              </a:spcBef>
              <a:buFontTx/>
              <a:buNone/>
            </a:pPr>
            <a:r>
              <a:rPr lang="pt-BR" altLang="pt-BR" sz="1400">
                <a:latin typeface="Comic Sans MS" panose="030F0702030302020204" pitchFamily="66" charset="0"/>
              </a:rPr>
              <a:t>montando o poro</a:t>
            </a:r>
          </a:p>
        </p:txBody>
      </p:sp>
      <p:sp>
        <p:nvSpPr>
          <p:cNvPr id="17413" name="Text Box 7"/>
          <p:cNvSpPr txBox="1">
            <a:spLocks noChangeArrowheads="1"/>
          </p:cNvSpPr>
          <p:nvPr/>
        </p:nvSpPr>
        <p:spPr bwMode="auto">
          <a:xfrm>
            <a:off x="5076825" y="549275"/>
            <a:ext cx="3517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400">
                <a:latin typeface="Comic Sans MS" panose="030F0702030302020204" pitchFamily="66" charset="0"/>
              </a:rPr>
              <a:t>O poro que fura a membrana da bactéria</a:t>
            </a:r>
          </a:p>
        </p:txBody>
      </p:sp>
      <p:pic>
        <p:nvPicPr>
          <p:cNvPr id="17414" name="Picture 8"/>
          <p:cNvPicPr>
            <a:picLocks noChangeAspect="1" noChangeArrowheads="1"/>
          </p:cNvPicPr>
          <p:nvPr/>
        </p:nvPicPr>
        <p:blipFill>
          <a:blip r:embed="rId4">
            <a:extLst>
              <a:ext uri="{28A0092B-C50C-407E-A947-70E740481C1C}">
                <a14:useLocalDpi xmlns:a14="http://schemas.microsoft.com/office/drawing/2010/main" val="0"/>
              </a:ext>
            </a:extLst>
          </a:blip>
          <a:srcRect l="18994" t="11610" r="16780" b="22440"/>
          <a:stretch>
            <a:fillRect/>
          </a:stretch>
        </p:blipFill>
        <p:spPr bwMode="auto">
          <a:xfrm>
            <a:off x="2124075" y="2997200"/>
            <a:ext cx="4679950" cy="360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5" name="Text Box 9"/>
          <p:cNvSpPr txBox="1">
            <a:spLocks noChangeArrowheads="1"/>
          </p:cNvSpPr>
          <p:nvPr/>
        </p:nvSpPr>
        <p:spPr bwMode="auto">
          <a:xfrm>
            <a:off x="6443663" y="5445125"/>
            <a:ext cx="2036762" cy="730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400">
                <a:solidFill>
                  <a:srgbClr val="CC0000"/>
                </a:solidFill>
                <a:latin typeface="Comic Sans MS" panose="030F0702030302020204" pitchFamily="66" charset="0"/>
              </a:rPr>
              <a:t>Equilíbrio iônico e osmótico é rompido e a bactéria é morta</a:t>
            </a:r>
          </a:p>
        </p:txBody>
      </p:sp>
    </p:spTree>
    <p:extLst>
      <p:ext uri="{BB962C8B-B14F-4D97-AF65-F5344CB8AC3E}">
        <p14:creationId xmlns:p14="http://schemas.microsoft.com/office/powerpoint/2010/main" val="4080003182"/>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a:extLst>
              <a:ext uri="{28A0092B-C50C-407E-A947-70E740481C1C}">
                <a14:useLocalDpi xmlns:a14="http://schemas.microsoft.com/office/drawing/2010/main" val="0"/>
              </a:ext>
            </a:extLst>
          </a:blip>
          <a:srcRect l="16780" t="18510" r="6445" b="8659"/>
          <a:stretch>
            <a:fillRect/>
          </a:stretch>
        </p:blipFill>
        <p:spPr bwMode="auto">
          <a:xfrm>
            <a:off x="0" y="1046163"/>
            <a:ext cx="7488238" cy="53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Text Box 5"/>
          <p:cNvSpPr txBox="1">
            <a:spLocks noChangeArrowheads="1"/>
          </p:cNvSpPr>
          <p:nvPr/>
        </p:nvSpPr>
        <p:spPr bwMode="auto">
          <a:xfrm>
            <a:off x="1239838" y="6394450"/>
            <a:ext cx="201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t>Membrana celular</a:t>
            </a:r>
          </a:p>
        </p:txBody>
      </p:sp>
      <p:sp>
        <p:nvSpPr>
          <p:cNvPr id="18436" name="Text Box 6"/>
          <p:cNvSpPr txBox="1">
            <a:spLocks noChangeArrowheads="1"/>
          </p:cNvSpPr>
          <p:nvPr/>
        </p:nvSpPr>
        <p:spPr bwMode="auto">
          <a:xfrm>
            <a:off x="808038" y="333375"/>
            <a:ext cx="81137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2000">
                <a:latin typeface="Comic Sans MS" panose="030F0702030302020204" pitchFamily="66" charset="0"/>
              </a:rPr>
              <a:t>Complexo de ataque à membrana: formado por C5b, C6, C7, C8 e C9</a:t>
            </a:r>
          </a:p>
        </p:txBody>
      </p:sp>
    </p:spTree>
    <p:extLst>
      <p:ext uri="{BB962C8B-B14F-4D97-AF65-F5344CB8AC3E}">
        <p14:creationId xmlns:p14="http://schemas.microsoft.com/office/powerpoint/2010/main" val="3457095068"/>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500034" y="1944712"/>
            <a:ext cx="7961312" cy="4292600"/>
          </a:xfrm>
          <a:prstGeom prst="rect">
            <a:avLst/>
          </a:prstGeom>
          <a:solidFill>
            <a:schemeClr val="bg1"/>
          </a:solidFill>
          <a:ln w="57150" cmpd="thickThin">
            <a:solidFill>
              <a:schemeClr val="tx1"/>
            </a:solidFill>
            <a:miter lim="800000"/>
            <a:headEnd/>
            <a:tailEnd/>
          </a:ln>
          <a:effectLst/>
        </p:spPr>
        <p:txBody>
          <a:bodyPr wrap="none" anchor="ctr"/>
          <a:lstStyle/>
          <a:p>
            <a:endParaRPr lang="pt-BR"/>
          </a:p>
        </p:txBody>
      </p:sp>
      <p:sp>
        <p:nvSpPr>
          <p:cNvPr id="124932" name="AutoShape 4"/>
          <p:cNvSpPr>
            <a:spLocks noChangeArrowheads="1"/>
          </p:cNvSpPr>
          <p:nvPr/>
        </p:nvSpPr>
        <p:spPr bwMode="auto">
          <a:xfrm>
            <a:off x="642910" y="5430862"/>
            <a:ext cx="7651750" cy="681038"/>
          </a:xfrm>
          <a:prstGeom prst="roundRect">
            <a:avLst>
              <a:gd name="adj" fmla="val 16667"/>
            </a:avLst>
          </a:prstGeom>
          <a:solidFill>
            <a:schemeClr val="accent3">
              <a:lumMod val="75000"/>
            </a:schemeClr>
          </a:solidFill>
          <a:ln w="9525">
            <a:solidFill>
              <a:schemeClr val="tx1"/>
            </a:solidFill>
            <a:round/>
            <a:headEnd/>
            <a:tailEnd/>
          </a:ln>
          <a:effectLst/>
        </p:spPr>
        <p:txBody>
          <a:bodyPr wrap="none" anchor="ctr"/>
          <a:lstStyle/>
          <a:p>
            <a:endParaRPr lang="pt-BR"/>
          </a:p>
        </p:txBody>
      </p:sp>
      <p:sp>
        <p:nvSpPr>
          <p:cNvPr id="124933" name="Rectangle 5"/>
          <p:cNvSpPr>
            <a:spLocks noChangeArrowheads="1"/>
          </p:cNvSpPr>
          <p:nvPr/>
        </p:nvSpPr>
        <p:spPr bwMode="auto">
          <a:xfrm>
            <a:off x="2322660" y="5518820"/>
            <a:ext cx="557846" cy="335989"/>
          </a:xfrm>
          <a:prstGeom prst="rect">
            <a:avLst/>
          </a:prstGeom>
          <a:noFill/>
          <a:ln w="12700">
            <a:noFill/>
            <a:miter lim="800000"/>
            <a:headEnd/>
            <a:tailEnd/>
          </a:ln>
          <a:effectLst/>
        </p:spPr>
        <p:txBody>
          <a:bodyPr wrap="none" lIns="90488" tIns="44450" rIns="90488" bIns="44450">
            <a:spAutoFit/>
          </a:bodyPr>
          <a:lstStyle/>
          <a:p>
            <a:pPr algn="ctr" eaLnBrk="0" hangingPunct="0"/>
            <a:r>
              <a:rPr lang="pt-BR" sz="1600" b="1" dirty="0">
                <a:solidFill>
                  <a:srgbClr val="FFFFCC"/>
                </a:solidFill>
              </a:rPr>
              <a:t>C3b</a:t>
            </a:r>
          </a:p>
        </p:txBody>
      </p:sp>
      <p:sp>
        <p:nvSpPr>
          <p:cNvPr id="124934" name="Rectangle 6"/>
          <p:cNvSpPr>
            <a:spLocks noChangeArrowheads="1"/>
          </p:cNvSpPr>
          <p:nvPr/>
        </p:nvSpPr>
        <p:spPr bwMode="auto">
          <a:xfrm>
            <a:off x="1735138" y="5072087"/>
            <a:ext cx="628650" cy="400050"/>
          </a:xfrm>
          <a:prstGeom prst="rect">
            <a:avLst/>
          </a:prstGeom>
          <a:gradFill rotWithShape="0">
            <a:gsLst>
              <a:gs pos="0">
                <a:srgbClr val="66FF33">
                  <a:gamma/>
                  <a:shade val="46275"/>
                  <a:invGamma/>
                </a:srgbClr>
              </a:gs>
              <a:gs pos="100000">
                <a:srgbClr val="66FF33"/>
              </a:gs>
            </a:gsLst>
            <a:lin ang="0" scaled="1"/>
          </a:gradFill>
          <a:ln w="25400">
            <a:noFill/>
            <a:miter lim="800000"/>
            <a:headEnd/>
            <a:tailEnd/>
          </a:ln>
          <a:effectLst/>
        </p:spPr>
        <p:txBody>
          <a:bodyPr wrap="none" anchor="ctr"/>
          <a:lstStyle/>
          <a:p>
            <a:endParaRPr lang="pt-BR"/>
          </a:p>
        </p:txBody>
      </p:sp>
      <p:sp>
        <p:nvSpPr>
          <p:cNvPr id="124935" name="Oval 7"/>
          <p:cNvSpPr>
            <a:spLocks noChangeArrowheads="1"/>
          </p:cNvSpPr>
          <p:nvPr/>
        </p:nvSpPr>
        <p:spPr bwMode="auto">
          <a:xfrm>
            <a:off x="2279650" y="5007000"/>
            <a:ext cx="449263" cy="465137"/>
          </a:xfrm>
          <a:prstGeom prst="ellipse">
            <a:avLst/>
          </a:prstGeom>
          <a:solidFill>
            <a:schemeClr val="accent1">
              <a:lumMod val="40000"/>
              <a:lumOff val="60000"/>
            </a:schemeClr>
          </a:solidFill>
          <a:ln w="9525">
            <a:noFill/>
            <a:round/>
            <a:headEnd/>
            <a:tailEnd/>
          </a:ln>
          <a:effectLst/>
        </p:spPr>
        <p:txBody>
          <a:bodyPr wrap="none" anchor="ctr"/>
          <a:lstStyle/>
          <a:p>
            <a:endParaRPr lang="pt-BR"/>
          </a:p>
        </p:txBody>
      </p:sp>
      <p:sp>
        <p:nvSpPr>
          <p:cNvPr id="124936" name="AutoShape 8"/>
          <p:cNvSpPr>
            <a:spLocks noChangeArrowheads="1"/>
          </p:cNvSpPr>
          <p:nvPr/>
        </p:nvSpPr>
        <p:spPr bwMode="auto">
          <a:xfrm rot="16200000" flipV="1">
            <a:off x="2037557" y="4501380"/>
            <a:ext cx="234950" cy="912813"/>
          </a:xfrm>
          <a:prstGeom prst="can">
            <a:avLst>
              <a:gd name="adj" fmla="val 97128"/>
            </a:avLst>
          </a:prstGeom>
          <a:gradFill rotWithShape="0">
            <a:gsLst>
              <a:gs pos="0">
                <a:srgbClr val="FF9966"/>
              </a:gs>
              <a:gs pos="100000">
                <a:srgbClr val="FF9966">
                  <a:gamma/>
                  <a:shade val="46275"/>
                  <a:invGamma/>
                </a:srgbClr>
              </a:gs>
            </a:gsLst>
            <a:lin ang="5400000" scaled="1"/>
          </a:gradFill>
          <a:ln w="9525">
            <a:noFill/>
            <a:round/>
            <a:headEnd/>
            <a:tailEnd/>
          </a:ln>
          <a:effectLst/>
        </p:spPr>
        <p:txBody>
          <a:bodyPr wrap="none" anchor="ctr"/>
          <a:lstStyle/>
          <a:p>
            <a:endParaRPr lang="pt-BR"/>
          </a:p>
        </p:txBody>
      </p:sp>
      <p:sp>
        <p:nvSpPr>
          <p:cNvPr id="124937" name="Rectangle 9"/>
          <p:cNvSpPr>
            <a:spLocks noChangeArrowheads="1"/>
          </p:cNvSpPr>
          <p:nvPr/>
        </p:nvSpPr>
        <p:spPr bwMode="auto">
          <a:xfrm>
            <a:off x="902494" y="5760120"/>
            <a:ext cx="2649537" cy="333375"/>
          </a:xfrm>
          <a:prstGeom prst="rect">
            <a:avLst/>
          </a:prstGeom>
          <a:noFill/>
          <a:ln w="12700">
            <a:noFill/>
            <a:miter lim="800000"/>
            <a:headEnd/>
            <a:tailEnd/>
          </a:ln>
          <a:effectLst/>
        </p:spPr>
        <p:txBody>
          <a:bodyPr lIns="90488" tIns="44450" rIns="90488" bIns="44450">
            <a:spAutoFit/>
          </a:bodyPr>
          <a:lstStyle/>
          <a:p>
            <a:pPr algn="ctr" eaLnBrk="0" hangingPunct="0"/>
            <a:r>
              <a:rPr lang="pt-BR" sz="1600" b="1" dirty="0">
                <a:solidFill>
                  <a:srgbClr val="FFFFCC"/>
                </a:solidFill>
              </a:rPr>
              <a:t>C5 </a:t>
            </a:r>
            <a:r>
              <a:rPr lang="pt-BR" sz="1600" b="1" dirty="0" err="1">
                <a:solidFill>
                  <a:srgbClr val="FFFFCC"/>
                </a:solidFill>
              </a:rPr>
              <a:t>convertase</a:t>
            </a:r>
            <a:r>
              <a:rPr lang="pt-BR" sz="1600" b="1" dirty="0">
                <a:solidFill>
                  <a:srgbClr val="FFFFCC"/>
                </a:solidFill>
              </a:rPr>
              <a:t> (C4b2b3b)</a:t>
            </a:r>
          </a:p>
        </p:txBody>
      </p:sp>
      <p:sp>
        <p:nvSpPr>
          <p:cNvPr id="124938" name="Rectangle 10"/>
          <p:cNvSpPr>
            <a:spLocks noChangeArrowheads="1"/>
          </p:cNvSpPr>
          <p:nvPr/>
        </p:nvSpPr>
        <p:spPr bwMode="auto">
          <a:xfrm>
            <a:off x="1582974" y="5518820"/>
            <a:ext cx="557846" cy="335989"/>
          </a:xfrm>
          <a:prstGeom prst="rect">
            <a:avLst/>
          </a:prstGeom>
          <a:noFill/>
          <a:ln w="12700">
            <a:noFill/>
            <a:miter lim="800000"/>
            <a:headEnd/>
            <a:tailEnd/>
          </a:ln>
          <a:effectLst/>
        </p:spPr>
        <p:txBody>
          <a:bodyPr wrap="none" lIns="90488" tIns="44450" rIns="90488" bIns="44450">
            <a:spAutoFit/>
          </a:bodyPr>
          <a:lstStyle/>
          <a:p>
            <a:pPr algn="ctr" eaLnBrk="0" hangingPunct="0"/>
            <a:r>
              <a:rPr lang="pt-BR" sz="1600" b="1" dirty="0">
                <a:solidFill>
                  <a:srgbClr val="FFFFCC"/>
                </a:solidFill>
              </a:rPr>
              <a:t>C4b</a:t>
            </a:r>
          </a:p>
        </p:txBody>
      </p:sp>
      <p:sp>
        <p:nvSpPr>
          <p:cNvPr id="124939" name="Rectangle 11"/>
          <p:cNvSpPr>
            <a:spLocks noChangeArrowheads="1"/>
          </p:cNvSpPr>
          <p:nvPr/>
        </p:nvSpPr>
        <p:spPr bwMode="auto">
          <a:xfrm>
            <a:off x="1959561" y="5518820"/>
            <a:ext cx="535405" cy="335989"/>
          </a:xfrm>
          <a:prstGeom prst="rect">
            <a:avLst/>
          </a:prstGeom>
          <a:noFill/>
          <a:ln w="12700">
            <a:noFill/>
            <a:miter lim="800000"/>
            <a:headEnd/>
            <a:tailEnd/>
          </a:ln>
          <a:effectLst/>
        </p:spPr>
        <p:txBody>
          <a:bodyPr wrap="none" lIns="90488" tIns="44450" rIns="90488" bIns="44450">
            <a:spAutoFit/>
          </a:bodyPr>
          <a:lstStyle/>
          <a:p>
            <a:pPr algn="ctr" eaLnBrk="0" hangingPunct="0"/>
            <a:r>
              <a:rPr lang="pt-BR" sz="1600" b="1" dirty="0">
                <a:solidFill>
                  <a:srgbClr val="FFFFCC"/>
                </a:solidFill>
              </a:rPr>
              <a:t>C2a</a:t>
            </a:r>
          </a:p>
        </p:txBody>
      </p:sp>
      <p:sp>
        <p:nvSpPr>
          <p:cNvPr id="124946" name="AutoShape 18"/>
          <p:cNvSpPr>
            <a:spLocks noChangeArrowheads="1"/>
          </p:cNvSpPr>
          <p:nvPr/>
        </p:nvSpPr>
        <p:spPr bwMode="auto">
          <a:xfrm rot="16200000" flipV="1">
            <a:off x="3434556" y="4883969"/>
            <a:ext cx="703263" cy="393700"/>
          </a:xfrm>
          <a:prstGeom prst="homePlate">
            <a:avLst>
              <a:gd name="adj" fmla="val 44657"/>
            </a:avLst>
          </a:prstGeom>
          <a:solidFill>
            <a:schemeClr val="accent3">
              <a:lumMod val="60000"/>
              <a:lumOff val="40000"/>
            </a:schemeClr>
          </a:solidFill>
          <a:ln w="9525">
            <a:noFill/>
            <a:miter lim="800000"/>
            <a:headEnd/>
            <a:tailEnd/>
          </a:ln>
          <a:effectLst/>
        </p:spPr>
        <p:txBody>
          <a:bodyPr wrap="none" anchor="ctr"/>
          <a:lstStyle/>
          <a:p>
            <a:endParaRPr lang="pt-BR"/>
          </a:p>
        </p:txBody>
      </p:sp>
      <p:sp>
        <p:nvSpPr>
          <p:cNvPr id="124949" name="Rectangle 21"/>
          <p:cNvSpPr>
            <a:spLocks noChangeArrowheads="1"/>
          </p:cNvSpPr>
          <p:nvPr/>
        </p:nvSpPr>
        <p:spPr bwMode="auto">
          <a:xfrm>
            <a:off x="3507265" y="5518820"/>
            <a:ext cx="557846" cy="335989"/>
          </a:xfrm>
          <a:prstGeom prst="rect">
            <a:avLst/>
          </a:prstGeom>
          <a:noFill/>
          <a:ln w="12700">
            <a:noFill/>
            <a:miter lim="800000"/>
            <a:headEnd/>
            <a:tailEnd/>
          </a:ln>
          <a:effectLst/>
        </p:spPr>
        <p:txBody>
          <a:bodyPr wrap="none" lIns="90488" tIns="44450" rIns="90488" bIns="44450">
            <a:spAutoFit/>
          </a:bodyPr>
          <a:lstStyle/>
          <a:p>
            <a:pPr algn="ctr" eaLnBrk="0" hangingPunct="0"/>
            <a:r>
              <a:rPr lang="pt-BR" sz="1600" b="1">
                <a:solidFill>
                  <a:srgbClr val="FFFFCC"/>
                </a:solidFill>
              </a:rPr>
              <a:t>C5b</a:t>
            </a:r>
          </a:p>
        </p:txBody>
      </p:sp>
      <p:sp>
        <p:nvSpPr>
          <p:cNvPr id="124962" name="Text Box 34"/>
          <p:cNvSpPr txBox="1">
            <a:spLocks noChangeArrowheads="1"/>
          </p:cNvSpPr>
          <p:nvPr/>
        </p:nvSpPr>
        <p:spPr bwMode="auto">
          <a:xfrm>
            <a:off x="3923928" y="5517232"/>
            <a:ext cx="442913" cy="336550"/>
          </a:xfrm>
          <a:prstGeom prst="rect">
            <a:avLst/>
          </a:prstGeom>
          <a:noFill/>
          <a:ln w="25400">
            <a:noFill/>
            <a:miter lim="800000"/>
            <a:headEnd/>
            <a:tailEnd/>
          </a:ln>
          <a:effectLst/>
        </p:spPr>
        <p:txBody>
          <a:bodyPr wrap="none">
            <a:spAutoFit/>
          </a:bodyPr>
          <a:lstStyle/>
          <a:p>
            <a:pPr eaLnBrk="0" hangingPunct="0"/>
            <a:r>
              <a:rPr lang="pt-BR" sz="1600" b="1" dirty="0">
                <a:solidFill>
                  <a:srgbClr val="FFFFCC"/>
                </a:solidFill>
              </a:rPr>
              <a:t>C6</a:t>
            </a:r>
          </a:p>
        </p:txBody>
      </p:sp>
      <p:sp>
        <p:nvSpPr>
          <p:cNvPr id="124965" name="Text Box 37"/>
          <p:cNvSpPr txBox="1">
            <a:spLocks noChangeArrowheads="1"/>
          </p:cNvSpPr>
          <p:nvPr/>
        </p:nvSpPr>
        <p:spPr bwMode="auto">
          <a:xfrm>
            <a:off x="4306408" y="5468714"/>
            <a:ext cx="442913" cy="336550"/>
          </a:xfrm>
          <a:prstGeom prst="rect">
            <a:avLst/>
          </a:prstGeom>
          <a:noFill/>
          <a:ln w="25400">
            <a:noFill/>
            <a:miter lim="800000"/>
            <a:headEnd/>
            <a:tailEnd/>
          </a:ln>
          <a:effectLst/>
        </p:spPr>
        <p:txBody>
          <a:bodyPr wrap="none">
            <a:spAutoFit/>
          </a:bodyPr>
          <a:lstStyle/>
          <a:p>
            <a:pPr eaLnBrk="0" hangingPunct="0"/>
            <a:r>
              <a:rPr lang="pt-BR" sz="1600" b="1" dirty="0">
                <a:solidFill>
                  <a:srgbClr val="FFFFCC"/>
                </a:solidFill>
              </a:rPr>
              <a:t>C7</a:t>
            </a:r>
          </a:p>
        </p:txBody>
      </p:sp>
      <p:sp>
        <p:nvSpPr>
          <p:cNvPr id="124968" name="Text Box 40"/>
          <p:cNvSpPr txBox="1">
            <a:spLocks noChangeArrowheads="1"/>
          </p:cNvSpPr>
          <p:nvPr/>
        </p:nvSpPr>
        <p:spPr bwMode="auto">
          <a:xfrm rot="10800000" flipV="1">
            <a:off x="4849167" y="5612729"/>
            <a:ext cx="442913" cy="336550"/>
          </a:xfrm>
          <a:prstGeom prst="rect">
            <a:avLst/>
          </a:prstGeom>
          <a:noFill/>
          <a:ln w="25400">
            <a:noFill/>
            <a:miter lim="800000"/>
            <a:headEnd/>
            <a:tailEnd/>
          </a:ln>
          <a:effectLst/>
        </p:spPr>
        <p:txBody>
          <a:bodyPr wrap="none">
            <a:spAutoFit/>
          </a:bodyPr>
          <a:lstStyle/>
          <a:p>
            <a:pPr eaLnBrk="0" hangingPunct="0"/>
            <a:r>
              <a:rPr lang="pt-BR" sz="1600" b="1" dirty="0">
                <a:solidFill>
                  <a:srgbClr val="FFFFCC"/>
                </a:solidFill>
              </a:rPr>
              <a:t>C8</a:t>
            </a:r>
          </a:p>
        </p:txBody>
      </p:sp>
      <p:sp>
        <p:nvSpPr>
          <p:cNvPr id="124980" name="Text Box 52"/>
          <p:cNvSpPr txBox="1">
            <a:spLocks noChangeArrowheads="1"/>
          </p:cNvSpPr>
          <p:nvPr/>
        </p:nvSpPr>
        <p:spPr bwMode="auto">
          <a:xfrm>
            <a:off x="6217121" y="5560680"/>
            <a:ext cx="1672253" cy="338554"/>
          </a:xfrm>
          <a:prstGeom prst="rect">
            <a:avLst/>
          </a:prstGeom>
          <a:noFill/>
          <a:ln w="25400">
            <a:noFill/>
            <a:miter lim="800000"/>
            <a:headEnd/>
            <a:tailEnd/>
          </a:ln>
          <a:effectLst/>
        </p:spPr>
        <p:txBody>
          <a:bodyPr wrap="none">
            <a:spAutoFit/>
          </a:bodyPr>
          <a:lstStyle/>
          <a:p>
            <a:pPr eaLnBrk="0" hangingPunct="0"/>
            <a:r>
              <a:rPr lang="pt-BR" sz="1600" b="1" dirty="0">
                <a:solidFill>
                  <a:srgbClr val="FFFFCC"/>
                </a:solidFill>
              </a:rPr>
              <a:t>MAC (C5b6789)</a:t>
            </a:r>
          </a:p>
        </p:txBody>
      </p:sp>
      <p:sp>
        <p:nvSpPr>
          <p:cNvPr id="124952" name="AutoShape 24"/>
          <p:cNvSpPr>
            <a:spLocks noChangeArrowheads="1"/>
          </p:cNvSpPr>
          <p:nvPr/>
        </p:nvSpPr>
        <p:spPr bwMode="auto">
          <a:xfrm rot="-5400000">
            <a:off x="5545138" y="5695975"/>
            <a:ext cx="885825" cy="104775"/>
          </a:xfrm>
          <a:prstGeom prst="flowChartTerminator">
            <a:avLst/>
          </a:prstGeom>
          <a:gradFill rotWithShape="0">
            <a:gsLst>
              <a:gs pos="0">
                <a:srgbClr val="FF66FF">
                  <a:gamma/>
                  <a:shade val="46275"/>
                  <a:invGamma/>
                </a:srgbClr>
              </a:gs>
              <a:gs pos="100000">
                <a:srgbClr val="FF66FF"/>
              </a:gs>
            </a:gsLst>
            <a:lin ang="0" scaled="1"/>
          </a:gradFill>
          <a:ln w="25400">
            <a:noFill/>
            <a:miter lim="800000"/>
            <a:headEnd/>
            <a:tailEnd/>
          </a:ln>
          <a:effectLst/>
        </p:spPr>
        <p:txBody>
          <a:bodyPr wrap="none" anchor="ctr"/>
          <a:lstStyle/>
          <a:p>
            <a:endParaRPr lang="pt-BR"/>
          </a:p>
        </p:txBody>
      </p:sp>
      <p:sp>
        <p:nvSpPr>
          <p:cNvPr id="124953" name="AutoShape 25"/>
          <p:cNvSpPr>
            <a:spLocks noChangeArrowheads="1"/>
          </p:cNvSpPr>
          <p:nvPr/>
        </p:nvSpPr>
        <p:spPr bwMode="auto">
          <a:xfrm rot="-5400000">
            <a:off x="5459413" y="5695975"/>
            <a:ext cx="885825" cy="104775"/>
          </a:xfrm>
          <a:prstGeom prst="flowChartTerminator">
            <a:avLst/>
          </a:prstGeom>
          <a:gradFill rotWithShape="0">
            <a:gsLst>
              <a:gs pos="0">
                <a:srgbClr val="FF66FF">
                  <a:gamma/>
                  <a:shade val="46275"/>
                  <a:invGamma/>
                </a:srgbClr>
              </a:gs>
              <a:gs pos="100000">
                <a:srgbClr val="FF66FF"/>
              </a:gs>
            </a:gsLst>
            <a:lin ang="0" scaled="1"/>
          </a:gradFill>
          <a:ln w="25400">
            <a:noFill/>
            <a:miter lim="800000"/>
            <a:headEnd/>
            <a:tailEnd/>
          </a:ln>
          <a:effectLst/>
        </p:spPr>
        <p:txBody>
          <a:bodyPr wrap="none" anchor="ctr"/>
          <a:lstStyle/>
          <a:p>
            <a:endParaRPr lang="pt-BR"/>
          </a:p>
        </p:txBody>
      </p:sp>
      <p:sp>
        <p:nvSpPr>
          <p:cNvPr id="124954" name="AutoShape 26"/>
          <p:cNvSpPr>
            <a:spLocks noChangeArrowheads="1"/>
          </p:cNvSpPr>
          <p:nvPr/>
        </p:nvSpPr>
        <p:spPr bwMode="auto">
          <a:xfrm rot="-5400000">
            <a:off x="5373688" y="5695975"/>
            <a:ext cx="885825" cy="104775"/>
          </a:xfrm>
          <a:prstGeom prst="flowChartTerminator">
            <a:avLst/>
          </a:prstGeom>
          <a:gradFill rotWithShape="0">
            <a:gsLst>
              <a:gs pos="0">
                <a:srgbClr val="FF66FF">
                  <a:gamma/>
                  <a:shade val="46275"/>
                  <a:invGamma/>
                </a:srgbClr>
              </a:gs>
              <a:gs pos="100000">
                <a:srgbClr val="FF66FF"/>
              </a:gs>
            </a:gsLst>
            <a:lin ang="0" scaled="1"/>
          </a:gradFill>
          <a:ln w="25400">
            <a:noFill/>
            <a:miter lim="800000"/>
            <a:headEnd/>
            <a:tailEnd/>
          </a:ln>
          <a:effectLst/>
        </p:spPr>
        <p:txBody>
          <a:bodyPr wrap="none" anchor="ctr"/>
          <a:lstStyle/>
          <a:p>
            <a:endParaRPr lang="pt-BR"/>
          </a:p>
        </p:txBody>
      </p:sp>
      <p:sp>
        <p:nvSpPr>
          <p:cNvPr id="124955" name="AutoShape 27"/>
          <p:cNvSpPr>
            <a:spLocks noChangeArrowheads="1"/>
          </p:cNvSpPr>
          <p:nvPr/>
        </p:nvSpPr>
        <p:spPr bwMode="auto">
          <a:xfrm rot="-5400000">
            <a:off x="5287963" y="5695975"/>
            <a:ext cx="885825" cy="104775"/>
          </a:xfrm>
          <a:prstGeom prst="flowChartTerminator">
            <a:avLst/>
          </a:prstGeom>
          <a:gradFill rotWithShape="0">
            <a:gsLst>
              <a:gs pos="0">
                <a:srgbClr val="FF66FF">
                  <a:gamma/>
                  <a:shade val="46275"/>
                  <a:invGamma/>
                </a:srgbClr>
              </a:gs>
              <a:gs pos="100000">
                <a:srgbClr val="FF66FF"/>
              </a:gs>
            </a:gsLst>
            <a:lin ang="0" scaled="1"/>
          </a:gradFill>
          <a:ln w="25400">
            <a:noFill/>
            <a:miter lim="800000"/>
            <a:headEnd/>
            <a:tailEnd/>
          </a:ln>
          <a:effectLst/>
        </p:spPr>
        <p:txBody>
          <a:bodyPr wrap="none" anchor="ctr"/>
          <a:lstStyle/>
          <a:p>
            <a:endParaRPr lang="pt-BR"/>
          </a:p>
        </p:txBody>
      </p:sp>
      <p:sp>
        <p:nvSpPr>
          <p:cNvPr id="124956" name="AutoShape 28"/>
          <p:cNvSpPr>
            <a:spLocks noChangeArrowheads="1"/>
          </p:cNvSpPr>
          <p:nvPr/>
        </p:nvSpPr>
        <p:spPr bwMode="auto">
          <a:xfrm rot="-5400000">
            <a:off x="5192713" y="5695975"/>
            <a:ext cx="885825" cy="104775"/>
          </a:xfrm>
          <a:prstGeom prst="flowChartTerminator">
            <a:avLst/>
          </a:prstGeom>
          <a:gradFill rotWithShape="0">
            <a:gsLst>
              <a:gs pos="0">
                <a:srgbClr val="FF66FF">
                  <a:gamma/>
                  <a:shade val="46275"/>
                  <a:invGamma/>
                </a:srgbClr>
              </a:gs>
              <a:gs pos="100000">
                <a:srgbClr val="FF66FF"/>
              </a:gs>
            </a:gsLst>
            <a:lin ang="0" scaled="1"/>
          </a:gradFill>
          <a:ln w="25400">
            <a:noFill/>
            <a:miter lim="800000"/>
            <a:headEnd/>
            <a:tailEnd/>
          </a:ln>
          <a:effectLst/>
        </p:spPr>
        <p:txBody>
          <a:bodyPr wrap="none" anchor="ctr"/>
          <a:lstStyle/>
          <a:p>
            <a:endParaRPr lang="pt-BR"/>
          </a:p>
        </p:txBody>
      </p:sp>
      <p:sp>
        <p:nvSpPr>
          <p:cNvPr id="124957" name="AutoShape 29"/>
          <p:cNvSpPr>
            <a:spLocks noChangeArrowheads="1"/>
          </p:cNvSpPr>
          <p:nvPr/>
        </p:nvSpPr>
        <p:spPr bwMode="auto">
          <a:xfrm rot="-5400000">
            <a:off x="5097463" y="5695975"/>
            <a:ext cx="885825" cy="104775"/>
          </a:xfrm>
          <a:prstGeom prst="flowChartTerminator">
            <a:avLst/>
          </a:prstGeom>
          <a:gradFill rotWithShape="0">
            <a:gsLst>
              <a:gs pos="0">
                <a:srgbClr val="FF66FF">
                  <a:gamma/>
                  <a:shade val="46275"/>
                  <a:invGamma/>
                </a:srgbClr>
              </a:gs>
              <a:gs pos="100000">
                <a:srgbClr val="FF66FF"/>
              </a:gs>
            </a:gsLst>
            <a:lin ang="0" scaled="1"/>
          </a:gradFill>
          <a:ln w="25400">
            <a:noFill/>
            <a:miter lim="800000"/>
            <a:headEnd/>
            <a:tailEnd/>
          </a:ln>
          <a:effectLst/>
        </p:spPr>
        <p:txBody>
          <a:bodyPr wrap="none" anchor="ctr"/>
          <a:lstStyle/>
          <a:p>
            <a:endParaRPr lang="pt-BR"/>
          </a:p>
        </p:txBody>
      </p:sp>
      <p:sp>
        <p:nvSpPr>
          <p:cNvPr id="124958" name="AutoShape 30"/>
          <p:cNvSpPr>
            <a:spLocks noChangeArrowheads="1"/>
          </p:cNvSpPr>
          <p:nvPr/>
        </p:nvSpPr>
        <p:spPr bwMode="auto">
          <a:xfrm rot="-5400000">
            <a:off x="5011738" y="5695975"/>
            <a:ext cx="885825" cy="104775"/>
          </a:xfrm>
          <a:prstGeom prst="flowChartTerminator">
            <a:avLst/>
          </a:prstGeom>
          <a:gradFill rotWithShape="0">
            <a:gsLst>
              <a:gs pos="0">
                <a:srgbClr val="FF66FF">
                  <a:gamma/>
                  <a:shade val="46275"/>
                  <a:invGamma/>
                </a:srgbClr>
              </a:gs>
              <a:gs pos="100000">
                <a:srgbClr val="FF66FF"/>
              </a:gs>
            </a:gsLst>
            <a:lin ang="0" scaled="1"/>
          </a:gradFill>
          <a:ln w="25400">
            <a:noFill/>
            <a:miter lim="800000"/>
            <a:headEnd/>
            <a:tailEnd/>
          </a:ln>
          <a:effectLst/>
        </p:spPr>
        <p:txBody>
          <a:bodyPr wrap="none" anchor="ctr"/>
          <a:lstStyle/>
          <a:p>
            <a:endParaRPr lang="pt-BR"/>
          </a:p>
        </p:txBody>
      </p:sp>
      <p:sp>
        <p:nvSpPr>
          <p:cNvPr id="124959" name="AutoShape 31"/>
          <p:cNvSpPr>
            <a:spLocks noChangeArrowheads="1"/>
          </p:cNvSpPr>
          <p:nvPr/>
        </p:nvSpPr>
        <p:spPr bwMode="auto">
          <a:xfrm rot="-5400000">
            <a:off x="4916488" y="5695975"/>
            <a:ext cx="885825" cy="104775"/>
          </a:xfrm>
          <a:prstGeom prst="flowChartTerminator">
            <a:avLst/>
          </a:prstGeom>
          <a:gradFill rotWithShape="0">
            <a:gsLst>
              <a:gs pos="0">
                <a:srgbClr val="FF66FF">
                  <a:gamma/>
                  <a:shade val="46275"/>
                  <a:invGamma/>
                </a:srgbClr>
              </a:gs>
              <a:gs pos="100000">
                <a:srgbClr val="FF66FF"/>
              </a:gs>
            </a:gsLst>
            <a:lin ang="0" scaled="1"/>
          </a:gradFill>
          <a:ln w="25400">
            <a:noFill/>
            <a:miter lim="800000"/>
            <a:headEnd/>
            <a:tailEnd/>
          </a:ln>
          <a:effectLst/>
        </p:spPr>
        <p:txBody>
          <a:bodyPr wrap="none" anchor="ctr"/>
          <a:lstStyle/>
          <a:p>
            <a:endParaRPr lang="pt-BR"/>
          </a:p>
        </p:txBody>
      </p:sp>
      <p:sp>
        <p:nvSpPr>
          <p:cNvPr id="124979" name="Text Box 51"/>
          <p:cNvSpPr txBox="1">
            <a:spLocks noChangeArrowheads="1"/>
          </p:cNvSpPr>
          <p:nvPr/>
        </p:nvSpPr>
        <p:spPr bwMode="auto">
          <a:xfrm>
            <a:off x="5432425" y="5517232"/>
            <a:ext cx="442913" cy="336550"/>
          </a:xfrm>
          <a:prstGeom prst="rect">
            <a:avLst/>
          </a:prstGeom>
          <a:noFill/>
          <a:ln w="25400">
            <a:noFill/>
            <a:miter lim="800000"/>
            <a:headEnd/>
            <a:tailEnd/>
          </a:ln>
          <a:effectLst/>
        </p:spPr>
        <p:txBody>
          <a:bodyPr wrap="none">
            <a:spAutoFit/>
          </a:bodyPr>
          <a:lstStyle/>
          <a:p>
            <a:pPr eaLnBrk="0" hangingPunct="0"/>
            <a:r>
              <a:rPr lang="pt-BR" sz="1600" b="1">
                <a:solidFill>
                  <a:srgbClr val="FFFFCC"/>
                </a:solidFill>
              </a:rPr>
              <a:t>C9</a:t>
            </a:r>
          </a:p>
        </p:txBody>
      </p:sp>
      <p:sp>
        <p:nvSpPr>
          <p:cNvPr id="124964" name="Rectangle 36"/>
          <p:cNvSpPr>
            <a:spLocks noChangeArrowheads="1"/>
          </p:cNvSpPr>
          <p:nvPr/>
        </p:nvSpPr>
        <p:spPr bwMode="auto">
          <a:xfrm>
            <a:off x="4276816" y="4946534"/>
            <a:ext cx="583216" cy="484328"/>
          </a:xfrm>
          <a:prstGeom prst="rect">
            <a:avLst/>
          </a:prstGeom>
          <a:gradFill rotWithShape="0">
            <a:gsLst>
              <a:gs pos="0">
                <a:srgbClr val="FF3300"/>
              </a:gs>
              <a:gs pos="50000">
                <a:srgbClr val="FF3300">
                  <a:gamma/>
                  <a:shade val="46275"/>
                  <a:invGamma/>
                </a:srgbClr>
              </a:gs>
              <a:gs pos="100000">
                <a:srgbClr val="FF3300"/>
              </a:gs>
            </a:gsLst>
            <a:lin ang="5400000" scaled="1"/>
          </a:gradFill>
          <a:ln w="12700">
            <a:solidFill>
              <a:schemeClr val="tx1"/>
            </a:solidFill>
            <a:miter lim="800000"/>
            <a:headEnd/>
            <a:tailEnd/>
          </a:ln>
          <a:effectLst/>
        </p:spPr>
        <p:txBody>
          <a:bodyPr wrap="none" anchor="ctr"/>
          <a:lstStyle/>
          <a:p>
            <a:endParaRPr lang="pt-BR"/>
          </a:p>
        </p:txBody>
      </p:sp>
      <p:sp>
        <p:nvSpPr>
          <p:cNvPr id="124967" name="AutoShape 39"/>
          <p:cNvSpPr>
            <a:spLocks noChangeArrowheads="1"/>
          </p:cNvSpPr>
          <p:nvPr/>
        </p:nvSpPr>
        <p:spPr bwMode="auto">
          <a:xfrm rot="5400000">
            <a:off x="4704385" y="5058624"/>
            <a:ext cx="758271" cy="446981"/>
          </a:xfrm>
          <a:prstGeom prst="chevron">
            <a:avLst>
              <a:gd name="adj" fmla="val 40625"/>
            </a:avLst>
          </a:prstGeom>
          <a:gradFill rotWithShape="0">
            <a:gsLst>
              <a:gs pos="0">
                <a:srgbClr val="FFFF00"/>
              </a:gs>
              <a:gs pos="50000">
                <a:srgbClr val="FFFF00">
                  <a:gamma/>
                  <a:shade val="46275"/>
                  <a:invGamma/>
                </a:srgbClr>
              </a:gs>
              <a:gs pos="100000">
                <a:srgbClr val="FFFF00"/>
              </a:gs>
            </a:gsLst>
            <a:lin ang="0" scaled="1"/>
          </a:gradFill>
          <a:ln w="12700">
            <a:noFill/>
            <a:miter lim="800000"/>
            <a:headEnd/>
            <a:tailEnd/>
          </a:ln>
          <a:effectLst/>
        </p:spPr>
        <p:txBody>
          <a:bodyPr wrap="none" anchor="ctr"/>
          <a:lstStyle/>
          <a:p>
            <a:endParaRPr lang="pt-BR"/>
          </a:p>
        </p:txBody>
      </p:sp>
      <p:pic>
        <p:nvPicPr>
          <p:cNvPr id="124981" name="Picture 53" descr="MAC complement"/>
          <p:cNvPicPr>
            <a:picLocks noChangeAspect="1" noChangeArrowheads="1"/>
          </p:cNvPicPr>
          <p:nvPr/>
        </p:nvPicPr>
        <p:blipFill>
          <a:blip r:embed="rId3" cstate="print"/>
          <a:srcRect/>
          <a:stretch>
            <a:fillRect/>
          </a:stretch>
        </p:blipFill>
        <p:spPr bwMode="auto">
          <a:xfrm>
            <a:off x="5429256" y="2052651"/>
            <a:ext cx="2736850" cy="2619375"/>
          </a:xfrm>
          <a:prstGeom prst="rect">
            <a:avLst/>
          </a:prstGeom>
          <a:noFill/>
          <a:ln w="57150" cmpd="thickThin">
            <a:solidFill>
              <a:srgbClr val="FF3300"/>
            </a:solidFill>
            <a:miter lim="800000"/>
            <a:headEnd/>
            <a:tailEnd/>
          </a:ln>
        </p:spPr>
      </p:pic>
      <p:pic>
        <p:nvPicPr>
          <p:cNvPr id="124982" name="Picture 54" descr="Fotomicrografia do MAC"/>
          <p:cNvPicPr>
            <a:picLocks noChangeAspect="1" noChangeArrowheads="1"/>
          </p:cNvPicPr>
          <p:nvPr/>
        </p:nvPicPr>
        <p:blipFill>
          <a:blip r:embed="rId4" cstate="print"/>
          <a:srcRect l="1488" t="9224" r="481" b="1822"/>
          <a:stretch>
            <a:fillRect/>
          </a:stretch>
        </p:blipFill>
        <p:spPr bwMode="auto">
          <a:xfrm>
            <a:off x="714348" y="2124089"/>
            <a:ext cx="3241675" cy="2403475"/>
          </a:xfrm>
          <a:prstGeom prst="rect">
            <a:avLst/>
          </a:prstGeom>
          <a:noFill/>
          <a:ln w="57150" cmpd="thickThin">
            <a:solidFill>
              <a:srgbClr val="FF3300"/>
            </a:solidFill>
            <a:miter lim="800000"/>
            <a:headEnd/>
            <a:tailEnd/>
          </a:ln>
        </p:spPr>
      </p:pic>
      <p:sp>
        <p:nvSpPr>
          <p:cNvPr id="34" name="CaixaDeTexto 33"/>
          <p:cNvSpPr txBox="1"/>
          <p:nvPr/>
        </p:nvSpPr>
        <p:spPr>
          <a:xfrm>
            <a:off x="500034" y="1481147"/>
            <a:ext cx="6736262" cy="461665"/>
          </a:xfrm>
          <a:prstGeom prst="rect">
            <a:avLst/>
          </a:prstGeom>
          <a:noFill/>
        </p:spPr>
        <p:txBody>
          <a:bodyPr wrap="square" rtlCol="0">
            <a:spAutoFit/>
          </a:bodyPr>
          <a:lstStyle/>
          <a:p>
            <a:r>
              <a:rPr lang="en-US" sz="2400" dirty="0">
                <a:solidFill>
                  <a:srgbClr val="FF0000"/>
                </a:solidFill>
                <a:effectLst>
                  <a:outerShdw blurRad="38100" dist="38100" dir="2700000" algn="tl">
                    <a:srgbClr val="000000">
                      <a:alpha val="43137"/>
                    </a:srgbClr>
                  </a:outerShdw>
                </a:effectLst>
              </a:rPr>
              <a:t>FORMAÇÃO DO COMPLEXO C5b6789</a:t>
            </a:r>
            <a:endParaRPr lang="pt-BR" sz="2400" dirty="0">
              <a:solidFill>
                <a:srgbClr val="FF0000"/>
              </a:solidFill>
              <a:effectLst>
                <a:outerShdw blurRad="38100" dist="38100" dir="2700000" algn="tl">
                  <a:srgbClr val="000000">
                    <a:alpha val="43137"/>
                  </a:srgbClr>
                </a:outerShdw>
              </a:effectLst>
            </a:endParaRPr>
          </a:p>
        </p:txBody>
      </p:sp>
      <p:sp>
        <p:nvSpPr>
          <p:cNvPr id="33" name="Rectangle 2"/>
          <p:cNvSpPr txBox="1">
            <a:spLocks noChangeArrowheads="1"/>
          </p:cNvSpPr>
          <p:nvPr/>
        </p:nvSpPr>
        <p:spPr>
          <a:xfrm>
            <a:off x="2383595" y="358306"/>
            <a:ext cx="4376811" cy="76643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lt1"/>
                </a:solidFill>
                <a:effectLst>
                  <a:outerShdw blurRad="63500" dist="38100" dir="5400000" algn="t" rotWithShape="0">
                    <a:prstClr val="black">
                      <a:alpha val="25000"/>
                    </a:prst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cap="small" dirty="0">
                <a:solidFill>
                  <a:schemeClr val="bg1"/>
                </a:solidFill>
                <a:effectLst/>
              </a:rPr>
              <a:t>Via </a:t>
            </a:r>
            <a:r>
              <a:rPr lang="en-US" sz="4000" cap="small" dirty="0" err="1">
                <a:solidFill>
                  <a:schemeClr val="bg1"/>
                </a:solidFill>
                <a:effectLst/>
              </a:rPr>
              <a:t>Clássica</a:t>
            </a:r>
            <a:endParaRPr lang="pt-BR" sz="1400" cap="small" dirty="0">
              <a:solidFill>
                <a:schemeClr val="bg1"/>
              </a:solidFill>
              <a:effectLst/>
            </a:endParaRPr>
          </a:p>
        </p:txBody>
      </p:sp>
      <p:sp>
        <p:nvSpPr>
          <p:cNvPr id="124961" name="AutoShape 33"/>
          <p:cNvSpPr>
            <a:spLocks noChangeArrowheads="1"/>
          </p:cNvSpPr>
          <p:nvPr/>
        </p:nvSpPr>
        <p:spPr bwMode="auto">
          <a:xfrm>
            <a:off x="3984715" y="4902979"/>
            <a:ext cx="382126" cy="569158"/>
          </a:xfrm>
          <a:prstGeom prst="flowChartDelay">
            <a:avLst/>
          </a:prstGeom>
          <a:gradFill rotWithShape="0">
            <a:gsLst>
              <a:gs pos="0">
                <a:srgbClr val="00FFFF"/>
              </a:gs>
              <a:gs pos="100000">
                <a:srgbClr val="00FFFF">
                  <a:gamma/>
                  <a:shade val="46275"/>
                  <a:invGamma/>
                </a:srgbClr>
              </a:gs>
            </a:gsLst>
            <a:path path="shape">
              <a:fillToRect l="50000" t="50000" r="50000" b="50000"/>
            </a:path>
          </a:gradFill>
          <a:ln w="12700">
            <a:noFill/>
            <a:miter lim="800000"/>
            <a:headEnd/>
            <a:tailEnd/>
          </a:ln>
          <a:effectLst/>
        </p:spPr>
        <p:txBody>
          <a:bodyPr vert="eaVert" wrap="none" anchor="ctr"/>
          <a:lstStyle/>
          <a:p>
            <a:pPr algn="ctr" eaLnBrk="0" hangingPunct="0"/>
            <a:endParaRPr lang="en-GB" sz="1600" b="1"/>
          </a:p>
        </p:txBody>
      </p:sp>
    </p:spTree>
    <p:extLst>
      <p:ext uri="{BB962C8B-B14F-4D97-AF65-F5344CB8AC3E}">
        <p14:creationId xmlns:p14="http://schemas.microsoft.com/office/powerpoint/2010/main" val="10254558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4946"/>
                                        </p:tgtEl>
                                        <p:attrNameLst>
                                          <p:attrName>style.visibility</p:attrName>
                                        </p:attrNameLst>
                                      </p:cBhvr>
                                      <p:to>
                                        <p:strVal val="visible"/>
                                      </p:to>
                                    </p:set>
                                    <p:animEffect transition="in" filter="dissolve">
                                      <p:cBhvr>
                                        <p:cTn id="7" dur="500"/>
                                        <p:tgtEl>
                                          <p:spTgt spid="12494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24949"/>
                                        </p:tgtEl>
                                        <p:attrNameLst>
                                          <p:attrName>style.visibility</p:attrName>
                                        </p:attrNameLst>
                                      </p:cBhvr>
                                      <p:to>
                                        <p:strVal val="visible"/>
                                      </p:to>
                                    </p:set>
                                    <p:animEffect transition="in" filter="dissolve">
                                      <p:cBhvr>
                                        <p:cTn id="11" dur="500"/>
                                        <p:tgtEl>
                                          <p:spTgt spid="124949"/>
                                        </p:tgtEl>
                                      </p:cBhvr>
                                    </p:animEffect>
                                  </p:childTnLst>
                                </p:cTn>
                              </p:par>
                              <p:par>
                                <p:cTn id="12" presetID="2" presetClass="entr" presetSubtype="1" fill="hold" grpId="0" nodeType="withEffect">
                                  <p:stCondLst>
                                    <p:cond delay="0"/>
                                  </p:stCondLst>
                                  <p:childTnLst>
                                    <p:set>
                                      <p:cBhvr>
                                        <p:cTn id="13" dur="1" fill="hold">
                                          <p:stCondLst>
                                            <p:cond delay="0"/>
                                          </p:stCondLst>
                                        </p:cTn>
                                        <p:tgtEl>
                                          <p:spTgt spid="124961"/>
                                        </p:tgtEl>
                                        <p:attrNameLst>
                                          <p:attrName>style.visibility</p:attrName>
                                        </p:attrNameLst>
                                      </p:cBhvr>
                                      <p:to>
                                        <p:strVal val="visible"/>
                                      </p:to>
                                    </p:set>
                                    <p:anim calcmode="lin" valueType="num">
                                      <p:cBhvr additive="base">
                                        <p:cTn id="14" dur="500" fill="hold"/>
                                        <p:tgtEl>
                                          <p:spTgt spid="124961"/>
                                        </p:tgtEl>
                                        <p:attrNameLst>
                                          <p:attrName>ppt_x</p:attrName>
                                        </p:attrNameLst>
                                      </p:cBhvr>
                                      <p:tavLst>
                                        <p:tav tm="0">
                                          <p:val>
                                            <p:strVal val="#ppt_x"/>
                                          </p:val>
                                        </p:tav>
                                        <p:tav tm="100000">
                                          <p:val>
                                            <p:strVal val="#ppt_x"/>
                                          </p:val>
                                        </p:tav>
                                      </p:tavLst>
                                    </p:anim>
                                    <p:anim calcmode="lin" valueType="num">
                                      <p:cBhvr additive="base">
                                        <p:cTn id="15" dur="500" fill="hold"/>
                                        <p:tgtEl>
                                          <p:spTgt spid="124961"/>
                                        </p:tgtEl>
                                        <p:attrNameLst>
                                          <p:attrName>ppt_y</p:attrName>
                                        </p:attrNameLst>
                                      </p:cBhvr>
                                      <p:tavLst>
                                        <p:tav tm="0">
                                          <p:val>
                                            <p:strVal val="0-#ppt_h/2"/>
                                          </p:val>
                                        </p:tav>
                                        <p:tav tm="100000">
                                          <p:val>
                                            <p:strVal val="#ppt_y"/>
                                          </p:val>
                                        </p:tav>
                                      </p:tavLst>
                                    </p:anim>
                                  </p:childTnLst>
                                </p:cTn>
                              </p:par>
                            </p:childTnLst>
                          </p:cTn>
                        </p:par>
                        <p:par>
                          <p:cTn id="16" fill="hold">
                            <p:stCondLst>
                              <p:cond delay="1000"/>
                            </p:stCondLst>
                            <p:childTnLst>
                              <p:par>
                                <p:cTn id="17" presetID="9" presetClass="entr" presetSubtype="0" fill="hold" grpId="0" nodeType="afterEffect">
                                  <p:stCondLst>
                                    <p:cond delay="0"/>
                                  </p:stCondLst>
                                  <p:childTnLst>
                                    <p:set>
                                      <p:cBhvr>
                                        <p:cTn id="18" dur="1" fill="hold">
                                          <p:stCondLst>
                                            <p:cond delay="0"/>
                                          </p:stCondLst>
                                        </p:cTn>
                                        <p:tgtEl>
                                          <p:spTgt spid="124962"/>
                                        </p:tgtEl>
                                        <p:attrNameLst>
                                          <p:attrName>style.visibility</p:attrName>
                                        </p:attrNameLst>
                                      </p:cBhvr>
                                      <p:to>
                                        <p:strVal val="visible"/>
                                      </p:to>
                                    </p:set>
                                    <p:animEffect transition="in" filter="dissolve">
                                      <p:cBhvr>
                                        <p:cTn id="19" dur="500"/>
                                        <p:tgtEl>
                                          <p:spTgt spid="124962"/>
                                        </p:tgtEl>
                                      </p:cBhvr>
                                    </p:animEffect>
                                  </p:childTnLst>
                                </p:cTn>
                              </p:par>
                              <p:par>
                                <p:cTn id="20" presetID="2" presetClass="entr" presetSubtype="1" fill="hold" grpId="0" nodeType="withEffect">
                                  <p:stCondLst>
                                    <p:cond delay="0"/>
                                  </p:stCondLst>
                                  <p:childTnLst>
                                    <p:set>
                                      <p:cBhvr>
                                        <p:cTn id="21" dur="1" fill="hold">
                                          <p:stCondLst>
                                            <p:cond delay="0"/>
                                          </p:stCondLst>
                                        </p:cTn>
                                        <p:tgtEl>
                                          <p:spTgt spid="124964"/>
                                        </p:tgtEl>
                                        <p:attrNameLst>
                                          <p:attrName>style.visibility</p:attrName>
                                        </p:attrNameLst>
                                      </p:cBhvr>
                                      <p:to>
                                        <p:strVal val="visible"/>
                                      </p:to>
                                    </p:set>
                                    <p:anim calcmode="lin" valueType="num">
                                      <p:cBhvr additive="base">
                                        <p:cTn id="22" dur="500" fill="hold"/>
                                        <p:tgtEl>
                                          <p:spTgt spid="124964"/>
                                        </p:tgtEl>
                                        <p:attrNameLst>
                                          <p:attrName>ppt_x</p:attrName>
                                        </p:attrNameLst>
                                      </p:cBhvr>
                                      <p:tavLst>
                                        <p:tav tm="0">
                                          <p:val>
                                            <p:strVal val="#ppt_x"/>
                                          </p:val>
                                        </p:tav>
                                        <p:tav tm="100000">
                                          <p:val>
                                            <p:strVal val="#ppt_x"/>
                                          </p:val>
                                        </p:tav>
                                      </p:tavLst>
                                    </p:anim>
                                    <p:anim calcmode="lin" valueType="num">
                                      <p:cBhvr additive="base">
                                        <p:cTn id="23" dur="500" fill="hold"/>
                                        <p:tgtEl>
                                          <p:spTgt spid="124964"/>
                                        </p:tgtEl>
                                        <p:attrNameLst>
                                          <p:attrName>ppt_y</p:attrName>
                                        </p:attrNameLst>
                                      </p:cBhvr>
                                      <p:tavLst>
                                        <p:tav tm="0">
                                          <p:val>
                                            <p:strVal val="0-#ppt_h/2"/>
                                          </p:val>
                                        </p:tav>
                                        <p:tav tm="100000">
                                          <p:val>
                                            <p:strVal val="#ppt_y"/>
                                          </p:val>
                                        </p:tav>
                                      </p:tavLst>
                                    </p:anim>
                                  </p:childTnLst>
                                </p:cTn>
                              </p:par>
                            </p:childTnLst>
                          </p:cTn>
                        </p:par>
                        <p:par>
                          <p:cTn id="24" fill="hold">
                            <p:stCondLst>
                              <p:cond delay="1500"/>
                            </p:stCondLst>
                            <p:childTnLst>
                              <p:par>
                                <p:cTn id="25" presetID="9" presetClass="entr" presetSubtype="0" fill="hold" grpId="0" nodeType="afterEffect">
                                  <p:stCondLst>
                                    <p:cond delay="0"/>
                                  </p:stCondLst>
                                  <p:childTnLst>
                                    <p:set>
                                      <p:cBhvr>
                                        <p:cTn id="26" dur="1" fill="hold">
                                          <p:stCondLst>
                                            <p:cond delay="0"/>
                                          </p:stCondLst>
                                        </p:cTn>
                                        <p:tgtEl>
                                          <p:spTgt spid="124965"/>
                                        </p:tgtEl>
                                        <p:attrNameLst>
                                          <p:attrName>style.visibility</p:attrName>
                                        </p:attrNameLst>
                                      </p:cBhvr>
                                      <p:to>
                                        <p:strVal val="visible"/>
                                      </p:to>
                                    </p:set>
                                    <p:animEffect transition="in" filter="dissolve">
                                      <p:cBhvr>
                                        <p:cTn id="27" dur="500"/>
                                        <p:tgtEl>
                                          <p:spTgt spid="124965"/>
                                        </p:tgtEl>
                                      </p:cBhvr>
                                    </p:animEffect>
                                  </p:childTnLst>
                                </p:cTn>
                              </p:par>
                              <p:par>
                                <p:cTn id="28" presetID="2" presetClass="entr" presetSubtype="1" fill="hold" grpId="0" nodeType="withEffect">
                                  <p:stCondLst>
                                    <p:cond delay="0"/>
                                  </p:stCondLst>
                                  <p:childTnLst>
                                    <p:set>
                                      <p:cBhvr>
                                        <p:cTn id="29" dur="1" fill="hold">
                                          <p:stCondLst>
                                            <p:cond delay="0"/>
                                          </p:stCondLst>
                                        </p:cTn>
                                        <p:tgtEl>
                                          <p:spTgt spid="124967"/>
                                        </p:tgtEl>
                                        <p:attrNameLst>
                                          <p:attrName>style.visibility</p:attrName>
                                        </p:attrNameLst>
                                      </p:cBhvr>
                                      <p:to>
                                        <p:strVal val="visible"/>
                                      </p:to>
                                    </p:set>
                                    <p:anim calcmode="lin" valueType="num">
                                      <p:cBhvr additive="base">
                                        <p:cTn id="30" dur="500" fill="hold"/>
                                        <p:tgtEl>
                                          <p:spTgt spid="124967"/>
                                        </p:tgtEl>
                                        <p:attrNameLst>
                                          <p:attrName>ppt_x</p:attrName>
                                        </p:attrNameLst>
                                      </p:cBhvr>
                                      <p:tavLst>
                                        <p:tav tm="0">
                                          <p:val>
                                            <p:strVal val="#ppt_x"/>
                                          </p:val>
                                        </p:tav>
                                        <p:tav tm="100000">
                                          <p:val>
                                            <p:strVal val="#ppt_x"/>
                                          </p:val>
                                        </p:tav>
                                      </p:tavLst>
                                    </p:anim>
                                    <p:anim calcmode="lin" valueType="num">
                                      <p:cBhvr additive="base">
                                        <p:cTn id="31" dur="500" fill="hold"/>
                                        <p:tgtEl>
                                          <p:spTgt spid="124967"/>
                                        </p:tgtEl>
                                        <p:attrNameLst>
                                          <p:attrName>ppt_y</p:attrName>
                                        </p:attrNameLst>
                                      </p:cBhvr>
                                      <p:tavLst>
                                        <p:tav tm="0">
                                          <p:val>
                                            <p:strVal val="0-#ppt_h/2"/>
                                          </p:val>
                                        </p:tav>
                                        <p:tav tm="100000">
                                          <p:val>
                                            <p:strVal val="#ppt_y"/>
                                          </p:val>
                                        </p:tav>
                                      </p:tavLst>
                                    </p:anim>
                                  </p:childTnLst>
                                </p:cTn>
                              </p:par>
                            </p:childTnLst>
                          </p:cTn>
                        </p:par>
                        <p:par>
                          <p:cTn id="32" fill="hold">
                            <p:stCondLst>
                              <p:cond delay="2000"/>
                            </p:stCondLst>
                            <p:childTnLst>
                              <p:par>
                                <p:cTn id="33" presetID="9" presetClass="entr" presetSubtype="0" fill="hold" grpId="0" nodeType="afterEffect">
                                  <p:stCondLst>
                                    <p:cond delay="0"/>
                                  </p:stCondLst>
                                  <p:childTnLst>
                                    <p:set>
                                      <p:cBhvr>
                                        <p:cTn id="34" dur="1" fill="hold">
                                          <p:stCondLst>
                                            <p:cond delay="0"/>
                                          </p:stCondLst>
                                        </p:cTn>
                                        <p:tgtEl>
                                          <p:spTgt spid="124968"/>
                                        </p:tgtEl>
                                        <p:attrNameLst>
                                          <p:attrName>style.visibility</p:attrName>
                                        </p:attrNameLst>
                                      </p:cBhvr>
                                      <p:to>
                                        <p:strVal val="visible"/>
                                      </p:to>
                                    </p:set>
                                    <p:animEffect transition="in" filter="dissolve">
                                      <p:cBhvr>
                                        <p:cTn id="35" dur="500"/>
                                        <p:tgtEl>
                                          <p:spTgt spid="124968"/>
                                        </p:tgtEl>
                                      </p:cBhvr>
                                    </p:animEffect>
                                  </p:childTnLst>
                                </p:cTn>
                              </p:par>
                            </p:childTnLst>
                          </p:cTn>
                        </p:par>
                        <p:par>
                          <p:cTn id="36" fill="hold">
                            <p:stCondLst>
                              <p:cond delay="2500"/>
                            </p:stCondLst>
                            <p:childTnLst>
                              <p:par>
                                <p:cTn id="37" presetID="2" presetClass="entr" presetSubtype="1" fill="hold" grpId="0" nodeType="afterEffect">
                                  <p:stCondLst>
                                    <p:cond delay="0"/>
                                  </p:stCondLst>
                                  <p:childTnLst>
                                    <p:set>
                                      <p:cBhvr>
                                        <p:cTn id="38" dur="1" fill="hold">
                                          <p:stCondLst>
                                            <p:cond delay="0"/>
                                          </p:stCondLst>
                                        </p:cTn>
                                        <p:tgtEl>
                                          <p:spTgt spid="124959"/>
                                        </p:tgtEl>
                                        <p:attrNameLst>
                                          <p:attrName>style.visibility</p:attrName>
                                        </p:attrNameLst>
                                      </p:cBhvr>
                                      <p:to>
                                        <p:strVal val="visible"/>
                                      </p:to>
                                    </p:set>
                                    <p:anim calcmode="lin" valueType="num">
                                      <p:cBhvr additive="base">
                                        <p:cTn id="39" dur="500" fill="hold"/>
                                        <p:tgtEl>
                                          <p:spTgt spid="124959"/>
                                        </p:tgtEl>
                                        <p:attrNameLst>
                                          <p:attrName>ppt_x</p:attrName>
                                        </p:attrNameLst>
                                      </p:cBhvr>
                                      <p:tavLst>
                                        <p:tav tm="0">
                                          <p:val>
                                            <p:strVal val="#ppt_x"/>
                                          </p:val>
                                        </p:tav>
                                        <p:tav tm="100000">
                                          <p:val>
                                            <p:strVal val="#ppt_x"/>
                                          </p:val>
                                        </p:tav>
                                      </p:tavLst>
                                    </p:anim>
                                    <p:anim calcmode="lin" valueType="num">
                                      <p:cBhvr additive="base">
                                        <p:cTn id="40" dur="500" fill="hold"/>
                                        <p:tgtEl>
                                          <p:spTgt spid="124959"/>
                                        </p:tgtEl>
                                        <p:attrNameLst>
                                          <p:attrName>ppt_y</p:attrName>
                                        </p:attrNameLst>
                                      </p:cBhvr>
                                      <p:tavLst>
                                        <p:tav tm="0">
                                          <p:val>
                                            <p:strVal val="0-#ppt_h/2"/>
                                          </p:val>
                                        </p:tav>
                                        <p:tav tm="100000">
                                          <p:val>
                                            <p:strVal val="#ppt_y"/>
                                          </p:val>
                                        </p:tav>
                                      </p:tavLst>
                                    </p:anim>
                                  </p:childTnLst>
                                </p:cTn>
                              </p:par>
                            </p:childTnLst>
                          </p:cTn>
                        </p:par>
                        <p:par>
                          <p:cTn id="41" fill="hold">
                            <p:stCondLst>
                              <p:cond delay="3000"/>
                            </p:stCondLst>
                            <p:childTnLst>
                              <p:par>
                                <p:cTn id="42" presetID="2" presetClass="entr" presetSubtype="1" fill="hold" grpId="0" nodeType="afterEffect">
                                  <p:stCondLst>
                                    <p:cond delay="0"/>
                                  </p:stCondLst>
                                  <p:childTnLst>
                                    <p:set>
                                      <p:cBhvr>
                                        <p:cTn id="43" dur="1" fill="hold">
                                          <p:stCondLst>
                                            <p:cond delay="0"/>
                                          </p:stCondLst>
                                        </p:cTn>
                                        <p:tgtEl>
                                          <p:spTgt spid="124958"/>
                                        </p:tgtEl>
                                        <p:attrNameLst>
                                          <p:attrName>style.visibility</p:attrName>
                                        </p:attrNameLst>
                                      </p:cBhvr>
                                      <p:to>
                                        <p:strVal val="visible"/>
                                      </p:to>
                                    </p:set>
                                    <p:anim calcmode="lin" valueType="num">
                                      <p:cBhvr additive="base">
                                        <p:cTn id="44" dur="500" fill="hold"/>
                                        <p:tgtEl>
                                          <p:spTgt spid="124958"/>
                                        </p:tgtEl>
                                        <p:attrNameLst>
                                          <p:attrName>ppt_x</p:attrName>
                                        </p:attrNameLst>
                                      </p:cBhvr>
                                      <p:tavLst>
                                        <p:tav tm="0">
                                          <p:val>
                                            <p:strVal val="#ppt_x"/>
                                          </p:val>
                                        </p:tav>
                                        <p:tav tm="100000">
                                          <p:val>
                                            <p:strVal val="#ppt_x"/>
                                          </p:val>
                                        </p:tav>
                                      </p:tavLst>
                                    </p:anim>
                                    <p:anim calcmode="lin" valueType="num">
                                      <p:cBhvr additive="base">
                                        <p:cTn id="45" dur="500" fill="hold"/>
                                        <p:tgtEl>
                                          <p:spTgt spid="124958"/>
                                        </p:tgtEl>
                                        <p:attrNameLst>
                                          <p:attrName>ppt_y</p:attrName>
                                        </p:attrNameLst>
                                      </p:cBhvr>
                                      <p:tavLst>
                                        <p:tav tm="0">
                                          <p:val>
                                            <p:strVal val="0-#ppt_h/2"/>
                                          </p:val>
                                        </p:tav>
                                        <p:tav tm="100000">
                                          <p:val>
                                            <p:strVal val="#ppt_y"/>
                                          </p:val>
                                        </p:tav>
                                      </p:tavLst>
                                    </p:anim>
                                  </p:childTnLst>
                                </p:cTn>
                              </p:par>
                            </p:childTnLst>
                          </p:cTn>
                        </p:par>
                        <p:par>
                          <p:cTn id="46" fill="hold">
                            <p:stCondLst>
                              <p:cond delay="3500"/>
                            </p:stCondLst>
                            <p:childTnLst>
                              <p:par>
                                <p:cTn id="47" presetID="2" presetClass="entr" presetSubtype="1" fill="hold" grpId="0" nodeType="afterEffect">
                                  <p:stCondLst>
                                    <p:cond delay="0"/>
                                  </p:stCondLst>
                                  <p:childTnLst>
                                    <p:set>
                                      <p:cBhvr>
                                        <p:cTn id="48" dur="1" fill="hold">
                                          <p:stCondLst>
                                            <p:cond delay="0"/>
                                          </p:stCondLst>
                                        </p:cTn>
                                        <p:tgtEl>
                                          <p:spTgt spid="124957"/>
                                        </p:tgtEl>
                                        <p:attrNameLst>
                                          <p:attrName>style.visibility</p:attrName>
                                        </p:attrNameLst>
                                      </p:cBhvr>
                                      <p:to>
                                        <p:strVal val="visible"/>
                                      </p:to>
                                    </p:set>
                                    <p:anim calcmode="lin" valueType="num">
                                      <p:cBhvr additive="base">
                                        <p:cTn id="49" dur="500" fill="hold"/>
                                        <p:tgtEl>
                                          <p:spTgt spid="124957"/>
                                        </p:tgtEl>
                                        <p:attrNameLst>
                                          <p:attrName>ppt_x</p:attrName>
                                        </p:attrNameLst>
                                      </p:cBhvr>
                                      <p:tavLst>
                                        <p:tav tm="0">
                                          <p:val>
                                            <p:strVal val="#ppt_x"/>
                                          </p:val>
                                        </p:tav>
                                        <p:tav tm="100000">
                                          <p:val>
                                            <p:strVal val="#ppt_x"/>
                                          </p:val>
                                        </p:tav>
                                      </p:tavLst>
                                    </p:anim>
                                    <p:anim calcmode="lin" valueType="num">
                                      <p:cBhvr additive="base">
                                        <p:cTn id="50" dur="500" fill="hold"/>
                                        <p:tgtEl>
                                          <p:spTgt spid="124957"/>
                                        </p:tgtEl>
                                        <p:attrNameLst>
                                          <p:attrName>ppt_y</p:attrName>
                                        </p:attrNameLst>
                                      </p:cBhvr>
                                      <p:tavLst>
                                        <p:tav tm="0">
                                          <p:val>
                                            <p:strVal val="0-#ppt_h/2"/>
                                          </p:val>
                                        </p:tav>
                                        <p:tav tm="100000">
                                          <p:val>
                                            <p:strVal val="#ppt_y"/>
                                          </p:val>
                                        </p:tav>
                                      </p:tavLst>
                                    </p:anim>
                                  </p:childTnLst>
                                </p:cTn>
                              </p:par>
                            </p:childTnLst>
                          </p:cTn>
                        </p:par>
                        <p:par>
                          <p:cTn id="51" fill="hold">
                            <p:stCondLst>
                              <p:cond delay="4000"/>
                            </p:stCondLst>
                            <p:childTnLst>
                              <p:par>
                                <p:cTn id="52" presetID="2" presetClass="entr" presetSubtype="1" fill="hold" grpId="0" nodeType="afterEffect">
                                  <p:stCondLst>
                                    <p:cond delay="0"/>
                                  </p:stCondLst>
                                  <p:childTnLst>
                                    <p:set>
                                      <p:cBhvr>
                                        <p:cTn id="53" dur="1" fill="hold">
                                          <p:stCondLst>
                                            <p:cond delay="0"/>
                                          </p:stCondLst>
                                        </p:cTn>
                                        <p:tgtEl>
                                          <p:spTgt spid="124956"/>
                                        </p:tgtEl>
                                        <p:attrNameLst>
                                          <p:attrName>style.visibility</p:attrName>
                                        </p:attrNameLst>
                                      </p:cBhvr>
                                      <p:to>
                                        <p:strVal val="visible"/>
                                      </p:to>
                                    </p:set>
                                    <p:anim calcmode="lin" valueType="num">
                                      <p:cBhvr additive="base">
                                        <p:cTn id="54" dur="500" fill="hold"/>
                                        <p:tgtEl>
                                          <p:spTgt spid="124956"/>
                                        </p:tgtEl>
                                        <p:attrNameLst>
                                          <p:attrName>ppt_x</p:attrName>
                                        </p:attrNameLst>
                                      </p:cBhvr>
                                      <p:tavLst>
                                        <p:tav tm="0">
                                          <p:val>
                                            <p:strVal val="#ppt_x"/>
                                          </p:val>
                                        </p:tav>
                                        <p:tav tm="100000">
                                          <p:val>
                                            <p:strVal val="#ppt_x"/>
                                          </p:val>
                                        </p:tav>
                                      </p:tavLst>
                                    </p:anim>
                                    <p:anim calcmode="lin" valueType="num">
                                      <p:cBhvr additive="base">
                                        <p:cTn id="55" dur="500" fill="hold"/>
                                        <p:tgtEl>
                                          <p:spTgt spid="124956"/>
                                        </p:tgtEl>
                                        <p:attrNameLst>
                                          <p:attrName>ppt_y</p:attrName>
                                        </p:attrNameLst>
                                      </p:cBhvr>
                                      <p:tavLst>
                                        <p:tav tm="0">
                                          <p:val>
                                            <p:strVal val="0-#ppt_h/2"/>
                                          </p:val>
                                        </p:tav>
                                        <p:tav tm="100000">
                                          <p:val>
                                            <p:strVal val="#ppt_y"/>
                                          </p:val>
                                        </p:tav>
                                      </p:tavLst>
                                    </p:anim>
                                  </p:childTnLst>
                                </p:cTn>
                              </p:par>
                            </p:childTnLst>
                          </p:cTn>
                        </p:par>
                        <p:par>
                          <p:cTn id="56" fill="hold">
                            <p:stCondLst>
                              <p:cond delay="4500"/>
                            </p:stCondLst>
                            <p:childTnLst>
                              <p:par>
                                <p:cTn id="57" presetID="2" presetClass="entr" presetSubtype="1" fill="hold" grpId="0" nodeType="afterEffect">
                                  <p:stCondLst>
                                    <p:cond delay="0"/>
                                  </p:stCondLst>
                                  <p:childTnLst>
                                    <p:set>
                                      <p:cBhvr>
                                        <p:cTn id="58" dur="1" fill="hold">
                                          <p:stCondLst>
                                            <p:cond delay="0"/>
                                          </p:stCondLst>
                                        </p:cTn>
                                        <p:tgtEl>
                                          <p:spTgt spid="124955"/>
                                        </p:tgtEl>
                                        <p:attrNameLst>
                                          <p:attrName>style.visibility</p:attrName>
                                        </p:attrNameLst>
                                      </p:cBhvr>
                                      <p:to>
                                        <p:strVal val="visible"/>
                                      </p:to>
                                    </p:set>
                                    <p:anim calcmode="lin" valueType="num">
                                      <p:cBhvr additive="base">
                                        <p:cTn id="59" dur="500" fill="hold"/>
                                        <p:tgtEl>
                                          <p:spTgt spid="124955"/>
                                        </p:tgtEl>
                                        <p:attrNameLst>
                                          <p:attrName>ppt_x</p:attrName>
                                        </p:attrNameLst>
                                      </p:cBhvr>
                                      <p:tavLst>
                                        <p:tav tm="0">
                                          <p:val>
                                            <p:strVal val="#ppt_x"/>
                                          </p:val>
                                        </p:tav>
                                        <p:tav tm="100000">
                                          <p:val>
                                            <p:strVal val="#ppt_x"/>
                                          </p:val>
                                        </p:tav>
                                      </p:tavLst>
                                    </p:anim>
                                    <p:anim calcmode="lin" valueType="num">
                                      <p:cBhvr additive="base">
                                        <p:cTn id="60" dur="500" fill="hold"/>
                                        <p:tgtEl>
                                          <p:spTgt spid="124955"/>
                                        </p:tgtEl>
                                        <p:attrNameLst>
                                          <p:attrName>ppt_y</p:attrName>
                                        </p:attrNameLst>
                                      </p:cBhvr>
                                      <p:tavLst>
                                        <p:tav tm="0">
                                          <p:val>
                                            <p:strVal val="0-#ppt_h/2"/>
                                          </p:val>
                                        </p:tav>
                                        <p:tav tm="100000">
                                          <p:val>
                                            <p:strVal val="#ppt_y"/>
                                          </p:val>
                                        </p:tav>
                                      </p:tavLst>
                                    </p:anim>
                                  </p:childTnLst>
                                </p:cTn>
                              </p:par>
                            </p:childTnLst>
                          </p:cTn>
                        </p:par>
                        <p:par>
                          <p:cTn id="61" fill="hold">
                            <p:stCondLst>
                              <p:cond delay="5000"/>
                            </p:stCondLst>
                            <p:childTnLst>
                              <p:par>
                                <p:cTn id="62" presetID="2" presetClass="entr" presetSubtype="1" fill="hold" grpId="0" nodeType="afterEffect">
                                  <p:stCondLst>
                                    <p:cond delay="0"/>
                                  </p:stCondLst>
                                  <p:childTnLst>
                                    <p:set>
                                      <p:cBhvr>
                                        <p:cTn id="63" dur="1" fill="hold">
                                          <p:stCondLst>
                                            <p:cond delay="0"/>
                                          </p:stCondLst>
                                        </p:cTn>
                                        <p:tgtEl>
                                          <p:spTgt spid="124954"/>
                                        </p:tgtEl>
                                        <p:attrNameLst>
                                          <p:attrName>style.visibility</p:attrName>
                                        </p:attrNameLst>
                                      </p:cBhvr>
                                      <p:to>
                                        <p:strVal val="visible"/>
                                      </p:to>
                                    </p:set>
                                    <p:anim calcmode="lin" valueType="num">
                                      <p:cBhvr additive="base">
                                        <p:cTn id="64" dur="500" fill="hold"/>
                                        <p:tgtEl>
                                          <p:spTgt spid="124954"/>
                                        </p:tgtEl>
                                        <p:attrNameLst>
                                          <p:attrName>ppt_x</p:attrName>
                                        </p:attrNameLst>
                                      </p:cBhvr>
                                      <p:tavLst>
                                        <p:tav tm="0">
                                          <p:val>
                                            <p:strVal val="#ppt_x"/>
                                          </p:val>
                                        </p:tav>
                                        <p:tav tm="100000">
                                          <p:val>
                                            <p:strVal val="#ppt_x"/>
                                          </p:val>
                                        </p:tav>
                                      </p:tavLst>
                                    </p:anim>
                                    <p:anim calcmode="lin" valueType="num">
                                      <p:cBhvr additive="base">
                                        <p:cTn id="65" dur="500" fill="hold"/>
                                        <p:tgtEl>
                                          <p:spTgt spid="124954"/>
                                        </p:tgtEl>
                                        <p:attrNameLst>
                                          <p:attrName>ppt_y</p:attrName>
                                        </p:attrNameLst>
                                      </p:cBhvr>
                                      <p:tavLst>
                                        <p:tav tm="0">
                                          <p:val>
                                            <p:strVal val="0-#ppt_h/2"/>
                                          </p:val>
                                        </p:tav>
                                        <p:tav tm="100000">
                                          <p:val>
                                            <p:strVal val="#ppt_y"/>
                                          </p:val>
                                        </p:tav>
                                      </p:tavLst>
                                    </p:anim>
                                  </p:childTnLst>
                                </p:cTn>
                              </p:par>
                            </p:childTnLst>
                          </p:cTn>
                        </p:par>
                        <p:par>
                          <p:cTn id="66" fill="hold">
                            <p:stCondLst>
                              <p:cond delay="5500"/>
                            </p:stCondLst>
                            <p:childTnLst>
                              <p:par>
                                <p:cTn id="67" presetID="2" presetClass="entr" presetSubtype="1" fill="hold" grpId="0" nodeType="afterEffect">
                                  <p:stCondLst>
                                    <p:cond delay="0"/>
                                  </p:stCondLst>
                                  <p:childTnLst>
                                    <p:set>
                                      <p:cBhvr>
                                        <p:cTn id="68" dur="1" fill="hold">
                                          <p:stCondLst>
                                            <p:cond delay="0"/>
                                          </p:stCondLst>
                                        </p:cTn>
                                        <p:tgtEl>
                                          <p:spTgt spid="124953"/>
                                        </p:tgtEl>
                                        <p:attrNameLst>
                                          <p:attrName>style.visibility</p:attrName>
                                        </p:attrNameLst>
                                      </p:cBhvr>
                                      <p:to>
                                        <p:strVal val="visible"/>
                                      </p:to>
                                    </p:set>
                                    <p:anim calcmode="lin" valueType="num">
                                      <p:cBhvr additive="base">
                                        <p:cTn id="69" dur="500" fill="hold"/>
                                        <p:tgtEl>
                                          <p:spTgt spid="124953"/>
                                        </p:tgtEl>
                                        <p:attrNameLst>
                                          <p:attrName>ppt_x</p:attrName>
                                        </p:attrNameLst>
                                      </p:cBhvr>
                                      <p:tavLst>
                                        <p:tav tm="0">
                                          <p:val>
                                            <p:strVal val="#ppt_x"/>
                                          </p:val>
                                        </p:tav>
                                        <p:tav tm="100000">
                                          <p:val>
                                            <p:strVal val="#ppt_x"/>
                                          </p:val>
                                        </p:tav>
                                      </p:tavLst>
                                    </p:anim>
                                    <p:anim calcmode="lin" valueType="num">
                                      <p:cBhvr additive="base">
                                        <p:cTn id="70" dur="500" fill="hold"/>
                                        <p:tgtEl>
                                          <p:spTgt spid="124953"/>
                                        </p:tgtEl>
                                        <p:attrNameLst>
                                          <p:attrName>ppt_y</p:attrName>
                                        </p:attrNameLst>
                                      </p:cBhvr>
                                      <p:tavLst>
                                        <p:tav tm="0">
                                          <p:val>
                                            <p:strVal val="0-#ppt_h/2"/>
                                          </p:val>
                                        </p:tav>
                                        <p:tav tm="100000">
                                          <p:val>
                                            <p:strVal val="#ppt_y"/>
                                          </p:val>
                                        </p:tav>
                                      </p:tavLst>
                                    </p:anim>
                                  </p:childTnLst>
                                </p:cTn>
                              </p:par>
                            </p:childTnLst>
                          </p:cTn>
                        </p:par>
                        <p:par>
                          <p:cTn id="71" fill="hold">
                            <p:stCondLst>
                              <p:cond delay="6000"/>
                            </p:stCondLst>
                            <p:childTnLst>
                              <p:par>
                                <p:cTn id="72" presetID="2" presetClass="entr" presetSubtype="1" fill="hold" grpId="0" nodeType="afterEffect">
                                  <p:stCondLst>
                                    <p:cond delay="0"/>
                                  </p:stCondLst>
                                  <p:childTnLst>
                                    <p:set>
                                      <p:cBhvr>
                                        <p:cTn id="73" dur="1" fill="hold">
                                          <p:stCondLst>
                                            <p:cond delay="0"/>
                                          </p:stCondLst>
                                        </p:cTn>
                                        <p:tgtEl>
                                          <p:spTgt spid="124952"/>
                                        </p:tgtEl>
                                        <p:attrNameLst>
                                          <p:attrName>style.visibility</p:attrName>
                                        </p:attrNameLst>
                                      </p:cBhvr>
                                      <p:to>
                                        <p:strVal val="visible"/>
                                      </p:to>
                                    </p:set>
                                    <p:anim calcmode="lin" valueType="num">
                                      <p:cBhvr additive="base">
                                        <p:cTn id="74" dur="500" fill="hold"/>
                                        <p:tgtEl>
                                          <p:spTgt spid="124952"/>
                                        </p:tgtEl>
                                        <p:attrNameLst>
                                          <p:attrName>ppt_x</p:attrName>
                                        </p:attrNameLst>
                                      </p:cBhvr>
                                      <p:tavLst>
                                        <p:tav tm="0">
                                          <p:val>
                                            <p:strVal val="#ppt_x"/>
                                          </p:val>
                                        </p:tav>
                                        <p:tav tm="100000">
                                          <p:val>
                                            <p:strVal val="#ppt_x"/>
                                          </p:val>
                                        </p:tav>
                                      </p:tavLst>
                                    </p:anim>
                                    <p:anim calcmode="lin" valueType="num">
                                      <p:cBhvr additive="base">
                                        <p:cTn id="75" dur="500" fill="hold"/>
                                        <p:tgtEl>
                                          <p:spTgt spid="124952"/>
                                        </p:tgtEl>
                                        <p:attrNameLst>
                                          <p:attrName>ppt_y</p:attrName>
                                        </p:attrNameLst>
                                      </p:cBhvr>
                                      <p:tavLst>
                                        <p:tav tm="0">
                                          <p:val>
                                            <p:strVal val="0-#ppt_h/2"/>
                                          </p:val>
                                        </p:tav>
                                        <p:tav tm="100000">
                                          <p:val>
                                            <p:strVal val="#ppt_y"/>
                                          </p:val>
                                        </p:tav>
                                      </p:tavLst>
                                    </p:anim>
                                  </p:childTnLst>
                                </p:cTn>
                              </p:par>
                            </p:childTnLst>
                          </p:cTn>
                        </p:par>
                        <p:par>
                          <p:cTn id="76" fill="hold">
                            <p:stCondLst>
                              <p:cond delay="6500"/>
                            </p:stCondLst>
                            <p:childTnLst>
                              <p:par>
                                <p:cTn id="77" presetID="9" presetClass="entr" presetSubtype="0" fill="hold" grpId="0" nodeType="afterEffect">
                                  <p:stCondLst>
                                    <p:cond delay="0"/>
                                  </p:stCondLst>
                                  <p:childTnLst>
                                    <p:set>
                                      <p:cBhvr>
                                        <p:cTn id="78" dur="1" fill="hold">
                                          <p:stCondLst>
                                            <p:cond delay="0"/>
                                          </p:stCondLst>
                                        </p:cTn>
                                        <p:tgtEl>
                                          <p:spTgt spid="124979"/>
                                        </p:tgtEl>
                                        <p:attrNameLst>
                                          <p:attrName>style.visibility</p:attrName>
                                        </p:attrNameLst>
                                      </p:cBhvr>
                                      <p:to>
                                        <p:strVal val="visible"/>
                                      </p:to>
                                    </p:set>
                                    <p:animEffect transition="in" filter="dissolve">
                                      <p:cBhvr>
                                        <p:cTn id="79" dur="500"/>
                                        <p:tgtEl>
                                          <p:spTgt spid="124979"/>
                                        </p:tgtEl>
                                      </p:cBhvr>
                                    </p:animEffect>
                                  </p:childTnLst>
                                </p:cTn>
                              </p:par>
                            </p:childTnLst>
                          </p:cTn>
                        </p:par>
                        <p:par>
                          <p:cTn id="80" fill="hold">
                            <p:stCondLst>
                              <p:cond delay="7000"/>
                            </p:stCondLst>
                            <p:childTnLst>
                              <p:par>
                                <p:cTn id="81" presetID="23" presetClass="entr" presetSubtype="272" fill="hold" grpId="0" nodeType="afterEffect">
                                  <p:stCondLst>
                                    <p:cond delay="1000"/>
                                  </p:stCondLst>
                                  <p:childTnLst>
                                    <p:set>
                                      <p:cBhvr>
                                        <p:cTn id="82" dur="1" fill="hold">
                                          <p:stCondLst>
                                            <p:cond delay="0"/>
                                          </p:stCondLst>
                                        </p:cTn>
                                        <p:tgtEl>
                                          <p:spTgt spid="124980"/>
                                        </p:tgtEl>
                                        <p:attrNameLst>
                                          <p:attrName>style.visibility</p:attrName>
                                        </p:attrNameLst>
                                      </p:cBhvr>
                                      <p:to>
                                        <p:strVal val="visible"/>
                                      </p:to>
                                    </p:set>
                                    <p:anim calcmode="lin" valueType="num">
                                      <p:cBhvr>
                                        <p:cTn id="83" dur="500" fill="hold"/>
                                        <p:tgtEl>
                                          <p:spTgt spid="124980"/>
                                        </p:tgtEl>
                                        <p:attrNameLst>
                                          <p:attrName>ppt_w</p:attrName>
                                        </p:attrNameLst>
                                      </p:cBhvr>
                                      <p:tavLst>
                                        <p:tav tm="0">
                                          <p:val>
                                            <p:strVal val="2/3*#ppt_w"/>
                                          </p:val>
                                        </p:tav>
                                        <p:tav tm="100000">
                                          <p:val>
                                            <p:strVal val="#ppt_w"/>
                                          </p:val>
                                        </p:tav>
                                      </p:tavLst>
                                    </p:anim>
                                    <p:anim calcmode="lin" valueType="num">
                                      <p:cBhvr>
                                        <p:cTn id="84" dur="500" fill="hold"/>
                                        <p:tgtEl>
                                          <p:spTgt spid="124980"/>
                                        </p:tgtEl>
                                        <p:attrNameLst>
                                          <p:attrName>ppt_h</p:attrName>
                                        </p:attrNameLst>
                                      </p:cBhvr>
                                      <p:tavLst>
                                        <p:tav tm="0">
                                          <p:val>
                                            <p:strVal val="2/3*#ppt_h"/>
                                          </p:val>
                                        </p:tav>
                                        <p:tav tm="100000">
                                          <p:val>
                                            <p:strVal val="#ppt_h"/>
                                          </p:val>
                                        </p:tav>
                                      </p:tavLst>
                                    </p:anim>
                                  </p:childTnLst>
                                </p:cTn>
                              </p:par>
                            </p:childTnLst>
                          </p:cTn>
                        </p:par>
                        <p:par>
                          <p:cTn id="85" fill="hold">
                            <p:stCondLst>
                              <p:cond delay="8500"/>
                            </p:stCondLst>
                            <p:childTnLst>
                              <p:par>
                                <p:cTn id="86" presetID="9" presetClass="entr" presetSubtype="0" fill="hold" nodeType="afterEffect">
                                  <p:stCondLst>
                                    <p:cond delay="500"/>
                                  </p:stCondLst>
                                  <p:childTnLst>
                                    <p:set>
                                      <p:cBhvr>
                                        <p:cTn id="87" dur="1" fill="hold">
                                          <p:stCondLst>
                                            <p:cond delay="0"/>
                                          </p:stCondLst>
                                        </p:cTn>
                                        <p:tgtEl>
                                          <p:spTgt spid="124981"/>
                                        </p:tgtEl>
                                        <p:attrNameLst>
                                          <p:attrName>style.visibility</p:attrName>
                                        </p:attrNameLst>
                                      </p:cBhvr>
                                      <p:to>
                                        <p:strVal val="visible"/>
                                      </p:to>
                                    </p:set>
                                    <p:animEffect transition="in" filter="dissolve">
                                      <p:cBhvr>
                                        <p:cTn id="88" dur="500"/>
                                        <p:tgtEl>
                                          <p:spTgt spid="124981"/>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nodeType="clickEffect">
                                  <p:stCondLst>
                                    <p:cond delay="0"/>
                                  </p:stCondLst>
                                  <p:childTnLst>
                                    <p:set>
                                      <p:cBhvr>
                                        <p:cTn id="92" dur="1" fill="hold">
                                          <p:stCondLst>
                                            <p:cond delay="0"/>
                                          </p:stCondLst>
                                        </p:cTn>
                                        <p:tgtEl>
                                          <p:spTgt spid="124982"/>
                                        </p:tgtEl>
                                        <p:attrNameLst>
                                          <p:attrName>style.visibility</p:attrName>
                                        </p:attrNameLst>
                                      </p:cBhvr>
                                      <p:to>
                                        <p:strVal val="visible"/>
                                      </p:to>
                                    </p:set>
                                    <p:animEffect transition="in" filter="dissolve">
                                      <p:cBhvr>
                                        <p:cTn id="93" dur="500"/>
                                        <p:tgtEl>
                                          <p:spTgt spid="124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46" grpId="0" animBg="1"/>
      <p:bldP spid="124949" grpId="0" autoUpdateAnimBg="0"/>
      <p:bldP spid="124962" grpId="0" autoUpdateAnimBg="0"/>
      <p:bldP spid="124965" grpId="0" autoUpdateAnimBg="0"/>
      <p:bldP spid="124968" grpId="0" autoUpdateAnimBg="0"/>
      <p:bldP spid="124980" grpId="0" autoUpdateAnimBg="0"/>
      <p:bldP spid="124952" grpId="0" animBg="1"/>
      <p:bldP spid="124953" grpId="0" animBg="1"/>
      <p:bldP spid="124954" grpId="0" animBg="1"/>
      <p:bldP spid="124955" grpId="0" animBg="1"/>
      <p:bldP spid="124956" grpId="0" animBg="1"/>
      <p:bldP spid="124957" grpId="0" animBg="1"/>
      <p:bldP spid="124958" grpId="0" animBg="1"/>
      <p:bldP spid="124959" grpId="0" animBg="1"/>
      <p:bldP spid="124979" grpId="0" autoUpdateAnimBg="0"/>
      <p:bldP spid="124964" grpId="0" animBg="1"/>
      <p:bldP spid="124967" grpId="0" animBg="1"/>
      <p:bldP spid="124961"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p:cNvSpPr>
          <p:nvPr/>
        </p:nvSpPr>
        <p:spPr bwMode="auto">
          <a:xfrm>
            <a:off x="0" y="0"/>
            <a:ext cx="9144000" cy="1417638"/>
          </a:xfrm>
          <a:prstGeom prst="rect">
            <a:avLst/>
          </a:prstGeom>
          <a:solidFill>
            <a:srgbClr val="A379AF">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pt-BR" altLang="pt-BR" sz="4400">
              <a:solidFill>
                <a:schemeClr val="tx2"/>
              </a:solidFill>
              <a:latin typeface="Comic Sans MS" panose="030F0702030302020204" pitchFamily="66" charset="0"/>
            </a:endParaRPr>
          </a:p>
        </p:txBody>
      </p:sp>
      <p:sp>
        <p:nvSpPr>
          <p:cNvPr id="19459" name="Rectangle 4"/>
          <p:cNvSpPr>
            <a:spLocks noGrp="1" noChangeArrowheads="1"/>
          </p:cNvSpPr>
          <p:nvPr>
            <p:ph type="title"/>
          </p:nvPr>
        </p:nvSpPr>
        <p:spPr>
          <a:xfrm>
            <a:off x="0" y="274638"/>
            <a:ext cx="9144000" cy="1143000"/>
          </a:xfrm>
        </p:spPr>
        <p:txBody>
          <a:bodyPr/>
          <a:lstStyle/>
          <a:p>
            <a:pPr eaLnBrk="1" hangingPunct="1"/>
            <a:r>
              <a:rPr lang="pt-BR" altLang="pt-BR" sz="2800" b="1" smtClean="0">
                <a:latin typeface="Comic Sans MS" panose="030F0702030302020204" pitchFamily="66" charset="0"/>
              </a:rPr>
              <a:t>Funções e mecanismos de ação de anafilatoxinas</a:t>
            </a:r>
          </a:p>
        </p:txBody>
      </p:sp>
      <p:sp>
        <p:nvSpPr>
          <p:cNvPr id="19460" name="Rectangle 5"/>
          <p:cNvSpPr>
            <a:spLocks noGrp="1" noChangeArrowheads="1"/>
          </p:cNvSpPr>
          <p:nvPr>
            <p:ph type="body" idx="1"/>
          </p:nvPr>
        </p:nvSpPr>
        <p:spPr/>
        <p:txBody>
          <a:bodyPr/>
          <a:lstStyle/>
          <a:p>
            <a:pPr eaLnBrk="1" hangingPunct="1">
              <a:lnSpc>
                <a:spcPct val="80000"/>
              </a:lnSpc>
            </a:pPr>
            <a:r>
              <a:rPr lang="pt-BR" altLang="pt-BR" sz="2400" smtClean="0">
                <a:latin typeface="Comic Sans MS" panose="030F0702030302020204" pitchFamily="66" charset="0"/>
              </a:rPr>
              <a:t>Desencadeiam desgranulação (liberação de substâncias) por células endoteliais, mastócitos ou phagócitos: </a:t>
            </a:r>
          </a:p>
          <a:p>
            <a:pPr lvl="1" eaLnBrk="1" hangingPunct="1">
              <a:lnSpc>
                <a:spcPct val="80000"/>
              </a:lnSpc>
            </a:pPr>
            <a:r>
              <a:rPr lang="pt-BR" altLang="pt-BR" sz="2400" smtClean="0">
                <a:latin typeface="Comic Sans MS" panose="030F0702030302020204" pitchFamily="66" charset="0"/>
              </a:rPr>
              <a:t>Isso produz resposta inflamatória local. </a:t>
            </a:r>
          </a:p>
          <a:p>
            <a:pPr lvl="1" eaLnBrk="1" hangingPunct="1">
              <a:lnSpc>
                <a:spcPct val="80000"/>
              </a:lnSpc>
            </a:pPr>
            <a:r>
              <a:rPr lang="pt-BR" altLang="pt-BR" sz="2400" smtClean="0">
                <a:latin typeface="Comic Sans MS" panose="030F0702030302020204" pitchFamily="66" charset="0"/>
              </a:rPr>
              <a:t>Se a desgranulação for forte demais, produz uma síndrome de choque semelhante à uma reação anafilática</a:t>
            </a:r>
            <a:r>
              <a:rPr lang="pt-BR" altLang="pt-BR" sz="2400" smtClean="0">
                <a:solidFill>
                  <a:srgbClr val="CC0000"/>
                </a:solidFill>
                <a:latin typeface="Comic Sans MS" panose="030F0702030302020204" pitchFamily="66" charset="0"/>
              </a:rPr>
              <a:t>*</a:t>
            </a:r>
            <a:r>
              <a:rPr lang="pt-BR" altLang="pt-BR" sz="2400" smtClean="0">
                <a:latin typeface="Comic Sans MS" panose="030F0702030302020204" pitchFamily="66" charset="0"/>
              </a:rPr>
              <a:t>.</a:t>
            </a:r>
          </a:p>
          <a:p>
            <a:pPr lvl="1" eaLnBrk="1" hangingPunct="1">
              <a:lnSpc>
                <a:spcPct val="80000"/>
              </a:lnSpc>
            </a:pPr>
            <a:endParaRPr lang="pt-BR" altLang="pt-BR" sz="2400" smtClean="0">
              <a:latin typeface="Comic Sans MS" panose="030F0702030302020204" pitchFamily="66" charset="0"/>
            </a:endParaRPr>
          </a:p>
          <a:p>
            <a:pPr eaLnBrk="1" hangingPunct="1">
              <a:lnSpc>
                <a:spcPct val="80000"/>
              </a:lnSpc>
            </a:pPr>
            <a:r>
              <a:rPr lang="pt-BR" altLang="pt-BR" sz="2400" smtClean="0">
                <a:latin typeface="Comic Sans MS" panose="030F0702030302020204" pitchFamily="66" charset="0"/>
              </a:rPr>
              <a:t>Indiretamente medeiam:</a:t>
            </a:r>
          </a:p>
          <a:p>
            <a:pPr lvl="1" eaLnBrk="1" hangingPunct="1">
              <a:lnSpc>
                <a:spcPct val="80000"/>
              </a:lnSpc>
            </a:pPr>
            <a:r>
              <a:rPr lang="pt-BR" altLang="pt-BR" sz="2400" smtClean="0">
                <a:latin typeface="Comic Sans MS" panose="030F0702030302020204" pitchFamily="66" charset="0"/>
              </a:rPr>
              <a:t>Contração de músculos lisos, e.g., broncoespasmos.</a:t>
            </a:r>
          </a:p>
          <a:p>
            <a:pPr lvl="1" eaLnBrk="1" hangingPunct="1">
              <a:lnSpc>
                <a:spcPct val="80000"/>
              </a:lnSpc>
            </a:pPr>
            <a:r>
              <a:rPr lang="pt-BR" altLang="pt-BR" sz="2400" smtClean="0">
                <a:latin typeface="Comic Sans MS" panose="030F0702030302020204" pitchFamily="66" charset="0"/>
              </a:rPr>
              <a:t>Aumento da permeabilidade vascular, e.g., edema e rubor. </a:t>
            </a:r>
          </a:p>
          <a:p>
            <a:pPr lvl="1" eaLnBrk="1" hangingPunct="1">
              <a:lnSpc>
                <a:spcPct val="80000"/>
              </a:lnSpc>
            </a:pPr>
            <a:r>
              <a:rPr lang="pt-BR" altLang="pt-BR" sz="2400" smtClean="0">
                <a:latin typeface="Comic Sans MS" panose="030F0702030302020204" pitchFamily="66" charset="0"/>
              </a:rPr>
              <a:t>Quimiotaxia com recrutamento de leucócitos.</a:t>
            </a:r>
          </a:p>
          <a:p>
            <a:pPr eaLnBrk="1" hangingPunct="1">
              <a:lnSpc>
                <a:spcPct val="80000"/>
              </a:lnSpc>
            </a:pPr>
            <a:endParaRPr lang="pt-BR" altLang="pt-BR" sz="2400" smtClean="0">
              <a:latin typeface="Comic Sans MS" panose="030F0702030302020204" pitchFamily="66" charset="0"/>
            </a:endParaRPr>
          </a:p>
          <a:p>
            <a:pPr eaLnBrk="1" hangingPunct="1">
              <a:lnSpc>
                <a:spcPct val="80000"/>
              </a:lnSpc>
            </a:pPr>
            <a:endParaRPr lang="pt-BR" altLang="pt-BR" sz="2400" smtClean="0">
              <a:latin typeface="Comic Sans MS" panose="030F0702030302020204" pitchFamily="66" charset="0"/>
            </a:endParaRPr>
          </a:p>
        </p:txBody>
      </p:sp>
    </p:spTree>
    <p:extLst>
      <p:ext uri="{BB962C8B-B14F-4D97-AF65-F5344CB8AC3E}">
        <p14:creationId xmlns:p14="http://schemas.microsoft.com/office/powerpoint/2010/main" val="70696636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383595" y="358306"/>
            <a:ext cx="4376811" cy="69443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lt1"/>
                </a:solidFill>
                <a:effectLst>
                  <a:outerShdw blurRad="63500" dist="38100" dir="5400000" algn="t" rotWithShape="0">
                    <a:prstClr val="black">
                      <a:alpha val="25000"/>
                    </a:prst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cap="small" dirty="0">
                <a:solidFill>
                  <a:prstClr val="white"/>
                </a:solidFill>
                <a:effectLst/>
              </a:rPr>
              <a:t>Via </a:t>
            </a:r>
            <a:r>
              <a:rPr lang="en-US" sz="4000" cap="small" dirty="0" err="1">
                <a:solidFill>
                  <a:prstClr val="white"/>
                </a:solidFill>
                <a:effectLst/>
              </a:rPr>
              <a:t>Clássica</a:t>
            </a:r>
            <a:endParaRPr lang="pt-BR" sz="1400" cap="small" dirty="0">
              <a:solidFill>
                <a:prstClr val="white"/>
              </a:solidFill>
              <a:effectLst/>
            </a:endParaRPr>
          </a:p>
        </p:txBody>
      </p:sp>
      <p:pic>
        <p:nvPicPr>
          <p:cNvPr id="3" name="The Complement Syste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3588" y="1178750"/>
            <a:ext cx="7416824" cy="5562618"/>
          </a:xfrm>
          <a:prstGeom prst="rect">
            <a:avLst/>
          </a:prstGeom>
        </p:spPr>
      </p:pic>
    </p:spTree>
    <p:extLst>
      <p:ext uri="{BB962C8B-B14F-4D97-AF65-F5344CB8AC3E}">
        <p14:creationId xmlns:p14="http://schemas.microsoft.com/office/powerpoint/2010/main" val="125760805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p:cNvSpPr>
          <p:nvPr/>
        </p:nvSpPr>
        <p:spPr bwMode="auto">
          <a:xfrm>
            <a:off x="0" y="0"/>
            <a:ext cx="9144000" cy="1417638"/>
          </a:xfrm>
          <a:prstGeom prst="rect">
            <a:avLst/>
          </a:prstGeom>
          <a:solidFill>
            <a:srgbClr val="A379AF">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pt-BR" altLang="pt-BR" sz="4400">
              <a:solidFill>
                <a:schemeClr val="tx2"/>
              </a:solidFill>
              <a:latin typeface="Comic Sans MS" panose="030F0702030302020204" pitchFamily="66" charset="0"/>
            </a:endParaRPr>
          </a:p>
        </p:txBody>
      </p:sp>
      <p:pic>
        <p:nvPicPr>
          <p:cNvPr id="2048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4508500"/>
            <a:ext cx="3665537" cy="184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Rectangle 5"/>
          <p:cNvSpPr>
            <a:spLocks noGrp="1" noChangeArrowheads="1"/>
          </p:cNvSpPr>
          <p:nvPr>
            <p:ph type="title"/>
          </p:nvPr>
        </p:nvSpPr>
        <p:spPr/>
        <p:txBody>
          <a:bodyPr/>
          <a:lstStyle/>
          <a:p>
            <a:pPr eaLnBrk="1" hangingPunct="1"/>
            <a:r>
              <a:rPr lang="pt-BR" altLang="pt-BR" sz="2800" b="1" smtClean="0">
                <a:latin typeface="Comic Sans MS" panose="030F0702030302020204" pitchFamily="66" charset="0"/>
              </a:rPr>
              <a:t>Ativação de complemento pela via de </a:t>
            </a:r>
            <a:br>
              <a:rPr lang="pt-BR" altLang="pt-BR" sz="2800" b="1" smtClean="0">
                <a:latin typeface="Comic Sans MS" panose="030F0702030302020204" pitchFamily="66" charset="0"/>
              </a:rPr>
            </a:br>
            <a:r>
              <a:rPr lang="pt-BR" altLang="pt-BR" sz="2800" b="1" smtClean="0">
                <a:latin typeface="Comic Sans MS" panose="030F0702030302020204" pitchFamily="66" charset="0"/>
              </a:rPr>
              <a:t>lectina ligante de manana (LLM ou MBL)</a:t>
            </a:r>
          </a:p>
        </p:txBody>
      </p:sp>
      <p:pic>
        <p:nvPicPr>
          <p:cNvPr id="20485" name="Picture 7"/>
          <p:cNvPicPr>
            <a:picLocks noChangeAspect="1" noChangeArrowheads="1"/>
          </p:cNvPicPr>
          <p:nvPr/>
        </p:nvPicPr>
        <p:blipFill>
          <a:blip r:embed="rId3">
            <a:extLst>
              <a:ext uri="{28A0092B-C50C-407E-A947-70E740481C1C}">
                <a14:useLocalDpi xmlns:a14="http://schemas.microsoft.com/office/drawing/2010/main" val="0"/>
              </a:ext>
            </a:extLst>
          </a:blip>
          <a:srcRect l="17513" t="19487" r="23421" b="14561"/>
          <a:stretch>
            <a:fillRect/>
          </a:stretch>
        </p:blipFill>
        <p:spPr bwMode="auto">
          <a:xfrm>
            <a:off x="0" y="2060575"/>
            <a:ext cx="4392613" cy="367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6" name="Text Box 9"/>
          <p:cNvSpPr txBox="1">
            <a:spLocks noChangeArrowheads="1"/>
          </p:cNvSpPr>
          <p:nvPr/>
        </p:nvSpPr>
        <p:spPr bwMode="auto">
          <a:xfrm>
            <a:off x="5003800" y="1773238"/>
            <a:ext cx="36195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a:latin typeface="Comic Sans MS" panose="030F0702030302020204" pitchFamily="66" charset="0"/>
              </a:rPr>
              <a:t>Resíduos terminais de manose: comuns em bactérias, mas não em vertebrados</a:t>
            </a:r>
          </a:p>
          <a:p>
            <a:pPr eaLnBrk="1" hangingPunct="1">
              <a:spcBef>
                <a:spcPct val="0"/>
              </a:spcBef>
              <a:buFontTx/>
              <a:buNone/>
            </a:pPr>
            <a:endParaRPr lang="pt-BR" altLang="pt-BR" sz="1800">
              <a:latin typeface="Comic Sans MS" panose="030F0702030302020204" pitchFamily="66" charset="0"/>
            </a:endParaRPr>
          </a:p>
          <a:p>
            <a:pPr eaLnBrk="1" hangingPunct="1">
              <a:spcBef>
                <a:spcPct val="0"/>
              </a:spcBef>
              <a:buFontTx/>
              <a:buNone/>
            </a:pPr>
            <a:r>
              <a:rPr lang="pt-BR" altLang="pt-BR" sz="1800">
                <a:latin typeface="Comic Sans MS" panose="030F0702030302020204" pitchFamily="66" charset="0"/>
              </a:rPr>
              <a:t>LLM é parecida com C1q, mas: </a:t>
            </a:r>
          </a:p>
          <a:p>
            <a:pPr eaLnBrk="1" hangingPunct="1">
              <a:spcBef>
                <a:spcPct val="0"/>
              </a:spcBef>
              <a:buFontTx/>
              <a:buNone/>
            </a:pPr>
            <a:endParaRPr lang="pt-BR" altLang="pt-BR" sz="1800">
              <a:latin typeface="Comic Sans MS" panose="030F0702030302020204" pitchFamily="66" charset="0"/>
            </a:endParaRPr>
          </a:p>
          <a:p>
            <a:pPr eaLnBrk="1" hangingPunct="1">
              <a:spcBef>
                <a:spcPct val="0"/>
              </a:spcBef>
              <a:buFontTx/>
              <a:buNone/>
            </a:pPr>
            <a:r>
              <a:rPr lang="pt-BR" altLang="pt-BR" sz="1800">
                <a:latin typeface="Comic Sans MS" panose="030F0702030302020204" pitchFamily="66" charset="0"/>
              </a:rPr>
              <a:t>LLM reconhece manose de bactérias diretamente, sem Acs</a:t>
            </a:r>
          </a:p>
          <a:p>
            <a:pPr eaLnBrk="1" hangingPunct="1">
              <a:spcBef>
                <a:spcPct val="0"/>
              </a:spcBef>
              <a:buFontTx/>
              <a:buNone/>
            </a:pPr>
            <a:endParaRPr lang="pt-BR" altLang="pt-BR" sz="1800">
              <a:latin typeface="Comic Sans MS" panose="030F0702030302020204" pitchFamily="66" charset="0"/>
            </a:endParaRPr>
          </a:p>
          <a:p>
            <a:pPr eaLnBrk="1" hangingPunct="1">
              <a:spcBef>
                <a:spcPct val="0"/>
              </a:spcBef>
              <a:buFontTx/>
              <a:buNone/>
            </a:pPr>
            <a:endParaRPr lang="pt-BR" altLang="pt-BR" sz="1800">
              <a:latin typeface="Comic Sans MS" panose="030F0702030302020204" pitchFamily="66" charset="0"/>
            </a:endParaRPr>
          </a:p>
        </p:txBody>
      </p:sp>
    </p:spTree>
    <p:extLst>
      <p:ext uri="{BB962C8B-B14F-4D97-AF65-F5344CB8AC3E}">
        <p14:creationId xmlns:p14="http://schemas.microsoft.com/office/powerpoint/2010/main" val="336766553"/>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p:cNvSpPr txBox="1"/>
          <p:nvPr/>
        </p:nvSpPr>
        <p:spPr>
          <a:xfrm>
            <a:off x="431541" y="1340768"/>
            <a:ext cx="8280919" cy="2020938"/>
          </a:xfrm>
          <a:prstGeom prst="rect">
            <a:avLst/>
          </a:prstGeom>
          <a:noFill/>
        </p:spPr>
        <p:txBody>
          <a:bodyPr wrap="square" rtlCol="0">
            <a:spAutoFit/>
          </a:bodyPr>
          <a:lstStyle/>
          <a:p>
            <a:pPr marL="457200" indent="-457200">
              <a:lnSpc>
                <a:spcPct val="150000"/>
              </a:lnSpc>
              <a:spcAft>
                <a:spcPts val="1800"/>
              </a:spcAft>
              <a:buFontTx/>
              <a:buChar char="-"/>
            </a:pPr>
            <a:r>
              <a:rPr lang="pt-BR" sz="2800" dirty="0" err="1"/>
              <a:t>Jansenius</a:t>
            </a:r>
            <a:r>
              <a:rPr lang="pt-BR" sz="2800" dirty="0">
                <a:effectLst>
                  <a:outerShdw blurRad="38100" dist="38100" dir="2700000" algn="tl">
                    <a:srgbClr val="C0C0C0"/>
                  </a:outerShdw>
                </a:effectLst>
              </a:rPr>
              <a:t> – 1987</a:t>
            </a:r>
          </a:p>
          <a:p>
            <a:pPr marL="342900" indent="-342900">
              <a:lnSpc>
                <a:spcPct val="150000"/>
              </a:lnSpc>
              <a:spcAft>
                <a:spcPts val="1800"/>
              </a:spcAft>
              <a:buFontTx/>
              <a:buChar char="-"/>
            </a:pPr>
            <a:r>
              <a:rPr lang="pt-BR" sz="2400" dirty="0"/>
              <a:t> Filogeneticamente mais antiga - Primeiros vertebrados já apresentavam ativação independente de anticorpos.</a:t>
            </a:r>
          </a:p>
        </p:txBody>
      </p:sp>
      <p:sp>
        <p:nvSpPr>
          <p:cNvPr id="10" name="TextBox 1"/>
          <p:cNvSpPr txBox="1"/>
          <p:nvPr/>
        </p:nvSpPr>
        <p:spPr>
          <a:xfrm>
            <a:off x="539552" y="3603605"/>
            <a:ext cx="8064895" cy="2417683"/>
          </a:xfrm>
          <a:prstGeom prst="roundRect">
            <a:avLst/>
          </a:prstGeom>
          <a:ln/>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spcAft>
                <a:spcPts val="2400"/>
              </a:spcAft>
              <a:buFontTx/>
              <a:buChar char="-"/>
              <a:defRPr/>
            </a:pPr>
            <a:r>
              <a:rPr lang="pt-BR" sz="2400" dirty="0"/>
              <a:t> </a:t>
            </a:r>
            <a:r>
              <a:rPr lang="pt-BR" sz="2400" dirty="0" err="1"/>
              <a:t>Pillemer</a:t>
            </a:r>
            <a:r>
              <a:rPr lang="pt-BR" sz="2400" dirty="0"/>
              <a:t> – 1954 - Via independente de anticorpos</a:t>
            </a:r>
          </a:p>
          <a:p>
            <a:pPr algn="ctr">
              <a:spcAft>
                <a:spcPts val="2400"/>
              </a:spcAft>
              <a:buFontTx/>
              <a:buChar char="-"/>
              <a:defRPr/>
            </a:pPr>
            <a:r>
              <a:rPr lang="pt-BR" sz="2400" dirty="0"/>
              <a:t> Soro sem anticorpos em meio contendo polissacarídeos – zimosan – consumo  de proteínas do complemento</a:t>
            </a:r>
          </a:p>
          <a:p>
            <a:pPr algn="ctr">
              <a:spcAft>
                <a:spcPts val="2400"/>
              </a:spcAft>
              <a:buFontTx/>
              <a:buChar char="-"/>
              <a:defRPr/>
            </a:pPr>
            <a:r>
              <a:rPr lang="pt-BR" sz="2400" dirty="0"/>
              <a:t> Via da </a:t>
            </a:r>
            <a:r>
              <a:rPr lang="pt-BR" sz="2400" dirty="0" err="1"/>
              <a:t>Properdina</a:t>
            </a:r>
            <a:endParaRPr lang="pt-BR" sz="2400" dirty="0"/>
          </a:p>
        </p:txBody>
      </p:sp>
      <p:sp>
        <p:nvSpPr>
          <p:cNvPr id="5" name="Rectangle 2"/>
          <p:cNvSpPr txBox="1">
            <a:spLocks noChangeArrowheads="1"/>
          </p:cNvSpPr>
          <p:nvPr/>
        </p:nvSpPr>
        <p:spPr>
          <a:xfrm>
            <a:off x="2398523" y="286298"/>
            <a:ext cx="4346954" cy="76643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lt1"/>
                </a:solidFill>
                <a:effectLst>
                  <a:outerShdw blurRad="63500" dist="38100" dir="5400000" algn="t" rotWithShape="0">
                    <a:prstClr val="black">
                      <a:alpha val="25000"/>
                    </a:prst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pt-BR" sz="3600" cap="small" dirty="0">
                <a:solidFill>
                  <a:schemeClr val="bg1"/>
                </a:solidFill>
                <a:effectLst/>
              </a:rPr>
              <a:t>Via da </a:t>
            </a:r>
            <a:r>
              <a:rPr lang="pt-BR" sz="3600" cap="small" dirty="0" err="1">
                <a:solidFill>
                  <a:schemeClr val="bg1"/>
                </a:solidFill>
                <a:effectLst/>
              </a:rPr>
              <a:t>Lectina</a:t>
            </a:r>
            <a:endParaRPr lang="pt-BR" sz="1200" cap="small" dirty="0">
              <a:solidFill>
                <a:schemeClr val="bg1"/>
              </a:solidFill>
              <a:effectLst/>
            </a:endParaRPr>
          </a:p>
        </p:txBody>
      </p:sp>
    </p:spTree>
    <p:extLst>
      <p:ext uri="{BB962C8B-B14F-4D97-AF65-F5344CB8AC3E}">
        <p14:creationId xmlns:p14="http://schemas.microsoft.com/office/powerpoint/2010/main" val="229991414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3232" r="648"/>
          <a:stretch/>
        </p:blipFill>
        <p:spPr bwMode="auto">
          <a:xfrm>
            <a:off x="2026869" y="1836183"/>
            <a:ext cx="3066979" cy="4550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46319"/>
          <a:stretch/>
        </p:blipFill>
        <p:spPr bwMode="auto">
          <a:xfrm>
            <a:off x="5394738" y="1988840"/>
            <a:ext cx="3569750" cy="4550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txBox="1">
            <a:spLocks noChangeArrowheads="1"/>
          </p:cNvSpPr>
          <p:nvPr/>
        </p:nvSpPr>
        <p:spPr>
          <a:xfrm>
            <a:off x="2398523" y="286298"/>
            <a:ext cx="4346954" cy="76643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lt1"/>
                </a:solidFill>
                <a:effectLst>
                  <a:outerShdw blurRad="63500" dist="38100" dir="5400000" algn="t" rotWithShape="0">
                    <a:prstClr val="black">
                      <a:alpha val="25000"/>
                    </a:prst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pt-BR" sz="3600" cap="small" dirty="0">
                <a:solidFill>
                  <a:schemeClr val="bg1"/>
                </a:solidFill>
                <a:effectLst/>
              </a:rPr>
              <a:t>Via da </a:t>
            </a:r>
            <a:r>
              <a:rPr lang="pt-BR" sz="3600" cap="small" dirty="0" err="1">
                <a:solidFill>
                  <a:schemeClr val="bg1"/>
                </a:solidFill>
                <a:effectLst/>
              </a:rPr>
              <a:t>Lectina</a:t>
            </a:r>
            <a:endParaRPr lang="pt-BR" sz="1200" cap="small" dirty="0">
              <a:solidFill>
                <a:schemeClr val="bg1"/>
              </a:solidFill>
              <a:effectLst/>
            </a:endParaRPr>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5548" b="42593"/>
          <a:stretch/>
        </p:blipFill>
        <p:spPr bwMode="auto">
          <a:xfrm>
            <a:off x="2049581" y="1999149"/>
            <a:ext cx="3498958" cy="1861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aixaDeTexto 7"/>
          <p:cNvSpPr txBox="1"/>
          <p:nvPr/>
        </p:nvSpPr>
        <p:spPr>
          <a:xfrm>
            <a:off x="321455" y="1052736"/>
            <a:ext cx="8501090" cy="946413"/>
          </a:xfrm>
          <a:prstGeom prst="rect">
            <a:avLst/>
          </a:prstGeom>
          <a:noFill/>
        </p:spPr>
        <p:txBody>
          <a:bodyPr wrap="square" rtlCol="0">
            <a:spAutoFit/>
          </a:bodyPr>
          <a:lstStyle/>
          <a:p>
            <a:pPr algn="ctr">
              <a:lnSpc>
                <a:spcPct val="150000"/>
              </a:lnSpc>
            </a:pPr>
            <a:r>
              <a:rPr lang="pt-BR" sz="2100" dirty="0"/>
              <a:t>Ligação de </a:t>
            </a:r>
            <a:r>
              <a:rPr lang="pt-BR" sz="2100" dirty="0" err="1"/>
              <a:t>lectinas</a:t>
            </a:r>
            <a:r>
              <a:rPr lang="pt-BR" sz="2100" dirty="0"/>
              <a:t> circulantes a polissacarídeos de microrganismos </a:t>
            </a:r>
          </a:p>
          <a:p>
            <a:pPr algn="ctr">
              <a:lnSpc>
                <a:spcPct val="150000"/>
              </a:lnSpc>
            </a:pPr>
            <a:r>
              <a:rPr lang="pt-BR" sz="1600" b="1" dirty="0"/>
              <a:t>MBL – </a:t>
            </a:r>
            <a:r>
              <a:rPr lang="pt-BR" sz="1600" b="1" dirty="0" err="1"/>
              <a:t>lectina</a:t>
            </a:r>
            <a:r>
              <a:rPr lang="pt-BR" sz="1600" b="1" dirty="0"/>
              <a:t> </a:t>
            </a:r>
            <a:r>
              <a:rPr lang="pt-BR" sz="1600" b="1" dirty="0" err="1"/>
              <a:t>ligadora</a:t>
            </a:r>
            <a:r>
              <a:rPr lang="pt-BR" sz="1600" b="1" dirty="0"/>
              <a:t> de </a:t>
            </a:r>
            <a:r>
              <a:rPr lang="pt-BR" sz="1600" b="1" dirty="0" err="1"/>
              <a:t>manose</a:t>
            </a:r>
            <a:r>
              <a:rPr lang="pt-BR" sz="1600" b="1" dirty="0"/>
              <a:t>	MASP – </a:t>
            </a:r>
            <a:r>
              <a:rPr lang="pt-BR" sz="1600" b="1" dirty="0" err="1"/>
              <a:t>serinoprotease</a:t>
            </a:r>
            <a:r>
              <a:rPr lang="pt-BR" sz="1600" b="1" dirty="0"/>
              <a:t> associada a </a:t>
            </a:r>
            <a:r>
              <a:rPr lang="pt-BR" sz="1600" b="1" dirty="0" err="1"/>
              <a:t>manose</a:t>
            </a:r>
            <a:endParaRPr lang="pt-BR" sz="1600" b="1" dirty="0"/>
          </a:p>
        </p:txBody>
      </p:sp>
      <p:sp>
        <p:nvSpPr>
          <p:cNvPr id="2" name="Retângulo 1"/>
          <p:cNvSpPr/>
          <p:nvPr/>
        </p:nvSpPr>
        <p:spPr>
          <a:xfrm>
            <a:off x="755576" y="6391071"/>
            <a:ext cx="5110781" cy="369332"/>
          </a:xfrm>
          <a:prstGeom prst="rect">
            <a:avLst/>
          </a:prstGeom>
        </p:spPr>
        <p:txBody>
          <a:bodyPr wrap="square">
            <a:spAutoFit/>
          </a:bodyPr>
          <a:lstStyle/>
          <a:p>
            <a:pPr marL="285750" indent="-285750">
              <a:buFontTx/>
              <a:buChar char="-"/>
            </a:pPr>
            <a:r>
              <a:rPr lang="pt-BR" dirty="0" err="1"/>
              <a:t>Mannose</a:t>
            </a:r>
            <a:r>
              <a:rPr lang="pt-BR" dirty="0"/>
              <a:t>,  </a:t>
            </a:r>
            <a:r>
              <a:rPr lang="pt-BR" dirty="0" err="1"/>
              <a:t>fucose</a:t>
            </a:r>
            <a:r>
              <a:rPr lang="pt-BR" dirty="0"/>
              <a:t>,  </a:t>
            </a:r>
            <a:r>
              <a:rPr lang="pt-BR" dirty="0" err="1"/>
              <a:t>and</a:t>
            </a:r>
            <a:r>
              <a:rPr lang="pt-BR" dirty="0"/>
              <a:t>  N-</a:t>
            </a:r>
            <a:r>
              <a:rPr lang="pt-BR" dirty="0" err="1"/>
              <a:t>acetylglucosamine</a:t>
            </a:r>
            <a:endParaRPr lang="pt-BR" dirty="0"/>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220" y="2117463"/>
            <a:ext cx="1847357" cy="3975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2851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321455" y="1052736"/>
            <a:ext cx="8501090" cy="877163"/>
          </a:xfrm>
          <a:prstGeom prst="rect">
            <a:avLst/>
          </a:prstGeom>
          <a:noFill/>
        </p:spPr>
        <p:txBody>
          <a:bodyPr wrap="square" rtlCol="0">
            <a:spAutoFit/>
          </a:bodyPr>
          <a:lstStyle/>
          <a:p>
            <a:pPr algn="ctr">
              <a:lnSpc>
                <a:spcPct val="150000"/>
              </a:lnSpc>
            </a:pPr>
            <a:r>
              <a:rPr lang="pt-BR" sz="2000" dirty="0"/>
              <a:t>Ligação de </a:t>
            </a:r>
            <a:r>
              <a:rPr lang="pt-BR" sz="2000" dirty="0" err="1"/>
              <a:t>lectinas</a:t>
            </a:r>
            <a:r>
              <a:rPr lang="pt-BR" sz="2000" dirty="0"/>
              <a:t> circulantes a polissacarídeos de microrganismos </a:t>
            </a:r>
          </a:p>
          <a:p>
            <a:pPr algn="ctr">
              <a:lnSpc>
                <a:spcPct val="150000"/>
              </a:lnSpc>
            </a:pPr>
            <a:r>
              <a:rPr lang="pt-BR" sz="1400" b="1" dirty="0"/>
              <a:t>MBL – </a:t>
            </a:r>
            <a:r>
              <a:rPr lang="pt-BR" sz="1400" b="1" dirty="0" err="1"/>
              <a:t>lectina</a:t>
            </a:r>
            <a:r>
              <a:rPr lang="pt-BR" sz="1400" b="1" dirty="0"/>
              <a:t> </a:t>
            </a:r>
            <a:r>
              <a:rPr lang="pt-BR" sz="1400" b="1" dirty="0" err="1"/>
              <a:t>ligadora</a:t>
            </a:r>
            <a:r>
              <a:rPr lang="pt-BR" sz="1400" b="1" dirty="0"/>
              <a:t> de </a:t>
            </a:r>
            <a:r>
              <a:rPr lang="pt-BR" sz="1400" b="1" dirty="0" err="1"/>
              <a:t>manose</a:t>
            </a:r>
            <a:r>
              <a:rPr lang="pt-BR" sz="1400" b="1" dirty="0"/>
              <a:t>	</a:t>
            </a:r>
            <a:r>
              <a:rPr lang="pt-BR" sz="1400" b="1" dirty="0">
                <a:effectLst>
                  <a:outerShdw blurRad="38100" dist="38100" dir="2700000" algn="tl">
                    <a:srgbClr val="000000">
                      <a:alpha val="43137"/>
                    </a:srgbClr>
                  </a:outerShdw>
                </a:effectLst>
              </a:rPr>
              <a:t>MASP – </a:t>
            </a:r>
            <a:r>
              <a:rPr lang="pt-BR" sz="1400" b="1" dirty="0" err="1">
                <a:effectLst>
                  <a:outerShdw blurRad="38100" dist="38100" dir="2700000" algn="tl">
                    <a:srgbClr val="000000">
                      <a:alpha val="43137"/>
                    </a:srgbClr>
                  </a:outerShdw>
                </a:effectLst>
              </a:rPr>
              <a:t>serinoprotease</a:t>
            </a:r>
            <a:r>
              <a:rPr lang="pt-BR" sz="1400" b="1" dirty="0">
                <a:effectLst>
                  <a:outerShdw blurRad="38100" dist="38100" dir="2700000" algn="tl">
                    <a:srgbClr val="000000">
                      <a:alpha val="43137"/>
                    </a:srgbClr>
                  </a:outerShdw>
                </a:effectLst>
              </a:rPr>
              <a:t> associada a </a:t>
            </a:r>
            <a:r>
              <a:rPr lang="pt-BR" sz="1400" b="1" dirty="0" err="1">
                <a:effectLst>
                  <a:outerShdw blurRad="38100" dist="38100" dir="2700000" algn="tl">
                    <a:srgbClr val="000000">
                      <a:alpha val="43137"/>
                    </a:srgbClr>
                  </a:outerShdw>
                </a:effectLst>
              </a:rPr>
              <a:t>manose</a:t>
            </a:r>
            <a:endParaRPr lang="pt-BR" sz="1400" b="1" dirty="0">
              <a:effectLst>
                <a:outerShdw blurRad="38100" dist="38100" dir="2700000" algn="tl">
                  <a:srgbClr val="000000">
                    <a:alpha val="43137"/>
                  </a:srgbClr>
                </a:outerShdw>
              </a:effectLst>
            </a:endParaRPr>
          </a:p>
        </p:txBody>
      </p:sp>
      <p:graphicFrame>
        <p:nvGraphicFramePr>
          <p:cNvPr id="3075" name="Object 3"/>
          <p:cNvGraphicFramePr>
            <a:graphicFrameLocks noChangeAspect="1"/>
          </p:cNvGraphicFramePr>
          <p:nvPr>
            <p:extLst/>
          </p:nvPr>
        </p:nvGraphicFramePr>
        <p:xfrm>
          <a:off x="1035851" y="2060848"/>
          <a:ext cx="2456029" cy="4608512"/>
        </p:xfrm>
        <a:graphic>
          <a:graphicData uri="http://schemas.openxmlformats.org/presentationml/2006/ole">
            <mc:AlternateContent xmlns:mc="http://schemas.openxmlformats.org/markup-compatibility/2006">
              <mc:Choice xmlns:v="urn:schemas-microsoft-com:vml" Requires="v">
                <p:oleObj spid="_x0000_s4102" name="Foto do Photo Editor" r:id="rId4" imgW="3161905" imgH="5800000" progId="">
                  <p:embed/>
                </p:oleObj>
              </mc:Choice>
              <mc:Fallback>
                <p:oleObj name="Foto do Photo Editor" r:id="rId4" imgW="3161905" imgH="5800000" progId="">
                  <p:embed/>
                  <p:pic>
                    <p:nvPicPr>
                      <p:cNvPr id="307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5851" y="2060848"/>
                        <a:ext cx="2456029" cy="4608512"/>
                      </a:xfrm>
                      <a:prstGeom prst="rect">
                        <a:avLst/>
                      </a:prstGeom>
                      <a:noFill/>
                      <a:ln w="28575">
                        <a:solidFill>
                          <a:srgbClr val="CC3300"/>
                        </a:solidFill>
                        <a:miter lim="800000"/>
                        <a:headEnd/>
                        <a:tailEnd/>
                      </a:ln>
                      <a:extLst/>
                    </p:spPr>
                  </p:pic>
                </p:oleObj>
              </mc:Fallback>
            </mc:AlternateContent>
          </a:graphicData>
        </a:graphic>
      </p:graphicFrame>
      <p:sp>
        <p:nvSpPr>
          <p:cNvPr id="10" name="Elipse 9"/>
          <p:cNvSpPr/>
          <p:nvPr/>
        </p:nvSpPr>
        <p:spPr>
          <a:xfrm>
            <a:off x="611560" y="2812286"/>
            <a:ext cx="3240360" cy="15528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ext Box 2092"/>
          <p:cNvSpPr txBox="1">
            <a:spLocks noChangeArrowheads="1"/>
          </p:cNvSpPr>
          <p:nvPr/>
        </p:nvSpPr>
        <p:spPr bwMode="auto">
          <a:xfrm>
            <a:off x="4240248" y="4979260"/>
            <a:ext cx="4176464" cy="138499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spcBef>
                <a:spcPct val="50000"/>
              </a:spcBef>
              <a:defRPr/>
            </a:pPr>
            <a:r>
              <a:rPr lang="pt-BR" sz="2800" dirty="0">
                <a:solidFill>
                  <a:srgbClr val="CC0000"/>
                </a:solidFill>
              </a:rPr>
              <a:t>Mamíferos possuem ácido </a:t>
            </a:r>
            <a:r>
              <a:rPr lang="pt-BR" sz="2800" dirty="0" err="1">
                <a:solidFill>
                  <a:srgbClr val="CC0000"/>
                </a:solidFill>
              </a:rPr>
              <a:t>siálico</a:t>
            </a:r>
            <a:r>
              <a:rPr lang="pt-BR" sz="2800" dirty="0">
                <a:solidFill>
                  <a:srgbClr val="CC0000"/>
                </a:solidFill>
              </a:rPr>
              <a:t> recobrindo os açúcares</a:t>
            </a:r>
          </a:p>
        </p:txBody>
      </p:sp>
      <p:sp>
        <p:nvSpPr>
          <p:cNvPr id="13" name="Retângulo de cantos arredondados 12"/>
          <p:cNvSpPr/>
          <p:nvPr/>
        </p:nvSpPr>
        <p:spPr>
          <a:xfrm>
            <a:off x="4115546" y="3547386"/>
            <a:ext cx="4425867" cy="1328023"/>
          </a:xfrm>
          <a:prstGeom prst="round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pt-BR" sz="2400" dirty="0">
                <a:cs typeface="Arial" pitchFamily="34" charset="0"/>
              </a:rPr>
              <a:t>Com exceção do mecanismo de ativação, o restante da via é igual ao da </a:t>
            </a:r>
            <a:r>
              <a:rPr lang="pt-BR" sz="2400" b="1" dirty="0">
                <a:solidFill>
                  <a:srgbClr val="FF0000"/>
                </a:solidFill>
                <a:cs typeface="Arial" pitchFamily="34" charset="0"/>
              </a:rPr>
              <a:t>via clássica</a:t>
            </a:r>
            <a:r>
              <a:rPr lang="pt-BR" sz="2400" dirty="0">
                <a:solidFill>
                  <a:srgbClr val="0000FF"/>
                </a:solidFill>
                <a:cs typeface="Arial" pitchFamily="34" charset="0"/>
              </a:rPr>
              <a:t>.</a:t>
            </a:r>
            <a:r>
              <a:rPr lang="pt-BR" sz="2400" dirty="0">
                <a:cs typeface="Arial" pitchFamily="34" charset="0"/>
              </a:rPr>
              <a:t> </a:t>
            </a:r>
          </a:p>
        </p:txBody>
      </p:sp>
      <p:sp>
        <p:nvSpPr>
          <p:cNvPr id="14" name="Retângulo 13"/>
          <p:cNvSpPr/>
          <p:nvPr/>
        </p:nvSpPr>
        <p:spPr>
          <a:xfrm>
            <a:off x="3563888" y="2812286"/>
            <a:ext cx="2586018" cy="369332"/>
          </a:xfrm>
          <a:prstGeom prst="rect">
            <a:avLst/>
          </a:prstGeom>
        </p:spPr>
        <p:txBody>
          <a:bodyPr wrap="square">
            <a:spAutoFit/>
          </a:bodyPr>
          <a:lstStyle/>
          <a:p>
            <a:r>
              <a:rPr lang="pt-BR" dirty="0"/>
              <a:t>(MASP- ~ C1r &amp; C1s)</a:t>
            </a:r>
          </a:p>
        </p:txBody>
      </p:sp>
      <p:sp>
        <p:nvSpPr>
          <p:cNvPr id="15" name="Rectangle 2"/>
          <p:cNvSpPr txBox="1">
            <a:spLocks noChangeArrowheads="1"/>
          </p:cNvSpPr>
          <p:nvPr/>
        </p:nvSpPr>
        <p:spPr>
          <a:xfrm>
            <a:off x="1334674" y="188640"/>
            <a:ext cx="6474653" cy="76643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Autofit/>
          </a:bodyPr>
          <a:lstStyle>
            <a:lvl1pPr algn="ctr" defTabSz="914400" rtl="0" eaLnBrk="1" latinLnBrk="0" hangingPunct="1">
              <a:lnSpc>
                <a:spcPts val="5800"/>
              </a:lnSpc>
              <a:spcBef>
                <a:spcPct val="0"/>
              </a:spcBef>
              <a:buNone/>
              <a:defRPr sz="5400" kern="1200">
                <a:solidFill>
                  <a:schemeClr val="lt1"/>
                </a:solidFill>
                <a:effectLst>
                  <a:outerShdw blurRad="63500" dist="38100" dir="5400000" algn="t" rotWithShape="0">
                    <a:prstClr val="black">
                      <a:alpha val="25000"/>
                    </a:prst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pt-BR" sz="3600" cap="small" dirty="0">
                <a:solidFill>
                  <a:schemeClr val="bg1"/>
                </a:solidFill>
                <a:effectLst/>
              </a:rPr>
              <a:t>Ativação da Via da </a:t>
            </a:r>
            <a:r>
              <a:rPr lang="pt-BR" sz="3600" cap="small" dirty="0" err="1">
                <a:solidFill>
                  <a:schemeClr val="bg1"/>
                </a:solidFill>
                <a:effectLst/>
              </a:rPr>
              <a:t>Lectina</a:t>
            </a:r>
            <a:endParaRPr lang="pt-BR" sz="1200" cap="small" dirty="0">
              <a:solidFill>
                <a:schemeClr val="bg1"/>
              </a:solidFill>
              <a:effectLst/>
            </a:endParaRPr>
          </a:p>
        </p:txBody>
      </p:sp>
    </p:spTree>
    <p:extLst>
      <p:ext uri="{BB962C8B-B14F-4D97-AF65-F5344CB8AC3E}">
        <p14:creationId xmlns:p14="http://schemas.microsoft.com/office/powerpoint/2010/main" val="1985399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http://upload.wikimedia.org/wikipedia/commons/6/68/Complement_system.jpg"/>
          <p:cNvPicPr>
            <a:picLocks noChangeAspect="1" noChangeArrowheads="1"/>
          </p:cNvPicPr>
          <p:nvPr/>
        </p:nvPicPr>
        <p:blipFill>
          <a:blip r:embed="rId2">
            <a:extLst>
              <a:ext uri="{28A0092B-C50C-407E-A947-70E740481C1C}">
                <a14:useLocalDpi xmlns:a14="http://schemas.microsoft.com/office/drawing/2010/main" val="0"/>
              </a:ext>
            </a:extLst>
          </a:blip>
          <a:srcRect l="3500" t="13240" r="2222" b="6944"/>
          <a:stretch>
            <a:fillRect/>
          </a:stretch>
        </p:blipFill>
        <p:spPr bwMode="auto">
          <a:xfrm>
            <a:off x="-188913" y="598488"/>
            <a:ext cx="9396413" cy="625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7640758"/>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l="50952" t="19965" r="4539" b="22917"/>
          <a:stretch>
            <a:fillRect/>
          </a:stretch>
        </p:blipFill>
        <p:spPr bwMode="auto">
          <a:xfrm>
            <a:off x="127000" y="152400"/>
            <a:ext cx="5791200" cy="417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2"/>
          <p:cNvPicPr>
            <a:picLocks noChangeAspect="1" noChangeArrowheads="1"/>
          </p:cNvPicPr>
          <p:nvPr/>
        </p:nvPicPr>
        <p:blipFill>
          <a:blip r:embed="rId2">
            <a:extLst>
              <a:ext uri="{28A0092B-C50C-407E-A947-70E740481C1C}">
                <a14:useLocalDpi xmlns:a14="http://schemas.microsoft.com/office/drawing/2010/main" val="0"/>
              </a:ext>
            </a:extLst>
          </a:blip>
          <a:srcRect t="19965" r="52269" b="35938"/>
          <a:stretch>
            <a:fillRect/>
          </a:stretch>
        </p:blipFill>
        <p:spPr bwMode="auto">
          <a:xfrm>
            <a:off x="3759200" y="4189413"/>
            <a:ext cx="4673600" cy="2427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190229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igure 2-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30300"/>
            <a:ext cx="8531225" cy="460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2307615"/>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igure 2-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317500"/>
            <a:ext cx="5770563" cy="624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9254735"/>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539552" y="404664"/>
            <a:ext cx="8208912" cy="6192688"/>
          </a:xfrm>
          <a:prstGeom prst="rect">
            <a:avLst/>
          </a:prstGeom>
        </p:spPr>
      </p:pic>
    </p:spTree>
    <p:extLst>
      <p:ext uri="{BB962C8B-B14F-4D97-AF65-F5344CB8AC3E}">
        <p14:creationId xmlns:p14="http://schemas.microsoft.com/office/powerpoint/2010/main" val="422165376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500034" y="1749425"/>
            <a:ext cx="7961312" cy="4292600"/>
          </a:xfrm>
          <a:prstGeom prst="rect">
            <a:avLst/>
          </a:prstGeom>
          <a:solidFill>
            <a:schemeClr val="bg1"/>
          </a:solidFill>
          <a:ln w="57150" cmpd="thickThin">
            <a:solidFill>
              <a:schemeClr val="tx1"/>
            </a:solidFill>
            <a:miter lim="800000"/>
            <a:headEnd/>
            <a:tailEnd/>
          </a:ln>
          <a:effectLst/>
        </p:spPr>
        <p:txBody>
          <a:bodyPr wrap="none" anchor="ctr"/>
          <a:lstStyle/>
          <a:p>
            <a:endParaRPr lang="pt-BR" dirty="0"/>
          </a:p>
        </p:txBody>
      </p:sp>
      <p:sp>
        <p:nvSpPr>
          <p:cNvPr id="6" name="AutoShape 7"/>
          <p:cNvSpPr>
            <a:spLocks noChangeArrowheads="1"/>
          </p:cNvSpPr>
          <p:nvPr/>
        </p:nvSpPr>
        <p:spPr bwMode="auto">
          <a:xfrm>
            <a:off x="642910" y="5235575"/>
            <a:ext cx="7651750" cy="681038"/>
          </a:xfrm>
          <a:prstGeom prst="roundRect">
            <a:avLst>
              <a:gd name="adj" fmla="val 16667"/>
            </a:avLst>
          </a:prstGeom>
          <a:solidFill>
            <a:schemeClr val="accent3">
              <a:lumMod val="75000"/>
            </a:schemeClr>
          </a:solidFill>
          <a:ln w="9525">
            <a:solidFill>
              <a:schemeClr val="tx1"/>
            </a:solidFill>
            <a:round/>
            <a:headEnd/>
            <a:tailEnd/>
          </a:ln>
          <a:effectLst/>
        </p:spPr>
        <p:txBody>
          <a:bodyPr wrap="none" anchor="ctr"/>
          <a:lstStyle/>
          <a:p>
            <a:endParaRPr lang="pt-BR"/>
          </a:p>
        </p:txBody>
      </p:sp>
      <p:sp>
        <p:nvSpPr>
          <p:cNvPr id="10" name="Rectangle 28"/>
          <p:cNvSpPr>
            <a:spLocks noChangeArrowheads="1"/>
          </p:cNvSpPr>
          <p:nvPr/>
        </p:nvSpPr>
        <p:spPr bwMode="auto">
          <a:xfrm>
            <a:off x="3779912" y="5517232"/>
            <a:ext cx="2649537" cy="335989"/>
          </a:xfrm>
          <a:prstGeom prst="rect">
            <a:avLst/>
          </a:prstGeom>
          <a:noFill/>
          <a:ln w="12700">
            <a:noFill/>
            <a:miter lim="800000"/>
            <a:headEnd/>
            <a:tailEnd/>
          </a:ln>
          <a:effectLst/>
        </p:spPr>
        <p:txBody>
          <a:bodyPr lIns="90488" tIns="44450" rIns="90488" bIns="44450">
            <a:spAutoFit/>
          </a:bodyPr>
          <a:lstStyle/>
          <a:p>
            <a:pPr algn="ctr" eaLnBrk="0" hangingPunct="0"/>
            <a:r>
              <a:rPr lang="pt-BR" sz="1600" dirty="0">
                <a:solidFill>
                  <a:srgbClr val="FFFFCC"/>
                </a:solidFill>
              </a:rPr>
              <a:t>C3 </a:t>
            </a:r>
            <a:r>
              <a:rPr lang="pt-BR" sz="1600" dirty="0" err="1">
                <a:solidFill>
                  <a:srgbClr val="FFFFCC"/>
                </a:solidFill>
              </a:rPr>
              <a:t>convertase</a:t>
            </a:r>
            <a:r>
              <a:rPr lang="pt-BR" sz="1600" dirty="0">
                <a:solidFill>
                  <a:srgbClr val="FFFFCC"/>
                </a:solidFill>
              </a:rPr>
              <a:t> (C3bBb)</a:t>
            </a:r>
          </a:p>
        </p:txBody>
      </p:sp>
      <p:sp>
        <p:nvSpPr>
          <p:cNvPr id="44" name="Rectangle 2"/>
          <p:cNvSpPr txBox="1">
            <a:spLocks noChangeArrowheads="1"/>
          </p:cNvSpPr>
          <p:nvPr/>
        </p:nvSpPr>
        <p:spPr>
          <a:xfrm>
            <a:off x="373733" y="578353"/>
            <a:ext cx="4176464" cy="59072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92075" tIns="46038" rIns="92075" bIns="46038" anchor="b">
            <a:normAutofit/>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3600" b="0" i="0" u="none" strike="noStrike" kern="1200" cap="small" spc="0" normalizeH="0" noProof="0" dirty="0">
                <a:ln>
                  <a:noFill/>
                </a:ln>
                <a:solidFill>
                  <a:schemeClr val="bg1"/>
                </a:solidFill>
                <a:uLnTx/>
                <a:uFillTx/>
                <a:ea typeface="+mj-ea"/>
                <a:cs typeface="+mj-cs"/>
              </a:rPr>
              <a:t>Via </a:t>
            </a:r>
            <a:r>
              <a:rPr kumimoji="0" lang="en-US" sz="3600" b="0" i="0" u="none" strike="noStrike" kern="1200" cap="small" spc="0" normalizeH="0" noProof="0" dirty="0" err="1">
                <a:ln>
                  <a:noFill/>
                </a:ln>
                <a:solidFill>
                  <a:schemeClr val="bg1"/>
                </a:solidFill>
                <a:uLnTx/>
                <a:uFillTx/>
                <a:ea typeface="+mj-ea"/>
                <a:cs typeface="+mj-cs"/>
              </a:rPr>
              <a:t>Alternativa</a:t>
            </a:r>
            <a:endParaRPr kumimoji="0" lang="en-US" sz="3600" b="0" i="0" u="none" strike="noStrike" kern="1200" cap="small" spc="0" normalizeH="0" noProof="0" dirty="0">
              <a:ln>
                <a:noFill/>
              </a:ln>
              <a:solidFill>
                <a:schemeClr val="bg1"/>
              </a:solidFill>
              <a:uLnTx/>
              <a:uFillTx/>
              <a:ea typeface="+mj-ea"/>
              <a:cs typeface="+mj-cs"/>
            </a:endParaRPr>
          </a:p>
        </p:txBody>
      </p:sp>
      <p:sp>
        <p:nvSpPr>
          <p:cNvPr id="43" name="CaixaDeTexto 42"/>
          <p:cNvSpPr txBox="1"/>
          <p:nvPr/>
        </p:nvSpPr>
        <p:spPr>
          <a:xfrm>
            <a:off x="3551050" y="6093296"/>
            <a:ext cx="4477334" cy="338554"/>
          </a:xfrm>
          <a:prstGeom prst="rect">
            <a:avLst/>
          </a:prstGeom>
          <a:noFill/>
        </p:spPr>
        <p:txBody>
          <a:bodyPr wrap="square" rtlCol="0">
            <a:spAutoFit/>
          </a:bodyPr>
          <a:lstStyle/>
          <a:p>
            <a:r>
              <a:rPr lang="pt-BR" sz="1600" dirty="0"/>
              <a:t>Fator B se associa ao C3b na presença de Mg</a:t>
            </a:r>
            <a:r>
              <a:rPr lang="pt-BR" sz="1600" baseline="30000" dirty="0"/>
              <a:t>2+</a:t>
            </a:r>
          </a:p>
        </p:txBody>
      </p:sp>
      <p:sp>
        <p:nvSpPr>
          <p:cNvPr id="46" name="Rectangle 21"/>
          <p:cNvSpPr>
            <a:spLocks noChangeArrowheads="1"/>
          </p:cNvSpPr>
          <p:nvPr/>
        </p:nvSpPr>
        <p:spPr bwMode="auto">
          <a:xfrm>
            <a:off x="787108" y="5285442"/>
            <a:ext cx="2649538" cy="582211"/>
          </a:xfrm>
          <a:prstGeom prst="rect">
            <a:avLst/>
          </a:prstGeom>
          <a:noFill/>
          <a:ln w="12700">
            <a:noFill/>
            <a:miter lim="800000"/>
            <a:headEnd/>
            <a:tailEnd/>
          </a:ln>
          <a:effectLst/>
        </p:spPr>
        <p:txBody>
          <a:bodyPr lIns="90488" tIns="44450" rIns="90488" bIns="44450">
            <a:spAutoFit/>
          </a:bodyPr>
          <a:lstStyle/>
          <a:p>
            <a:pPr algn="ctr" eaLnBrk="0" hangingPunct="0"/>
            <a:r>
              <a:rPr lang="pt-BR" sz="1600" b="1" dirty="0">
                <a:solidFill>
                  <a:srgbClr val="FFFFCC"/>
                </a:solidFill>
              </a:rPr>
              <a:t>C3 </a:t>
            </a:r>
            <a:r>
              <a:rPr lang="pt-BR" sz="1600" b="1" dirty="0" err="1">
                <a:solidFill>
                  <a:srgbClr val="FFFFCC"/>
                </a:solidFill>
              </a:rPr>
              <a:t>convertase</a:t>
            </a:r>
            <a:r>
              <a:rPr lang="pt-BR" sz="1600" b="1" dirty="0">
                <a:solidFill>
                  <a:srgbClr val="FFFFCC"/>
                </a:solidFill>
              </a:rPr>
              <a:t> (C4b2b)</a:t>
            </a:r>
          </a:p>
          <a:p>
            <a:pPr algn="ctr" eaLnBrk="0" hangingPunct="0"/>
            <a:r>
              <a:rPr lang="en-US" sz="1600" b="1" dirty="0">
                <a:solidFill>
                  <a:srgbClr val="FFFFCC"/>
                </a:solidFill>
              </a:rPr>
              <a:t>Via </a:t>
            </a:r>
            <a:r>
              <a:rPr lang="en-US" sz="1600" b="1" dirty="0" err="1">
                <a:solidFill>
                  <a:srgbClr val="FFFFCC"/>
                </a:solidFill>
              </a:rPr>
              <a:t>Clássica</a:t>
            </a:r>
            <a:r>
              <a:rPr lang="en-US" sz="1600" b="1" dirty="0">
                <a:solidFill>
                  <a:srgbClr val="FFFFCC"/>
                </a:solidFill>
              </a:rPr>
              <a:t> e </a:t>
            </a:r>
            <a:r>
              <a:rPr lang="en-US" sz="1600" b="1" dirty="0" err="1">
                <a:solidFill>
                  <a:srgbClr val="FFFFCC"/>
                </a:solidFill>
              </a:rPr>
              <a:t>Lectinas</a:t>
            </a:r>
            <a:endParaRPr lang="pt-BR" sz="1600" b="1" dirty="0">
              <a:solidFill>
                <a:srgbClr val="FFFFCC"/>
              </a:solidFill>
            </a:endParaRPr>
          </a:p>
        </p:txBody>
      </p:sp>
      <p:sp>
        <p:nvSpPr>
          <p:cNvPr id="47" name="Rectangle 22"/>
          <p:cNvSpPr>
            <a:spLocks noChangeArrowheads="1"/>
          </p:cNvSpPr>
          <p:nvPr/>
        </p:nvSpPr>
        <p:spPr bwMode="auto">
          <a:xfrm>
            <a:off x="1692821" y="4906742"/>
            <a:ext cx="628650" cy="341312"/>
          </a:xfrm>
          <a:prstGeom prst="rect">
            <a:avLst/>
          </a:prstGeom>
          <a:gradFill rotWithShape="0">
            <a:gsLst>
              <a:gs pos="0">
                <a:srgbClr val="66FF33">
                  <a:gamma/>
                  <a:shade val="46275"/>
                  <a:invGamma/>
                </a:srgbClr>
              </a:gs>
              <a:gs pos="100000">
                <a:srgbClr val="66FF33"/>
              </a:gs>
            </a:gsLst>
            <a:lin ang="0" scaled="1"/>
          </a:gradFill>
          <a:ln w="25400">
            <a:noFill/>
            <a:miter lim="800000"/>
            <a:headEnd/>
            <a:tailEnd/>
          </a:ln>
          <a:effectLst/>
        </p:spPr>
        <p:txBody>
          <a:bodyPr wrap="none" anchor="ctr"/>
          <a:lstStyle/>
          <a:p>
            <a:endParaRPr lang="pt-BR"/>
          </a:p>
        </p:txBody>
      </p:sp>
      <p:sp>
        <p:nvSpPr>
          <p:cNvPr id="58" name="Oval 23"/>
          <p:cNvSpPr>
            <a:spLocks noChangeArrowheads="1"/>
          </p:cNvSpPr>
          <p:nvPr/>
        </p:nvSpPr>
        <p:spPr bwMode="auto">
          <a:xfrm>
            <a:off x="2237334" y="4841654"/>
            <a:ext cx="449262" cy="465138"/>
          </a:xfrm>
          <a:prstGeom prst="ellipse">
            <a:avLst/>
          </a:prstGeom>
          <a:solidFill>
            <a:schemeClr val="accent1">
              <a:lumMod val="40000"/>
              <a:lumOff val="60000"/>
            </a:schemeClr>
          </a:solidFill>
          <a:ln w="9525">
            <a:noFill/>
            <a:round/>
            <a:headEnd/>
            <a:tailEnd/>
          </a:ln>
          <a:effectLst/>
        </p:spPr>
        <p:txBody>
          <a:bodyPr wrap="none" anchor="ctr"/>
          <a:lstStyle/>
          <a:p>
            <a:endParaRPr lang="pt-BR"/>
          </a:p>
        </p:txBody>
      </p:sp>
      <p:sp>
        <p:nvSpPr>
          <p:cNvPr id="60" name="AutoShape 24"/>
          <p:cNvSpPr>
            <a:spLocks noChangeArrowheads="1"/>
          </p:cNvSpPr>
          <p:nvPr/>
        </p:nvSpPr>
        <p:spPr bwMode="auto">
          <a:xfrm rot="16200000" flipV="1">
            <a:off x="1996123" y="4335247"/>
            <a:ext cx="234950" cy="912812"/>
          </a:xfrm>
          <a:prstGeom prst="can">
            <a:avLst>
              <a:gd name="adj" fmla="val 87669"/>
            </a:avLst>
          </a:prstGeom>
          <a:gradFill rotWithShape="0">
            <a:gsLst>
              <a:gs pos="0">
                <a:srgbClr val="FF9966"/>
              </a:gs>
              <a:gs pos="100000">
                <a:srgbClr val="FF9966">
                  <a:gamma/>
                  <a:shade val="46275"/>
                  <a:invGamma/>
                </a:srgbClr>
              </a:gs>
            </a:gsLst>
            <a:lin ang="5400000" scaled="1"/>
          </a:gradFill>
          <a:ln w="9525">
            <a:noFill/>
            <a:round/>
            <a:headEnd/>
            <a:tailEnd/>
          </a:ln>
          <a:effectLst/>
        </p:spPr>
        <p:txBody>
          <a:bodyPr wrap="none" anchor="ctr"/>
          <a:lstStyle/>
          <a:p>
            <a:endParaRPr lang="pt-BR"/>
          </a:p>
        </p:txBody>
      </p:sp>
      <p:sp>
        <p:nvSpPr>
          <p:cNvPr id="61" name="AutoShape 25"/>
          <p:cNvSpPr>
            <a:spLocks noChangeArrowheads="1"/>
          </p:cNvSpPr>
          <p:nvPr/>
        </p:nvSpPr>
        <p:spPr bwMode="auto">
          <a:xfrm rot="16200000" flipV="1">
            <a:off x="2277529" y="4516745"/>
            <a:ext cx="234950" cy="543466"/>
          </a:xfrm>
          <a:prstGeom prst="can">
            <a:avLst>
              <a:gd name="adj" fmla="val 52196"/>
            </a:avLst>
          </a:prstGeom>
          <a:solidFill>
            <a:schemeClr val="accent1">
              <a:lumMod val="50000"/>
            </a:schemeClr>
          </a:solidFill>
          <a:ln w="9525">
            <a:noFill/>
            <a:round/>
            <a:headEnd/>
            <a:tailEnd/>
          </a:ln>
          <a:effectLst/>
        </p:spPr>
        <p:txBody>
          <a:bodyPr wrap="none" anchor="ctr"/>
          <a:lstStyle/>
          <a:p>
            <a:endParaRPr lang="pt-BR"/>
          </a:p>
        </p:txBody>
      </p:sp>
      <p:sp>
        <p:nvSpPr>
          <p:cNvPr id="22" name="Rectangle 47"/>
          <p:cNvSpPr>
            <a:spLocks noChangeArrowheads="1"/>
          </p:cNvSpPr>
          <p:nvPr/>
        </p:nvSpPr>
        <p:spPr bwMode="auto">
          <a:xfrm>
            <a:off x="4518210" y="5301208"/>
            <a:ext cx="557846" cy="335989"/>
          </a:xfrm>
          <a:prstGeom prst="rect">
            <a:avLst/>
          </a:prstGeom>
          <a:noFill/>
          <a:ln w="12700">
            <a:noFill/>
            <a:miter lim="800000"/>
            <a:headEnd/>
            <a:tailEnd/>
          </a:ln>
          <a:effectLst/>
        </p:spPr>
        <p:txBody>
          <a:bodyPr wrap="none" lIns="90488" tIns="44450" rIns="90488" bIns="44450">
            <a:spAutoFit/>
          </a:bodyPr>
          <a:lstStyle/>
          <a:p>
            <a:pPr algn="ctr" eaLnBrk="0" hangingPunct="0"/>
            <a:r>
              <a:rPr lang="pt-BR" sz="1600" u="sng" dirty="0">
                <a:solidFill>
                  <a:srgbClr val="FFFFCC"/>
                </a:solidFill>
              </a:rPr>
              <a:t>C3b</a:t>
            </a:r>
          </a:p>
        </p:txBody>
      </p:sp>
      <p:sp>
        <p:nvSpPr>
          <p:cNvPr id="23" name="Rectangle 48"/>
          <p:cNvSpPr>
            <a:spLocks noChangeArrowheads="1"/>
          </p:cNvSpPr>
          <p:nvPr/>
        </p:nvSpPr>
        <p:spPr bwMode="auto">
          <a:xfrm>
            <a:off x="4885432" y="5301208"/>
            <a:ext cx="432813" cy="335989"/>
          </a:xfrm>
          <a:prstGeom prst="rect">
            <a:avLst/>
          </a:prstGeom>
          <a:noFill/>
          <a:ln w="12700">
            <a:noFill/>
            <a:miter lim="800000"/>
            <a:headEnd/>
            <a:tailEnd/>
          </a:ln>
          <a:effectLst/>
        </p:spPr>
        <p:txBody>
          <a:bodyPr wrap="none" lIns="90488" tIns="44450" rIns="90488" bIns="44450">
            <a:spAutoFit/>
          </a:bodyPr>
          <a:lstStyle/>
          <a:p>
            <a:pPr algn="ctr" eaLnBrk="0" hangingPunct="0"/>
            <a:r>
              <a:rPr lang="en-US" sz="1600" u="sng" dirty="0">
                <a:solidFill>
                  <a:srgbClr val="FFFFCC"/>
                </a:solidFill>
              </a:rPr>
              <a:t>Bb</a:t>
            </a:r>
            <a:endParaRPr lang="pt-BR" sz="1600" u="sng" dirty="0">
              <a:solidFill>
                <a:srgbClr val="FFFFCC"/>
              </a:solidFill>
            </a:endParaRPr>
          </a:p>
        </p:txBody>
      </p:sp>
      <p:sp>
        <p:nvSpPr>
          <p:cNvPr id="25" name="Elipse 24"/>
          <p:cNvSpPr/>
          <p:nvPr/>
        </p:nvSpPr>
        <p:spPr>
          <a:xfrm>
            <a:off x="4932040" y="4607952"/>
            <a:ext cx="361180" cy="642942"/>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p:cNvSpPr/>
          <p:nvPr/>
        </p:nvSpPr>
        <p:spPr>
          <a:xfrm>
            <a:off x="5099583" y="4492408"/>
            <a:ext cx="357190"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Estrela de 4 pontas 7"/>
          <p:cNvSpPr/>
          <p:nvPr/>
        </p:nvSpPr>
        <p:spPr>
          <a:xfrm rot="20854875">
            <a:off x="4620354" y="4793137"/>
            <a:ext cx="630798" cy="518314"/>
          </a:xfrm>
          <a:prstGeom prst="star4">
            <a:avLst>
              <a:gd name="adj" fmla="val 94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p:cNvSpPr txBox="1"/>
          <p:nvPr/>
        </p:nvSpPr>
        <p:spPr>
          <a:xfrm>
            <a:off x="3719472" y="4557664"/>
            <a:ext cx="1212191" cy="338554"/>
          </a:xfrm>
          <a:prstGeom prst="rect">
            <a:avLst/>
          </a:prstGeom>
          <a:noFill/>
        </p:spPr>
        <p:txBody>
          <a:bodyPr wrap="none" rtlCol="0">
            <a:spAutoFit/>
          </a:bodyPr>
          <a:lstStyle/>
          <a:p>
            <a:r>
              <a:rPr lang="en-US" sz="1600" dirty="0" err="1"/>
              <a:t>Properdina</a:t>
            </a:r>
            <a:endParaRPr lang="pt-BR" sz="1600" dirty="0"/>
          </a:p>
        </p:txBody>
      </p:sp>
      <p:sp>
        <p:nvSpPr>
          <p:cNvPr id="11" name="CaixaDeTexto 10"/>
          <p:cNvSpPr txBox="1"/>
          <p:nvPr/>
        </p:nvSpPr>
        <p:spPr>
          <a:xfrm>
            <a:off x="1775352" y="4269495"/>
            <a:ext cx="463588" cy="369332"/>
          </a:xfrm>
          <a:prstGeom prst="rect">
            <a:avLst/>
          </a:prstGeom>
          <a:noFill/>
        </p:spPr>
        <p:txBody>
          <a:bodyPr wrap="none" rtlCol="0">
            <a:spAutoFit/>
          </a:bodyPr>
          <a:lstStyle/>
          <a:p>
            <a:r>
              <a:rPr lang="en-US" dirty="0"/>
              <a:t>C3</a:t>
            </a:r>
            <a:endParaRPr lang="pt-BR" dirty="0"/>
          </a:p>
        </p:txBody>
      </p:sp>
      <p:sp>
        <p:nvSpPr>
          <p:cNvPr id="69" name="CaixaDeTexto 68"/>
          <p:cNvSpPr txBox="1"/>
          <p:nvPr/>
        </p:nvSpPr>
        <p:spPr>
          <a:xfrm>
            <a:off x="4431643" y="2245514"/>
            <a:ext cx="579005" cy="369332"/>
          </a:xfrm>
          <a:prstGeom prst="rect">
            <a:avLst/>
          </a:prstGeom>
          <a:noFill/>
        </p:spPr>
        <p:txBody>
          <a:bodyPr wrap="none" rtlCol="0">
            <a:spAutoFit/>
          </a:bodyPr>
          <a:lstStyle/>
          <a:p>
            <a:r>
              <a:rPr lang="en-US" dirty="0"/>
              <a:t>C3a</a:t>
            </a:r>
            <a:endParaRPr lang="pt-BR" dirty="0"/>
          </a:p>
        </p:txBody>
      </p:sp>
      <p:sp>
        <p:nvSpPr>
          <p:cNvPr id="12" name="CaixaDeTexto 11"/>
          <p:cNvSpPr txBox="1"/>
          <p:nvPr/>
        </p:nvSpPr>
        <p:spPr>
          <a:xfrm>
            <a:off x="4615833" y="4188332"/>
            <a:ext cx="920445" cy="369332"/>
          </a:xfrm>
          <a:prstGeom prst="rect">
            <a:avLst/>
          </a:prstGeom>
          <a:noFill/>
        </p:spPr>
        <p:txBody>
          <a:bodyPr wrap="none" rtlCol="0">
            <a:spAutoFit/>
          </a:bodyPr>
          <a:lstStyle/>
          <a:p>
            <a:r>
              <a:rPr lang="en-US" dirty="0" err="1"/>
              <a:t>Fator</a:t>
            </a:r>
            <a:r>
              <a:rPr lang="en-US" dirty="0"/>
              <a:t> B</a:t>
            </a:r>
            <a:endParaRPr lang="pt-BR" dirty="0"/>
          </a:p>
        </p:txBody>
      </p:sp>
      <p:sp>
        <p:nvSpPr>
          <p:cNvPr id="13" name="Retângulo 12"/>
          <p:cNvSpPr/>
          <p:nvPr/>
        </p:nvSpPr>
        <p:spPr>
          <a:xfrm>
            <a:off x="4572000" y="4248150"/>
            <a:ext cx="1120006" cy="359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65" name="Grupo 86"/>
          <p:cNvGrpSpPr/>
          <p:nvPr/>
        </p:nvGrpSpPr>
        <p:grpSpPr>
          <a:xfrm>
            <a:off x="4572000" y="4077072"/>
            <a:ext cx="928694" cy="1099583"/>
            <a:chOff x="6429388" y="1785926"/>
            <a:chExt cx="928694" cy="1099583"/>
          </a:xfrm>
        </p:grpSpPr>
        <p:sp>
          <p:nvSpPr>
            <p:cNvPr id="67" name="Raio 66"/>
            <p:cNvSpPr/>
            <p:nvPr/>
          </p:nvSpPr>
          <p:spPr>
            <a:xfrm rot="19615631">
              <a:off x="6920108" y="2028253"/>
              <a:ext cx="357190" cy="857256"/>
            </a:xfrm>
            <a:prstGeom prst="lightningBol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p>
          </p:txBody>
        </p:sp>
        <p:sp>
          <p:nvSpPr>
            <p:cNvPr id="68" name="Retângulo 67"/>
            <p:cNvSpPr/>
            <p:nvPr/>
          </p:nvSpPr>
          <p:spPr>
            <a:xfrm>
              <a:off x="6429388" y="1785926"/>
              <a:ext cx="928694" cy="35719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effectLst>
                    <a:outerShdw blurRad="38100" dist="38100" dir="2700000" algn="tl">
                      <a:srgbClr val="000000">
                        <a:alpha val="43137"/>
                      </a:srgbClr>
                    </a:outerShdw>
                  </a:effectLst>
                </a:rPr>
                <a:t>Fator</a:t>
              </a:r>
              <a:r>
                <a:rPr lang="en-US" sz="1600" b="1" dirty="0">
                  <a:effectLst>
                    <a:outerShdw blurRad="38100" dist="38100" dir="2700000" algn="tl">
                      <a:srgbClr val="000000">
                        <a:alpha val="43137"/>
                      </a:srgbClr>
                    </a:outerShdw>
                  </a:effectLst>
                </a:rPr>
                <a:t> D</a:t>
              </a:r>
              <a:endParaRPr lang="pt-BR" sz="1600" b="1" dirty="0">
                <a:effectLst>
                  <a:outerShdw blurRad="38100" dist="38100" dir="2700000" algn="tl">
                    <a:srgbClr val="000000">
                      <a:alpha val="43137"/>
                    </a:srgbClr>
                  </a:outerShdw>
                </a:effectLst>
              </a:endParaRPr>
            </a:p>
          </p:txBody>
        </p:sp>
      </p:grpSp>
      <p:sp>
        <p:nvSpPr>
          <p:cNvPr id="2" name="CaixaDeTexto 1"/>
          <p:cNvSpPr txBox="1"/>
          <p:nvPr/>
        </p:nvSpPr>
        <p:spPr>
          <a:xfrm>
            <a:off x="4931663" y="692696"/>
            <a:ext cx="2499297" cy="4426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pt-BR" sz="2000" cap="small" dirty="0">
                <a:solidFill>
                  <a:schemeClr val="tx1"/>
                </a:solidFill>
              </a:rPr>
              <a:t>Depende de um C3b</a:t>
            </a:r>
          </a:p>
        </p:txBody>
      </p:sp>
    </p:spTree>
    <p:extLst>
      <p:ext uri="{BB962C8B-B14F-4D97-AF65-F5344CB8AC3E}">
        <p14:creationId xmlns:p14="http://schemas.microsoft.com/office/powerpoint/2010/main" val="1674077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0-#ppt_w/2"/>
                                          </p:val>
                                        </p:tav>
                                        <p:tav tm="100000">
                                          <p:val>
                                            <p:strVal val="#ppt_x"/>
                                          </p:val>
                                        </p:tav>
                                      </p:tavLst>
                                    </p:anim>
                                    <p:anim calcmode="lin" valueType="num">
                                      <p:cBhvr additive="base">
                                        <p:cTn id="12" dur="500" fill="hold"/>
                                        <p:tgtEl>
                                          <p:spTgt spid="4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anim calcmode="lin" valueType="num">
                                      <p:cBhvr additive="base">
                                        <p:cTn id="15" dur="500" fill="hold"/>
                                        <p:tgtEl>
                                          <p:spTgt spid="58"/>
                                        </p:tgtEl>
                                        <p:attrNameLst>
                                          <p:attrName>ppt_x</p:attrName>
                                        </p:attrNameLst>
                                      </p:cBhvr>
                                      <p:tavLst>
                                        <p:tav tm="0">
                                          <p:val>
                                            <p:strVal val="0-#ppt_w/2"/>
                                          </p:val>
                                        </p:tav>
                                        <p:tav tm="100000">
                                          <p:val>
                                            <p:strVal val="#ppt_x"/>
                                          </p:val>
                                        </p:tav>
                                      </p:tavLst>
                                    </p:anim>
                                    <p:anim calcmode="lin" valueType="num">
                                      <p:cBhvr additive="base">
                                        <p:cTn id="16"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0-#ppt_h/2"/>
                                          </p:val>
                                        </p:tav>
                                        <p:tav tm="100000">
                                          <p:val>
                                            <p:strVal val="#ppt_y"/>
                                          </p:val>
                                        </p:tav>
                                      </p:tavLst>
                                    </p:anim>
                                  </p:childTnLst>
                                </p:cTn>
                              </p:par>
                              <p:par>
                                <p:cTn id="23" presetID="2" presetClass="entr" presetSubtype="9" fill="hold" grpId="1" nodeType="withEffect">
                                  <p:stCondLst>
                                    <p:cond delay="0"/>
                                  </p:stCondLst>
                                  <p:childTnLst>
                                    <p:set>
                                      <p:cBhvr>
                                        <p:cTn id="24" dur="1" fill="hold">
                                          <p:stCondLst>
                                            <p:cond delay="0"/>
                                          </p:stCondLst>
                                        </p:cTn>
                                        <p:tgtEl>
                                          <p:spTgt spid="61"/>
                                        </p:tgtEl>
                                        <p:attrNameLst>
                                          <p:attrName>style.visibility</p:attrName>
                                        </p:attrNameLst>
                                      </p:cBhvr>
                                      <p:to>
                                        <p:strVal val="visible"/>
                                      </p:to>
                                    </p:set>
                                    <p:anim calcmode="lin" valueType="num">
                                      <p:cBhvr additive="base">
                                        <p:cTn id="25" dur="500" fill="hold"/>
                                        <p:tgtEl>
                                          <p:spTgt spid="61"/>
                                        </p:tgtEl>
                                        <p:attrNameLst>
                                          <p:attrName>ppt_x</p:attrName>
                                        </p:attrNameLst>
                                      </p:cBhvr>
                                      <p:tavLst>
                                        <p:tav tm="0">
                                          <p:val>
                                            <p:strVal val="0-#ppt_w/2"/>
                                          </p:val>
                                        </p:tav>
                                        <p:tav tm="100000">
                                          <p:val>
                                            <p:strVal val="#ppt_x"/>
                                          </p:val>
                                        </p:tav>
                                      </p:tavLst>
                                    </p:anim>
                                    <p:anim calcmode="lin" valueType="num">
                                      <p:cBhvr additive="base">
                                        <p:cTn id="26" dur="500" fill="hold"/>
                                        <p:tgtEl>
                                          <p:spTgt spid="61"/>
                                        </p:tgtEl>
                                        <p:attrNameLst>
                                          <p:attrName>ppt_y</p:attrName>
                                        </p:attrNameLst>
                                      </p:cBhvr>
                                      <p:tavLst>
                                        <p:tav tm="0">
                                          <p:val>
                                            <p:strVal val="0-#ppt_h/2"/>
                                          </p:val>
                                        </p:tav>
                                        <p:tav tm="100000">
                                          <p:val>
                                            <p:strVal val="#ppt_y"/>
                                          </p:val>
                                        </p:tav>
                                      </p:tavLst>
                                    </p:anim>
                                  </p:childTnLst>
                                </p:cTn>
                              </p:par>
                              <p:par>
                                <p:cTn id="27" presetID="2" presetClass="entr" presetSubtype="9" fill="hold" grpId="1" nodeType="withEffect">
                                  <p:stCondLst>
                                    <p:cond delay="0"/>
                                  </p:stCondLst>
                                  <p:childTnLst>
                                    <p:set>
                                      <p:cBhvr>
                                        <p:cTn id="28" dur="1" fill="hold">
                                          <p:stCondLst>
                                            <p:cond delay="0"/>
                                          </p:stCondLst>
                                        </p:cTn>
                                        <p:tgtEl>
                                          <p:spTgt spid="60"/>
                                        </p:tgtEl>
                                        <p:attrNameLst>
                                          <p:attrName>style.visibility</p:attrName>
                                        </p:attrNameLst>
                                      </p:cBhvr>
                                      <p:to>
                                        <p:strVal val="visible"/>
                                      </p:to>
                                    </p:set>
                                    <p:anim calcmode="lin" valueType="num">
                                      <p:cBhvr additive="base">
                                        <p:cTn id="29" dur="500" fill="hold"/>
                                        <p:tgtEl>
                                          <p:spTgt spid="60"/>
                                        </p:tgtEl>
                                        <p:attrNameLst>
                                          <p:attrName>ppt_x</p:attrName>
                                        </p:attrNameLst>
                                      </p:cBhvr>
                                      <p:tavLst>
                                        <p:tav tm="0">
                                          <p:val>
                                            <p:strVal val="0-#ppt_w/2"/>
                                          </p:val>
                                        </p:tav>
                                        <p:tav tm="100000">
                                          <p:val>
                                            <p:strVal val="#ppt_x"/>
                                          </p:val>
                                        </p:tav>
                                      </p:tavLst>
                                    </p:anim>
                                    <p:anim calcmode="lin" valueType="num">
                                      <p:cBhvr additive="base">
                                        <p:cTn id="30"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4.72222E-6 2.96296E-6 L 0.25989 -0.29607 " pathEditMode="relative" rAng="0" ptsTypes="AA">
                                      <p:cBhvr>
                                        <p:cTn id="34" dur="2000" fill="hold"/>
                                        <p:tgtEl>
                                          <p:spTgt spid="61"/>
                                        </p:tgtEl>
                                        <p:attrNameLst>
                                          <p:attrName>ppt_x</p:attrName>
                                          <p:attrName>ppt_y</p:attrName>
                                        </p:attrNameLst>
                                      </p:cBhvr>
                                      <p:rCtr x="12986" y="-14815"/>
                                    </p:animMotion>
                                  </p:childTnLst>
                                </p:cTn>
                              </p:par>
                              <p:par>
                                <p:cTn id="35" presetID="42" presetClass="path" presetSubtype="0" accel="50000" decel="50000" fill="hold" grpId="0" nodeType="withEffect">
                                  <p:stCondLst>
                                    <p:cond delay="0"/>
                                  </p:stCondLst>
                                  <p:childTnLst>
                                    <p:animMotion origin="layout" path="M 3.61111E-6 -1.11111E-6 L 0.28472 0.05347 " pathEditMode="relative" rAng="0" ptsTypes="AA">
                                      <p:cBhvr>
                                        <p:cTn id="36" dur="2000" fill="hold"/>
                                        <p:tgtEl>
                                          <p:spTgt spid="60"/>
                                        </p:tgtEl>
                                        <p:attrNameLst>
                                          <p:attrName>ppt_x</p:attrName>
                                          <p:attrName>ppt_y</p:attrName>
                                        </p:attrNameLst>
                                      </p:cBhvr>
                                      <p:rCtr x="14236" y="2662"/>
                                    </p:animMotion>
                                  </p:childTnLst>
                                </p:cTn>
                              </p:par>
                              <p:par>
                                <p:cTn id="37" presetID="10" presetClass="entr" presetSubtype="0" fill="hold" grpId="0" nodeType="with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fade">
                                      <p:cBhvr>
                                        <p:cTn id="39" dur="500"/>
                                        <p:tgtEl>
                                          <p:spTgt spid="69"/>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childTnLst>
                          </p:cTn>
                        </p:par>
                        <p:par>
                          <p:cTn id="42" fill="hold">
                            <p:stCondLst>
                              <p:cond delay="2000"/>
                            </p:stCondLst>
                            <p:childTnLst>
                              <p:par>
                                <p:cTn id="43" presetID="2" presetClass="entr" presetSubtype="9"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1250" fill="hold"/>
                                        <p:tgtEl>
                                          <p:spTgt spid="25"/>
                                        </p:tgtEl>
                                        <p:attrNameLst>
                                          <p:attrName>ppt_x</p:attrName>
                                        </p:attrNameLst>
                                      </p:cBhvr>
                                      <p:tavLst>
                                        <p:tav tm="0">
                                          <p:val>
                                            <p:strVal val="0-#ppt_w/2"/>
                                          </p:val>
                                        </p:tav>
                                        <p:tav tm="100000">
                                          <p:val>
                                            <p:strVal val="#ppt_x"/>
                                          </p:val>
                                        </p:tav>
                                      </p:tavLst>
                                    </p:anim>
                                    <p:anim calcmode="lin" valueType="num">
                                      <p:cBhvr additive="base">
                                        <p:cTn id="46" dur="1250" fill="hold"/>
                                        <p:tgtEl>
                                          <p:spTgt spid="25"/>
                                        </p:tgtEl>
                                        <p:attrNameLst>
                                          <p:attrName>ppt_y</p:attrName>
                                        </p:attrNameLst>
                                      </p:cBhvr>
                                      <p:tavLst>
                                        <p:tav tm="0">
                                          <p:val>
                                            <p:strVal val="0-#ppt_h/2"/>
                                          </p:val>
                                        </p:tav>
                                        <p:tav tm="100000">
                                          <p:val>
                                            <p:strVal val="#ppt_y"/>
                                          </p:val>
                                        </p:tav>
                                      </p:tavLst>
                                    </p:anim>
                                  </p:childTnLst>
                                </p:cTn>
                              </p:par>
                              <p:par>
                                <p:cTn id="47" presetID="2" presetClass="entr" presetSubtype="9"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1250" fill="hold"/>
                                        <p:tgtEl>
                                          <p:spTgt spid="12"/>
                                        </p:tgtEl>
                                        <p:attrNameLst>
                                          <p:attrName>ppt_x</p:attrName>
                                        </p:attrNameLst>
                                      </p:cBhvr>
                                      <p:tavLst>
                                        <p:tav tm="0">
                                          <p:val>
                                            <p:strVal val="0-#ppt_w/2"/>
                                          </p:val>
                                        </p:tav>
                                        <p:tav tm="100000">
                                          <p:val>
                                            <p:strVal val="#ppt_x"/>
                                          </p:val>
                                        </p:tav>
                                      </p:tavLst>
                                    </p:anim>
                                    <p:anim calcmode="lin" valueType="num">
                                      <p:cBhvr additive="base">
                                        <p:cTn id="50" dur="1250" fill="hold"/>
                                        <p:tgtEl>
                                          <p:spTgt spid="12"/>
                                        </p:tgtEl>
                                        <p:attrNameLst>
                                          <p:attrName>ppt_y</p:attrName>
                                        </p:attrNameLst>
                                      </p:cBhvr>
                                      <p:tavLst>
                                        <p:tav tm="0">
                                          <p:val>
                                            <p:strVal val="0-#ppt_h/2"/>
                                          </p:val>
                                        </p:tav>
                                        <p:tav tm="100000">
                                          <p:val>
                                            <p:strVal val="#ppt_y"/>
                                          </p:val>
                                        </p:tav>
                                      </p:tavLst>
                                    </p:anim>
                                  </p:childTnLst>
                                </p:cTn>
                              </p:par>
                            </p:childTnLst>
                          </p:cTn>
                        </p:par>
                        <p:par>
                          <p:cTn id="51" fill="hold">
                            <p:stCondLst>
                              <p:cond delay="3250"/>
                            </p:stCondLst>
                            <p:childTnLst>
                              <p:par>
                                <p:cTn id="52" presetID="1" presetClass="entr" presetSubtype="0" fill="hold" grpId="0" nodeType="afterEffect">
                                  <p:stCondLst>
                                    <p:cond delay="500"/>
                                  </p:stCondLst>
                                  <p:childTnLst>
                                    <p:set>
                                      <p:cBhvr>
                                        <p:cTn id="53" dur="1" fill="hold">
                                          <p:stCondLst>
                                            <p:cond delay="0"/>
                                          </p:stCondLst>
                                        </p:cTn>
                                        <p:tgtEl>
                                          <p:spTgt spid="4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9" fill="hold" nodeType="clickEffect">
                                  <p:stCondLst>
                                    <p:cond delay="0"/>
                                  </p:stCondLst>
                                  <p:childTnLst>
                                    <p:set>
                                      <p:cBhvr>
                                        <p:cTn id="57" dur="1" fill="hold">
                                          <p:stCondLst>
                                            <p:cond delay="0"/>
                                          </p:stCondLst>
                                        </p:cTn>
                                        <p:tgtEl>
                                          <p:spTgt spid="65"/>
                                        </p:tgtEl>
                                        <p:attrNameLst>
                                          <p:attrName>style.visibility</p:attrName>
                                        </p:attrNameLst>
                                      </p:cBhvr>
                                      <p:to>
                                        <p:strVal val="visible"/>
                                      </p:to>
                                    </p:set>
                                    <p:anim calcmode="lin" valueType="num">
                                      <p:cBhvr additive="base">
                                        <p:cTn id="58" dur="1750" fill="hold"/>
                                        <p:tgtEl>
                                          <p:spTgt spid="65"/>
                                        </p:tgtEl>
                                        <p:attrNameLst>
                                          <p:attrName>ppt_x</p:attrName>
                                        </p:attrNameLst>
                                      </p:cBhvr>
                                      <p:tavLst>
                                        <p:tav tm="0">
                                          <p:val>
                                            <p:strVal val="0-#ppt_w/2"/>
                                          </p:val>
                                        </p:tav>
                                        <p:tav tm="100000">
                                          <p:val>
                                            <p:strVal val="#ppt_x"/>
                                          </p:val>
                                        </p:tav>
                                      </p:tavLst>
                                    </p:anim>
                                    <p:anim calcmode="lin" valueType="num">
                                      <p:cBhvr additive="base">
                                        <p:cTn id="59" dur="1750" fill="hold"/>
                                        <p:tgtEl>
                                          <p:spTgt spid="65"/>
                                        </p:tgtEl>
                                        <p:attrNameLst>
                                          <p:attrName>ppt_y</p:attrName>
                                        </p:attrNameLst>
                                      </p:cBhvr>
                                      <p:tavLst>
                                        <p:tav tm="0">
                                          <p:val>
                                            <p:strVal val="0-#ppt_h/2"/>
                                          </p:val>
                                        </p:tav>
                                        <p:tav tm="100000">
                                          <p:val>
                                            <p:strVal val="#ppt_y"/>
                                          </p:val>
                                        </p:tav>
                                      </p:tavLst>
                                    </p:anim>
                                  </p:childTnLst>
                                </p:cTn>
                              </p:par>
                            </p:childTnLst>
                          </p:cTn>
                        </p:par>
                        <p:par>
                          <p:cTn id="60" fill="hold">
                            <p:stCondLst>
                              <p:cond delay="1750"/>
                            </p:stCondLst>
                            <p:childTnLst>
                              <p:par>
                                <p:cTn id="61" presetID="1" presetClass="entr" presetSubtype="0"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4.44444E-6 2.96296E-6 L 0.60296 0.03541 " pathEditMode="relative" rAng="0" ptsTypes="AA">
                                      <p:cBhvr>
                                        <p:cTn id="66" dur="2000" fill="hold"/>
                                        <p:tgtEl>
                                          <p:spTgt spid="65"/>
                                        </p:tgtEl>
                                        <p:attrNameLst>
                                          <p:attrName>ppt_x</p:attrName>
                                          <p:attrName>ppt_y</p:attrName>
                                        </p:attrNameLst>
                                      </p:cBhvr>
                                      <p:rCtr x="30139" y="1759"/>
                                    </p:animMotion>
                                  </p:childTnLst>
                                </p:cTn>
                              </p:par>
                              <p:par>
                                <p:cTn id="67" presetID="1"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par>
                                <p:cTn id="69" presetID="10"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1000"/>
                                        <p:tgtEl>
                                          <p:spTgt spid="23"/>
                                        </p:tgtEl>
                                      </p:cBhvr>
                                    </p:animEffect>
                                  </p:childTnLst>
                                </p:cTn>
                              </p:par>
                            </p:childTnLst>
                          </p:cTn>
                        </p:par>
                        <p:par>
                          <p:cTn id="72" fill="hold">
                            <p:stCondLst>
                              <p:cond delay="2000"/>
                            </p:stCondLst>
                            <p:childTnLst>
                              <p:par>
                                <p:cTn id="73" presetID="2" presetClass="entr" presetSubtype="9" fill="hold" grpId="0" nodeType="afterEffect">
                                  <p:stCondLst>
                                    <p:cond delay="0"/>
                                  </p:stCondLst>
                                  <p:childTnLst>
                                    <p:set>
                                      <p:cBhvr>
                                        <p:cTn id="74" dur="1" fill="hold">
                                          <p:stCondLst>
                                            <p:cond delay="0"/>
                                          </p:stCondLst>
                                        </p:cTn>
                                        <p:tgtEl>
                                          <p:spTgt spid="8"/>
                                        </p:tgtEl>
                                        <p:attrNameLst>
                                          <p:attrName>style.visibility</p:attrName>
                                        </p:attrNameLst>
                                      </p:cBhvr>
                                      <p:to>
                                        <p:strVal val="visible"/>
                                      </p:to>
                                    </p:set>
                                    <p:anim calcmode="lin" valueType="num">
                                      <p:cBhvr additive="base">
                                        <p:cTn id="75" dur="500" fill="hold"/>
                                        <p:tgtEl>
                                          <p:spTgt spid="8"/>
                                        </p:tgtEl>
                                        <p:attrNameLst>
                                          <p:attrName>ppt_x</p:attrName>
                                        </p:attrNameLst>
                                      </p:cBhvr>
                                      <p:tavLst>
                                        <p:tav tm="0">
                                          <p:val>
                                            <p:strVal val="0-#ppt_w/2"/>
                                          </p:val>
                                        </p:tav>
                                        <p:tav tm="100000">
                                          <p:val>
                                            <p:strVal val="#ppt_x"/>
                                          </p:val>
                                        </p:tav>
                                      </p:tavLst>
                                    </p:anim>
                                    <p:anim calcmode="lin" valueType="num">
                                      <p:cBhvr additive="base">
                                        <p:cTn id="76" dur="500" fill="hold"/>
                                        <p:tgtEl>
                                          <p:spTgt spid="8"/>
                                        </p:tgtEl>
                                        <p:attrNameLst>
                                          <p:attrName>ppt_y</p:attrName>
                                        </p:attrNameLst>
                                      </p:cBhvr>
                                      <p:tavLst>
                                        <p:tav tm="0">
                                          <p:val>
                                            <p:strVal val="0-#ppt_h/2"/>
                                          </p:val>
                                        </p:tav>
                                        <p:tav tm="100000">
                                          <p:val>
                                            <p:strVal val="#ppt_y"/>
                                          </p:val>
                                        </p:tav>
                                      </p:tavLst>
                                    </p:anim>
                                  </p:childTnLst>
                                </p:cTn>
                              </p:par>
                              <p:par>
                                <p:cTn id="77" presetID="2" presetClass="entr" presetSubtype="9" fill="hold" grpId="0" nodeType="with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additive="base">
                                        <p:cTn id="79" dur="10" fill="hold"/>
                                        <p:tgtEl>
                                          <p:spTgt spid="9"/>
                                        </p:tgtEl>
                                        <p:attrNameLst>
                                          <p:attrName>ppt_x</p:attrName>
                                        </p:attrNameLst>
                                      </p:cBhvr>
                                      <p:tavLst>
                                        <p:tav tm="0">
                                          <p:val>
                                            <p:strVal val="0-#ppt_w/2"/>
                                          </p:val>
                                        </p:tav>
                                        <p:tav tm="100000">
                                          <p:val>
                                            <p:strVal val="#ppt_x"/>
                                          </p:val>
                                        </p:tav>
                                      </p:tavLst>
                                    </p:anim>
                                    <p:anim calcmode="lin" valueType="num">
                                      <p:cBhvr additive="base">
                                        <p:cTn id="80" dur="10" fill="hold"/>
                                        <p:tgtEl>
                                          <p:spTgt spid="9"/>
                                        </p:tgtEl>
                                        <p:attrNameLst>
                                          <p:attrName>ppt_y</p:attrName>
                                        </p:attrNameLst>
                                      </p:cBhvr>
                                      <p:tavLst>
                                        <p:tav tm="0">
                                          <p:val>
                                            <p:strVal val="0-#ppt_h/2"/>
                                          </p:val>
                                        </p:tav>
                                        <p:tav tm="100000">
                                          <p:val>
                                            <p:strVal val="#ppt_y"/>
                                          </p:val>
                                        </p:tav>
                                      </p:tavLst>
                                    </p:anim>
                                  </p:childTnLst>
                                </p:cTn>
                              </p:par>
                            </p:childTnLst>
                          </p:cTn>
                        </p:par>
                        <p:par>
                          <p:cTn id="81" fill="hold">
                            <p:stCondLst>
                              <p:cond delay="2500"/>
                            </p:stCondLst>
                            <p:childTnLst>
                              <p:par>
                                <p:cTn id="82" presetID="10" presetClass="entr" presetSubtype="0" fill="hold" grpId="0" nodeType="after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fade">
                                      <p:cBhvr>
                                        <p:cTn id="8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3" grpId="0"/>
      <p:bldP spid="46" grpId="0"/>
      <p:bldP spid="47" grpId="0" animBg="1"/>
      <p:bldP spid="58" grpId="0" animBg="1"/>
      <p:bldP spid="60" grpId="0" animBg="1"/>
      <p:bldP spid="60" grpId="1" animBg="1"/>
      <p:bldP spid="61" grpId="0" animBg="1"/>
      <p:bldP spid="61" grpId="1" animBg="1"/>
      <p:bldP spid="22" grpId="0"/>
      <p:bldP spid="23" grpId="0"/>
      <p:bldP spid="25" grpId="0" animBg="1"/>
      <p:bldP spid="26" grpId="0" animBg="1"/>
      <p:bldP spid="8" grpId="0" animBg="1"/>
      <p:bldP spid="9" grpId="0"/>
      <p:bldP spid="11" grpId="0"/>
      <p:bldP spid="69" grpId="0"/>
      <p:bldP spid="12" grpId="0"/>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500034" y="1749425"/>
            <a:ext cx="7961312" cy="4292600"/>
          </a:xfrm>
          <a:prstGeom prst="rect">
            <a:avLst/>
          </a:prstGeom>
          <a:solidFill>
            <a:schemeClr val="bg1"/>
          </a:solidFill>
          <a:ln w="57150" cmpd="thickThin">
            <a:solidFill>
              <a:schemeClr val="tx1"/>
            </a:solidFill>
            <a:miter lim="800000"/>
            <a:headEnd/>
            <a:tailEnd/>
          </a:ln>
          <a:effectLst/>
        </p:spPr>
        <p:txBody>
          <a:bodyPr wrap="none" anchor="ctr"/>
          <a:lstStyle/>
          <a:p>
            <a:endParaRPr lang="pt-BR" dirty="0"/>
          </a:p>
        </p:txBody>
      </p:sp>
      <p:sp>
        <p:nvSpPr>
          <p:cNvPr id="6" name="AutoShape 7"/>
          <p:cNvSpPr>
            <a:spLocks noChangeArrowheads="1"/>
          </p:cNvSpPr>
          <p:nvPr/>
        </p:nvSpPr>
        <p:spPr bwMode="auto">
          <a:xfrm>
            <a:off x="642910" y="5235575"/>
            <a:ext cx="7651750" cy="681038"/>
          </a:xfrm>
          <a:prstGeom prst="roundRect">
            <a:avLst>
              <a:gd name="adj" fmla="val 16667"/>
            </a:avLst>
          </a:prstGeom>
          <a:solidFill>
            <a:schemeClr val="accent3">
              <a:lumMod val="75000"/>
            </a:schemeClr>
          </a:solidFill>
          <a:ln w="9525">
            <a:solidFill>
              <a:schemeClr val="tx1"/>
            </a:solidFill>
            <a:round/>
            <a:headEnd/>
            <a:tailEnd/>
          </a:ln>
          <a:effectLst/>
        </p:spPr>
        <p:txBody>
          <a:bodyPr wrap="none" anchor="ctr"/>
          <a:lstStyle/>
          <a:p>
            <a:endParaRPr lang="pt-BR"/>
          </a:p>
        </p:txBody>
      </p:sp>
      <p:sp>
        <p:nvSpPr>
          <p:cNvPr id="21" name="Rectangle 46"/>
          <p:cNvSpPr>
            <a:spLocks noChangeArrowheads="1"/>
          </p:cNvSpPr>
          <p:nvPr/>
        </p:nvSpPr>
        <p:spPr bwMode="auto">
          <a:xfrm>
            <a:off x="5139556" y="5301208"/>
            <a:ext cx="552450" cy="333375"/>
          </a:xfrm>
          <a:prstGeom prst="rect">
            <a:avLst/>
          </a:prstGeom>
          <a:noFill/>
          <a:ln w="12700">
            <a:noFill/>
            <a:miter lim="800000"/>
            <a:headEnd/>
            <a:tailEnd/>
          </a:ln>
          <a:effectLst/>
        </p:spPr>
        <p:txBody>
          <a:bodyPr wrap="none" lIns="90488" tIns="44450" rIns="90488" bIns="44450">
            <a:spAutoFit/>
          </a:bodyPr>
          <a:lstStyle/>
          <a:p>
            <a:pPr algn="ctr" eaLnBrk="0" hangingPunct="0"/>
            <a:r>
              <a:rPr lang="pt-BR" sz="1600" u="sng" dirty="0">
                <a:solidFill>
                  <a:srgbClr val="FFFFCC"/>
                </a:solidFill>
              </a:rPr>
              <a:t>C3b</a:t>
            </a:r>
          </a:p>
        </p:txBody>
      </p:sp>
      <p:sp>
        <p:nvSpPr>
          <p:cNvPr id="44" name="Rectangle 2"/>
          <p:cNvSpPr txBox="1">
            <a:spLocks noChangeArrowheads="1"/>
          </p:cNvSpPr>
          <p:nvPr/>
        </p:nvSpPr>
        <p:spPr>
          <a:xfrm>
            <a:off x="373733" y="578353"/>
            <a:ext cx="4176464" cy="59072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92075" tIns="46038" rIns="92075" bIns="46038" anchor="b">
            <a:normAutofit/>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3600" b="0" i="0" u="none" strike="noStrike" kern="1200" cap="small" spc="0" normalizeH="0" noProof="0" dirty="0">
                <a:ln>
                  <a:noFill/>
                </a:ln>
                <a:solidFill>
                  <a:schemeClr val="bg1"/>
                </a:solidFill>
                <a:uLnTx/>
                <a:uFillTx/>
                <a:ea typeface="+mj-ea"/>
                <a:cs typeface="+mj-cs"/>
              </a:rPr>
              <a:t>Via </a:t>
            </a:r>
            <a:r>
              <a:rPr kumimoji="0" lang="en-US" sz="3600" b="0" i="0" u="none" strike="noStrike" kern="1200" cap="small" spc="0" normalizeH="0" noProof="0" dirty="0" err="1">
                <a:ln>
                  <a:noFill/>
                </a:ln>
                <a:solidFill>
                  <a:schemeClr val="bg1"/>
                </a:solidFill>
                <a:uLnTx/>
                <a:uFillTx/>
                <a:ea typeface="+mj-ea"/>
                <a:cs typeface="+mj-cs"/>
              </a:rPr>
              <a:t>Alternativa</a:t>
            </a:r>
            <a:endParaRPr kumimoji="0" lang="en-US" sz="3600" b="0" i="0" u="none" strike="noStrike" kern="1200" cap="small" spc="0" normalizeH="0" noProof="0" dirty="0">
              <a:ln>
                <a:noFill/>
              </a:ln>
              <a:solidFill>
                <a:schemeClr val="bg1"/>
              </a:solidFill>
              <a:uLnTx/>
              <a:uFillTx/>
              <a:ea typeface="+mj-ea"/>
              <a:cs typeface="+mj-cs"/>
            </a:endParaRPr>
          </a:p>
        </p:txBody>
      </p:sp>
      <p:sp>
        <p:nvSpPr>
          <p:cNvPr id="60" name="AutoShape 24"/>
          <p:cNvSpPr>
            <a:spLocks noChangeArrowheads="1"/>
          </p:cNvSpPr>
          <p:nvPr/>
        </p:nvSpPr>
        <p:spPr bwMode="auto">
          <a:xfrm rot="16200000" flipV="1">
            <a:off x="1955730" y="4655319"/>
            <a:ext cx="234950" cy="912812"/>
          </a:xfrm>
          <a:prstGeom prst="can">
            <a:avLst>
              <a:gd name="adj" fmla="val 87669"/>
            </a:avLst>
          </a:prstGeom>
          <a:gradFill rotWithShape="0">
            <a:gsLst>
              <a:gs pos="0">
                <a:srgbClr val="FF9966"/>
              </a:gs>
              <a:gs pos="100000">
                <a:srgbClr val="FF9966">
                  <a:gamma/>
                  <a:shade val="46275"/>
                  <a:invGamma/>
                </a:srgbClr>
              </a:gs>
            </a:gsLst>
            <a:lin ang="5400000" scaled="1"/>
          </a:gradFill>
          <a:ln w="9525">
            <a:noFill/>
            <a:round/>
            <a:headEnd/>
            <a:tailEnd/>
          </a:ln>
          <a:effectLst/>
        </p:spPr>
        <p:txBody>
          <a:bodyPr wrap="none" anchor="ctr"/>
          <a:lstStyle/>
          <a:p>
            <a:endParaRPr lang="pt-BR"/>
          </a:p>
        </p:txBody>
      </p:sp>
      <p:sp>
        <p:nvSpPr>
          <p:cNvPr id="22" name="Rectangle 47"/>
          <p:cNvSpPr>
            <a:spLocks noChangeArrowheads="1"/>
          </p:cNvSpPr>
          <p:nvPr/>
        </p:nvSpPr>
        <p:spPr bwMode="auto">
          <a:xfrm>
            <a:off x="1971765" y="5301208"/>
            <a:ext cx="557846" cy="335989"/>
          </a:xfrm>
          <a:prstGeom prst="rect">
            <a:avLst/>
          </a:prstGeom>
          <a:noFill/>
          <a:ln w="12700">
            <a:noFill/>
            <a:miter lim="800000"/>
            <a:headEnd/>
            <a:tailEnd/>
          </a:ln>
          <a:effectLst/>
        </p:spPr>
        <p:txBody>
          <a:bodyPr wrap="none" lIns="90488" tIns="44450" rIns="90488" bIns="44450">
            <a:spAutoFit/>
          </a:bodyPr>
          <a:lstStyle/>
          <a:p>
            <a:pPr algn="ctr" eaLnBrk="0" hangingPunct="0"/>
            <a:r>
              <a:rPr lang="pt-BR" sz="1600" u="sng" dirty="0">
                <a:solidFill>
                  <a:srgbClr val="FFFFCC"/>
                </a:solidFill>
              </a:rPr>
              <a:t>C3b</a:t>
            </a:r>
          </a:p>
        </p:txBody>
      </p:sp>
      <p:sp>
        <p:nvSpPr>
          <p:cNvPr id="23" name="Rectangle 48"/>
          <p:cNvSpPr>
            <a:spLocks noChangeArrowheads="1"/>
          </p:cNvSpPr>
          <p:nvPr/>
        </p:nvSpPr>
        <p:spPr bwMode="auto">
          <a:xfrm>
            <a:off x="2338987" y="5301208"/>
            <a:ext cx="432813" cy="335989"/>
          </a:xfrm>
          <a:prstGeom prst="rect">
            <a:avLst/>
          </a:prstGeom>
          <a:noFill/>
          <a:ln w="12700">
            <a:noFill/>
            <a:miter lim="800000"/>
            <a:headEnd/>
            <a:tailEnd/>
          </a:ln>
          <a:effectLst/>
        </p:spPr>
        <p:txBody>
          <a:bodyPr wrap="none" lIns="90488" tIns="44450" rIns="90488" bIns="44450">
            <a:spAutoFit/>
          </a:bodyPr>
          <a:lstStyle/>
          <a:p>
            <a:pPr algn="ctr" eaLnBrk="0" hangingPunct="0"/>
            <a:r>
              <a:rPr lang="en-US" sz="1600" u="sng" dirty="0">
                <a:solidFill>
                  <a:srgbClr val="FFFFCC"/>
                </a:solidFill>
              </a:rPr>
              <a:t>Bb</a:t>
            </a:r>
            <a:endParaRPr lang="pt-BR" sz="1600" u="sng" dirty="0">
              <a:solidFill>
                <a:srgbClr val="FFFFCC"/>
              </a:solidFill>
            </a:endParaRPr>
          </a:p>
        </p:txBody>
      </p:sp>
      <p:sp>
        <p:nvSpPr>
          <p:cNvPr id="69" name="CaixaDeTexto 68"/>
          <p:cNvSpPr txBox="1"/>
          <p:nvPr/>
        </p:nvSpPr>
        <p:spPr>
          <a:xfrm>
            <a:off x="4857091" y="2060848"/>
            <a:ext cx="579005" cy="369332"/>
          </a:xfrm>
          <a:prstGeom prst="rect">
            <a:avLst/>
          </a:prstGeom>
          <a:noFill/>
        </p:spPr>
        <p:txBody>
          <a:bodyPr wrap="none" rtlCol="0">
            <a:spAutoFit/>
          </a:bodyPr>
          <a:lstStyle/>
          <a:p>
            <a:r>
              <a:rPr lang="en-US" dirty="0"/>
              <a:t>C3a</a:t>
            </a:r>
            <a:endParaRPr lang="pt-BR" dirty="0"/>
          </a:p>
        </p:txBody>
      </p:sp>
      <p:sp>
        <p:nvSpPr>
          <p:cNvPr id="31" name="Rectangle 28"/>
          <p:cNvSpPr>
            <a:spLocks noChangeArrowheads="1"/>
          </p:cNvSpPr>
          <p:nvPr/>
        </p:nvSpPr>
        <p:spPr bwMode="auto">
          <a:xfrm>
            <a:off x="899592" y="5613291"/>
            <a:ext cx="2649537" cy="335989"/>
          </a:xfrm>
          <a:prstGeom prst="rect">
            <a:avLst/>
          </a:prstGeom>
          <a:noFill/>
          <a:ln w="12700">
            <a:noFill/>
            <a:miter lim="800000"/>
            <a:headEnd/>
            <a:tailEnd/>
          </a:ln>
          <a:effectLst/>
        </p:spPr>
        <p:txBody>
          <a:bodyPr lIns="90488" tIns="44450" rIns="90488" bIns="44450">
            <a:spAutoFit/>
          </a:bodyPr>
          <a:lstStyle/>
          <a:p>
            <a:pPr algn="ctr" eaLnBrk="0" hangingPunct="0"/>
            <a:r>
              <a:rPr lang="pt-BR" sz="1600" dirty="0">
                <a:solidFill>
                  <a:srgbClr val="FFFFCC"/>
                </a:solidFill>
              </a:rPr>
              <a:t>C3 </a:t>
            </a:r>
            <a:r>
              <a:rPr lang="pt-BR" sz="1600" dirty="0" err="1">
                <a:solidFill>
                  <a:srgbClr val="FFFFCC"/>
                </a:solidFill>
              </a:rPr>
              <a:t>convertase</a:t>
            </a:r>
            <a:r>
              <a:rPr lang="pt-BR" sz="1600" dirty="0">
                <a:solidFill>
                  <a:srgbClr val="FFFFCC"/>
                </a:solidFill>
              </a:rPr>
              <a:t> (C3bBb)</a:t>
            </a:r>
          </a:p>
        </p:txBody>
      </p:sp>
      <p:sp>
        <p:nvSpPr>
          <p:cNvPr id="25" name="Elipse 24"/>
          <p:cNvSpPr/>
          <p:nvPr/>
        </p:nvSpPr>
        <p:spPr>
          <a:xfrm>
            <a:off x="2385595" y="4607952"/>
            <a:ext cx="361180" cy="642942"/>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0" name="AutoShape 24"/>
          <p:cNvSpPr>
            <a:spLocks noChangeArrowheads="1"/>
          </p:cNvSpPr>
          <p:nvPr/>
        </p:nvSpPr>
        <p:spPr bwMode="auto">
          <a:xfrm rot="16269967" flipV="1">
            <a:off x="2439079" y="4571672"/>
            <a:ext cx="234950" cy="912812"/>
          </a:xfrm>
          <a:prstGeom prst="can">
            <a:avLst>
              <a:gd name="adj" fmla="val 87669"/>
            </a:avLst>
          </a:prstGeom>
          <a:gradFill rotWithShape="0">
            <a:gsLst>
              <a:gs pos="0">
                <a:srgbClr val="FF9966"/>
              </a:gs>
              <a:gs pos="100000">
                <a:srgbClr val="FF9966">
                  <a:gamma/>
                  <a:shade val="46275"/>
                  <a:invGamma/>
                </a:srgbClr>
              </a:gs>
            </a:gsLst>
            <a:lin ang="5400000" scaled="1"/>
          </a:gradFill>
          <a:ln w="9525">
            <a:noFill/>
            <a:round/>
            <a:headEnd/>
            <a:tailEnd/>
          </a:ln>
          <a:effectLst/>
        </p:spPr>
        <p:txBody>
          <a:bodyPr wrap="none" anchor="ctr"/>
          <a:lstStyle/>
          <a:p>
            <a:endParaRPr lang="pt-BR"/>
          </a:p>
        </p:txBody>
      </p:sp>
      <p:sp>
        <p:nvSpPr>
          <p:cNvPr id="71" name="AutoShape 25"/>
          <p:cNvSpPr>
            <a:spLocks noChangeArrowheads="1"/>
          </p:cNvSpPr>
          <p:nvPr/>
        </p:nvSpPr>
        <p:spPr bwMode="auto">
          <a:xfrm rot="16269967" flipV="1">
            <a:off x="2740296" y="4762478"/>
            <a:ext cx="234950" cy="543466"/>
          </a:xfrm>
          <a:prstGeom prst="can">
            <a:avLst>
              <a:gd name="adj" fmla="val 52196"/>
            </a:avLst>
          </a:prstGeom>
          <a:solidFill>
            <a:schemeClr val="accent1">
              <a:lumMod val="50000"/>
            </a:schemeClr>
          </a:solidFill>
          <a:ln w="9525">
            <a:noFill/>
            <a:round/>
            <a:headEnd/>
            <a:tailEnd/>
          </a:ln>
          <a:effectLst/>
        </p:spPr>
        <p:txBody>
          <a:bodyPr wrap="none" anchor="ctr"/>
          <a:lstStyle/>
          <a:p>
            <a:endParaRPr lang="pt-BR"/>
          </a:p>
        </p:txBody>
      </p:sp>
      <p:sp>
        <p:nvSpPr>
          <p:cNvPr id="8" name="Estrela de 4 pontas 7"/>
          <p:cNvSpPr/>
          <p:nvPr/>
        </p:nvSpPr>
        <p:spPr>
          <a:xfrm rot="20854875">
            <a:off x="2073909" y="4793137"/>
            <a:ext cx="630798" cy="518314"/>
          </a:xfrm>
          <a:prstGeom prst="star4">
            <a:avLst>
              <a:gd name="adj" fmla="val 94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p:cNvSpPr/>
          <p:nvPr/>
        </p:nvSpPr>
        <p:spPr>
          <a:xfrm>
            <a:off x="2561673" y="4492408"/>
            <a:ext cx="357190"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91377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0-#ppt_w/2"/>
                                          </p:val>
                                        </p:tav>
                                        <p:tav tm="100000">
                                          <p:val>
                                            <p:strVal val="#ppt_x"/>
                                          </p:val>
                                        </p:tav>
                                      </p:tavLst>
                                    </p:anim>
                                    <p:anim calcmode="lin" valueType="num">
                                      <p:cBhvr additive="base">
                                        <p:cTn id="8" dur="500" fill="hold"/>
                                        <p:tgtEl>
                                          <p:spTgt spid="7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71"/>
                                        </p:tgtEl>
                                        <p:attrNameLst>
                                          <p:attrName>style.visibility</p:attrName>
                                        </p:attrNameLst>
                                      </p:cBhvr>
                                      <p:to>
                                        <p:strVal val="visible"/>
                                      </p:to>
                                    </p:set>
                                    <p:anim calcmode="lin" valueType="num">
                                      <p:cBhvr additive="base">
                                        <p:cTn id="11" dur="500" fill="hold"/>
                                        <p:tgtEl>
                                          <p:spTgt spid="71"/>
                                        </p:tgtEl>
                                        <p:attrNameLst>
                                          <p:attrName>ppt_x</p:attrName>
                                        </p:attrNameLst>
                                      </p:cBhvr>
                                      <p:tavLst>
                                        <p:tav tm="0">
                                          <p:val>
                                            <p:strVal val="0-#ppt_w/2"/>
                                          </p:val>
                                        </p:tav>
                                        <p:tav tm="100000">
                                          <p:val>
                                            <p:strVal val="#ppt_x"/>
                                          </p:val>
                                        </p:tav>
                                      </p:tavLst>
                                    </p:anim>
                                    <p:anim calcmode="lin" valueType="num">
                                      <p:cBhvr additive="base">
                                        <p:cTn id="12" dur="500" fill="hold"/>
                                        <p:tgtEl>
                                          <p:spTgt spid="7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7" presetClass="path" presetSubtype="0" accel="50000" decel="50000" fill="hold" grpId="1" nodeType="clickEffect">
                                  <p:stCondLst>
                                    <p:cond delay="0"/>
                                  </p:stCondLst>
                                  <p:childTnLst>
                                    <p:animMotion origin="layout" path="M -0.00017 -0.00047 L 0.11701 -0.03959 C 0.14149 -0.04792 0.16962 -0.0713 0.19063 -0.10371 C 0.2151 -0.14167 0.22778 -0.17963 0.23142 -0.21343 L 0.24514 -0.37477 " pathEditMode="relative" rAng="-2927823" ptsTypes="FffFF">
                                      <p:cBhvr>
                                        <p:cTn id="16" dur="1000" fill="hold"/>
                                        <p:tgtEl>
                                          <p:spTgt spid="71"/>
                                        </p:tgtEl>
                                        <p:attrNameLst>
                                          <p:attrName>ppt_x</p:attrName>
                                          <p:attrName>ppt_y</p:attrName>
                                        </p:attrNameLst>
                                      </p:cBhvr>
                                      <p:rCtr x="15747" y="-14630"/>
                                    </p:animMotion>
                                  </p:childTnLst>
                                </p:cTn>
                              </p:par>
                            </p:childTnLst>
                          </p:cTn>
                        </p:par>
                        <p:par>
                          <p:cTn id="17" fill="hold">
                            <p:stCondLst>
                              <p:cond delay="1000"/>
                            </p:stCondLst>
                            <p:childTnLst>
                              <p:par>
                                <p:cTn id="18" presetID="42" presetClass="path" presetSubtype="0" accel="50000" decel="50000" fill="hold" grpId="1" nodeType="afterEffect">
                                  <p:stCondLst>
                                    <p:cond delay="0"/>
                                  </p:stCondLst>
                                  <p:childTnLst>
                                    <p:animMotion origin="layout" path="M -3.88889E-6 -4.33526E-6 L 0.33073 0.01896 " pathEditMode="relative" rAng="0" ptsTypes="AA">
                                      <p:cBhvr>
                                        <p:cTn id="19" dur="750" fill="hold"/>
                                        <p:tgtEl>
                                          <p:spTgt spid="70"/>
                                        </p:tgtEl>
                                        <p:attrNameLst>
                                          <p:attrName>ppt_x</p:attrName>
                                          <p:attrName>ppt_y</p:attrName>
                                        </p:attrNameLst>
                                      </p:cBhvr>
                                      <p:rCtr x="16528" y="948"/>
                                    </p:animMotion>
                                  </p:childTnLst>
                                </p:cTn>
                              </p:par>
                              <p:par>
                                <p:cTn id="20" presetID="10" presetClass="entr" presetSubtype="0" fill="hold" grpId="0" nodeType="withEffect">
                                  <p:stCondLst>
                                    <p:cond delay="5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0" grpId="0" animBg="1"/>
      <p:bldP spid="70" grpId="1" animBg="1"/>
      <p:bldP spid="71" grpId="0" animBg="1"/>
      <p:bldP spid="71"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500034" y="1749425"/>
            <a:ext cx="7961312" cy="4292600"/>
          </a:xfrm>
          <a:prstGeom prst="rect">
            <a:avLst/>
          </a:prstGeom>
          <a:solidFill>
            <a:schemeClr val="bg1"/>
          </a:solidFill>
          <a:ln w="57150" cmpd="thickThin">
            <a:solidFill>
              <a:schemeClr val="tx1"/>
            </a:solidFill>
            <a:miter lim="800000"/>
            <a:headEnd/>
            <a:tailEnd/>
          </a:ln>
          <a:effectLst/>
        </p:spPr>
        <p:txBody>
          <a:bodyPr wrap="none" anchor="ctr"/>
          <a:lstStyle/>
          <a:p>
            <a:endParaRPr lang="pt-BR" dirty="0"/>
          </a:p>
        </p:txBody>
      </p:sp>
      <p:sp>
        <p:nvSpPr>
          <p:cNvPr id="6" name="AutoShape 7"/>
          <p:cNvSpPr>
            <a:spLocks noChangeArrowheads="1"/>
          </p:cNvSpPr>
          <p:nvPr/>
        </p:nvSpPr>
        <p:spPr bwMode="auto">
          <a:xfrm>
            <a:off x="642910" y="5235575"/>
            <a:ext cx="7651750" cy="681038"/>
          </a:xfrm>
          <a:prstGeom prst="roundRect">
            <a:avLst>
              <a:gd name="adj" fmla="val 16667"/>
            </a:avLst>
          </a:prstGeom>
          <a:solidFill>
            <a:schemeClr val="accent3">
              <a:lumMod val="75000"/>
            </a:schemeClr>
          </a:solidFill>
          <a:ln w="9525">
            <a:solidFill>
              <a:schemeClr val="tx1"/>
            </a:solidFill>
            <a:round/>
            <a:headEnd/>
            <a:tailEnd/>
          </a:ln>
          <a:effectLst/>
        </p:spPr>
        <p:txBody>
          <a:bodyPr wrap="none" anchor="ctr"/>
          <a:lstStyle/>
          <a:p>
            <a:endParaRPr lang="pt-BR"/>
          </a:p>
        </p:txBody>
      </p:sp>
      <p:sp>
        <p:nvSpPr>
          <p:cNvPr id="10" name="Rectangle 28"/>
          <p:cNvSpPr>
            <a:spLocks noChangeArrowheads="1"/>
          </p:cNvSpPr>
          <p:nvPr/>
        </p:nvSpPr>
        <p:spPr bwMode="auto">
          <a:xfrm>
            <a:off x="1115616" y="5611813"/>
            <a:ext cx="2649537" cy="333375"/>
          </a:xfrm>
          <a:prstGeom prst="rect">
            <a:avLst/>
          </a:prstGeom>
          <a:noFill/>
          <a:ln w="12700">
            <a:noFill/>
            <a:miter lim="800000"/>
            <a:headEnd/>
            <a:tailEnd/>
          </a:ln>
          <a:effectLst/>
        </p:spPr>
        <p:txBody>
          <a:bodyPr lIns="90488" tIns="44450" rIns="90488" bIns="44450">
            <a:spAutoFit/>
          </a:bodyPr>
          <a:lstStyle/>
          <a:p>
            <a:pPr algn="ctr" eaLnBrk="0" hangingPunct="0"/>
            <a:r>
              <a:rPr lang="pt-BR" sz="1600" dirty="0">
                <a:solidFill>
                  <a:srgbClr val="FFFFCC"/>
                </a:solidFill>
              </a:rPr>
              <a:t>C5 </a:t>
            </a:r>
            <a:r>
              <a:rPr lang="pt-BR" sz="1600" dirty="0" err="1">
                <a:solidFill>
                  <a:srgbClr val="FFFFCC"/>
                </a:solidFill>
              </a:rPr>
              <a:t>convertase</a:t>
            </a:r>
            <a:r>
              <a:rPr lang="pt-BR" sz="1600" dirty="0">
                <a:solidFill>
                  <a:srgbClr val="FFFFCC"/>
                </a:solidFill>
              </a:rPr>
              <a:t> (C3bBb3b)</a:t>
            </a:r>
          </a:p>
        </p:txBody>
      </p:sp>
      <p:sp>
        <p:nvSpPr>
          <p:cNvPr id="21" name="Rectangle 46"/>
          <p:cNvSpPr>
            <a:spLocks noChangeArrowheads="1"/>
          </p:cNvSpPr>
          <p:nvPr/>
        </p:nvSpPr>
        <p:spPr bwMode="auto">
          <a:xfrm>
            <a:off x="2596109" y="5301208"/>
            <a:ext cx="552450" cy="333375"/>
          </a:xfrm>
          <a:prstGeom prst="rect">
            <a:avLst/>
          </a:prstGeom>
          <a:noFill/>
          <a:ln w="12700">
            <a:noFill/>
            <a:miter lim="800000"/>
            <a:headEnd/>
            <a:tailEnd/>
          </a:ln>
          <a:effectLst/>
        </p:spPr>
        <p:txBody>
          <a:bodyPr wrap="none" lIns="90488" tIns="44450" rIns="90488" bIns="44450">
            <a:spAutoFit/>
          </a:bodyPr>
          <a:lstStyle/>
          <a:p>
            <a:pPr algn="ctr" eaLnBrk="0" hangingPunct="0"/>
            <a:r>
              <a:rPr lang="pt-BR" sz="1600" u="sng" dirty="0">
                <a:solidFill>
                  <a:srgbClr val="FFFFCC"/>
                </a:solidFill>
              </a:rPr>
              <a:t>C3b</a:t>
            </a:r>
          </a:p>
        </p:txBody>
      </p:sp>
      <p:sp>
        <p:nvSpPr>
          <p:cNvPr id="44" name="Rectangle 2"/>
          <p:cNvSpPr txBox="1">
            <a:spLocks noChangeArrowheads="1"/>
          </p:cNvSpPr>
          <p:nvPr/>
        </p:nvSpPr>
        <p:spPr>
          <a:xfrm>
            <a:off x="373733" y="578353"/>
            <a:ext cx="4176464" cy="59072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92075" tIns="46038" rIns="92075" bIns="46038" anchor="b">
            <a:normAutofit/>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3600" b="0" i="0" u="none" strike="noStrike" kern="1200" cap="small" spc="0" normalizeH="0" noProof="0" dirty="0">
                <a:ln>
                  <a:noFill/>
                </a:ln>
                <a:solidFill>
                  <a:schemeClr val="bg1"/>
                </a:solidFill>
                <a:uLnTx/>
                <a:uFillTx/>
                <a:ea typeface="+mj-ea"/>
                <a:cs typeface="+mj-cs"/>
              </a:rPr>
              <a:t>Via </a:t>
            </a:r>
            <a:r>
              <a:rPr kumimoji="0" lang="en-US" sz="3600" b="0" i="0" u="none" strike="noStrike" kern="1200" cap="small" spc="0" normalizeH="0" noProof="0" dirty="0" err="1">
                <a:ln>
                  <a:noFill/>
                </a:ln>
                <a:solidFill>
                  <a:schemeClr val="bg1"/>
                </a:solidFill>
                <a:uLnTx/>
                <a:uFillTx/>
                <a:ea typeface="+mj-ea"/>
                <a:cs typeface="+mj-cs"/>
              </a:rPr>
              <a:t>Alternativa</a:t>
            </a:r>
            <a:endParaRPr kumimoji="0" lang="en-US" sz="3600" b="0" i="0" u="none" strike="noStrike" kern="1200" cap="small" spc="0" normalizeH="0" noProof="0" dirty="0">
              <a:ln>
                <a:noFill/>
              </a:ln>
              <a:solidFill>
                <a:schemeClr val="bg1"/>
              </a:solidFill>
              <a:uLnTx/>
              <a:uFillTx/>
              <a:ea typeface="+mj-ea"/>
              <a:cs typeface="+mj-cs"/>
            </a:endParaRPr>
          </a:p>
        </p:txBody>
      </p:sp>
      <p:sp>
        <p:nvSpPr>
          <p:cNvPr id="60" name="AutoShape 24"/>
          <p:cNvSpPr>
            <a:spLocks noChangeArrowheads="1"/>
          </p:cNvSpPr>
          <p:nvPr/>
        </p:nvSpPr>
        <p:spPr bwMode="auto">
          <a:xfrm rot="16200000" flipV="1">
            <a:off x="1955730" y="4655319"/>
            <a:ext cx="234950" cy="912812"/>
          </a:xfrm>
          <a:prstGeom prst="can">
            <a:avLst>
              <a:gd name="adj" fmla="val 87669"/>
            </a:avLst>
          </a:prstGeom>
          <a:gradFill rotWithShape="0">
            <a:gsLst>
              <a:gs pos="0">
                <a:srgbClr val="FF9966"/>
              </a:gs>
              <a:gs pos="100000">
                <a:srgbClr val="FF9966">
                  <a:gamma/>
                  <a:shade val="46275"/>
                  <a:invGamma/>
                </a:srgbClr>
              </a:gs>
            </a:gsLst>
            <a:lin ang="5400000" scaled="1"/>
          </a:gradFill>
          <a:ln w="9525">
            <a:noFill/>
            <a:round/>
            <a:headEnd/>
            <a:tailEnd/>
          </a:ln>
          <a:effectLst/>
        </p:spPr>
        <p:txBody>
          <a:bodyPr wrap="none" anchor="ctr"/>
          <a:lstStyle/>
          <a:p>
            <a:endParaRPr lang="pt-BR"/>
          </a:p>
        </p:txBody>
      </p:sp>
      <p:sp>
        <p:nvSpPr>
          <p:cNvPr id="22" name="Rectangle 47"/>
          <p:cNvSpPr>
            <a:spLocks noChangeArrowheads="1"/>
          </p:cNvSpPr>
          <p:nvPr/>
        </p:nvSpPr>
        <p:spPr bwMode="auto">
          <a:xfrm>
            <a:off x="1971765" y="5301208"/>
            <a:ext cx="557846" cy="335989"/>
          </a:xfrm>
          <a:prstGeom prst="rect">
            <a:avLst/>
          </a:prstGeom>
          <a:noFill/>
          <a:ln w="12700">
            <a:noFill/>
            <a:miter lim="800000"/>
            <a:headEnd/>
            <a:tailEnd/>
          </a:ln>
          <a:effectLst/>
        </p:spPr>
        <p:txBody>
          <a:bodyPr wrap="none" lIns="90488" tIns="44450" rIns="90488" bIns="44450">
            <a:spAutoFit/>
          </a:bodyPr>
          <a:lstStyle/>
          <a:p>
            <a:pPr algn="ctr" eaLnBrk="0" hangingPunct="0"/>
            <a:r>
              <a:rPr lang="pt-BR" sz="1600" u="sng" dirty="0">
                <a:solidFill>
                  <a:srgbClr val="FFFFCC"/>
                </a:solidFill>
              </a:rPr>
              <a:t>C3b</a:t>
            </a:r>
          </a:p>
        </p:txBody>
      </p:sp>
      <p:sp>
        <p:nvSpPr>
          <p:cNvPr id="23" name="Rectangle 48"/>
          <p:cNvSpPr>
            <a:spLocks noChangeArrowheads="1"/>
          </p:cNvSpPr>
          <p:nvPr/>
        </p:nvSpPr>
        <p:spPr bwMode="auto">
          <a:xfrm>
            <a:off x="2338987" y="5301208"/>
            <a:ext cx="432813" cy="335989"/>
          </a:xfrm>
          <a:prstGeom prst="rect">
            <a:avLst/>
          </a:prstGeom>
          <a:noFill/>
          <a:ln w="12700">
            <a:noFill/>
            <a:miter lim="800000"/>
            <a:headEnd/>
            <a:tailEnd/>
          </a:ln>
          <a:effectLst/>
        </p:spPr>
        <p:txBody>
          <a:bodyPr wrap="none" lIns="90488" tIns="44450" rIns="90488" bIns="44450">
            <a:spAutoFit/>
          </a:bodyPr>
          <a:lstStyle/>
          <a:p>
            <a:pPr algn="ctr" eaLnBrk="0" hangingPunct="0"/>
            <a:r>
              <a:rPr lang="en-US" sz="1600" u="sng" dirty="0">
                <a:solidFill>
                  <a:srgbClr val="FFFFCC"/>
                </a:solidFill>
              </a:rPr>
              <a:t>Bb</a:t>
            </a:r>
            <a:endParaRPr lang="pt-BR" sz="1600" u="sng" dirty="0">
              <a:solidFill>
                <a:srgbClr val="FFFFCC"/>
              </a:solidFill>
            </a:endParaRPr>
          </a:p>
        </p:txBody>
      </p:sp>
      <p:sp>
        <p:nvSpPr>
          <p:cNvPr id="69" name="CaixaDeTexto 68"/>
          <p:cNvSpPr txBox="1"/>
          <p:nvPr/>
        </p:nvSpPr>
        <p:spPr>
          <a:xfrm>
            <a:off x="4857091" y="2060848"/>
            <a:ext cx="579005" cy="369332"/>
          </a:xfrm>
          <a:prstGeom prst="rect">
            <a:avLst/>
          </a:prstGeom>
          <a:noFill/>
        </p:spPr>
        <p:txBody>
          <a:bodyPr wrap="none" rtlCol="0">
            <a:spAutoFit/>
          </a:bodyPr>
          <a:lstStyle/>
          <a:p>
            <a:r>
              <a:rPr lang="en-US" dirty="0"/>
              <a:t>C3a</a:t>
            </a:r>
            <a:endParaRPr lang="pt-BR" dirty="0"/>
          </a:p>
        </p:txBody>
      </p:sp>
      <p:sp>
        <p:nvSpPr>
          <p:cNvPr id="25" name="Elipse 24"/>
          <p:cNvSpPr/>
          <p:nvPr/>
        </p:nvSpPr>
        <p:spPr>
          <a:xfrm>
            <a:off x="2385595" y="4607952"/>
            <a:ext cx="361180" cy="642942"/>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0" name="AutoShape 24"/>
          <p:cNvSpPr>
            <a:spLocks noChangeArrowheads="1"/>
          </p:cNvSpPr>
          <p:nvPr/>
        </p:nvSpPr>
        <p:spPr bwMode="auto">
          <a:xfrm rot="16269967" flipV="1">
            <a:off x="2439079" y="4571672"/>
            <a:ext cx="234950" cy="912812"/>
          </a:xfrm>
          <a:prstGeom prst="can">
            <a:avLst>
              <a:gd name="adj" fmla="val 87669"/>
            </a:avLst>
          </a:prstGeom>
          <a:gradFill rotWithShape="0">
            <a:gsLst>
              <a:gs pos="0">
                <a:srgbClr val="FF9966"/>
              </a:gs>
              <a:gs pos="100000">
                <a:srgbClr val="FF9966">
                  <a:gamma/>
                  <a:shade val="46275"/>
                  <a:invGamma/>
                </a:srgbClr>
              </a:gs>
            </a:gsLst>
            <a:lin ang="5400000" scaled="1"/>
          </a:gradFill>
          <a:ln w="9525">
            <a:noFill/>
            <a:round/>
            <a:headEnd/>
            <a:tailEnd/>
          </a:ln>
          <a:effectLst/>
        </p:spPr>
        <p:txBody>
          <a:bodyPr wrap="none" anchor="ctr"/>
          <a:lstStyle/>
          <a:p>
            <a:endParaRPr lang="pt-BR"/>
          </a:p>
        </p:txBody>
      </p:sp>
      <p:sp>
        <p:nvSpPr>
          <p:cNvPr id="71" name="AutoShape 25"/>
          <p:cNvSpPr>
            <a:spLocks noChangeArrowheads="1"/>
          </p:cNvSpPr>
          <p:nvPr/>
        </p:nvSpPr>
        <p:spPr bwMode="auto">
          <a:xfrm rot="16269967" flipV="1">
            <a:off x="2740296" y="4762478"/>
            <a:ext cx="234950" cy="543466"/>
          </a:xfrm>
          <a:prstGeom prst="can">
            <a:avLst>
              <a:gd name="adj" fmla="val 52196"/>
            </a:avLst>
          </a:prstGeom>
          <a:solidFill>
            <a:schemeClr val="accent1">
              <a:lumMod val="50000"/>
            </a:schemeClr>
          </a:solidFill>
          <a:ln w="9525">
            <a:noFill/>
            <a:round/>
            <a:headEnd/>
            <a:tailEnd/>
          </a:ln>
          <a:effectLst/>
        </p:spPr>
        <p:txBody>
          <a:bodyPr wrap="none" anchor="ctr"/>
          <a:lstStyle/>
          <a:p>
            <a:endParaRPr lang="pt-BR"/>
          </a:p>
        </p:txBody>
      </p:sp>
      <p:sp>
        <p:nvSpPr>
          <p:cNvPr id="26" name="Retângulo 25"/>
          <p:cNvSpPr/>
          <p:nvPr/>
        </p:nvSpPr>
        <p:spPr>
          <a:xfrm>
            <a:off x="2561673" y="4492408"/>
            <a:ext cx="357190"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ctangle 28"/>
          <p:cNvSpPr>
            <a:spLocks noChangeArrowheads="1"/>
          </p:cNvSpPr>
          <p:nvPr/>
        </p:nvSpPr>
        <p:spPr bwMode="auto">
          <a:xfrm>
            <a:off x="899592" y="5613291"/>
            <a:ext cx="2649537" cy="335989"/>
          </a:xfrm>
          <a:prstGeom prst="rect">
            <a:avLst/>
          </a:prstGeom>
          <a:noFill/>
          <a:ln w="12700">
            <a:noFill/>
            <a:miter lim="800000"/>
            <a:headEnd/>
            <a:tailEnd/>
          </a:ln>
          <a:effectLst/>
        </p:spPr>
        <p:txBody>
          <a:bodyPr lIns="90488" tIns="44450" rIns="90488" bIns="44450">
            <a:spAutoFit/>
          </a:bodyPr>
          <a:lstStyle/>
          <a:p>
            <a:pPr algn="ctr" eaLnBrk="0" hangingPunct="0"/>
            <a:r>
              <a:rPr lang="pt-BR" sz="1600" dirty="0">
                <a:solidFill>
                  <a:srgbClr val="FFFFCC"/>
                </a:solidFill>
              </a:rPr>
              <a:t>C3 </a:t>
            </a:r>
            <a:r>
              <a:rPr lang="pt-BR" sz="1600" dirty="0" err="1">
                <a:solidFill>
                  <a:srgbClr val="FFFFCC"/>
                </a:solidFill>
              </a:rPr>
              <a:t>convertase</a:t>
            </a:r>
            <a:r>
              <a:rPr lang="pt-BR" sz="1600" dirty="0">
                <a:solidFill>
                  <a:srgbClr val="FFFFCC"/>
                </a:solidFill>
              </a:rPr>
              <a:t> (C3bBb)</a:t>
            </a:r>
          </a:p>
        </p:txBody>
      </p:sp>
      <p:sp>
        <p:nvSpPr>
          <p:cNvPr id="30" name="AutoShape 41"/>
          <p:cNvSpPr>
            <a:spLocks noChangeArrowheads="1"/>
          </p:cNvSpPr>
          <p:nvPr/>
        </p:nvSpPr>
        <p:spPr bwMode="auto">
          <a:xfrm rot="16200000" flipV="1">
            <a:off x="3889680" y="4688682"/>
            <a:ext cx="703263" cy="393700"/>
          </a:xfrm>
          <a:prstGeom prst="homePlate">
            <a:avLst>
              <a:gd name="adj" fmla="val 44657"/>
            </a:avLst>
          </a:prstGeom>
          <a:gradFill rotWithShape="0">
            <a:gsLst>
              <a:gs pos="0">
                <a:srgbClr val="FF33CC">
                  <a:gamma/>
                  <a:shade val="46275"/>
                  <a:invGamma/>
                </a:srgbClr>
              </a:gs>
              <a:gs pos="100000">
                <a:srgbClr val="FF33CC"/>
              </a:gs>
            </a:gsLst>
            <a:lin ang="5400000" scaled="1"/>
          </a:gradFill>
          <a:ln w="9525">
            <a:solidFill>
              <a:schemeClr val="tx1"/>
            </a:solidFill>
            <a:miter lim="800000"/>
            <a:headEnd/>
            <a:tailEnd/>
          </a:ln>
          <a:effectLst/>
        </p:spPr>
        <p:txBody>
          <a:bodyPr wrap="none" anchor="ctr"/>
          <a:lstStyle/>
          <a:p>
            <a:endParaRPr lang="pt-BR"/>
          </a:p>
        </p:txBody>
      </p:sp>
      <p:sp>
        <p:nvSpPr>
          <p:cNvPr id="32" name="AutoShape 42"/>
          <p:cNvSpPr>
            <a:spLocks noChangeArrowheads="1"/>
          </p:cNvSpPr>
          <p:nvPr/>
        </p:nvSpPr>
        <p:spPr bwMode="auto">
          <a:xfrm rot="16200000" flipV="1">
            <a:off x="4073831" y="2594769"/>
            <a:ext cx="338137" cy="409575"/>
          </a:xfrm>
          <a:prstGeom prst="chevron">
            <a:avLst>
              <a:gd name="adj" fmla="val 25000"/>
            </a:avLst>
          </a:prstGeom>
          <a:gradFill rotWithShape="0">
            <a:gsLst>
              <a:gs pos="0">
                <a:srgbClr val="009900">
                  <a:gamma/>
                  <a:shade val="46275"/>
                  <a:invGamma/>
                </a:srgbClr>
              </a:gs>
              <a:gs pos="100000">
                <a:srgbClr val="009900"/>
              </a:gs>
            </a:gsLst>
            <a:lin ang="5400000" scaled="1"/>
          </a:gradFill>
          <a:ln w="9525">
            <a:solidFill>
              <a:schemeClr val="tx1"/>
            </a:solidFill>
            <a:miter lim="800000"/>
            <a:headEnd/>
            <a:tailEnd/>
          </a:ln>
          <a:effectLst/>
        </p:spPr>
        <p:txBody>
          <a:bodyPr wrap="none" anchor="ctr"/>
          <a:lstStyle/>
          <a:p>
            <a:endParaRPr lang="pt-BR"/>
          </a:p>
        </p:txBody>
      </p:sp>
      <p:sp>
        <p:nvSpPr>
          <p:cNvPr id="33" name="Rectangle 45"/>
          <p:cNvSpPr>
            <a:spLocks noChangeArrowheads="1"/>
          </p:cNvSpPr>
          <p:nvPr/>
        </p:nvSpPr>
        <p:spPr bwMode="auto">
          <a:xfrm>
            <a:off x="3977110" y="2265363"/>
            <a:ext cx="533800" cy="335989"/>
          </a:xfrm>
          <a:prstGeom prst="rect">
            <a:avLst/>
          </a:prstGeom>
          <a:noFill/>
          <a:ln w="12700">
            <a:noFill/>
            <a:miter lim="800000"/>
            <a:headEnd/>
            <a:tailEnd/>
          </a:ln>
          <a:effectLst/>
        </p:spPr>
        <p:txBody>
          <a:bodyPr wrap="none" lIns="90488" tIns="44450" rIns="90488" bIns="44450">
            <a:spAutoFit/>
          </a:bodyPr>
          <a:lstStyle/>
          <a:p>
            <a:pPr algn="ctr" eaLnBrk="0" hangingPunct="0"/>
            <a:r>
              <a:rPr lang="pt-BR" sz="1600"/>
              <a:t>C5a</a:t>
            </a:r>
          </a:p>
        </p:txBody>
      </p:sp>
      <p:sp>
        <p:nvSpPr>
          <p:cNvPr id="34" name="Rectangle 49"/>
          <p:cNvSpPr>
            <a:spLocks noChangeArrowheads="1"/>
          </p:cNvSpPr>
          <p:nvPr/>
        </p:nvSpPr>
        <p:spPr bwMode="auto">
          <a:xfrm>
            <a:off x="3965087" y="5341938"/>
            <a:ext cx="552450" cy="333375"/>
          </a:xfrm>
          <a:prstGeom prst="rect">
            <a:avLst/>
          </a:prstGeom>
          <a:noFill/>
          <a:ln w="12700">
            <a:noFill/>
            <a:miter lim="800000"/>
            <a:headEnd/>
            <a:tailEnd/>
          </a:ln>
          <a:effectLst/>
        </p:spPr>
        <p:txBody>
          <a:bodyPr wrap="none" lIns="90488" tIns="44450" rIns="90488" bIns="44450">
            <a:spAutoFit/>
          </a:bodyPr>
          <a:lstStyle/>
          <a:p>
            <a:pPr algn="ctr" eaLnBrk="0" hangingPunct="0"/>
            <a:r>
              <a:rPr lang="pt-BR" sz="1600">
                <a:solidFill>
                  <a:srgbClr val="FFFFCC"/>
                </a:solidFill>
              </a:rPr>
              <a:t>C5b</a:t>
            </a:r>
          </a:p>
        </p:txBody>
      </p:sp>
      <p:sp>
        <p:nvSpPr>
          <p:cNvPr id="36" name="Rectangle 21"/>
          <p:cNvSpPr>
            <a:spLocks noChangeArrowheads="1"/>
          </p:cNvSpPr>
          <p:nvPr/>
        </p:nvSpPr>
        <p:spPr bwMode="auto">
          <a:xfrm>
            <a:off x="3955554" y="5341938"/>
            <a:ext cx="552450" cy="333375"/>
          </a:xfrm>
          <a:prstGeom prst="rect">
            <a:avLst/>
          </a:prstGeom>
          <a:noFill/>
          <a:ln w="12700">
            <a:noFill/>
            <a:miter lim="800000"/>
            <a:headEnd/>
            <a:tailEnd/>
          </a:ln>
          <a:effectLst/>
        </p:spPr>
        <p:txBody>
          <a:bodyPr wrap="none" lIns="90488" tIns="44450" rIns="90488" bIns="44450">
            <a:spAutoFit/>
          </a:bodyPr>
          <a:lstStyle/>
          <a:p>
            <a:pPr algn="ctr" eaLnBrk="0" hangingPunct="0"/>
            <a:r>
              <a:rPr lang="pt-BR" sz="1600">
                <a:solidFill>
                  <a:srgbClr val="FFFFCC"/>
                </a:solidFill>
              </a:rPr>
              <a:t>C5b</a:t>
            </a:r>
          </a:p>
        </p:txBody>
      </p:sp>
      <p:sp>
        <p:nvSpPr>
          <p:cNvPr id="37" name="Text Box 34"/>
          <p:cNvSpPr txBox="1">
            <a:spLocks noChangeArrowheads="1"/>
          </p:cNvSpPr>
          <p:nvPr/>
        </p:nvSpPr>
        <p:spPr bwMode="auto">
          <a:xfrm>
            <a:off x="4500066" y="5340350"/>
            <a:ext cx="442913" cy="336550"/>
          </a:xfrm>
          <a:prstGeom prst="rect">
            <a:avLst/>
          </a:prstGeom>
          <a:noFill/>
          <a:ln w="25400">
            <a:noFill/>
            <a:miter lim="800000"/>
            <a:headEnd/>
            <a:tailEnd/>
          </a:ln>
          <a:effectLst/>
        </p:spPr>
        <p:txBody>
          <a:bodyPr wrap="none">
            <a:spAutoFit/>
          </a:bodyPr>
          <a:lstStyle/>
          <a:p>
            <a:pPr eaLnBrk="0" hangingPunct="0"/>
            <a:r>
              <a:rPr lang="pt-BR" sz="1600">
                <a:solidFill>
                  <a:srgbClr val="FFFFCC"/>
                </a:solidFill>
              </a:rPr>
              <a:t>C6</a:t>
            </a:r>
          </a:p>
        </p:txBody>
      </p:sp>
      <p:sp>
        <p:nvSpPr>
          <p:cNvPr id="38" name="Text Box 37"/>
          <p:cNvSpPr txBox="1">
            <a:spLocks noChangeArrowheads="1"/>
          </p:cNvSpPr>
          <p:nvPr/>
        </p:nvSpPr>
        <p:spPr bwMode="auto">
          <a:xfrm>
            <a:off x="4989016" y="5340350"/>
            <a:ext cx="442913" cy="336550"/>
          </a:xfrm>
          <a:prstGeom prst="rect">
            <a:avLst/>
          </a:prstGeom>
          <a:noFill/>
          <a:ln w="25400">
            <a:noFill/>
            <a:miter lim="800000"/>
            <a:headEnd/>
            <a:tailEnd/>
          </a:ln>
          <a:effectLst/>
        </p:spPr>
        <p:txBody>
          <a:bodyPr wrap="none">
            <a:spAutoFit/>
          </a:bodyPr>
          <a:lstStyle/>
          <a:p>
            <a:pPr eaLnBrk="0" hangingPunct="0"/>
            <a:r>
              <a:rPr lang="pt-BR" sz="1600">
                <a:solidFill>
                  <a:srgbClr val="FFFFCC"/>
                </a:solidFill>
              </a:rPr>
              <a:t>C7</a:t>
            </a:r>
          </a:p>
        </p:txBody>
      </p:sp>
      <p:sp>
        <p:nvSpPr>
          <p:cNvPr id="39" name="Text Box 40"/>
          <p:cNvSpPr txBox="1">
            <a:spLocks noChangeArrowheads="1"/>
          </p:cNvSpPr>
          <p:nvPr/>
        </p:nvSpPr>
        <p:spPr bwMode="auto">
          <a:xfrm rot="10800000" flipV="1">
            <a:off x="5363666" y="5340350"/>
            <a:ext cx="442913" cy="336550"/>
          </a:xfrm>
          <a:prstGeom prst="rect">
            <a:avLst/>
          </a:prstGeom>
          <a:noFill/>
          <a:ln w="25400">
            <a:noFill/>
            <a:miter lim="800000"/>
            <a:headEnd/>
            <a:tailEnd/>
          </a:ln>
          <a:effectLst/>
        </p:spPr>
        <p:txBody>
          <a:bodyPr wrap="none">
            <a:spAutoFit/>
          </a:bodyPr>
          <a:lstStyle/>
          <a:p>
            <a:pPr eaLnBrk="0" hangingPunct="0"/>
            <a:r>
              <a:rPr lang="pt-BR" sz="1600">
                <a:solidFill>
                  <a:srgbClr val="FFFFCC"/>
                </a:solidFill>
              </a:rPr>
              <a:t>C8</a:t>
            </a:r>
          </a:p>
        </p:txBody>
      </p:sp>
      <p:sp>
        <p:nvSpPr>
          <p:cNvPr id="40" name="Text Box 52"/>
          <p:cNvSpPr txBox="1">
            <a:spLocks noChangeArrowheads="1"/>
          </p:cNvSpPr>
          <p:nvPr/>
        </p:nvSpPr>
        <p:spPr bwMode="auto">
          <a:xfrm>
            <a:off x="6665416" y="5408613"/>
            <a:ext cx="1651000" cy="336550"/>
          </a:xfrm>
          <a:prstGeom prst="rect">
            <a:avLst/>
          </a:prstGeom>
          <a:noFill/>
          <a:ln w="25400">
            <a:noFill/>
            <a:miter lim="800000"/>
            <a:headEnd/>
            <a:tailEnd/>
          </a:ln>
          <a:effectLst/>
        </p:spPr>
        <p:txBody>
          <a:bodyPr wrap="none">
            <a:spAutoFit/>
          </a:bodyPr>
          <a:lstStyle/>
          <a:p>
            <a:pPr eaLnBrk="0" hangingPunct="0"/>
            <a:r>
              <a:rPr lang="pt-BR" sz="1600" dirty="0">
                <a:solidFill>
                  <a:srgbClr val="FFFFCC"/>
                </a:solidFill>
              </a:rPr>
              <a:t>MAC (C5b6789)</a:t>
            </a:r>
          </a:p>
        </p:txBody>
      </p:sp>
      <p:sp>
        <p:nvSpPr>
          <p:cNvPr id="41" name="AutoShape 33"/>
          <p:cNvSpPr>
            <a:spLocks noChangeArrowheads="1"/>
          </p:cNvSpPr>
          <p:nvPr/>
        </p:nvSpPr>
        <p:spPr bwMode="auto">
          <a:xfrm rot="16200000">
            <a:off x="4539754" y="4840288"/>
            <a:ext cx="292100" cy="514350"/>
          </a:xfrm>
          <a:prstGeom prst="flowChartDelay">
            <a:avLst/>
          </a:prstGeom>
          <a:gradFill rotWithShape="0">
            <a:gsLst>
              <a:gs pos="0">
                <a:srgbClr val="00FFFF"/>
              </a:gs>
              <a:gs pos="100000">
                <a:srgbClr val="00FFFF">
                  <a:gamma/>
                  <a:shade val="46275"/>
                  <a:invGamma/>
                </a:srgbClr>
              </a:gs>
            </a:gsLst>
            <a:path path="shape">
              <a:fillToRect l="50000" t="50000" r="50000" b="50000"/>
            </a:path>
          </a:gradFill>
          <a:ln w="12700">
            <a:solidFill>
              <a:schemeClr val="tx1"/>
            </a:solidFill>
            <a:miter lim="800000"/>
            <a:headEnd/>
            <a:tailEnd/>
          </a:ln>
          <a:effectLst/>
        </p:spPr>
        <p:txBody>
          <a:bodyPr vert="eaVert" wrap="none" anchor="ctr"/>
          <a:lstStyle/>
          <a:p>
            <a:pPr algn="ctr" eaLnBrk="0" hangingPunct="0"/>
            <a:endParaRPr lang="en-GB" sz="1600" b="1"/>
          </a:p>
        </p:txBody>
      </p:sp>
      <p:sp>
        <p:nvSpPr>
          <p:cNvPr id="42" name="Rectangle 36"/>
          <p:cNvSpPr>
            <a:spLocks noChangeArrowheads="1"/>
          </p:cNvSpPr>
          <p:nvPr/>
        </p:nvSpPr>
        <p:spPr bwMode="auto">
          <a:xfrm>
            <a:off x="4938216" y="4795838"/>
            <a:ext cx="460375" cy="447675"/>
          </a:xfrm>
          <a:prstGeom prst="rect">
            <a:avLst/>
          </a:prstGeom>
          <a:gradFill rotWithShape="0">
            <a:gsLst>
              <a:gs pos="0">
                <a:srgbClr val="FF3300"/>
              </a:gs>
              <a:gs pos="50000">
                <a:srgbClr val="FF3300">
                  <a:gamma/>
                  <a:shade val="46275"/>
                  <a:invGamma/>
                </a:srgbClr>
              </a:gs>
              <a:gs pos="100000">
                <a:srgbClr val="FF3300"/>
              </a:gs>
            </a:gsLst>
            <a:lin ang="5400000" scaled="1"/>
          </a:gradFill>
          <a:ln w="12700">
            <a:solidFill>
              <a:schemeClr val="tx1"/>
            </a:solidFill>
            <a:miter lim="800000"/>
            <a:headEnd/>
            <a:tailEnd/>
          </a:ln>
          <a:effectLst/>
        </p:spPr>
        <p:txBody>
          <a:bodyPr wrap="none" anchor="ctr"/>
          <a:lstStyle/>
          <a:p>
            <a:endParaRPr lang="pt-BR"/>
          </a:p>
        </p:txBody>
      </p:sp>
      <p:sp>
        <p:nvSpPr>
          <p:cNvPr id="43" name="AutoShape 39"/>
          <p:cNvSpPr>
            <a:spLocks noChangeArrowheads="1"/>
          </p:cNvSpPr>
          <p:nvPr/>
        </p:nvSpPr>
        <p:spPr bwMode="auto">
          <a:xfrm rot="5400000">
            <a:off x="5265252" y="4905385"/>
            <a:ext cx="619125" cy="381000"/>
          </a:xfrm>
          <a:prstGeom prst="chevron">
            <a:avLst>
              <a:gd name="adj" fmla="val 40625"/>
            </a:avLst>
          </a:prstGeom>
          <a:gradFill rotWithShape="0">
            <a:gsLst>
              <a:gs pos="0">
                <a:srgbClr val="FFFF00"/>
              </a:gs>
              <a:gs pos="50000">
                <a:srgbClr val="FFFF00">
                  <a:gamma/>
                  <a:shade val="46275"/>
                  <a:invGamma/>
                </a:srgbClr>
              </a:gs>
              <a:gs pos="100000">
                <a:srgbClr val="FFFF00"/>
              </a:gs>
            </a:gsLst>
            <a:lin ang="0" scaled="1"/>
          </a:gradFill>
          <a:ln w="12700">
            <a:solidFill>
              <a:schemeClr val="tx1"/>
            </a:solidFill>
            <a:miter lim="800000"/>
            <a:headEnd/>
            <a:tailEnd/>
          </a:ln>
          <a:effectLst/>
        </p:spPr>
        <p:txBody>
          <a:bodyPr wrap="none" anchor="ctr"/>
          <a:lstStyle/>
          <a:p>
            <a:endParaRPr lang="pt-BR"/>
          </a:p>
        </p:txBody>
      </p:sp>
      <p:sp>
        <p:nvSpPr>
          <p:cNvPr id="45" name="AutoShape 24"/>
          <p:cNvSpPr>
            <a:spLocks noChangeArrowheads="1"/>
          </p:cNvSpPr>
          <p:nvPr/>
        </p:nvSpPr>
        <p:spPr bwMode="auto">
          <a:xfrm rot="16200000">
            <a:off x="6000262" y="5500688"/>
            <a:ext cx="885825" cy="104775"/>
          </a:xfrm>
          <a:prstGeom prst="flowChartTerminator">
            <a:avLst/>
          </a:prstGeom>
          <a:gradFill rotWithShape="0">
            <a:gsLst>
              <a:gs pos="0">
                <a:srgbClr val="FF66FF">
                  <a:gamma/>
                  <a:shade val="46275"/>
                  <a:invGamma/>
                </a:srgbClr>
              </a:gs>
              <a:gs pos="100000">
                <a:srgbClr val="FF66FF"/>
              </a:gs>
            </a:gsLst>
            <a:lin ang="0" scaled="1"/>
          </a:gradFill>
          <a:ln w="25400">
            <a:noFill/>
            <a:miter lim="800000"/>
            <a:headEnd/>
            <a:tailEnd/>
          </a:ln>
          <a:effectLst/>
        </p:spPr>
        <p:txBody>
          <a:bodyPr wrap="none" anchor="ctr"/>
          <a:lstStyle/>
          <a:p>
            <a:endParaRPr lang="pt-BR"/>
          </a:p>
        </p:txBody>
      </p:sp>
      <p:sp>
        <p:nvSpPr>
          <p:cNvPr id="46" name="AutoShape 25"/>
          <p:cNvSpPr>
            <a:spLocks noChangeArrowheads="1"/>
          </p:cNvSpPr>
          <p:nvPr/>
        </p:nvSpPr>
        <p:spPr bwMode="auto">
          <a:xfrm rot="16200000">
            <a:off x="5914537" y="5492142"/>
            <a:ext cx="885825" cy="104775"/>
          </a:xfrm>
          <a:prstGeom prst="flowChartTerminator">
            <a:avLst/>
          </a:prstGeom>
          <a:gradFill rotWithShape="0">
            <a:gsLst>
              <a:gs pos="0">
                <a:srgbClr val="FF66FF">
                  <a:gamma/>
                  <a:shade val="46275"/>
                  <a:invGamma/>
                </a:srgbClr>
              </a:gs>
              <a:gs pos="100000">
                <a:srgbClr val="FF66FF"/>
              </a:gs>
            </a:gsLst>
            <a:lin ang="0" scaled="1"/>
          </a:gradFill>
          <a:ln w="25400">
            <a:noFill/>
            <a:miter lim="800000"/>
            <a:headEnd/>
            <a:tailEnd/>
          </a:ln>
          <a:effectLst/>
        </p:spPr>
        <p:txBody>
          <a:bodyPr wrap="none" anchor="ctr"/>
          <a:lstStyle/>
          <a:p>
            <a:endParaRPr lang="pt-BR"/>
          </a:p>
        </p:txBody>
      </p:sp>
      <p:sp>
        <p:nvSpPr>
          <p:cNvPr id="47" name="AutoShape 26"/>
          <p:cNvSpPr>
            <a:spLocks noChangeArrowheads="1"/>
          </p:cNvSpPr>
          <p:nvPr/>
        </p:nvSpPr>
        <p:spPr bwMode="auto">
          <a:xfrm rot="16200000">
            <a:off x="5828812" y="5466504"/>
            <a:ext cx="885825" cy="104775"/>
          </a:xfrm>
          <a:prstGeom prst="flowChartTerminator">
            <a:avLst/>
          </a:prstGeom>
          <a:gradFill rotWithShape="0">
            <a:gsLst>
              <a:gs pos="0">
                <a:srgbClr val="FF66FF">
                  <a:gamma/>
                  <a:shade val="46275"/>
                  <a:invGamma/>
                </a:srgbClr>
              </a:gs>
              <a:gs pos="100000">
                <a:srgbClr val="FF66FF"/>
              </a:gs>
            </a:gsLst>
            <a:lin ang="0" scaled="1"/>
          </a:gradFill>
          <a:ln w="25400">
            <a:noFill/>
            <a:miter lim="800000"/>
            <a:headEnd/>
            <a:tailEnd/>
          </a:ln>
          <a:effectLst/>
        </p:spPr>
        <p:txBody>
          <a:bodyPr wrap="none" anchor="ctr"/>
          <a:lstStyle/>
          <a:p>
            <a:endParaRPr lang="pt-BR"/>
          </a:p>
        </p:txBody>
      </p:sp>
      <p:sp>
        <p:nvSpPr>
          <p:cNvPr id="48" name="AutoShape 27"/>
          <p:cNvSpPr>
            <a:spLocks noChangeArrowheads="1"/>
          </p:cNvSpPr>
          <p:nvPr/>
        </p:nvSpPr>
        <p:spPr bwMode="auto">
          <a:xfrm rot="16200000">
            <a:off x="5743087" y="5457958"/>
            <a:ext cx="885825" cy="104775"/>
          </a:xfrm>
          <a:prstGeom prst="flowChartTerminator">
            <a:avLst/>
          </a:prstGeom>
          <a:gradFill rotWithShape="0">
            <a:gsLst>
              <a:gs pos="0">
                <a:srgbClr val="FF66FF">
                  <a:gamma/>
                  <a:shade val="46275"/>
                  <a:invGamma/>
                </a:srgbClr>
              </a:gs>
              <a:gs pos="100000">
                <a:srgbClr val="FF66FF"/>
              </a:gs>
            </a:gsLst>
            <a:lin ang="0" scaled="1"/>
          </a:gradFill>
          <a:ln w="25400">
            <a:noFill/>
            <a:miter lim="800000"/>
            <a:headEnd/>
            <a:tailEnd/>
          </a:ln>
          <a:effectLst/>
        </p:spPr>
        <p:txBody>
          <a:bodyPr wrap="none" anchor="ctr"/>
          <a:lstStyle/>
          <a:p>
            <a:endParaRPr lang="pt-BR"/>
          </a:p>
        </p:txBody>
      </p:sp>
      <p:sp>
        <p:nvSpPr>
          <p:cNvPr id="49" name="AutoShape 28"/>
          <p:cNvSpPr>
            <a:spLocks noChangeArrowheads="1"/>
          </p:cNvSpPr>
          <p:nvPr/>
        </p:nvSpPr>
        <p:spPr bwMode="auto">
          <a:xfrm rot="16200000">
            <a:off x="5647837" y="5457958"/>
            <a:ext cx="885825" cy="104775"/>
          </a:xfrm>
          <a:prstGeom prst="flowChartTerminator">
            <a:avLst/>
          </a:prstGeom>
          <a:gradFill rotWithShape="0">
            <a:gsLst>
              <a:gs pos="0">
                <a:srgbClr val="FF66FF">
                  <a:gamma/>
                  <a:shade val="46275"/>
                  <a:invGamma/>
                </a:srgbClr>
              </a:gs>
              <a:gs pos="100000">
                <a:srgbClr val="FF66FF"/>
              </a:gs>
            </a:gsLst>
            <a:lin ang="0" scaled="1"/>
          </a:gradFill>
          <a:ln w="25400">
            <a:noFill/>
            <a:miter lim="800000"/>
            <a:headEnd/>
            <a:tailEnd/>
          </a:ln>
          <a:effectLst/>
        </p:spPr>
        <p:txBody>
          <a:bodyPr wrap="none" anchor="ctr"/>
          <a:lstStyle/>
          <a:p>
            <a:endParaRPr lang="pt-BR"/>
          </a:p>
        </p:txBody>
      </p:sp>
      <p:sp>
        <p:nvSpPr>
          <p:cNvPr id="50" name="AutoShape 29"/>
          <p:cNvSpPr>
            <a:spLocks noChangeArrowheads="1"/>
          </p:cNvSpPr>
          <p:nvPr/>
        </p:nvSpPr>
        <p:spPr bwMode="auto">
          <a:xfrm rot="16200000">
            <a:off x="5552587" y="5475050"/>
            <a:ext cx="885825" cy="104775"/>
          </a:xfrm>
          <a:prstGeom prst="flowChartTerminator">
            <a:avLst/>
          </a:prstGeom>
          <a:gradFill rotWithShape="0">
            <a:gsLst>
              <a:gs pos="0">
                <a:srgbClr val="FF66FF">
                  <a:gamma/>
                  <a:shade val="46275"/>
                  <a:invGamma/>
                </a:srgbClr>
              </a:gs>
              <a:gs pos="100000">
                <a:srgbClr val="FF66FF"/>
              </a:gs>
            </a:gsLst>
            <a:lin ang="0" scaled="1"/>
          </a:gradFill>
          <a:ln w="25400">
            <a:noFill/>
            <a:miter lim="800000"/>
            <a:headEnd/>
            <a:tailEnd/>
          </a:ln>
          <a:effectLst/>
        </p:spPr>
        <p:txBody>
          <a:bodyPr wrap="none" anchor="ctr"/>
          <a:lstStyle/>
          <a:p>
            <a:endParaRPr lang="pt-BR"/>
          </a:p>
        </p:txBody>
      </p:sp>
      <p:sp>
        <p:nvSpPr>
          <p:cNvPr id="51" name="AutoShape 30"/>
          <p:cNvSpPr>
            <a:spLocks noChangeArrowheads="1"/>
          </p:cNvSpPr>
          <p:nvPr/>
        </p:nvSpPr>
        <p:spPr bwMode="auto">
          <a:xfrm rot="16200000">
            <a:off x="5466862" y="5492142"/>
            <a:ext cx="885825" cy="104775"/>
          </a:xfrm>
          <a:prstGeom prst="flowChartTerminator">
            <a:avLst/>
          </a:prstGeom>
          <a:gradFill rotWithShape="0">
            <a:gsLst>
              <a:gs pos="0">
                <a:srgbClr val="FF66FF">
                  <a:gamma/>
                  <a:shade val="46275"/>
                  <a:invGamma/>
                </a:srgbClr>
              </a:gs>
              <a:gs pos="100000">
                <a:srgbClr val="FF66FF"/>
              </a:gs>
            </a:gsLst>
            <a:lin ang="0" scaled="1"/>
          </a:gradFill>
          <a:ln w="25400">
            <a:noFill/>
            <a:miter lim="800000"/>
            <a:headEnd/>
            <a:tailEnd/>
          </a:ln>
          <a:effectLst/>
        </p:spPr>
        <p:txBody>
          <a:bodyPr wrap="none" anchor="ctr"/>
          <a:lstStyle/>
          <a:p>
            <a:endParaRPr lang="pt-BR"/>
          </a:p>
        </p:txBody>
      </p:sp>
      <p:sp>
        <p:nvSpPr>
          <p:cNvPr id="52" name="AutoShape 31"/>
          <p:cNvSpPr>
            <a:spLocks noChangeArrowheads="1"/>
          </p:cNvSpPr>
          <p:nvPr/>
        </p:nvSpPr>
        <p:spPr bwMode="auto">
          <a:xfrm rot="16200000">
            <a:off x="5371612" y="5500688"/>
            <a:ext cx="885825" cy="104775"/>
          </a:xfrm>
          <a:prstGeom prst="flowChartTerminator">
            <a:avLst/>
          </a:prstGeom>
          <a:gradFill rotWithShape="0">
            <a:gsLst>
              <a:gs pos="0">
                <a:srgbClr val="FF66FF">
                  <a:gamma/>
                  <a:shade val="46275"/>
                  <a:invGamma/>
                </a:srgbClr>
              </a:gs>
              <a:gs pos="100000">
                <a:srgbClr val="FF66FF"/>
              </a:gs>
            </a:gsLst>
            <a:lin ang="0" scaled="1"/>
          </a:gradFill>
          <a:ln w="25400">
            <a:noFill/>
            <a:miter lim="800000"/>
            <a:headEnd/>
            <a:tailEnd/>
          </a:ln>
          <a:effectLst/>
        </p:spPr>
        <p:txBody>
          <a:bodyPr wrap="none" anchor="ctr"/>
          <a:lstStyle/>
          <a:p>
            <a:endParaRPr lang="pt-BR"/>
          </a:p>
        </p:txBody>
      </p:sp>
      <p:sp>
        <p:nvSpPr>
          <p:cNvPr id="53" name="Text Box 51"/>
          <p:cNvSpPr txBox="1">
            <a:spLocks noChangeArrowheads="1"/>
          </p:cNvSpPr>
          <p:nvPr/>
        </p:nvSpPr>
        <p:spPr bwMode="auto">
          <a:xfrm>
            <a:off x="5887549" y="5340350"/>
            <a:ext cx="442913" cy="336550"/>
          </a:xfrm>
          <a:prstGeom prst="rect">
            <a:avLst/>
          </a:prstGeom>
          <a:noFill/>
          <a:ln w="25400">
            <a:noFill/>
            <a:miter lim="800000"/>
            <a:headEnd/>
            <a:tailEnd/>
          </a:ln>
          <a:effectLst/>
        </p:spPr>
        <p:txBody>
          <a:bodyPr wrap="none">
            <a:spAutoFit/>
          </a:bodyPr>
          <a:lstStyle/>
          <a:p>
            <a:pPr eaLnBrk="0" hangingPunct="0"/>
            <a:r>
              <a:rPr lang="pt-BR" sz="1600" dirty="0">
                <a:solidFill>
                  <a:srgbClr val="FFFFCC"/>
                </a:solidFill>
              </a:rPr>
              <a:t>C9</a:t>
            </a:r>
          </a:p>
        </p:txBody>
      </p:sp>
    </p:spTree>
    <p:extLst>
      <p:ext uri="{BB962C8B-B14F-4D97-AF65-F5344CB8AC3E}">
        <p14:creationId xmlns:p14="http://schemas.microsoft.com/office/powerpoint/2010/main" val="1488831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1"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0-#ppt_h/2"/>
                                          </p:val>
                                        </p:tav>
                                        <p:tav tm="100000">
                                          <p:val>
                                            <p:strVal val="#ppt_y"/>
                                          </p:val>
                                        </p:tav>
                                      </p:tavLst>
                                    </p:anim>
                                  </p:childTnLst>
                                </p:cTn>
                              </p:par>
                              <p:par>
                                <p:cTn id="9" presetID="2" presetClass="entr" presetSubtype="9" fill="hold" grpId="1" nodeType="withEffect">
                                  <p:stCondLst>
                                    <p:cond delay="0"/>
                                  </p:stCondLst>
                                  <p:childTnLst>
                                    <p:set>
                                      <p:cBhvr>
                                        <p:cTn id="10" dur="1" fill="hold">
                                          <p:stCondLst>
                                            <p:cond delay="0"/>
                                          </p:stCondLst>
                                        </p:cTn>
                                        <p:tgtEl>
                                          <p:spTgt spid="70"/>
                                        </p:tgtEl>
                                        <p:attrNameLst>
                                          <p:attrName>style.visibility</p:attrName>
                                        </p:attrNameLst>
                                      </p:cBhvr>
                                      <p:to>
                                        <p:strVal val="visible"/>
                                      </p:to>
                                    </p:set>
                                    <p:anim calcmode="lin" valueType="num">
                                      <p:cBhvr additive="base">
                                        <p:cTn id="11" dur="500" fill="hold"/>
                                        <p:tgtEl>
                                          <p:spTgt spid="70"/>
                                        </p:tgtEl>
                                        <p:attrNameLst>
                                          <p:attrName>ppt_x</p:attrName>
                                        </p:attrNameLst>
                                      </p:cBhvr>
                                      <p:tavLst>
                                        <p:tav tm="0">
                                          <p:val>
                                            <p:strVal val="0-#ppt_w/2"/>
                                          </p:val>
                                        </p:tav>
                                        <p:tav tm="100000">
                                          <p:val>
                                            <p:strVal val="#ppt_x"/>
                                          </p:val>
                                        </p:tav>
                                      </p:tavLst>
                                    </p:anim>
                                    <p:anim calcmode="lin" valueType="num">
                                      <p:cBhvr additive="base">
                                        <p:cTn id="12" dur="500" fill="hold"/>
                                        <p:tgtEl>
                                          <p:spTgt spid="70"/>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100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par>
                                <p:cTn id="16" presetID="42" presetClass="path" presetSubtype="0" accel="50000" decel="50000" fill="hold" grpId="0" nodeType="withEffect">
                                  <p:stCondLst>
                                    <p:cond delay="750"/>
                                  </p:stCondLst>
                                  <p:childTnLst>
                                    <p:animMotion origin="layout" path="M 5.55112E-17 2.22222E-6 L 0.25052 -0.3706 " pathEditMode="relative" rAng="0" ptsTypes="AA">
                                      <p:cBhvr>
                                        <p:cTn id="17" dur="2000" fill="hold"/>
                                        <p:tgtEl>
                                          <p:spTgt spid="71"/>
                                        </p:tgtEl>
                                        <p:attrNameLst>
                                          <p:attrName>ppt_x</p:attrName>
                                          <p:attrName>ppt_y</p:attrName>
                                        </p:attrNameLst>
                                      </p:cBhvr>
                                      <p:rCtr x="12517" y="-18542"/>
                                    </p:animMotion>
                                  </p:childTnLst>
                                </p:cTn>
                              </p:par>
                              <p:par>
                                <p:cTn id="18" presetID="0" presetClass="path" presetSubtype="0" accel="50000" decel="50000" fill="hold" grpId="0" nodeType="withEffect">
                                  <p:stCondLst>
                                    <p:cond delay="1750"/>
                                  </p:stCondLst>
                                  <p:childTnLst>
                                    <p:animMotion origin="layout" path="M -3.88889E-6 -0.00508 C -0.00312 -0.01317 -0.00243 -0.01109 -0.00312 -0.02381 C -0.00277 -0.03607 -0.00277 -0.04832 -0.00191 -0.06057 C -0.00173 -0.06404 -0.00052 -0.06705 -3.88889E-6 -0.07052 C 0.00087 -0.0763 0.00365 -0.08763 0.00365 -0.08739 C 0.00434 -0.09572 0.0066 -0.10265 0.00973 -0.10959 C 0.01129 -0.12208 0.01858 -0.14242 0.02396 -0.15306 C 0.02639 -0.15791 0.02639 -0.16485 0.03073 -0.16693 C 0.0316 -0.17086 0.03368 -0.17526 0.03612 -0.17757 C 0.04098 -0.18682 0.04931 -0.18913 0.05695 -0.19213 C 0.07309 -0.19167 0.07605 -0.19098 0.08837 -0.18982 C 0.09462 -0.18635 0.08768 -0.18982 0.09688 -0.18728 C 0.10157 -0.18589 0.10573 -0.18265 0.11042 -0.1815 C 0.1198 -0.17456 0.10938 -0.18127 0.12014 -0.17757 C 0.12327 -0.17641 0.12657 -0.17248 0.13004 -0.17109 C 0.13316 -0.16878 0.13351 -0.16485 0.13681 -0.16208 C 0.1382 -0.15907 0.13785 -0.15722 0.14046 -0.1563 C 0.1415 -0.15213 0.14306 -0.14774 0.1448 -0.14404 C 0.14601 -0.13803 0.14775 -0.13225 0.14844 -0.12601 C 0.14757 -0.10959 0.14844 -0.0941 0.13924 -0.08185 C 0.13872 -0.08046 0.1382 -0.07815 0.13733 -0.07699 C 0.13629 -0.0756 0.13368 -0.07375 0.13368 -0.07352 C 0.13299 -0.07005 0.13091 -0.06982 0.12882 -0.06728 C 0.12639 -0.06404 0.12466 -0.06057 0.12153 -0.05896 C 0.11927 -0.05641 0.11823 -0.05433 0.11528 -0.05341 C 0.11129 -0.04786 0.11042 -0.04739 0.10487 -0.04439 C 0.10243 -0.04069 0.09514 -0.03699 0.09514 -0.03676 C 0.09306 -0.03422 0.09167 -0.03422 0.08889 -0.03283 C 0.0875 -0.03005 0.08646 -0.02913 0.08403 -0.02797 C 0.08334 -0.02728 0.08282 -0.02635 0.08212 -0.02566 C 0.0816 -0.0252 0.08091 -0.0252 0.08039 -0.02474 C 0.07987 -0.02404 0.07969 -0.02289 0.07917 -0.02219 C 0.07813 -0.02104 0.07657 -0.0215 0.07552 -0.02057 C 0.07136 -0.01687 0.06754 -0.01248 0.06372 -0.00832 C 0.05955 -0.00393 0.05521 -0.00138 0.05521 0.00625 L 0.05573 0.01457 " pathEditMode="relative" rAng="0" ptsTypes="ffffffffffffffffffffffffffffffffffAA">
                                      <p:cBhvr>
                                        <p:cTn id="19" dur="2000" fill="hold"/>
                                        <p:tgtEl>
                                          <p:spTgt spid="70"/>
                                        </p:tgtEl>
                                        <p:attrNameLst>
                                          <p:attrName>ppt_x</p:attrName>
                                          <p:attrName>ppt_y</p:attrName>
                                        </p:attrNameLst>
                                      </p:cBhvr>
                                      <p:rCtr x="7257" y="-8370"/>
                                    </p:animMotion>
                                  </p:childTnLst>
                                </p:cTn>
                              </p:par>
                            </p:childTnLst>
                          </p:cTn>
                        </p:par>
                        <p:par>
                          <p:cTn id="20" fill="hold">
                            <p:stCondLst>
                              <p:cond delay="3750"/>
                            </p:stCondLst>
                            <p:childTnLst>
                              <p:par>
                                <p:cTn id="21" presetID="1" presetClass="exit"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dissolve">
                                      <p:cBhvr>
                                        <p:cTn id="31" dur="500"/>
                                        <p:tgtEl>
                                          <p:spTgt spid="3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dissolve">
                                      <p:cBhvr>
                                        <p:cTn id="34" dur="500"/>
                                        <p:tgtEl>
                                          <p:spTgt spid="33"/>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dissolve">
                                      <p:cBhvr>
                                        <p:cTn id="37" dur="500"/>
                                        <p:tgtEl>
                                          <p:spTgt spid="30"/>
                                        </p:tgtEl>
                                      </p:cBhvr>
                                    </p:animEffect>
                                  </p:childTnLst>
                                </p:cTn>
                              </p:par>
                            </p:childTnLst>
                          </p:cTn>
                        </p:par>
                        <p:par>
                          <p:cTn id="38" fill="hold">
                            <p:stCondLst>
                              <p:cond delay="500"/>
                            </p:stCondLst>
                            <p:childTnLst>
                              <p:par>
                                <p:cTn id="39" presetID="9" presetClass="entr" presetSubtype="0"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dissolve">
                                      <p:cBhvr>
                                        <p:cTn id="41" dur="500"/>
                                        <p:tgtEl>
                                          <p:spTgt spid="34"/>
                                        </p:tgtEl>
                                      </p:cBhvr>
                                    </p:animEffect>
                                  </p:childTnLst>
                                </p:cTn>
                              </p:par>
                            </p:childTnLst>
                          </p:cTn>
                        </p:par>
                        <p:par>
                          <p:cTn id="42" fill="hold">
                            <p:stCondLst>
                              <p:cond delay="1000"/>
                            </p:stCondLst>
                            <p:childTnLst>
                              <p:par>
                                <p:cTn id="43" presetID="9" presetClass="entr" presetSubtype="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dissolve">
                                      <p:cBhvr>
                                        <p:cTn id="45" dur="500"/>
                                        <p:tgtEl>
                                          <p:spTgt spid="36"/>
                                        </p:tgtEl>
                                      </p:cBhvr>
                                    </p:animEffect>
                                  </p:childTnLst>
                                </p:cTn>
                              </p:par>
                              <p:par>
                                <p:cTn id="46" presetID="2" presetClass="entr" presetSubtype="1"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 calcmode="lin" valueType="num">
                                      <p:cBhvr additive="base">
                                        <p:cTn id="48" dur="500" fill="hold"/>
                                        <p:tgtEl>
                                          <p:spTgt spid="41"/>
                                        </p:tgtEl>
                                        <p:attrNameLst>
                                          <p:attrName>ppt_x</p:attrName>
                                        </p:attrNameLst>
                                      </p:cBhvr>
                                      <p:tavLst>
                                        <p:tav tm="0">
                                          <p:val>
                                            <p:strVal val="#ppt_x"/>
                                          </p:val>
                                        </p:tav>
                                        <p:tav tm="100000">
                                          <p:val>
                                            <p:strVal val="#ppt_x"/>
                                          </p:val>
                                        </p:tav>
                                      </p:tavLst>
                                    </p:anim>
                                    <p:anim calcmode="lin" valueType="num">
                                      <p:cBhvr additive="base">
                                        <p:cTn id="49" dur="500" fill="hold"/>
                                        <p:tgtEl>
                                          <p:spTgt spid="41"/>
                                        </p:tgtEl>
                                        <p:attrNameLst>
                                          <p:attrName>ppt_y</p:attrName>
                                        </p:attrNameLst>
                                      </p:cBhvr>
                                      <p:tavLst>
                                        <p:tav tm="0">
                                          <p:val>
                                            <p:strVal val="0-#ppt_h/2"/>
                                          </p:val>
                                        </p:tav>
                                        <p:tav tm="100000">
                                          <p:val>
                                            <p:strVal val="#ppt_y"/>
                                          </p:val>
                                        </p:tav>
                                      </p:tavLst>
                                    </p:anim>
                                  </p:childTnLst>
                                </p:cTn>
                              </p:par>
                            </p:childTnLst>
                          </p:cTn>
                        </p:par>
                        <p:par>
                          <p:cTn id="50" fill="hold">
                            <p:stCondLst>
                              <p:cond delay="1500"/>
                            </p:stCondLst>
                            <p:childTnLst>
                              <p:par>
                                <p:cTn id="51" presetID="9" presetClass="entr" presetSubtype="0"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dissolve">
                                      <p:cBhvr>
                                        <p:cTn id="53" dur="500"/>
                                        <p:tgtEl>
                                          <p:spTgt spid="37"/>
                                        </p:tgtEl>
                                      </p:cBhvr>
                                    </p:animEffect>
                                  </p:childTnLst>
                                </p:cTn>
                              </p:par>
                              <p:par>
                                <p:cTn id="54" presetID="2" presetClass="entr" presetSubtype="1"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 calcmode="lin" valueType="num">
                                      <p:cBhvr additive="base">
                                        <p:cTn id="56" dur="500" fill="hold"/>
                                        <p:tgtEl>
                                          <p:spTgt spid="42"/>
                                        </p:tgtEl>
                                        <p:attrNameLst>
                                          <p:attrName>ppt_x</p:attrName>
                                        </p:attrNameLst>
                                      </p:cBhvr>
                                      <p:tavLst>
                                        <p:tav tm="0">
                                          <p:val>
                                            <p:strVal val="#ppt_x"/>
                                          </p:val>
                                        </p:tav>
                                        <p:tav tm="100000">
                                          <p:val>
                                            <p:strVal val="#ppt_x"/>
                                          </p:val>
                                        </p:tav>
                                      </p:tavLst>
                                    </p:anim>
                                    <p:anim calcmode="lin" valueType="num">
                                      <p:cBhvr additive="base">
                                        <p:cTn id="57" dur="500" fill="hold"/>
                                        <p:tgtEl>
                                          <p:spTgt spid="42"/>
                                        </p:tgtEl>
                                        <p:attrNameLst>
                                          <p:attrName>ppt_y</p:attrName>
                                        </p:attrNameLst>
                                      </p:cBhvr>
                                      <p:tavLst>
                                        <p:tav tm="0">
                                          <p:val>
                                            <p:strVal val="0-#ppt_h/2"/>
                                          </p:val>
                                        </p:tav>
                                        <p:tav tm="100000">
                                          <p:val>
                                            <p:strVal val="#ppt_y"/>
                                          </p:val>
                                        </p:tav>
                                      </p:tavLst>
                                    </p:anim>
                                  </p:childTnLst>
                                </p:cTn>
                              </p:par>
                            </p:childTnLst>
                          </p:cTn>
                        </p:par>
                        <p:par>
                          <p:cTn id="58" fill="hold">
                            <p:stCondLst>
                              <p:cond delay="2000"/>
                            </p:stCondLst>
                            <p:childTnLst>
                              <p:par>
                                <p:cTn id="59" presetID="9" presetClass="entr" presetSubtype="0" fill="hold" grpId="0" nodeType="after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dissolve">
                                      <p:cBhvr>
                                        <p:cTn id="61" dur="500"/>
                                        <p:tgtEl>
                                          <p:spTgt spid="38"/>
                                        </p:tgtEl>
                                      </p:cBhvr>
                                    </p:animEffect>
                                  </p:childTnLst>
                                </p:cTn>
                              </p:par>
                            </p:childTnLst>
                          </p:cTn>
                        </p:par>
                        <p:par>
                          <p:cTn id="62" fill="hold">
                            <p:stCondLst>
                              <p:cond delay="2500"/>
                            </p:stCondLst>
                            <p:childTnLst>
                              <p:par>
                                <p:cTn id="63" presetID="9" presetClass="entr" presetSubtype="0"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dissolve">
                                      <p:cBhvr>
                                        <p:cTn id="65" dur="500"/>
                                        <p:tgtEl>
                                          <p:spTgt spid="39"/>
                                        </p:tgtEl>
                                      </p:cBhvr>
                                    </p:animEffect>
                                  </p:childTnLst>
                                </p:cTn>
                              </p:par>
                              <p:par>
                                <p:cTn id="66" presetID="2" presetClass="entr" presetSubtype="1" fill="hold" grpId="0" nodeType="withEffect">
                                  <p:stCondLst>
                                    <p:cond delay="0"/>
                                  </p:stCondLst>
                                  <p:childTnLst>
                                    <p:set>
                                      <p:cBhvr>
                                        <p:cTn id="67" dur="1" fill="hold">
                                          <p:stCondLst>
                                            <p:cond delay="0"/>
                                          </p:stCondLst>
                                        </p:cTn>
                                        <p:tgtEl>
                                          <p:spTgt spid="43"/>
                                        </p:tgtEl>
                                        <p:attrNameLst>
                                          <p:attrName>style.visibility</p:attrName>
                                        </p:attrNameLst>
                                      </p:cBhvr>
                                      <p:to>
                                        <p:strVal val="visible"/>
                                      </p:to>
                                    </p:set>
                                    <p:anim calcmode="lin" valueType="num">
                                      <p:cBhvr additive="base">
                                        <p:cTn id="68" dur="500" fill="hold"/>
                                        <p:tgtEl>
                                          <p:spTgt spid="43"/>
                                        </p:tgtEl>
                                        <p:attrNameLst>
                                          <p:attrName>ppt_x</p:attrName>
                                        </p:attrNameLst>
                                      </p:cBhvr>
                                      <p:tavLst>
                                        <p:tav tm="0">
                                          <p:val>
                                            <p:strVal val="#ppt_x"/>
                                          </p:val>
                                        </p:tav>
                                        <p:tav tm="100000">
                                          <p:val>
                                            <p:strVal val="#ppt_x"/>
                                          </p:val>
                                        </p:tav>
                                      </p:tavLst>
                                    </p:anim>
                                    <p:anim calcmode="lin" valueType="num">
                                      <p:cBhvr additive="base">
                                        <p:cTn id="69" dur="500" fill="hold"/>
                                        <p:tgtEl>
                                          <p:spTgt spid="43"/>
                                        </p:tgtEl>
                                        <p:attrNameLst>
                                          <p:attrName>ppt_y</p:attrName>
                                        </p:attrNameLst>
                                      </p:cBhvr>
                                      <p:tavLst>
                                        <p:tav tm="0">
                                          <p:val>
                                            <p:strVal val="0-#ppt_h/2"/>
                                          </p:val>
                                        </p:tav>
                                        <p:tav tm="100000">
                                          <p:val>
                                            <p:strVal val="#ppt_y"/>
                                          </p:val>
                                        </p:tav>
                                      </p:tavLst>
                                    </p:anim>
                                  </p:childTnLst>
                                </p:cTn>
                              </p:par>
                            </p:childTnLst>
                          </p:cTn>
                        </p:par>
                        <p:par>
                          <p:cTn id="70" fill="hold">
                            <p:stCondLst>
                              <p:cond delay="3000"/>
                            </p:stCondLst>
                            <p:childTnLst>
                              <p:par>
                                <p:cTn id="71" presetID="2" presetClass="entr" presetSubtype="1" fill="hold" grpId="0" nodeType="afterEffect">
                                  <p:stCondLst>
                                    <p:cond delay="0"/>
                                  </p:stCondLst>
                                  <p:childTnLst>
                                    <p:set>
                                      <p:cBhvr>
                                        <p:cTn id="72" dur="1" fill="hold">
                                          <p:stCondLst>
                                            <p:cond delay="0"/>
                                          </p:stCondLst>
                                        </p:cTn>
                                        <p:tgtEl>
                                          <p:spTgt spid="52"/>
                                        </p:tgtEl>
                                        <p:attrNameLst>
                                          <p:attrName>style.visibility</p:attrName>
                                        </p:attrNameLst>
                                      </p:cBhvr>
                                      <p:to>
                                        <p:strVal val="visible"/>
                                      </p:to>
                                    </p:set>
                                    <p:anim calcmode="lin" valueType="num">
                                      <p:cBhvr additive="base">
                                        <p:cTn id="73" dur="500" fill="hold"/>
                                        <p:tgtEl>
                                          <p:spTgt spid="52"/>
                                        </p:tgtEl>
                                        <p:attrNameLst>
                                          <p:attrName>ppt_x</p:attrName>
                                        </p:attrNameLst>
                                      </p:cBhvr>
                                      <p:tavLst>
                                        <p:tav tm="0">
                                          <p:val>
                                            <p:strVal val="#ppt_x"/>
                                          </p:val>
                                        </p:tav>
                                        <p:tav tm="100000">
                                          <p:val>
                                            <p:strVal val="#ppt_x"/>
                                          </p:val>
                                        </p:tav>
                                      </p:tavLst>
                                    </p:anim>
                                    <p:anim calcmode="lin" valueType="num">
                                      <p:cBhvr additive="base">
                                        <p:cTn id="74" dur="500" fill="hold"/>
                                        <p:tgtEl>
                                          <p:spTgt spid="52"/>
                                        </p:tgtEl>
                                        <p:attrNameLst>
                                          <p:attrName>ppt_y</p:attrName>
                                        </p:attrNameLst>
                                      </p:cBhvr>
                                      <p:tavLst>
                                        <p:tav tm="0">
                                          <p:val>
                                            <p:strVal val="0-#ppt_h/2"/>
                                          </p:val>
                                        </p:tav>
                                        <p:tav tm="100000">
                                          <p:val>
                                            <p:strVal val="#ppt_y"/>
                                          </p:val>
                                        </p:tav>
                                      </p:tavLst>
                                    </p:anim>
                                  </p:childTnLst>
                                </p:cTn>
                              </p:par>
                            </p:childTnLst>
                          </p:cTn>
                        </p:par>
                        <p:par>
                          <p:cTn id="75" fill="hold">
                            <p:stCondLst>
                              <p:cond delay="3500"/>
                            </p:stCondLst>
                            <p:childTnLst>
                              <p:par>
                                <p:cTn id="76" presetID="2" presetClass="entr" presetSubtype="1" fill="hold" grpId="0" nodeType="afterEffect">
                                  <p:stCondLst>
                                    <p:cond delay="0"/>
                                  </p:stCondLst>
                                  <p:childTnLst>
                                    <p:set>
                                      <p:cBhvr>
                                        <p:cTn id="77" dur="1" fill="hold">
                                          <p:stCondLst>
                                            <p:cond delay="0"/>
                                          </p:stCondLst>
                                        </p:cTn>
                                        <p:tgtEl>
                                          <p:spTgt spid="51"/>
                                        </p:tgtEl>
                                        <p:attrNameLst>
                                          <p:attrName>style.visibility</p:attrName>
                                        </p:attrNameLst>
                                      </p:cBhvr>
                                      <p:to>
                                        <p:strVal val="visible"/>
                                      </p:to>
                                    </p:set>
                                    <p:anim calcmode="lin" valueType="num">
                                      <p:cBhvr additive="base">
                                        <p:cTn id="78" dur="500" fill="hold"/>
                                        <p:tgtEl>
                                          <p:spTgt spid="51"/>
                                        </p:tgtEl>
                                        <p:attrNameLst>
                                          <p:attrName>ppt_x</p:attrName>
                                        </p:attrNameLst>
                                      </p:cBhvr>
                                      <p:tavLst>
                                        <p:tav tm="0">
                                          <p:val>
                                            <p:strVal val="#ppt_x"/>
                                          </p:val>
                                        </p:tav>
                                        <p:tav tm="100000">
                                          <p:val>
                                            <p:strVal val="#ppt_x"/>
                                          </p:val>
                                        </p:tav>
                                      </p:tavLst>
                                    </p:anim>
                                    <p:anim calcmode="lin" valueType="num">
                                      <p:cBhvr additive="base">
                                        <p:cTn id="79" dur="500" fill="hold"/>
                                        <p:tgtEl>
                                          <p:spTgt spid="51"/>
                                        </p:tgtEl>
                                        <p:attrNameLst>
                                          <p:attrName>ppt_y</p:attrName>
                                        </p:attrNameLst>
                                      </p:cBhvr>
                                      <p:tavLst>
                                        <p:tav tm="0">
                                          <p:val>
                                            <p:strVal val="0-#ppt_h/2"/>
                                          </p:val>
                                        </p:tav>
                                        <p:tav tm="100000">
                                          <p:val>
                                            <p:strVal val="#ppt_y"/>
                                          </p:val>
                                        </p:tav>
                                      </p:tavLst>
                                    </p:anim>
                                  </p:childTnLst>
                                </p:cTn>
                              </p:par>
                            </p:childTnLst>
                          </p:cTn>
                        </p:par>
                        <p:par>
                          <p:cTn id="80" fill="hold">
                            <p:stCondLst>
                              <p:cond delay="4000"/>
                            </p:stCondLst>
                            <p:childTnLst>
                              <p:par>
                                <p:cTn id="81" presetID="2" presetClass="entr" presetSubtype="1" fill="hold" grpId="0" nodeType="afterEffect">
                                  <p:stCondLst>
                                    <p:cond delay="0"/>
                                  </p:stCondLst>
                                  <p:childTnLst>
                                    <p:set>
                                      <p:cBhvr>
                                        <p:cTn id="82" dur="1" fill="hold">
                                          <p:stCondLst>
                                            <p:cond delay="0"/>
                                          </p:stCondLst>
                                        </p:cTn>
                                        <p:tgtEl>
                                          <p:spTgt spid="50"/>
                                        </p:tgtEl>
                                        <p:attrNameLst>
                                          <p:attrName>style.visibility</p:attrName>
                                        </p:attrNameLst>
                                      </p:cBhvr>
                                      <p:to>
                                        <p:strVal val="visible"/>
                                      </p:to>
                                    </p:set>
                                    <p:anim calcmode="lin" valueType="num">
                                      <p:cBhvr additive="base">
                                        <p:cTn id="83" dur="500" fill="hold"/>
                                        <p:tgtEl>
                                          <p:spTgt spid="50"/>
                                        </p:tgtEl>
                                        <p:attrNameLst>
                                          <p:attrName>ppt_x</p:attrName>
                                        </p:attrNameLst>
                                      </p:cBhvr>
                                      <p:tavLst>
                                        <p:tav tm="0">
                                          <p:val>
                                            <p:strVal val="#ppt_x"/>
                                          </p:val>
                                        </p:tav>
                                        <p:tav tm="100000">
                                          <p:val>
                                            <p:strVal val="#ppt_x"/>
                                          </p:val>
                                        </p:tav>
                                      </p:tavLst>
                                    </p:anim>
                                    <p:anim calcmode="lin" valueType="num">
                                      <p:cBhvr additive="base">
                                        <p:cTn id="84" dur="500" fill="hold"/>
                                        <p:tgtEl>
                                          <p:spTgt spid="50"/>
                                        </p:tgtEl>
                                        <p:attrNameLst>
                                          <p:attrName>ppt_y</p:attrName>
                                        </p:attrNameLst>
                                      </p:cBhvr>
                                      <p:tavLst>
                                        <p:tav tm="0">
                                          <p:val>
                                            <p:strVal val="0-#ppt_h/2"/>
                                          </p:val>
                                        </p:tav>
                                        <p:tav tm="100000">
                                          <p:val>
                                            <p:strVal val="#ppt_y"/>
                                          </p:val>
                                        </p:tav>
                                      </p:tavLst>
                                    </p:anim>
                                  </p:childTnLst>
                                </p:cTn>
                              </p:par>
                            </p:childTnLst>
                          </p:cTn>
                        </p:par>
                        <p:par>
                          <p:cTn id="85" fill="hold">
                            <p:stCondLst>
                              <p:cond delay="4500"/>
                            </p:stCondLst>
                            <p:childTnLst>
                              <p:par>
                                <p:cTn id="86" presetID="2" presetClass="entr" presetSubtype="1" fill="hold" grpId="0" nodeType="afterEffect">
                                  <p:stCondLst>
                                    <p:cond delay="0"/>
                                  </p:stCondLst>
                                  <p:childTnLst>
                                    <p:set>
                                      <p:cBhvr>
                                        <p:cTn id="87" dur="1" fill="hold">
                                          <p:stCondLst>
                                            <p:cond delay="0"/>
                                          </p:stCondLst>
                                        </p:cTn>
                                        <p:tgtEl>
                                          <p:spTgt spid="49"/>
                                        </p:tgtEl>
                                        <p:attrNameLst>
                                          <p:attrName>style.visibility</p:attrName>
                                        </p:attrNameLst>
                                      </p:cBhvr>
                                      <p:to>
                                        <p:strVal val="visible"/>
                                      </p:to>
                                    </p:set>
                                    <p:anim calcmode="lin" valueType="num">
                                      <p:cBhvr additive="base">
                                        <p:cTn id="88" dur="500" fill="hold"/>
                                        <p:tgtEl>
                                          <p:spTgt spid="49"/>
                                        </p:tgtEl>
                                        <p:attrNameLst>
                                          <p:attrName>ppt_x</p:attrName>
                                        </p:attrNameLst>
                                      </p:cBhvr>
                                      <p:tavLst>
                                        <p:tav tm="0">
                                          <p:val>
                                            <p:strVal val="#ppt_x"/>
                                          </p:val>
                                        </p:tav>
                                        <p:tav tm="100000">
                                          <p:val>
                                            <p:strVal val="#ppt_x"/>
                                          </p:val>
                                        </p:tav>
                                      </p:tavLst>
                                    </p:anim>
                                    <p:anim calcmode="lin" valueType="num">
                                      <p:cBhvr additive="base">
                                        <p:cTn id="89" dur="500" fill="hold"/>
                                        <p:tgtEl>
                                          <p:spTgt spid="49"/>
                                        </p:tgtEl>
                                        <p:attrNameLst>
                                          <p:attrName>ppt_y</p:attrName>
                                        </p:attrNameLst>
                                      </p:cBhvr>
                                      <p:tavLst>
                                        <p:tav tm="0">
                                          <p:val>
                                            <p:strVal val="0-#ppt_h/2"/>
                                          </p:val>
                                        </p:tav>
                                        <p:tav tm="100000">
                                          <p:val>
                                            <p:strVal val="#ppt_y"/>
                                          </p:val>
                                        </p:tav>
                                      </p:tavLst>
                                    </p:anim>
                                  </p:childTnLst>
                                </p:cTn>
                              </p:par>
                            </p:childTnLst>
                          </p:cTn>
                        </p:par>
                        <p:par>
                          <p:cTn id="90" fill="hold">
                            <p:stCondLst>
                              <p:cond delay="5000"/>
                            </p:stCondLst>
                            <p:childTnLst>
                              <p:par>
                                <p:cTn id="91" presetID="2" presetClass="entr" presetSubtype="1" fill="hold" grpId="0" nodeType="afterEffect">
                                  <p:stCondLst>
                                    <p:cond delay="0"/>
                                  </p:stCondLst>
                                  <p:childTnLst>
                                    <p:set>
                                      <p:cBhvr>
                                        <p:cTn id="92" dur="1" fill="hold">
                                          <p:stCondLst>
                                            <p:cond delay="0"/>
                                          </p:stCondLst>
                                        </p:cTn>
                                        <p:tgtEl>
                                          <p:spTgt spid="48"/>
                                        </p:tgtEl>
                                        <p:attrNameLst>
                                          <p:attrName>style.visibility</p:attrName>
                                        </p:attrNameLst>
                                      </p:cBhvr>
                                      <p:to>
                                        <p:strVal val="visible"/>
                                      </p:to>
                                    </p:set>
                                    <p:anim calcmode="lin" valueType="num">
                                      <p:cBhvr additive="base">
                                        <p:cTn id="93" dur="500" fill="hold"/>
                                        <p:tgtEl>
                                          <p:spTgt spid="48"/>
                                        </p:tgtEl>
                                        <p:attrNameLst>
                                          <p:attrName>ppt_x</p:attrName>
                                        </p:attrNameLst>
                                      </p:cBhvr>
                                      <p:tavLst>
                                        <p:tav tm="0">
                                          <p:val>
                                            <p:strVal val="#ppt_x"/>
                                          </p:val>
                                        </p:tav>
                                        <p:tav tm="100000">
                                          <p:val>
                                            <p:strVal val="#ppt_x"/>
                                          </p:val>
                                        </p:tav>
                                      </p:tavLst>
                                    </p:anim>
                                    <p:anim calcmode="lin" valueType="num">
                                      <p:cBhvr additive="base">
                                        <p:cTn id="94" dur="500" fill="hold"/>
                                        <p:tgtEl>
                                          <p:spTgt spid="48"/>
                                        </p:tgtEl>
                                        <p:attrNameLst>
                                          <p:attrName>ppt_y</p:attrName>
                                        </p:attrNameLst>
                                      </p:cBhvr>
                                      <p:tavLst>
                                        <p:tav tm="0">
                                          <p:val>
                                            <p:strVal val="0-#ppt_h/2"/>
                                          </p:val>
                                        </p:tav>
                                        <p:tav tm="100000">
                                          <p:val>
                                            <p:strVal val="#ppt_y"/>
                                          </p:val>
                                        </p:tav>
                                      </p:tavLst>
                                    </p:anim>
                                  </p:childTnLst>
                                </p:cTn>
                              </p:par>
                            </p:childTnLst>
                          </p:cTn>
                        </p:par>
                        <p:par>
                          <p:cTn id="95" fill="hold">
                            <p:stCondLst>
                              <p:cond delay="5500"/>
                            </p:stCondLst>
                            <p:childTnLst>
                              <p:par>
                                <p:cTn id="96" presetID="2" presetClass="entr" presetSubtype="1" fill="hold" grpId="0" nodeType="afterEffect">
                                  <p:stCondLst>
                                    <p:cond delay="0"/>
                                  </p:stCondLst>
                                  <p:childTnLst>
                                    <p:set>
                                      <p:cBhvr>
                                        <p:cTn id="97" dur="1" fill="hold">
                                          <p:stCondLst>
                                            <p:cond delay="0"/>
                                          </p:stCondLst>
                                        </p:cTn>
                                        <p:tgtEl>
                                          <p:spTgt spid="47"/>
                                        </p:tgtEl>
                                        <p:attrNameLst>
                                          <p:attrName>style.visibility</p:attrName>
                                        </p:attrNameLst>
                                      </p:cBhvr>
                                      <p:to>
                                        <p:strVal val="visible"/>
                                      </p:to>
                                    </p:set>
                                    <p:anim calcmode="lin" valueType="num">
                                      <p:cBhvr additive="base">
                                        <p:cTn id="98" dur="500" fill="hold"/>
                                        <p:tgtEl>
                                          <p:spTgt spid="47"/>
                                        </p:tgtEl>
                                        <p:attrNameLst>
                                          <p:attrName>ppt_x</p:attrName>
                                        </p:attrNameLst>
                                      </p:cBhvr>
                                      <p:tavLst>
                                        <p:tav tm="0">
                                          <p:val>
                                            <p:strVal val="#ppt_x"/>
                                          </p:val>
                                        </p:tav>
                                        <p:tav tm="100000">
                                          <p:val>
                                            <p:strVal val="#ppt_x"/>
                                          </p:val>
                                        </p:tav>
                                      </p:tavLst>
                                    </p:anim>
                                    <p:anim calcmode="lin" valueType="num">
                                      <p:cBhvr additive="base">
                                        <p:cTn id="99" dur="500" fill="hold"/>
                                        <p:tgtEl>
                                          <p:spTgt spid="47"/>
                                        </p:tgtEl>
                                        <p:attrNameLst>
                                          <p:attrName>ppt_y</p:attrName>
                                        </p:attrNameLst>
                                      </p:cBhvr>
                                      <p:tavLst>
                                        <p:tav tm="0">
                                          <p:val>
                                            <p:strVal val="0-#ppt_h/2"/>
                                          </p:val>
                                        </p:tav>
                                        <p:tav tm="100000">
                                          <p:val>
                                            <p:strVal val="#ppt_y"/>
                                          </p:val>
                                        </p:tav>
                                      </p:tavLst>
                                    </p:anim>
                                  </p:childTnLst>
                                </p:cTn>
                              </p:par>
                            </p:childTnLst>
                          </p:cTn>
                        </p:par>
                        <p:par>
                          <p:cTn id="100" fill="hold">
                            <p:stCondLst>
                              <p:cond delay="6000"/>
                            </p:stCondLst>
                            <p:childTnLst>
                              <p:par>
                                <p:cTn id="101" presetID="2" presetClass="entr" presetSubtype="1" fill="hold" grpId="0" nodeType="afterEffect">
                                  <p:stCondLst>
                                    <p:cond delay="0"/>
                                  </p:stCondLst>
                                  <p:childTnLst>
                                    <p:set>
                                      <p:cBhvr>
                                        <p:cTn id="102" dur="1" fill="hold">
                                          <p:stCondLst>
                                            <p:cond delay="0"/>
                                          </p:stCondLst>
                                        </p:cTn>
                                        <p:tgtEl>
                                          <p:spTgt spid="46"/>
                                        </p:tgtEl>
                                        <p:attrNameLst>
                                          <p:attrName>style.visibility</p:attrName>
                                        </p:attrNameLst>
                                      </p:cBhvr>
                                      <p:to>
                                        <p:strVal val="visible"/>
                                      </p:to>
                                    </p:set>
                                    <p:anim calcmode="lin" valueType="num">
                                      <p:cBhvr additive="base">
                                        <p:cTn id="103" dur="500" fill="hold"/>
                                        <p:tgtEl>
                                          <p:spTgt spid="46"/>
                                        </p:tgtEl>
                                        <p:attrNameLst>
                                          <p:attrName>ppt_x</p:attrName>
                                        </p:attrNameLst>
                                      </p:cBhvr>
                                      <p:tavLst>
                                        <p:tav tm="0">
                                          <p:val>
                                            <p:strVal val="#ppt_x"/>
                                          </p:val>
                                        </p:tav>
                                        <p:tav tm="100000">
                                          <p:val>
                                            <p:strVal val="#ppt_x"/>
                                          </p:val>
                                        </p:tav>
                                      </p:tavLst>
                                    </p:anim>
                                    <p:anim calcmode="lin" valueType="num">
                                      <p:cBhvr additive="base">
                                        <p:cTn id="104" dur="500" fill="hold"/>
                                        <p:tgtEl>
                                          <p:spTgt spid="46"/>
                                        </p:tgtEl>
                                        <p:attrNameLst>
                                          <p:attrName>ppt_y</p:attrName>
                                        </p:attrNameLst>
                                      </p:cBhvr>
                                      <p:tavLst>
                                        <p:tav tm="0">
                                          <p:val>
                                            <p:strVal val="0-#ppt_h/2"/>
                                          </p:val>
                                        </p:tav>
                                        <p:tav tm="100000">
                                          <p:val>
                                            <p:strVal val="#ppt_y"/>
                                          </p:val>
                                        </p:tav>
                                      </p:tavLst>
                                    </p:anim>
                                  </p:childTnLst>
                                </p:cTn>
                              </p:par>
                            </p:childTnLst>
                          </p:cTn>
                        </p:par>
                        <p:par>
                          <p:cTn id="105" fill="hold">
                            <p:stCondLst>
                              <p:cond delay="6500"/>
                            </p:stCondLst>
                            <p:childTnLst>
                              <p:par>
                                <p:cTn id="106" presetID="2" presetClass="entr" presetSubtype="1" fill="hold" grpId="0" nodeType="afterEffect">
                                  <p:stCondLst>
                                    <p:cond delay="0"/>
                                  </p:stCondLst>
                                  <p:childTnLst>
                                    <p:set>
                                      <p:cBhvr>
                                        <p:cTn id="107" dur="1" fill="hold">
                                          <p:stCondLst>
                                            <p:cond delay="0"/>
                                          </p:stCondLst>
                                        </p:cTn>
                                        <p:tgtEl>
                                          <p:spTgt spid="45"/>
                                        </p:tgtEl>
                                        <p:attrNameLst>
                                          <p:attrName>style.visibility</p:attrName>
                                        </p:attrNameLst>
                                      </p:cBhvr>
                                      <p:to>
                                        <p:strVal val="visible"/>
                                      </p:to>
                                    </p:set>
                                    <p:anim calcmode="lin" valueType="num">
                                      <p:cBhvr additive="base">
                                        <p:cTn id="108" dur="500" fill="hold"/>
                                        <p:tgtEl>
                                          <p:spTgt spid="45"/>
                                        </p:tgtEl>
                                        <p:attrNameLst>
                                          <p:attrName>ppt_x</p:attrName>
                                        </p:attrNameLst>
                                      </p:cBhvr>
                                      <p:tavLst>
                                        <p:tav tm="0">
                                          <p:val>
                                            <p:strVal val="#ppt_x"/>
                                          </p:val>
                                        </p:tav>
                                        <p:tav tm="100000">
                                          <p:val>
                                            <p:strVal val="#ppt_x"/>
                                          </p:val>
                                        </p:tav>
                                      </p:tavLst>
                                    </p:anim>
                                    <p:anim calcmode="lin" valueType="num">
                                      <p:cBhvr additive="base">
                                        <p:cTn id="109" dur="500" fill="hold"/>
                                        <p:tgtEl>
                                          <p:spTgt spid="45"/>
                                        </p:tgtEl>
                                        <p:attrNameLst>
                                          <p:attrName>ppt_y</p:attrName>
                                        </p:attrNameLst>
                                      </p:cBhvr>
                                      <p:tavLst>
                                        <p:tav tm="0">
                                          <p:val>
                                            <p:strVal val="0-#ppt_h/2"/>
                                          </p:val>
                                        </p:tav>
                                        <p:tav tm="100000">
                                          <p:val>
                                            <p:strVal val="#ppt_y"/>
                                          </p:val>
                                        </p:tav>
                                      </p:tavLst>
                                    </p:anim>
                                  </p:childTnLst>
                                </p:cTn>
                              </p:par>
                            </p:childTnLst>
                          </p:cTn>
                        </p:par>
                        <p:par>
                          <p:cTn id="110" fill="hold">
                            <p:stCondLst>
                              <p:cond delay="7000"/>
                            </p:stCondLst>
                            <p:childTnLst>
                              <p:par>
                                <p:cTn id="111" presetID="9" presetClass="entr" presetSubtype="0" fill="hold" grpId="0" nodeType="afterEffect">
                                  <p:stCondLst>
                                    <p:cond delay="0"/>
                                  </p:stCondLst>
                                  <p:childTnLst>
                                    <p:set>
                                      <p:cBhvr>
                                        <p:cTn id="112" dur="1" fill="hold">
                                          <p:stCondLst>
                                            <p:cond delay="0"/>
                                          </p:stCondLst>
                                        </p:cTn>
                                        <p:tgtEl>
                                          <p:spTgt spid="53"/>
                                        </p:tgtEl>
                                        <p:attrNameLst>
                                          <p:attrName>style.visibility</p:attrName>
                                        </p:attrNameLst>
                                      </p:cBhvr>
                                      <p:to>
                                        <p:strVal val="visible"/>
                                      </p:to>
                                    </p:set>
                                    <p:animEffect transition="in" filter="dissolve">
                                      <p:cBhvr>
                                        <p:cTn id="113" dur="500"/>
                                        <p:tgtEl>
                                          <p:spTgt spid="53"/>
                                        </p:tgtEl>
                                      </p:cBhvr>
                                    </p:animEffec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p:bldP spid="69" grpId="0"/>
      <p:bldP spid="70" grpId="0" animBg="1"/>
      <p:bldP spid="70" grpId="1" animBg="1"/>
      <p:bldP spid="71" grpId="0" animBg="1"/>
      <p:bldP spid="71" grpId="1" animBg="1"/>
      <p:bldP spid="20" grpId="0"/>
      <p:bldP spid="30" grpId="0" animBg="1"/>
      <p:bldP spid="32" grpId="0" animBg="1"/>
      <p:bldP spid="33" grpId="0" autoUpdateAnimBg="0"/>
      <p:bldP spid="34" grpId="0" autoUpdateAnimBg="0"/>
      <p:bldP spid="36" grpId="0" autoUpdateAnimBg="0"/>
      <p:bldP spid="37" grpId="0" autoUpdateAnimBg="0"/>
      <p:bldP spid="38" grpId="0" autoUpdateAnimBg="0"/>
      <p:bldP spid="39" grpId="0" autoUpdateAnimBg="0"/>
      <p:bldP spid="40" grpId="0"/>
      <p:bldP spid="41" grpId="0" animBg="1" autoUpdateAnimBg="0"/>
      <p:bldP spid="42" grpId="0" animBg="1"/>
      <p:bldP spid="43" grpId="0" animBg="1"/>
      <p:bldP spid="45" grpId="0" animBg="1"/>
      <p:bldP spid="46" grpId="0" animBg="1"/>
      <p:bldP spid="47" grpId="0" animBg="1"/>
      <p:bldP spid="48" grpId="0" animBg="1"/>
      <p:bldP spid="49" grpId="0" animBg="1"/>
      <p:bldP spid="50" grpId="0" animBg="1"/>
      <p:bldP spid="51" grpId="0" animBg="1"/>
      <p:bldP spid="52" grpId="0" animBg="1"/>
      <p:bldP spid="53"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619672" y="908720"/>
            <a:ext cx="6192688" cy="4968552"/>
          </a:xfrm>
          <a:prstGeom prst="rect">
            <a:avLst/>
          </a:prstGeom>
          <a:effectLst>
            <a:softEdge rad="25400"/>
          </a:effectLst>
        </p:spPr>
      </p:pic>
    </p:spTree>
    <p:extLst>
      <p:ext uri="{BB962C8B-B14F-4D97-AF65-F5344CB8AC3E}">
        <p14:creationId xmlns:p14="http://schemas.microsoft.com/office/powerpoint/2010/main" val="394387076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Grupo 82"/>
          <p:cNvGrpSpPr/>
          <p:nvPr/>
        </p:nvGrpSpPr>
        <p:grpSpPr>
          <a:xfrm>
            <a:off x="3857620" y="1000108"/>
            <a:ext cx="5072098" cy="3143272"/>
            <a:chOff x="3857620" y="1214422"/>
            <a:chExt cx="5072098" cy="3143272"/>
          </a:xfrm>
        </p:grpSpPr>
        <p:sp>
          <p:nvSpPr>
            <p:cNvPr id="47" name="Retângulo 46"/>
            <p:cNvSpPr/>
            <p:nvPr/>
          </p:nvSpPr>
          <p:spPr>
            <a:xfrm>
              <a:off x="3857620" y="1214422"/>
              <a:ext cx="5072098" cy="31432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p>
          </p:txBody>
        </p:sp>
        <p:grpSp>
          <p:nvGrpSpPr>
            <p:cNvPr id="80" name="Grupo 79"/>
            <p:cNvGrpSpPr/>
            <p:nvPr/>
          </p:nvGrpSpPr>
          <p:grpSpPr>
            <a:xfrm>
              <a:off x="4143372" y="1285860"/>
              <a:ext cx="1571636" cy="1981628"/>
              <a:chOff x="4143372" y="1285860"/>
              <a:chExt cx="1571636" cy="1981628"/>
            </a:xfrm>
          </p:grpSpPr>
          <p:sp>
            <p:nvSpPr>
              <p:cNvPr id="48" name="Retângulo 47"/>
              <p:cNvSpPr/>
              <p:nvPr/>
            </p:nvSpPr>
            <p:spPr>
              <a:xfrm>
                <a:off x="4286248" y="1857364"/>
                <a:ext cx="357190" cy="28575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p>
            </p:txBody>
          </p:sp>
          <p:sp>
            <p:nvSpPr>
              <p:cNvPr id="49" name="CaixaDeTexto 48"/>
              <p:cNvSpPr txBox="1"/>
              <p:nvPr/>
            </p:nvSpPr>
            <p:spPr>
              <a:xfrm>
                <a:off x="4237598" y="1839474"/>
                <a:ext cx="560754" cy="338554"/>
              </a:xfrm>
              <a:prstGeom prst="rect">
                <a:avLst/>
              </a:prstGeom>
              <a:noFill/>
            </p:spPr>
            <p:txBody>
              <a:bodyPr wrap="square" rtlCol="0">
                <a:spAutoFit/>
              </a:bodyPr>
              <a:lstStyle/>
              <a:p>
                <a:r>
                  <a:rPr lang="en-US" sz="1600" dirty="0"/>
                  <a:t>C3</a:t>
                </a:r>
                <a:endParaRPr lang="pt-BR" sz="1600" dirty="0"/>
              </a:p>
            </p:txBody>
          </p:sp>
          <p:cxnSp>
            <p:nvCxnSpPr>
              <p:cNvPr id="51" name="Conector de seta reta 50"/>
              <p:cNvCxnSpPr/>
              <p:nvPr/>
            </p:nvCxnSpPr>
            <p:spPr>
              <a:xfrm rot="16200000" flipH="1">
                <a:off x="4572000" y="2071678"/>
                <a:ext cx="428628" cy="28575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Retângulo 53"/>
              <p:cNvSpPr/>
              <p:nvPr/>
            </p:nvSpPr>
            <p:spPr>
              <a:xfrm>
                <a:off x="4857752" y="2571744"/>
                <a:ext cx="571504" cy="35719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p>
            </p:txBody>
          </p:sp>
          <p:sp>
            <p:nvSpPr>
              <p:cNvPr id="55" name="CaixaDeTexto 54"/>
              <p:cNvSpPr txBox="1"/>
              <p:nvPr/>
            </p:nvSpPr>
            <p:spPr>
              <a:xfrm>
                <a:off x="4643438" y="2928934"/>
                <a:ext cx="1071570" cy="338554"/>
              </a:xfrm>
              <a:prstGeom prst="rect">
                <a:avLst/>
              </a:prstGeom>
              <a:noFill/>
            </p:spPr>
            <p:txBody>
              <a:bodyPr wrap="square" rtlCol="0">
                <a:spAutoFit/>
              </a:bodyPr>
              <a:lstStyle/>
              <a:p>
                <a:r>
                  <a:rPr lang="en-US" sz="1600" dirty="0"/>
                  <a:t>C3(H</a:t>
                </a:r>
                <a:r>
                  <a:rPr lang="en-US" sz="1600" baseline="-25000" dirty="0"/>
                  <a:t>2</a:t>
                </a:r>
                <a:r>
                  <a:rPr lang="en-US" sz="1600" dirty="0"/>
                  <a:t>O)</a:t>
                </a:r>
                <a:endParaRPr lang="pt-BR" sz="1600" dirty="0"/>
              </a:p>
            </p:txBody>
          </p:sp>
          <p:sp>
            <p:nvSpPr>
              <p:cNvPr id="63" name="CaixaDeTexto 62"/>
              <p:cNvSpPr txBox="1"/>
              <p:nvPr/>
            </p:nvSpPr>
            <p:spPr>
              <a:xfrm>
                <a:off x="4857752" y="1357298"/>
                <a:ext cx="500066" cy="261610"/>
              </a:xfrm>
              <a:prstGeom prst="rect">
                <a:avLst/>
              </a:prstGeom>
              <a:noFill/>
            </p:spPr>
            <p:txBody>
              <a:bodyPr wrap="square" rtlCol="0">
                <a:spAutoFit/>
              </a:bodyPr>
              <a:lstStyle/>
              <a:p>
                <a:r>
                  <a:rPr lang="en-US" sz="1050" dirty="0"/>
                  <a:t>H</a:t>
                </a:r>
                <a:r>
                  <a:rPr lang="en-US" sz="1050" baseline="-25000" dirty="0"/>
                  <a:t>2</a:t>
                </a:r>
                <a:r>
                  <a:rPr lang="en-US" sz="1050" dirty="0"/>
                  <a:t>O</a:t>
                </a:r>
                <a:endParaRPr lang="pt-BR" sz="1050" dirty="0"/>
              </a:p>
            </p:txBody>
          </p:sp>
          <p:sp>
            <p:nvSpPr>
              <p:cNvPr id="65" name="CaixaDeTexto 64"/>
              <p:cNvSpPr txBox="1"/>
              <p:nvPr/>
            </p:nvSpPr>
            <p:spPr>
              <a:xfrm>
                <a:off x="4786314" y="1857364"/>
                <a:ext cx="500066" cy="261610"/>
              </a:xfrm>
              <a:prstGeom prst="rect">
                <a:avLst/>
              </a:prstGeom>
              <a:noFill/>
            </p:spPr>
            <p:txBody>
              <a:bodyPr wrap="square" rtlCol="0">
                <a:spAutoFit/>
              </a:bodyPr>
              <a:lstStyle/>
              <a:p>
                <a:r>
                  <a:rPr lang="en-US" sz="1050" dirty="0"/>
                  <a:t>H</a:t>
                </a:r>
                <a:r>
                  <a:rPr lang="en-US" sz="1050" baseline="-25000" dirty="0"/>
                  <a:t>2</a:t>
                </a:r>
                <a:r>
                  <a:rPr lang="en-US" sz="1050" dirty="0"/>
                  <a:t>O</a:t>
                </a:r>
                <a:endParaRPr lang="pt-BR" sz="1050" dirty="0"/>
              </a:p>
            </p:txBody>
          </p:sp>
          <p:sp>
            <p:nvSpPr>
              <p:cNvPr id="66" name="CaixaDeTexto 65"/>
              <p:cNvSpPr txBox="1"/>
              <p:nvPr/>
            </p:nvSpPr>
            <p:spPr>
              <a:xfrm>
                <a:off x="4143372" y="1285860"/>
                <a:ext cx="500066" cy="261610"/>
              </a:xfrm>
              <a:prstGeom prst="rect">
                <a:avLst/>
              </a:prstGeom>
              <a:noFill/>
            </p:spPr>
            <p:txBody>
              <a:bodyPr wrap="square" rtlCol="0">
                <a:spAutoFit/>
              </a:bodyPr>
              <a:lstStyle/>
              <a:p>
                <a:r>
                  <a:rPr lang="en-US" sz="1050" dirty="0"/>
                  <a:t>H</a:t>
                </a:r>
                <a:r>
                  <a:rPr lang="en-US" sz="1050" baseline="-25000" dirty="0"/>
                  <a:t>2</a:t>
                </a:r>
                <a:r>
                  <a:rPr lang="en-US" sz="1050" dirty="0"/>
                  <a:t>O</a:t>
                </a:r>
                <a:endParaRPr lang="pt-BR" sz="1050" dirty="0"/>
              </a:p>
            </p:txBody>
          </p:sp>
        </p:grpSp>
      </p:grpSp>
      <p:grpSp>
        <p:nvGrpSpPr>
          <p:cNvPr id="3" name="Grupo 2"/>
          <p:cNvGrpSpPr/>
          <p:nvPr/>
        </p:nvGrpSpPr>
        <p:grpSpPr>
          <a:xfrm>
            <a:off x="928662" y="1357298"/>
            <a:ext cx="1928826" cy="928694"/>
            <a:chOff x="5643570" y="3000372"/>
            <a:chExt cx="1928826" cy="928694"/>
          </a:xfrm>
        </p:grpSpPr>
        <p:sp>
          <p:nvSpPr>
            <p:cNvPr id="4" name="Retângulo 3"/>
            <p:cNvSpPr/>
            <p:nvPr/>
          </p:nvSpPr>
          <p:spPr>
            <a:xfrm>
              <a:off x="5643570" y="3071810"/>
              <a:ext cx="1143008" cy="85725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p>
          </p:txBody>
        </p:sp>
        <p:sp>
          <p:nvSpPr>
            <p:cNvPr id="5" name="CaixaDeTexto 4"/>
            <p:cNvSpPr txBox="1"/>
            <p:nvPr/>
          </p:nvSpPr>
          <p:spPr>
            <a:xfrm>
              <a:off x="5715008" y="3000372"/>
              <a:ext cx="1857388" cy="923330"/>
            </a:xfrm>
            <a:prstGeom prst="rect">
              <a:avLst/>
            </a:prstGeom>
            <a:noFill/>
          </p:spPr>
          <p:txBody>
            <a:bodyPr wrap="square" rtlCol="0">
              <a:spAutoFit/>
            </a:bodyPr>
            <a:lstStyle/>
            <a:p>
              <a:r>
                <a:rPr lang="en-US" sz="5400" dirty="0"/>
                <a:t>C3</a:t>
              </a:r>
              <a:endParaRPr lang="pt-BR" sz="5400" dirty="0"/>
            </a:p>
          </p:txBody>
        </p:sp>
      </p:grpSp>
      <p:cxnSp>
        <p:nvCxnSpPr>
          <p:cNvPr id="6" name="Conector de seta reta 5"/>
          <p:cNvCxnSpPr/>
          <p:nvPr/>
        </p:nvCxnSpPr>
        <p:spPr>
          <a:xfrm rot="5400000">
            <a:off x="929456" y="2928140"/>
            <a:ext cx="100013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CaixaDeTexto 6"/>
          <p:cNvSpPr txBox="1"/>
          <p:nvPr/>
        </p:nvSpPr>
        <p:spPr>
          <a:xfrm>
            <a:off x="1643042" y="2571744"/>
            <a:ext cx="1928826" cy="584775"/>
          </a:xfrm>
          <a:prstGeom prst="rect">
            <a:avLst/>
          </a:prstGeom>
          <a:noFill/>
        </p:spPr>
        <p:txBody>
          <a:bodyPr wrap="square" rtlCol="0">
            <a:spAutoFit/>
          </a:bodyPr>
          <a:lstStyle/>
          <a:p>
            <a:r>
              <a:rPr lang="pt-BR" sz="1600"/>
              <a:t>Continuamente clivada no plasma</a:t>
            </a:r>
          </a:p>
        </p:txBody>
      </p:sp>
      <p:sp>
        <p:nvSpPr>
          <p:cNvPr id="8" name="CaixaDeTexto 7"/>
          <p:cNvSpPr txBox="1"/>
          <p:nvPr/>
        </p:nvSpPr>
        <p:spPr>
          <a:xfrm>
            <a:off x="785786" y="3500438"/>
            <a:ext cx="1357322" cy="338554"/>
          </a:xfrm>
          <a:prstGeom prst="rect">
            <a:avLst/>
          </a:prstGeom>
          <a:noFill/>
        </p:spPr>
        <p:txBody>
          <a:bodyPr wrap="square" rtlCol="0">
            <a:spAutoFit/>
          </a:bodyPr>
          <a:lstStyle/>
          <a:p>
            <a:r>
              <a:rPr lang="en-US" sz="1600" b="1" u="sng" dirty="0"/>
              <a:t>C3-tickover</a:t>
            </a:r>
            <a:endParaRPr lang="pt-BR" sz="1600" b="1" u="sng" dirty="0"/>
          </a:p>
        </p:txBody>
      </p:sp>
      <p:sp>
        <p:nvSpPr>
          <p:cNvPr id="53" name="Rectangle 2"/>
          <p:cNvSpPr>
            <a:spLocks noGrp="1" noChangeArrowheads="1"/>
          </p:cNvSpPr>
          <p:nvPr>
            <p:ph type="title"/>
          </p:nvPr>
        </p:nvSpPr>
        <p:spPr>
          <a:xfrm>
            <a:off x="246522" y="188640"/>
            <a:ext cx="4221800" cy="64807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92075" tIns="46038" rIns="92075" bIns="46038" anchor="b">
            <a:normAutofit/>
          </a:bodyPr>
          <a:lstStyle/>
          <a:p>
            <a:pPr eaLnBrk="1" hangingPunct="1">
              <a:lnSpc>
                <a:spcPct val="80000"/>
              </a:lnSpc>
              <a:defRPr/>
            </a:pPr>
            <a:r>
              <a:rPr lang="en-US" sz="3600" cap="small" dirty="0">
                <a:solidFill>
                  <a:schemeClr val="bg1"/>
                </a:solidFill>
                <a:effectLst/>
              </a:rPr>
              <a:t>Via </a:t>
            </a:r>
            <a:r>
              <a:rPr lang="en-US" sz="3600" cap="small" dirty="0" err="1">
                <a:solidFill>
                  <a:schemeClr val="bg1"/>
                </a:solidFill>
                <a:effectLst/>
              </a:rPr>
              <a:t>Alternativa</a:t>
            </a:r>
            <a:endParaRPr lang="en-US" sz="3600" cap="small" dirty="0">
              <a:solidFill>
                <a:schemeClr val="bg1"/>
              </a:solidFill>
              <a:effectLst/>
            </a:endParaRPr>
          </a:p>
        </p:txBody>
      </p:sp>
      <p:grpSp>
        <p:nvGrpSpPr>
          <p:cNvPr id="82" name="Grupo 81"/>
          <p:cNvGrpSpPr/>
          <p:nvPr/>
        </p:nvGrpSpPr>
        <p:grpSpPr>
          <a:xfrm>
            <a:off x="4000496" y="3143248"/>
            <a:ext cx="785818" cy="821528"/>
            <a:chOff x="4000496" y="3357562"/>
            <a:chExt cx="785818" cy="821528"/>
          </a:xfrm>
        </p:grpSpPr>
        <p:cxnSp>
          <p:nvCxnSpPr>
            <p:cNvPr id="60" name="Conector de seta reta 59"/>
            <p:cNvCxnSpPr/>
            <p:nvPr/>
          </p:nvCxnSpPr>
          <p:spPr>
            <a:xfrm rot="5400000">
              <a:off x="4429124" y="3357562"/>
              <a:ext cx="357190" cy="35719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 name="Retângulo 60"/>
            <p:cNvSpPr/>
            <p:nvPr/>
          </p:nvSpPr>
          <p:spPr>
            <a:xfrm>
              <a:off x="4143372" y="3857628"/>
              <a:ext cx="357190" cy="28575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p>
          </p:txBody>
        </p:sp>
        <p:sp>
          <p:nvSpPr>
            <p:cNvPr id="62" name="CaixaDeTexto 61"/>
            <p:cNvSpPr txBox="1"/>
            <p:nvPr/>
          </p:nvSpPr>
          <p:spPr>
            <a:xfrm>
              <a:off x="4093582" y="3840536"/>
              <a:ext cx="500066" cy="338554"/>
            </a:xfrm>
            <a:prstGeom prst="rect">
              <a:avLst/>
            </a:prstGeom>
            <a:noFill/>
          </p:spPr>
          <p:txBody>
            <a:bodyPr wrap="square" rtlCol="0">
              <a:spAutoFit/>
            </a:bodyPr>
            <a:lstStyle/>
            <a:p>
              <a:r>
                <a:rPr lang="en-US" sz="1600" dirty="0"/>
                <a:t>C3</a:t>
              </a:r>
              <a:endParaRPr lang="pt-BR" sz="1600" dirty="0"/>
            </a:p>
          </p:txBody>
        </p:sp>
        <p:sp>
          <p:nvSpPr>
            <p:cNvPr id="64" name="CaixaDeTexto 63"/>
            <p:cNvSpPr txBox="1"/>
            <p:nvPr/>
          </p:nvSpPr>
          <p:spPr>
            <a:xfrm>
              <a:off x="4000496" y="3429000"/>
              <a:ext cx="500066" cy="261610"/>
            </a:xfrm>
            <a:prstGeom prst="rect">
              <a:avLst/>
            </a:prstGeom>
            <a:noFill/>
          </p:spPr>
          <p:txBody>
            <a:bodyPr wrap="square" rtlCol="0">
              <a:spAutoFit/>
            </a:bodyPr>
            <a:lstStyle/>
            <a:p>
              <a:r>
                <a:rPr lang="en-US" sz="1050" dirty="0"/>
                <a:t>H</a:t>
              </a:r>
              <a:r>
                <a:rPr lang="en-US" sz="1050" baseline="-25000" dirty="0"/>
                <a:t>2</a:t>
              </a:r>
              <a:r>
                <a:rPr lang="en-US" sz="1050" dirty="0"/>
                <a:t>O</a:t>
              </a:r>
              <a:endParaRPr lang="pt-BR" sz="1050" dirty="0"/>
            </a:p>
          </p:txBody>
        </p:sp>
      </p:grpSp>
      <p:grpSp>
        <p:nvGrpSpPr>
          <p:cNvPr id="113" name="Grupo 112"/>
          <p:cNvGrpSpPr/>
          <p:nvPr/>
        </p:nvGrpSpPr>
        <p:grpSpPr>
          <a:xfrm>
            <a:off x="7500958" y="2786058"/>
            <a:ext cx="1357322" cy="1333180"/>
            <a:chOff x="7500958" y="3000372"/>
            <a:chExt cx="1357322" cy="1333180"/>
          </a:xfrm>
        </p:grpSpPr>
        <p:sp>
          <p:nvSpPr>
            <p:cNvPr id="71" name="Retângulo 70"/>
            <p:cNvSpPr/>
            <p:nvPr/>
          </p:nvSpPr>
          <p:spPr>
            <a:xfrm>
              <a:off x="7643834" y="3357562"/>
              <a:ext cx="571504" cy="35719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p>
          </p:txBody>
        </p:sp>
        <p:sp>
          <p:nvSpPr>
            <p:cNvPr id="72" name="Elipse 71"/>
            <p:cNvSpPr/>
            <p:nvPr/>
          </p:nvSpPr>
          <p:spPr>
            <a:xfrm>
              <a:off x="8143900" y="3143248"/>
              <a:ext cx="285752" cy="642942"/>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p>
          </p:txBody>
        </p:sp>
        <p:sp>
          <p:nvSpPr>
            <p:cNvPr id="74" name="CaixaDeTexto 73"/>
            <p:cNvSpPr txBox="1"/>
            <p:nvPr/>
          </p:nvSpPr>
          <p:spPr>
            <a:xfrm>
              <a:off x="7500958" y="3786190"/>
              <a:ext cx="1357322" cy="338554"/>
            </a:xfrm>
            <a:prstGeom prst="rect">
              <a:avLst/>
            </a:prstGeom>
            <a:noFill/>
          </p:spPr>
          <p:txBody>
            <a:bodyPr wrap="square" rtlCol="0">
              <a:spAutoFit/>
            </a:bodyPr>
            <a:lstStyle/>
            <a:p>
              <a:r>
                <a:rPr lang="en-US" sz="1600" dirty="0"/>
                <a:t>C3(H</a:t>
              </a:r>
              <a:r>
                <a:rPr lang="en-US" sz="1600" baseline="-25000" dirty="0"/>
                <a:t>2</a:t>
              </a:r>
              <a:r>
                <a:rPr lang="en-US" sz="1600" dirty="0"/>
                <a:t>O)Bb</a:t>
              </a:r>
              <a:endParaRPr lang="pt-BR" sz="1600" dirty="0"/>
            </a:p>
          </p:txBody>
        </p:sp>
        <p:sp>
          <p:nvSpPr>
            <p:cNvPr id="75" name="CaixaDeTexto 74"/>
            <p:cNvSpPr txBox="1"/>
            <p:nvPr/>
          </p:nvSpPr>
          <p:spPr>
            <a:xfrm>
              <a:off x="7572396" y="4071942"/>
              <a:ext cx="1143008" cy="261610"/>
            </a:xfrm>
            <a:prstGeom prst="rect">
              <a:avLst/>
            </a:prstGeom>
            <a:noFill/>
          </p:spPr>
          <p:txBody>
            <a:bodyPr wrap="square" rtlCol="0">
              <a:spAutoFit/>
            </a:bodyPr>
            <a:lstStyle/>
            <a:p>
              <a:r>
                <a:rPr lang="en-US" sz="1100" dirty="0"/>
                <a:t>C3 </a:t>
              </a:r>
              <a:r>
                <a:rPr lang="en-US" sz="1100" dirty="0" err="1"/>
                <a:t>convertase</a:t>
              </a:r>
              <a:endParaRPr lang="pt-BR" sz="1100" dirty="0"/>
            </a:p>
          </p:txBody>
        </p:sp>
        <p:cxnSp>
          <p:nvCxnSpPr>
            <p:cNvPr id="79" name="Conector de seta reta 78"/>
            <p:cNvCxnSpPr/>
            <p:nvPr/>
          </p:nvCxnSpPr>
          <p:spPr>
            <a:xfrm rot="16200000" flipH="1">
              <a:off x="7643834" y="3000372"/>
              <a:ext cx="285752" cy="28575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3" name="Retângulo 72"/>
            <p:cNvSpPr/>
            <p:nvPr/>
          </p:nvSpPr>
          <p:spPr>
            <a:xfrm rot="19731792">
              <a:off x="8309285" y="3023241"/>
              <a:ext cx="357190" cy="462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p>
          </p:txBody>
        </p:sp>
      </p:grpSp>
      <p:grpSp>
        <p:nvGrpSpPr>
          <p:cNvPr id="184" name="Grupo 183"/>
          <p:cNvGrpSpPr/>
          <p:nvPr/>
        </p:nvGrpSpPr>
        <p:grpSpPr>
          <a:xfrm>
            <a:off x="4429124" y="6072206"/>
            <a:ext cx="1928826" cy="642942"/>
            <a:chOff x="4429124" y="6072206"/>
            <a:chExt cx="1928826" cy="642942"/>
          </a:xfrm>
        </p:grpSpPr>
        <p:grpSp>
          <p:nvGrpSpPr>
            <p:cNvPr id="183" name="Grupo 182"/>
            <p:cNvGrpSpPr/>
            <p:nvPr/>
          </p:nvGrpSpPr>
          <p:grpSpPr>
            <a:xfrm>
              <a:off x="4429124" y="6072206"/>
              <a:ext cx="1928826" cy="642942"/>
              <a:chOff x="4429124" y="6072206"/>
              <a:chExt cx="1928826" cy="642942"/>
            </a:xfrm>
          </p:grpSpPr>
          <p:grpSp>
            <p:nvGrpSpPr>
              <p:cNvPr id="158" name="Grupo 157"/>
              <p:cNvGrpSpPr/>
              <p:nvPr/>
            </p:nvGrpSpPr>
            <p:grpSpPr>
              <a:xfrm>
                <a:off x="4429124" y="6072206"/>
                <a:ext cx="1928826" cy="571504"/>
                <a:chOff x="5643570" y="3000372"/>
                <a:chExt cx="1928826" cy="571504"/>
              </a:xfrm>
            </p:grpSpPr>
            <p:sp>
              <p:nvSpPr>
                <p:cNvPr id="159" name="Retângulo 158"/>
                <p:cNvSpPr/>
                <p:nvPr/>
              </p:nvSpPr>
              <p:spPr>
                <a:xfrm>
                  <a:off x="5643570" y="3071810"/>
                  <a:ext cx="1000132" cy="50006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p>
              </p:txBody>
            </p:sp>
            <p:sp>
              <p:nvSpPr>
                <p:cNvPr id="160" name="CaixaDeTexto 159"/>
                <p:cNvSpPr txBox="1"/>
                <p:nvPr/>
              </p:nvSpPr>
              <p:spPr>
                <a:xfrm>
                  <a:off x="5715008" y="3000372"/>
                  <a:ext cx="1857388" cy="461665"/>
                </a:xfrm>
                <a:prstGeom prst="rect">
                  <a:avLst/>
                </a:prstGeom>
                <a:noFill/>
              </p:spPr>
              <p:txBody>
                <a:bodyPr wrap="square" rtlCol="0">
                  <a:spAutoFit/>
                </a:bodyPr>
                <a:lstStyle/>
                <a:p>
                  <a:endParaRPr lang="pt-BR" sz="2400" dirty="0"/>
                </a:p>
              </p:txBody>
            </p:sp>
          </p:grpSp>
          <p:sp>
            <p:nvSpPr>
              <p:cNvPr id="161" name="Elipse 160"/>
              <p:cNvSpPr/>
              <p:nvPr/>
            </p:nvSpPr>
            <p:spPr>
              <a:xfrm>
                <a:off x="5357818" y="6072206"/>
                <a:ext cx="285752" cy="642942"/>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p>
            </p:txBody>
          </p:sp>
          <p:sp>
            <p:nvSpPr>
              <p:cNvPr id="162" name="CaixaDeTexto 161"/>
              <p:cNvSpPr txBox="1"/>
              <p:nvPr/>
            </p:nvSpPr>
            <p:spPr>
              <a:xfrm>
                <a:off x="4500562" y="6215082"/>
                <a:ext cx="1357322" cy="338554"/>
              </a:xfrm>
              <a:prstGeom prst="rect">
                <a:avLst/>
              </a:prstGeom>
              <a:noFill/>
            </p:spPr>
            <p:txBody>
              <a:bodyPr wrap="square" rtlCol="0">
                <a:spAutoFit/>
              </a:bodyPr>
              <a:lstStyle/>
              <a:p>
                <a:r>
                  <a:rPr lang="en-US" sz="1600" dirty="0"/>
                  <a:t>C3b</a:t>
                </a:r>
                <a:endParaRPr lang="pt-BR" sz="1600" dirty="0"/>
              </a:p>
            </p:txBody>
          </p:sp>
          <p:sp>
            <p:nvSpPr>
              <p:cNvPr id="169" name="CaixaDeTexto 168"/>
              <p:cNvSpPr txBox="1"/>
              <p:nvPr/>
            </p:nvSpPr>
            <p:spPr>
              <a:xfrm>
                <a:off x="5357818" y="6215082"/>
                <a:ext cx="285752" cy="338554"/>
              </a:xfrm>
              <a:prstGeom prst="rect">
                <a:avLst/>
              </a:prstGeom>
              <a:noFill/>
            </p:spPr>
            <p:txBody>
              <a:bodyPr wrap="square" rtlCol="0">
                <a:spAutoFit/>
              </a:bodyPr>
              <a:lstStyle/>
              <a:p>
                <a:r>
                  <a:rPr lang="en-US" sz="1600" dirty="0"/>
                  <a:t>B</a:t>
                </a:r>
                <a:endParaRPr lang="pt-BR" sz="1600" dirty="0"/>
              </a:p>
            </p:txBody>
          </p:sp>
        </p:grpSp>
        <p:cxnSp>
          <p:nvCxnSpPr>
            <p:cNvPr id="157" name="Conector de seta reta 156"/>
            <p:cNvCxnSpPr/>
            <p:nvPr/>
          </p:nvCxnSpPr>
          <p:spPr>
            <a:xfrm rot="10800000">
              <a:off x="5715008" y="6357958"/>
              <a:ext cx="571504"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80" name="Grupo 179"/>
          <p:cNvGrpSpPr/>
          <p:nvPr/>
        </p:nvGrpSpPr>
        <p:grpSpPr>
          <a:xfrm>
            <a:off x="6357950" y="4286256"/>
            <a:ext cx="2357454" cy="2357454"/>
            <a:chOff x="6357950" y="4286256"/>
            <a:chExt cx="2357454" cy="2357454"/>
          </a:xfrm>
        </p:grpSpPr>
        <p:grpSp>
          <p:nvGrpSpPr>
            <p:cNvPr id="148" name="Grupo 147"/>
            <p:cNvGrpSpPr/>
            <p:nvPr/>
          </p:nvGrpSpPr>
          <p:grpSpPr>
            <a:xfrm>
              <a:off x="7500958" y="5357826"/>
              <a:ext cx="1214446" cy="667409"/>
              <a:chOff x="5643570" y="3000373"/>
              <a:chExt cx="1928826" cy="928693"/>
            </a:xfrm>
          </p:grpSpPr>
          <p:sp>
            <p:nvSpPr>
              <p:cNvPr id="149" name="Retângulo 148"/>
              <p:cNvSpPr/>
              <p:nvPr/>
            </p:nvSpPr>
            <p:spPr>
              <a:xfrm>
                <a:off x="5643570" y="3071810"/>
                <a:ext cx="1143008" cy="85725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p>
            </p:txBody>
          </p:sp>
          <p:sp>
            <p:nvSpPr>
              <p:cNvPr id="150" name="CaixaDeTexto 149"/>
              <p:cNvSpPr txBox="1"/>
              <p:nvPr/>
            </p:nvSpPr>
            <p:spPr>
              <a:xfrm>
                <a:off x="5715007" y="3000373"/>
                <a:ext cx="1857389" cy="728055"/>
              </a:xfrm>
              <a:prstGeom prst="rect">
                <a:avLst/>
              </a:prstGeom>
              <a:noFill/>
            </p:spPr>
            <p:txBody>
              <a:bodyPr wrap="square" rtlCol="0">
                <a:spAutoFit/>
              </a:bodyPr>
              <a:lstStyle/>
              <a:p>
                <a:r>
                  <a:rPr lang="en-US" sz="2800" dirty="0"/>
                  <a:t>C3</a:t>
                </a:r>
                <a:endParaRPr lang="pt-BR" sz="2800" dirty="0"/>
              </a:p>
            </p:txBody>
          </p:sp>
        </p:grpSp>
        <p:sp>
          <p:nvSpPr>
            <p:cNvPr id="151" name="CaixaDeTexto 150"/>
            <p:cNvSpPr txBox="1"/>
            <p:nvPr/>
          </p:nvSpPr>
          <p:spPr>
            <a:xfrm>
              <a:off x="6643702" y="4929198"/>
              <a:ext cx="714380" cy="338554"/>
            </a:xfrm>
            <a:prstGeom prst="rect">
              <a:avLst/>
            </a:prstGeom>
            <a:solidFill>
              <a:srgbClr val="FFC000"/>
            </a:solidFill>
            <a:ln>
              <a:solidFill>
                <a:schemeClr val="tx1"/>
              </a:solidFill>
            </a:ln>
          </p:spPr>
          <p:txBody>
            <a:bodyPr wrap="square" rtlCol="0">
              <a:spAutoFit/>
            </a:bodyPr>
            <a:lstStyle/>
            <a:p>
              <a:r>
                <a:rPr lang="en-US" sz="1600" dirty="0"/>
                <a:t>C3a</a:t>
              </a:r>
              <a:endParaRPr lang="pt-BR" sz="1600" dirty="0"/>
            </a:p>
          </p:txBody>
        </p:sp>
        <p:grpSp>
          <p:nvGrpSpPr>
            <p:cNvPr id="152" name="Grupo 151"/>
            <p:cNvGrpSpPr/>
            <p:nvPr/>
          </p:nvGrpSpPr>
          <p:grpSpPr>
            <a:xfrm>
              <a:off x="6357950" y="6072206"/>
              <a:ext cx="1928826" cy="571504"/>
              <a:chOff x="5643570" y="3000372"/>
              <a:chExt cx="1928826" cy="571504"/>
            </a:xfrm>
          </p:grpSpPr>
          <p:sp>
            <p:nvSpPr>
              <p:cNvPr id="153" name="Retângulo 152"/>
              <p:cNvSpPr/>
              <p:nvPr/>
            </p:nvSpPr>
            <p:spPr>
              <a:xfrm>
                <a:off x="5643570" y="3071810"/>
                <a:ext cx="1000132" cy="50006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p>
            </p:txBody>
          </p:sp>
          <p:sp>
            <p:nvSpPr>
              <p:cNvPr id="154" name="CaixaDeTexto 153"/>
              <p:cNvSpPr txBox="1"/>
              <p:nvPr/>
            </p:nvSpPr>
            <p:spPr>
              <a:xfrm>
                <a:off x="5715008" y="3000372"/>
                <a:ext cx="1857388" cy="461665"/>
              </a:xfrm>
              <a:prstGeom prst="rect">
                <a:avLst/>
              </a:prstGeom>
              <a:noFill/>
            </p:spPr>
            <p:txBody>
              <a:bodyPr wrap="square" rtlCol="0">
                <a:spAutoFit/>
              </a:bodyPr>
              <a:lstStyle/>
              <a:p>
                <a:r>
                  <a:rPr lang="en-US" sz="2400" dirty="0"/>
                  <a:t>C3b</a:t>
                </a:r>
                <a:endParaRPr lang="pt-BR" sz="2400" dirty="0"/>
              </a:p>
            </p:txBody>
          </p:sp>
        </p:grpSp>
        <p:cxnSp>
          <p:nvCxnSpPr>
            <p:cNvPr id="155" name="Conector de seta reta 154"/>
            <p:cNvCxnSpPr/>
            <p:nvPr/>
          </p:nvCxnSpPr>
          <p:spPr>
            <a:xfrm rot="16200000" flipV="1">
              <a:off x="6965173" y="5393545"/>
              <a:ext cx="428628" cy="35719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6" name="Conector de seta reta 155"/>
            <p:cNvCxnSpPr/>
            <p:nvPr/>
          </p:nvCxnSpPr>
          <p:spPr>
            <a:xfrm rot="5400000">
              <a:off x="7072330" y="5786454"/>
              <a:ext cx="285752" cy="28575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3" name="Conector de seta reta 162"/>
            <p:cNvCxnSpPr/>
            <p:nvPr/>
          </p:nvCxnSpPr>
          <p:spPr>
            <a:xfrm rot="5400000">
              <a:off x="7572396" y="4572008"/>
              <a:ext cx="1000132" cy="4286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76" name="Seta em forma de U 175"/>
          <p:cNvSpPr/>
          <p:nvPr/>
        </p:nvSpPr>
        <p:spPr>
          <a:xfrm>
            <a:off x="2928926" y="4357694"/>
            <a:ext cx="5072098" cy="928694"/>
          </a:xfrm>
          <a:prstGeom prst="uturnArrow">
            <a:avLst>
              <a:gd name="adj1" fmla="val 14878"/>
              <a:gd name="adj2" fmla="val 25000"/>
              <a:gd name="adj3" fmla="val 25000"/>
              <a:gd name="adj4" fmla="val 50000"/>
              <a:gd name="adj5" fmla="val 75000"/>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sz="1600">
              <a:solidFill>
                <a:schemeClr val="tx1"/>
              </a:solidFill>
            </a:endParaRPr>
          </a:p>
        </p:txBody>
      </p:sp>
      <p:grpSp>
        <p:nvGrpSpPr>
          <p:cNvPr id="182" name="Grupo 181"/>
          <p:cNvGrpSpPr/>
          <p:nvPr/>
        </p:nvGrpSpPr>
        <p:grpSpPr>
          <a:xfrm>
            <a:off x="323528" y="4500570"/>
            <a:ext cx="2013374" cy="2214578"/>
            <a:chOff x="323528" y="4500570"/>
            <a:chExt cx="2013374" cy="2214578"/>
          </a:xfrm>
        </p:grpSpPr>
        <p:sp>
          <p:nvSpPr>
            <p:cNvPr id="177" name="Chave esquerda 176"/>
            <p:cNvSpPr/>
            <p:nvPr/>
          </p:nvSpPr>
          <p:spPr>
            <a:xfrm>
              <a:off x="1979712" y="4500570"/>
              <a:ext cx="357190" cy="2214578"/>
            </a:xfrm>
            <a:prstGeom prst="leftBrace">
              <a:avLst>
                <a:gd name="adj1" fmla="val 44221"/>
                <a:gd name="adj2" fmla="val 50000"/>
              </a:avLst>
            </a:prstGeom>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sz="1600"/>
            </a:p>
          </p:txBody>
        </p:sp>
        <p:sp>
          <p:nvSpPr>
            <p:cNvPr id="178" name="CaixaDeTexto 177"/>
            <p:cNvSpPr txBox="1"/>
            <p:nvPr/>
          </p:nvSpPr>
          <p:spPr>
            <a:xfrm>
              <a:off x="323528" y="5199922"/>
              <a:ext cx="1643042" cy="923330"/>
            </a:xfrm>
            <a:prstGeom prst="rect">
              <a:avLst/>
            </a:prstGeom>
            <a:noFill/>
          </p:spPr>
          <p:txBody>
            <a:bodyPr wrap="square" rtlCol="0">
              <a:spAutoFit/>
            </a:bodyPr>
            <a:lstStyle/>
            <a:p>
              <a:pPr algn="ctr"/>
              <a:r>
                <a:rPr lang="en-US" b="1" dirty="0" err="1"/>
                <a:t>Alça</a:t>
              </a:r>
              <a:r>
                <a:rPr lang="en-US" b="1" dirty="0"/>
                <a:t> de </a:t>
              </a:r>
              <a:r>
                <a:rPr lang="en-US" b="1" dirty="0" err="1"/>
                <a:t>Amplificação</a:t>
              </a:r>
              <a:r>
                <a:rPr lang="en-US" b="1" dirty="0"/>
                <a:t> de C3</a:t>
              </a:r>
              <a:endParaRPr lang="pt-BR" b="1" dirty="0"/>
            </a:p>
          </p:txBody>
        </p:sp>
      </p:grpSp>
      <p:grpSp>
        <p:nvGrpSpPr>
          <p:cNvPr id="164" name="Grupo 163"/>
          <p:cNvGrpSpPr/>
          <p:nvPr/>
        </p:nvGrpSpPr>
        <p:grpSpPr>
          <a:xfrm>
            <a:off x="4655978" y="5281745"/>
            <a:ext cx="1500198" cy="1099583"/>
            <a:chOff x="6429388" y="1785926"/>
            <a:chExt cx="1500198" cy="1099583"/>
          </a:xfrm>
        </p:grpSpPr>
        <p:grpSp>
          <p:nvGrpSpPr>
            <p:cNvPr id="165" name="Grupo 86"/>
            <p:cNvGrpSpPr/>
            <p:nvPr/>
          </p:nvGrpSpPr>
          <p:grpSpPr>
            <a:xfrm>
              <a:off x="6429388" y="1785926"/>
              <a:ext cx="928694" cy="1099583"/>
              <a:chOff x="6429388" y="1785926"/>
              <a:chExt cx="928694" cy="1099583"/>
            </a:xfrm>
          </p:grpSpPr>
          <p:sp>
            <p:nvSpPr>
              <p:cNvPr id="167" name="Raio 166"/>
              <p:cNvSpPr/>
              <p:nvPr/>
            </p:nvSpPr>
            <p:spPr>
              <a:xfrm rot="19615631">
                <a:off x="6920108" y="2028253"/>
                <a:ext cx="357190" cy="857256"/>
              </a:xfrm>
              <a:prstGeom prst="lightningBol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p>
            </p:txBody>
          </p:sp>
          <p:sp>
            <p:nvSpPr>
              <p:cNvPr id="168" name="Retângulo 167"/>
              <p:cNvSpPr/>
              <p:nvPr/>
            </p:nvSpPr>
            <p:spPr>
              <a:xfrm>
                <a:off x="6429388" y="1785926"/>
                <a:ext cx="928694" cy="35719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effectLst>
                      <a:outerShdw blurRad="38100" dist="38100" dir="2700000" algn="tl">
                        <a:srgbClr val="000000">
                          <a:alpha val="43137"/>
                        </a:srgbClr>
                      </a:outerShdw>
                    </a:effectLst>
                  </a:rPr>
                  <a:t>Fator</a:t>
                </a:r>
                <a:r>
                  <a:rPr lang="en-US" sz="1600" b="1" dirty="0">
                    <a:effectLst>
                      <a:outerShdw blurRad="38100" dist="38100" dir="2700000" algn="tl">
                        <a:srgbClr val="000000">
                          <a:alpha val="43137"/>
                        </a:srgbClr>
                      </a:outerShdw>
                    </a:effectLst>
                  </a:rPr>
                  <a:t> D</a:t>
                </a:r>
                <a:endParaRPr lang="pt-BR" sz="1600" b="1" dirty="0">
                  <a:effectLst>
                    <a:outerShdw blurRad="38100" dist="38100" dir="2700000" algn="tl">
                      <a:srgbClr val="000000">
                        <a:alpha val="43137"/>
                      </a:srgbClr>
                    </a:outerShdw>
                  </a:effectLst>
                </a:endParaRPr>
              </a:p>
            </p:txBody>
          </p:sp>
        </p:grpSp>
        <p:sp>
          <p:nvSpPr>
            <p:cNvPr id="166" name="CaixaDeTexto 165"/>
            <p:cNvSpPr txBox="1"/>
            <p:nvPr/>
          </p:nvSpPr>
          <p:spPr>
            <a:xfrm>
              <a:off x="7286644" y="2000240"/>
              <a:ext cx="642942" cy="261610"/>
            </a:xfrm>
            <a:prstGeom prst="rect">
              <a:avLst/>
            </a:prstGeom>
            <a:noFill/>
          </p:spPr>
          <p:txBody>
            <a:bodyPr wrap="square" rtlCol="0">
              <a:spAutoFit/>
            </a:bodyPr>
            <a:lstStyle/>
            <a:p>
              <a:r>
                <a:rPr lang="en-US" sz="1100" dirty="0"/>
                <a:t>Mg</a:t>
              </a:r>
              <a:r>
                <a:rPr lang="en-US" sz="1100" baseline="30000" dirty="0"/>
                <a:t>+</a:t>
              </a:r>
              <a:endParaRPr lang="pt-BR" sz="1100" baseline="30000" dirty="0"/>
            </a:p>
          </p:txBody>
        </p:sp>
      </p:grpSp>
      <p:grpSp>
        <p:nvGrpSpPr>
          <p:cNvPr id="187" name="Grupo 186"/>
          <p:cNvGrpSpPr/>
          <p:nvPr/>
        </p:nvGrpSpPr>
        <p:grpSpPr>
          <a:xfrm>
            <a:off x="2121804" y="5286388"/>
            <a:ext cx="2143140" cy="1404618"/>
            <a:chOff x="2143108" y="5286388"/>
            <a:chExt cx="2143140" cy="1404618"/>
          </a:xfrm>
        </p:grpSpPr>
        <p:grpSp>
          <p:nvGrpSpPr>
            <p:cNvPr id="181" name="Grupo 180"/>
            <p:cNvGrpSpPr/>
            <p:nvPr/>
          </p:nvGrpSpPr>
          <p:grpSpPr>
            <a:xfrm>
              <a:off x="2643174" y="5357912"/>
              <a:ext cx="1643074" cy="1333094"/>
              <a:chOff x="2643174" y="5357912"/>
              <a:chExt cx="1643074" cy="1333094"/>
            </a:xfrm>
          </p:grpSpPr>
          <p:grpSp>
            <p:nvGrpSpPr>
              <p:cNvPr id="170" name="Grupo 169"/>
              <p:cNvGrpSpPr/>
              <p:nvPr/>
            </p:nvGrpSpPr>
            <p:grpSpPr>
              <a:xfrm>
                <a:off x="2643174" y="5357912"/>
                <a:ext cx="1500198" cy="1333094"/>
                <a:chOff x="7358082" y="3000458"/>
                <a:chExt cx="1500198" cy="1333094"/>
              </a:xfrm>
            </p:grpSpPr>
            <p:sp>
              <p:nvSpPr>
                <p:cNvPr id="171" name="Retângulo 170"/>
                <p:cNvSpPr/>
                <p:nvPr/>
              </p:nvSpPr>
              <p:spPr>
                <a:xfrm>
                  <a:off x="7358082" y="3286124"/>
                  <a:ext cx="857256" cy="42862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p>
              </p:txBody>
            </p:sp>
            <p:sp>
              <p:nvSpPr>
                <p:cNvPr id="172" name="Elipse 171"/>
                <p:cNvSpPr/>
                <p:nvPr/>
              </p:nvSpPr>
              <p:spPr>
                <a:xfrm>
                  <a:off x="8143900" y="3143248"/>
                  <a:ext cx="285752" cy="642942"/>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p>
              </p:txBody>
            </p:sp>
            <p:sp>
              <p:nvSpPr>
                <p:cNvPr id="173" name="CaixaDeTexto 172"/>
                <p:cNvSpPr txBox="1"/>
                <p:nvPr/>
              </p:nvSpPr>
              <p:spPr>
                <a:xfrm>
                  <a:off x="7500958" y="3786190"/>
                  <a:ext cx="1357322" cy="338554"/>
                </a:xfrm>
                <a:prstGeom prst="rect">
                  <a:avLst/>
                </a:prstGeom>
                <a:noFill/>
              </p:spPr>
              <p:txBody>
                <a:bodyPr wrap="square" rtlCol="0">
                  <a:spAutoFit/>
                </a:bodyPr>
                <a:lstStyle/>
                <a:p>
                  <a:r>
                    <a:rPr lang="en-US" sz="1600" dirty="0"/>
                    <a:t>C3bBb</a:t>
                  </a:r>
                  <a:endParaRPr lang="pt-BR" sz="1600" dirty="0"/>
                </a:p>
              </p:txBody>
            </p:sp>
            <p:sp>
              <p:nvSpPr>
                <p:cNvPr id="174" name="CaixaDeTexto 173"/>
                <p:cNvSpPr txBox="1"/>
                <p:nvPr/>
              </p:nvSpPr>
              <p:spPr>
                <a:xfrm>
                  <a:off x="7358082" y="4071942"/>
                  <a:ext cx="1143008" cy="261610"/>
                </a:xfrm>
                <a:prstGeom prst="rect">
                  <a:avLst/>
                </a:prstGeom>
                <a:noFill/>
              </p:spPr>
              <p:txBody>
                <a:bodyPr wrap="square" rtlCol="0">
                  <a:spAutoFit/>
                </a:bodyPr>
                <a:lstStyle/>
                <a:p>
                  <a:r>
                    <a:rPr lang="en-US" sz="1100" dirty="0"/>
                    <a:t>C3 </a:t>
                  </a:r>
                  <a:r>
                    <a:rPr lang="en-US" sz="1100" dirty="0" err="1"/>
                    <a:t>convertase</a:t>
                  </a:r>
                  <a:endParaRPr lang="pt-BR" sz="1100" dirty="0"/>
                </a:p>
              </p:txBody>
            </p:sp>
            <p:sp>
              <p:nvSpPr>
                <p:cNvPr id="175" name="Retângulo 174"/>
                <p:cNvSpPr/>
                <p:nvPr/>
              </p:nvSpPr>
              <p:spPr>
                <a:xfrm rot="19238010">
                  <a:off x="8273716" y="3000458"/>
                  <a:ext cx="357190" cy="498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p>
              </p:txBody>
            </p:sp>
          </p:grpSp>
          <p:cxnSp>
            <p:nvCxnSpPr>
              <p:cNvPr id="179" name="Conector de seta reta 178"/>
              <p:cNvCxnSpPr/>
              <p:nvPr/>
            </p:nvCxnSpPr>
            <p:spPr>
              <a:xfrm rot="10800000">
                <a:off x="3786182" y="6000768"/>
                <a:ext cx="500066" cy="28575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85" name="Elipse 184"/>
            <p:cNvSpPr/>
            <p:nvPr/>
          </p:nvSpPr>
          <p:spPr>
            <a:xfrm>
              <a:off x="2428860" y="5500702"/>
              <a:ext cx="428628" cy="35719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p>
          </p:txBody>
        </p:sp>
        <p:sp>
          <p:nvSpPr>
            <p:cNvPr id="186" name="CaixaDeTexto 185"/>
            <p:cNvSpPr txBox="1"/>
            <p:nvPr/>
          </p:nvSpPr>
          <p:spPr>
            <a:xfrm>
              <a:off x="2143108" y="5286388"/>
              <a:ext cx="1000132" cy="261610"/>
            </a:xfrm>
            <a:prstGeom prst="rect">
              <a:avLst/>
            </a:prstGeom>
            <a:noFill/>
          </p:spPr>
          <p:txBody>
            <a:bodyPr wrap="square" rtlCol="0">
              <a:spAutoFit/>
            </a:bodyPr>
            <a:lstStyle/>
            <a:p>
              <a:r>
                <a:rPr lang="en-US" sz="1100" dirty="0" err="1"/>
                <a:t>Properdina</a:t>
              </a:r>
              <a:endParaRPr lang="pt-BR" sz="1100" dirty="0"/>
            </a:p>
          </p:txBody>
        </p:sp>
      </p:grpSp>
      <p:grpSp>
        <p:nvGrpSpPr>
          <p:cNvPr id="88" name="Grupo 87"/>
          <p:cNvGrpSpPr/>
          <p:nvPr/>
        </p:nvGrpSpPr>
        <p:grpSpPr>
          <a:xfrm>
            <a:off x="5429256" y="2143116"/>
            <a:ext cx="2527120" cy="1039082"/>
            <a:chOff x="5429256" y="2143116"/>
            <a:chExt cx="2527120" cy="1039082"/>
          </a:xfrm>
        </p:grpSpPr>
        <p:grpSp>
          <p:nvGrpSpPr>
            <p:cNvPr id="84" name="Grupo 83"/>
            <p:cNvGrpSpPr/>
            <p:nvPr/>
          </p:nvGrpSpPr>
          <p:grpSpPr>
            <a:xfrm>
              <a:off x="5429256" y="2143116"/>
              <a:ext cx="2143140" cy="981496"/>
              <a:chOff x="5429256" y="2357430"/>
              <a:chExt cx="2143140" cy="981496"/>
            </a:xfrm>
          </p:grpSpPr>
          <p:sp>
            <p:nvSpPr>
              <p:cNvPr id="56" name="CaixaDeTexto 55"/>
              <p:cNvSpPr txBox="1"/>
              <p:nvPr/>
            </p:nvSpPr>
            <p:spPr>
              <a:xfrm>
                <a:off x="5429256" y="2571744"/>
                <a:ext cx="428628" cy="338554"/>
              </a:xfrm>
              <a:prstGeom prst="rect">
                <a:avLst/>
              </a:prstGeom>
              <a:noFill/>
            </p:spPr>
            <p:txBody>
              <a:bodyPr wrap="square" rtlCol="0">
                <a:spAutoFit/>
              </a:bodyPr>
              <a:lstStyle/>
              <a:p>
                <a:r>
                  <a:rPr lang="en-US" sz="1600" dirty="0"/>
                  <a:t>+</a:t>
                </a:r>
                <a:endParaRPr lang="pt-BR" sz="1600" dirty="0"/>
              </a:p>
            </p:txBody>
          </p:sp>
          <p:sp>
            <p:nvSpPr>
              <p:cNvPr id="57" name="Elipse 56"/>
              <p:cNvSpPr/>
              <p:nvPr/>
            </p:nvSpPr>
            <p:spPr>
              <a:xfrm>
                <a:off x="5857884" y="2357430"/>
                <a:ext cx="285752" cy="642942"/>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p>
            </p:txBody>
          </p:sp>
          <p:sp>
            <p:nvSpPr>
              <p:cNvPr id="58" name="CaixaDeTexto 57"/>
              <p:cNvSpPr txBox="1"/>
              <p:nvPr/>
            </p:nvSpPr>
            <p:spPr>
              <a:xfrm>
                <a:off x="5715008" y="3000372"/>
                <a:ext cx="857256" cy="338554"/>
              </a:xfrm>
              <a:prstGeom prst="rect">
                <a:avLst/>
              </a:prstGeom>
              <a:noFill/>
            </p:spPr>
            <p:txBody>
              <a:bodyPr wrap="square" rtlCol="0">
                <a:spAutoFit/>
              </a:bodyPr>
              <a:lstStyle/>
              <a:p>
                <a:r>
                  <a:rPr lang="en-US" sz="1600" dirty="0" err="1"/>
                  <a:t>Fator</a:t>
                </a:r>
                <a:r>
                  <a:rPr lang="en-US" sz="1600" dirty="0"/>
                  <a:t> B</a:t>
                </a:r>
                <a:endParaRPr lang="pt-BR" sz="1600" dirty="0"/>
              </a:p>
            </p:txBody>
          </p:sp>
          <p:sp>
            <p:nvSpPr>
              <p:cNvPr id="68" name="Retângulo 67"/>
              <p:cNvSpPr/>
              <p:nvPr/>
            </p:nvSpPr>
            <p:spPr>
              <a:xfrm>
                <a:off x="6786578" y="2643182"/>
                <a:ext cx="571504" cy="35719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p>
            </p:txBody>
          </p:sp>
          <p:sp>
            <p:nvSpPr>
              <p:cNvPr id="69" name="Elipse 68"/>
              <p:cNvSpPr/>
              <p:nvPr/>
            </p:nvSpPr>
            <p:spPr>
              <a:xfrm>
                <a:off x="7286644" y="2500306"/>
                <a:ext cx="285752" cy="642942"/>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p>
            </p:txBody>
          </p:sp>
          <p:cxnSp>
            <p:nvCxnSpPr>
              <p:cNvPr id="77" name="Conector de seta reta 76"/>
              <p:cNvCxnSpPr/>
              <p:nvPr/>
            </p:nvCxnSpPr>
            <p:spPr>
              <a:xfrm>
                <a:off x="6286512" y="2714620"/>
                <a:ext cx="428628"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6" name="CaixaDeTexto 85"/>
            <p:cNvSpPr txBox="1"/>
            <p:nvPr/>
          </p:nvSpPr>
          <p:spPr>
            <a:xfrm>
              <a:off x="6599054" y="2843644"/>
              <a:ext cx="1357322" cy="338554"/>
            </a:xfrm>
            <a:prstGeom prst="rect">
              <a:avLst/>
            </a:prstGeom>
            <a:noFill/>
          </p:spPr>
          <p:txBody>
            <a:bodyPr wrap="square" rtlCol="0">
              <a:spAutoFit/>
            </a:bodyPr>
            <a:lstStyle/>
            <a:p>
              <a:r>
                <a:rPr lang="en-US" sz="1600" dirty="0"/>
                <a:t>C3(H</a:t>
              </a:r>
              <a:r>
                <a:rPr lang="en-US" sz="1600" baseline="-25000" dirty="0"/>
                <a:t>2</a:t>
              </a:r>
              <a:r>
                <a:rPr lang="en-US" sz="1600" dirty="0"/>
                <a:t>O)B</a:t>
              </a:r>
              <a:endParaRPr lang="pt-BR" sz="1600" dirty="0"/>
            </a:p>
          </p:txBody>
        </p:sp>
      </p:grpSp>
      <p:grpSp>
        <p:nvGrpSpPr>
          <p:cNvPr id="107" name="Grupo 106"/>
          <p:cNvGrpSpPr/>
          <p:nvPr/>
        </p:nvGrpSpPr>
        <p:grpSpPr>
          <a:xfrm>
            <a:off x="6588224" y="1556792"/>
            <a:ext cx="1500198" cy="1099583"/>
            <a:chOff x="6429388" y="1785926"/>
            <a:chExt cx="1500198" cy="1099583"/>
          </a:xfrm>
        </p:grpSpPr>
        <p:grpSp>
          <p:nvGrpSpPr>
            <p:cNvPr id="87" name="Grupo 86"/>
            <p:cNvGrpSpPr/>
            <p:nvPr/>
          </p:nvGrpSpPr>
          <p:grpSpPr>
            <a:xfrm>
              <a:off x="6429388" y="1785926"/>
              <a:ext cx="928694" cy="1099583"/>
              <a:chOff x="6429388" y="1785926"/>
              <a:chExt cx="928694" cy="1099583"/>
            </a:xfrm>
          </p:grpSpPr>
          <p:sp>
            <p:nvSpPr>
              <p:cNvPr id="70" name="Retângulo 69"/>
              <p:cNvSpPr/>
              <p:nvPr/>
            </p:nvSpPr>
            <p:spPr>
              <a:xfrm>
                <a:off x="6429388" y="1785926"/>
                <a:ext cx="928694" cy="3571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effectLst>
                      <a:outerShdw blurRad="38100" dist="38100" dir="2700000" algn="tl">
                        <a:srgbClr val="000000">
                          <a:alpha val="43137"/>
                        </a:srgbClr>
                      </a:outerShdw>
                    </a:effectLst>
                  </a:rPr>
                  <a:t>Fator</a:t>
                </a:r>
                <a:r>
                  <a:rPr lang="en-US" sz="1600" b="1" dirty="0">
                    <a:effectLst>
                      <a:outerShdw blurRad="38100" dist="38100" dir="2700000" algn="tl">
                        <a:srgbClr val="000000">
                          <a:alpha val="43137"/>
                        </a:srgbClr>
                      </a:outerShdw>
                    </a:effectLst>
                  </a:rPr>
                  <a:t> D</a:t>
                </a:r>
                <a:endParaRPr lang="pt-BR" sz="1600" b="1" dirty="0">
                  <a:effectLst>
                    <a:outerShdw blurRad="38100" dist="38100" dir="2700000" algn="tl">
                      <a:srgbClr val="000000">
                        <a:alpha val="43137"/>
                      </a:srgbClr>
                    </a:outerShdw>
                  </a:effectLst>
                </a:endParaRPr>
              </a:p>
            </p:txBody>
          </p:sp>
          <p:sp>
            <p:nvSpPr>
              <p:cNvPr id="67" name="Raio 66"/>
              <p:cNvSpPr/>
              <p:nvPr/>
            </p:nvSpPr>
            <p:spPr>
              <a:xfrm rot="19615631">
                <a:off x="6920108" y="2028253"/>
                <a:ext cx="357190" cy="857256"/>
              </a:xfrm>
              <a:prstGeom prst="lightningBol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p>
            </p:txBody>
          </p:sp>
        </p:grpSp>
        <p:sp>
          <p:nvSpPr>
            <p:cNvPr id="106" name="CaixaDeTexto 105"/>
            <p:cNvSpPr txBox="1"/>
            <p:nvPr/>
          </p:nvSpPr>
          <p:spPr>
            <a:xfrm>
              <a:off x="7286644" y="2000240"/>
              <a:ext cx="642942" cy="261610"/>
            </a:xfrm>
            <a:prstGeom prst="rect">
              <a:avLst/>
            </a:prstGeom>
            <a:noFill/>
          </p:spPr>
          <p:txBody>
            <a:bodyPr wrap="square" rtlCol="0">
              <a:spAutoFit/>
            </a:bodyPr>
            <a:lstStyle/>
            <a:p>
              <a:r>
                <a:rPr lang="en-US" sz="1100" dirty="0"/>
                <a:t>Mg</a:t>
              </a:r>
              <a:r>
                <a:rPr lang="en-US" sz="1100" baseline="30000" dirty="0"/>
                <a:t>+</a:t>
              </a:r>
              <a:endParaRPr lang="pt-BR" sz="1100" baseline="30000" dirty="0"/>
            </a:p>
          </p:txBody>
        </p:sp>
      </p:grpSp>
      <p:sp>
        <p:nvSpPr>
          <p:cNvPr id="2" name="CaixaDeTexto 1"/>
          <p:cNvSpPr txBox="1"/>
          <p:nvPr/>
        </p:nvSpPr>
        <p:spPr>
          <a:xfrm>
            <a:off x="173188" y="980728"/>
            <a:ext cx="1590500" cy="369332"/>
          </a:xfrm>
          <a:prstGeom prst="rect">
            <a:avLst/>
          </a:prstGeom>
          <a:noFill/>
        </p:spPr>
        <p:txBody>
          <a:bodyPr wrap="none" rtlCol="0">
            <a:spAutoFit/>
          </a:bodyPr>
          <a:lstStyle/>
          <a:p>
            <a:pPr marL="285750" indent="-285750">
              <a:buFont typeface="Arial" panose="020B0604020202020204" pitchFamily="34" charset="0"/>
              <a:buChar char="•"/>
            </a:pPr>
            <a:r>
              <a:rPr lang="en-US" dirty="0" err="1"/>
              <a:t>Fase</a:t>
            </a:r>
            <a:r>
              <a:rPr lang="en-US" dirty="0"/>
              <a:t> </a:t>
            </a:r>
            <a:r>
              <a:rPr lang="en-US" dirty="0" err="1"/>
              <a:t>fluida</a:t>
            </a:r>
            <a:endParaRPr lang="pt-BR" dirty="0"/>
          </a:p>
        </p:txBody>
      </p:sp>
      <p:sp>
        <p:nvSpPr>
          <p:cNvPr id="89" name="CaixaDeTexto 88"/>
          <p:cNvSpPr txBox="1"/>
          <p:nvPr/>
        </p:nvSpPr>
        <p:spPr>
          <a:xfrm>
            <a:off x="4941730" y="250022"/>
            <a:ext cx="3499598" cy="4086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pt-BR" cap="small" dirty="0">
                <a:solidFill>
                  <a:schemeClr val="tx1"/>
                </a:solidFill>
              </a:rPr>
              <a:t>Meia vida de um C3b = 0,06 </a:t>
            </a:r>
            <a:r>
              <a:rPr lang="pt-BR" dirty="0">
                <a:solidFill>
                  <a:schemeClr val="tx1"/>
                </a:solidFill>
              </a:rPr>
              <a:t>seg.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box(in)">
                                      <p:cBhvr>
                                        <p:cTn id="15" dur="500"/>
                                        <p:tgtEl>
                                          <p:spTgt spid="8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8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8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6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8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7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P spid="8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2"/>
          <p:cNvSpPr txBox="1">
            <a:spLocks noChangeArrowheads="1"/>
          </p:cNvSpPr>
          <p:nvPr/>
        </p:nvSpPr>
        <p:spPr>
          <a:xfrm>
            <a:off x="323528" y="282990"/>
            <a:ext cx="4176464" cy="59072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92075" tIns="46038" rIns="92075" bIns="46038" anchor="b">
            <a:normAutofit/>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3600" b="0" i="0" u="none" strike="noStrike" kern="1200" cap="small" spc="0" normalizeH="0" noProof="0" dirty="0">
                <a:ln>
                  <a:noFill/>
                </a:ln>
                <a:solidFill>
                  <a:schemeClr val="bg1"/>
                </a:solidFill>
                <a:uLnTx/>
                <a:uFillTx/>
                <a:ea typeface="+mj-ea"/>
                <a:cs typeface="+mj-cs"/>
              </a:rPr>
              <a:t>Via </a:t>
            </a:r>
            <a:r>
              <a:rPr kumimoji="0" lang="en-US" sz="3600" b="0" i="0" u="none" strike="noStrike" kern="1200" cap="small" spc="0" normalizeH="0" noProof="0" dirty="0" err="1">
                <a:ln>
                  <a:noFill/>
                </a:ln>
                <a:solidFill>
                  <a:schemeClr val="bg1"/>
                </a:solidFill>
                <a:uLnTx/>
                <a:uFillTx/>
                <a:ea typeface="+mj-ea"/>
                <a:cs typeface="+mj-cs"/>
              </a:rPr>
              <a:t>Alternativa</a:t>
            </a:r>
            <a:endParaRPr kumimoji="0" lang="en-US" sz="3600" b="0" i="0" u="none" strike="noStrike" kern="1200" cap="small" spc="0" normalizeH="0" noProof="0" dirty="0">
              <a:ln>
                <a:noFill/>
              </a:ln>
              <a:solidFill>
                <a:schemeClr val="bg1"/>
              </a:solidFill>
              <a:uLnTx/>
              <a:uFillTx/>
              <a:ea typeface="+mj-ea"/>
              <a:cs typeface="+mj-cs"/>
            </a:endParaRPr>
          </a:p>
        </p:txBody>
      </p:sp>
      <p:sp>
        <p:nvSpPr>
          <p:cNvPr id="36" name="Text Box 3"/>
          <p:cNvSpPr txBox="1">
            <a:spLocks noChangeArrowheads="1"/>
          </p:cNvSpPr>
          <p:nvPr/>
        </p:nvSpPr>
        <p:spPr bwMode="auto">
          <a:xfrm>
            <a:off x="189963" y="1456903"/>
            <a:ext cx="8846533" cy="5109091"/>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a:spAutoFit/>
          </a:bodyPr>
          <a:lstStyle/>
          <a:p>
            <a:pPr algn="ctr" eaLnBrk="0" hangingPunct="0"/>
            <a:r>
              <a:rPr lang="pt-BR" sz="2200" dirty="0"/>
              <a:t>CONSTITUINTES DA PAREDE OU PRODUTOS DE PATÓGENOS</a:t>
            </a:r>
          </a:p>
          <a:p>
            <a:pPr algn="ctr" eaLnBrk="0" hangingPunct="0"/>
            <a:r>
              <a:rPr lang="pt-BR" sz="2200" dirty="0" err="1"/>
              <a:t>Zimozan</a:t>
            </a:r>
            <a:r>
              <a:rPr lang="pt-BR" sz="2200" dirty="0"/>
              <a:t> </a:t>
            </a:r>
            <a:r>
              <a:rPr lang="pt-BR" sz="1400" dirty="0">
                <a:effectLst>
                  <a:outerShdw blurRad="38100" dist="38100" dir="2700000" algn="tl">
                    <a:srgbClr val="000000">
                      <a:alpha val="43137"/>
                    </a:srgbClr>
                  </a:outerShdw>
                </a:effectLst>
              </a:rPr>
              <a:t>(Fungo)</a:t>
            </a:r>
          </a:p>
          <a:p>
            <a:pPr algn="ctr" eaLnBrk="0" hangingPunct="0"/>
            <a:r>
              <a:rPr lang="pt-BR" sz="2200" dirty="0"/>
              <a:t>Acido </a:t>
            </a:r>
            <a:r>
              <a:rPr lang="pt-BR" sz="2200" dirty="0" err="1"/>
              <a:t>Teicóico</a:t>
            </a:r>
            <a:r>
              <a:rPr lang="pt-BR" sz="2200" dirty="0"/>
              <a:t> </a:t>
            </a:r>
            <a:r>
              <a:rPr lang="pt-BR" sz="1400" dirty="0">
                <a:effectLst>
                  <a:outerShdw blurRad="38100" dist="38100" dir="2700000" algn="tl">
                    <a:srgbClr val="000000">
                      <a:alpha val="43137"/>
                    </a:srgbClr>
                  </a:outerShdw>
                </a:effectLst>
              </a:rPr>
              <a:t>(</a:t>
            </a:r>
            <a:r>
              <a:rPr lang="pt-BR" sz="1400" dirty="0" err="1">
                <a:effectLst>
                  <a:outerShdw blurRad="38100" dist="38100" dir="2700000" algn="tl">
                    <a:srgbClr val="000000">
                      <a:alpha val="43137"/>
                    </a:srgbClr>
                  </a:outerShdw>
                </a:effectLst>
              </a:rPr>
              <a:t>Bac</a:t>
            </a:r>
            <a:r>
              <a:rPr lang="pt-BR" sz="1400" dirty="0">
                <a:effectLst>
                  <a:outerShdw blurRad="38100" dist="38100" dir="2700000" algn="tl">
                    <a:srgbClr val="000000">
                      <a:alpha val="43137"/>
                    </a:srgbClr>
                  </a:outerShdw>
                </a:effectLst>
              </a:rPr>
              <a:t>. G +)</a:t>
            </a:r>
          </a:p>
          <a:p>
            <a:pPr algn="ctr" eaLnBrk="0" hangingPunct="0"/>
            <a:r>
              <a:rPr lang="pt-BR" sz="2200" dirty="0" err="1"/>
              <a:t>Lipopolissacarídeos</a:t>
            </a:r>
            <a:r>
              <a:rPr lang="pt-BR" sz="2200" dirty="0"/>
              <a:t> </a:t>
            </a:r>
            <a:r>
              <a:rPr lang="pt-BR" sz="1400" dirty="0">
                <a:effectLst>
                  <a:outerShdw blurRad="38100" dist="38100" dir="2700000" algn="tl">
                    <a:srgbClr val="000000">
                      <a:alpha val="43137"/>
                    </a:srgbClr>
                  </a:outerShdw>
                </a:effectLst>
              </a:rPr>
              <a:t>(</a:t>
            </a:r>
            <a:r>
              <a:rPr lang="pt-BR" sz="1400" dirty="0" err="1">
                <a:effectLst>
                  <a:outerShdw blurRad="38100" dist="38100" dir="2700000" algn="tl">
                    <a:srgbClr val="000000">
                      <a:alpha val="43137"/>
                    </a:srgbClr>
                  </a:outerShdw>
                </a:effectLst>
              </a:rPr>
              <a:t>Bac</a:t>
            </a:r>
            <a:r>
              <a:rPr lang="pt-BR" sz="1400" dirty="0">
                <a:effectLst>
                  <a:outerShdw blurRad="38100" dist="38100" dir="2700000" algn="tl">
                    <a:srgbClr val="000000">
                      <a:alpha val="43137"/>
                    </a:srgbClr>
                  </a:outerShdw>
                </a:effectLst>
              </a:rPr>
              <a:t>. G -)</a:t>
            </a:r>
          </a:p>
          <a:p>
            <a:pPr algn="ctr" eaLnBrk="0" hangingPunct="0"/>
            <a:endParaRPr lang="pt-BR" sz="1200" dirty="0"/>
          </a:p>
          <a:p>
            <a:pPr algn="ctr" eaLnBrk="0" hangingPunct="0"/>
            <a:endParaRPr lang="pt-BR" sz="2200" dirty="0"/>
          </a:p>
          <a:p>
            <a:pPr algn="ctr" eaLnBrk="0" hangingPunct="0"/>
            <a:r>
              <a:rPr lang="pt-BR" sz="2200" dirty="0"/>
              <a:t>VENENOS</a:t>
            </a:r>
          </a:p>
          <a:p>
            <a:pPr algn="ctr" eaLnBrk="0" hangingPunct="0"/>
            <a:r>
              <a:rPr lang="pt-BR" sz="2200" dirty="0"/>
              <a:t>Serpentes – CVF </a:t>
            </a:r>
          </a:p>
          <a:p>
            <a:pPr algn="ctr" eaLnBrk="0" hangingPunct="0"/>
            <a:r>
              <a:rPr lang="pt-BR" sz="1400" dirty="0">
                <a:effectLst>
                  <a:outerShdw blurRad="38100" dist="38100" dir="2700000" algn="tl">
                    <a:srgbClr val="000000">
                      <a:alpha val="43137"/>
                    </a:srgbClr>
                  </a:outerShdw>
                </a:effectLst>
              </a:rPr>
              <a:t>(homólogo a C3b, </a:t>
            </a:r>
            <a:r>
              <a:rPr lang="pt-BR" sz="1400" dirty="0" err="1">
                <a:effectLst>
                  <a:outerShdw blurRad="38100" dist="38100" dir="2700000" algn="tl">
                    <a:srgbClr val="000000">
                      <a:alpha val="43137"/>
                    </a:srgbClr>
                  </a:outerShdw>
                </a:effectLst>
              </a:rPr>
              <a:t>Depleta</a:t>
            </a:r>
            <a:r>
              <a:rPr lang="pt-BR" sz="1400" dirty="0">
                <a:effectLst>
                  <a:outerShdw blurRad="38100" dist="38100" dir="2700000" algn="tl">
                    <a:srgbClr val="000000">
                      <a:alpha val="43137"/>
                    </a:srgbClr>
                  </a:outerShdw>
                </a:effectLst>
              </a:rPr>
              <a:t> C3 e C5)</a:t>
            </a:r>
          </a:p>
          <a:p>
            <a:pPr algn="ctr" eaLnBrk="0" hangingPunct="0"/>
            <a:r>
              <a:rPr lang="pt-BR" sz="2200" dirty="0"/>
              <a:t>Sapos</a:t>
            </a:r>
          </a:p>
          <a:p>
            <a:pPr algn="ctr" eaLnBrk="0" hangingPunct="0"/>
            <a:r>
              <a:rPr lang="pt-BR" sz="2200" dirty="0"/>
              <a:t>Vespas / Abelhas</a:t>
            </a:r>
          </a:p>
          <a:p>
            <a:pPr algn="ctr" eaLnBrk="0" hangingPunct="0"/>
            <a:endParaRPr lang="en-US" sz="1200" dirty="0"/>
          </a:p>
          <a:p>
            <a:pPr algn="ctr" eaLnBrk="0" hangingPunct="0"/>
            <a:endParaRPr lang="pt-BR" sz="1200" dirty="0"/>
          </a:p>
          <a:p>
            <a:pPr algn="ctr" eaLnBrk="0" hangingPunct="0"/>
            <a:endParaRPr lang="pt-BR" sz="1200" dirty="0"/>
          </a:p>
          <a:p>
            <a:pPr algn="ctr" eaLnBrk="0" hangingPunct="0"/>
            <a:r>
              <a:rPr lang="pt-BR" sz="2200" dirty="0"/>
              <a:t>Polímeros aniônicos – Sulfato de dextrana/heparina </a:t>
            </a:r>
            <a:r>
              <a:rPr lang="pt-BR" sz="1000" dirty="0">
                <a:effectLst>
                  <a:outerShdw blurRad="38100" dist="38100" dir="2700000" algn="tl">
                    <a:srgbClr val="000000">
                      <a:alpha val="43137"/>
                    </a:srgbClr>
                  </a:outerShdw>
                </a:effectLst>
              </a:rPr>
              <a:t>(fator XII, </a:t>
            </a:r>
            <a:r>
              <a:rPr lang="pt-BR" sz="1000" dirty="0" err="1">
                <a:effectLst>
                  <a:outerShdw blurRad="38100" dist="38100" dir="2700000" algn="tl">
                    <a:srgbClr val="000000">
                      <a:alpha val="43137"/>
                    </a:srgbClr>
                  </a:outerShdw>
                </a:effectLst>
              </a:rPr>
              <a:t>plasmina</a:t>
            </a:r>
            <a:r>
              <a:rPr lang="pt-BR" sz="1000" dirty="0">
                <a:effectLst>
                  <a:outerShdw blurRad="38100" dist="38100" dir="2700000" algn="tl">
                    <a:srgbClr val="000000">
                      <a:alpha val="43137"/>
                    </a:srgbClr>
                  </a:outerShdw>
                </a:effectLst>
              </a:rPr>
              <a:t>)</a:t>
            </a:r>
          </a:p>
          <a:p>
            <a:pPr algn="ctr" eaLnBrk="0" hangingPunct="0"/>
            <a:r>
              <a:rPr lang="pt-BR" sz="2200" dirty="0"/>
              <a:t>Carboidratos – </a:t>
            </a:r>
            <a:r>
              <a:rPr lang="pt-BR" sz="2200" dirty="0" err="1"/>
              <a:t>Agarose</a:t>
            </a:r>
            <a:r>
              <a:rPr lang="pt-BR" sz="2200" dirty="0"/>
              <a:t>, </a:t>
            </a:r>
            <a:r>
              <a:rPr lang="pt-BR" sz="2200" dirty="0" err="1"/>
              <a:t>Inulina</a:t>
            </a:r>
            <a:endParaRPr lang="pt-BR" sz="2200" dirty="0"/>
          </a:p>
          <a:p>
            <a:pPr algn="ctr" eaLnBrk="0" hangingPunct="0"/>
            <a:r>
              <a:rPr lang="pt-BR" sz="2200" dirty="0"/>
              <a:t>Enzimas do sistema de </a:t>
            </a:r>
            <a:r>
              <a:rPr lang="pt-BR" sz="2200" dirty="0" err="1"/>
              <a:t>hemostasia</a:t>
            </a:r>
            <a:r>
              <a:rPr lang="pt-BR" sz="2200" dirty="0"/>
              <a:t> e </a:t>
            </a:r>
            <a:r>
              <a:rPr lang="pt-BR" sz="2200" dirty="0" err="1"/>
              <a:t>kalicreínas</a:t>
            </a:r>
            <a:r>
              <a:rPr lang="pt-BR" sz="2200" dirty="0"/>
              <a:t>/</a:t>
            </a:r>
            <a:r>
              <a:rPr lang="pt-BR" sz="2200" dirty="0" err="1"/>
              <a:t>cininas</a:t>
            </a:r>
            <a:endParaRPr lang="pt-BR" sz="2200" dirty="0"/>
          </a:p>
        </p:txBody>
      </p:sp>
      <p:grpSp>
        <p:nvGrpSpPr>
          <p:cNvPr id="37" name="Grupo 36"/>
          <p:cNvGrpSpPr/>
          <p:nvPr/>
        </p:nvGrpSpPr>
        <p:grpSpPr>
          <a:xfrm>
            <a:off x="6849270" y="515912"/>
            <a:ext cx="963090" cy="401355"/>
            <a:chOff x="5604703" y="3071810"/>
            <a:chExt cx="1857388" cy="869597"/>
          </a:xfrm>
        </p:grpSpPr>
        <p:sp>
          <p:nvSpPr>
            <p:cNvPr id="38" name="Retângulo 37"/>
            <p:cNvSpPr/>
            <p:nvPr/>
          </p:nvSpPr>
          <p:spPr>
            <a:xfrm>
              <a:off x="5643570" y="3071810"/>
              <a:ext cx="1143008" cy="85725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a:p>
          </p:txBody>
        </p:sp>
        <p:sp>
          <p:nvSpPr>
            <p:cNvPr id="39" name="CaixaDeTexto 38"/>
            <p:cNvSpPr txBox="1"/>
            <p:nvPr/>
          </p:nvSpPr>
          <p:spPr>
            <a:xfrm>
              <a:off x="5604703" y="3074507"/>
              <a:ext cx="1857388" cy="866900"/>
            </a:xfrm>
            <a:prstGeom prst="rect">
              <a:avLst/>
            </a:prstGeom>
            <a:noFill/>
          </p:spPr>
          <p:txBody>
            <a:bodyPr wrap="square" rtlCol="0">
              <a:spAutoFit/>
            </a:bodyPr>
            <a:lstStyle/>
            <a:p>
              <a:r>
                <a:rPr lang="en-US" sz="2000" dirty="0"/>
                <a:t>C3b</a:t>
              </a:r>
              <a:endParaRPr lang="pt-BR" sz="2000" dirty="0"/>
            </a:p>
          </p:txBody>
        </p:sp>
      </p:grpSp>
      <p:grpSp>
        <p:nvGrpSpPr>
          <p:cNvPr id="40" name="Grupo 39"/>
          <p:cNvGrpSpPr/>
          <p:nvPr/>
        </p:nvGrpSpPr>
        <p:grpSpPr>
          <a:xfrm>
            <a:off x="6137948" y="873100"/>
            <a:ext cx="963090" cy="401323"/>
            <a:chOff x="5632600" y="3071810"/>
            <a:chExt cx="1857388" cy="869530"/>
          </a:xfrm>
        </p:grpSpPr>
        <p:sp>
          <p:nvSpPr>
            <p:cNvPr id="41" name="Retângulo 40"/>
            <p:cNvSpPr/>
            <p:nvPr/>
          </p:nvSpPr>
          <p:spPr>
            <a:xfrm>
              <a:off x="5643570" y="3071810"/>
              <a:ext cx="1143008" cy="85725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a:p>
          </p:txBody>
        </p:sp>
        <p:sp>
          <p:nvSpPr>
            <p:cNvPr id="42" name="CaixaDeTexto 41"/>
            <p:cNvSpPr txBox="1"/>
            <p:nvPr/>
          </p:nvSpPr>
          <p:spPr>
            <a:xfrm>
              <a:off x="5632600" y="3074438"/>
              <a:ext cx="1857388" cy="866902"/>
            </a:xfrm>
            <a:prstGeom prst="rect">
              <a:avLst/>
            </a:prstGeom>
            <a:noFill/>
          </p:spPr>
          <p:txBody>
            <a:bodyPr wrap="square" rtlCol="0">
              <a:spAutoFit/>
            </a:bodyPr>
            <a:lstStyle/>
            <a:p>
              <a:r>
                <a:rPr lang="en-US" sz="2000" dirty="0"/>
                <a:t>C3b</a:t>
              </a:r>
              <a:endParaRPr lang="pt-BR" sz="2000" dirty="0"/>
            </a:p>
          </p:txBody>
        </p:sp>
      </p:grpSp>
      <p:grpSp>
        <p:nvGrpSpPr>
          <p:cNvPr id="43" name="Grupo 42"/>
          <p:cNvGrpSpPr/>
          <p:nvPr/>
        </p:nvGrpSpPr>
        <p:grpSpPr>
          <a:xfrm>
            <a:off x="5364088" y="786885"/>
            <a:ext cx="966599" cy="409870"/>
            <a:chOff x="5380115" y="3194571"/>
            <a:chExt cx="1864155" cy="888047"/>
          </a:xfrm>
        </p:grpSpPr>
        <p:sp>
          <p:nvSpPr>
            <p:cNvPr id="44" name="Retângulo 43"/>
            <p:cNvSpPr/>
            <p:nvPr/>
          </p:nvSpPr>
          <p:spPr>
            <a:xfrm>
              <a:off x="5380115" y="3194571"/>
              <a:ext cx="1143008" cy="85725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a:p>
          </p:txBody>
        </p:sp>
        <p:sp>
          <p:nvSpPr>
            <p:cNvPr id="45" name="CaixaDeTexto 44"/>
            <p:cNvSpPr txBox="1"/>
            <p:nvPr/>
          </p:nvSpPr>
          <p:spPr>
            <a:xfrm>
              <a:off x="5386882" y="3215715"/>
              <a:ext cx="1857388" cy="866903"/>
            </a:xfrm>
            <a:prstGeom prst="rect">
              <a:avLst/>
            </a:prstGeom>
            <a:noFill/>
          </p:spPr>
          <p:txBody>
            <a:bodyPr wrap="square" rtlCol="0">
              <a:spAutoFit/>
            </a:bodyPr>
            <a:lstStyle/>
            <a:p>
              <a:r>
                <a:rPr lang="en-US" sz="2000" dirty="0"/>
                <a:t>C3b</a:t>
              </a:r>
              <a:endParaRPr lang="pt-BR" sz="2000" dirty="0"/>
            </a:p>
          </p:txBody>
        </p:sp>
      </p:grpSp>
      <p:grpSp>
        <p:nvGrpSpPr>
          <p:cNvPr id="46" name="Grupo 45"/>
          <p:cNvGrpSpPr/>
          <p:nvPr/>
        </p:nvGrpSpPr>
        <p:grpSpPr>
          <a:xfrm>
            <a:off x="6137948" y="373035"/>
            <a:ext cx="963090" cy="408761"/>
            <a:chOff x="5632600" y="3071810"/>
            <a:chExt cx="1857388" cy="885644"/>
          </a:xfrm>
        </p:grpSpPr>
        <p:sp>
          <p:nvSpPr>
            <p:cNvPr id="47" name="Retângulo 46"/>
            <p:cNvSpPr/>
            <p:nvPr/>
          </p:nvSpPr>
          <p:spPr>
            <a:xfrm>
              <a:off x="5643570" y="3071810"/>
              <a:ext cx="1143008" cy="85725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a:p>
          </p:txBody>
        </p:sp>
        <p:sp>
          <p:nvSpPr>
            <p:cNvPr id="48" name="CaixaDeTexto 47"/>
            <p:cNvSpPr txBox="1"/>
            <p:nvPr/>
          </p:nvSpPr>
          <p:spPr>
            <a:xfrm>
              <a:off x="5632600" y="3090554"/>
              <a:ext cx="1857388" cy="866900"/>
            </a:xfrm>
            <a:prstGeom prst="rect">
              <a:avLst/>
            </a:prstGeom>
            <a:noFill/>
          </p:spPr>
          <p:txBody>
            <a:bodyPr wrap="square" rtlCol="0">
              <a:spAutoFit/>
            </a:bodyPr>
            <a:lstStyle/>
            <a:p>
              <a:r>
                <a:rPr lang="en-US" sz="2000" dirty="0"/>
                <a:t>C3b</a:t>
              </a:r>
              <a:endParaRPr lang="pt-BR" sz="2000" dirty="0"/>
            </a:p>
          </p:txBody>
        </p:sp>
      </p:grpSp>
      <p:grpSp>
        <p:nvGrpSpPr>
          <p:cNvPr id="49" name="Grupo 48"/>
          <p:cNvGrpSpPr/>
          <p:nvPr/>
        </p:nvGrpSpPr>
        <p:grpSpPr>
          <a:xfrm>
            <a:off x="5352130" y="260648"/>
            <a:ext cx="963090" cy="409869"/>
            <a:chOff x="5632600" y="3071810"/>
            <a:chExt cx="1857388" cy="888046"/>
          </a:xfrm>
        </p:grpSpPr>
        <p:sp>
          <p:nvSpPr>
            <p:cNvPr id="50" name="Retângulo 49"/>
            <p:cNvSpPr/>
            <p:nvPr/>
          </p:nvSpPr>
          <p:spPr>
            <a:xfrm>
              <a:off x="5643570" y="3071810"/>
              <a:ext cx="1143008" cy="85725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a:p>
          </p:txBody>
        </p:sp>
        <p:sp>
          <p:nvSpPr>
            <p:cNvPr id="51" name="CaixaDeTexto 50"/>
            <p:cNvSpPr txBox="1"/>
            <p:nvPr/>
          </p:nvSpPr>
          <p:spPr>
            <a:xfrm>
              <a:off x="5632600" y="3092954"/>
              <a:ext cx="1857388" cy="866902"/>
            </a:xfrm>
            <a:prstGeom prst="rect">
              <a:avLst/>
            </a:prstGeom>
            <a:noFill/>
          </p:spPr>
          <p:txBody>
            <a:bodyPr wrap="square" rtlCol="0">
              <a:spAutoFit/>
            </a:bodyPr>
            <a:lstStyle/>
            <a:p>
              <a:r>
                <a:rPr lang="en-US" sz="2000" dirty="0"/>
                <a:t>C3b</a:t>
              </a:r>
              <a:endParaRPr lang="pt-BR" sz="2000" dirty="0"/>
            </a:p>
          </p:txBody>
        </p:sp>
      </p:gr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e Alternative Pathway of Complement Activation.wmv">
            <a:hlinkClick r:id="" action="ppaction://media"/>
          </p:cNvPr>
          <p:cNvPicPr>
            <a:picLocks noRot="1" noChangeAspect="1"/>
          </p:cNvPicPr>
          <p:nvPr>
            <a:videoFile r:link="rId1"/>
          </p:nvPr>
        </p:nvPicPr>
        <p:blipFill>
          <a:blip r:embed="rId4" cstate="print"/>
          <a:stretch>
            <a:fillRect/>
          </a:stretch>
        </p:blipFill>
        <p:spPr>
          <a:xfrm>
            <a:off x="899592" y="1070738"/>
            <a:ext cx="7344816" cy="5508612"/>
          </a:xfrm>
          <a:prstGeom prst="rect">
            <a:avLst/>
          </a:prstGeom>
        </p:spPr>
      </p:pic>
      <p:sp>
        <p:nvSpPr>
          <p:cNvPr id="5" name="Rectangle 2"/>
          <p:cNvSpPr txBox="1">
            <a:spLocks noChangeArrowheads="1"/>
          </p:cNvSpPr>
          <p:nvPr/>
        </p:nvSpPr>
        <p:spPr>
          <a:xfrm>
            <a:off x="323528" y="282990"/>
            <a:ext cx="4176464" cy="59072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92075" tIns="46038" rIns="92075" bIns="46038" anchor="b">
            <a:normAutofit/>
          </a:body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3600" b="0" i="0" u="none" strike="noStrike" kern="1200" cap="small" spc="0" normalizeH="0" noProof="0" dirty="0">
                <a:ln>
                  <a:noFill/>
                </a:ln>
                <a:solidFill>
                  <a:schemeClr val="bg1"/>
                </a:solidFill>
                <a:uLnTx/>
                <a:uFillTx/>
                <a:ea typeface="+mj-ea"/>
                <a:cs typeface="+mj-cs"/>
              </a:rPr>
              <a:t>Via </a:t>
            </a:r>
            <a:r>
              <a:rPr kumimoji="0" lang="en-US" sz="3600" b="0" i="0" u="none" strike="noStrike" kern="1200" cap="small" spc="0" normalizeH="0" noProof="0" dirty="0" err="1">
                <a:ln>
                  <a:noFill/>
                </a:ln>
                <a:solidFill>
                  <a:schemeClr val="bg1"/>
                </a:solidFill>
                <a:uLnTx/>
                <a:uFillTx/>
                <a:ea typeface="+mj-ea"/>
                <a:cs typeface="+mj-cs"/>
              </a:rPr>
              <a:t>Alternativa</a:t>
            </a:r>
            <a:endParaRPr kumimoji="0" lang="en-US" sz="3600" b="0" i="0" u="none" strike="noStrike" kern="1200" cap="small" spc="0" normalizeH="0" noProof="0" dirty="0">
              <a:ln>
                <a:noFill/>
              </a:ln>
              <a:solidFill>
                <a:schemeClr val="bg1"/>
              </a:solidFill>
              <a:uLnTx/>
              <a:uFillTx/>
              <a:ea typeface="+mj-ea"/>
              <a:cs typeface="+mj-cs"/>
            </a:endParaRPr>
          </a:p>
        </p:txBody>
      </p:sp>
      <p:sp>
        <p:nvSpPr>
          <p:cNvPr id="4" name="CaixaDeTexto 3"/>
          <p:cNvSpPr txBox="1"/>
          <p:nvPr/>
        </p:nvSpPr>
        <p:spPr>
          <a:xfrm>
            <a:off x="4716016" y="227386"/>
            <a:ext cx="4226985" cy="646331"/>
          </a:xfrm>
          <a:prstGeom prst="rect">
            <a:avLst/>
          </a:prstGeom>
          <a:noFill/>
        </p:spPr>
        <p:txBody>
          <a:bodyPr wrap="square" rtlCol="0">
            <a:spAutoFit/>
          </a:bodyPr>
          <a:lstStyle/>
          <a:p>
            <a:pPr algn="ctr"/>
            <a:r>
              <a:rPr lang="pt-BR" dirty="0"/>
              <a:t>-C3b aderido à membrana também funciona como uma opsonina</a:t>
            </a:r>
          </a:p>
        </p:txBody>
      </p:sp>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http://upload.wikimedia.org/wikipedia/commons/6/68/Complement_system.jpg"/>
          <p:cNvPicPr>
            <a:picLocks noChangeAspect="1" noChangeArrowheads="1"/>
          </p:cNvPicPr>
          <p:nvPr/>
        </p:nvPicPr>
        <p:blipFill>
          <a:blip r:embed="rId2">
            <a:extLst>
              <a:ext uri="{28A0092B-C50C-407E-A947-70E740481C1C}">
                <a14:useLocalDpi xmlns:a14="http://schemas.microsoft.com/office/drawing/2010/main" val="0"/>
              </a:ext>
            </a:extLst>
          </a:blip>
          <a:srcRect l="3500" t="13240" r="2222" b="6944"/>
          <a:stretch>
            <a:fillRect/>
          </a:stretch>
        </p:blipFill>
        <p:spPr bwMode="auto">
          <a:xfrm>
            <a:off x="6350" y="231775"/>
            <a:ext cx="914717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6"/>
          <p:cNvSpPr txBox="1">
            <a:spLocks noChangeArrowheads="1"/>
          </p:cNvSpPr>
          <p:nvPr/>
        </p:nvSpPr>
        <p:spPr bwMode="auto">
          <a:xfrm>
            <a:off x="6227763" y="4718050"/>
            <a:ext cx="26781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2000">
                <a:solidFill>
                  <a:srgbClr val="CC0000"/>
                </a:solidFill>
                <a:latin typeface="Comic Sans MS" panose="030F0702030302020204" pitchFamily="66" charset="0"/>
              </a:rPr>
              <a:t>Três vias de ativação</a:t>
            </a:r>
          </a:p>
        </p:txBody>
      </p:sp>
      <p:sp>
        <p:nvSpPr>
          <p:cNvPr id="3076" name="Rectangle 7"/>
          <p:cNvSpPr>
            <a:spLocks noChangeArrowheads="1"/>
          </p:cNvSpPr>
          <p:nvPr/>
        </p:nvSpPr>
        <p:spPr bwMode="auto">
          <a:xfrm>
            <a:off x="0" y="130175"/>
            <a:ext cx="2411413"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400" dirty="0">
                <a:solidFill>
                  <a:srgbClr val="CC0000"/>
                </a:solidFill>
                <a:latin typeface="Comic Sans MS" panose="030F0702030302020204" pitchFamily="66" charset="0"/>
              </a:rPr>
              <a:t>O sistema complemento é composto por várias pequenas proteínas (&gt; 25) que circulam no nos fluídos corporais na forma de precursores inativos.</a:t>
            </a:r>
          </a:p>
        </p:txBody>
      </p:sp>
      <p:sp>
        <p:nvSpPr>
          <p:cNvPr id="3077" name="Rectangle 8"/>
          <p:cNvSpPr>
            <a:spLocks noChangeArrowheads="1"/>
          </p:cNvSpPr>
          <p:nvPr/>
        </p:nvSpPr>
        <p:spPr bwMode="auto">
          <a:xfrm>
            <a:off x="5383213" y="5114925"/>
            <a:ext cx="3924300"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400">
                <a:solidFill>
                  <a:srgbClr val="CC0000"/>
                </a:solidFill>
                <a:latin typeface="Comic Sans MS" panose="030F0702030302020204" pitchFamily="66" charset="0"/>
              </a:rPr>
              <a:t>Quando certos estímulos ocorrem as proteases do sistema clivam os precursores que dão início a uma cascata que ativa e amplifica os componentes do sistema até culminar na formação de um complexo que perfura membranas da célula a ser depurada.</a:t>
            </a:r>
          </a:p>
        </p:txBody>
      </p:sp>
    </p:spTree>
    <p:extLst>
      <p:ext uri="{BB962C8B-B14F-4D97-AF65-F5344CB8AC3E}">
        <p14:creationId xmlns:p14="http://schemas.microsoft.com/office/powerpoint/2010/main" val="1034210713"/>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704947" y="332656"/>
            <a:ext cx="7734106" cy="64698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pt-BR" sz="2800" cap="small" dirty="0">
                <a:effectLst>
                  <a:outerShdw blurRad="38100" dist="38100" dir="2700000" algn="tl">
                    <a:srgbClr val="000000">
                      <a:alpha val="43137"/>
                    </a:srgbClr>
                  </a:outerShdw>
                </a:effectLst>
              </a:rPr>
              <a:t>todas as vias resultam na clivagem de </a:t>
            </a:r>
            <a:r>
              <a:rPr lang="pt-BR" sz="3200" cap="small" dirty="0">
                <a:effectLst>
                  <a:outerShdw blurRad="38100" dist="38100" dir="2700000" algn="tl">
                    <a:srgbClr val="000000">
                      <a:alpha val="43137"/>
                    </a:srgbClr>
                  </a:outerShdw>
                </a:effectLst>
              </a:rPr>
              <a:t>C3</a:t>
            </a:r>
          </a:p>
        </p:txBody>
      </p:sp>
      <p:grpSp>
        <p:nvGrpSpPr>
          <p:cNvPr id="4" name="Grupo 3"/>
          <p:cNvGrpSpPr/>
          <p:nvPr/>
        </p:nvGrpSpPr>
        <p:grpSpPr>
          <a:xfrm>
            <a:off x="728036" y="1268760"/>
            <a:ext cx="7715304" cy="4857784"/>
            <a:chOff x="642910" y="1643050"/>
            <a:chExt cx="7715304" cy="4857784"/>
          </a:xfrm>
        </p:grpSpPr>
        <p:sp>
          <p:nvSpPr>
            <p:cNvPr id="12" name="Retângulo 11"/>
            <p:cNvSpPr/>
            <p:nvPr/>
          </p:nvSpPr>
          <p:spPr>
            <a:xfrm>
              <a:off x="642910" y="1643050"/>
              <a:ext cx="7715304" cy="485778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b="1">
                <a:solidFill>
                  <a:schemeClr val="tx1"/>
                </a:solidFill>
              </a:endParaRPr>
            </a:p>
          </p:txBody>
        </p:sp>
        <p:grpSp>
          <p:nvGrpSpPr>
            <p:cNvPr id="3" name="Grupo 3"/>
            <p:cNvGrpSpPr/>
            <p:nvPr/>
          </p:nvGrpSpPr>
          <p:grpSpPr>
            <a:xfrm>
              <a:off x="857224" y="1785926"/>
              <a:ext cx="7358114" cy="4714908"/>
              <a:chOff x="1238250" y="1903413"/>
              <a:chExt cx="7748588" cy="4654550"/>
            </a:xfrm>
          </p:grpSpPr>
          <p:sp>
            <p:nvSpPr>
              <p:cNvPr id="5" name="Rectangle 5"/>
              <p:cNvSpPr>
                <a:spLocks noChangeArrowheads="1"/>
              </p:cNvSpPr>
              <p:nvPr/>
            </p:nvSpPr>
            <p:spPr bwMode="auto">
              <a:xfrm>
                <a:off x="1453723" y="2035175"/>
                <a:ext cx="1559779" cy="4441837"/>
              </a:xfrm>
              <a:prstGeom prst="rect">
                <a:avLst/>
              </a:prstGeom>
              <a:noFill/>
              <a:ln w="25400">
                <a:noFill/>
                <a:miter lim="800000"/>
                <a:headEnd/>
                <a:tailEnd/>
              </a:ln>
              <a:effectLst/>
            </p:spPr>
            <p:txBody>
              <a:bodyPr wrap="none" lIns="90488" tIns="44450" rIns="90488" bIns="44450">
                <a:spAutoFit/>
              </a:bodyPr>
              <a:lstStyle/>
              <a:p>
                <a:pPr algn="ctr" eaLnBrk="0" hangingPunct="0"/>
                <a:r>
                  <a:rPr lang="pt-BR" sz="1600" b="1" dirty="0"/>
                  <a:t>Componentes</a:t>
                </a:r>
              </a:p>
              <a:p>
                <a:pPr algn="ctr" eaLnBrk="0" hangingPunct="0"/>
                <a:endParaRPr lang="pt-BR" sz="1600" b="1" dirty="0"/>
              </a:p>
              <a:p>
                <a:pPr algn="ctr" eaLnBrk="0" hangingPunct="0"/>
                <a:endParaRPr lang="pt-BR" sz="1600" b="1" dirty="0"/>
              </a:p>
              <a:p>
                <a:pPr algn="ctr" eaLnBrk="0" hangingPunct="0">
                  <a:lnSpc>
                    <a:spcPct val="125000"/>
                  </a:lnSpc>
                </a:pPr>
                <a:r>
                  <a:rPr lang="pt-BR" sz="1600" b="1" dirty="0"/>
                  <a:t>C1</a:t>
                </a:r>
              </a:p>
              <a:p>
                <a:pPr lvl="1" algn="ctr" eaLnBrk="0" hangingPunct="0">
                  <a:lnSpc>
                    <a:spcPct val="125000"/>
                  </a:lnSpc>
                </a:pPr>
                <a:r>
                  <a:rPr lang="pt-BR" sz="1600" b="1" dirty="0"/>
                  <a:t>C1q</a:t>
                </a:r>
              </a:p>
              <a:p>
                <a:pPr lvl="1" algn="ctr" eaLnBrk="0" hangingPunct="0">
                  <a:lnSpc>
                    <a:spcPct val="125000"/>
                  </a:lnSpc>
                </a:pPr>
                <a:r>
                  <a:rPr lang="pt-BR" sz="1600" b="1" dirty="0"/>
                  <a:t>C1r</a:t>
                </a:r>
              </a:p>
              <a:p>
                <a:pPr lvl="1" algn="ctr" eaLnBrk="0" hangingPunct="0">
                  <a:lnSpc>
                    <a:spcPct val="125000"/>
                  </a:lnSpc>
                </a:pPr>
                <a:r>
                  <a:rPr lang="pt-BR" sz="1600" b="1" dirty="0"/>
                  <a:t>C1s</a:t>
                </a:r>
              </a:p>
              <a:p>
                <a:pPr algn="ctr" eaLnBrk="0" hangingPunct="0">
                  <a:lnSpc>
                    <a:spcPct val="125000"/>
                  </a:lnSpc>
                </a:pPr>
                <a:r>
                  <a:rPr lang="pt-BR" sz="1600" b="1" dirty="0"/>
                  <a:t>C2</a:t>
                </a:r>
              </a:p>
              <a:p>
                <a:pPr algn="ctr" eaLnBrk="0" hangingPunct="0">
                  <a:lnSpc>
                    <a:spcPct val="125000"/>
                  </a:lnSpc>
                </a:pPr>
                <a:r>
                  <a:rPr lang="pt-BR" sz="1600" b="1" dirty="0"/>
                  <a:t>C3</a:t>
                </a:r>
              </a:p>
              <a:p>
                <a:pPr algn="ctr" eaLnBrk="0" hangingPunct="0">
                  <a:lnSpc>
                    <a:spcPct val="125000"/>
                  </a:lnSpc>
                </a:pPr>
                <a:r>
                  <a:rPr lang="pt-BR" sz="1600" b="1" dirty="0"/>
                  <a:t>C4</a:t>
                </a:r>
              </a:p>
              <a:p>
                <a:pPr algn="ctr" eaLnBrk="0" hangingPunct="0">
                  <a:lnSpc>
                    <a:spcPct val="125000"/>
                  </a:lnSpc>
                </a:pPr>
                <a:r>
                  <a:rPr lang="pt-BR" sz="1600" b="1" dirty="0"/>
                  <a:t>C5</a:t>
                </a:r>
              </a:p>
              <a:p>
                <a:pPr algn="ctr" eaLnBrk="0" hangingPunct="0">
                  <a:lnSpc>
                    <a:spcPct val="125000"/>
                  </a:lnSpc>
                </a:pPr>
                <a:r>
                  <a:rPr lang="pt-BR" sz="1600" b="1" dirty="0"/>
                  <a:t>C6</a:t>
                </a:r>
              </a:p>
              <a:p>
                <a:pPr algn="ctr" eaLnBrk="0" hangingPunct="0">
                  <a:lnSpc>
                    <a:spcPct val="125000"/>
                  </a:lnSpc>
                </a:pPr>
                <a:r>
                  <a:rPr lang="pt-BR" sz="1600" b="1" dirty="0"/>
                  <a:t>C7</a:t>
                </a:r>
              </a:p>
              <a:p>
                <a:pPr algn="ctr" eaLnBrk="0" hangingPunct="0">
                  <a:lnSpc>
                    <a:spcPct val="125000"/>
                  </a:lnSpc>
                </a:pPr>
                <a:r>
                  <a:rPr lang="pt-BR" sz="1600" b="1" dirty="0"/>
                  <a:t>C8</a:t>
                </a:r>
              </a:p>
              <a:p>
                <a:pPr algn="ctr" eaLnBrk="0" hangingPunct="0">
                  <a:lnSpc>
                    <a:spcPct val="125000"/>
                  </a:lnSpc>
                </a:pPr>
                <a:r>
                  <a:rPr lang="pt-BR" sz="1600" b="1" dirty="0"/>
                  <a:t>C9</a:t>
                </a:r>
              </a:p>
            </p:txBody>
          </p:sp>
          <p:sp>
            <p:nvSpPr>
              <p:cNvPr id="6" name="Rectangle 6"/>
              <p:cNvSpPr>
                <a:spLocks noChangeArrowheads="1"/>
              </p:cNvSpPr>
              <p:nvPr/>
            </p:nvSpPr>
            <p:spPr bwMode="auto">
              <a:xfrm>
                <a:off x="3108047" y="2035175"/>
                <a:ext cx="1688071" cy="4441837"/>
              </a:xfrm>
              <a:prstGeom prst="rect">
                <a:avLst/>
              </a:prstGeom>
              <a:noFill/>
              <a:ln w="25400">
                <a:noFill/>
                <a:miter lim="800000"/>
                <a:headEnd/>
                <a:tailEnd/>
              </a:ln>
              <a:effectLst/>
            </p:spPr>
            <p:txBody>
              <a:bodyPr wrap="none" lIns="90488" tIns="44450" rIns="90488" bIns="44450">
                <a:spAutoFit/>
              </a:bodyPr>
              <a:lstStyle/>
              <a:p>
                <a:pPr algn="ctr" eaLnBrk="0" hangingPunct="0"/>
                <a:r>
                  <a:rPr lang="pt-BR" sz="1600" b="1" dirty="0"/>
                  <a:t>Peso molecular</a:t>
                </a:r>
              </a:p>
              <a:p>
                <a:pPr algn="ctr" eaLnBrk="0" hangingPunct="0"/>
                <a:endParaRPr lang="pt-BR" sz="1600" b="1" dirty="0"/>
              </a:p>
              <a:p>
                <a:pPr algn="ctr" eaLnBrk="0" hangingPunct="0"/>
                <a:endParaRPr lang="pt-BR" sz="1600" b="1" dirty="0"/>
              </a:p>
              <a:p>
                <a:pPr algn="ctr" eaLnBrk="0" hangingPunct="0">
                  <a:lnSpc>
                    <a:spcPct val="125000"/>
                  </a:lnSpc>
                </a:pPr>
                <a:endParaRPr lang="pt-BR" sz="1600" b="1" dirty="0"/>
              </a:p>
              <a:p>
                <a:pPr algn="ctr" eaLnBrk="0" hangingPunct="0">
                  <a:lnSpc>
                    <a:spcPct val="125000"/>
                  </a:lnSpc>
                </a:pPr>
                <a:r>
                  <a:rPr lang="pt-BR" sz="1600" b="1" dirty="0"/>
                  <a:t>410.000</a:t>
                </a:r>
              </a:p>
              <a:p>
                <a:pPr algn="ctr" eaLnBrk="0" hangingPunct="0">
                  <a:lnSpc>
                    <a:spcPct val="125000"/>
                  </a:lnSpc>
                </a:pPr>
                <a:r>
                  <a:rPr lang="pt-BR" sz="1600" b="1" dirty="0"/>
                  <a:t>85.000</a:t>
                </a:r>
              </a:p>
              <a:p>
                <a:pPr algn="ctr" eaLnBrk="0" hangingPunct="0">
                  <a:lnSpc>
                    <a:spcPct val="125000"/>
                  </a:lnSpc>
                </a:pPr>
                <a:r>
                  <a:rPr lang="pt-BR" sz="1600" b="1" dirty="0"/>
                  <a:t>85.000</a:t>
                </a:r>
              </a:p>
              <a:p>
                <a:pPr algn="ctr" eaLnBrk="0" hangingPunct="0">
                  <a:lnSpc>
                    <a:spcPct val="125000"/>
                  </a:lnSpc>
                </a:pPr>
                <a:r>
                  <a:rPr lang="pt-BR" sz="1600" b="1" dirty="0"/>
                  <a:t>95.000</a:t>
                </a:r>
              </a:p>
              <a:p>
                <a:pPr algn="ctr" eaLnBrk="0" hangingPunct="0">
                  <a:lnSpc>
                    <a:spcPct val="125000"/>
                  </a:lnSpc>
                </a:pPr>
                <a:r>
                  <a:rPr lang="pt-BR" sz="1600" b="1" dirty="0"/>
                  <a:t>195.000</a:t>
                </a:r>
              </a:p>
              <a:p>
                <a:pPr algn="ctr" eaLnBrk="0" hangingPunct="0">
                  <a:lnSpc>
                    <a:spcPct val="125000"/>
                  </a:lnSpc>
                </a:pPr>
                <a:r>
                  <a:rPr lang="pt-BR" sz="1600" b="1" dirty="0"/>
                  <a:t>206.000</a:t>
                </a:r>
              </a:p>
              <a:p>
                <a:pPr algn="ctr" eaLnBrk="0" hangingPunct="0">
                  <a:lnSpc>
                    <a:spcPct val="125000"/>
                  </a:lnSpc>
                </a:pPr>
                <a:r>
                  <a:rPr lang="pt-BR" sz="1600" b="1" dirty="0"/>
                  <a:t>180.000</a:t>
                </a:r>
              </a:p>
              <a:p>
                <a:pPr algn="ctr" eaLnBrk="0" hangingPunct="0">
                  <a:lnSpc>
                    <a:spcPct val="125000"/>
                  </a:lnSpc>
                </a:pPr>
                <a:r>
                  <a:rPr lang="pt-BR" sz="1600" b="1" dirty="0"/>
                  <a:t>128.000</a:t>
                </a:r>
              </a:p>
              <a:p>
                <a:pPr algn="ctr" eaLnBrk="0" hangingPunct="0">
                  <a:lnSpc>
                    <a:spcPct val="125000"/>
                  </a:lnSpc>
                </a:pPr>
                <a:r>
                  <a:rPr lang="pt-BR" sz="1600" b="1" dirty="0"/>
                  <a:t>120.000</a:t>
                </a:r>
              </a:p>
              <a:p>
                <a:pPr algn="ctr" eaLnBrk="0" hangingPunct="0">
                  <a:lnSpc>
                    <a:spcPct val="125000"/>
                  </a:lnSpc>
                </a:pPr>
                <a:r>
                  <a:rPr lang="pt-BR" sz="1600" b="1" dirty="0"/>
                  <a:t>150.000</a:t>
                </a:r>
              </a:p>
              <a:p>
                <a:pPr algn="ctr" eaLnBrk="0" hangingPunct="0">
                  <a:lnSpc>
                    <a:spcPct val="125000"/>
                  </a:lnSpc>
                </a:pPr>
                <a:r>
                  <a:rPr lang="pt-BR" sz="1600" b="1" dirty="0"/>
                  <a:t>80.000</a:t>
                </a:r>
              </a:p>
            </p:txBody>
          </p:sp>
          <p:sp>
            <p:nvSpPr>
              <p:cNvPr id="7" name="Rectangle 7"/>
              <p:cNvSpPr>
                <a:spLocks noChangeArrowheads="1"/>
              </p:cNvSpPr>
              <p:nvPr/>
            </p:nvSpPr>
            <p:spPr bwMode="auto">
              <a:xfrm>
                <a:off x="4929293" y="2035175"/>
                <a:ext cx="1968290" cy="4441837"/>
              </a:xfrm>
              <a:prstGeom prst="rect">
                <a:avLst/>
              </a:prstGeom>
              <a:noFill/>
              <a:ln w="25400">
                <a:noFill/>
                <a:miter lim="800000"/>
                <a:headEnd/>
                <a:tailEnd/>
              </a:ln>
              <a:effectLst/>
            </p:spPr>
            <p:txBody>
              <a:bodyPr wrap="none" lIns="90488" tIns="44450" rIns="90488" bIns="44450">
                <a:spAutoFit/>
              </a:bodyPr>
              <a:lstStyle/>
              <a:p>
                <a:pPr algn="ctr" eaLnBrk="0" hangingPunct="0"/>
                <a:r>
                  <a:rPr lang="pt-BR" sz="1600" b="1" dirty="0"/>
                  <a:t>Sub-componentes</a:t>
                </a:r>
              </a:p>
              <a:p>
                <a:pPr algn="ctr" eaLnBrk="0" hangingPunct="0"/>
                <a:endParaRPr lang="pt-BR" sz="1600" b="1" dirty="0"/>
              </a:p>
              <a:p>
                <a:pPr algn="ctr" eaLnBrk="0" hangingPunct="0"/>
                <a:endParaRPr lang="pt-BR" sz="1600" b="1" dirty="0"/>
              </a:p>
              <a:p>
                <a:pPr algn="ctr" eaLnBrk="0" hangingPunct="0">
                  <a:lnSpc>
                    <a:spcPct val="125000"/>
                  </a:lnSpc>
                </a:pPr>
                <a:endParaRPr lang="pt-BR" sz="1600" b="1" dirty="0"/>
              </a:p>
              <a:p>
                <a:pPr algn="ctr" eaLnBrk="0" hangingPunct="0">
                  <a:lnSpc>
                    <a:spcPct val="125000"/>
                  </a:lnSpc>
                </a:pPr>
                <a:r>
                  <a:rPr lang="pt-BR" sz="1600" b="1" dirty="0"/>
                  <a:t>-</a:t>
                </a:r>
              </a:p>
              <a:p>
                <a:pPr algn="ctr" eaLnBrk="0" hangingPunct="0">
                  <a:lnSpc>
                    <a:spcPct val="125000"/>
                  </a:lnSpc>
                </a:pPr>
                <a:r>
                  <a:rPr lang="pt-BR" sz="1600" b="1" dirty="0"/>
                  <a:t>-</a:t>
                </a:r>
              </a:p>
              <a:p>
                <a:pPr algn="ctr" eaLnBrk="0" hangingPunct="0">
                  <a:lnSpc>
                    <a:spcPct val="125000"/>
                  </a:lnSpc>
                </a:pPr>
                <a:r>
                  <a:rPr lang="pt-BR" sz="1600" b="1" dirty="0"/>
                  <a:t>-</a:t>
                </a:r>
              </a:p>
              <a:p>
                <a:pPr algn="ctr" eaLnBrk="0" hangingPunct="0">
                  <a:lnSpc>
                    <a:spcPct val="125000"/>
                  </a:lnSpc>
                </a:pPr>
                <a:r>
                  <a:rPr lang="pt-BR" sz="1600" b="1" dirty="0"/>
                  <a:t>C2a, C2b</a:t>
                </a:r>
              </a:p>
              <a:p>
                <a:pPr algn="ctr" eaLnBrk="0" hangingPunct="0">
                  <a:lnSpc>
                    <a:spcPct val="125000"/>
                  </a:lnSpc>
                </a:pPr>
                <a:r>
                  <a:rPr lang="pt-BR" sz="1600" b="1" dirty="0"/>
                  <a:t>C3a, C3b</a:t>
                </a:r>
              </a:p>
              <a:p>
                <a:pPr algn="ctr" eaLnBrk="0" hangingPunct="0">
                  <a:lnSpc>
                    <a:spcPct val="125000"/>
                  </a:lnSpc>
                </a:pPr>
                <a:r>
                  <a:rPr lang="pt-BR" sz="1600" b="1" dirty="0"/>
                  <a:t>C4a, C4b</a:t>
                </a:r>
              </a:p>
              <a:p>
                <a:pPr algn="ctr" eaLnBrk="0" hangingPunct="0">
                  <a:lnSpc>
                    <a:spcPct val="125000"/>
                  </a:lnSpc>
                </a:pPr>
                <a:r>
                  <a:rPr lang="pt-BR" sz="1600" b="1" dirty="0"/>
                  <a:t>C5a, C5b</a:t>
                </a:r>
              </a:p>
              <a:p>
                <a:pPr algn="ctr" eaLnBrk="0" hangingPunct="0">
                  <a:lnSpc>
                    <a:spcPct val="125000"/>
                  </a:lnSpc>
                </a:pPr>
                <a:r>
                  <a:rPr lang="pt-BR" sz="1600" b="1" dirty="0"/>
                  <a:t>-</a:t>
                </a:r>
              </a:p>
              <a:p>
                <a:pPr algn="ctr" eaLnBrk="0" hangingPunct="0">
                  <a:lnSpc>
                    <a:spcPct val="125000"/>
                  </a:lnSpc>
                </a:pPr>
                <a:r>
                  <a:rPr lang="pt-BR" sz="1600" b="1" dirty="0"/>
                  <a:t>-</a:t>
                </a:r>
              </a:p>
              <a:p>
                <a:pPr algn="ctr" eaLnBrk="0" hangingPunct="0">
                  <a:lnSpc>
                    <a:spcPct val="125000"/>
                  </a:lnSpc>
                </a:pPr>
                <a:r>
                  <a:rPr lang="pt-BR" sz="1600" b="1" dirty="0"/>
                  <a:t>-</a:t>
                </a:r>
              </a:p>
              <a:p>
                <a:pPr algn="ctr" eaLnBrk="0" hangingPunct="0">
                  <a:lnSpc>
                    <a:spcPct val="125000"/>
                  </a:lnSpc>
                </a:pPr>
                <a:r>
                  <a:rPr lang="pt-BR" sz="1600" b="1" dirty="0"/>
                  <a:t>-</a:t>
                </a:r>
              </a:p>
            </p:txBody>
          </p:sp>
          <p:sp>
            <p:nvSpPr>
              <p:cNvPr id="8" name="Rectangle 8"/>
              <p:cNvSpPr>
                <a:spLocks noChangeArrowheads="1"/>
              </p:cNvSpPr>
              <p:nvPr/>
            </p:nvSpPr>
            <p:spPr bwMode="auto">
              <a:xfrm>
                <a:off x="6763181" y="2035175"/>
                <a:ext cx="2143851" cy="4441837"/>
              </a:xfrm>
              <a:prstGeom prst="rect">
                <a:avLst/>
              </a:prstGeom>
              <a:noFill/>
              <a:ln w="25400">
                <a:noFill/>
                <a:miter lim="800000"/>
                <a:headEnd/>
                <a:tailEnd/>
              </a:ln>
              <a:effectLst/>
            </p:spPr>
            <p:txBody>
              <a:bodyPr wrap="none" lIns="90488" tIns="44450" rIns="90488" bIns="44450">
                <a:spAutoFit/>
              </a:bodyPr>
              <a:lstStyle/>
              <a:p>
                <a:pPr algn="ctr" eaLnBrk="0" hangingPunct="0"/>
                <a:r>
                  <a:rPr lang="pt-BR" sz="1600" b="1" dirty="0"/>
                  <a:t>Concentração sérica</a:t>
                </a:r>
              </a:p>
              <a:p>
                <a:pPr algn="ctr" eaLnBrk="0" hangingPunct="0"/>
                <a:r>
                  <a:rPr lang="pt-BR" sz="1600" b="1" dirty="0"/>
                  <a:t>(µg /</a:t>
                </a:r>
                <a:r>
                  <a:rPr lang="pt-BR" sz="1600" b="1" dirty="0" err="1"/>
                  <a:t>mL</a:t>
                </a:r>
                <a:r>
                  <a:rPr lang="pt-BR" sz="1600" b="1" dirty="0"/>
                  <a:t>)</a:t>
                </a:r>
              </a:p>
              <a:p>
                <a:pPr algn="ctr" eaLnBrk="0" hangingPunct="0"/>
                <a:endParaRPr lang="pt-BR" sz="1600" b="1" dirty="0"/>
              </a:p>
              <a:p>
                <a:pPr algn="ctr" eaLnBrk="0" hangingPunct="0">
                  <a:lnSpc>
                    <a:spcPct val="125000"/>
                  </a:lnSpc>
                </a:pPr>
                <a:endParaRPr lang="pt-BR" sz="1600" b="1" dirty="0"/>
              </a:p>
              <a:p>
                <a:pPr algn="ctr" eaLnBrk="0" hangingPunct="0">
                  <a:lnSpc>
                    <a:spcPct val="125000"/>
                  </a:lnSpc>
                </a:pPr>
                <a:r>
                  <a:rPr lang="pt-BR" sz="1600" b="1" dirty="0"/>
                  <a:t>70</a:t>
                </a:r>
              </a:p>
              <a:p>
                <a:pPr algn="ctr" eaLnBrk="0" hangingPunct="0">
                  <a:lnSpc>
                    <a:spcPct val="125000"/>
                  </a:lnSpc>
                </a:pPr>
                <a:r>
                  <a:rPr lang="pt-BR" sz="1600" b="1" dirty="0"/>
                  <a:t>34</a:t>
                </a:r>
              </a:p>
              <a:p>
                <a:pPr algn="ctr" eaLnBrk="0" hangingPunct="0">
                  <a:lnSpc>
                    <a:spcPct val="125000"/>
                  </a:lnSpc>
                </a:pPr>
                <a:r>
                  <a:rPr lang="pt-BR" sz="1600" b="1" dirty="0"/>
                  <a:t>31</a:t>
                </a:r>
              </a:p>
              <a:p>
                <a:pPr algn="ctr" eaLnBrk="0" hangingPunct="0">
                  <a:lnSpc>
                    <a:spcPct val="125000"/>
                  </a:lnSpc>
                </a:pPr>
                <a:r>
                  <a:rPr lang="pt-BR" sz="1600" b="1" dirty="0"/>
                  <a:t>25</a:t>
                </a:r>
              </a:p>
              <a:p>
                <a:pPr algn="ctr" eaLnBrk="0" hangingPunct="0">
                  <a:lnSpc>
                    <a:spcPct val="125000"/>
                  </a:lnSpc>
                </a:pPr>
                <a:r>
                  <a:rPr lang="pt-BR" sz="1600" b="1" dirty="0"/>
                  <a:t>1.200</a:t>
                </a:r>
              </a:p>
              <a:p>
                <a:pPr algn="ctr" eaLnBrk="0" hangingPunct="0">
                  <a:lnSpc>
                    <a:spcPct val="125000"/>
                  </a:lnSpc>
                </a:pPr>
                <a:r>
                  <a:rPr lang="pt-BR" sz="1600" b="1" dirty="0"/>
                  <a:t>600</a:t>
                </a:r>
              </a:p>
              <a:p>
                <a:pPr algn="ctr" eaLnBrk="0" hangingPunct="0">
                  <a:lnSpc>
                    <a:spcPct val="125000"/>
                  </a:lnSpc>
                </a:pPr>
                <a:r>
                  <a:rPr lang="pt-BR" sz="1600" b="1" dirty="0"/>
                  <a:t>85</a:t>
                </a:r>
              </a:p>
              <a:p>
                <a:pPr algn="ctr" eaLnBrk="0" hangingPunct="0">
                  <a:lnSpc>
                    <a:spcPct val="125000"/>
                  </a:lnSpc>
                </a:pPr>
                <a:r>
                  <a:rPr lang="pt-BR" sz="1600" b="1" dirty="0"/>
                  <a:t>60</a:t>
                </a:r>
              </a:p>
              <a:p>
                <a:pPr algn="ctr" eaLnBrk="0" hangingPunct="0">
                  <a:lnSpc>
                    <a:spcPct val="125000"/>
                  </a:lnSpc>
                </a:pPr>
                <a:r>
                  <a:rPr lang="pt-BR" sz="1600" b="1" dirty="0"/>
                  <a:t>55</a:t>
                </a:r>
              </a:p>
              <a:p>
                <a:pPr algn="ctr" eaLnBrk="0" hangingPunct="0">
                  <a:lnSpc>
                    <a:spcPct val="125000"/>
                  </a:lnSpc>
                </a:pPr>
                <a:r>
                  <a:rPr lang="pt-BR" sz="1600" b="1" dirty="0"/>
                  <a:t>55</a:t>
                </a:r>
              </a:p>
              <a:p>
                <a:pPr algn="ctr" eaLnBrk="0" hangingPunct="0">
                  <a:lnSpc>
                    <a:spcPct val="125000"/>
                  </a:lnSpc>
                </a:pPr>
                <a:r>
                  <a:rPr lang="pt-BR" sz="1600" b="1" dirty="0"/>
                  <a:t>60</a:t>
                </a:r>
              </a:p>
            </p:txBody>
          </p:sp>
          <p:sp>
            <p:nvSpPr>
              <p:cNvPr id="9" name="Line 9"/>
              <p:cNvSpPr>
                <a:spLocks noChangeShapeType="1"/>
              </p:cNvSpPr>
              <p:nvPr/>
            </p:nvSpPr>
            <p:spPr bwMode="auto">
              <a:xfrm>
                <a:off x="1238250" y="1903413"/>
                <a:ext cx="7748588" cy="0"/>
              </a:xfrm>
              <a:prstGeom prst="line">
                <a:avLst/>
              </a:prstGeom>
              <a:noFill/>
              <a:ln w="57150" cmpd="thickThin">
                <a:solidFill>
                  <a:schemeClr val="tx1"/>
                </a:solidFill>
                <a:round/>
                <a:headEnd/>
                <a:tailEnd/>
              </a:ln>
              <a:effectLst/>
            </p:spPr>
            <p:txBody>
              <a:bodyPr wrap="none"/>
              <a:lstStyle/>
              <a:p>
                <a:endParaRPr lang="pt-BR" b="1"/>
              </a:p>
            </p:txBody>
          </p:sp>
          <p:sp>
            <p:nvSpPr>
              <p:cNvPr id="10" name="Line 10"/>
              <p:cNvSpPr>
                <a:spLocks noChangeShapeType="1"/>
              </p:cNvSpPr>
              <p:nvPr/>
            </p:nvSpPr>
            <p:spPr bwMode="auto">
              <a:xfrm>
                <a:off x="1238250" y="2709863"/>
                <a:ext cx="7726363" cy="0"/>
              </a:xfrm>
              <a:prstGeom prst="line">
                <a:avLst/>
              </a:prstGeom>
              <a:noFill/>
              <a:ln w="12700">
                <a:solidFill>
                  <a:schemeClr val="tx1"/>
                </a:solidFill>
                <a:round/>
                <a:headEnd/>
                <a:tailEnd/>
              </a:ln>
              <a:effectLst/>
            </p:spPr>
            <p:txBody>
              <a:bodyPr wrap="none"/>
              <a:lstStyle/>
              <a:p>
                <a:endParaRPr lang="pt-BR" b="1"/>
              </a:p>
            </p:txBody>
          </p:sp>
          <p:sp>
            <p:nvSpPr>
              <p:cNvPr id="11" name="Line 11"/>
              <p:cNvSpPr>
                <a:spLocks noChangeShapeType="1"/>
              </p:cNvSpPr>
              <p:nvPr/>
            </p:nvSpPr>
            <p:spPr bwMode="auto">
              <a:xfrm>
                <a:off x="1238250" y="6557963"/>
                <a:ext cx="7742238" cy="0"/>
              </a:xfrm>
              <a:prstGeom prst="line">
                <a:avLst/>
              </a:prstGeom>
              <a:noFill/>
              <a:ln w="12700">
                <a:solidFill>
                  <a:schemeClr val="tx1"/>
                </a:solidFill>
                <a:round/>
                <a:headEnd/>
                <a:tailEnd/>
              </a:ln>
              <a:effectLst/>
            </p:spPr>
            <p:txBody>
              <a:bodyPr wrap="none"/>
              <a:lstStyle/>
              <a:p>
                <a:endParaRPr lang="pt-BR" b="1"/>
              </a:p>
            </p:txBody>
          </p:sp>
        </p:grpSp>
        <p:sp>
          <p:nvSpPr>
            <p:cNvPr id="13" name="Retângulo 12"/>
            <p:cNvSpPr/>
            <p:nvPr/>
          </p:nvSpPr>
          <p:spPr>
            <a:xfrm>
              <a:off x="1375884" y="4211394"/>
              <a:ext cx="6164885" cy="2868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dirty="0">
                <a:solidFill>
                  <a:srgbClr val="FF0000"/>
                </a:solidFill>
              </a:endParaRPr>
            </a:p>
          </p:txBody>
        </p:sp>
      </p:gr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73822" y="349250"/>
            <a:ext cx="1848045" cy="1067408"/>
          </a:xfrm>
          <a:prstGeom prst="roundRect">
            <a:avLst/>
          </a:prstGeom>
        </p:spPr>
        <p:style>
          <a:lnRef idx="1">
            <a:schemeClr val="accent2"/>
          </a:lnRef>
          <a:fillRef idx="2">
            <a:schemeClr val="accent2"/>
          </a:fillRef>
          <a:effectRef idx="1">
            <a:schemeClr val="accent2"/>
          </a:effectRef>
          <a:fontRef idx="minor">
            <a:schemeClr val="dk1"/>
          </a:fontRef>
        </p:style>
        <p:txBody>
          <a:bodyPr lIns="92075" tIns="46038" rIns="92075" bIns="46038">
            <a:normAutofit lnSpcReduction="10000"/>
          </a:body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pt-BR" sz="2400" i="0" u="none" strike="noStrike" kern="1200" cap="small" spc="0" normalizeH="0">
                <a:ln>
                  <a:noFill/>
                </a:ln>
                <a:solidFill>
                  <a:schemeClr val="tx1"/>
                </a:solidFill>
                <a:effectLst>
                  <a:outerShdw blurRad="38100" dist="38100" dir="2700000" algn="tl">
                    <a:srgbClr val="000000">
                      <a:alpha val="43137"/>
                    </a:srgbClr>
                  </a:outerShdw>
                </a:effectLst>
                <a:uLnTx/>
                <a:uFillTx/>
                <a:ea typeface="+mj-ea"/>
                <a:cs typeface="+mj-cs"/>
              </a:rPr>
              <a:t>Vias de Ativação</a:t>
            </a:r>
          </a:p>
        </p:txBody>
      </p:sp>
      <p:sp>
        <p:nvSpPr>
          <p:cNvPr id="212" name="Text Box 4"/>
          <p:cNvSpPr txBox="1">
            <a:spLocks noChangeArrowheads="1"/>
          </p:cNvSpPr>
          <p:nvPr/>
        </p:nvSpPr>
        <p:spPr bwMode="auto">
          <a:xfrm>
            <a:off x="179513" y="3068960"/>
            <a:ext cx="1656184" cy="919401"/>
          </a:xfrm>
          <a:prstGeom prst="roundRect">
            <a:avLst/>
          </a:prstGeom>
          <a:ln/>
          <a:extLst/>
        </p:spPr>
        <p:style>
          <a:lnRef idx="1">
            <a:schemeClr val="accent2"/>
          </a:lnRef>
          <a:fillRef idx="2">
            <a:schemeClr val="accent2"/>
          </a:fillRef>
          <a:effectRef idx="1">
            <a:schemeClr val="accent2"/>
          </a:effectRef>
          <a:fontRef idx="minor">
            <a:schemeClr val="dk1"/>
          </a:fontRef>
        </p:style>
        <p:txBody>
          <a:bodyPr wrap="square" anchor="ctr">
            <a:spAutoFit/>
          </a:bodyPr>
          <a:lstStyle>
            <a:lvl1pPr eaLnBrk="0" hangingPunct="0">
              <a:defRPr b="1" i="1">
                <a:solidFill>
                  <a:schemeClr val="tx1"/>
                </a:solidFill>
                <a:latin typeface="Palatino Linotype" pitchFamily="18" charset="0"/>
              </a:defRPr>
            </a:lvl1pPr>
            <a:lvl2pPr marL="742950" indent="-285750" eaLnBrk="0" hangingPunct="0">
              <a:defRPr b="1" i="1">
                <a:solidFill>
                  <a:schemeClr val="tx1"/>
                </a:solidFill>
                <a:latin typeface="Palatino Linotype" pitchFamily="18" charset="0"/>
              </a:defRPr>
            </a:lvl2pPr>
            <a:lvl3pPr marL="1143000" indent="-228600" eaLnBrk="0" hangingPunct="0">
              <a:defRPr b="1" i="1">
                <a:solidFill>
                  <a:schemeClr val="tx1"/>
                </a:solidFill>
                <a:latin typeface="Palatino Linotype" pitchFamily="18" charset="0"/>
              </a:defRPr>
            </a:lvl3pPr>
            <a:lvl4pPr marL="1600200" indent="-228600" eaLnBrk="0" hangingPunct="0">
              <a:defRPr b="1" i="1">
                <a:solidFill>
                  <a:schemeClr val="tx1"/>
                </a:solidFill>
                <a:latin typeface="Palatino Linotype" pitchFamily="18" charset="0"/>
              </a:defRPr>
            </a:lvl4pPr>
            <a:lvl5pPr marL="2057400" indent="-228600" eaLnBrk="0" hangingPunct="0">
              <a:defRPr b="1" i="1">
                <a:solidFill>
                  <a:schemeClr val="tx1"/>
                </a:solidFill>
                <a:latin typeface="Palatino Linotype" pitchFamily="18" charset="0"/>
              </a:defRPr>
            </a:lvl5pPr>
            <a:lvl6pPr marL="2514600" indent="-228600" eaLnBrk="0" fontAlgn="base" hangingPunct="0">
              <a:spcBef>
                <a:spcPct val="0"/>
              </a:spcBef>
              <a:spcAft>
                <a:spcPct val="0"/>
              </a:spcAft>
              <a:defRPr b="1" i="1">
                <a:solidFill>
                  <a:schemeClr val="tx1"/>
                </a:solidFill>
                <a:latin typeface="Palatino Linotype" pitchFamily="18" charset="0"/>
              </a:defRPr>
            </a:lvl6pPr>
            <a:lvl7pPr marL="2971800" indent="-228600" eaLnBrk="0" fontAlgn="base" hangingPunct="0">
              <a:spcBef>
                <a:spcPct val="0"/>
              </a:spcBef>
              <a:spcAft>
                <a:spcPct val="0"/>
              </a:spcAft>
              <a:defRPr b="1" i="1">
                <a:solidFill>
                  <a:schemeClr val="tx1"/>
                </a:solidFill>
                <a:latin typeface="Palatino Linotype" pitchFamily="18" charset="0"/>
              </a:defRPr>
            </a:lvl7pPr>
            <a:lvl8pPr marL="3429000" indent="-228600" eaLnBrk="0" fontAlgn="base" hangingPunct="0">
              <a:spcBef>
                <a:spcPct val="0"/>
              </a:spcBef>
              <a:spcAft>
                <a:spcPct val="0"/>
              </a:spcAft>
              <a:defRPr b="1" i="1">
                <a:solidFill>
                  <a:schemeClr val="tx1"/>
                </a:solidFill>
                <a:latin typeface="Palatino Linotype" pitchFamily="18" charset="0"/>
              </a:defRPr>
            </a:lvl8pPr>
            <a:lvl9pPr marL="3886200" indent="-228600" eaLnBrk="0" fontAlgn="base" hangingPunct="0">
              <a:spcBef>
                <a:spcPct val="0"/>
              </a:spcBef>
              <a:spcAft>
                <a:spcPct val="0"/>
              </a:spcAft>
              <a:defRPr b="1" i="1">
                <a:solidFill>
                  <a:schemeClr val="tx1"/>
                </a:solidFill>
                <a:latin typeface="Palatino Linotype" pitchFamily="18" charset="0"/>
              </a:defRPr>
            </a:lvl9pPr>
          </a:lstStyle>
          <a:p>
            <a:pPr algn="ctr">
              <a:spcBef>
                <a:spcPct val="50000"/>
              </a:spcBef>
            </a:pPr>
            <a:r>
              <a:rPr lang="pt-BR" sz="2400" b="0" i="0" cap="small" dirty="0">
                <a:effectLst>
                  <a:outerShdw blurRad="38100" dist="38100" dir="2700000" algn="tl">
                    <a:srgbClr val="000000">
                      <a:alpha val="43137"/>
                    </a:srgbClr>
                  </a:outerShdw>
                </a:effectLst>
                <a:latin typeface="+mn-lt"/>
              </a:rPr>
              <a:t>Vias efetoras</a:t>
            </a:r>
          </a:p>
        </p:txBody>
      </p:sp>
      <p:grpSp>
        <p:nvGrpSpPr>
          <p:cNvPr id="2" name="Grupo 1"/>
          <p:cNvGrpSpPr/>
          <p:nvPr/>
        </p:nvGrpSpPr>
        <p:grpSpPr>
          <a:xfrm>
            <a:off x="1954074" y="83159"/>
            <a:ext cx="6911975" cy="6669716"/>
            <a:chOff x="1691680" y="74613"/>
            <a:chExt cx="6911975" cy="6669716"/>
          </a:xfrm>
        </p:grpSpPr>
        <p:sp>
          <p:nvSpPr>
            <p:cNvPr id="211" name="Text Box 2"/>
            <p:cNvSpPr txBox="1">
              <a:spLocks noChangeArrowheads="1"/>
            </p:cNvSpPr>
            <p:nvPr/>
          </p:nvSpPr>
          <p:spPr bwMode="auto">
            <a:xfrm>
              <a:off x="5677758" y="6482719"/>
              <a:ext cx="246413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i="1">
                  <a:solidFill>
                    <a:schemeClr val="tx1"/>
                  </a:solidFill>
                  <a:latin typeface="Palatino Linotype" pitchFamily="18" charset="0"/>
                </a:defRPr>
              </a:lvl1pPr>
              <a:lvl2pPr marL="742950" indent="-285750" eaLnBrk="0" hangingPunct="0">
                <a:defRPr b="1" i="1">
                  <a:solidFill>
                    <a:schemeClr val="tx1"/>
                  </a:solidFill>
                  <a:latin typeface="Palatino Linotype" pitchFamily="18" charset="0"/>
                </a:defRPr>
              </a:lvl2pPr>
              <a:lvl3pPr marL="1143000" indent="-228600" eaLnBrk="0" hangingPunct="0">
                <a:defRPr b="1" i="1">
                  <a:solidFill>
                    <a:schemeClr val="tx1"/>
                  </a:solidFill>
                  <a:latin typeface="Palatino Linotype" pitchFamily="18" charset="0"/>
                </a:defRPr>
              </a:lvl3pPr>
              <a:lvl4pPr marL="1600200" indent="-228600" eaLnBrk="0" hangingPunct="0">
                <a:defRPr b="1" i="1">
                  <a:solidFill>
                    <a:schemeClr val="tx1"/>
                  </a:solidFill>
                  <a:latin typeface="Palatino Linotype" pitchFamily="18" charset="0"/>
                </a:defRPr>
              </a:lvl4pPr>
              <a:lvl5pPr marL="2057400" indent="-228600" eaLnBrk="0" hangingPunct="0">
                <a:defRPr b="1" i="1">
                  <a:solidFill>
                    <a:schemeClr val="tx1"/>
                  </a:solidFill>
                  <a:latin typeface="Palatino Linotype" pitchFamily="18" charset="0"/>
                </a:defRPr>
              </a:lvl5pPr>
              <a:lvl6pPr marL="2514600" indent="-228600" eaLnBrk="0" fontAlgn="base" hangingPunct="0">
                <a:spcBef>
                  <a:spcPct val="0"/>
                </a:spcBef>
                <a:spcAft>
                  <a:spcPct val="0"/>
                </a:spcAft>
                <a:defRPr b="1" i="1">
                  <a:solidFill>
                    <a:schemeClr val="tx1"/>
                  </a:solidFill>
                  <a:latin typeface="Palatino Linotype" pitchFamily="18" charset="0"/>
                </a:defRPr>
              </a:lvl6pPr>
              <a:lvl7pPr marL="2971800" indent="-228600" eaLnBrk="0" fontAlgn="base" hangingPunct="0">
                <a:spcBef>
                  <a:spcPct val="0"/>
                </a:spcBef>
                <a:spcAft>
                  <a:spcPct val="0"/>
                </a:spcAft>
                <a:defRPr b="1" i="1">
                  <a:solidFill>
                    <a:schemeClr val="tx1"/>
                  </a:solidFill>
                  <a:latin typeface="Palatino Linotype" pitchFamily="18" charset="0"/>
                </a:defRPr>
              </a:lvl7pPr>
              <a:lvl8pPr marL="3429000" indent="-228600" eaLnBrk="0" fontAlgn="base" hangingPunct="0">
                <a:spcBef>
                  <a:spcPct val="0"/>
                </a:spcBef>
                <a:spcAft>
                  <a:spcPct val="0"/>
                </a:spcAft>
                <a:defRPr b="1" i="1">
                  <a:solidFill>
                    <a:schemeClr val="tx1"/>
                  </a:solidFill>
                  <a:latin typeface="Palatino Linotype" pitchFamily="18" charset="0"/>
                </a:defRPr>
              </a:lvl8pPr>
              <a:lvl9pPr marL="3886200" indent="-228600" eaLnBrk="0" fontAlgn="base" hangingPunct="0">
                <a:spcBef>
                  <a:spcPct val="0"/>
                </a:spcBef>
                <a:spcAft>
                  <a:spcPct val="0"/>
                </a:spcAft>
                <a:defRPr b="1" i="1">
                  <a:solidFill>
                    <a:schemeClr val="tx1"/>
                  </a:solidFill>
                  <a:latin typeface="Palatino Linotype" pitchFamily="18" charset="0"/>
                </a:defRPr>
              </a:lvl9pPr>
            </a:lstStyle>
            <a:p>
              <a:pPr algn="ctr">
                <a:spcBef>
                  <a:spcPct val="50000"/>
                </a:spcBef>
              </a:pPr>
              <a:r>
                <a:rPr lang="pt-BR" sz="1100" b="0" i="0" dirty="0">
                  <a:latin typeface="+mn-lt"/>
                </a:rPr>
                <a:t>Adaptado de JANEWAY, et al., 2003</a:t>
              </a:r>
              <a:endParaRPr lang="pt-BR" sz="1600" b="0" i="0" dirty="0">
                <a:latin typeface="+mn-lt"/>
              </a:endParaRPr>
            </a:p>
          </p:txBody>
        </p:sp>
        <p:sp>
          <p:nvSpPr>
            <p:cNvPr id="213" name="AutoShape 419"/>
            <p:cNvSpPr>
              <a:spLocks noChangeAspect="1" noChangeArrowheads="1" noTextEdit="1"/>
            </p:cNvSpPr>
            <p:nvPr/>
          </p:nvSpPr>
          <p:spPr bwMode="auto">
            <a:xfrm>
              <a:off x="1691680" y="74613"/>
              <a:ext cx="6911975" cy="6667500"/>
            </a:xfrm>
            <a:prstGeom prst="rect">
              <a:avLst/>
            </a:prstGeom>
            <a:no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grpSp>
          <p:nvGrpSpPr>
            <p:cNvPr id="214" name="Group 621"/>
            <p:cNvGrpSpPr>
              <a:grpSpLocks/>
            </p:cNvGrpSpPr>
            <p:nvPr/>
          </p:nvGrpSpPr>
          <p:grpSpPr bwMode="auto">
            <a:xfrm>
              <a:off x="1691680" y="85725"/>
              <a:ext cx="6878637" cy="6634163"/>
              <a:chOff x="885" y="35"/>
              <a:chExt cx="4333" cy="4179"/>
            </a:xfrm>
          </p:grpSpPr>
          <p:sp>
            <p:nvSpPr>
              <p:cNvPr id="215" name="Rectangle 421"/>
              <p:cNvSpPr>
                <a:spLocks noChangeArrowheads="1"/>
              </p:cNvSpPr>
              <p:nvPr/>
            </p:nvSpPr>
            <p:spPr bwMode="auto">
              <a:xfrm>
                <a:off x="1465" y="83"/>
                <a:ext cx="236" cy="96"/>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VIA    </a:t>
                </a:r>
                <a:endParaRPr lang="en-US">
                  <a:effectLst>
                    <a:outerShdw blurRad="38100" dist="38100" dir="2700000" algn="tl">
                      <a:srgbClr val="C0C0C0"/>
                    </a:outerShdw>
                  </a:effectLst>
                </a:endParaRPr>
              </a:p>
            </p:txBody>
          </p:sp>
          <p:sp>
            <p:nvSpPr>
              <p:cNvPr id="216" name="Rectangle 422"/>
              <p:cNvSpPr>
                <a:spLocks noChangeArrowheads="1"/>
              </p:cNvSpPr>
              <p:nvPr/>
            </p:nvSpPr>
            <p:spPr bwMode="auto">
              <a:xfrm>
                <a:off x="1320" y="180"/>
                <a:ext cx="107" cy="96"/>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CL</a:t>
                </a:r>
                <a:endParaRPr lang="en-US">
                  <a:effectLst>
                    <a:outerShdw blurRad="38100" dist="38100" dir="2700000" algn="tl">
                      <a:srgbClr val="C0C0C0"/>
                    </a:outerShdw>
                  </a:effectLst>
                </a:endParaRPr>
              </a:p>
            </p:txBody>
          </p:sp>
          <p:sp>
            <p:nvSpPr>
              <p:cNvPr id="217" name="Rectangle 423"/>
              <p:cNvSpPr>
                <a:spLocks noChangeArrowheads="1"/>
              </p:cNvSpPr>
              <p:nvPr/>
            </p:nvSpPr>
            <p:spPr bwMode="auto">
              <a:xfrm>
                <a:off x="1423" y="180"/>
                <a:ext cx="62" cy="96"/>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Á</a:t>
                </a:r>
                <a:endParaRPr lang="en-US">
                  <a:effectLst>
                    <a:outerShdw blurRad="38100" dist="38100" dir="2700000" algn="tl">
                      <a:srgbClr val="C0C0C0"/>
                    </a:outerShdw>
                  </a:effectLst>
                </a:endParaRPr>
              </a:p>
            </p:txBody>
          </p:sp>
          <p:sp>
            <p:nvSpPr>
              <p:cNvPr id="218" name="Rectangle 424"/>
              <p:cNvSpPr>
                <a:spLocks noChangeArrowheads="1"/>
              </p:cNvSpPr>
              <p:nvPr/>
            </p:nvSpPr>
            <p:spPr bwMode="auto">
              <a:xfrm>
                <a:off x="1492" y="180"/>
                <a:ext cx="232" cy="97"/>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SSICA</a:t>
                </a:r>
                <a:endParaRPr lang="en-US">
                  <a:effectLst>
                    <a:outerShdw blurRad="38100" dist="38100" dir="2700000" algn="tl">
                      <a:srgbClr val="C0C0C0"/>
                    </a:outerShdw>
                  </a:effectLst>
                </a:endParaRPr>
              </a:p>
            </p:txBody>
          </p:sp>
          <p:sp>
            <p:nvSpPr>
              <p:cNvPr id="219" name="Rectangle 425"/>
              <p:cNvSpPr>
                <a:spLocks noChangeArrowheads="1"/>
              </p:cNvSpPr>
              <p:nvPr/>
            </p:nvSpPr>
            <p:spPr bwMode="auto">
              <a:xfrm>
                <a:off x="1078" y="63"/>
                <a:ext cx="946" cy="276"/>
              </a:xfrm>
              <a:prstGeom prst="rect">
                <a:avLst/>
              </a:prstGeom>
              <a:solidFill>
                <a:srgbClr val="00000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20" name="Rectangle 426"/>
              <p:cNvSpPr>
                <a:spLocks noChangeArrowheads="1"/>
              </p:cNvSpPr>
              <p:nvPr/>
            </p:nvSpPr>
            <p:spPr bwMode="auto">
              <a:xfrm>
                <a:off x="1044" y="35"/>
                <a:ext cx="938" cy="269"/>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21" name="Rectangle 427"/>
              <p:cNvSpPr>
                <a:spLocks noChangeArrowheads="1"/>
              </p:cNvSpPr>
              <p:nvPr/>
            </p:nvSpPr>
            <p:spPr bwMode="auto">
              <a:xfrm>
                <a:off x="1044" y="35"/>
                <a:ext cx="938" cy="269"/>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22" name="Rectangle 428"/>
              <p:cNvSpPr>
                <a:spLocks noChangeArrowheads="1"/>
              </p:cNvSpPr>
              <p:nvPr/>
            </p:nvSpPr>
            <p:spPr bwMode="auto">
              <a:xfrm>
                <a:off x="1430" y="49"/>
                <a:ext cx="236" cy="96"/>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VIA    </a:t>
                </a:r>
                <a:endParaRPr lang="en-US">
                  <a:effectLst>
                    <a:outerShdw blurRad="38100" dist="38100" dir="2700000" algn="tl">
                      <a:srgbClr val="C0C0C0"/>
                    </a:outerShdw>
                  </a:effectLst>
                </a:endParaRPr>
              </a:p>
            </p:txBody>
          </p:sp>
          <p:sp>
            <p:nvSpPr>
              <p:cNvPr id="223" name="Rectangle 429"/>
              <p:cNvSpPr>
                <a:spLocks noChangeArrowheads="1"/>
              </p:cNvSpPr>
              <p:nvPr/>
            </p:nvSpPr>
            <p:spPr bwMode="auto">
              <a:xfrm>
                <a:off x="1285" y="145"/>
                <a:ext cx="107" cy="96"/>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CL</a:t>
                </a:r>
                <a:endParaRPr lang="en-US">
                  <a:effectLst>
                    <a:outerShdw blurRad="38100" dist="38100" dir="2700000" algn="tl">
                      <a:srgbClr val="C0C0C0"/>
                    </a:outerShdw>
                  </a:effectLst>
                </a:endParaRPr>
              </a:p>
            </p:txBody>
          </p:sp>
          <p:sp>
            <p:nvSpPr>
              <p:cNvPr id="224" name="Rectangle 430"/>
              <p:cNvSpPr>
                <a:spLocks noChangeArrowheads="1"/>
              </p:cNvSpPr>
              <p:nvPr/>
            </p:nvSpPr>
            <p:spPr bwMode="auto">
              <a:xfrm>
                <a:off x="1389" y="145"/>
                <a:ext cx="62" cy="96"/>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Á</a:t>
                </a:r>
                <a:endParaRPr lang="en-US">
                  <a:effectLst>
                    <a:outerShdw blurRad="38100" dist="38100" dir="2700000" algn="tl">
                      <a:srgbClr val="C0C0C0"/>
                    </a:outerShdw>
                  </a:effectLst>
                </a:endParaRPr>
              </a:p>
            </p:txBody>
          </p:sp>
          <p:sp>
            <p:nvSpPr>
              <p:cNvPr id="225" name="Rectangle 431"/>
              <p:cNvSpPr>
                <a:spLocks noChangeArrowheads="1"/>
              </p:cNvSpPr>
              <p:nvPr/>
            </p:nvSpPr>
            <p:spPr bwMode="auto">
              <a:xfrm>
                <a:off x="1451" y="145"/>
                <a:ext cx="232" cy="97"/>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SSICA</a:t>
                </a:r>
                <a:endParaRPr lang="en-US">
                  <a:effectLst>
                    <a:outerShdw blurRad="38100" dist="38100" dir="2700000" algn="tl">
                      <a:srgbClr val="C0C0C0"/>
                    </a:outerShdw>
                  </a:effectLst>
                </a:endParaRPr>
              </a:p>
            </p:txBody>
          </p:sp>
          <p:sp>
            <p:nvSpPr>
              <p:cNvPr id="226" name="Rectangle 432"/>
              <p:cNvSpPr>
                <a:spLocks noChangeArrowheads="1"/>
              </p:cNvSpPr>
              <p:nvPr/>
            </p:nvSpPr>
            <p:spPr bwMode="auto">
              <a:xfrm>
                <a:off x="1044" y="366"/>
                <a:ext cx="938" cy="291"/>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27" name="Rectangle 433"/>
              <p:cNvSpPr>
                <a:spLocks noChangeArrowheads="1"/>
              </p:cNvSpPr>
              <p:nvPr/>
            </p:nvSpPr>
            <p:spPr bwMode="auto">
              <a:xfrm>
                <a:off x="1044" y="366"/>
                <a:ext cx="938" cy="291"/>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28" name="Rectangle 434"/>
              <p:cNvSpPr>
                <a:spLocks noChangeArrowheads="1"/>
              </p:cNvSpPr>
              <p:nvPr/>
            </p:nvSpPr>
            <p:spPr bwMode="auto">
              <a:xfrm>
                <a:off x="1140" y="380"/>
                <a:ext cx="274"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Compl</a:t>
                </a:r>
                <a:endParaRPr lang="en-US">
                  <a:effectLst>
                    <a:outerShdw blurRad="38100" dist="38100" dir="2700000" algn="tl">
                      <a:srgbClr val="C0C0C0"/>
                    </a:outerShdw>
                  </a:effectLst>
                </a:endParaRPr>
              </a:p>
            </p:txBody>
          </p:sp>
          <p:sp>
            <p:nvSpPr>
              <p:cNvPr id="229" name="Rectangle 435"/>
              <p:cNvSpPr>
                <a:spLocks noChangeArrowheads="1"/>
              </p:cNvSpPr>
              <p:nvPr/>
            </p:nvSpPr>
            <p:spPr bwMode="auto">
              <a:xfrm>
                <a:off x="1423" y="380"/>
                <a:ext cx="396"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 antígeno</a:t>
                </a:r>
                <a:endParaRPr lang="en-US">
                  <a:effectLst>
                    <a:outerShdw blurRad="38100" dist="38100" dir="2700000" algn="tl">
                      <a:srgbClr val="C0C0C0"/>
                    </a:outerShdw>
                  </a:effectLst>
                </a:endParaRPr>
              </a:p>
            </p:txBody>
          </p:sp>
          <p:sp>
            <p:nvSpPr>
              <p:cNvPr id="230" name="Rectangle 436"/>
              <p:cNvSpPr>
                <a:spLocks noChangeArrowheads="1"/>
              </p:cNvSpPr>
              <p:nvPr/>
            </p:nvSpPr>
            <p:spPr bwMode="auto">
              <a:xfrm>
                <a:off x="1251" y="491"/>
                <a:ext cx="29" cy="107"/>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a:t>
                </a:r>
                <a:endParaRPr lang="en-US">
                  <a:effectLst>
                    <a:outerShdw blurRad="38100" dist="38100" dir="2700000" algn="tl">
                      <a:srgbClr val="C0C0C0"/>
                    </a:outerShdw>
                  </a:effectLst>
                </a:endParaRPr>
              </a:p>
            </p:txBody>
          </p:sp>
          <p:sp>
            <p:nvSpPr>
              <p:cNvPr id="231" name="Rectangle 437"/>
              <p:cNvSpPr>
                <a:spLocks noChangeArrowheads="1"/>
              </p:cNvSpPr>
              <p:nvPr/>
            </p:nvSpPr>
            <p:spPr bwMode="auto">
              <a:xfrm>
                <a:off x="1347" y="491"/>
                <a:ext cx="381"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anticorpo</a:t>
                </a:r>
                <a:endParaRPr lang="en-US">
                  <a:effectLst>
                    <a:outerShdw blurRad="38100" dist="38100" dir="2700000" algn="tl">
                      <a:srgbClr val="C0C0C0"/>
                    </a:outerShdw>
                  </a:effectLst>
                </a:endParaRPr>
              </a:p>
            </p:txBody>
          </p:sp>
          <p:sp>
            <p:nvSpPr>
              <p:cNvPr id="232" name="Rectangle 438"/>
              <p:cNvSpPr>
                <a:spLocks noChangeArrowheads="1"/>
              </p:cNvSpPr>
              <p:nvPr/>
            </p:nvSpPr>
            <p:spPr bwMode="auto">
              <a:xfrm>
                <a:off x="3521" y="83"/>
                <a:ext cx="169" cy="97"/>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VIA </a:t>
                </a:r>
                <a:endParaRPr lang="en-US">
                  <a:effectLst>
                    <a:outerShdw blurRad="38100" dist="38100" dir="2700000" algn="tl">
                      <a:srgbClr val="C0C0C0"/>
                    </a:outerShdw>
                  </a:effectLst>
                </a:endParaRPr>
              </a:p>
            </p:txBody>
          </p:sp>
          <p:sp>
            <p:nvSpPr>
              <p:cNvPr id="233" name="Rectangle 439"/>
              <p:cNvSpPr>
                <a:spLocks noChangeArrowheads="1"/>
              </p:cNvSpPr>
              <p:nvPr/>
            </p:nvSpPr>
            <p:spPr bwMode="auto">
              <a:xfrm>
                <a:off x="3272" y="180"/>
                <a:ext cx="609" cy="96"/>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ALTERNATIVA</a:t>
                </a:r>
                <a:endParaRPr lang="en-US">
                  <a:effectLst>
                    <a:outerShdw blurRad="38100" dist="38100" dir="2700000" algn="tl">
                      <a:srgbClr val="C0C0C0"/>
                    </a:outerShdw>
                  </a:effectLst>
                </a:endParaRPr>
              </a:p>
            </p:txBody>
          </p:sp>
          <p:sp>
            <p:nvSpPr>
              <p:cNvPr id="234" name="Rectangle 440"/>
              <p:cNvSpPr>
                <a:spLocks noChangeArrowheads="1"/>
              </p:cNvSpPr>
              <p:nvPr/>
            </p:nvSpPr>
            <p:spPr bwMode="auto">
              <a:xfrm>
                <a:off x="3128" y="63"/>
                <a:ext cx="952" cy="276"/>
              </a:xfrm>
              <a:prstGeom prst="rect">
                <a:avLst/>
              </a:prstGeom>
              <a:solidFill>
                <a:srgbClr val="00000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35" name="Rectangle 441"/>
              <p:cNvSpPr>
                <a:spLocks noChangeArrowheads="1"/>
              </p:cNvSpPr>
              <p:nvPr/>
            </p:nvSpPr>
            <p:spPr bwMode="auto">
              <a:xfrm>
                <a:off x="3100" y="35"/>
                <a:ext cx="938" cy="269"/>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36" name="Rectangle 442"/>
              <p:cNvSpPr>
                <a:spLocks noChangeArrowheads="1"/>
              </p:cNvSpPr>
              <p:nvPr/>
            </p:nvSpPr>
            <p:spPr bwMode="auto">
              <a:xfrm>
                <a:off x="3100" y="35"/>
                <a:ext cx="938" cy="269"/>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37" name="Rectangle 443"/>
              <p:cNvSpPr>
                <a:spLocks noChangeArrowheads="1"/>
              </p:cNvSpPr>
              <p:nvPr/>
            </p:nvSpPr>
            <p:spPr bwMode="auto">
              <a:xfrm>
                <a:off x="3486" y="49"/>
                <a:ext cx="169" cy="97"/>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VIA </a:t>
                </a:r>
                <a:endParaRPr lang="en-US">
                  <a:effectLst>
                    <a:outerShdw blurRad="38100" dist="38100" dir="2700000" algn="tl">
                      <a:srgbClr val="C0C0C0"/>
                    </a:outerShdw>
                  </a:effectLst>
                </a:endParaRPr>
              </a:p>
            </p:txBody>
          </p:sp>
          <p:sp>
            <p:nvSpPr>
              <p:cNvPr id="238" name="Rectangle 444"/>
              <p:cNvSpPr>
                <a:spLocks noChangeArrowheads="1"/>
              </p:cNvSpPr>
              <p:nvPr/>
            </p:nvSpPr>
            <p:spPr bwMode="auto">
              <a:xfrm>
                <a:off x="3238" y="145"/>
                <a:ext cx="609" cy="96"/>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ALTERNATIVA</a:t>
                </a:r>
                <a:endParaRPr lang="en-US">
                  <a:effectLst>
                    <a:outerShdw blurRad="38100" dist="38100" dir="2700000" algn="tl">
                      <a:srgbClr val="C0C0C0"/>
                    </a:outerShdw>
                  </a:effectLst>
                </a:endParaRPr>
              </a:p>
            </p:txBody>
          </p:sp>
          <p:sp>
            <p:nvSpPr>
              <p:cNvPr id="239" name="Rectangle 445"/>
              <p:cNvSpPr>
                <a:spLocks noChangeArrowheads="1"/>
              </p:cNvSpPr>
              <p:nvPr/>
            </p:nvSpPr>
            <p:spPr bwMode="auto">
              <a:xfrm>
                <a:off x="2410" y="83"/>
                <a:ext cx="324" cy="96"/>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VIA DA </a:t>
                </a:r>
                <a:endParaRPr lang="en-US">
                  <a:effectLst>
                    <a:outerShdw blurRad="38100" dist="38100" dir="2700000" algn="tl">
                      <a:srgbClr val="C0C0C0"/>
                    </a:outerShdw>
                  </a:effectLst>
                </a:endParaRPr>
              </a:p>
            </p:txBody>
          </p:sp>
          <p:sp>
            <p:nvSpPr>
              <p:cNvPr id="240" name="Rectangle 446"/>
              <p:cNvSpPr>
                <a:spLocks noChangeArrowheads="1"/>
              </p:cNvSpPr>
              <p:nvPr/>
            </p:nvSpPr>
            <p:spPr bwMode="auto">
              <a:xfrm>
                <a:off x="2375" y="180"/>
                <a:ext cx="369" cy="96"/>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LECTINA</a:t>
                </a:r>
                <a:endParaRPr lang="en-US">
                  <a:effectLst>
                    <a:outerShdw blurRad="38100" dist="38100" dir="2700000" algn="tl">
                      <a:srgbClr val="C0C0C0"/>
                    </a:outerShdw>
                  </a:effectLst>
                </a:endParaRPr>
              </a:p>
            </p:txBody>
          </p:sp>
          <p:sp>
            <p:nvSpPr>
              <p:cNvPr id="241" name="Rectangle 447"/>
              <p:cNvSpPr>
                <a:spLocks noChangeArrowheads="1"/>
              </p:cNvSpPr>
              <p:nvPr/>
            </p:nvSpPr>
            <p:spPr bwMode="auto">
              <a:xfrm>
                <a:off x="2106" y="63"/>
                <a:ext cx="946" cy="276"/>
              </a:xfrm>
              <a:prstGeom prst="rect">
                <a:avLst/>
              </a:prstGeom>
              <a:solidFill>
                <a:srgbClr val="00000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42" name="Rectangle 448"/>
              <p:cNvSpPr>
                <a:spLocks noChangeArrowheads="1"/>
              </p:cNvSpPr>
              <p:nvPr/>
            </p:nvSpPr>
            <p:spPr bwMode="auto">
              <a:xfrm>
                <a:off x="2072" y="35"/>
                <a:ext cx="938" cy="269"/>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43" name="Rectangle 449"/>
              <p:cNvSpPr>
                <a:spLocks noChangeArrowheads="1"/>
              </p:cNvSpPr>
              <p:nvPr/>
            </p:nvSpPr>
            <p:spPr bwMode="auto">
              <a:xfrm>
                <a:off x="2072" y="35"/>
                <a:ext cx="938" cy="269"/>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44" name="Rectangle 450"/>
              <p:cNvSpPr>
                <a:spLocks noChangeArrowheads="1"/>
              </p:cNvSpPr>
              <p:nvPr/>
            </p:nvSpPr>
            <p:spPr bwMode="auto">
              <a:xfrm>
                <a:off x="2369" y="49"/>
                <a:ext cx="324" cy="96"/>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VIA DA </a:t>
                </a:r>
                <a:endParaRPr lang="en-US">
                  <a:effectLst>
                    <a:outerShdw blurRad="38100" dist="38100" dir="2700000" algn="tl">
                      <a:srgbClr val="C0C0C0"/>
                    </a:outerShdw>
                  </a:effectLst>
                </a:endParaRPr>
              </a:p>
            </p:txBody>
          </p:sp>
          <p:sp>
            <p:nvSpPr>
              <p:cNvPr id="245" name="Rectangle 451"/>
              <p:cNvSpPr>
                <a:spLocks noChangeArrowheads="1"/>
              </p:cNvSpPr>
              <p:nvPr/>
            </p:nvSpPr>
            <p:spPr bwMode="auto">
              <a:xfrm>
                <a:off x="2341" y="145"/>
                <a:ext cx="369" cy="96"/>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LECTINA</a:t>
                </a:r>
                <a:endParaRPr lang="en-US">
                  <a:effectLst>
                    <a:outerShdw blurRad="38100" dist="38100" dir="2700000" algn="tl">
                      <a:srgbClr val="C0C0C0"/>
                    </a:outerShdw>
                  </a:effectLst>
                </a:endParaRPr>
              </a:p>
            </p:txBody>
          </p:sp>
          <p:sp>
            <p:nvSpPr>
              <p:cNvPr id="246" name="Rectangle 452"/>
              <p:cNvSpPr>
                <a:spLocks noChangeArrowheads="1"/>
              </p:cNvSpPr>
              <p:nvPr/>
            </p:nvSpPr>
            <p:spPr bwMode="auto">
              <a:xfrm>
                <a:off x="2072" y="366"/>
                <a:ext cx="938" cy="291"/>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47" name="Rectangle 453"/>
              <p:cNvSpPr>
                <a:spLocks noChangeArrowheads="1"/>
              </p:cNvSpPr>
              <p:nvPr/>
            </p:nvSpPr>
            <p:spPr bwMode="auto">
              <a:xfrm>
                <a:off x="2072" y="366"/>
                <a:ext cx="938" cy="291"/>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48" name="Rectangle 454"/>
              <p:cNvSpPr>
                <a:spLocks noChangeArrowheads="1"/>
              </p:cNvSpPr>
              <p:nvPr/>
            </p:nvSpPr>
            <p:spPr bwMode="auto">
              <a:xfrm>
                <a:off x="2168" y="380"/>
                <a:ext cx="638"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Proteína ligante</a:t>
                </a:r>
                <a:endParaRPr lang="en-US">
                  <a:effectLst>
                    <a:outerShdw blurRad="38100" dist="38100" dir="2700000" algn="tl">
                      <a:srgbClr val="C0C0C0"/>
                    </a:outerShdw>
                  </a:effectLst>
                </a:endParaRPr>
              </a:p>
            </p:txBody>
          </p:sp>
          <p:sp>
            <p:nvSpPr>
              <p:cNvPr id="249" name="Rectangle 455"/>
              <p:cNvSpPr>
                <a:spLocks noChangeArrowheads="1"/>
              </p:cNvSpPr>
              <p:nvPr/>
            </p:nvSpPr>
            <p:spPr bwMode="auto">
              <a:xfrm>
                <a:off x="2300" y="491"/>
                <a:ext cx="428"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de manose</a:t>
                </a:r>
                <a:endParaRPr lang="en-US">
                  <a:effectLst>
                    <a:outerShdw blurRad="38100" dist="38100" dir="2700000" algn="tl">
                      <a:srgbClr val="C0C0C0"/>
                    </a:outerShdw>
                  </a:effectLst>
                </a:endParaRPr>
              </a:p>
            </p:txBody>
          </p:sp>
          <p:sp>
            <p:nvSpPr>
              <p:cNvPr id="250" name="Rectangle 456"/>
              <p:cNvSpPr>
                <a:spLocks noChangeArrowheads="1"/>
              </p:cNvSpPr>
              <p:nvPr/>
            </p:nvSpPr>
            <p:spPr bwMode="auto">
              <a:xfrm>
                <a:off x="3100" y="366"/>
                <a:ext cx="938" cy="291"/>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51" name="Rectangle 457"/>
              <p:cNvSpPr>
                <a:spLocks noChangeArrowheads="1"/>
              </p:cNvSpPr>
              <p:nvPr/>
            </p:nvSpPr>
            <p:spPr bwMode="auto">
              <a:xfrm>
                <a:off x="3100" y="366"/>
                <a:ext cx="938" cy="291"/>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52" name="Rectangle 458"/>
              <p:cNvSpPr>
                <a:spLocks noChangeArrowheads="1"/>
              </p:cNvSpPr>
              <p:nvPr/>
            </p:nvSpPr>
            <p:spPr bwMode="auto">
              <a:xfrm>
                <a:off x="3252" y="380"/>
                <a:ext cx="557"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Superfície de </a:t>
                </a:r>
                <a:endParaRPr lang="en-US">
                  <a:effectLst>
                    <a:outerShdw blurRad="38100" dist="38100" dir="2700000" algn="tl">
                      <a:srgbClr val="C0C0C0"/>
                    </a:outerShdw>
                  </a:effectLst>
                </a:endParaRPr>
              </a:p>
            </p:txBody>
          </p:sp>
          <p:sp>
            <p:nvSpPr>
              <p:cNvPr id="253" name="Rectangle 459"/>
              <p:cNvSpPr>
                <a:spLocks noChangeArrowheads="1"/>
              </p:cNvSpPr>
              <p:nvPr/>
            </p:nvSpPr>
            <p:spPr bwMode="auto">
              <a:xfrm>
                <a:off x="3341" y="491"/>
                <a:ext cx="411"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patógenos</a:t>
                </a:r>
                <a:endParaRPr lang="en-US">
                  <a:effectLst>
                    <a:outerShdw blurRad="38100" dist="38100" dir="2700000" algn="tl">
                      <a:srgbClr val="C0C0C0"/>
                    </a:outerShdw>
                  </a:effectLst>
                </a:endParaRPr>
              </a:p>
            </p:txBody>
          </p:sp>
          <p:sp>
            <p:nvSpPr>
              <p:cNvPr id="254" name="Rectangle 460"/>
              <p:cNvSpPr>
                <a:spLocks noChangeArrowheads="1"/>
              </p:cNvSpPr>
              <p:nvPr/>
            </p:nvSpPr>
            <p:spPr bwMode="auto">
              <a:xfrm>
                <a:off x="2072" y="705"/>
                <a:ext cx="938" cy="290"/>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55" name="Rectangle 461"/>
              <p:cNvSpPr>
                <a:spLocks noChangeArrowheads="1"/>
              </p:cNvSpPr>
              <p:nvPr/>
            </p:nvSpPr>
            <p:spPr bwMode="auto">
              <a:xfrm>
                <a:off x="2072" y="705"/>
                <a:ext cx="938" cy="290"/>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56" name="Rectangle 462"/>
              <p:cNvSpPr>
                <a:spLocks noChangeArrowheads="1"/>
              </p:cNvSpPr>
              <p:nvPr/>
            </p:nvSpPr>
            <p:spPr bwMode="auto">
              <a:xfrm>
                <a:off x="2237" y="712"/>
                <a:ext cx="552"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MASP: MBP, </a:t>
                </a:r>
                <a:endParaRPr lang="en-US">
                  <a:effectLst>
                    <a:outerShdw blurRad="38100" dist="38100" dir="2700000" algn="tl">
                      <a:srgbClr val="C0C0C0"/>
                    </a:outerShdw>
                  </a:effectLst>
                </a:endParaRPr>
              </a:p>
            </p:txBody>
          </p:sp>
          <p:sp>
            <p:nvSpPr>
              <p:cNvPr id="257" name="Rectangle 463"/>
              <p:cNvSpPr>
                <a:spLocks noChangeArrowheads="1"/>
              </p:cNvSpPr>
              <p:nvPr/>
            </p:nvSpPr>
            <p:spPr bwMode="auto">
              <a:xfrm>
                <a:off x="2382" y="822"/>
                <a:ext cx="259"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C4, C2</a:t>
                </a:r>
                <a:endParaRPr lang="en-US">
                  <a:effectLst>
                    <a:outerShdw blurRad="38100" dist="38100" dir="2700000" algn="tl">
                      <a:srgbClr val="C0C0C0"/>
                    </a:outerShdw>
                  </a:effectLst>
                </a:endParaRPr>
              </a:p>
            </p:txBody>
          </p:sp>
          <p:sp>
            <p:nvSpPr>
              <p:cNvPr id="258" name="Rectangle 464"/>
              <p:cNvSpPr>
                <a:spLocks noChangeArrowheads="1"/>
              </p:cNvSpPr>
              <p:nvPr/>
            </p:nvSpPr>
            <p:spPr bwMode="auto">
              <a:xfrm>
                <a:off x="3100" y="698"/>
                <a:ext cx="938" cy="290"/>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59" name="Rectangle 465"/>
              <p:cNvSpPr>
                <a:spLocks noChangeArrowheads="1"/>
              </p:cNvSpPr>
              <p:nvPr/>
            </p:nvSpPr>
            <p:spPr bwMode="auto">
              <a:xfrm>
                <a:off x="3100" y="698"/>
                <a:ext cx="938" cy="290"/>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60" name="Rectangle 466"/>
              <p:cNvSpPr>
                <a:spLocks noChangeArrowheads="1"/>
              </p:cNvSpPr>
              <p:nvPr/>
            </p:nvSpPr>
            <p:spPr bwMode="auto">
              <a:xfrm>
                <a:off x="3493" y="705"/>
                <a:ext cx="504"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C3,                 </a:t>
                </a:r>
                <a:endParaRPr lang="en-US">
                  <a:effectLst>
                    <a:outerShdw blurRad="38100" dist="38100" dir="2700000" algn="tl">
                      <a:srgbClr val="C0C0C0"/>
                    </a:outerShdw>
                  </a:effectLst>
                </a:endParaRPr>
              </a:p>
            </p:txBody>
          </p:sp>
          <p:sp>
            <p:nvSpPr>
              <p:cNvPr id="261" name="Rectangle 467"/>
              <p:cNvSpPr>
                <a:spLocks noChangeArrowheads="1"/>
              </p:cNvSpPr>
              <p:nvPr/>
            </p:nvSpPr>
            <p:spPr bwMode="auto">
              <a:xfrm>
                <a:off x="3279" y="815"/>
                <a:ext cx="447"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Fator B e D</a:t>
                </a:r>
                <a:endParaRPr lang="en-US">
                  <a:effectLst>
                    <a:outerShdw blurRad="38100" dist="38100" dir="2700000" algn="tl">
                      <a:srgbClr val="C0C0C0"/>
                    </a:outerShdw>
                  </a:effectLst>
                </a:endParaRPr>
              </a:p>
            </p:txBody>
          </p:sp>
          <p:sp>
            <p:nvSpPr>
              <p:cNvPr id="262" name="Rectangle 468"/>
              <p:cNvSpPr>
                <a:spLocks noChangeArrowheads="1"/>
              </p:cNvSpPr>
              <p:nvPr/>
            </p:nvSpPr>
            <p:spPr bwMode="auto">
              <a:xfrm>
                <a:off x="1044" y="705"/>
                <a:ext cx="938" cy="290"/>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63" name="Rectangle 469"/>
              <p:cNvSpPr>
                <a:spLocks noChangeArrowheads="1"/>
              </p:cNvSpPr>
              <p:nvPr/>
            </p:nvSpPr>
            <p:spPr bwMode="auto">
              <a:xfrm>
                <a:off x="1044" y="705"/>
                <a:ext cx="938" cy="290"/>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64" name="Rectangle 470"/>
              <p:cNvSpPr>
                <a:spLocks noChangeArrowheads="1"/>
              </p:cNvSpPr>
              <p:nvPr/>
            </p:nvSpPr>
            <p:spPr bwMode="auto">
              <a:xfrm>
                <a:off x="1154" y="712"/>
                <a:ext cx="161"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C1q</a:t>
                </a:r>
                <a:endParaRPr lang="en-US">
                  <a:effectLst>
                    <a:outerShdw blurRad="38100" dist="38100" dir="2700000" algn="tl">
                      <a:srgbClr val="C0C0C0"/>
                    </a:outerShdw>
                  </a:effectLst>
                </a:endParaRPr>
              </a:p>
            </p:txBody>
          </p:sp>
          <p:sp>
            <p:nvSpPr>
              <p:cNvPr id="265" name="Rectangle 471"/>
              <p:cNvSpPr>
                <a:spLocks noChangeArrowheads="1"/>
              </p:cNvSpPr>
              <p:nvPr/>
            </p:nvSpPr>
            <p:spPr bwMode="auto">
              <a:xfrm>
                <a:off x="1320" y="712"/>
                <a:ext cx="44"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 </a:t>
                </a:r>
                <a:endParaRPr lang="en-US">
                  <a:effectLst>
                    <a:outerShdw blurRad="38100" dist="38100" dir="2700000" algn="tl">
                      <a:srgbClr val="C0C0C0"/>
                    </a:outerShdw>
                  </a:effectLst>
                </a:endParaRPr>
              </a:p>
            </p:txBody>
          </p:sp>
          <p:sp>
            <p:nvSpPr>
              <p:cNvPr id="266" name="Rectangle 472"/>
              <p:cNvSpPr>
                <a:spLocks noChangeArrowheads="1"/>
              </p:cNvSpPr>
              <p:nvPr/>
            </p:nvSpPr>
            <p:spPr bwMode="auto">
              <a:xfrm>
                <a:off x="1368" y="712"/>
                <a:ext cx="142"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C1r</a:t>
                </a:r>
                <a:endParaRPr lang="en-US">
                  <a:effectLst>
                    <a:outerShdw blurRad="38100" dist="38100" dir="2700000" algn="tl">
                      <a:srgbClr val="C0C0C0"/>
                    </a:outerShdw>
                  </a:effectLst>
                </a:endParaRPr>
              </a:p>
            </p:txBody>
          </p:sp>
          <p:sp>
            <p:nvSpPr>
              <p:cNvPr id="267" name="Rectangle 473"/>
              <p:cNvSpPr>
                <a:spLocks noChangeArrowheads="1"/>
              </p:cNvSpPr>
              <p:nvPr/>
            </p:nvSpPr>
            <p:spPr bwMode="auto">
              <a:xfrm>
                <a:off x="1513" y="712"/>
                <a:ext cx="44"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 </a:t>
                </a:r>
                <a:endParaRPr lang="en-US">
                  <a:effectLst>
                    <a:outerShdw blurRad="38100" dist="38100" dir="2700000" algn="tl">
                      <a:srgbClr val="C0C0C0"/>
                    </a:outerShdw>
                  </a:effectLst>
                </a:endParaRPr>
              </a:p>
            </p:txBody>
          </p:sp>
          <p:sp>
            <p:nvSpPr>
              <p:cNvPr id="268" name="Rectangle 474"/>
              <p:cNvSpPr>
                <a:spLocks noChangeArrowheads="1"/>
              </p:cNvSpPr>
              <p:nvPr/>
            </p:nvSpPr>
            <p:spPr bwMode="auto">
              <a:xfrm>
                <a:off x="1561" y="712"/>
                <a:ext cx="147"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C1s</a:t>
                </a:r>
                <a:endParaRPr lang="en-US">
                  <a:effectLst>
                    <a:outerShdw blurRad="38100" dist="38100" dir="2700000" algn="tl">
                      <a:srgbClr val="C0C0C0"/>
                    </a:outerShdw>
                  </a:effectLst>
                </a:endParaRPr>
              </a:p>
            </p:txBody>
          </p:sp>
          <p:sp>
            <p:nvSpPr>
              <p:cNvPr id="269" name="Rectangle 475"/>
              <p:cNvSpPr>
                <a:spLocks noChangeArrowheads="1"/>
              </p:cNvSpPr>
              <p:nvPr/>
            </p:nvSpPr>
            <p:spPr bwMode="auto">
              <a:xfrm>
                <a:off x="1713" y="712"/>
                <a:ext cx="44"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 </a:t>
                </a:r>
                <a:endParaRPr lang="en-US">
                  <a:effectLst>
                    <a:outerShdw blurRad="38100" dist="38100" dir="2700000" algn="tl">
                      <a:srgbClr val="C0C0C0"/>
                    </a:outerShdw>
                  </a:effectLst>
                </a:endParaRPr>
              </a:p>
            </p:txBody>
          </p:sp>
          <p:sp>
            <p:nvSpPr>
              <p:cNvPr id="270" name="Rectangle 476"/>
              <p:cNvSpPr>
                <a:spLocks noChangeArrowheads="1"/>
              </p:cNvSpPr>
              <p:nvPr/>
            </p:nvSpPr>
            <p:spPr bwMode="auto">
              <a:xfrm>
                <a:off x="1354" y="822"/>
                <a:ext cx="259"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C4; C2</a:t>
                </a:r>
                <a:endParaRPr lang="en-US">
                  <a:effectLst>
                    <a:outerShdw blurRad="38100" dist="38100" dir="2700000" algn="tl">
                      <a:srgbClr val="C0C0C0"/>
                    </a:outerShdw>
                  </a:effectLst>
                </a:endParaRPr>
              </a:p>
            </p:txBody>
          </p:sp>
          <p:sp>
            <p:nvSpPr>
              <p:cNvPr id="271" name="Rectangle 477"/>
              <p:cNvSpPr>
                <a:spLocks noChangeArrowheads="1"/>
              </p:cNvSpPr>
              <p:nvPr/>
            </p:nvSpPr>
            <p:spPr bwMode="auto">
              <a:xfrm>
                <a:off x="2120" y="1320"/>
                <a:ext cx="757" cy="144"/>
              </a:xfrm>
              <a:prstGeom prst="rect">
                <a:avLst/>
              </a:prstGeom>
              <a:noFill/>
              <a:ln w="9525">
                <a:noFill/>
                <a:miter lim="800000"/>
                <a:headEnd/>
                <a:tailEnd/>
              </a:ln>
            </p:spPr>
            <p:txBody>
              <a:bodyPr wrap="none" lIns="0" tIns="0" rIns="0" bIns="0">
                <a:spAutoFit/>
              </a:bodyPr>
              <a:lstStyle/>
              <a:p>
                <a:pPr>
                  <a:defRPr/>
                </a:pPr>
                <a:r>
                  <a:rPr lang="en-US" sz="1500" i="0">
                    <a:solidFill>
                      <a:srgbClr val="000000"/>
                    </a:solidFill>
                  </a:rPr>
                  <a:t>C3 convertase</a:t>
                </a:r>
                <a:endParaRPr lang="en-US">
                  <a:effectLst>
                    <a:outerShdw blurRad="38100" dist="38100" dir="2700000" algn="tl">
                      <a:srgbClr val="C0C0C0"/>
                    </a:outerShdw>
                  </a:effectLst>
                </a:endParaRPr>
              </a:p>
            </p:txBody>
          </p:sp>
          <p:sp>
            <p:nvSpPr>
              <p:cNvPr id="272" name="Rectangle 478"/>
              <p:cNvSpPr>
                <a:spLocks noChangeArrowheads="1"/>
              </p:cNvSpPr>
              <p:nvPr/>
            </p:nvSpPr>
            <p:spPr bwMode="auto">
              <a:xfrm>
                <a:off x="1892" y="1313"/>
                <a:ext cx="1318" cy="214"/>
              </a:xfrm>
              <a:prstGeom prst="rect">
                <a:avLst/>
              </a:prstGeom>
              <a:solidFill>
                <a:srgbClr val="00000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73" name="Rectangle 479"/>
              <p:cNvSpPr>
                <a:spLocks noChangeArrowheads="1"/>
              </p:cNvSpPr>
              <p:nvPr/>
            </p:nvSpPr>
            <p:spPr bwMode="auto">
              <a:xfrm>
                <a:off x="1886" y="1278"/>
                <a:ext cx="1311" cy="208"/>
              </a:xfrm>
              <a:prstGeom prst="rect">
                <a:avLst/>
              </a:prstGeom>
              <a:solidFill>
                <a:srgbClr val="C0C0C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74" name="Rectangle 480"/>
              <p:cNvSpPr>
                <a:spLocks noChangeArrowheads="1"/>
              </p:cNvSpPr>
              <p:nvPr/>
            </p:nvSpPr>
            <p:spPr bwMode="auto">
              <a:xfrm>
                <a:off x="1886" y="1278"/>
                <a:ext cx="1311" cy="208"/>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75" name="Rectangle 481"/>
              <p:cNvSpPr>
                <a:spLocks noChangeArrowheads="1"/>
              </p:cNvSpPr>
              <p:nvPr/>
            </p:nvSpPr>
            <p:spPr bwMode="auto">
              <a:xfrm>
                <a:off x="2099" y="1313"/>
                <a:ext cx="759" cy="145"/>
              </a:xfrm>
              <a:prstGeom prst="rect">
                <a:avLst/>
              </a:prstGeom>
              <a:solidFill>
                <a:srgbClr val="C0C0C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76" name="Rectangle 482"/>
              <p:cNvSpPr>
                <a:spLocks noChangeArrowheads="1"/>
              </p:cNvSpPr>
              <p:nvPr/>
            </p:nvSpPr>
            <p:spPr bwMode="auto">
              <a:xfrm>
                <a:off x="2106" y="1306"/>
                <a:ext cx="757" cy="144"/>
              </a:xfrm>
              <a:prstGeom prst="rect">
                <a:avLst/>
              </a:prstGeom>
              <a:noFill/>
              <a:ln w="9525">
                <a:noFill/>
                <a:miter lim="800000"/>
                <a:headEnd/>
                <a:tailEnd/>
              </a:ln>
            </p:spPr>
            <p:txBody>
              <a:bodyPr wrap="none" lIns="0" tIns="0" rIns="0" bIns="0">
                <a:spAutoFit/>
              </a:bodyPr>
              <a:lstStyle/>
              <a:p>
                <a:pPr>
                  <a:defRPr/>
                </a:pPr>
                <a:r>
                  <a:rPr lang="en-US" sz="1500" i="0">
                    <a:solidFill>
                      <a:srgbClr val="000000"/>
                    </a:solidFill>
                  </a:rPr>
                  <a:t>C3 convertase</a:t>
                </a:r>
                <a:endParaRPr lang="en-US">
                  <a:effectLst>
                    <a:outerShdw blurRad="38100" dist="38100" dir="2700000" algn="tl">
                      <a:srgbClr val="C0C0C0"/>
                    </a:outerShdw>
                  </a:effectLst>
                </a:endParaRPr>
              </a:p>
            </p:txBody>
          </p:sp>
          <p:sp>
            <p:nvSpPr>
              <p:cNvPr id="277" name="Rectangle 483"/>
              <p:cNvSpPr>
                <a:spLocks noChangeArrowheads="1"/>
              </p:cNvSpPr>
              <p:nvPr/>
            </p:nvSpPr>
            <p:spPr bwMode="auto">
              <a:xfrm>
                <a:off x="1610" y="1679"/>
                <a:ext cx="644" cy="126"/>
              </a:xfrm>
              <a:prstGeom prst="rect">
                <a:avLst/>
              </a:prstGeom>
              <a:noFill/>
              <a:ln w="9525">
                <a:noFill/>
                <a:miter lim="800000"/>
                <a:headEnd/>
                <a:tailEnd/>
              </a:ln>
            </p:spPr>
            <p:txBody>
              <a:bodyPr wrap="none" lIns="0" tIns="0" rIns="0" bIns="0">
                <a:spAutoFit/>
              </a:bodyPr>
              <a:lstStyle/>
              <a:p>
                <a:pPr>
                  <a:defRPr/>
                </a:pPr>
                <a:r>
                  <a:rPr lang="en-US" sz="1300" b="0" i="0">
                    <a:solidFill>
                      <a:srgbClr val="808080"/>
                    </a:solidFill>
                  </a:rPr>
                  <a:t>C4a, C3a, C5a</a:t>
                </a:r>
                <a:endParaRPr lang="en-US">
                  <a:effectLst>
                    <a:outerShdw blurRad="38100" dist="38100" dir="2700000" algn="tl">
                      <a:srgbClr val="C0C0C0"/>
                    </a:outerShdw>
                  </a:effectLst>
                </a:endParaRPr>
              </a:p>
            </p:txBody>
          </p:sp>
          <p:sp>
            <p:nvSpPr>
              <p:cNvPr id="278" name="Rectangle 484"/>
              <p:cNvSpPr>
                <a:spLocks noChangeArrowheads="1"/>
              </p:cNvSpPr>
              <p:nvPr/>
            </p:nvSpPr>
            <p:spPr bwMode="auto">
              <a:xfrm>
                <a:off x="1478" y="1665"/>
                <a:ext cx="946" cy="194"/>
              </a:xfrm>
              <a:prstGeom prst="rect">
                <a:avLst/>
              </a:prstGeom>
              <a:solidFill>
                <a:srgbClr val="80808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79" name="Rectangle 485"/>
              <p:cNvSpPr>
                <a:spLocks noChangeArrowheads="1"/>
              </p:cNvSpPr>
              <p:nvPr/>
            </p:nvSpPr>
            <p:spPr bwMode="auto">
              <a:xfrm>
                <a:off x="1465" y="1651"/>
                <a:ext cx="938" cy="194"/>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80" name="Rectangle 486"/>
              <p:cNvSpPr>
                <a:spLocks noChangeArrowheads="1"/>
              </p:cNvSpPr>
              <p:nvPr/>
            </p:nvSpPr>
            <p:spPr bwMode="auto">
              <a:xfrm>
                <a:off x="1465" y="1651"/>
                <a:ext cx="938" cy="194"/>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81" name="Rectangle 487"/>
              <p:cNvSpPr>
                <a:spLocks noChangeArrowheads="1"/>
              </p:cNvSpPr>
              <p:nvPr/>
            </p:nvSpPr>
            <p:spPr bwMode="auto">
              <a:xfrm>
                <a:off x="1589" y="1658"/>
                <a:ext cx="644" cy="126"/>
              </a:xfrm>
              <a:prstGeom prst="rect">
                <a:avLst/>
              </a:prstGeom>
              <a:noFill/>
              <a:ln w="9525">
                <a:noFill/>
                <a:miter lim="800000"/>
                <a:headEnd/>
                <a:tailEnd/>
              </a:ln>
            </p:spPr>
            <p:txBody>
              <a:bodyPr wrap="none" lIns="0" tIns="0" rIns="0" bIns="0">
                <a:spAutoFit/>
              </a:bodyPr>
              <a:lstStyle/>
              <a:p>
                <a:pPr>
                  <a:defRPr/>
                </a:pPr>
                <a:r>
                  <a:rPr lang="en-US" sz="1300" b="0" i="0">
                    <a:solidFill>
                      <a:srgbClr val="000000"/>
                    </a:solidFill>
                  </a:rPr>
                  <a:t>C4a, C3a, C5a</a:t>
                </a:r>
                <a:endParaRPr lang="en-US">
                  <a:effectLst>
                    <a:outerShdw blurRad="38100" dist="38100" dir="2700000" algn="tl">
                      <a:srgbClr val="C0C0C0"/>
                    </a:outerShdw>
                  </a:effectLst>
                </a:endParaRPr>
              </a:p>
            </p:txBody>
          </p:sp>
          <p:sp>
            <p:nvSpPr>
              <p:cNvPr id="282" name="Rectangle 488"/>
              <p:cNvSpPr>
                <a:spLocks noChangeArrowheads="1"/>
              </p:cNvSpPr>
              <p:nvPr/>
            </p:nvSpPr>
            <p:spPr bwMode="auto">
              <a:xfrm>
                <a:off x="1106" y="2010"/>
                <a:ext cx="501" cy="106"/>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Mediadores </a:t>
                </a:r>
                <a:endParaRPr lang="en-US">
                  <a:effectLst>
                    <a:outerShdw blurRad="38100" dist="38100" dir="2700000" algn="tl">
                      <a:srgbClr val="C0C0C0"/>
                    </a:outerShdw>
                  </a:effectLst>
                </a:endParaRPr>
              </a:p>
            </p:txBody>
          </p:sp>
          <p:sp>
            <p:nvSpPr>
              <p:cNvPr id="283" name="Rectangle 489"/>
              <p:cNvSpPr>
                <a:spLocks noChangeArrowheads="1"/>
              </p:cNvSpPr>
              <p:nvPr/>
            </p:nvSpPr>
            <p:spPr bwMode="auto">
              <a:xfrm>
                <a:off x="1064" y="2114"/>
                <a:ext cx="181" cy="106"/>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pept</a:t>
                </a:r>
                <a:endParaRPr lang="en-US">
                  <a:effectLst>
                    <a:outerShdw blurRad="38100" dist="38100" dir="2700000" algn="tl">
                      <a:srgbClr val="C0C0C0"/>
                    </a:outerShdw>
                  </a:effectLst>
                </a:endParaRPr>
              </a:p>
            </p:txBody>
          </p:sp>
          <p:sp>
            <p:nvSpPr>
              <p:cNvPr id="284" name="Rectangle 490"/>
              <p:cNvSpPr>
                <a:spLocks noChangeArrowheads="1"/>
              </p:cNvSpPr>
              <p:nvPr/>
            </p:nvSpPr>
            <p:spPr bwMode="auto">
              <a:xfrm>
                <a:off x="1271" y="2114"/>
                <a:ext cx="26" cy="107"/>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í</a:t>
                </a:r>
                <a:endParaRPr lang="en-US">
                  <a:effectLst>
                    <a:outerShdw blurRad="38100" dist="38100" dir="2700000" algn="tl">
                      <a:srgbClr val="C0C0C0"/>
                    </a:outerShdw>
                  </a:effectLst>
                </a:endParaRPr>
              </a:p>
            </p:txBody>
          </p:sp>
          <p:sp>
            <p:nvSpPr>
              <p:cNvPr id="285" name="Rectangle 491"/>
              <p:cNvSpPr>
                <a:spLocks noChangeArrowheads="1"/>
              </p:cNvSpPr>
              <p:nvPr/>
            </p:nvSpPr>
            <p:spPr bwMode="auto">
              <a:xfrm>
                <a:off x="1299" y="2114"/>
                <a:ext cx="210" cy="106"/>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dicos</a:t>
                </a:r>
                <a:endParaRPr lang="en-US">
                  <a:effectLst>
                    <a:outerShdw blurRad="38100" dist="38100" dir="2700000" algn="tl">
                      <a:srgbClr val="C0C0C0"/>
                    </a:outerShdw>
                  </a:effectLst>
                </a:endParaRPr>
              </a:p>
            </p:txBody>
          </p:sp>
          <p:sp>
            <p:nvSpPr>
              <p:cNvPr id="286" name="Rectangle 492"/>
              <p:cNvSpPr>
                <a:spLocks noChangeArrowheads="1"/>
              </p:cNvSpPr>
              <p:nvPr/>
            </p:nvSpPr>
            <p:spPr bwMode="auto">
              <a:xfrm>
                <a:off x="1541" y="2114"/>
                <a:ext cx="120" cy="106"/>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da </a:t>
                </a:r>
                <a:endParaRPr lang="en-US">
                  <a:effectLst>
                    <a:outerShdw blurRad="38100" dist="38100" dir="2700000" algn="tl">
                      <a:srgbClr val="C0C0C0"/>
                    </a:outerShdw>
                  </a:effectLst>
                </a:endParaRPr>
              </a:p>
            </p:txBody>
          </p:sp>
          <p:sp>
            <p:nvSpPr>
              <p:cNvPr id="287" name="Rectangle 493"/>
              <p:cNvSpPr>
                <a:spLocks noChangeArrowheads="1"/>
              </p:cNvSpPr>
              <p:nvPr/>
            </p:nvSpPr>
            <p:spPr bwMode="auto">
              <a:xfrm>
                <a:off x="1133" y="2224"/>
                <a:ext cx="303" cy="106"/>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inflama</a:t>
                </a:r>
                <a:endParaRPr lang="en-US">
                  <a:effectLst>
                    <a:outerShdw blurRad="38100" dist="38100" dir="2700000" algn="tl">
                      <a:srgbClr val="C0C0C0"/>
                    </a:outerShdw>
                  </a:effectLst>
                </a:endParaRPr>
              </a:p>
            </p:txBody>
          </p:sp>
          <p:sp>
            <p:nvSpPr>
              <p:cNvPr id="288" name="Rectangle 494"/>
              <p:cNvSpPr>
                <a:spLocks noChangeArrowheads="1"/>
              </p:cNvSpPr>
              <p:nvPr/>
            </p:nvSpPr>
            <p:spPr bwMode="auto">
              <a:xfrm>
                <a:off x="1472" y="2224"/>
                <a:ext cx="84" cy="107"/>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çã</a:t>
                </a:r>
                <a:endParaRPr lang="en-US">
                  <a:effectLst>
                    <a:outerShdw blurRad="38100" dist="38100" dir="2700000" algn="tl">
                      <a:srgbClr val="C0C0C0"/>
                    </a:outerShdw>
                  </a:effectLst>
                </a:endParaRPr>
              </a:p>
            </p:txBody>
          </p:sp>
          <p:sp>
            <p:nvSpPr>
              <p:cNvPr id="289" name="Rectangle 495"/>
              <p:cNvSpPr>
                <a:spLocks noChangeArrowheads="1"/>
              </p:cNvSpPr>
              <p:nvPr/>
            </p:nvSpPr>
            <p:spPr bwMode="auto">
              <a:xfrm>
                <a:off x="1575" y="2224"/>
                <a:ext cx="49" cy="106"/>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o</a:t>
                </a:r>
                <a:endParaRPr lang="en-US">
                  <a:effectLst>
                    <a:outerShdw blurRad="38100" dist="38100" dir="2700000" algn="tl">
                      <a:srgbClr val="C0C0C0"/>
                    </a:outerShdw>
                  </a:effectLst>
                </a:endParaRPr>
              </a:p>
            </p:txBody>
          </p:sp>
          <p:sp>
            <p:nvSpPr>
              <p:cNvPr id="290" name="Rectangle 496"/>
              <p:cNvSpPr>
                <a:spLocks noChangeArrowheads="1"/>
              </p:cNvSpPr>
              <p:nvPr/>
            </p:nvSpPr>
            <p:spPr bwMode="auto">
              <a:xfrm>
                <a:off x="906" y="1997"/>
                <a:ext cx="945" cy="400"/>
              </a:xfrm>
              <a:prstGeom prst="rect">
                <a:avLst/>
              </a:prstGeom>
              <a:solidFill>
                <a:srgbClr val="80808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91" name="Rectangle 497"/>
              <p:cNvSpPr>
                <a:spLocks noChangeArrowheads="1"/>
              </p:cNvSpPr>
              <p:nvPr/>
            </p:nvSpPr>
            <p:spPr bwMode="auto">
              <a:xfrm>
                <a:off x="892" y="1983"/>
                <a:ext cx="938" cy="394"/>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92" name="Rectangle 498"/>
              <p:cNvSpPr>
                <a:spLocks noChangeArrowheads="1"/>
              </p:cNvSpPr>
              <p:nvPr/>
            </p:nvSpPr>
            <p:spPr bwMode="auto">
              <a:xfrm>
                <a:off x="892" y="1983"/>
                <a:ext cx="938" cy="394"/>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293" name="Rectangle 499"/>
              <p:cNvSpPr>
                <a:spLocks noChangeArrowheads="1"/>
              </p:cNvSpPr>
              <p:nvPr/>
            </p:nvSpPr>
            <p:spPr bwMode="auto">
              <a:xfrm>
                <a:off x="1127" y="1990"/>
                <a:ext cx="479"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Mediadores</a:t>
                </a:r>
                <a:endParaRPr lang="en-US">
                  <a:effectLst>
                    <a:outerShdw blurRad="38100" dist="38100" dir="2700000" algn="tl">
                      <a:srgbClr val="C0C0C0"/>
                    </a:outerShdw>
                  </a:effectLst>
                </a:endParaRPr>
              </a:p>
            </p:txBody>
          </p:sp>
          <p:sp>
            <p:nvSpPr>
              <p:cNvPr id="294" name="Rectangle 500"/>
              <p:cNvSpPr>
                <a:spLocks noChangeArrowheads="1"/>
              </p:cNvSpPr>
              <p:nvPr/>
            </p:nvSpPr>
            <p:spPr bwMode="auto">
              <a:xfrm>
                <a:off x="1092" y="2100"/>
                <a:ext cx="540"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peptídicos da</a:t>
                </a:r>
                <a:endParaRPr lang="en-US">
                  <a:effectLst>
                    <a:outerShdw blurRad="38100" dist="38100" dir="2700000" algn="tl">
                      <a:srgbClr val="C0C0C0"/>
                    </a:outerShdw>
                  </a:effectLst>
                </a:endParaRPr>
              </a:p>
            </p:txBody>
          </p:sp>
          <p:sp>
            <p:nvSpPr>
              <p:cNvPr id="295" name="Rectangle 501"/>
              <p:cNvSpPr>
                <a:spLocks noChangeArrowheads="1"/>
              </p:cNvSpPr>
              <p:nvPr/>
            </p:nvSpPr>
            <p:spPr bwMode="auto">
              <a:xfrm>
                <a:off x="1133" y="2211"/>
                <a:ext cx="457"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inflamação </a:t>
                </a:r>
                <a:endParaRPr lang="en-US">
                  <a:effectLst>
                    <a:outerShdw blurRad="38100" dist="38100" dir="2700000" algn="tl">
                      <a:srgbClr val="C0C0C0"/>
                    </a:outerShdw>
                  </a:effectLst>
                </a:endParaRPr>
              </a:p>
            </p:txBody>
          </p:sp>
          <p:sp>
            <p:nvSpPr>
              <p:cNvPr id="296" name="Rectangle 502"/>
              <p:cNvSpPr>
                <a:spLocks noChangeArrowheads="1"/>
              </p:cNvSpPr>
              <p:nvPr/>
            </p:nvSpPr>
            <p:spPr bwMode="auto">
              <a:xfrm>
                <a:off x="2258" y="2003"/>
                <a:ext cx="579" cy="106"/>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Componentes </a:t>
                </a:r>
                <a:endParaRPr lang="en-US">
                  <a:effectLst>
                    <a:outerShdw blurRad="38100" dist="38100" dir="2700000" algn="tl">
                      <a:srgbClr val="C0C0C0"/>
                    </a:outerShdw>
                  </a:effectLst>
                </a:endParaRPr>
              </a:p>
            </p:txBody>
          </p:sp>
          <p:sp>
            <p:nvSpPr>
              <p:cNvPr id="297" name="Rectangle 503"/>
              <p:cNvSpPr>
                <a:spLocks noChangeArrowheads="1"/>
              </p:cNvSpPr>
              <p:nvPr/>
            </p:nvSpPr>
            <p:spPr bwMode="auto">
              <a:xfrm>
                <a:off x="2265" y="2114"/>
                <a:ext cx="528" cy="106"/>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terminais do </a:t>
                </a:r>
                <a:endParaRPr lang="en-US">
                  <a:effectLst>
                    <a:outerShdw blurRad="38100" dist="38100" dir="2700000" algn="tl">
                      <a:srgbClr val="C0C0C0"/>
                    </a:outerShdw>
                  </a:effectLst>
                </a:endParaRPr>
              </a:p>
            </p:txBody>
          </p:sp>
          <p:sp>
            <p:nvSpPr>
              <p:cNvPr id="298" name="Rectangle 504"/>
              <p:cNvSpPr>
                <a:spLocks noChangeArrowheads="1"/>
              </p:cNvSpPr>
              <p:nvPr/>
            </p:nvSpPr>
            <p:spPr bwMode="auto">
              <a:xfrm>
                <a:off x="2237" y="2224"/>
                <a:ext cx="616" cy="106"/>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Complemento: </a:t>
                </a:r>
                <a:endParaRPr lang="en-US">
                  <a:effectLst>
                    <a:outerShdw blurRad="38100" dist="38100" dir="2700000" algn="tl">
                      <a:srgbClr val="C0C0C0"/>
                    </a:outerShdw>
                  </a:effectLst>
                </a:endParaRPr>
              </a:p>
            </p:txBody>
          </p:sp>
          <p:sp>
            <p:nvSpPr>
              <p:cNvPr id="299" name="Rectangle 505"/>
              <p:cNvSpPr>
                <a:spLocks noChangeArrowheads="1"/>
              </p:cNvSpPr>
              <p:nvPr/>
            </p:nvSpPr>
            <p:spPr bwMode="auto">
              <a:xfrm>
                <a:off x="2244" y="2328"/>
                <a:ext cx="508" cy="106"/>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C5b, C6, C7, </a:t>
                </a:r>
                <a:endParaRPr lang="en-US">
                  <a:effectLst>
                    <a:outerShdw blurRad="38100" dist="38100" dir="2700000" algn="tl">
                      <a:srgbClr val="C0C0C0"/>
                    </a:outerShdw>
                  </a:effectLst>
                </a:endParaRPr>
              </a:p>
            </p:txBody>
          </p:sp>
          <p:sp>
            <p:nvSpPr>
              <p:cNvPr id="300" name="Rectangle 506"/>
              <p:cNvSpPr>
                <a:spLocks noChangeArrowheads="1"/>
              </p:cNvSpPr>
              <p:nvPr/>
            </p:nvSpPr>
            <p:spPr bwMode="auto">
              <a:xfrm>
                <a:off x="2369" y="2439"/>
                <a:ext cx="303" cy="106"/>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C8 e C9</a:t>
                </a:r>
                <a:endParaRPr lang="en-US">
                  <a:effectLst>
                    <a:outerShdw blurRad="38100" dist="38100" dir="2700000" algn="tl">
                      <a:srgbClr val="C0C0C0"/>
                    </a:outerShdw>
                  </a:effectLst>
                </a:endParaRPr>
              </a:p>
            </p:txBody>
          </p:sp>
          <p:sp>
            <p:nvSpPr>
              <p:cNvPr id="301" name="Rectangle 507"/>
              <p:cNvSpPr>
                <a:spLocks noChangeArrowheads="1"/>
              </p:cNvSpPr>
              <p:nvPr/>
            </p:nvSpPr>
            <p:spPr bwMode="auto">
              <a:xfrm>
                <a:off x="2086" y="1990"/>
                <a:ext cx="945" cy="622"/>
              </a:xfrm>
              <a:prstGeom prst="rect">
                <a:avLst/>
              </a:prstGeom>
              <a:solidFill>
                <a:srgbClr val="80808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302" name="Rectangle 508"/>
              <p:cNvSpPr>
                <a:spLocks noChangeArrowheads="1"/>
              </p:cNvSpPr>
              <p:nvPr/>
            </p:nvSpPr>
            <p:spPr bwMode="auto">
              <a:xfrm>
                <a:off x="2072" y="1983"/>
                <a:ext cx="938" cy="608"/>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303" name="Rectangle 509"/>
              <p:cNvSpPr>
                <a:spLocks noChangeArrowheads="1"/>
              </p:cNvSpPr>
              <p:nvPr/>
            </p:nvSpPr>
            <p:spPr bwMode="auto">
              <a:xfrm>
                <a:off x="2072" y="1983"/>
                <a:ext cx="938" cy="608"/>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304" name="Rectangle 510"/>
              <p:cNvSpPr>
                <a:spLocks noChangeArrowheads="1"/>
              </p:cNvSpPr>
              <p:nvPr/>
            </p:nvSpPr>
            <p:spPr bwMode="auto">
              <a:xfrm>
                <a:off x="2244" y="1990"/>
                <a:ext cx="579"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Componentes </a:t>
                </a:r>
                <a:endParaRPr lang="en-US">
                  <a:effectLst>
                    <a:outerShdw blurRad="38100" dist="38100" dir="2700000" algn="tl">
                      <a:srgbClr val="C0C0C0"/>
                    </a:outerShdw>
                  </a:effectLst>
                </a:endParaRPr>
              </a:p>
            </p:txBody>
          </p:sp>
          <p:sp>
            <p:nvSpPr>
              <p:cNvPr id="305" name="Rectangle 511"/>
              <p:cNvSpPr>
                <a:spLocks noChangeArrowheads="1"/>
              </p:cNvSpPr>
              <p:nvPr/>
            </p:nvSpPr>
            <p:spPr bwMode="auto">
              <a:xfrm>
                <a:off x="2251" y="2100"/>
                <a:ext cx="528"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terminais do </a:t>
                </a:r>
                <a:endParaRPr lang="en-US">
                  <a:effectLst>
                    <a:outerShdw blurRad="38100" dist="38100" dir="2700000" algn="tl">
                      <a:srgbClr val="C0C0C0"/>
                    </a:outerShdw>
                  </a:effectLst>
                </a:endParaRPr>
              </a:p>
            </p:txBody>
          </p:sp>
          <p:sp>
            <p:nvSpPr>
              <p:cNvPr id="306" name="Rectangle 512"/>
              <p:cNvSpPr>
                <a:spLocks noChangeArrowheads="1"/>
              </p:cNvSpPr>
              <p:nvPr/>
            </p:nvSpPr>
            <p:spPr bwMode="auto">
              <a:xfrm>
                <a:off x="2224" y="2204"/>
                <a:ext cx="616"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Complemento: </a:t>
                </a:r>
                <a:endParaRPr lang="en-US">
                  <a:effectLst>
                    <a:outerShdw blurRad="38100" dist="38100" dir="2700000" algn="tl">
                      <a:srgbClr val="C0C0C0"/>
                    </a:outerShdw>
                  </a:effectLst>
                </a:endParaRPr>
              </a:p>
            </p:txBody>
          </p:sp>
          <p:sp>
            <p:nvSpPr>
              <p:cNvPr id="307" name="Rectangle 513"/>
              <p:cNvSpPr>
                <a:spLocks noChangeArrowheads="1"/>
              </p:cNvSpPr>
              <p:nvPr/>
            </p:nvSpPr>
            <p:spPr bwMode="auto">
              <a:xfrm>
                <a:off x="2224" y="2314"/>
                <a:ext cx="508"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C5b, C6, C7, </a:t>
                </a:r>
                <a:endParaRPr lang="en-US">
                  <a:effectLst>
                    <a:outerShdw blurRad="38100" dist="38100" dir="2700000" algn="tl">
                      <a:srgbClr val="C0C0C0"/>
                    </a:outerShdw>
                  </a:effectLst>
                </a:endParaRPr>
              </a:p>
            </p:txBody>
          </p:sp>
          <p:sp>
            <p:nvSpPr>
              <p:cNvPr id="308" name="Rectangle 514"/>
              <p:cNvSpPr>
                <a:spLocks noChangeArrowheads="1"/>
              </p:cNvSpPr>
              <p:nvPr/>
            </p:nvSpPr>
            <p:spPr bwMode="auto">
              <a:xfrm>
                <a:off x="2355" y="2425"/>
                <a:ext cx="303"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C8 e C9</a:t>
                </a:r>
                <a:endParaRPr lang="en-US">
                  <a:effectLst>
                    <a:outerShdw blurRad="38100" dist="38100" dir="2700000" algn="tl">
                      <a:srgbClr val="C0C0C0"/>
                    </a:outerShdw>
                  </a:effectLst>
                </a:endParaRPr>
              </a:p>
            </p:txBody>
          </p:sp>
          <p:sp>
            <p:nvSpPr>
              <p:cNvPr id="309" name="Rectangle 515"/>
              <p:cNvSpPr>
                <a:spLocks noChangeArrowheads="1"/>
              </p:cNvSpPr>
              <p:nvPr/>
            </p:nvSpPr>
            <p:spPr bwMode="auto">
              <a:xfrm>
                <a:off x="2265" y="2805"/>
                <a:ext cx="552" cy="106"/>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Complexo de </a:t>
                </a:r>
                <a:endParaRPr lang="en-US">
                  <a:effectLst>
                    <a:outerShdw blurRad="38100" dist="38100" dir="2700000" algn="tl">
                      <a:srgbClr val="C0C0C0"/>
                    </a:outerShdw>
                  </a:effectLst>
                </a:endParaRPr>
              </a:p>
            </p:txBody>
          </p:sp>
          <p:sp>
            <p:nvSpPr>
              <p:cNvPr id="310" name="Rectangle 516"/>
              <p:cNvSpPr>
                <a:spLocks noChangeArrowheads="1"/>
              </p:cNvSpPr>
              <p:nvPr/>
            </p:nvSpPr>
            <p:spPr bwMode="auto">
              <a:xfrm>
                <a:off x="2355" y="2915"/>
                <a:ext cx="357" cy="106"/>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ataque a </a:t>
                </a:r>
                <a:endParaRPr lang="en-US">
                  <a:effectLst>
                    <a:outerShdw blurRad="38100" dist="38100" dir="2700000" algn="tl">
                      <a:srgbClr val="C0C0C0"/>
                    </a:outerShdw>
                  </a:effectLst>
                </a:endParaRPr>
              </a:p>
            </p:txBody>
          </p:sp>
          <p:sp>
            <p:nvSpPr>
              <p:cNvPr id="311" name="Rectangle 517"/>
              <p:cNvSpPr>
                <a:spLocks noChangeArrowheads="1"/>
              </p:cNvSpPr>
              <p:nvPr/>
            </p:nvSpPr>
            <p:spPr bwMode="auto">
              <a:xfrm>
                <a:off x="2327" y="3026"/>
                <a:ext cx="430" cy="106"/>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membrana</a:t>
                </a:r>
                <a:endParaRPr lang="en-US">
                  <a:effectLst>
                    <a:outerShdw blurRad="38100" dist="38100" dir="2700000" algn="tl">
                      <a:srgbClr val="C0C0C0"/>
                    </a:outerShdw>
                  </a:effectLst>
                </a:endParaRPr>
              </a:p>
            </p:txBody>
          </p:sp>
          <p:sp>
            <p:nvSpPr>
              <p:cNvPr id="312" name="Rectangle 518"/>
              <p:cNvSpPr>
                <a:spLocks noChangeArrowheads="1"/>
              </p:cNvSpPr>
              <p:nvPr/>
            </p:nvSpPr>
            <p:spPr bwMode="auto">
              <a:xfrm>
                <a:off x="2086" y="2791"/>
                <a:ext cx="945" cy="408"/>
              </a:xfrm>
              <a:prstGeom prst="rect">
                <a:avLst/>
              </a:prstGeom>
              <a:solidFill>
                <a:srgbClr val="80808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313" name="Rectangle 519"/>
              <p:cNvSpPr>
                <a:spLocks noChangeArrowheads="1"/>
              </p:cNvSpPr>
              <p:nvPr/>
            </p:nvSpPr>
            <p:spPr bwMode="auto">
              <a:xfrm>
                <a:off x="2072" y="2784"/>
                <a:ext cx="938" cy="394"/>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314" name="Rectangle 520"/>
              <p:cNvSpPr>
                <a:spLocks noChangeArrowheads="1"/>
              </p:cNvSpPr>
              <p:nvPr/>
            </p:nvSpPr>
            <p:spPr bwMode="auto">
              <a:xfrm>
                <a:off x="2072" y="2784"/>
                <a:ext cx="938" cy="394"/>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315" name="Rectangle 521"/>
              <p:cNvSpPr>
                <a:spLocks noChangeArrowheads="1"/>
              </p:cNvSpPr>
              <p:nvPr/>
            </p:nvSpPr>
            <p:spPr bwMode="auto">
              <a:xfrm>
                <a:off x="2244" y="2791"/>
                <a:ext cx="552"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Complexo de </a:t>
                </a:r>
                <a:endParaRPr lang="en-US">
                  <a:effectLst>
                    <a:outerShdw blurRad="38100" dist="38100" dir="2700000" algn="tl">
                      <a:srgbClr val="C0C0C0"/>
                    </a:outerShdw>
                  </a:effectLst>
                </a:endParaRPr>
              </a:p>
            </p:txBody>
          </p:sp>
          <p:sp>
            <p:nvSpPr>
              <p:cNvPr id="316" name="Rectangle 522"/>
              <p:cNvSpPr>
                <a:spLocks noChangeArrowheads="1"/>
              </p:cNvSpPr>
              <p:nvPr/>
            </p:nvSpPr>
            <p:spPr bwMode="auto">
              <a:xfrm>
                <a:off x="2341" y="2901"/>
                <a:ext cx="357"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ataque à </a:t>
                </a:r>
                <a:endParaRPr lang="en-US">
                  <a:effectLst>
                    <a:outerShdw blurRad="38100" dist="38100" dir="2700000" algn="tl">
                      <a:srgbClr val="C0C0C0"/>
                    </a:outerShdw>
                  </a:effectLst>
                </a:endParaRPr>
              </a:p>
            </p:txBody>
          </p:sp>
          <p:sp>
            <p:nvSpPr>
              <p:cNvPr id="317" name="Rectangle 523"/>
              <p:cNvSpPr>
                <a:spLocks noChangeArrowheads="1"/>
              </p:cNvSpPr>
              <p:nvPr/>
            </p:nvSpPr>
            <p:spPr bwMode="auto">
              <a:xfrm>
                <a:off x="2141" y="3012"/>
                <a:ext cx="741"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Membrana (MAC)</a:t>
                </a:r>
                <a:endParaRPr lang="en-US">
                  <a:effectLst>
                    <a:outerShdw blurRad="38100" dist="38100" dir="2700000" algn="tl">
                      <a:srgbClr val="C0C0C0"/>
                    </a:outerShdw>
                  </a:effectLst>
                </a:endParaRPr>
              </a:p>
            </p:txBody>
          </p:sp>
          <p:sp>
            <p:nvSpPr>
              <p:cNvPr id="318" name="Rectangle 524"/>
              <p:cNvSpPr>
                <a:spLocks noChangeArrowheads="1"/>
              </p:cNvSpPr>
              <p:nvPr/>
            </p:nvSpPr>
            <p:spPr bwMode="auto">
              <a:xfrm>
                <a:off x="1071" y="2894"/>
                <a:ext cx="584"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Recrutamento </a:t>
                </a:r>
                <a:endParaRPr lang="en-US">
                  <a:effectLst>
                    <a:outerShdw blurRad="38100" dist="38100" dir="2700000" algn="tl">
                      <a:srgbClr val="C0C0C0"/>
                    </a:outerShdw>
                  </a:effectLst>
                </a:endParaRPr>
              </a:p>
            </p:txBody>
          </p:sp>
          <p:sp>
            <p:nvSpPr>
              <p:cNvPr id="319" name="Rectangle 525"/>
              <p:cNvSpPr>
                <a:spLocks noChangeArrowheads="1"/>
              </p:cNvSpPr>
              <p:nvPr/>
            </p:nvSpPr>
            <p:spPr bwMode="auto">
              <a:xfrm>
                <a:off x="1099" y="3005"/>
                <a:ext cx="120"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de </a:t>
                </a:r>
                <a:endParaRPr lang="en-US">
                  <a:effectLst>
                    <a:outerShdw blurRad="38100" dist="38100" dir="2700000" algn="tl">
                      <a:srgbClr val="C0C0C0"/>
                    </a:outerShdw>
                  </a:effectLst>
                </a:endParaRPr>
              </a:p>
            </p:txBody>
          </p:sp>
          <p:sp>
            <p:nvSpPr>
              <p:cNvPr id="320" name="Rectangle 526"/>
              <p:cNvSpPr>
                <a:spLocks noChangeArrowheads="1"/>
              </p:cNvSpPr>
              <p:nvPr/>
            </p:nvSpPr>
            <p:spPr bwMode="auto">
              <a:xfrm>
                <a:off x="1223" y="3005"/>
                <a:ext cx="127"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fag</a:t>
                </a:r>
                <a:endParaRPr lang="en-US">
                  <a:effectLst>
                    <a:outerShdw blurRad="38100" dist="38100" dir="2700000" algn="tl">
                      <a:srgbClr val="C0C0C0"/>
                    </a:outerShdw>
                  </a:effectLst>
                </a:endParaRPr>
              </a:p>
            </p:txBody>
          </p:sp>
          <p:sp>
            <p:nvSpPr>
              <p:cNvPr id="321" name="Rectangle 527"/>
              <p:cNvSpPr>
                <a:spLocks noChangeArrowheads="1"/>
              </p:cNvSpPr>
              <p:nvPr/>
            </p:nvSpPr>
            <p:spPr bwMode="auto">
              <a:xfrm>
                <a:off x="1409" y="3005"/>
                <a:ext cx="49"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ó</a:t>
                </a:r>
                <a:endParaRPr lang="en-US">
                  <a:effectLst>
                    <a:outerShdw blurRad="38100" dist="38100" dir="2700000" algn="tl">
                      <a:srgbClr val="C0C0C0"/>
                    </a:outerShdw>
                  </a:effectLst>
                </a:endParaRPr>
              </a:p>
            </p:txBody>
          </p:sp>
          <p:sp>
            <p:nvSpPr>
              <p:cNvPr id="322" name="Rectangle 528"/>
              <p:cNvSpPr>
                <a:spLocks noChangeArrowheads="1"/>
              </p:cNvSpPr>
              <p:nvPr/>
            </p:nvSpPr>
            <p:spPr bwMode="auto">
              <a:xfrm>
                <a:off x="1465" y="3005"/>
                <a:ext cx="186"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citos</a:t>
                </a:r>
                <a:endParaRPr lang="en-US">
                  <a:effectLst>
                    <a:outerShdw blurRad="38100" dist="38100" dir="2700000" algn="tl">
                      <a:srgbClr val="C0C0C0"/>
                    </a:outerShdw>
                  </a:effectLst>
                </a:endParaRPr>
              </a:p>
            </p:txBody>
          </p:sp>
          <p:sp>
            <p:nvSpPr>
              <p:cNvPr id="323" name="Rectangle 529"/>
              <p:cNvSpPr>
                <a:spLocks noChangeArrowheads="1"/>
              </p:cNvSpPr>
              <p:nvPr/>
            </p:nvSpPr>
            <p:spPr bwMode="auto">
              <a:xfrm>
                <a:off x="920" y="2881"/>
                <a:ext cx="945" cy="297"/>
              </a:xfrm>
              <a:prstGeom prst="rect">
                <a:avLst/>
              </a:prstGeom>
              <a:solidFill>
                <a:srgbClr val="00000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324" name="Rectangle 530"/>
              <p:cNvSpPr>
                <a:spLocks noChangeArrowheads="1"/>
              </p:cNvSpPr>
              <p:nvPr/>
            </p:nvSpPr>
            <p:spPr bwMode="auto">
              <a:xfrm>
                <a:off x="885" y="2853"/>
                <a:ext cx="938" cy="290"/>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325" name="Rectangle 531"/>
              <p:cNvSpPr>
                <a:spLocks noChangeArrowheads="1"/>
              </p:cNvSpPr>
              <p:nvPr/>
            </p:nvSpPr>
            <p:spPr bwMode="auto">
              <a:xfrm>
                <a:off x="885" y="2853"/>
                <a:ext cx="938" cy="290"/>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326" name="Rectangle 532"/>
              <p:cNvSpPr>
                <a:spLocks noChangeArrowheads="1"/>
              </p:cNvSpPr>
              <p:nvPr/>
            </p:nvSpPr>
            <p:spPr bwMode="auto">
              <a:xfrm>
                <a:off x="1030" y="2867"/>
                <a:ext cx="584"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Recrutamento </a:t>
                </a:r>
                <a:endParaRPr lang="en-US">
                  <a:effectLst>
                    <a:outerShdw blurRad="38100" dist="38100" dir="2700000" algn="tl">
                      <a:srgbClr val="C0C0C0"/>
                    </a:outerShdw>
                  </a:effectLst>
                </a:endParaRPr>
              </a:p>
            </p:txBody>
          </p:sp>
          <p:sp>
            <p:nvSpPr>
              <p:cNvPr id="327" name="Rectangle 533"/>
              <p:cNvSpPr>
                <a:spLocks noChangeArrowheads="1"/>
              </p:cNvSpPr>
              <p:nvPr/>
            </p:nvSpPr>
            <p:spPr bwMode="auto">
              <a:xfrm>
                <a:off x="1064" y="2970"/>
                <a:ext cx="482"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de fagócitos</a:t>
                </a:r>
                <a:endParaRPr lang="en-US">
                  <a:effectLst>
                    <a:outerShdw blurRad="38100" dist="38100" dir="2700000" algn="tl">
                      <a:srgbClr val="C0C0C0"/>
                    </a:outerShdw>
                  </a:effectLst>
                </a:endParaRPr>
              </a:p>
            </p:txBody>
          </p:sp>
          <p:sp>
            <p:nvSpPr>
              <p:cNvPr id="328" name="Rectangle 534"/>
              <p:cNvSpPr>
                <a:spLocks noChangeArrowheads="1"/>
              </p:cNvSpPr>
              <p:nvPr/>
            </p:nvSpPr>
            <p:spPr bwMode="auto">
              <a:xfrm>
                <a:off x="3838" y="2010"/>
                <a:ext cx="176" cy="106"/>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Liga</a:t>
                </a:r>
                <a:endParaRPr lang="en-US">
                  <a:effectLst>
                    <a:outerShdw blurRad="38100" dist="38100" dir="2700000" algn="tl">
                      <a:srgbClr val="C0C0C0"/>
                    </a:outerShdw>
                  </a:effectLst>
                </a:endParaRPr>
              </a:p>
            </p:txBody>
          </p:sp>
          <p:sp>
            <p:nvSpPr>
              <p:cNvPr id="329" name="Rectangle 535"/>
              <p:cNvSpPr>
                <a:spLocks noChangeArrowheads="1"/>
              </p:cNvSpPr>
              <p:nvPr/>
            </p:nvSpPr>
            <p:spPr bwMode="auto">
              <a:xfrm>
                <a:off x="4025" y="2010"/>
                <a:ext cx="84" cy="107"/>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çã</a:t>
                </a:r>
                <a:endParaRPr lang="en-US">
                  <a:effectLst>
                    <a:outerShdw blurRad="38100" dist="38100" dir="2700000" algn="tl">
                      <a:srgbClr val="C0C0C0"/>
                    </a:outerShdw>
                  </a:effectLst>
                </a:endParaRPr>
              </a:p>
            </p:txBody>
          </p:sp>
          <p:sp>
            <p:nvSpPr>
              <p:cNvPr id="330" name="Rectangle 536"/>
              <p:cNvSpPr>
                <a:spLocks noChangeArrowheads="1"/>
              </p:cNvSpPr>
              <p:nvPr/>
            </p:nvSpPr>
            <p:spPr bwMode="auto">
              <a:xfrm>
                <a:off x="4128" y="2010"/>
                <a:ext cx="137" cy="106"/>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o a </a:t>
                </a:r>
                <a:endParaRPr lang="en-US">
                  <a:effectLst>
                    <a:outerShdw blurRad="38100" dist="38100" dir="2700000" algn="tl">
                      <a:srgbClr val="C0C0C0"/>
                    </a:outerShdw>
                  </a:effectLst>
                </a:endParaRPr>
              </a:p>
            </p:txBody>
          </p:sp>
          <p:sp>
            <p:nvSpPr>
              <p:cNvPr id="331" name="Rectangle 537"/>
              <p:cNvSpPr>
                <a:spLocks noChangeArrowheads="1"/>
              </p:cNvSpPr>
              <p:nvPr/>
            </p:nvSpPr>
            <p:spPr bwMode="auto">
              <a:xfrm>
                <a:off x="3721" y="2121"/>
                <a:ext cx="552" cy="106"/>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receptores de </a:t>
                </a:r>
                <a:endParaRPr lang="en-US">
                  <a:effectLst>
                    <a:outerShdw blurRad="38100" dist="38100" dir="2700000" algn="tl">
                      <a:srgbClr val="C0C0C0"/>
                    </a:outerShdw>
                  </a:effectLst>
                </a:endParaRPr>
              </a:p>
            </p:txBody>
          </p:sp>
          <p:sp>
            <p:nvSpPr>
              <p:cNvPr id="332" name="Rectangle 538"/>
              <p:cNvSpPr>
                <a:spLocks noChangeArrowheads="1"/>
              </p:cNvSpPr>
              <p:nvPr/>
            </p:nvSpPr>
            <p:spPr bwMode="auto">
              <a:xfrm>
                <a:off x="3762" y="2231"/>
                <a:ext cx="548" cy="106"/>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complemento</a:t>
                </a:r>
                <a:endParaRPr lang="en-US">
                  <a:effectLst>
                    <a:outerShdw blurRad="38100" dist="38100" dir="2700000" algn="tl">
                      <a:srgbClr val="C0C0C0"/>
                    </a:outerShdw>
                  </a:effectLst>
                </a:endParaRPr>
              </a:p>
            </p:txBody>
          </p:sp>
          <p:sp>
            <p:nvSpPr>
              <p:cNvPr id="333" name="Rectangle 539"/>
              <p:cNvSpPr>
                <a:spLocks noChangeArrowheads="1"/>
              </p:cNvSpPr>
              <p:nvPr/>
            </p:nvSpPr>
            <p:spPr bwMode="auto">
              <a:xfrm>
                <a:off x="3583" y="1997"/>
                <a:ext cx="945" cy="407"/>
              </a:xfrm>
              <a:prstGeom prst="rect">
                <a:avLst/>
              </a:prstGeom>
              <a:solidFill>
                <a:srgbClr val="80808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334" name="Rectangle 540"/>
              <p:cNvSpPr>
                <a:spLocks noChangeArrowheads="1"/>
              </p:cNvSpPr>
              <p:nvPr/>
            </p:nvSpPr>
            <p:spPr bwMode="auto">
              <a:xfrm>
                <a:off x="3569" y="1990"/>
                <a:ext cx="939" cy="394"/>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335" name="Rectangle 541"/>
              <p:cNvSpPr>
                <a:spLocks noChangeArrowheads="1"/>
              </p:cNvSpPr>
              <p:nvPr/>
            </p:nvSpPr>
            <p:spPr bwMode="auto">
              <a:xfrm>
                <a:off x="3569" y="1990"/>
                <a:ext cx="939" cy="394"/>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336" name="Rectangle 542"/>
              <p:cNvSpPr>
                <a:spLocks noChangeArrowheads="1"/>
              </p:cNvSpPr>
              <p:nvPr/>
            </p:nvSpPr>
            <p:spPr bwMode="auto">
              <a:xfrm>
                <a:off x="3818" y="1996"/>
                <a:ext cx="374"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Ligação a</a:t>
                </a:r>
                <a:endParaRPr lang="en-US">
                  <a:effectLst>
                    <a:outerShdw blurRad="38100" dist="38100" dir="2700000" algn="tl">
                      <a:srgbClr val="C0C0C0"/>
                    </a:outerShdw>
                  </a:effectLst>
                </a:endParaRPr>
              </a:p>
            </p:txBody>
          </p:sp>
          <p:sp>
            <p:nvSpPr>
              <p:cNvPr id="337" name="Rectangle 543"/>
              <p:cNvSpPr>
                <a:spLocks noChangeArrowheads="1"/>
              </p:cNvSpPr>
              <p:nvPr/>
            </p:nvSpPr>
            <p:spPr bwMode="auto">
              <a:xfrm>
                <a:off x="3707" y="2107"/>
                <a:ext cx="552"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receptores de </a:t>
                </a:r>
                <a:endParaRPr lang="en-US">
                  <a:effectLst>
                    <a:outerShdw blurRad="38100" dist="38100" dir="2700000" algn="tl">
                      <a:srgbClr val="C0C0C0"/>
                    </a:outerShdw>
                  </a:effectLst>
                </a:endParaRPr>
              </a:p>
            </p:txBody>
          </p:sp>
          <p:sp>
            <p:nvSpPr>
              <p:cNvPr id="338" name="Rectangle 544"/>
              <p:cNvSpPr>
                <a:spLocks noChangeArrowheads="1"/>
              </p:cNvSpPr>
              <p:nvPr/>
            </p:nvSpPr>
            <p:spPr bwMode="auto">
              <a:xfrm>
                <a:off x="3742" y="2211"/>
                <a:ext cx="548"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complemento</a:t>
                </a:r>
                <a:endParaRPr lang="en-US">
                  <a:effectLst>
                    <a:outerShdw blurRad="38100" dist="38100" dir="2700000" algn="tl">
                      <a:srgbClr val="C0C0C0"/>
                    </a:outerShdw>
                  </a:effectLst>
                </a:endParaRPr>
              </a:p>
            </p:txBody>
          </p:sp>
          <p:sp>
            <p:nvSpPr>
              <p:cNvPr id="339" name="Rectangle 545"/>
              <p:cNvSpPr>
                <a:spLocks noChangeArrowheads="1"/>
              </p:cNvSpPr>
              <p:nvPr/>
            </p:nvSpPr>
            <p:spPr bwMode="auto">
              <a:xfrm>
                <a:off x="3065" y="1679"/>
                <a:ext cx="186" cy="126"/>
              </a:xfrm>
              <a:prstGeom prst="rect">
                <a:avLst/>
              </a:prstGeom>
              <a:noFill/>
              <a:ln w="9525">
                <a:noFill/>
                <a:miter lim="800000"/>
                <a:headEnd/>
                <a:tailEnd/>
              </a:ln>
            </p:spPr>
            <p:txBody>
              <a:bodyPr wrap="none" lIns="0" tIns="0" rIns="0" bIns="0">
                <a:spAutoFit/>
              </a:bodyPr>
              <a:lstStyle/>
              <a:p>
                <a:pPr>
                  <a:defRPr/>
                </a:pPr>
                <a:r>
                  <a:rPr lang="en-US" sz="1300" b="0" i="0">
                    <a:solidFill>
                      <a:srgbClr val="808080"/>
                    </a:solidFill>
                  </a:rPr>
                  <a:t>C3b</a:t>
                </a:r>
                <a:endParaRPr lang="en-US">
                  <a:effectLst>
                    <a:outerShdw blurRad="38100" dist="38100" dir="2700000" algn="tl">
                      <a:srgbClr val="C0C0C0"/>
                    </a:outerShdw>
                  </a:effectLst>
                </a:endParaRPr>
              </a:p>
            </p:txBody>
          </p:sp>
          <p:sp>
            <p:nvSpPr>
              <p:cNvPr id="340" name="Rectangle 546"/>
              <p:cNvSpPr>
                <a:spLocks noChangeArrowheads="1"/>
              </p:cNvSpPr>
              <p:nvPr/>
            </p:nvSpPr>
            <p:spPr bwMode="auto">
              <a:xfrm>
                <a:off x="2693" y="1665"/>
                <a:ext cx="945" cy="194"/>
              </a:xfrm>
              <a:prstGeom prst="rect">
                <a:avLst/>
              </a:prstGeom>
              <a:solidFill>
                <a:srgbClr val="80808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341" name="Rectangle 547"/>
              <p:cNvSpPr>
                <a:spLocks noChangeArrowheads="1"/>
              </p:cNvSpPr>
              <p:nvPr/>
            </p:nvSpPr>
            <p:spPr bwMode="auto">
              <a:xfrm>
                <a:off x="2679" y="1651"/>
                <a:ext cx="938" cy="194"/>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342" name="Rectangle 548"/>
              <p:cNvSpPr>
                <a:spLocks noChangeArrowheads="1"/>
              </p:cNvSpPr>
              <p:nvPr/>
            </p:nvSpPr>
            <p:spPr bwMode="auto">
              <a:xfrm>
                <a:off x="2679" y="1651"/>
                <a:ext cx="938" cy="194"/>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343" name="Rectangle 549"/>
              <p:cNvSpPr>
                <a:spLocks noChangeArrowheads="1"/>
              </p:cNvSpPr>
              <p:nvPr/>
            </p:nvSpPr>
            <p:spPr bwMode="auto">
              <a:xfrm>
                <a:off x="3045" y="1658"/>
                <a:ext cx="186" cy="126"/>
              </a:xfrm>
              <a:prstGeom prst="rect">
                <a:avLst/>
              </a:prstGeom>
              <a:noFill/>
              <a:ln w="9525">
                <a:noFill/>
                <a:miter lim="800000"/>
                <a:headEnd/>
                <a:tailEnd/>
              </a:ln>
            </p:spPr>
            <p:txBody>
              <a:bodyPr wrap="none" lIns="0" tIns="0" rIns="0" bIns="0">
                <a:spAutoFit/>
              </a:bodyPr>
              <a:lstStyle/>
              <a:p>
                <a:pPr>
                  <a:defRPr/>
                </a:pPr>
                <a:r>
                  <a:rPr lang="en-US" sz="1300" b="0" i="0">
                    <a:solidFill>
                      <a:srgbClr val="000000"/>
                    </a:solidFill>
                  </a:rPr>
                  <a:t>C3b</a:t>
                </a:r>
                <a:endParaRPr lang="en-US">
                  <a:effectLst>
                    <a:outerShdw blurRad="38100" dist="38100" dir="2700000" algn="tl">
                      <a:srgbClr val="C0C0C0"/>
                    </a:outerShdw>
                  </a:effectLst>
                </a:endParaRPr>
              </a:p>
            </p:txBody>
          </p:sp>
          <p:sp>
            <p:nvSpPr>
              <p:cNvPr id="344" name="Rectangle 550"/>
              <p:cNvSpPr>
                <a:spLocks noChangeArrowheads="1"/>
              </p:cNvSpPr>
              <p:nvPr/>
            </p:nvSpPr>
            <p:spPr bwMode="auto">
              <a:xfrm>
                <a:off x="2237" y="3710"/>
                <a:ext cx="564"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Lise de certos </a:t>
                </a:r>
                <a:endParaRPr lang="en-US">
                  <a:effectLst>
                    <a:outerShdw blurRad="38100" dist="38100" dir="2700000" algn="tl">
                      <a:srgbClr val="C0C0C0"/>
                    </a:outerShdw>
                  </a:effectLst>
                </a:endParaRPr>
              </a:p>
            </p:txBody>
          </p:sp>
          <p:sp>
            <p:nvSpPr>
              <p:cNvPr id="345" name="Rectangle 551"/>
              <p:cNvSpPr>
                <a:spLocks noChangeArrowheads="1"/>
              </p:cNvSpPr>
              <p:nvPr/>
            </p:nvSpPr>
            <p:spPr bwMode="auto">
              <a:xfrm>
                <a:off x="2300" y="3820"/>
                <a:ext cx="127"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pat</a:t>
                </a:r>
                <a:endParaRPr lang="en-US">
                  <a:effectLst>
                    <a:outerShdw blurRad="38100" dist="38100" dir="2700000" algn="tl">
                      <a:srgbClr val="C0C0C0"/>
                    </a:outerShdw>
                  </a:effectLst>
                </a:endParaRPr>
              </a:p>
            </p:txBody>
          </p:sp>
          <p:sp>
            <p:nvSpPr>
              <p:cNvPr id="346" name="Rectangle 552"/>
              <p:cNvSpPr>
                <a:spLocks noChangeArrowheads="1"/>
              </p:cNvSpPr>
              <p:nvPr/>
            </p:nvSpPr>
            <p:spPr bwMode="auto">
              <a:xfrm>
                <a:off x="2451" y="3820"/>
                <a:ext cx="49"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ó</a:t>
                </a:r>
                <a:endParaRPr lang="en-US">
                  <a:effectLst>
                    <a:outerShdw blurRad="38100" dist="38100" dir="2700000" algn="tl">
                      <a:srgbClr val="C0C0C0"/>
                    </a:outerShdw>
                  </a:effectLst>
                </a:endParaRPr>
              </a:p>
            </p:txBody>
          </p:sp>
          <p:sp>
            <p:nvSpPr>
              <p:cNvPr id="347" name="Rectangle 553"/>
              <p:cNvSpPr>
                <a:spLocks noChangeArrowheads="1"/>
              </p:cNvSpPr>
              <p:nvPr/>
            </p:nvSpPr>
            <p:spPr bwMode="auto">
              <a:xfrm>
                <a:off x="2507" y="3820"/>
                <a:ext cx="235"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genos</a:t>
                </a:r>
                <a:endParaRPr lang="en-US">
                  <a:effectLst>
                    <a:outerShdw blurRad="38100" dist="38100" dir="2700000" algn="tl">
                      <a:srgbClr val="C0C0C0"/>
                    </a:outerShdw>
                  </a:effectLst>
                </a:endParaRPr>
              </a:p>
            </p:txBody>
          </p:sp>
          <p:sp>
            <p:nvSpPr>
              <p:cNvPr id="348" name="Rectangle 554"/>
              <p:cNvSpPr>
                <a:spLocks noChangeArrowheads="1"/>
              </p:cNvSpPr>
              <p:nvPr/>
            </p:nvSpPr>
            <p:spPr bwMode="auto">
              <a:xfrm>
                <a:off x="2776" y="3820"/>
                <a:ext cx="66"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e </a:t>
                </a:r>
                <a:endParaRPr lang="en-US">
                  <a:effectLst>
                    <a:outerShdw blurRad="38100" dist="38100" dir="2700000" algn="tl">
                      <a:srgbClr val="C0C0C0"/>
                    </a:outerShdw>
                  </a:effectLst>
                </a:endParaRPr>
              </a:p>
            </p:txBody>
          </p:sp>
          <p:sp>
            <p:nvSpPr>
              <p:cNvPr id="349" name="Rectangle 555"/>
              <p:cNvSpPr>
                <a:spLocks noChangeArrowheads="1"/>
              </p:cNvSpPr>
              <p:nvPr/>
            </p:nvSpPr>
            <p:spPr bwMode="auto">
              <a:xfrm>
                <a:off x="2375" y="3931"/>
                <a:ext cx="39" cy="107"/>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a:t>
                </a:r>
                <a:endParaRPr lang="en-US">
                  <a:effectLst>
                    <a:outerShdw blurRad="38100" dist="38100" dir="2700000" algn="tl">
                      <a:srgbClr val="C0C0C0"/>
                    </a:outerShdw>
                  </a:effectLst>
                </a:endParaRPr>
              </a:p>
            </p:txBody>
          </p:sp>
          <p:sp>
            <p:nvSpPr>
              <p:cNvPr id="350" name="Rectangle 556"/>
              <p:cNvSpPr>
                <a:spLocks noChangeArrowheads="1"/>
              </p:cNvSpPr>
              <p:nvPr/>
            </p:nvSpPr>
            <p:spPr bwMode="auto">
              <a:xfrm>
                <a:off x="2431" y="3931"/>
                <a:ext cx="44"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é</a:t>
                </a:r>
                <a:endParaRPr lang="en-US">
                  <a:effectLst>
                    <a:outerShdw blurRad="38100" dist="38100" dir="2700000" algn="tl">
                      <a:srgbClr val="C0C0C0"/>
                    </a:outerShdw>
                  </a:effectLst>
                </a:endParaRPr>
              </a:p>
            </p:txBody>
          </p:sp>
          <p:sp>
            <p:nvSpPr>
              <p:cNvPr id="351" name="Rectangle 557"/>
              <p:cNvSpPr>
                <a:spLocks noChangeArrowheads="1"/>
              </p:cNvSpPr>
              <p:nvPr/>
            </p:nvSpPr>
            <p:spPr bwMode="auto">
              <a:xfrm>
                <a:off x="2486" y="3931"/>
                <a:ext cx="265"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lulas / </a:t>
                </a:r>
                <a:endParaRPr lang="en-US">
                  <a:effectLst>
                    <a:outerShdw blurRad="38100" dist="38100" dir="2700000" algn="tl">
                      <a:srgbClr val="C0C0C0"/>
                    </a:outerShdw>
                  </a:effectLst>
                </a:endParaRPr>
              </a:p>
            </p:txBody>
          </p:sp>
          <p:sp>
            <p:nvSpPr>
              <p:cNvPr id="352" name="Rectangle 558"/>
              <p:cNvSpPr>
                <a:spLocks noChangeArrowheads="1"/>
              </p:cNvSpPr>
              <p:nvPr/>
            </p:nvSpPr>
            <p:spPr bwMode="auto">
              <a:xfrm>
                <a:off x="2210" y="4041"/>
                <a:ext cx="196"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ativa</a:t>
                </a:r>
                <a:endParaRPr lang="en-US">
                  <a:effectLst>
                    <a:outerShdw blurRad="38100" dist="38100" dir="2700000" algn="tl">
                      <a:srgbClr val="C0C0C0"/>
                    </a:outerShdw>
                  </a:effectLst>
                </a:endParaRPr>
              </a:p>
            </p:txBody>
          </p:sp>
          <p:sp>
            <p:nvSpPr>
              <p:cNvPr id="353" name="Rectangle 559"/>
              <p:cNvSpPr>
                <a:spLocks noChangeArrowheads="1"/>
              </p:cNvSpPr>
              <p:nvPr/>
            </p:nvSpPr>
            <p:spPr bwMode="auto">
              <a:xfrm>
                <a:off x="2438" y="4041"/>
                <a:ext cx="84" cy="107"/>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çã</a:t>
                </a:r>
                <a:endParaRPr lang="en-US">
                  <a:effectLst>
                    <a:outerShdw blurRad="38100" dist="38100" dir="2700000" algn="tl">
                      <a:srgbClr val="C0C0C0"/>
                    </a:outerShdw>
                  </a:effectLst>
                </a:endParaRPr>
              </a:p>
            </p:txBody>
          </p:sp>
          <p:sp>
            <p:nvSpPr>
              <p:cNvPr id="354" name="Rectangle 560"/>
              <p:cNvSpPr>
                <a:spLocks noChangeArrowheads="1"/>
              </p:cNvSpPr>
              <p:nvPr/>
            </p:nvSpPr>
            <p:spPr bwMode="auto">
              <a:xfrm>
                <a:off x="2541" y="4041"/>
                <a:ext cx="345"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o celular</a:t>
                </a:r>
                <a:endParaRPr lang="en-US">
                  <a:effectLst>
                    <a:outerShdw blurRad="38100" dist="38100" dir="2700000" algn="tl">
                      <a:srgbClr val="C0C0C0"/>
                    </a:outerShdw>
                  </a:effectLst>
                </a:endParaRPr>
              </a:p>
            </p:txBody>
          </p:sp>
          <p:sp>
            <p:nvSpPr>
              <p:cNvPr id="355" name="Rectangle 561"/>
              <p:cNvSpPr>
                <a:spLocks noChangeArrowheads="1"/>
              </p:cNvSpPr>
              <p:nvPr/>
            </p:nvSpPr>
            <p:spPr bwMode="auto">
              <a:xfrm>
                <a:off x="2106" y="3696"/>
                <a:ext cx="946" cy="518"/>
              </a:xfrm>
              <a:prstGeom prst="rect">
                <a:avLst/>
              </a:prstGeom>
              <a:solidFill>
                <a:srgbClr val="00000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356" name="Rectangle 562"/>
              <p:cNvSpPr>
                <a:spLocks noChangeArrowheads="1"/>
              </p:cNvSpPr>
              <p:nvPr/>
            </p:nvSpPr>
            <p:spPr bwMode="auto">
              <a:xfrm>
                <a:off x="2072" y="3668"/>
                <a:ext cx="938" cy="505"/>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357" name="Rectangle 563"/>
              <p:cNvSpPr>
                <a:spLocks noChangeArrowheads="1"/>
              </p:cNvSpPr>
              <p:nvPr/>
            </p:nvSpPr>
            <p:spPr bwMode="auto">
              <a:xfrm>
                <a:off x="2072" y="3668"/>
                <a:ext cx="938" cy="505"/>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358" name="Rectangle 564"/>
              <p:cNvSpPr>
                <a:spLocks noChangeArrowheads="1"/>
              </p:cNvSpPr>
              <p:nvPr/>
            </p:nvSpPr>
            <p:spPr bwMode="auto">
              <a:xfrm>
                <a:off x="2203" y="3675"/>
                <a:ext cx="564"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Lise de certos </a:t>
                </a:r>
                <a:endParaRPr lang="en-US">
                  <a:effectLst>
                    <a:outerShdw blurRad="38100" dist="38100" dir="2700000" algn="tl">
                      <a:srgbClr val="C0C0C0"/>
                    </a:outerShdw>
                  </a:effectLst>
                </a:endParaRPr>
              </a:p>
            </p:txBody>
          </p:sp>
          <p:sp>
            <p:nvSpPr>
              <p:cNvPr id="359" name="Rectangle 565"/>
              <p:cNvSpPr>
                <a:spLocks noChangeArrowheads="1"/>
              </p:cNvSpPr>
              <p:nvPr/>
            </p:nvSpPr>
            <p:spPr bwMode="auto">
              <a:xfrm>
                <a:off x="2265" y="3786"/>
                <a:ext cx="477"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Patógenos e</a:t>
                </a:r>
                <a:endParaRPr lang="en-US">
                  <a:effectLst>
                    <a:outerShdw blurRad="38100" dist="38100" dir="2700000" algn="tl">
                      <a:srgbClr val="C0C0C0"/>
                    </a:outerShdw>
                  </a:effectLst>
                </a:endParaRPr>
              </a:p>
            </p:txBody>
          </p:sp>
          <p:sp>
            <p:nvSpPr>
              <p:cNvPr id="360" name="Rectangle 566"/>
              <p:cNvSpPr>
                <a:spLocks noChangeArrowheads="1"/>
              </p:cNvSpPr>
              <p:nvPr/>
            </p:nvSpPr>
            <p:spPr bwMode="auto">
              <a:xfrm>
                <a:off x="2341" y="3896"/>
                <a:ext cx="39" cy="107"/>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a:t>
                </a:r>
                <a:endParaRPr lang="en-US">
                  <a:effectLst>
                    <a:outerShdw blurRad="38100" dist="38100" dir="2700000" algn="tl">
                      <a:srgbClr val="C0C0C0"/>
                    </a:outerShdw>
                  </a:effectLst>
                </a:endParaRPr>
              </a:p>
            </p:txBody>
          </p:sp>
          <p:sp>
            <p:nvSpPr>
              <p:cNvPr id="361" name="Rectangle 567"/>
              <p:cNvSpPr>
                <a:spLocks noChangeArrowheads="1"/>
              </p:cNvSpPr>
              <p:nvPr/>
            </p:nvSpPr>
            <p:spPr bwMode="auto">
              <a:xfrm>
                <a:off x="2396" y="3896"/>
                <a:ext cx="44"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é</a:t>
                </a:r>
                <a:endParaRPr lang="en-US">
                  <a:effectLst>
                    <a:outerShdw blurRad="38100" dist="38100" dir="2700000" algn="tl">
                      <a:srgbClr val="C0C0C0"/>
                    </a:outerShdw>
                  </a:effectLst>
                </a:endParaRPr>
              </a:p>
            </p:txBody>
          </p:sp>
          <p:sp>
            <p:nvSpPr>
              <p:cNvPr id="362" name="Rectangle 568"/>
              <p:cNvSpPr>
                <a:spLocks noChangeArrowheads="1"/>
              </p:cNvSpPr>
              <p:nvPr/>
            </p:nvSpPr>
            <p:spPr bwMode="auto">
              <a:xfrm>
                <a:off x="2444" y="3896"/>
                <a:ext cx="265"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lulas / </a:t>
                </a:r>
                <a:endParaRPr lang="en-US">
                  <a:effectLst>
                    <a:outerShdw blurRad="38100" dist="38100" dir="2700000" algn="tl">
                      <a:srgbClr val="C0C0C0"/>
                    </a:outerShdw>
                  </a:effectLst>
                </a:endParaRPr>
              </a:p>
            </p:txBody>
          </p:sp>
          <p:sp>
            <p:nvSpPr>
              <p:cNvPr id="363" name="Rectangle 569"/>
              <p:cNvSpPr>
                <a:spLocks noChangeArrowheads="1"/>
              </p:cNvSpPr>
              <p:nvPr/>
            </p:nvSpPr>
            <p:spPr bwMode="auto">
              <a:xfrm>
                <a:off x="2168" y="4007"/>
                <a:ext cx="648"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Ativação celular</a:t>
                </a:r>
                <a:endParaRPr lang="en-US">
                  <a:effectLst>
                    <a:outerShdw blurRad="38100" dist="38100" dir="2700000" algn="tl">
                      <a:srgbClr val="C0C0C0"/>
                    </a:outerShdw>
                  </a:effectLst>
                </a:endParaRPr>
              </a:p>
            </p:txBody>
          </p:sp>
          <p:sp>
            <p:nvSpPr>
              <p:cNvPr id="364" name="Line 570"/>
              <p:cNvSpPr>
                <a:spLocks noChangeShapeType="1"/>
              </p:cNvSpPr>
              <p:nvPr/>
            </p:nvSpPr>
            <p:spPr bwMode="auto">
              <a:xfrm>
                <a:off x="1513" y="304"/>
                <a:ext cx="1" cy="62"/>
              </a:xfrm>
              <a:prstGeom prst="line">
                <a:avLst/>
              </a:prstGeom>
              <a:noFill/>
              <a:ln w="11113">
                <a:solidFill>
                  <a:srgbClr val="000000"/>
                </a:solidFill>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365" name="Line 571"/>
              <p:cNvSpPr>
                <a:spLocks noChangeShapeType="1"/>
              </p:cNvSpPr>
              <p:nvPr/>
            </p:nvSpPr>
            <p:spPr bwMode="auto">
              <a:xfrm>
                <a:off x="2541" y="304"/>
                <a:ext cx="1" cy="62"/>
              </a:xfrm>
              <a:prstGeom prst="line">
                <a:avLst/>
              </a:prstGeom>
              <a:noFill/>
              <a:ln w="11113">
                <a:solidFill>
                  <a:srgbClr val="000000"/>
                </a:solidFill>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366" name="Line 572"/>
              <p:cNvSpPr>
                <a:spLocks noChangeShapeType="1"/>
              </p:cNvSpPr>
              <p:nvPr/>
            </p:nvSpPr>
            <p:spPr bwMode="auto">
              <a:xfrm>
                <a:off x="3569" y="304"/>
                <a:ext cx="1" cy="62"/>
              </a:xfrm>
              <a:prstGeom prst="line">
                <a:avLst/>
              </a:prstGeom>
              <a:noFill/>
              <a:ln w="11113">
                <a:solidFill>
                  <a:srgbClr val="000000"/>
                </a:solidFill>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367" name="Line 573"/>
              <p:cNvSpPr>
                <a:spLocks noChangeShapeType="1"/>
              </p:cNvSpPr>
              <p:nvPr/>
            </p:nvSpPr>
            <p:spPr bwMode="auto">
              <a:xfrm>
                <a:off x="2541" y="2591"/>
                <a:ext cx="1" cy="193"/>
              </a:xfrm>
              <a:prstGeom prst="line">
                <a:avLst/>
              </a:prstGeom>
              <a:noFill/>
              <a:ln w="11113">
                <a:solidFill>
                  <a:srgbClr val="000000"/>
                </a:solidFill>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368" name="Freeform 574"/>
              <p:cNvSpPr>
                <a:spLocks/>
              </p:cNvSpPr>
              <p:nvPr/>
            </p:nvSpPr>
            <p:spPr bwMode="auto">
              <a:xfrm>
                <a:off x="1202" y="2439"/>
                <a:ext cx="297" cy="373"/>
              </a:xfrm>
              <a:custGeom>
                <a:avLst/>
                <a:gdLst/>
                <a:ahLst/>
                <a:cxnLst>
                  <a:cxn ang="0">
                    <a:pos x="0" y="276"/>
                  </a:cxn>
                  <a:cxn ang="0">
                    <a:pos x="76" y="276"/>
                  </a:cxn>
                  <a:cxn ang="0">
                    <a:pos x="76" y="0"/>
                  </a:cxn>
                  <a:cxn ang="0">
                    <a:pos x="228" y="0"/>
                  </a:cxn>
                  <a:cxn ang="0">
                    <a:pos x="228" y="276"/>
                  </a:cxn>
                  <a:cxn ang="0">
                    <a:pos x="297" y="276"/>
                  </a:cxn>
                  <a:cxn ang="0">
                    <a:pos x="152" y="373"/>
                  </a:cxn>
                  <a:cxn ang="0">
                    <a:pos x="0" y="276"/>
                  </a:cxn>
                </a:cxnLst>
                <a:rect l="0" t="0" r="r" b="b"/>
                <a:pathLst>
                  <a:path w="297" h="373">
                    <a:moveTo>
                      <a:pt x="0" y="276"/>
                    </a:moveTo>
                    <a:lnTo>
                      <a:pt x="76" y="276"/>
                    </a:lnTo>
                    <a:lnTo>
                      <a:pt x="76" y="0"/>
                    </a:lnTo>
                    <a:lnTo>
                      <a:pt x="228" y="0"/>
                    </a:lnTo>
                    <a:lnTo>
                      <a:pt x="228" y="276"/>
                    </a:lnTo>
                    <a:lnTo>
                      <a:pt x="297" y="276"/>
                    </a:lnTo>
                    <a:lnTo>
                      <a:pt x="152" y="373"/>
                    </a:lnTo>
                    <a:lnTo>
                      <a:pt x="0" y="276"/>
                    </a:lnTo>
                    <a:close/>
                  </a:path>
                </a:pathLst>
              </a:custGeom>
              <a:noFill/>
              <a:ln w="11113">
                <a:solidFill>
                  <a:srgbClr val="000000"/>
                </a:solidFill>
                <a:prstDash val="solid"/>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369" name="Freeform 575"/>
              <p:cNvSpPr>
                <a:spLocks/>
              </p:cNvSpPr>
              <p:nvPr/>
            </p:nvSpPr>
            <p:spPr bwMode="auto">
              <a:xfrm>
                <a:off x="2389" y="3247"/>
                <a:ext cx="297" cy="366"/>
              </a:xfrm>
              <a:custGeom>
                <a:avLst/>
                <a:gdLst/>
                <a:ahLst/>
                <a:cxnLst>
                  <a:cxn ang="0">
                    <a:pos x="0" y="276"/>
                  </a:cxn>
                  <a:cxn ang="0">
                    <a:pos x="69" y="276"/>
                  </a:cxn>
                  <a:cxn ang="0">
                    <a:pos x="69" y="0"/>
                  </a:cxn>
                  <a:cxn ang="0">
                    <a:pos x="221" y="0"/>
                  </a:cxn>
                  <a:cxn ang="0">
                    <a:pos x="221" y="276"/>
                  </a:cxn>
                  <a:cxn ang="0">
                    <a:pos x="297" y="276"/>
                  </a:cxn>
                  <a:cxn ang="0">
                    <a:pos x="152" y="366"/>
                  </a:cxn>
                  <a:cxn ang="0">
                    <a:pos x="0" y="276"/>
                  </a:cxn>
                </a:cxnLst>
                <a:rect l="0" t="0" r="r" b="b"/>
                <a:pathLst>
                  <a:path w="297" h="366">
                    <a:moveTo>
                      <a:pt x="0" y="276"/>
                    </a:moveTo>
                    <a:lnTo>
                      <a:pt x="69" y="276"/>
                    </a:lnTo>
                    <a:lnTo>
                      <a:pt x="69" y="0"/>
                    </a:lnTo>
                    <a:lnTo>
                      <a:pt x="221" y="0"/>
                    </a:lnTo>
                    <a:lnTo>
                      <a:pt x="221" y="276"/>
                    </a:lnTo>
                    <a:lnTo>
                      <a:pt x="297" y="276"/>
                    </a:lnTo>
                    <a:lnTo>
                      <a:pt x="152" y="366"/>
                    </a:lnTo>
                    <a:lnTo>
                      <a:pt x="0" y="276"/>
                    </a:lnTo>
                    <a:close/>
                  </a:path>
                </a:pathLst>
              </a:custGeom>
              <a:noFill/>
              <a:ln w="11113">
                <a:solidFill>
                  <a:srgbClr val="000000"/>
                </a:solidFill>
                <a:prstDash val="solid"/>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370" name="Rectangle 576"/>
              <p:cNvSpPr>
                <a:spLocks noChangeArrowheads="1"/>
              </p:cNvSpPr>
              <p:nvPr/>
            </p:nvSpPr>
            <p:spPr bwMode="auto">
              <a:xfrm>
                <a:off x="3314" y="2977"/>
                <a:ext cx="386"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Opsoniza</a:t>
                </a:r>
                <a:endParaRPr lang="en-US">
                  <a:effectLst>
                    <a:outerShdw blurRad="38100" dist="38100" dir="2700000" algn="tl">
                      <a:srgbClr val="C0C0C0"/>
                    </a:outerShdw>
                  </a:effectLst>
                </a:endParaRPr>
              </a:p>
            </p:txBody>
          </p:sp>
          <p:sp>
            <p:nvSpPr>
              <p:cNvPr id="371" name="Rectangle 577"/>
              <p:cNvSpPr>
                <a:spLocks noChangeArrowheads="1"/>
              </p:cNvSpPr>
              <p:nvPr/>
            </p:nvSpPr>
            <p:spPr bwMode="auto">
              <a:xfrm>
                <a:off x="3735" y="2977"/>
                <a:ext cx="84" cy="107"/>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çã</a:t>
                </a:r>
                <a:endParaRPr lang="en-US">
                  <a:effectLst>
                    <a:outerShdw blurRad="38100" dist="38100" dir="2700000" algn="tl">
                      <a:srgbClr val="C0C0C0"/>
                    </a:outerShdw>
                  </a:effectLst>
                </a:endParaRPr>
              </a:p>
            </p:txBody>
          </p:sp>
          <p:sp>
            <p:nvSpPr>
              <p:cNvPr id="372" name="Rectangle 578"/>
              <p:cNvSpPr>
                <a:spLocks noChangeArrowheads="1"/>
              </p:cNvSpPr>
              <p:nvPr/>
            </p:nvSpPr>
            <p:spPr bwMode="auto">
              <a:xfrm>
                <a:off x="3838" y="2977"/>
                <a:ext cx="191"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o de </a:t>
                </a:r>
                <a:endParaRPr lang="en-US">
                  <a:effectLst>
                    <a:outerShdw blurRad="38100" dist="38100" dir="2700000" algn="tl">
                      <a:srgbClr val="C0C0C0"/>
                    </a:outerShdw>
                  </a:effectLst>
                </a:endParaRPr>
              </a:p>
            </p:txBody>
          </p:sp>
          <p:sp>
            <p:nvSpPr>
              <p:cNvPr id="373" name="Rectangle 579"/>
              <p:cNvSpPr>
                <a:spLocks noChangeArrowheads="1"/>
              </p:cNvSpPr>
              <p:nvPr/>
            </p:nvSpPr>
            <p:spPr bwMode="auto">
              <a:xfrm>
                <a:off x="3452" y="3081"/>
                <a:ext cx="127"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pat</a:t>
                </a:r>
                <a:endParaRPr lang="en-US">
                  <a:effectLst>
                    <a:outerShdw blurRad="38100" dist="38100" dir="2700000" algn="tl">
                      <a:srgbClr val="C0C0C0"/>
                    </a:outerShdw>
                  </a:effectLst>
                </a:endParaRPr>
              </a:p>
            </p:txBody>
          </p:sp>
          <p:sp>
            <p:nvSpPr>
              <p:cNvPr id="374" name="Rectangle 580"/>
              <p:cNvSpPr>
                <a:spLocks noChangeArrowheads="1"/>
              </p:cNvSpPr>
              <p:nvPr/>
            </p:nvSpPr>
            <p:spPr bwMode="auto">
              <a:xfrm>
                <a:off x="3604" y="3081"/>
                <a:ext cx="49"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ó</a:t>
                </a:r>
                <a:endParaRPr lang="en-US">
                  <a:effectLst>
                    <a:outerShdw blurRad="38100" dist="38100" dir="2700000" algn="tl">
                      <a:srgbClr val="C0C0C0"/>
                    </a:outerShdw>
                  </a:effectLst>
                </a:endParaRPr>
              </a:p>
            </p:txBody>
          </p:sp>
          <p:sp>
            <p:nvSpPr>
              <p:cNvPr id="375" name="Rectangle 581"/>
              <p:cNvSpPr>
                <a:spLocks noChangeArrowheads="1"/>
              </p:cNvSpPr>
              <p:nvPr/>
            </p:nvSpPr>
            <p:spPr bwMode="auto">
              <a:xfrm>
                <a:off x="3652" y="3081"/>
                <a:ext cx="235"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genos</a:t>
                </a:r>
                <a:endParaRPr lang="en-US">
                  <a:effectLst>
                    <a:outerShdw blurRad="38100" dist="38100" dir="2700000" algn="tl">
                      <a:srgbClr val="C0C0C0"/>
                    </a:outerShdw>
                  </a:effectLst>
                </a:endParaRPr>
              </a:p>
            </p:txBody>
          </p:sp>
          <p:sp>
            <p:nvSpPr>
              <p:cNvPr id="376" name="Rectangle 582"/>
              <p:cNvSpPr>
                <a:spLocks noChangeArrowheads="1"/>
              </p:cNvSpPr>
              <p:nvPr/>
            </p:nvSpPr>
            <p:spPr bwMode="auto">
              <a:xfrm>
                <a:off x="3210" y="2964"/>
                <a:ext cx="939" cy="290"/>
              </a:xfrm>
              <a:prstGeom prst="rect">
                <a:avLst/>
              </a:prstGeom>
              <a:solidFill>
                <a:srgbClr val="00000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377" name="Rectangle 583"/>
              <p:cNvSpPr>
                <a:spLocks noChangeArrowheads="1"/>
              </p:cNvSpPr>
              <p:nvPr/>
            </p:nvSpPr>
            <p:spPr bwMode="auto">
              <a:xfrm>
                <a:off x="3176" y="2929"/>
                <a:ext cx="938" cy="290"/>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378" name="Rectangle 584"/>
              <p:cNvSpPr>
                <a:spLocks noChangeArrowheads="1"/>
              </p:cNvSpPr>
              <p:nvPr/>
            </p:nvSpPr>
            <p:spPr bwMode="auto">
              <a:xfrm>
                <a:off x="3176" y="2929"/>
                <a:ext cx="938" cy="290"/>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379" name="Rectangle 585"/>
              <p:cNvSpPr>
                <a:spLocks noChangeArrowheads="1"/>
              </p:cNvSpPr>
              <p:nvPr/>
            </p:nvSpPr>
            <p:spPr bwMode="auto">
              <a:xfrm>
                <a:off x="3279" y="2943"/>
                <a:ext cx="638"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Opsonização de</a:t>
                </a:r>
                <a:endParaRPr lang="en-US">
                  <a:effectLst>
                    <a:outerShdw blurRad="38100" dist="38100" dir="2700000" algn="tl">
                      <a:srgbClr val="C0C0C0"/>
                    </a:outerShdw>
                  </a:effectLst>
                </a:endParaRPr>
              </a:p>
            </p:txBody>
          </p:sp>
          <p:sp>
            <p:nvSpPr>
              <p:cNvPr id="380" name="Rectangle 586"/>
              <p:cNvSpPr>
                <a:spLocks noChangeArrowheads="1"/>
              </p:cNvSpPr>
              <p:nvPr/>
            </p:nvSpPr>
            <p:spPr bwMode="auto">
              <a:xfrm>
                <a:off x="3410" y="3046"/>
                <a:ext cx="411"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patógenos</a:t>
                </a:r>
                <a:endParaRPr lang="en-US">
                  <a:effectLst>
                    <a:outerShdw blurRad="38100" dist="38100" dir="2700000" algn="tl">
                      <a:srgbClr val="C0C0C0"/>
                    </a:outerShdw>
                  </a:effectLst>
                </a:endParaRPr>
              </a:p>
            </p:txBody>
          </p:sp>
          <p:sp>
            <p:nvSpPr>
              <p:cNvPr id="381" name="Rectangle 587"/>
              <p:cNvSpPr>
                <a:spLocks noChangeArrowheads="1"/>
              </p:cNvSpPr>
              <p:nvPr/>
            </p:nvSpPr>
            <p:spPr bwMode="auto">
              <a:xfrm>
                <a:off x="4473" y="2977"/>
                <a:ext cx="205"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remo</a:t>
                </a:r>
                <a:endParaRPr lang="en-US">
                  <a:effectLst>
                    <a:outerShdw blurRad="38100" dist="38100" dir="2700000" algn="tl">
                      <a:srgbClr val="C0C0C0"/>
                    </a:outerShdw>
                  </a:effectLst>
                </a:endParaRPr>
              </a:p>
            </p:txBody>
          </p:sp>
          <p:sp>
            <p:nvSpPr>
              <p:cNvPr id="382" name="Rectangle 588"/>
              <p:cNvSpPr>
                <a:spLocks noChangeArrowheads="1"/>
              </p:cNvSpPr>
              <p:nvPr/>
            </p:nvSpPr>
            <p:spPr bwMode="auto">
              <a:xfrm>
                <a:off x="4701" y="2977"/>
                <a:ext cx="84" cy="107"/>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çã</a:t>
                </a:r>
                <a:endParaRPr lang="en-US">
                  <a:effectLst>
                    <a:outerShdw blurRad="38100" dist="38100" dir="2700000" algn="tl">
                      <a:srgbClr val="C0C0C0"/>
                    </a:outerShdw>
                  </a:effectLst>
                </a:endParaRPr>
              </a:p>
            </p:txBody>
          </p:sp>
          <p:sp>
            <p:nvSpPr>
              <p:cNvPr id="383" name="Rectangle 589"/>
              <p:cNvSpPr>
                <a:spLocks noChangeArrowheads="1"/>
              </p:cNvSpPr>
              <p:nvPr/>
            </p:nvSpPr>
            <p:spPr bwMode="auto">
              <a:xfrm>
                <a:off x="4811" y="2977"/>
                <a:ext cx="191"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o de </a:t>
                </a:r>
                <a:endParaRPr lang="en-US">
                  <a:effectLst>
                    <a:outerShdw blurRad="38100" dist="38100" dir="2700000" algn="tl">
                      <a:srgbClr val="C0C0C0"/>
                    </a:outerShdw>
                  </a:effectLst>
                </a:endParaRPr>
              </a:p>
            </p:txBody>
          </p:sp>
          <p:sp>
            <p:nvSpPr>
              <p:cNvPr id="384" name="Rectangle 590"/>
              <p:cNvSpPr>
                <a:spLocks noChangeArrowheads="1"/>
              </p:cNvSpPr>
              <p:nvPr/>
            </p:nvSpPr>
            <p:spPr bwMode="auto">
              <a:xfrm>
                <a:off x="4307" y="3081"/>
                <a:ext cx="745"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complexos imunes</a:t>
                </a:r>
                <a:endParaRPr lang="en-US">
                  <a:effectLst>
                    <a:outerShdw blurRad="38100" dist="38100" dir="2700000" algn="tl">
                      <a:srgbClr val="C0C0C0"/>
                    </a:outerShdw>
                  </a:effectLst>
                </a:endParaRPr>
              </a:p>
            </p:txBody>
          </p:sp>
          <p:sp>
            <p:nvSpPr>
              <p:cNvPr id="385" name="Rectangle 591"/>
              <p:cNvSpPr>
                <a:spLocks noChangeArrowheads="1"/>
              </p:cNvSpPr>
              <p:nvPr/>
            </p:nvSpPr>
            <p:spPr bwMode="auto">
              <a:xfrm>
                <a:off x="4225" y="2964"/>
                <a:ext cx="993" cy="290"/>
              </a:xfrm>
              <a:prstGeom prst="rect">
                <a:avLst/>
              </a:prstGeom>
              <a:solidFill>
                <a:srgbClr val="00000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386" name="Rectangle 592"/>
              <p:cNvSpPr>
                <a:spLocks noChangeArrowheads="1"/>
              </p:cNvSpPr>
              <p:nvPr/>
            </p:nvSpPr>
            <p:spPr bwMode="auto">
              <a:xfrm>
                <a:off x="4190" y="2929"/>
                <a:ext cx="987" cy="290"/>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387" name="Rectangle 593"/>
              <p:cNvSpPr>
                <a:spLocks noChangeArrowheads="1"/>
              </p:cNvSpPr>
              <p:nvPr/>
            </p:nvSpPr>
            <p:spPr bwMode="auto">
              <a:xfrm>
                <a:off x="4190" y="2929"/>
                <a:ext cx="987" cy="290"/>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388" name="Rectangle 594"/>
              <p:cNvSpPr>
                <a:spLocks noChangeArrowheads="1"/>
              </p:cNvSpPr>
              <p:nvPr/>
            </p:nvSpPr>
            <p:spPr bwMode="auto">
              <a:xfrm>
                <a:off x="4439" y="2943"/>
                <a:ext cx="486"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Remoção de</a:t>
                </a:r>
                <a:endParaRPr lang="en-US">
                  <a:effectLst>
                    <a:outerShdw blurRad="38100" dist="38100" dir="2700000" algn="tl">
                      <a:srgbClr val="C0C0C0"/>
                    </a:outerShdw>
                  </a:effectLst>
                </a:endParaRPr>
              </a:p>
            </p:txBody>
          </p:sp>
          <p:sp>
            <p:nvSpPr>
              <p:cNvPr id="389" name="Rectangle 595"/>
              <p:cNvSpPr>
                <a:spLocks noChangeArrowheads="1"/>
              </p:cNvSpPr>
              <p:nvPr/>
            </p:nvSpPr>
            <p:spPr bwMode="auto">
              <a:xfrm>
                <a:off x="4273" y="3046"/>
                <a:ext cx="745" cy="106"/>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complexos imunes</a:t>
                </a:r>
                <a:endParaRPr lang="en-US">
                  <a:effectLst>
                    <a:outerShdw blurRad="38100" dist="38100" dir="2700000" algn="tl">
                      <a:srgbClr val="C0C0C0"/>
                    </a:outerShdw>
                  </a:effectLst>
                </a:endParaRPr>
              </a:p>
            </p:txBody>
          </p:sp>
          <p:sp>
            <p:nvSpPr>
              <p:cNvPr id="390" name="Line 596"/>
              <p:cNvSpPr>
                <a:spLocks noChangeShapeType="1"/>
              </p:cNvSpPr>
              <p:nvPr/>
            </p:nvSpPr>
            <p:spPr bwMode="auto">
              <a:xfrm flipH="1">
                <a:off x="1934" y="1506"/>
                <a:ext cx="600" cy="145"/>
              </a:xfrm>
              <a:prstGeom prst="line">
                <a:avLst/>
              </a:prstGeom>
              <a:noFill/>
              <a:ln w="11113">
                <a:solidFill>
                  <a:srgbClr val="000000"/>
                </a:solidFill>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391" name="Line 597"/>
              <p:cNvSpPr>
                <a:spLocks noChangeShapeType="1"/>
              </p:cNvSpPr>
              <p:nvPr/>
            </p:nvSpPr>
            <p:spPr bwMode="auto">
              <a:xfrm>
                <a:off x="2534" y="1506"/>
                <a:ext cx="614" cy="145"/>
              </a:xfrm>
              <a:prstGeom prst="line">
                <a:avLst/>
              </a:prstGeom>
              <a:noFill/>
              <a:ln w="11113">
                <a:solidFill>
                  <a:srgbClr val="000000"/>
                </a:solidFill>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392" name="Freeform 598"/>
              <p:cNvSpPr>
                <a:spLocks/>
              </p:cNvSpPr>
              <p:nvPr/>
            </p:nvSpPr>
            <p:spPr bwMode="auto">
              <a:xfrm>
                <a:off x="3624" y="2466"/>
                <a:ext cx="235" cy="394"/>
              </a:xfrm>
              <a:custGeom>
                <a:avLst/>
                <a:gdLst/>
                <a:ahLst/>
                <a:cxnLst>
                  <a:cxn ang="0">
                    <a:pos x="0" y="298"/>
                  </a:cxn>
                  <a:cxn ang="0">
                    <a:pos x="62" y="298"/>
                  </a:cxn>
                  <a:cxn ang="0">
                    <a:pos x="62" y="0"/>
                  </a:cxn>
                  <a:cxn ang="0">
                    <a:pos x="173" y="0"/>
                  </a:cxn>
                  <a:cxn ang="0">
                    <a:pos x="173" y="298"/>
                  </a:cxn>
                  <a:cxn ang="0">
                    <a:pos x="235" y="298"/>
                  </a:cxn>
                  <a:cxn ang="0">
                    <a:pos x="118" y="394"/>
                  </a:cxn>
                  <a:cxn ang="0">
                    <a:pos x="0" y="298"/>
                  </a:cxn>
                </a:cxnLst>
                <a:rect l="0" t="0" r="r" b="b"/>
                <a:pathLst>
                  <a:path w="235" h="394">
                    <a:moveTo>
                      <a:pt x="0" y="298"/>
                    </a:moveTo>
                    <a:lnTo>
                      <a:pt x="62" y="298"/>
                    </a:lnTo>
                    <a:lnTo>
                      <a:pt x="62" y="0"/>
                    </a:lnTo>
                    <a:lnTo>
                      <a:pt x="173" y="0"/>
                    </a:lnTo>
                    <a:lnTo>
                      <a:pt x="173" y="298"/>
                    </a:lnTo>
                    <a:lnTo>
                      <a:pt x="235" y="298"/>
                    </a:lnTo>
                    <a:lnTo>
                      <a:pt x="118" y="394"/>
                    </a:lnTo>
                    <a:lnTo>
                      <a:pt x="0" y="298"/>
                    </a:lnTo>
                    <a:close/>
                  </a:path>
                </a:pathLst>
              </a:custGeom>
              <a:noFill/>
              <a:ln w="11113">
                <a:solidFill>
                  <a:srgbClr val="000000"/>
                </a:solidFill>
                <a:prstDash val="solid"/>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393" name="Freeform 599"/>
              <p:cNvSpPr>
                <a:spLocks/>
              </p:cNvSpPr>
              <p:nvPr/>
            </p:nvSpPr>
            <p:spPr bwMode="auto">
              <a:xfrm>
                <a:off x="4301" y="2466"/>
                <a:ext cx="234" cy="394"/>
              </a:xfrm>
              <a:custGeom>
                <a:avLst/>
                <a:gdLst/>
                <a:ahLst/>
                <a:cxnLst>
                  <a:cxn ang="0">
                    <a:pos x="0" y="298"/>
                  </a:cxn>
                  <a:cxn ang="0">
                    <a:pos x="62" y="298"/>
                  </a:cxn>
                  <a:cxn ang="0">
                    <a:pos x="62" y="0"/>
                  </a:cxn>
                  <a:cxn ang="0">
                    <a:pos x="179" y="0"/>
                  </a:cxn>
                  <a:cxn ang="0">
                    <a:pos x="179" y="298"/>
                  </a:cxn>
                  <a:cxn ang="0">
                    <a:pos x="234" y="298"/>
                  </a:cxn>
                  <a:cxn ang="0">
                    <a:pos x="124" y="394"/>
                  </a:cxn>
                  <a:cxn ang="0">
                    <a:pos x="0" y="298"/>
                  </a:cxn>
                </a:cxnLst>
                <a:rect l="0" t="0" r="r" b="b"/>
                <a:pathLst>
                  <a:path w="234" h="394">
                    <a:moveTo>
                      <a:pt x="0" y="298"/>
                    </a:moveTo>
                    <a:lnTo>
                      <a:pt x="62" y="298"/>
                    </a:lnTo>
                    <a:lnTo>
                      <a:pt x="62" y="0"/>
                    </a:lnTo>
                    <a:lnTo>
                      <a:pt x="179" y="0"/>
                    </a:lnTo>
                    <a:lnTo>
                      <a:pt x="179" y="298"/>
                    </a:lnTo>
                    <a:lnTo>
                      <a:pt x="234" y="298"/>
                    </a:lnTo>
                    <a:lnTo>
                      <a:pt x="124" y="394"/>
                    </a:lnTo>
                    <a:lnTo>
                      <a:pt x="0" y="298"/>
                    </a:lnTo>
                    <a:close/>
                  </a:path>
                </a:pathLst>
              </a:custGeom>
              <a:noFill/>
              <a:ln w="11113">
                <a:solidFill>
                  <a:srgbClr val="000000"/>
                </a:solidFill>
                <a:prstDash val="solid"/>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394" name="Line 600"/>
              <p:cNvSpPr>
                <a:spLocks noChangeShapeType="1"/>
              </p:cNvSpPr>
              <p:nvPr/>
            </p:nvSpPr>
            <p:spPr bwMode="auto">
              <a:xfrm>
                <a:off x="3148" y="1845"/>
                <a:ext cx="890" cy="138"/>
              </a:xfrm>
              <a:prstGeom prst="line">
                <a:avLst/>
              </a:prstGeom>
              <a:noFill/>
              <a:ln w="11113">
                <a:solidFill>
                  <a:srgbClr val="000000"/>
                </a:solidFill>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395" name="Line 601"/>
              <p:cNvSpPr>
                <a:spLocks noChangeShapeType="1"/>
              </p:cNvSpPr>
              <p:nvPr/>
            </p:nvSpPr>
            <p:spPr bwMode="auto">
              <a:xfrm flipH="1">
                <a:off x="2541" y="1845"/>
                <a:ext cx="607" cy="131"/>
              </a:xfrm>
              <a:prstGeom prst="line">
                <a:avLst/>
              </a:prstGeom>
              <a:noFill/>
              <a:ln w="11113">
                <a:solidFill>
                  <a:srgbClr val="000000"/>
                </a:solidFill>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396" name="Line 602"/>
              <p:cNvSpPr>
                <a:spLocks noChangeShapeType="1"/>
              </p:cNvSpPr>
              <p:nvPr/>
            </p:nvSpPr>
            <p:spPr bwMode="auto">
              <a:xfrm flipH="1">
                <a:off x="1361" y="1845"/>
                <a:ext cx="573" cy="131"/>
              </a:xfrm>
              <a:prstGeom prst="line">
                <a:avLst/>
              </a:prstGeom>
              <a:noFill/>
              <a:ln w="11113">
                <a:solidFill>
                  <a:srgbClr val="000000"/>
                </a:solidFill>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397" name="Line 603"/>
              <p:cNvSpPr>
                <a:spLocks noChangeShapeType="1"/>
              </p:cNvSpPr>
              <p:nvPr/>
            </p:nvSpPr>
            <p:spPr bwMode="auto">
              <a:xfrm>
                <a:off x="1513" y="1002"/>
                <a:ext cx="1028" cy="276"/>
              </a:xfrm>
              <a:prstGeom prst="line">
                <a:avLst/>
              </a:prstGeom>
              <a:noFill/>
              <a:ln w="11113">
                <a:solidFill>
                  <a:srgbClr val="000000"/>
                </a:solidFill>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398" name="Line 604"/>
              <p:cNvSpPr>
                <a:spLocks noChangeShapeType="1"/>
              </p:cNvSpPr>
              <p:nvPr/>
            </p:nvSpPr>
            <p:spPr bwMode="auto">
              <a:xfrm>
                <a:off x="2541" y="1002"/>
                <a:ext cx="1" cy="276"/>
              </a:xfrm>
              <a:prstGeom prst="line">
                <a:avLst/>
              </a:prstGeom>
              <a:noFill/>
              <a:ln w="11113">
                <a:solidFill>
                  <a:srgbClr val="000000"/>
                </a:solidFill>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399" name="Line 605"/>
              <p:cNvSpPr>
                <a:spLocks noChangeShapeType="1"/>
              </p:cNvSpPr>
              <p:nvPr/>
            </p:nvSpPr>
            <p:spPr bwMode="auto">
              <a:xfrm flipH="1">
                <a:off x="2541" y="988"/>
                <a:ext cx="1028" cy="290"/>
              </a:xfrm>
              <a:prstGeom prst="line">
                <a:avLst/>
              </a:prstGeom>
              <a:noFill/>
              <a:ln w="11113">
                <a:solidFill>
                  <a:srgbClr val="000000"/>
                </a:solidFill>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400" name="Rectangle 606"/>
              <p:cNvSpPr>
                <a:spLocks noChangeArrowheads="1"/>
              </p:cNvSpPr>
              <p:nvPr/>
            </p:nvSpPr>
            <p:spPr bwMode="auto">
              <a:xfrm>
                <a:off x="1465" y="83"/>
                <a:ext cx="236" cy="96"/>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VIA    </a:t>
                </a:r>
                <a:endParaRPr lang="en-US">
                  <a:effectLst>
                    <a:outerShdw blurRad="38100" dist="38100" dir="2700000" algn="tl">
                      <a:srgbClr val="C0C0C0"/>
                    </a:outerShdw>
                  </a:effectLst>
                </a:endParaRPr>
              </a:p>
            </p:txBody>
          </p:sp>
          <p:sp>
            <p:nvSpPr>
              <p:cNvPr id="401" name="Rectangle 607"/>
              <p:cNvSpPr>
                <a:spLocks noChangeArrowheads="1"/>
              </p:cNvSpPr>
              <p:nvPr/>
            </p:nvSpPr>
            <p:spPr bwMode="auto">
              <a:xfrm>
                <a:off x="1320" y="180"/>
                <a:ext cx="107" cy="96"/>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CL</a:t>
                </a:r>
                <a:endParaRPr lang="en-US">
                  <a:effectLst>
                    <a:outerShdw blurRad="38100" dist="38100" dir="2700000" algn="tl">
                      <a:srgbClr val="C0C0C0"/>
                    </a:outerShdw>
                  </a:effectLst>
                </a:endParaRPr>
              </a:p>
            </p:txBody>
          </p:sp>
          <p:sp>
            <p:nvSpPr>
              <p:cNvPr id="402" name="Rectangle 608"/>
              <p:cNvSpPr>
                <a:spLocks noChangeArrowheads="1"/>
              </p:cNvSpPr>
              <p:nvPr/>
            </p:nvSpPr>
            <p:spPr bwMode="auto">
              <a:xfrm>
                <a:off x="1423" y="180"/>
                <a:ext cx="62" cy="96"/>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Á</a:t>
                </a:r>
                <a:endParaRPr lang="en-US">
                  <a:effectLst>
                    <a:outerShdw blurRad="38100" dist="38100" dir="2700000" algn="tl">
                      <a:srgbClr val="C0C0C0"/>
                    </a:outerShdw>
                  </a:effectLst>
                </a:endParaRPr>
              </a:p>
            </p:txBody>
          </p:sp>
          <p:sp>
            <p:nvSpPr>
              <p:cNvPr id="403" name="Rectangle 609"/>
              <p:cNvSpPr>
                <a:spLocks noChangeArrowheads="1"/>
              </p:cNvSpPr>
              <p:nvPr/>
            </p:nvSpPr>
            <p:spPr bwMode="auto">
              <a:xfrm>
                <a:off x="1492" y="180"/>
                <a:ext cx="232" cy="97"/>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SSICA</a:t>
                </a:r>
                <a:endParaRPr lang="en-US">
                  <a:effectLst>
                    <a:outerShdw blurRad="38100" dist="38100" dir="2700000" algn="tl">
                      <a:srgbClr val="C0C0C0"/>
                    </a:outerShdw>
                  </a:effectLst>
                </a:endParaRPr>
              </a:p>
            </p:txBody>
          </p:sp>
          <p:sp>
            <p:nvSpPr>
              <p:cNvPr id="404" name="Rectangle 610"/>
              <p:cNvSpPr>
                <a:spLocks noChangeArrowheads="1"/>
              </p:cNvSpPr>
              <p:nvPr/>
            </p:nvSpPr>
            <p:spPr bwMode="auto">
              <a:xfrm>
                <a:off x="1078" y="63"/>
                <a:ext cx="946" cy="276"/>
              </a:xfrm>
              <a:prstGeom prst="rect">
                <a:avLst/>
              </a:prstGeom>
              <a:solidFill>
                <a:srgbClr val="00000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05" name="Rectangle 611"/>
              <p:cNvSpPr>
                <a:spLocks noChangeArrowheads="1"/>
              </p:cNvSpPr>
              <p:nvPr/>
            </p:nvSpPr>
            <p:spPr bwMode="auto">
              <a:xfrm>
                <a:off x="1044" y="35"/>
                <a:ext cx="938" cy="269"/>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06" name="Rectangle 612"/>
              <p:cNvSpPr>
                <a:spLocks noChangeArrowheads="1"/>
              </p:cNvSpPr>
              <p:nvPr/>
            </p:nvSpPr>
            <p:spPr bwMode="auto">
              <a:xfrm>
                <a:off x="1044" y="35"/>
                <a:ext cx="938" cy="269"/>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07" name="Rectangle 613"/>
              <p:cNvSpPr>
                <a:spLocks noChangeArrowheads="1"/>
              </p:cNvSpPr>
              <p:nvPr/>
            </p:nvSpPr>
            <p:spPr bwMode="auto">
              <a:xfrm>
                <a:off x="1430" y="49"/>
                <a:ext cx="236" cy="96"/>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VIA    </a:t>
                </a:r>
                <a:endParaRPr lang="en-US">
                  <a:effectLst>
                    <a:outerShdw blurRad="38100" dist="38100" dir="2700000" algn="tl">
                      <a:srgbClr val="C0C0C0"/>
                    </a:outerShdw>
                  </a:effectLst>
                </a:endParaRPr>
              </a:p>
            </p:txBody>
          </p:sp>
          <p:sp>
            <p:nvSpPr>
              <p:cNvPr id="408" name="Rectangle 614"/>
              <p:cNvSpPr>
                <a:spLocks noChangeArrowheads="1"/>
              </p:cNvSpPr>
              <p:nvPr/>
            </p:nvSpPr>
            <p:spPr bwMode="auto">
              <a:xfrm>
                <a:off x="1285" y="145"/>
                <a:ext cx="107" cy="96"/>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CL</a:t>
                </a:r>
                <a:endParaRPr lang="en-US">
                  <a:effectLst>
                    <a:outerShdw blurRad="38100" dist="38100" dir="2700000" algn="tl">
                      <a:srgbClr val="C0C0C0"/>
                    </a:outerShdw>
                  </a:effectLst>
                </a:endParaRPr>
              </a:p>
            </p:txBody>
          </p:sp>
          <p:sp>
            <p:nvSpPr>
              <p:cNvPr id="409" name="Rectangle 615"/>
              <p:cNvSpPr>
                <a:spLocks noChangeArrowheads="1"/>
              </p:cNvSpPr>
              <p:nvPr/>
            </p:nvSpPr>
            <p:spPr bwMode="auto">
              <a:xfrm>
                <a:off x="1389" y="145"/>
                <a:ext cx="62" cy="96"/>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Á</a:t>
                </a:r>
                <a:endParaRPr lang="en-US">
                  <a:effectLst>
                    <a:outerShdw blurRad="38100" dist="38100" dir="2700000" algn="tl">
                      <a:srgbClr val="C0C0C0"/>
                    </a:outerShdw>
                  </a:effectLst>
                </a:endParaRPr>
              </a:p>
            </p:txBody>
          </p:sp>
          <p:sp>
            <p:nvSpPr>
              <p:cNvPr id="410" name="Rectangle 616"/>
              <p:cNvSpPr>
                <a:spLocks noChangeArrowheads="1"/>
              </p:cNvSpPr>
              <p:nvPr/>
            </p:nvSpPr>
            <p:spPr bwMode="auto">
              <a:xfrm>
                <a:off x="1451" y="145"/>
                <a:ext cx="232" cy="97"/>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SSICA</a:t>
                </a:r>
                <a:endParaRPr lang="en-US">
                  <a:effectLst>
                    <a:outerShdw blurRad="38100" dist="38100" dir="2700000" algn="tl">
                      <a:srgbClr val="C0C0C0"/>
                    </a:outerShdw>
                  </a:effectLst>
                </a:endParaRPr>
              </a:p>
            </p:txBody>
          </p:sp>
          <p:sp>
            <p:nvSpPr>
              <p:cNvPr id="411" name="Rectangle 617"/>
              <p:cNvSpPr>
                <a:spLocks noChangeArrowheads="1"/>
              </p:cNvSpPr>
              <p:nvPr/>
            </p:nvSpPr>
            <p:spPr bwMode="auto">
              <a:xfrm>
                <a:off x="1044" y="366"/>
                <a:ext cx="938" cy="291"/>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12" name="Rectangle 618"/>
              <p:cNvSpPr>
                <a:spLocks noChangeArrowheads="1"/>
              </p:cNvSpPr>
              <p:nvPr/>
            </p:nvSpPr>
            <p:spPr bwMode="auto">
              <a:xfrm>
                <a:off x="1044" y="366"/>
                <a:ext cx="938" cy="291"/>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13" name="Rectangle 619"/>
              <p:cNvSpPr>
                <a:spLocks noChangeArrowheads="1"/>
              </p:cNvSpPr>
              <p:nvPr/>
            </p:nvSpPr>
            <p:spPr bwMode="auto">
              <a:xfrm>
                <a:off x="1096" y="406"/>
                <a:ext cx="847" cy="213"/>
              </a:xfrm>
              <a:prstGeom prst="rect">
                <a:avLst/>
              </a:prstGeom>
              <a:noFill/>
              <a:ln w="9525">
                <a:noFill/>
                <a:miter lim="800000"/>
                <a:headEnd/>
                <a:tailEnd/>
              </a:ln>
            </p:spPr>
            <p:txBody>
              <a:bodyPr wrap="square" lIns="0" tIns="0" rIns="0" bIns="0">
                <a:spAutoFit/>
              </a:bodyPr>
              <a:lstStyle/>
              <a:p>
                <a:pPr algn="ctr">
                  <a:defRPr/>
                </a:pPr>
                <a:r>
                  <a:rPr lang="pt-BR" sz="1100" i="0" dirty="0">
                    <a:solidFill>
                      <a:srgbClr val="000000"/>
                    </a:solidFill>
                  </a:rPr>
                  <a:t>Complexo  Antígeno- anticorpo</a:t>
                </a:r>
                <a:endParaRPr lang="pt-BR" dirty="0">
                  <a:effectLst>
                    <a:outerShdw blurRad="38100" dist="38100" dir="2700000" algn="tl">
                      <a:srgbClr val="C0C0C0"/>
                    </a:outerShdw>
                  </a:effectLst>
                </a:endParaRPr>
              </a:p>
            </p:txBody>
          </p:sp>
        </p:grpSp>
        <p:sp>
          <p:nvSpPr>
            <p:cNvPr id="415" name="Rectangle 622"/>
            <p:cNvSpPr>
              <a:spLocks noChangeArrowheads="1"/>
            </p:cNvSpPr>
            <p:nvPr/>
          </p:nvSpPr>
          <p:spPr bwMode="auto">
            <a:xfrm>
              <a:off x="2272705" y="809625"/>
              <a:ext cx="65" cy="276999"/>
            </a:xfrm>
            <a:prstGeom prst="rect">
              <a:avLst/>
            </a:prstGeom>
            <a:noFill/>
            <a:ln w="9525">
              <a:noFill/>
              <a:miter lim="800000"/>
              <a:headEnd/>
              <a:tailEnd/>
            </a:ln>
          </p:spPr>
          <p:txBody>
            <a:bodyPr wrap="none" lIns="0" tIns="0" rIns="0" bIns="0">
              <a:spAutoFit/>
            </a:bodyPr>
            <a:lstStyle/>
            <a:p>
              <a:pPr>
                <a:defRPr/>
              </a:pPr>
              <a:endParaRPr lang="en-US" dirty="0">
                <a:effectLst>
                  <a:outerShdw blurRad="38100" dist="38100" dir="2700000" algn="tl">
                    <a:srgbClr val="C0C0C0"/>
                  </a:outerShdw>
                </a:effectLst>
              </a:endParaRPr>
            </a:p>
          </p:txBody>
        </p:sp>
        <p:sp>
          <p:nvSpPr>
            <p:cNvPr id="417" name="Rectangle 624"/>
            <p:cNvSpPr>
              <a:spLocks noChangeArrowheads="1"/>
            </p:cNvSpPr>
            <p:nvPr/>
          </p:nvSpPr>
          <p:spPr bwMode="auto">
            <a:xfrm>
              <a:off x="5876330" y="161925"/>
              <a:ext cx="267702" cy="153888"/>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VIA </a:t>
              </a:r>
              <a:endParaRPr lang="en-US">
                <a:effectLst>
                  <a:outerShdw blurRad="38100" dist="38100" dir="2700000" algn="tl">
                    <a:srgbClr val="C0C0C0"/>
                  </a:outerShdw>
                </a:effectLst>
              </a:endParaRPr>
            </a:p>
          </p:txBody>
        </p:sp>
        <p:sp>
          <p:nvSpPr>
            <p:cNvPr id="418" name="Rectangle 625"/>
            <p:cNvSpPr>
              <a:spLocks noChangeArrowheads="1"/>
            </p:cNvSpPr>
            <p:nvPr/>
          </p:nvSpPr>
          <p:spPr bwMode="auto">
            <a:xfrm>
              <a:off x="5481042" y="315913"/>
              <a:ext cx="966788" cy="152400"/>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ALTERNATIVA</a:t>
              </a:r>
              <a:endParaRPr lang="en-US">
                <a:effectLst>
                  <a:outerShdw blurRad="38100" dist="38100" dir="2700000" algn="tl">
                    <a:srgbClr val="C0C0C0"/>
                  </a:outerShdw>
                </a:effectLst>
              </a:endParaRPr>
            </a:p>
          </p:txBody>
        </p:sp>
        <p:sp>
          <p:nvSpPr>
            <p:cNvPr id="419" name="Rectangle 626"/>
            <p:cNvSpPr>
              <a:spLocks noChangeArrowheads="1"/>
            </p:cNvSpPr>
            <p:nvPr/>
          </p:nvSpPr>
          <p:spPr bwMode="auto">
            <a:xfrm>
              <a:off x="5252442" y="130175"/>
              <a:ext cx="1511300" cy="438150"/>
            </a:xfrm>
            <a:prstGeom prst="rect">
              <a:avLst/>
            </a:prstGeom>
            <a:solidFill>
              <a:srgbClr val="00000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20" name="Rectangle 627"/>
            <p:cNvSpPr>
              <a:spLocks noChangeArrowheads="1"/>
            </p:cNvSpPr>
            <p:nvPr/>
          </p:nvSpPr>
          <p:spPr bwMode="auto">
            <a:xfrm>
              <a:off x="5207992" y="85725"/>
              <a:ext cx="1489075" cy="427038"/>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21" name="Rectangle 628"/>
            <p:cNvSpPr>
              <a:spLocks noChangeArrowheads="1"/>
            </p:cNvSpPr>
            <p:nvPr/>
          </p:nvSpPr>
          <p:spPr bwMode="auto">
            <a:xfrm>
              <a:off x="5207992" y="85725"/>
              <a:ext cx="1489075" cy="427038"/>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22" name="Rectangle 629"/>
            <p:cNvSpPr>
              <a:spLocks noChangeArrowheads="1"/>
            </p:cNvSpPr>
            <p:nvPr/>
          </p:nvSpPr>
          <p:spPr bwMode="auto">
            <a:xfrm>
              <a:off x="5820767" y="107950"/>
              <a:ext cx="267702" cy="153888"/>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VIA </a:t>
              </a:r>
              <a:endParaRPr lang="en-US">
                <a:effectLst>
                  <a:outerShdw blurRad="38100" dist="38100" dir="2700000" algn="tl">
                    <a:srgbClr val="C0C0C0"/>
                  </a:outerShdw>
                </a:effectLst>
              </a:endParaRPr>
            </a:p>
          </p:txBody>
        </p:sp>
        <p:sp>
          <p:nvSpPr>
            <p:cNvPr id="423" name="Rectangle 630"/>
            <p:cNvSpPr>
              <a:spLocks noChangeArrowheads="1"/>
            </p:cNvSpPr>
            <p:nvPr/>
          </p:nvSpPr>
          <p:spPr bwMode="auto">
            <a:xfrm>
              <a:off x="5427067" y="260350"/>
              <a:ext cx="966788" cy="152400"/>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ALTERNATIVA</a:t>
              </a:r>
              <a:endParaRPr lang="en-US">
                <a:effectLst>
                  <a:outerShdw blurRad="38100" dist="38100" dir="2700000" algn="tl">
                    <a:srgbClr val="C0C0C0"/>
                  </a:outerShdw>
                </a:effectLst>
              </a:endParaRPr>
            </a:p>
          </p:txBody>
        </p:sp>
        <p:sp>
          <p:nvSpPr>
            <p:cNvPr id="424" name="Rectangle 631"/>
            <p:cNvSpPr>
              <a:spLocks noChangeArrowheads="1"/>
            </p:cNvSpPr>
            <p:nvPr/>
          </p:nvSpPr>
          <p:spPr bwMode="auto">
            <a:xfrm>
              <a:off x="4112617" y="161925"/>
              <a:ext cx="514350" cy="152400"/>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VIA DA </a:t>
              </a:r>
              <a:endParaRPr lang="en-US">
                <a:effectLst>
                  <a:outerShdw blurRad="38100" dist="38100" dir="2700000" algn="tl">
                    <a:srgbClr val="C0C0C0"/>
                  </a:outerShdw>
                </a:effectLst>
              </a:endParaRPr>
            </a:p>
          </p:txBody>
        </p:sp>
        <p:sp>
          <p:nvSpPr>
            <p:cNvPr id="425" name="Rectangle 632"/>
            <p:cNvSpPr>
              <a:spLocks noChangeArrowheads="1"/>
            </p:cNvSpPr>
            <p:nvPr/>
          </p:nvSpPr>
          <p:spPr bwMode="auto">
            <a:xfrm>
              <a:off x="4057055" y="315913"/>
              <a:ext cx="585787" cy="152400"/>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LECTINA</a:t>
              </a:r>
              <a:endParaRPr lang="en-US">
                <a:effectLst>
                  <a:outerShdw blurRad="38100" dist="38100" dir="2700000" algn="tl">
                    <a:srgbClr val="C0C0C0"/>
                  </a:outerShdw>
                </a:effectLst>
              </a:endParaRPr>
            </a:p>
          </p:txBody>
        </p:sp>
        <p:sp>
          <p:nvSpPr>
            <p:cNvPr id="426" name="Rectangle 633"/>
            <p:cNvSpPr>
              <a:spLocks noChangeArrowheads="1"/>
            </p:cNvSpPr>
            <p:nvPr/>
          </p:nvSpPr>
          <p:spPr bwMode="auto">
            <a:xfrm>
              <a:off x="3630017" y="130175"/>
              <a:ext cx="1501775" cy="438150"/>
            </a:xfrm>
            <a:prstGeom prst="rect">
              <a:avLst/>
            </a:prstGeom>
            <a:solidFill>
              <a:srgbClr val="00000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27" name="Rectangle 634"/>
            <p:cNvSpPr>
              <a:spLocks noChangeArrowheads="1"/>
            </p:cNvSpPr>
            <p:nvPr/>
          </p:nvSpPr>
          <p:spPr bwMode="auto">
            <a:xfrm>
              <a:off x="3576042" y="85725"/>
              <a:ext cx="1489075" cy="427038"/>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28" name="Rectangle 635"/>
            <p:cNvSpPr>
              <a:spLocks noChangeArrowheads="1"/>
            </p:cNvSpPr>
            <p:nvPr/>
          </p:nvSpPr>
          <p:spPr bwMode="auto">
            <a:xfrm>
              <a:off x="3576042" y="85725"/>
              <a:ext cx="1489075" cy="427038"/>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29" name="Rectangle 636"/>
            <p:cNvSpPr>
              <a:spLocks noChangeArrowheads="1"/>
            </p:cNvSpPr>
            <p:nvPr/>
          </p:nvSpPr>
          <p:spPr bwMode="auto">
            <a:xfrm>
              <a:off x="4047530" y="107950"/>
              <a:ext cx="514350" cy="152400"/>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VIA DA </a:t>
              </a:r>
              <a:endParaRPr lang="en-US">
                <a:effectLst>
                  <a:outerShdw blurRad="38100" dist="38100" dir="2700000" algn="tl">
                    <a:srgbClr val="C0C0C0"/>
                  </a:outerShdw>
                </a:effectLst>
              </a:endParaRPr>
            </a:p>
          </p:txBody>
        </p:sp>
        <p:sp>
          <p:nvSpPr>
            <p:cNvPr id="430" name="Rectangle 637"/>
            <p:cNvSpPr>
              <a:spLocks noChangeArrowheads="1"/>
            </p:cNvSpPr>
            <p:nvPr/>
          </p:nvSpPr>
          <p:spPr bwMode="auto">
            <a:xfrm>
              <a:off x="4003080" y="260350"/>
              <a:ext cx="585787" cy="152400"/>
            </a:xfrm>
            <a:prstGeom prst="rect">
              <a:avLst/>
            </a:prstGeom>
            <a:noFill/>
            <a:ln w="9525">
              <a:noFill/>
              <a:miter lim="800000"/>
              <a:headEnd/>
              <a:tailEnd/>
            </a:ln>
          </p:spPr>
          <p:txBody>
            <a:bodyPr wrap="none" lIns="0" tIns="0" rIns="0" bIns="0">
              <a:spAutoFit/>
            </a:bodyPr>
            <a:lstStyle/>
            <a:p>
              <a:pPr>
                <a:defRPr/>
              </a:pPr>
              <a:r>
                <a:rPr lang="en-US" sz="1000" i="0">
                  <a:solidFill>
                    <a:srgbClr val="000000"/>
                  </a:solidFill>
                </a:rPr>
                <a:t>LECTINA</a:t>
              </a:r>
              <a:endParaRPr lang="en-US">
                <a:effectLst>
                  <a:outerShdw blurRad="38100" dist="38100" dir="2700000" algn="tl">
                    <a:srgbClr val="C0C0C0"/>
                  </a:outerShdw>
                </a:effectLst>
              </a:endParaRPr>
            </a:p>
          </p:txBody>
        </p:sp>
        <p:sp>
          <p:nvSpPr>
            <p:cNvPr id="431" name="Rectangle 638"/>
            <p:cNvSpPr>
              <a:spLocks noChangeArrowheads="1"/>
            </p:cNvSpPr>
            <p:nvPr/>
          </p:nvSpPr>
          <p:spPr bwMode="auto">
            <a:xfrm>
              <a:off x="3576042" y="611188"/>
              <a:ext cx="1489075" cy="461962"/>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32" name="Rectangle 639"/>
            <p:cNvSpPr>
              <a:spLocks noChangeArrowheads="1"/>
            </p:cNvSpPr>
            <p:nvPr/>
          </p:nvSpPr>
          <p:spPr bwMode="auto">
            <a:xfrm>
              <a:off x="3576042" y="611188"/>
              <a:ext cx="1489075" cy="461962"/>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33" name="Rectangle 640"/>
            <p:cNvSpPr>
              <a:spLocks noChangeArrowheads="1"/>
            </p:cNvSpPr>
            <p:nvPr/>
          </p:nvSpPr>
          <p:spPr bwMode="auto">
            <a:xfrm>
              <a:off x="3776570" y="675639"/>
              <a:ext cx="1024319" cy="169277"/>
            </a:xfrm>
            <a:prstGeom prst="rect">
              <a:avLst/>
            </a:prstGeom>
            <a:noFill/>
            <a:ln w="9525">
              <a:noFill/>
              <a:miter lim="800000"/>
              <a:headEnd/>
              <a:tailEnd/>
            </a:ln>
          </p:spPr>
          <p:txBody>
            <a:bodyPr wrap="none" lIns="0" tIns="0" rIns="0" bIns="0">
              <a:spAutoFit/>
            </a:bodyPr>
            <a:lstStyle/>
            <a:p>
              <a:pPr>
                <a:defRPr/>
              </a:pPr>
              <a:r>
                <a:rPr lang="en-US" sz="1100" i="0" dirty="0" err="1">
                  <a:solidFill>
                    <a:srgbClr val="000000"/>
                  </a:solidFill>
                </a:rPr>
                <a:t>Proteína</a:t>
              </a:r>
              <a:r>
                <a:rPr lang="en-US" sz="1100" i="0" dirty="0">
                  <a:solidFill>
                    <a:srgbClr val="000000"/>
                  </a:solidFill>
                </a:rPr>
                <a:t>  </a:t>
              </a:r>
              <a:r>
                <a:rPr lang="en-US" sz="1100" i="0" dirty="0" err="1">
                  <a:solidFill>
                    <a:srgbClr val="000000"/>
                  </a:solidFill>
                </a:rPr>
                <a:t>ligante</a:t>
              </a:r>
              <a:endParaRPr lang="en-US" dirty="0">
                <a:effectLst>
                  <a:outerShdw blurRad="38100" dist="38100" dir="2700000" algn="tl">
                    <a:srgbClr val="C0C0C0"/>
                  </a:outerShdw>
                </a:effectLst>
              </a:endParaRPr>
            </a:p>
          </p:txBody>
        </p:sp>
        <p:sp>
          <p:nvSpPr>
            <p:cNvPr id="434" name="Rectangle 641"/>
            <p:cNvSpPr>
              <a:spLocks noChangeArrowheads="1"/>
            </p:cNvSpPr>
            <p:nvPr/>
          </p:nvSpPr>
          <p:spPr bwMode="auto">
            <a:xfrm>
              <a:off x="3986120" y="851851"/>
              <a:ext cx="679450"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de manose</a:t>
              </a:r>
              <a:endParaRPr lang="en-US">
                <a:effectLst>
                  <a:outerShdw blurRad="38100" dist="38100" dir="2700000" algn="tl">
                    <a:srgbClr val="C0C0C0"/>
                  </a:outerShdw>
                </a:effectLst>
              </a:endParaRPr>
            </a:p>
          </p:txBody>
        </p:sp>
        <p:sp>
          <p:nvSpPr>
            <p:cNvPr id="435" name="Rectangle 642"/>
            <p:cNvSpPr>
              <a:spLocks noChangeArrowheads="1"/>
            </p:cNvSpPr>
            <p:nvPr/>
          </p:nvSpPr>
          <p:spPr bwMode="auto">
            <a:xfrm>
              <a:off x="5207992" y="611188"/>
              <a:ext cx="1489075" cy="461962"/>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36" name="Rectangle 643"/>
            <p:cNvSpPr>
              <a:spLocks noChangeArrowheads="1"/>
            </p:cNvSpPr>
            <p:nvPr/>
          </p:nvSpPr>
          <p:spPr bwMode="auto">
            <a:xfrm>
              <a:off x="5207992" y="611188"/>
              <a:ext cx="1489075" cy="461962"/>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37" name="Rectangle 644"/>
            <p:cNvSpPr>
              <a:spLocks noChangeArrowheads="1"/>
            </p:cNvSpPr>
            <p:nvPr/>
          </p:nvSpPr>
          <p:spPr bwMode="auto">
            <a:xfrm>
              <a:off x="5497420" y="675639"/>
              <a:ext cx="884238"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Superfície de </a:t>
              </a:r>
              <a:endParaRPr lang="en-US">
                <a:effectLst>
                  <a:outerShdw blurRad="38100" dist="38100" dir="2700000" algn="tl">
                    <a:srgbClr val="C0C0C0"/>
                  </a:outerShdw>
                </a:effectLst>
              </a:endParaRPr>
            </a:p>
          </p:txBody>
        </p:sp>
        <p:sp>
          <p:nvSpPr>
            <p:cNvPr id="438" name="Rectangle 645"/>
            <p:cNvSpPr>
              <a:spLocks noChangeArrowheads="1"/>
            </p:cNvSpPr>
            <p:nvPr/>
          </p:nvSpPr>
          <p:spPr bwMode="auto">
            <a:xfrm>
              <a:off x="5638708" y="851851"/>
              <a:ext cx="652462"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patógenos</a:t>
              </a:r>
              <a:endParaRPr lang="en-US">
                <a:effectLst>
                  <a:outerShdw blurRad="38100" dist="38100" dir="2700000" algn="tl">
                    <a:srgbClr val="C0C0C0"/>
                  </a:outerShdw>
                </a:effectLst>
              </a:endParaRPr>
            </a:p>
          </p:txBody>
        </p:sp>
        <p:sp>
          <p:nvSpPr>
            <p:cNvPr id="439" name="Rectangle 646"/>
            <p:cNvSpPr>
              <a:spLocks noChangeArrowheads="1"/>
            </p:cNvSpPr>
            <p:nvPr/>
          </p:nvSpPr>
          <p:spPr bwMode="auto">
            <a:xfrm>
              <a:off x="3576042" y="1149350"/>
              <a:ext cx="1489075" cy="460375"/>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40" name="Rectangle 647"/>
            <p:cNvSpPr>
              <a:spLocks noChangeArrowheads="1"/>
            </p:cNvSpPr>
            <p:nvPr/>
          </p:nvSpPr>
          <p:spPr bwMode="auto">
            <a:xfrm>
              <a:off x="3576042" y="1149350"/>
              <a:ext cx="1489075" cy="460375"/>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41" name="Rectangle 648"/>
            <p:cNvSpPr>
              <a:spLocks noChangeArrowheads="1"/>
            </p:cNvSpPr>
            <p:nvPr/>
          </p:nvSpPr>
          <p:spPr bwMode="auto">
            <a:xfrm>
              <a:off x="3837980" y="1160463"/>
              <a:ext cx="876300"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MASP: MBP, </a:t>
              </a:r>
              <a:endParaRPr lang="en-US">
                <a:effectLst>
                  <a:outerShdw blurRad="38100" dist="38100" dir="2700000" algn="tl">
                    <a:srgbClr val="C0C0C0"/>
                  </a:outerShdw>
                </a:effectLst>
              </a:endParaRPr>
            </a:p>
          </p:txBody>
        </p:sp>
        <p:sp>
          <p:nvSpPr>
            <p:cNvPr id="442" name="Rectangle 649"/>
            <p:cNvSpPr>
              <a:spLocks noChangeArrowheads="1"/>
            </p:cNvSpPr>
            <p:nvPr/>
          </p:nvSpPr>
          <p:spPr bwMode="auto">
            <a:xfrm>
              <a:off x="4068167" y="1335088"/>
              <a:ext cx="411163"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C4, C2</a:t>
              </a:r>
              <a:endParaRPr lang="en-US">
                <a:effectLst>
                  <a:outerShdw blurRad="38100" dist="38100" dir="2700000" algn="tl">
                    <a:srgbClr val="C0C0C0"/>
                  </a:outerShdw>
                </a:effectLst>
              </a:endParaRPr>
            </a:p>
          </p:txBody>
        </p:sp>
        <p:sp>
          <p:nvSpPr>
            <p:cNvPr id="443" name="Rectangle 650"/>
            <p:cNvSpPr>
              <a:spLocks noChangeArrowheads="1"/>
            </p:cNvSpPr>
            <p:nvPr/>
          </p:nvSpPr>
          <p:spPr bwMode="auto">
            <a:xfrm>
              <a:off x="5207992" y="1138238"/>
              <a:ext cx="1489075" cy="460375"/>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44" name="Rectangle 651"/>
            <p:cNvSpPr>
              <a:spLocks noChangeArrowheads="1"/>
            </p:cNvSpPr>
            <p:nvPr/>
          </p:nvSpPr>
          <p:spPr bwMode="auto">
            <a:xfrm>
              <a:off x="5207992" y="1138238"/>
              <a:ext cx="1489075" cy="460375"/>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45" name="Rectangle 652"/>
            <p:cNvSpPr>
              <a:spLocks noChangeArrowheads="1"/>
            </p:cNvSpPr>
            <p:nvPr/>
          </p:nvSpPr>
          <p:spPr bwMode="auto">
            <a:xfrm>
              <a:off x="5831880" y="1149350"/>
              <a:ext cx="800100"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C3,                 </a:t>
              </a:r>
              <a:endParaRPr lang="en-US">
                <a:effectLst>
                  <a:outerShdw blurRad="38100" dist="38100" dir="2700000" algn="tl">
                    <a:srgbClr val="C0C0C0"/>
                  </a:outerShdw>
                </a:effectLst>
              </a:endParaRPr>
            </a:p>
          </p:txBody>
        </p:sp>
        <p:sp>
          <p:nvSpPr>
            <p:cNvPr id="446" name="Rectangle 653"/>
            <p:cNvSpPr>
              <a:spLocks noChangeArrowheads="1"/>
            </p:cNvSpPr>
            <p:nvPr/>
          </p:nvSpPr>
          <p:spPr bwMode="auto">
            <a:xfrm>
              <a:off x="5492155" y="1323975"/>
              <a:ext cx="709612"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Fator B e D</a:t>
              </a:r>
              <a:endParaRPr lang="en-US">
                <a:effectLst>
                  <a:outerShdw blurRad="38100" dist="38100" dir="2700000" algn="tl">
                    <a:srgbClr val="C0C0C0"/>
                  </a:outerShdw>
                </a:effectLst>
              </a:endParaRPr>
            </a:p>
          </p:txBody>
        </p:sp>
        <p:sp>
          <p:nvSpPr>
            <p:cNvPr id="447" name="Rectangle 654"/>
            <p:cNvSpPr>
              <a:spLocks noChangeArrowheads="1"/>
            </p:cNvSpPr>
            <p:nvPr/>
          </p:nvSpPr>
          <p:spPr bwMode="auto">
            <a:xfrm>
              <a:off x="1944092" y="1149350"/>
              <a:ext cx="1489075" cy="460375"/>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48" name="Rectangle 655"/>
            <p:cNvSpPr>
              <a:spLocks noChangeArrowheads="1"/>
            </p:cNvSpPr>
            <p:nvPr/>
          </p:nvSpPr>
          <p:spPr bwMode="auto">
            <a:xfrm>
              <a:off x="1944092" y="1149350"/>
              <a:ext cx="1489075" cy="460375"/>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49" name="Rectangle 656"/>
            <p:cNvSpPr>
              <a:spLocks noChangeArrowheads="1"/>
            </p:cNvSpPr>
            <p:nvPr/>
          </p:nvSpPr>
          <p:spPr bwMode="auto">
            <a:xfrm>
              <a:off x="2118717" y="1160463"/>
              <a:ext cx="255588"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C1q</a:t>
              </a:r>
              <a:endParaRPr lang="en-US">
                <a:effectLst>
                  <a:outerShdw blurRad="38100" dist="38100" dir="2700000" algn="tl">
                    <a:srgbClr val="C0C0C0"/>
                  </a:outerShdw>
                </a:effectLst>
              </a:endParaRPr>
            </a:p>
          </p:txBody>
        </p:sp>
        <p:sp>
          <p:nvSpPr>
            <p:cNvPr id="450" name="Rectangle 657"/>
            <p:cNvSpPr>
              <a:spLocks noChangeArrowheads="1"/>
            </p:cNvSpPr>
            <p:nvPr/>
          </p:nvSpPr>
          <p:spPr bwMode="auto">
            <a:xfrm>
              <a:off x="2382242" y="1160463"/>
              <a:ext cx="69850"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 </a:t>
              </a:r>
              <a:endParaRPr lang="en-US">
                <a:effectLst>
                  <a:outerShdw blurRad="38100" dist="38100" dir="2700000" algn="tl">
                    <a:srgbClr val="C0C0C0"/>
                  </a:outerShdw>
                </a:effectLst>
              </a:endParaRPr>
            </a:p>
          </p:txBody>
        </p:sp>
        <p:sp>
          <p:nvSpPr>
            <p:cNvPr id="451" name="Rectangle 658"/>
            <p:cNvSpPr>
              <a:spLocks noChangeArrowheads="1"/>
            </p:cNvSpPr>
            <p:nvPr/>
          </p:nvSpPr>
          <p:spPr bwMode="auto">
            <a:xfrm>
              <a:off x="2458442" y="1160463"/>
              <a:ext cx="225425"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C1r</a:t>
              </a:r>
              <a:endParaRPr lang="en-US">
                <a:effectLst>
                  <a:outerShdw blurRad="38100" dist="38100" dir="2700000" algn="tl">
                    <a:srgbClr val="C0C0C0"/>
                  </a:outerShdw>
                </a:effectLst>
              </a:endParaRPr>
            </a:p>
          </p:txBody>
        </p:sp>
        <p:sp>
          <p:nvSpPr>
            <p:cNvPr id="452" name="Rectangle 659"/>
            <p:cNvSpPr>
              <a:spLocks noChangeArrowheads="1"/>
            </p:cNvSpPr>
            <p:nvPr/>
          </p:nvSpPr>
          <p:spPr bwMode="auto">
            <a:xfrm>
              <a:off x="2688630" y="1160463"/>
              <a:ext cx="69850"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 </a:t>
              </a:r>
              <a:endParaRPr lang="en-US">
                <a:effectLst>
                  <a:outerShdw blurRad="38100" dist="38100" dir="2700000" algn="tl">
                    <a:srgbClr val="C0C0C0"/>
                  </a:outerShdw>
                </a:effectLst>
              </a:endParaRPr>
            </a:p>
          </p:txBody>
        </p:sp>
        <p:sp>
          <p:nvSpPr>
            <p:cNvPr id="453" name="Rectangle 660"/>
            <p:cNvSpPr>
              <a:spLocks noChangeArrowheads="1"/>
            </p:cNvSpPr>
            <p:nvPr/>
          </p:nvSpPr>
          <p:spPr bwMode="auto">
            <a:xfrm>
              <a:off x="2764830" y="1160463"/>
              <a:ext cx="233362"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C1s</a:t>
              </a:r>
              <a:endParaRPr lang="en-US">
                <a:effectLst>
                  <a:outerShdw blurRad="38100" dist="38100" dir="2700000" algn="tl">
                    <a:srgbClr val="C0C0C0"/>
                  </a:outerShdw>
                </a:effectLst>
              </a:endParaRPr>
            </a:p>
          </p:txBody>
        </p:sp>
        <p:sp>
          <p:nvSpPr>
            <p:cNvPr id="454" name="Rectangle 661"/>
            <p:cNvSpPr>
              <a:spLocks noChangeArrowheads="1"/>
            </p:cNvSpPr>
            <p:nvPr/>
          </p:nvSpPr>
          <p:spPr bwMode="auto">
            <a:xfrm>
              <a:off x="3006130" y="1160463"/>
              <a:ext cx="69850"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 </a:t>
              </a:r>
              <a:endParaRPr lang="en-US">
                <a:effectLst>
                  <a:outerShdw blurRad="38100" dist="38100" dir="2700000" algn="tl">
                    <a:srgbClr val="C0C0C0"/>
                  </a:outerShdw>
                </a:effectLst>
              </a:endParaRPr>
            </a:p>
          </p:txBody>
        </p:sp>
        <p:sp>
          <p:nvSpPr>
            <p:cNvPr id="455" name="Rectangle 662"/>
            <p:cNvSpPr>
              <a:spLocks noChangeArrowheads="1"/>
            </p:cNvSpPr>
            <p:nvPr/>
          </p:nvSpPr>
          <p:spPr bwMode="auto">
            <a:xfrm>
              <a:off x="2436217" y="1335088"/>
              <a:ext cx="411163" cy="168275"/>
            </a:xfrm>
            <a:prstGeom prst="rect">
              <a:avLst/>
            </a:prstGeom>
            <a:noFill/>
            <a:ln w="9525">
              <a:noFill/>
              <a:miter lim="800000"/>
              <a:headEnd/>
              <a:tailEnd/>
            </a:ln>
          </p:spPr>
          <p:txBody>
            <a:bodyPr wrap="none" lIns="0" tIns="0" rIns="0" bIns="0">
              <a:spAutoFit/>
            </a:bodyPr>
            <a:lstStyle/>
            <a:p>
              <a:pPr>
                <a:defRPr/>
              </a:pPr>
              <a:r>
                <a:rPr lang="en-US" sz="1100" i="0" dirty="0">
                  <a:solidFill>
                    <a:srgbClr val="000000"/>
                  </a:solidFill>
                </a:rPr>
                <a:t>C4; C2</a:t>
              </a:r>
              <a:endParaRPr lang="en-US" dirty="0">
                <a:effectLst>
                  <a:outerShdw blurRad="38100" dist="38100" dir="2700000" algn="tl">
                    <a:srgbClr val="C0C0C0"/>
                  </a:outerShdw>
                </a:effectLst>
              </a:endParaRPr>
            </a:p>
          </p:txBody>
        </p:sp>
        <p:sp>
          <p:nvSpPr>
            <p:cNvPr id="456" name="Rectangle 663"/>
            <p:cNvSpPr>
              <a:spLocks noChangeArrowheads="1"/>
            </p:cNvSpPr>
            <p:nvPr/>
          </p:nvSpPr>
          <p:spPr bwMode="auto">
            <a:xfrm>
              <a:off x="3652242" y="2125663"/>
              <a:ext cx="1201738" cy="228600"/>
            </a:xfrm>
            <a:prstGeom prst="rect">
              <a:avLst/>
            </a:prstGeom>
            <a:noFill/>
            <a:ln w="9525">
              <a:noFill/>
              <a:miter lim="800000"/>
              <a:headEnd/>
              <a:tailEnd/>
            </a:ln>
          </p:spPr>
          <p:txBody>
            <a:bodyPr wrap="none" lIns="0" tIns="0" rIns="0" bIns="0">
              <a:spAutoFit/>
            </a:bodyPr>
            <a:lstStyle/>
            <a:p>
              <a:pPr>
                <a:defRPr/>
              </a:pPr>
              <a:r>
                <a:rPr lang="en-US" sz="1500" i="0">
                  <a:solidFill>
                    <a:srgbClr val="000000"/>
                  </a:solidFill>
                </a:rPr>
                <a:t>C3 convertase</a:t>
              </a:r>
              <a:endParaRPr lang="en-US">
                <a:effectLst>
                  <a:outerShdw blurRad="38100" dist="38100" dir="2700000" algn="tl">
                    <a:srgbClr val="C0C0C0"/>
                  </a:outerShdw>
                </a:effectLst>
              </a:endParaRPr>
            </a:p>
          </p:txBody>
        </p:sp>
        <p:sp>
          <p:nvSpPr>
            <p:cNvPr id="457" name="Rectangle 664"/>
            <p:cNvSpPr>
              <a:spLocks noChangeArrowheads="1"/>
            </p:cNvSpPr>
            <p:nvPr/>
          </p:nvSpPr>
          <p:spPr bwMode="auto">
            <a:xfrm>
              <a:off x="3290292" y="2114550"/>
              <a:ext cx="2092325" cy="339725"/>
            </a:xfrm>
            <a:prstGeom prst="rect">
              <a:avLst/>
            </a:prstGeom>
            <a:solidFill>
              <a:srgbClr val="00000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58" name="Rectangle 665"/>
            <p:cNvSpPr>
              <a:spLocks noChangeArrowheads="1"/>
            </p:cNvSpPr>
            <p:nvPr/>
          </p:nvSpPr>
          <p:spPr bwMode="auto">
            <a:xfrm>
              <a:off x="3280767" y="2058988"/>
              <a:ext cx="2081213" cy="330200"/>
            </a:xfrm>
            <a:prstGeom prst="rect">
              <a:avLst/>
            </a:prstGeom>
            <a:solidFill>
              <a:srgbClr val="C0C0C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59" name="Rectangle 666"/>
            <p:cNvSpPr>
              <a:spLocks noChangeArrowheads="1"/>
            </p:cNvSpPr>
            <p:nvPr/>
          </p:nvSpPr>
          <p:spPr bwMode="auto">
            <a:xfrm>
              <a:off x="3280767" y="2058988"/>
              <a:ext cx="2081213" cy="330200"/>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lstStyle/>
            <a:p>
              <a:pPr>
                <a:defRPr/>
              </a:pPr>
              <a:endParaRPr lang="pt-BR" b="1" dirty="0">
                <a:solidFill>
                  <a:schemeClr val="bg1"/>
                </a:solidFill>
                <a:effectLst>
                  <a:outerShdw blurRad="38100" dist="38100" dir="2700000" algn="tl">
                    <a:srgbClr val="000000">
                      <a:alpha val="43137"/>
                    </a:srgbClr>
                  </a:outerShdw>
                </a:effectLst>
              </a:endParaRPr>
            </a:p>
          </p:txBody>
        </p:sp>
        <p:sp>
          <p:nvSpPr>
            <p:cNvPr id="461" name="Rectangle 668"/>
            <p:cNvSpPr>
              <a:spLocks noChangeArrowheads="1"/>
            </p:cNvSpPr>
            <p:nvPr/>
          </p:nvSpPr>
          <p:spPr bwMode="auto">
            <a:xfrm>
              <a:off x="3500426" y="2092696"/>
              <a:ext cx="1633589" cy="276999"/>
            </a:xfrm>
            <a:prstGeom prst="rect">
              <a:avLst/>
            </a:prstGeom>
            <a:noFill/>
            <a:ln w="9525">
              <a:noFill/>
              <a:miter lim="800000"/>
              <a:headEnd/>
              <a:tailEnd/>
            </a:ln>
          </p:spPr>
          <p:txBody>
            <a:bodyPr wrap="none" lIns="0" tIns="0" rIns="0" bIns="0">
              <a:spAutoFit/>
            </a:bodyPr>
            <a:lstStyle/>
            <a:p>
              <a:pPr>
                <a:defRPr/>
              </a:pPr>
              <a:r>
                <a:rPr lang="en-US" b="1" i="0" cap="small" dirty="0">
                  <a:solidFill>
                    <a:schemeClr val="bg1"/>
                  </a:solidFill>
                  <a:effectLst>
                    <a:outerShdw blurRad="38100" dist="38100" dir="2700000" algn="tl">
                      <a:srgbClr val="000000">
                        <a:alpha val="43137"/>
                      </a:srgbClr>
                    </a:outerShdw>
                  </a:effectLst>
                </a:rPr>
                <a:t>C3 </a:t>
              </a:r>
              <a:r>
                <a:rPr lang="en-US" b="1" i="0" cap="small" dirty="0" err="1">
                  <a:solidFill>
                    <a:schemeClr val="bg1"/>
                  </a:solidFill>
                  <a:effectLst>
                    <a:outerShdw blurRad="38100" dist="38100" dir="2700000" algn="tl">
                      <a:srgbClr val="000000">
                        <a:alpha val="43137"/>
                      </a:srgbClr>
                    </a:outerShdw>
                  </a:effectLst>
                </a:rPr>
                <a:t>convertase</a:t>
              </a:r>
              <a:endParaRPr lang="en-US" sz="2400" b="1" cap="small" dirty="0">
                <a:solidFill>
                  <a:schemeClr val="bg1"/>
                </a:solidFill>
                <a:effectLst>
                  <a:outerShdw blurRad="38100" dist="38100" dir="2700000" algn="tl">
                    <a:srgbClr val="000000">
                      <a:alpha val="43137"/>
                    </a:srgbClr>
                  </a:outerShdw>
                </a:effectLst>
              </a:endParaRPr>
            </a:p>
          </p:txBody>
        </p:sp>
        <p:sp>
          <p:nvSpPr>
            <p:cNvPr id="462" name="Rectangle 669"/>
            <p:cNvSpPr>
              <a:spLocks noChangeArrowheads="1"/>
            </p:cNvSpPr>
            <p:nvPr/>
          </p:nvSpPr>
          <p:spPr bwMode="auto">
            <a:xfrm>
              <a:off x="2842617" y="2695575"/>
              <a:ext cx="1022716" cy="200055"/>
            </a:xfrm>
            <a:prstGeom prst="rect">
              <a:avLst/>
            </a:prstGeom>
            <a:noFill/>
            <a:ln w="9525">
              <a:noFill/>
              <a:miter lim="800000"/>
              <a:headEnd/>
              <a:tailEnd/>
            </a:ln>
          </p:spPr>
          <p:txBody>
            <a:bodyPr wrap="none" lIns="0" tIns="0" rIns="0" bIns="0">
              <a:spAutoFit/>
            </a:bodyPr>
            <a:lstStyle/>
            <a:p>
              <a:pPr>
                <a:defRPr/>
              </a:pPr>
              <a:r>
                <a:rPr lang="en-US" sz="1300" b="0" i="0">
                  <a:solidFill>
                    <a:srgbClr val="808080"/>
                  </a:solidFill>
                </a:rPr>
                <a:t>C4a, C3a, C5a</a:t>
              </a:r>
              <a:endParaRPr lang="en-US">
                <a:effectLst>
                  <a:outerShdw blurRad="38100" dist="38100" dir="2700000" algn="tl">
                    <a:srgbClr val="C0C0C0"/>
                  </a:outerShdw>
                </a:effectLst>
              </a:endParaRPr>
            </a:p>
          </p:txBody>
        </p:sp>
        <p:sp>
          <p:nvSpPr>
            <p:cNvPr id="463" name="Rectangle 670"/>
            <p:cNvSpPr>
              <a:spLocks noChangeArrowheads="1"/>
            </p:cNvSpPr>
            <p:nvPr/>
          </p:nvSpPr>
          <p:spPr bwMode="auto">
            <a:xfrm>
              <a:off x="2633067" y="2673350"/>
              <a:ext cx="1501775" cy="307975"/>
            </a:xfrm>
            <a:prstGeom prst="rect">
              <a:avLst/>
            </a:prstGeom>
            <a:solidFill>
              <a:srgbClr val="80808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64" name="Rectangle 671"/>
            <p:cNvSpPr>
              <a:spLocks noChangeArrowheads="1"/>
            </p:cNvSpPr>
            <p:nvPr/>
          </p:nvSpPr>
          <p:spPr bwMode="auto">
            <a:xfrm>
              <a:off x="2612430" y="2651125"/>
              <a:ext cx="1489075" cy="307975"/>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65" name="Rectangle 672"/>
            <p:cNvSpPr>
              <a:spLocks noChangeArrowheads="1"/>
            </p:cNvSpPr>
            <p:nvPr/>
          </p:nvSpPr>
          <p:spPr bwMode="auto">
            <a:xfrm>
              <a:off x="2612430" y="2651125"/>
              <a:ext cx="1489075" cy="307975"/>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66" name="Rectangle 673"/>
            <p:cNvSpPr>
              <a:spLocks noChangeArrowheads="1"/>
            </p:cNvSpPr>
            <p:nvPr/>
          </p:nvSpPr>
          <p:spPr bwMode="auto">
            <a:xfrm>
              <a:off x="2809280" y="2662238"/>
              <a:ext cx="1022716" cy="200055"/>
            </a:xfrm>
            <a:prstGeom prst="rect">
              <a:avLst/>
            </a:prstGeom>
            <a:noFill/>
            <a:ln w="9525">
              <a:noFill/>
              <a:miter lim="800000"/>
              <a:headEnd/>
              <a:tailEnd/>
            </a:ln>
          </p:spPr>
          <p:txBody>
            <a:bodyPr wrap="none" lIns="0" tIns="0" rIns="0" bIns="0">
              <a:spAutoFit/>
            </a:bodyPr>
            <a:lstStyle/>
            <a:p>
              <a:pPr>
                <a:defRPr/>
              </a:pPr>
              <a:r>
                <a:rPr lang="en-US" sz="1300" b="0" i="0">
                  <a:solidFill>
                    <a:srgbClr val="000000"/>
                  </a:solidFill>
                </a:rPr>
                <a:t>C4a, C3a, C5a</a:t>
              </a:r>
              <a:endParaRPr lang="en-US">
                <a:effectLst>
                  <a:outerShdw blurRad="38100" dist="38100" dir="2700000" algn="tl">
                    <a:srgbClr val="C0C0C0"/>
                  </a:outerShdw>
                </a:effectLst>
              </a:endParaRPr>
            </a:p>
          </p:txBody>
        </p:sp>
        <p:sp>
          <p:nvSpPr>
            <p:cNvPr id="467" name="Rectangle 674"/>
            <p:cNvSpPr>
              <a:spLocks noChangeArrowheads="1"/>
            </p:cNvSpPr>
            <p:nvPr/>
          </p:nvSpPr>
          <p:spPr bwMode="auto">
            <a:xfrm>
              <a:off x="2042517" y="3221038"/>
              <a:ext cx="795338" cy="168275"/>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Mediadores </a:t>
              </a:r>
              <a:endParaRPr lang="en-US">
                <a:effectLst>
                  <a:outerShdw blurRad="38100" dist="38100" dir="2700000" algn="tl">
                    <a:srgbClr val="C0C0C0"/>
                  </a:outerShdw>
                </a:effectLst>
              </a:endParaRPr>
            </a:p>
          </p:txBody>
        </p:sp>
        <p:sp>
          <p:nvSpPr>
            <p:cNvPr id="468" name="Rectangle 675"/>
            <p:cNvSpPr>
              <a:spLocks noChangeArrowheads="1"/>
            </p:cNvSpPr>
            <p:nvPr/>
          </p:nvSpPr>
          <p:spPr bwMode="auto">
            <a:xfrm>
              <a:off x="1975842" y="3386138"/>
              <a:ext cx="287338" cy="168275"/>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pept</a:t>
              </a:r>
              <a:endParaRPr lang="en-US">
                <a:effectLst>
                  <a:outerShdw blurRad="38100" dist="38100" dir="2700000" algn="tl">
                    <a:srgbClr val="C0C0C0"/>
                  </a:outerShdw>
                </a:effectLst>
              </a:endParaRPr>
            </a:p>
          </p:txBody>
        </p:sp>
        <p:sp>
          <p:nvSpPr>
            <p:cNvPr id="469" name="Rectangle 676"/>
            <p:cNvSpPr>
              <a:spLocks noChangeArrowheads="1"/>
            </p:cNvSpPr>
            <p:nvPr/>
          </p:nvSpPr>
          <p:spPr bwMode="auto">
            <a:xfrm>
              <a:off x="2304455" y="3386138"/>
              <a:ext cx="41678" cy="169277"/>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í</a:t>
              </a:r>
              <a:endParaRPr lang="en-US">
                <a:effectLst>
                  <a:outerShdw blurRad="38100" dist="38100" dir="2700000" algn="tl">
                    <a:srgbClr val="C0C0C0"/>
                  </a:outerShdw>
                </a:effectLst>
              </a:endParaRPr>
            </a:p>
          </p:txBody>
        </p:sp>
        <p:sp>
          <p:nvSpPr>
            <p:cNvPr id="470" name="Rectangle 677"/>
            <p:cNvSpPr>
              <a:spLocks noChangeArrowheads="1"/>
            </p:cNvSpPr>
            <p:nvPr/>
          </p:nvSpPr>
          <p:spPr bwMode="auto">
            <a:xfrm>
              <a:off x="2348905" y="3386138"/>
              <a:ext cx="333375" cy="168275"/>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dicos</a:t>
              </a:r>
              <a:endParaRPr lang="en-US">
                <a:effectLst>
                  <a:outerShdw blurRad="38100" dist="38100" dir="2700000" algn="tl">
                    <a:srgbClr val="C0C0C0"/>
                  </a:outerShdw>
                </a:effectLst>
              </a:endParaRPr>
            </a:p>
          </p:txBody>
        </p:sp>
        <p:sp>
          <p:nvSpPr>
            <p:cNvPr id="471" name="Rectangle 678"/>
            <p:cNvSpPr>
              <a:spLocks noChangeArrowheads="1"/>
            </p:cNvSpPr>
            <p:nvPr/>
          </p:nvSpPr>
          <p:spPr bwMode="auto">
            <a:xfrm>
              <a:off x="2733080" y="3386138"/>
              <a:ext cx="190500" cy="168275"/>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da </a:t>
              </a:r>
              <a:endParaRPr lang="en-US">
                <a:effectLst>
                  <a:outerShdw blurRad="38100" dist="38100" dir="2700000" algn="tl">
                    <a:srgbClr val="C0C0C0"/>
                  </a:outerShdw>
                </a:effectLst>
              </a:endParaRPr>
            </a:p>
          </p:txBody>
        </p:sp>
        <p:sp>
          <p:nvSpPr>
            <p:cNvPr id="472" name="Rectangle 679"/>
            <p:cNvSpPr>
              <a:spLocks noChangeArrowheads="1"/>
            </p:cNvSpPr>
            <p:nvPr/>
          </p:nvSpPr>
          <p:spPr bwMode="auto">
            <a:xfrm>
              <a:off x="2085380" y="3560763"/>
              <a:ext cx="481012" cy="168275"/>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inflama</a:t>
              </a:r>
              <a:endParaRPr lang="en-US">
                <a:effectLst>
                  <a:outerShdw blurRad="38100" dist="38100" dir="2700000" algn="tl">
                    <a:srgbClr val="C0C0C0"/>
                  </a:outerShdw>
                </a:effectLst>
              </a:endParaRPr>
            </a:p>
          </p:txBody>
        </p:sp>
        <p:sp>
          <p:nvSpPr>
            <p:cNvPr id="473" name="Rectangle 680"/>
            <p:cNvSpPr>
              <a:spLocks noChangeArrowheads="1"/>
            </p:cNvSpPr>
            <p:nvPr/>
          </p:nvSpPr>
          <p:spPr bwMode="auto">
            <a:xfrm>
              <a:off x="2623542" y="3560763"/>
              <a:ext cx="131763" cy="168275"/>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çã</a:t>
              </a:r>
              <a:endParaRPr lang="en-US">
                <a:effectLst>
                  <a:outerShdw blurRad="38100" dist="38100" dir="2700000" algn="tl">
                    <a:srgbClr val="C0C0C0"/>
                  </a:outerShdw>
                </a:effectLst>
              </a:endParaRPr>
            </a:p>
          </p:txBody>
        </p:sp>
        <p:sp>
          <p:nvSpPr>
            <p:cNvPr id="474" name="Rectangle 681"/>
            <p:cNvSpPr>
              <a:spLocks noChangeArrowheads="1"/>
            </p:cNvSpPr>
            <p:nvPr/>
          </p:nvSpPr>
          <p:spPr bwMode="auto">
            <a:xfrm>
              <a:off x="2787055" y="3560763"/>
              <a:ext cx="77787" cy="168275"/>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o</a:t>
              </a:r>
              <a:endParaRPr lang="en-US">
                <a:effectLst>
                  <a:outerShdw blurRad="38100" dist="38100" dir="2700000" algn="tl">
                    <a:srgbClr val="C0C0C0"/>
                  </a:outerShdw>
                </a:effectLst>
              </a:endParaRPr>
            </a:p>
          </p:txBody>
        </p:sp>
        <p:sp>
          <p:nvSpPr>
            <p:cNvPr id="475" name="Rectangle 682"/>
            <p:cNvSpPr>
              <a:spLocks noChangeArrowheads="1"/>
            </p:cNvSpPr>
            <p:nvPr/>
          </p:nvSpPr>
          <p:spPr bwMode="auto">
            <a:xfrm>
              <a:off x="1725017" y="3200400"/>
              <a:ext cx="1500188" cy="635000"/>
            </a:xfrm>
            <a:prstGeom prst="rect">
              <a:avLst/>
            </a:prstGeom>
            <a:solidFill>
              <a:srgbClr val="80808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76" name="Rectangle 683"/>
            <p:cNvSpPr>
              <a:spLocks noChangeArrowheads="1"/>
            </p:cNvSpPr>
            <p:nvPr/>
          </p:nvSpPr>
          <p:spPr bwMode="auto">
            <a:xfrm>
              <a:off x="1702792" y="3178175"/>
              <a:ext cx="1489075" cy="625475"/>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77" name="Rectangle 684"/>
            <p:cNvSpPr>
              <a:spLocks noChangeArrowheads="1"/>
            </p:cNvSpPr>
            <p:nvPr/>
          </p:nvSpPr>
          <p:spPr bwMode="auto">
            <a:xfrm>
              <a:off x="1702792" y="3178175"/>
              <a:ext cx="1489075" cy="625475"/>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78" name="Rectangle 685"/>
            <p:cNvSpPr>
              <a:spLocks noChangeArrowheads="1"/>
            </p:cNvSpPr>
            <p:nvPr/>
          </p:nvSpPr>
          <p:spPr bwMode="auto">
            <a:xfrm>
              <a:off x="2075855" y="3189288"/>
              <a:ext cx="760412"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Mediadores</a:t>
              </a:r>
              <a:endParaRPr lang="en-US">
                <a:effectLst>
                  <a:outerShdw blurRad="38100" dist="38100" dir="2700000" algn="tl">
                    <a:srgbClr val="C0C0C0"/>
                  </a:outerShdw>
                </a:effectLst>
              </a:endParaRPr>
            </a:p>
          </p:txBody>
        </p:sp>
        <p:sp>
          <p:nvSpPr>
            <p:cNvPr id="479" name="Rectangle 686"/>
            <p:cNvSpPr>
              <a:spLocks noChangeArrowheads="1"/>
            </p:cNvSpPr>
            <p:nvPr/>
          </p:nvSpPr>
          <p:spPr bwMode="auto">
            <a:xfrm>
              <a:off x="2020292" y="3363913"/>
              <a:ext cx="857250"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peptídicos da</a:t>
              </a:r>
              <a:endParaRPr lang="en-US">
                <a:effectLst>
                  <a:outerShdw blurRad="38100" dist="38100" dir="2700000" algn="tl">
                    <a:srgbClr val="C0C0C0"/>
                  </a:outerShdw>
                </a:effectLst>
              </a:endParaRPr>
            </a:p>
          </p:txBody>
        </p:sp>
        <p:sp>
          <p:nvSpPr>
            <p:cNvPr id="480" name="Rectangle 687"/>
            <p:cNvSpPr>
              <a:spLocks noChangeArrowheads="1"/>
            </p:cNvSpPr>
            <p:nvPr/>
          </p:nvSpPr>
          <p:spPr bwMode="auto">
            <a:xfrm>
              <a:off x="2085380" y="3540125"/>
              <a:ext cx="725487"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inflamação </a:t>
              </a:r>
              <a:endParaRPr lang="en-US">
                <a:effectLst>
                  <a:outerShdw blurRad="38100" dist="38100" dir="2700000" algn="tl">
                    <a:srgbClr val="C0C0C0"/>
                  </a:outerShdw>
                </a:effectLst>
              </a:endParaRPr>
            </a:p>
          </p:txBody>
        </p:sp>
        <p:sp>
          <p:nvSpPr>
            <p:cNvPr id="481" name="Rectangle 688"/>
            <p:cNvSpPr>
              <a:spLocks noChangeArrowheads="1"/>
            </p:cNvSpPr>
            <p:nvPr/>
          </p:nvSpPr>
          <p:spPr bwMode="auto">
            <a:xfrm>
              <a:off x="3871317" y="3209925"/>
              <a:ext cx="919163" cy="168275"/>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Componentes </a:t>
              </a:r>
              <a:endParaRPr lang="en-US">
                <a:effectLst>
                  <a:outerShdw blurRad="38100" dist="38100" dir="2700000" algn="tl">
                    <a:srgbClr val="C0C0C0"/>
                  </a:outerShdw>
                </a:effectLst>
              </a:endParaRPr>
            </a:p>
          </p:txBody>
        </p:sp>
        <p:sp>
          <p:nvSpPr>
            <p:cNvPr id="482" name="Rectangle 689"/>
            <p:cNvSpPr>
              <a:spLocks noChangeArrowheads="1"/>
            </p:cNvSpPr>
            <p:nvPr/>
          </p:nvSpPr>
          <p:spPr bwMode="auto">
            <a:xfrm>
              <a:off x="3882430" y="3386138"/>
              <a:ext cx="838200" cy="168275"/>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terminais do </a:t>
              </a:r>
              <a:endParaRPr lang="en-US">
                <a:effectLst>
                  <a:outerShdw blurRad="38100" dist="38100" dir="2700000" algn="tl">
                    <a:srgbClr val="C0C0C0"/>
                  </a:outerShdw>
                </a:effectLst>
              </a:endParaRPr>
            </a:p>
          </p:txBody>
        </p:sp>
        <p:sp>
          <p:nvSpPr>
            <p:cNvPr id="483" name="Rectangle 690"/>
            <p:cNvSpPr>
              <a:spLocks noChangeArrowheads="1"/>
            </p:cNvSpPr>
            <p:nvPr/>
          </p:nvSpPr>
          <p:spPr bwMode="auto">
            <a:xfrm>
              <a:off x="3837980" y="3560763"/>
              <a:ext cx="977900" cy="168275"/>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Complemento: </a:t>
              </a:r>
              <a:endParaRPr lang="en-US">
                <a:effectLst>
                  <a:outerShdw blurRad="38100" dist="38100" dir="2700000" algn="tl">
                    <a:srgbClr val="C0C0C0"/>
                  </a:outerShdw>
                </a:effectLst>
              </a:endParaRPr>
            </a:p>
          </p:txBody>
        </p:sp>
        <p:sp>
          <p:nvSpPr>
            <p:cNvPr id="484" name="Rectangle 691"/>
            <p:cNvSpPr>
              <a:spLocks noChangeArrowheads="1"/>
            </p:cNvSpPr>
            <p:nvPr/>
          </p:nvSpPr>
          <p:spPr bwMode="auto">
            <a:xfrm>
              <a:off x="3849092" y="3725863"/>
              <a:ext cx="806450" cy="168275"/>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C5b, C6, C7, </a:t>
              </a:r>
              <a:endParaRPr lang="en-US">
                <a:effectLst>
                  <a:outerShdw blurRad="38100" dist="38100" dir="2700000" algn="tl">
                    <a:srgbClr val="C0C0C0"/>
                  </a:outerShdw>
                </a:effectLst>
              </a:endParaRPr>
            </a:p>
          </p:txBody>
        </p:sp>
        <p:sp>
          <p:nvSpPr>
            <p:cNvPr id="485" name="Rectangle 692"/>
            <p:cNvSpPr>
              <a:spLocks noChangeArrowheads="1"/>
            </p:cNvSpPr>
            <p:nvPr/>
          </p:nvSpPr>
          <p:spPr bwMode="auto">
            <a:xfrm>
              <a:off x="4047530" y="3902075"/>
              <a:ext cx="481012" cy="168275"/>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C8 e C9</a:t>
              </a:r>
              <a:endParaRPr lang="en-US">
                <a:effectLst>
                  <a:outerShdw blurRad="38100" dist="38100" dir="2700000" algn="tl">
                    <a:srgbClr val="C0C0C0"/>
                  </a:outerShdw>
                </a:effectLst>
              </a:endParaRPr>
            </a:p>
          </p:txBody>
        </p:sp>
        <p:sp>
          <p:nvSpPr>
            <p:cNvPr id="486" name="Rectangle 693"/>
            <p:cNvSpPr>
              <a:spLocks noChangeArrowheads="1"/>
            </p:cNvSpPr>
            <p:nvPr/>
          </p:nvSpPr>
          <p:spPr bwMode="auto">
            <a:xfrm>
              <a:off x="3598267" y="3189288"/>
              <a:ext cx="1500188" cy="987425"/>
            </a:xfrm>
            <a:prstGeom prst="rect">
              <a:avLst/>
            </a:prstGeom>
            <a:solidFill>
              <a:srgbClr val="80808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87" name="Rectangle 694"/>
            <p:cNvSpPr>
              <a:spLocks noChangeArrowheads="1"/>
            </p:cNvSpPr>
            <p:nvPr/>
          </p:nvSpPr>
          <p:spPr bwMode="auto">
            <a:xfrm>
              <a:off x="3576042" y="3178175"/>
              <a:ext cx="1489075" cy="965200"/>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88" name="Rectangle 695"/>
            <p:cNvSpPr>
              <a:spLocks noChangeArrowheads="1"/>
            </p:cNvSpPr>
            <p:nvPr/>
          </p:nvSpPr>
          <p:spPr bwMode="auto">
            <a:xfrm>
              <a:off x="3576042" y="3178175"/>
              <a:ext cx="1489075" cy="965200"/>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89" name="Rectangle 696"/>
            <p:cNvSpPr>
              <a:spLocks noChangeArrowheads="1"/>
            </p:cNvSpPr>
            <p:nvPr/>
          </p:nvSpPr>
          <p:spPr bwMode="auto">
            <a:xfrm>
              <a:off x="3849092" y="3189288"/>
              <a:ext cx="919163"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Componentes </a:t>
              </a:r>
              <a:endParaRPr lang="en-US">
                <a:effectLst>
                  <a:outerShdw blurRad="38100" dist="38100" dir="2700000" algn="tl">
                    <a:srgbClr val="C0C0C0"/>
                  </a:outerShdw>
                </a:effectLst>
              </a:endParaRPr>
            </a:p>
          </p:txBody>
        </p:sp>
        <p:sp>
          <p:nvSpPr>
            <p:cNvPr id="490" name="Rectangle 697"/>
            <p:cNvSpPr>
              <a:spLocks noChangeArrowheads="1"/>
            </p:cNvSpPr>
            <p:nvPr/>
          </p:nvSpPr>
          <p:spPr bwMode="auto">
            <a:xfrm>
              <a:off x="3860205" y="3363913"/>
              <a:ext cx="838200"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terminais do </a:t>
              </a:r>
              <a:endParaRPr lang="en-US">
                <a:effectLst>
                  <a:outerShdw blurRad="38100" dist="38100" dir="2700000" algn="tl">
                    <a:srgbClr val="C0C0C0"/>
                  </a:outerShdw>
                </a:effectLst>
              </a:endParaRPr>
            </a:p>
          </p:txBody>
        </p:sp>
        <p:sp>
          <p:nvSpPr>
            <p:cNvPr id="491" name="Rectangle 698"/>
            <p:cNvSpPr>
              <a:spLocks noChangeArrowheads="1"/>
            </p:cNvSpPr>
            <p:nvPr/>
          </p:nvSpPr>
          <p:spPr bwMode="auto">
            <a:xfrm>
              <a:off x="3817342" y="3529013"/>
              <a:ext cx="977900"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Complemento: </a:t>
              </a:r>
              <a:endParaRPr lang="en-US">
                <a:effectLst>
                  <a:outerShdw blurRad="38100" dist="38100" dir="2700000" algn="tl">
                    <a:srgbClr val="C0C0C0"/>
                  </a:outerShdw>
                </a:effectLst>
              </a:endParaRPr>
            </a:p>
          </p:txBody>
        </p:sp>
        <p:sp>
          <p:nvSpPr>
            <p:cNvPr id="492" name="Rectangle 699"/>
            <p:cNvSpPr>
              <a:spLocks noChangeArrowheads="1"/>
            </p:cNvSpPr>
            <p:nvPr/>
          </p:nvSpPr>
          <p:spPr bwMode="auto">
            <a:xfrm>
              <a:off x="3851526" y="3703638"/>
              <a:ext cx="806450" cy="168275"/>
            </a:xfrm>
            <a:prstGeom prst="rect">
              <a:avLst/>
            </a:prstGeom>
            <a:noFill/>
            <a:ln w="9525">
              <a:noFill/>
              <a:miter lim="800000"/>
              <a:headEnd/>
              <a:tailEnd/>
            </a:ln>
          </p:spPr>
          <p:txBody>
            <a:bodyPr wrap="none" lIns="0" tIns="0" rIns="0" bIns="0">
              <a:spAutoFit/>
            </a:bodyPr>
            <a:lstStyle/>
            <a:p>
              <a:pPr>
                <a:defRPr/>
              </a:pPr>
              <a:r>
                <a:rPr lang="en-US" sz="1100" i="0" dirty="0">
                  <a:solidFill>
                    <a:srgbClr val="000000"/>
                  </a:solidFill>
                </a:rPr>
                <a:t>C5b, C6, C7, </a:t>
              </a:r>
              <a:endParaRPr lang="en-US" dirty="0">
                <a:effectLst>
                  <a:outerShdw blurRad="38100" dist="38100" dir="2700000" algn="tl">
                    <a:srgbClr val="C0C0C0"/>
                  </a:outerShdw>
                </a:effectLst>
              </a:endParaRPr>
            </a:p>
          </p:txBody>
        </p:sp>
        <p:sp>
          <p:nvSpPr>
            <p:cNvPr id="493" name="Rectangle 700"/>
            <p:cNvSpPr>
              <a:spLocks noChangeArrowheads="1"/>
            </p:cNvSpPr>
            <p:nvPr/>
          </p:nvSpPr>
          <p:spPr bwMode="auto">
            <a:xfrm>
              <a:off x="4025305" y="3879850"/>
              <a:ext cx="481012" cy="168275"/>
            </a:xfrm>
            <a:prstGeom prst="rect">
              <a:avLst/>
            </a:prstGeom>
            <a:noFill/>
            <a:ln w="9525">
              <a:noFill/>
              <a:miter lim="800000"/>
              <a:headEnd/>
              <a:tailEnd/>
            </a:ln>
          </p:spPr>
          <p:txBody>
            <a:bodyPr wrap="none" lIns="0" tIns="0" rIns="0" bIns="0">
              <a:spAutoFit/>
            </a:bodyPr>
            <a:lstStyle/>
            <a:p>
              <a:pPr>
                <a:defRPr/>
              </a:pPr>
              <a:r>
                <a:rPr lang="en-US" sz="1100" i="0" dirty="0">
                  <a:solidFill>
                    <a:srgbClr val="000000"/>
                  </a:solidFill>
                </a:rPr>
                <a:t>C8 e C9</a:t>
              </a:r>
              <a:endParaRPr lang="en-US" dirty="0">
                <a:effectLst>
                  <a:outerShdw blurRad="38100" dist="38100" dir="2700000" algn="tl">
                    <a:srgbClr val="C0C0C0"/>
                  </a:outerShdw>
                </a:effectLst>
              </a:endParaRPr>
            </a:p>
          </p:txBody>
        </p:sp>
        <p:sp>
          <p:nvSpPr>
            <p:cNvPr id="494" name="Rectangle 701"/>
            <p:cNvSpPr>
              <a:spLocks noChangeArrowheads="1"/>
            </p:cNvSpPr>
            <p:nvPr/>
          </p:nvSpPr>
          <p:spPr bwMode="auto">
            <a:xfrm>
              <a:off x="3882430" y="4483100"/>
              <a:ext cx="876300" cy="168275"/>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Complexo de </a:t>
              </a:r>
              <a:endParaRPr lang="en-US">
                <a:effectLst>
                  <a:outerShdw blurRad="38100" dist="38100" dir="2700000" algn="tl">
                    <a:srgbClr val="C0C0C0"/>
                  </a:outerShdw>
                </a:effectLst>
              </a:endParaRPr>
            </a:p>
          </p:txBody>
        </p:sp>
        <p:sp>
          <p:nvSpPr>
            <p:cNvPr id="495" name="Rectangle 702"/>
            <p:cNvSpPr>
              <a:spLocks noChangeArrowheads="1"/>
            </p:cNvSpPr>
            <p:nvPr/>
          </p:nvSpPr>
          <p:spPr bwMode="auto">
            <a:xfrm>
              <a:off x="4025305" y="4657725"/>
              <a:ext cx="566737" cy="168275"/>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ataque a </a:t>
              </a:r>
              <a:endParaRPr lang="en-US">
                <a:effectLst>
                  <a:outerShdw blurRad="38100" dist="38100" dir="2700000" algn="tl">
                    <a:srgbClr val="C0C0C0"/>
                  </a:outerShdw>
                </a:effectLst>
              </a:endParaRPr>
            </a:p>
          </p:txBody>
        </p:sp>
        <p:sp>
          <p:nvSpPr>
            <p:cNvPr id="496" name="Rectangle 703"/>
            <p:cNvSpPr>
              <a:spLocks noChangeArrowheads="1"/>
            </p:cNvSpPr>
            <p:nvPr/>
          </p:nvSpPr>
          <p:spPr bwMode="auto">
            <a:xfrm>
              <a:off x="3980855" y="4833938"/>
              <a:ext cx="682625" cy="168275"/>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membrana</a:t>
              </a:r>
              <a:endParaRPr lang="en-US">
                <a:effectLst>
                  <a:outerShdw blurRad="38100" dist="38100" dir="2700000" algn="tl">
                    <a:srgbClr val="C0C0C0"/>
                  </a:outerShdw>
                </a:effectLst>
              </a:endParaRPr>
            </a:p>
          </p:txBody>
        </p:sp>
        <p:sp>
          <p:nvSpPr>
            <p:cNvPr id="497" name="Rectangle 704"/>
            <p:cNvSpPr>
              <a:spLocks noChangeArrowheads="1"/>
            </p:cNvSpPr>
            <p:nvPr/>
          </p:nvSpPr>
          <p:spPr bwMode="auto">
            <a:xfrm>
              <a:off x="3598267" y="4460875"/>
              <a:ext cx="1500188" cy="647700"/>
            </a:xfrm>
            <a:prstGeom prst="rect">
              <a:avLst/>
            </a:prstGeom>
            <a:solidFill>
              <a:srgbClr val="80808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98" name="Rectangle 705"/>
            <p:cNvSpPr>
              <a:spLocks noChangeArrowheads="1"/>
            </p:cNvSpPr>
            <p:nvPr/>
          </p:nvSpPr>
          <p:spPr bwMode="auto">
            <a:xfrm>
              <a:off x="3576042" y="4449763"/>
              <a:ext cx="1489075" cy="625475"/>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499" name="Rectangle 706"/>
            <p:cNvSpPr>
              <a:spLocks noChangeArrowheads="1"/>
            </p:cNvSpPr>
            <p:nvPr/>
          </p:nvSpPr>
          <p:spPr bwMode="auto">
            <a:xfrm>
              <a:off x="3576042" y="4449763"/>
              <a:ext cx="1489075" cy="625475"/>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500" name="Rectangle 707"/>
            <p:cNvSpPr>
              <a:spLocks noChangeArrowheads="1"/>
            </p:cNvSpPr>
            <p:nvPr/>
          </p:nvSpPr>
          <p:spPr bwMode="auto">
            <a:xfrm>
              <a:off x="3849092" y="4460875"/>
              <a:ext cx="876300"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Complexo de </a:t>
              </a:r>
              <a:endParaRPr lang="en-US">
                <a:effectLst>
                  <a:outerShdw blurRad="38100" dist="38100" dir="2700000" algn="tl">
                    <a:srgbClr val="C0C0C0"/>
                  </a:outerShdw>
                </a:effectLst>
              </a:endParaRPr>
            </a:p>
          </p:txBody>
        </p:sp>
        <p:sp>
          <p:nvSpPr>
            <p:cNvPr id="501" name="Rectangle 708"/>
            <p:cNvSpPr>
              <a:spLocks noChangeArrowheads="1"/>
            </p:cNvSpPr>
            <p:nvPr/>
          </p:nvSpPr>
          <p:spPr bwMode="auto">
            <a:xfrm>
              <a:off x="4003080" y="4635500"/>
              <a:ext cx="566737"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ataque à </a:t>
              </a:r>
              <a:endParaRPr lang="en-US">
                <a:effectLst>
                  <a:outerShdw blurRad="38100" dist="38100" dir="2700000" algn="tl">
                    <a:srgbClr val="C0C0C0"/>
                  </a:outerShdw>
                </a:effectLst>
              </a:endParaRPr>
            </a:p>
          </p:txBody>
        </p:sp>
        <p:sp>
          <p:nvSpPr>
            <p:cNvPr id="502" name="Rectangle 709"/>
            <p:cNvSpPr>
              <a:spLocks noChangeArrowheads="1"/>
            </p:cNvSpPr>
            <p:nvPr/>
          </p:nvSpPr>
          <p:spPr bwMode="auto">
            <a:xfrm>
              <a:off x="3685580" y="4811713"/>
              <a:ext cx="1176337"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Membrana (MAC)</a:t>
              </a:r>
              <a:endParaRPr lang="en-US">
                <a:effectLst>
                  <a:outerShdw blurRad="38100" dist="38100" dir="2700000" algn="tl">
                    <a:srgbClr val="C0C0C0"/>
                  </a:outerShdw>
                </a:effectLst>
              </a:endParaRPr>
            </a:p>
          </p:txBody>
        </p:sp>
        <p:sp>
          <p:nvSpPr>
            <p:cNvPr id="503" name="Rectangle 710"/>
            <p:cNvSpPr>
              <a:spLocks noChangeArrowheads="1"/>
            </p:cNvSpPr>
            <p:nvPr/>
          </p:nvSpPr>
          <p:spPr bwMode="auto">
            <a:xfrm>
              <a:off x="1986955" y="4624388"/>
              <a:ext cx="927100"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Recrutamento </a:t>
              </a:r>
              <a:endParaRPr lang="en-US">
                <a:effectLst>
                  <a:outerShdw blurRad="38100" dist="38100" dir="2700000" algn="tl">
                    <a:srgbClr val="C0C0C0"/>
                  </a:outerShdw>
                </a:effectLst>
              </a:endParaRPr>
            </a:p>
          </p:txBody>
        </p:sp>
        <p:sp>
          <p:nvSpPr>
            <p:cNvPr id="504" name="Rectangle 711"/>
            <p:cNvSpPr>
              <a:spLocks noChangeArrowheads="1"/>
            </p:cNvSpPr>
            <p:nvPr/>
          </p:nvSpPr>
          <p:spPr bwMode="auto">
            <a:xfrm>
              <a:off x="2031405" y="4800600"/>
              <a:ext cx="190500"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de </a:t>
              </a:r>
              <a:endParaRPr lang="en-US">
                <a:effectLst>
                  <a:outerShdw blurRad="38100" dist="38100" dir="2700000" algn="tl">
                    <a:srgbClr val="C0C0C0"/>
                  </a:outerShdw>
                </a:effectLst>
              </a:endParaRPr>
            </a:p>
          </p:txBody>
        </p:sp>
        <p:sp>
          <p:nvSpPr>
            <p:cNvPr id="505" name="Rectangle 712"/>
            <p:cNvSpPr>
              <a:spLocks noChangeArrowheads="1"/>
            </p:cNvSpPr>
            <p:nvPr/>
          </p:nvSpPr>
          <p:spPr bwMode="auto">
            <a:xfrm>
              <a:off x="2228255" y="4800600"/>
              <a:ext cx="201612"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fag</a:t>
              </a:r>
              <a:endParaRPr lang="en-US">
                <a:effectLst>
                  <a:outerShdw blurRad="38100" dist="38100" dir="2700000" algn="tl">
                    <a:srgbClr val="C0C0C0"/>
                  </a:outerShdw>
                </a:effectLst>
              </a:endParaRPr>
            </a:p>
          </p:txBody>
        </p:sp>
        <p:sp>
          <p:nvSpPr>
            <p:cNvPr id="506" name="Rectangle 713"/>
            <p:cNvSpPr>
              <a:spLocks noChangeArrowheads="1"/>
            </p:cNvSpPr>
            <p:nvPr/>
          </p:nvSpPr>
          <p:spPr bwMode="auto">
            <a:xfrm>
              <a:off x="2523530" y="4800600"/>
              <a:ext cx="77787"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ó</a:t>
              </a:r>
              <a:endParaRPr lang="en-US">
                <a:effectLst>
                  <a:outerShdw blurRad="38100" dist="38100" dir="2700000" algn="tl">
                    <a:srgbClr val="C0C0C0"/>
                  </a:outerShdw>
                </a:effectLst>
              </a:endParaRPr>
            </a:p>
          </p:txBody>
        </p:sp>
        <p:sp>
          <p:nvSpPr>
            <p:cNvPr id="507" name="Rectangle 714"/>
            <p:cNvSpPr>
              <a:spLocks noChangeArrowheads="1"/>
            </p:cNvSpPr>
            <p:nvPr/>
          </p:nvSpPr>
          <p:spPr bwMode="auto">
            <a:xfrm>
              <a:off x="2612430" y="4800600"/>
              <a:ext cx="295275"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citos</a:t>
              </a:r>
              <a:endParaRPr lang="en-US">
                <a:effectLst>
                  <a:outerShdw blurRad="38100" dist="38100" dir="2700000" algn="tl">
                    <a:srgbClr val="C0C0C0"/>
                  </a:outerShdw>
                </a:effectLst>
              </a:endParaRPr>
            </a:p>
          </p:txBody>
        </p:sp>
        <p:sp>
          <p:nvSpPr>
            <p:cNvPr id="508" name="Rectangle 715"/>
            <p:cNvSpPr>
              <a:spLocks noChangeArrowheads="1"/>
            </p:cNvSpPr>
            <p:nvPr/>
          </p:nvSpPr>
          <p:spPr bwMode="auto">
            <a:xfrm>
              <a:off x="1747242" y="4603750"/>
              <a:ext cx="1500188" cy="471488"/>
            </a:xfrm>
            <a:prstGeom prst="rect">
              <a:avLst/>
            </a:prstGeom>
            <a:solidFill>
              <a:srgbClr val="00000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509" name="Rectangle 716"/>
            <p:cNvSpPr>
              <a:spLocks noChangeArrowheads="1"/>
            </p:cNvSpPr>
            <p:nvPr/>
          </p:nvSpPr>
          <p:spPr bwMode="auto">
            <a:xfrm>
              <a:off x="1691680" y="4559300"/>
              <a:ext cx="1489075" cy="460375"/>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510" name="Rectangle 717"/>
            <p:cNvSpPr>
              <a:spLocks noChangeArrowheads="1"/>
            </p:cNvSpPr>
            <p:nvPr/>
          </p:nvSpPr>
          <p:spPr bwMode="auto">
            <a:xfrm>
              <a:off x="1691680" y="4559300"/>
              <a:ext cx="1489075" cy="460375"/>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511" name="Rectangle 718"/>
            <p:cNvSpPr>
              <a:spLocks noChangeArrowheads="1"/>
            </p:cNvSpPr>
            <p:nvPr/>
          </p:nvSpPr>
          <p:spPr bwMode="auto">
            <a:xfrm>
              <a:off x="1921867" y="4581525"/>
              <a:ext cx="927100"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Recrutamento </a:t>
              </a:r>
              <a:endParaRPr lang="en-US">
                <a:effectLst>
                  <a:outerShdw blurRad="38100" dist="38100" dir="2700000" algn="tl">
                    <a:srgbClr val="C0C0C0"/>
                  </a:outerShdw>
                </a:effectLst>
              </a:endParaRPr>
            </a:p>
          </p:txBody>
        </p:sp>
        <p:sp>
          <p:nvSpPr>
            <p:cNvPr id="512" name="Rectangle 719"/>
            <p:cNvSpPr>
              <a:spLocks noChangeArrowheads="1"/>
            </p:cNvSpPr>
            <p:nvPr/>
          </p:nvSpPr>
          <p:spPr bwMode="auto">
            <a:xfrm>
              <a:off x="1975842" y="4745038"/>
              <a:ext cx="765175"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de fagócitos</a:t>
              </a:r>
              <a:endParaRPr lang="en-US">
                <a:effectLst>
                  <a:outerShdw blurRad="38100" dist="38100" dir="2700000" algn="tl">
                    <a:srgbClr val="C0C0C0"/>
                  </a:outerShdw>
                </a:effectLst>
              </a:endParaRPr>
            </a:p>
          </p:txBody>
        </p:sp>
        <p:sp>
          <p:nvSpPr>
            <p:cNvPr id="513" name="Rectangle 720"/>
            <p:cNvSpPr>
              <a:spLocks noChangeArrowheads="1"/>
            </p:cNvSpPr>
            <p:nvPr/>
          </p:nvSpPr>
          <p:spPr bwMode="auto">
            <a:xfrm>
              <a:off x="6379567" y="3221038"/>
              <a:ext cx="279400" cy="168275"/>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Liga</a:t>
              </a:r>
              <a:endParaRPr lang="en-US">
                <a:effectLst>
                  <a:outerShdw blurRad="38100" dist="38100" dir="2700000" algn="tl">
                    <a:srgbClr val="C0C0C0"/>
                  </a:outerShdw>
                </a:effectLst>
              </a:endParaRPr>
            </a:p>
          </p:txBody>
        </p:sp>
        <p:sp>
          <p:nvSpPr>
            <p:cNvPr id="514" name="Rectangle 721"/>
            <p:cNvSpPr>
              <a:spLocks noChangeArrowheads="1"/>
            </p:cNvSpPr>
            <p:nvPr/>
          </p:nvSpPr>
          <p:spPr bwMode="auto">
            <a:xfrm>
              <a:off x="6676430" y="3221038"/>
              <a:ext cx="133050" cy="169277"/>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çã</a:t>
              </a:r>
              <a:endParaRPr lang="en-US">
                <a:effectLst>
                  <a:outerShdw blurRad="38100" dist="38100" dir="2700000" algn="tl">
                    <a:srgbClr val="C0C0C0"/>
                  </a:outerShdw>
                </a:effectLst>
              </a:endParaRPr>
            </a:p>
          </p:txBody>
        </p:sp>
        <p:sp>
          <p:nvSpPr>
            <p:cNvPr id="515" name="Rectangle 722"/>
            <p:cNvSpPr>
              <a:spLocks noChangeArrowheads="1"/>
            </p:cNvSpPr>
            <p:nvPr/>
          </p:nvSpPr>
          <p:spPr bwMode="auto">
            <a:xfrm>
              <a:off x="6839942" y="3221038"/>
              <a:ext cx="217488" cy="168275"/>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o a </a:t>
              </a:r>
              <a:endParaRPr lang="en-US">
                <a:effectLst>
                  <a:outerShdw blurRad="38100" dist="38100" dir="2700000" algn="tl">
                    <a:srgbClr val="C0C0C0"/>
                  </a:outerShdw>
                </a:effectLst>
              </a:endParaRPr>
            </a:p>
          </p:txBody>
        </p:sp>
        <p:sp>
          <p:nvSpPr>
            <p:cNvPr id="516" name="Rectangle 723"/>
            <p:cNvSpPr>
              <a:spLocks noChangeArrowheads="1"/>
            </p:cNvSpPr>
            <p:nvPr/>
          </p:nvSpPr>
          <p:spPr bwMode="auto">
            <a:xfrm>
              <a:off x="6193830" y="3397250"/>
              <a:ext cx="876300" cy="168275"/>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receptores de </a:t>
              </a:r>
              <a:endParaRPr lang="en-US">
                <a:effectLst>
                  <a:outerShdw blurRad="38100" dist="38100" dir="2700000" algn="tl">
                    <a:srgbClr val="C0C0C0"/>
                  </a:outerShdw>
                </a:effectLst>
              </a:endParaRPr>
            </a:p>
          </p:txBody>
        </p:sp>
        <p:sp>
          <p:nvSpPr>
            <p:cNvPr id="517" name="Rectangle 724"/>
            <p:cNvSpPr>
              <a:spLocks noChangeArrowheads="1"/>
            </p:cNvSpPr>
            <p:nvPr/>
          </p:nvSpPr>
          <p:spPr bwMode="auto">
            <a:xfrm>
              <a:off x="6258917" y="3571875"/>
              <a:ext cx="869950" cy="168275"/>
            </a:xfrm>
            <a:prstGeom prst="rect">
              <a:avLst/>
            </a:prstGeom>
            <a:noFill/>
            <a:ln w="9525">
              <a:noFill/>
              <a:miter lim="800000"/>
              <a:headEnd/>
              <a:tailEnd/>
            </a:ln>
          </p:spPr>
          <p:txBody>
            <a:bodyPr wrap="none" lIns="0" tIns="0" rIns="0" bIns="0">
              <a:spAutoFit/>
            </a:bodyPr>
            <a:lstStyle/>
            <a:p>
              <a:pPr>
                <a:defRPr/>
              </a:pPr>
              <a:r>
                <a:rPr lang="en-US" sz="1100" i="0">
                  <a:solidFill>
                    <a:srgbClr val="808080"/>
                  </a:solidFill>
                </a:rPr>
                <a:t>complemento</a:t>
              </a:r>
              <a:endParaRPr lang="en-US">
                <a:effectLst>
                  <a:outerShdw blurRad="38100" dist="38100" dir="2700000" algn="tl">
                    <a:srgbClr val="C0C0C0"/>
                  </a:outerShdw>
                </a:effectLst>
              </a:endParaRPr>
            </a:p>
          </p:txBody>
        </p:sp>
        <p:sp>
          <p:nvSpPr>
            <p:cNvPr id="518" name="Rectangle 725"/>
            <p:cNvSpPr>
              <a:spLocks noChangeArrowheads="1"/>
            </p:cNvSpPr>
            <p:nvPr/>
          </p:nvSpPr>
          <p:spPr bwMode="auto">
            <a:xfrm>
              <a:off x="5974755" y="3200400"/>
              <a:ext cx="1500187" cy="646113"/>
            </a:xfrm>
            <a:prstGeom prst="rect">
              <a:avLst/>
            </a:prstGeom>
            <a:solidFill>
              <a:srgbClr val="80808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519" name="Rectangle 726"/>
            <p:cNvSpPr>
              <a:spLocks noChangeArrowheads="1"/>
            </p:cNvSpPr>
            <p:nvPr/>
          </p:nvSpPr>
          <p:spPr bwMode="auto">
            <a:xfrm>
              <a:off x="5952530" y="3189288"/>
              <a:ext cx="1490662" cy="625475"/>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520" name="Rectangle 727"/>
            <p:cNvSpPr>
              <a:spLocks noChangeArrowheads="1"/>
            </p:cNvSpPr>
            <p:nvPr/>
          </p:nvSpPr>
          <p:spPr bwMode="auto">
            <a:xfrm>
              <a:off x="5952530" y="3189288"/>
              <a:ext cx="1490662" cy="625475"/>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521" name="Rectangle 728"/>
            <p:cNvSpPr>
              <a:spLocks noChangeArrowheads="1"/>
            </p:cNvSpPr>
            <p:nvPr/>
          </p:nvSpPr>
          <p:spPr bwMode="auto">
            <a:xfrm>
              <a:off x="6347817" y="3198813"/>
              <a:ext cx="593725"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Ligação a</a:t>
              </a:r>
              <a:endParaRPr lang="en-US">
                <a:effectLst>
                  <a:outerShdw blurRad="38100" dist="38100" dir="2700000" algn="tl">
                    <a:srgbClr val="C0C0C0"/>
                  </a:outerShdw>
                </a:effectLst>
              </a:endParaRPr>
            </a:p>
          </p:txBody>
        </p:sp>
        <p:sp>
          <p:nvSpPr>
            <p:cNvPr id="522" name="Rectangle 729"/>
            <p:cNvSpPr>
              <a:spLocks noChangeArrowheads="1"/>
            </p:cNvSpPr>
            <p:nvPr/>
          </p:nvSpPr>
          <p:spPr bwMode="auto">
            <a:xfrm>
              <a:off x="6171605" y="3375025"/>
              <a:ext cx="876300" cy="168275"/>
            </a:xfrm>
            <a:prstGeom prst="rect">
              <a:avLst/>
            </a:prstGeom>
            <a:noFill/>
            <a:ln w="9525">
              <a:noFill/>
              <a:miter lim="800000"/>
              <a:headEnd/>
              <a:tailEnd/>
            </a:ln>
          </p:spPr>
          <p:txBody>
            <a:bodyPr wrap="none" lIns="0" tIns="0" rIns="0" bIns="0">
              <a:spAutoFit/>
            </a:bodyPr>
            <a:lstStyle/>
            <a:p>
              <a:pPr>
                <a:defRPr/>
              </a:pPr>
              <a:r>
                <a:rPr lang="en-US" sz="1100" i="0" dirty="0" err="1">
                  <a:solidFill>
                    <a:srgbClr val="000000"/>
                  </a:solidFill>
                </a:rPr>
                <a:t>receptores</a:t>
              </a:r>
              <a:r>
                <a:rPr lang="en-US" sz="1100" i="0" dirty="0">
                  <a:solidFill>
                    <a:srgbClr val="000000"/>
                  </a:solidFill>
                </a:rPr>
                <a:t> de </a:t>
              </a:r>
              <a:endParaRPr lang="en-US" dirty="0">
                <a:effectLst>
                  <a:outerShdw blurRad="38100" dist="38100" dir="2700000" algn="tl">
                    <a:srgbClr val="C0C0C0"/>
                  </a:outerShdw>
                </a:effectLst>
              </a:endParaRPr>
            </a:p>
          </p:txBody>
        </p:sp>
        <p:sp>
          <p:nvSpPr>
            <p:cNvPr id="523" name="Rectangle 730"/>
            <p:cNvSpPr>
              <a:spLocks noChangeArrowheads="1"/>
            </p:cNvSpPr>
            <p:nvPr/>
          </p:nvSpPr>
          <p:spPr bwMode="auto">
            <a:xfrm>
              <a:off x="6227167" y="3540125"/>
              <a:ext cx="869950"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complemento</a:t>
              </a:r>
              <a:endParaRPr lang="en-US">
                <a:effectLst>
                  <a:outerShdw blurRad="38100" dist="38100" dir="2700000" algn="tl">
                    <a:srgbClr val="C0C0C0"/>
                  </a:outerShdw>
                </a:effectLst>
              </a:endParaRPr>
            </a:p>
          </p:txBody>
        </p:sp>
        <p:sp>
          <p:nvSpPr>
            <p:cNvPr id="524" name="Rectangle 731"/>
            <p:cNvSpPr>
              <a:spLocks noChangeArrowheads="1"/>
            </p:cNvSpPr>
            <p:nvPr/>
          </p:nvSpPr>
          <p:spPr bwMode="auto">
            <a:xfrm>
              <a:off x="5152430" y="2695575"/>
              <a:ext cx="294953" cy="200055"/>
            </a:xfrm>
            <a:prstGeom prst="rect">
              <a:avLst/>
            </a:prstGeom>
            <a:noFill/>
            <a:ln w="9525">
              <a:noFill/>
              <a:miter lim="800000"/>
              <a:headEnd/>
              <a:tailEnd/>
            </a:ln>
          </p:spPr>
          <p:txBody>
            <a:bodyPr wrap="none" lIns="0" tIns="0" rIns="0" bIns="0">
              <a:spAutoFit/>
            </a:bodyPr>
            <a:lstStyle/>
            <a:p>
              <a:pPr>
                <a:defRPr/>
              </a:pPr>
              <a:r>
                <a:rPr lang="en-US" sz="1300" b="0" i="0">
                  <a:solidFill>
                    <a:srgbClr val="808080"/>
                  </a:solidFill>
                </a:rPr>
                <a:t>C3b</a:t>
              </a:r>
              <a:endParaRPr lang="en-US">
                <a:effectLst>
                  <a:outerShdw blurRad="38100" dist="38100" dir="2700000" algn="tl">
                    <a:srgbClr val="C0C0C0"/>
                  </a:outerShdw>
                </a:effectLst>
              </a:endParaRPr>
            </a:p>
          </p:txBody>
        </p:sp>
        <p:sp>
          <p:nvSpPr>
            <p:cNvPr id="525" name="Rectangle 732"/>
            <p:cNvSpPr>
              <a:spLocks noChangeArrowheads="1"/>
            </p:cNvSpPr>
            <p:nvPr/>
          </p:nvSpPr>
          <p:spPr bwMode="auto">
            <a:xfrm>
              <a:off x="4561880" y="2673350"/>
              <a:ext cx="1500187" cy="307975"/>
            </a:xfrm>
            <a:prstGeom prst="rect">
              <a:avLst/>
            </a:prstGeom>
            <a:solidFill>
              <a:srgbClr val="80808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526" name="Rectangle 733"/>
            <p:cNvSpPr>
              <a:spLocks noChangeArrowheads="1"/>
            </p:cNvSpPr>
            <p:nvPr/>
          </p:nvSpPr>
          <p:spPr bwMode="auto">
            <a:xfrm>
              <a:off x="4539655" y="2651125"/>
              <a:ext cx="1489075" cy="307975"/>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527" name="Rectangle 734"/>
            <p:cNvSpPr>
              <a:spLocks noChangeArrowheads="1"/>
            </p:cNvSpPr>
            <p:nvPr/>
          </p:nvSpPr>
          <p:spPr bwMode="auto">
            <a:xfrm>
              <a:off x="4539655" y="2651125"/>
              <a:ext cx="1489075" cy="307975"/>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528" name="Rectangle 735"/>
            <p:cNvSpPr>
              <a:spLocks noChangeArrowheads="1"/>
            </p:cNvSpPr>
            <p:nvPr/>
          </p:nvSpPr>
          <p:spPr bwMode="auto">
            <a:xfrm>
              <a:off x="5120680" y="2662238"/>
              <a:ext cx="294953" cy="200055"/>
            </a:xfrm>
            <a:prstGeom prst="rect">
              <a:avLst/>
            </a:prstGeom>
            <a:noFill/>
            <a:ln w="9525">
              <a:noFill/>
              <a:miter lim="800000"/>
              <a:headEnd/>
              <a:tailEnd/>
            </a:ln>
          </p:spPr>
          <p:txBody>
            <a:bodyPr wrap="none" lIns="0" tIns="0" rIns="0" bIns="0">
              <a:spAutoFit/>
            </a:bodyPr>
            <a:lstStyle/>
            <a:p>
              <a:pPr>
                <a:defRPr/>
              </a:pPr>
              <a:r>
                <a:rPr lang="en-US" sz="1300" b="0" i="0">
                  <a:solidFill>
                    <a:srgbClr val="000000"/>
                  </a:solidFill>
                </a:rPr>
                <a:t>C3b</a:t>
              </a:r>
              <a:endParaRPr lang="en-US">
                <a:effectLst>
                  <a:outerShdw blurRad="38100" dist="38100" dir="2700000" algn="tl">
                    <a:srgbClr val="C0C0C0"/>
                  </a:outerShdw>
                </a:effectLst>
              </a:endParaRPr>
            </a:p>
          </p:txBody>
        </p:sp>
        <p:sp>
          <p:nvSpPr>
            <p:cNvPr id="529" name="Rectangle 736"/>
            <p:cNvSpPr>
              <a:spLocks noChangeArrowheads="1"/>
            </p:cNvSpPr>
            <p:nvPr/>
          </p:nvSpPr>
          <p:spPr bwMode="auto">
            <a:xfrm>
              <a:off x="3837980" y="5919788"/>
              <a:ext cx="895350"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Lise de certos </a:t>
              </a:r>
              <a:endParaRPr lang="en-US">
                <a:effectLst>
                  <a:outerShdw blurRad="38100" dist="38100" dir="2700000" algn="tl">
                    <a:srgbClr val="C0C0C0"/>
                  </a:outerShdw>
                </a:effectLst>
              </a:endParaRPr>
            </a:p>
          </p:txBody>
        </p:sp>
        <p:sp>
          <p:nvSpPr>
            <p:cNvPr id="530" name="Rectangle 737"/>
            <p:cNvSpPr>
              <a:spLocks noChangeArrowheads="1"/>
            </p:cNvSpPr>
            <p:nvPr/>
          </p:nvSpPr>
          <p:spPr bwMode="auto">
            <a:xfrm>
              <a:off x="3937992" y="6094413"/>
              <a:ext cx="201613"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pat</a:t>
              </a:r>
              <a:endParaRPr lang="en-US">
                <a:effectLst>
                  <a:outerShdw blurRad="38100" dist="38100" dir="2700000" algn="tl">
                    <a:srgbClr val="C0C0C0"/>
                  </a:outerShdw>
                </a:effectLst>
              </a:endParaRPr>
            </a:p>
          </p:txBody>
        </p:sp>
        <p:sp>
          <p:nvSpPr>
            <p:cNvPr id="531" name="Rectangle 738"/>
            <p:cNvSpPr>
              <a:spLocks noChangeArrowheads="1"/>
            </p:cNvSpPr>
            <p:nvPr/>
          </p:nvSpPr>
          <p:spPr bwMode="auto">
            <a:xfrm>
              <a:off x="4177705" y="6094413"/>
              <a:ext cx="77787"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ó</a:t>
              </a:r>
              <a:endParaRPr lang="en-US">
                <a:effectLst>
                  <a:outerShdw blurRad="38100" dist="38100" dir="2700000" algn="tl">
                    <a:srgbClr val="C0C0C0"/>
                  </a:outerShdw>
                </a:effectLst>
              </a:endParaRPr>
            </a:p>
          </p:txBody>
        </p:sp>
        <p:sp>
          <p:nvSpPr>
            <p:cNvPr id="532" name="Rectangle 739"/>
            <p:cNvSpPr>
              <a:spLocks noChangeArrowheads="1"/>
            </p:cNvSpPr>
            <p:nvPr/>
          </p:nvSpPr>
          <p:spPr bwMode="auto">
            <a:xfrm>
              <a:off x="4266605" y="6094413"/>
              <a:ext cx="373062"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genos</a:t>
              </a:r>
              <a:endParaRPr lang="en-US">
                <a:effectLst>
                  <a:outerShdw blurRad="38100" dist="38100" dir="2700000" algn="tl">
                    <a:srgbClr val="C0C0C0"/>
                  </a:outerShdw>
                </a:effectLst>
              </a:endParaRPr>
            </a:p>
          </p:txBody>
        </p:sp>
        <p:sp>
          <p:nvSpPr>
            <p:cNvPr id="533" name="Rectangle 740"/>
            <p:cNvSpPr>
              <a:spLocks noChangeArrowheads="1"/>
            </p:cNvSpPr>
            <p:nvPr/>
          </p:nvSpPr>
          <p:spPr bwMode="auto">
            <a:xfrm>
              <a:off x="4693642" y="6094413"/>
              <a:ext cx="104775"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e </a:t>
              </a:r>
              <a:endParaRPr lang="en-US">
                <a:effectLst>
                  <a:outerShdw blurRad="38100" dist="38100" dir="2700000" algn="tl">
                    <a:srgbClr val="C0C0C0"/>
                  </a:outerShdw>
                </a:effectLst>
              </a:endParaRPr>
            </a:p>
          </p:txBody>
        </p:sp>
        <p:sp>
          <p:nvSpPr>
            <p:cNvPr id="534" name="Rectangle 741"/>
            <p:cNvSpPr>
              <a:spLocks noChangeArrowheads="1"/>
            </p:cNvSpPr>
            <p:nvPr/>
          </p:nvSpPr>
          <p:spPr bwMode="auto">
            <a:xfrm>
              <a:off x="4057055" y="6270625"/>
              <a:ext cx="62518" cy="169277"/>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a:t>
              </a:r>
              <a:endParaRPr lang="en-US">
                <a:effectLst>
                  <a:outerShdw blurRad="38100" dist="38100" dir="2700000" algn="tl">
                    <a:srgbClr val="C0C0C0"/>
                  </a:outerShdw>
                </a:effectLst>
              </a:endParaRPr>
            </a:p>
          </p:txBody>
        </p:sp>
        <p:sp>
          <p:nvSpPr>
            <p:cNvPr id="535" name="Rectangle 742"/>
            <p:cNvSpPr>
              <a:spLocks noChangeArrowheads="1"/>
            </p:cNvSpPr>
            <p:nvPr/>
          </p:nvSpPr>
          <p:spPr bwMode="auto">
            <a:xfrm>
              <a:off x="4145955" y="6270625"/>
              <a:ext cx="69850"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é</a:t>
              </a:r>
              <a:endParaRPr lang="en-US">
                <a:effectLst>
                  <a:outerShdw blurRad="38100" dist="38100" dir="2700000" algn="tl">
                    <a:srgbClr val="C0C0C0"/>
                  </a:outerShdw>
                </a:effectLst>
              </a:endParaRPr>
            </a:p>
          </p:txBody>
        </p:sp>
        <p:sp>
          <p:nvSpPr>
            <p:cNvPr id="536" name="Rectangle 743"/>
            <p:cNvSpPr>
              <a:spLocks noChangeArrowheads="1"/>
            </p:cNvSpPr>
            <p:nvPr/>
          </p:nvSpPr>
          <p:spPr bwMode="auto">
            <a:xfrm>
              <a:off x="4233267" y="6270625"/>
              <a:ext cx="420688"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lulas / </a:t>
              </a:r>
              <a:endParaRPr lang="en-US">
                <a:effectLst>
                  <a:outerShdw blurRad="38100" dist="38100" dir="2700000" algn="tl">
                    <a:srgbClr val="C0C0C0"/>
                  </a:outerShdw>
                </a:effectLst>
              </a:endParaRPr>
            </a:p>
          </p:txBody>
        </p:sp>
        <p:sp>
          <p:nvSpPr>
            <p:cNvPr id="537" name="Rectangle 744"/>
            <p:cNvSpPr>
              <a:spLocks noChangeArrowheads="1"/>
            </p:cNvSpPr>
            <p:nvPr/>
          </p:nvSpPr>
          <p:spPr bwMode="auto">
            <a:xfrm>
              <a:off x="3795117" y="6445250"/>
              <a:ext cx="311150"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ativa</a:t>
              </a:r>
              <a:endParaRPr lang="en-US">
                <a:effectLst>
                  <a:outerShdw blurRad="38100" dist="38100" dir="2700000" algn="tl">
                    <a:srgbClr val="C0C0C0"/>
                  </a:outerShdw>
                </a:effectLst>
              </a:endParaRPr>
            </a:p>
          </p:txBody>
        </p:sp>
        <p:sp>
          <p:nvSpPr>
            <p:cNvPr id="538" name="Rectangle 745"/>
            <p:cNvSpPr>
              <a:spLocks noChangeArrowheads="1"/>
            </p:cNvSpPr>
            <p:nvPr/>
          </p:nvSpPr>
          <p:spPr bwMode="auto">
            <a:xfrm>
              <a:off x="4157067" y="6445250"/>
              <a:ext cx="131763"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çã</a:t>
              </a:r>
              <a:endParaRPr lang="en-US">
                <a:effectLst>
                  <a:outerShdw blurRad="38100" dist="38100" dir="2700000" algn="tl">
                    <a:srgbClr val="C0C0C0"/>
                  </a:outerShdw>
                </a:effectLst>
              </a:endParaRPr>
            </a:p>
          </p:txBody>
        </p:sp>
        <p:sp>
          <p:nvSpPr>
            <p:cNvPr id="539" name="Rectangle 746"/>
            <p:cNvSpPr>
              <a:spLocks noChangeArrowheads="1"/>
            </p:cNvSpPr>
            <p:nvPr/>
          </p:nvSpPr>
          <p:spPr bwMode="auto">
            <a:xfrm>
              <a:off x="4320580" y="6445250"/>
              <a:ext cx="547687"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o celular</a:t>
              </a:r>
              <a:endParaRPr lang="en-US">
                <a:effectLst>
                  <a:outerShdw blurRad="38100" dist="38100" dir="2700000" algn="tl">
                    <a:srgbClr val="C0C0C0"/>
                  </a:outerShdw>
                </a:effectLst>
              </a:endParaRPr>
            </a:p>
          </p:txBody>
        </p:sp>
        <p:sp>
          <p:nvSpPr>
            <p:cNvPr id="540" name="Rectangle 747"/>
            <p:cNvSpPr>
              <a:spLocks noChangeArrowheads="1"/>
            </p:cNvSpPr>
            <p:nvPr/>
          </p:nvSpPr>
          <p:spPr bwMode="auto">
            <a:xfrm>
              <a:off x="3630017" y="5897563"/>
              <a:ext cx="1501775" cy="822325"/>
            </a:xfrm>
            <a:prstGeom prst="rect">
              <a:avLst/>
            </a:prstGeom>
            <a:solidFill>
              <a:srgbClr val="00000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541" name="Rectangle 748"/>
            <p:cNvSpPr>
              <a:spLocks noChangeArrowheads="1"/>
            </p:cNvSpPr>
            <p:nvPr/>
          </p:nvSpPr>
          <p:spPr bwMode="auto">
            <a:xfrm>
              <a:off x="3576042" y="5853113"/>
              <a:ext cx="1489075" cy="801687"/>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542" name="Rectangle 749"/>
            <p:cNvSpPr>
              <a:spLocks noChangeArrowheads="1"/>
            </p:cNvSpPr>
            <p:nvPr/>
          </p:nvSpPr>
          <p:spPr bwMode="auto">
            <a:xfrm>
              <a:off x="3576042" y="5853113"/>
              <a:ext cx="1489075" cy="801687"/>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543" name="Rectangle 750"/>
            <p:cNvSpPr>
              <a:spLocks noChangeArrowheads="1"/>
            </p:cNvSpPr>
            <p:nvPr/>
          </p:nvSpPr>
          <p:spPr bwMode="auto">
            <a:xfrm>
              <a:off x="3784005" y="5864225"/>
              <a:ext cx="895350"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Lise de certos </a:t>
              </a:r>
              <a:endParaRPr lang="en-US">
                <a:effectLst>
                  <a:outerShdw blurRad="38100" dist="38100" dir="2700000" algn="tl">
                    <a:srgbClr val="C0C0C0"/>
                  </a:outerShdw>
                </a:effectLst>
              </a:endParaRPr>
            </a:p>
          </p:txBody>
        </p:sp>
        <p:sp>
          <p:nvSpPr>
            <p:cNvPr id="544" name="Rectangle 751"/>
            <p:cNvSpPr>
              <a:spLocks noChangeArrowheads="1"/>
            </p:cNvSpPr>
            <p:nvPr/>
          </p:nvSpPr>
          <p:spPr bwMode="auto">
            <a:xfrm>
              <a:off x="3882430" y="6040438"/>
              <a:ext cx="757237"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Patógenos e</a:t>
              </a:r>
              <a:endParaRPr lang="en-US">
                <a:effectLst>
                  <a:outerShdw blurRad="38100" dist="38100" dir="2700000" algn="tl">
                    <a:srgbClr val="C0C0C0"/>
                  </a:outerShdw>
                </a:effectLst>
              </a:endParaRPr>
            </a:p>
          </p:txBody>
        </p:sp>
        <p:sp>
          <p:nvSpPr>
            <p:cNvPr id="545" name="Rectangle 752"/>
            <p:cNvSpPr>
              <a:spLocks noChangeArrowheads="1"/>
            </p:cNvSpPr>
            <p:nvPr/>
          </p:nvSpPr>
          <p:spPr bwMode="auto">
            <a:xfrm>
              <a:off x="4003080" y="6215063"/>
              <a:ext cx="62518" cy="169277"/>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a:t>
              </a:r>
              <a:endParaRPr lang="en-US">
                <a:effectLst>
                  <a:outerShdw blurRad="38100" dist="38100" dir="2700000" algn="tl">
                    <a:srgbClr val="C0C0C0"/>
                  </a:outerShdw>
                </a:effectLst>
              </a:endParaRPr>
            </a:p>
          </p:txBody>
        </p:sp>
        <p:sp>
          <p:nvSpPr>
            <p:cNvPr id="546" name="Rectangle 753"/>
            <p:cNvSpPr>
              <a:spLocks noChangeArrowheads="1"/>
            </p:cNvSpPr>
            <p:nvPr/>
          </p:nvSpPr>
          <p:spPr bwMode="auto">
            <a:xfrm>
              <a:off x="4090392" y="6215063"/>
              <a:ext cx="69850"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é</a:t>
              </a:r>
              <a:endParaRPr lang="en-US">
                <a:effectLst>
                  <a:outerShdw blurRad="38100" dist="38100" dir="2700000" algn="tl">
                    <a:srgbClr val="C0C0C0"/>
                  </a:outerShdw>
                </a:effectLst>
              </a:endParaRPr>
            </a:p>
          </p:txBody>
        </p:sp>
        <p:sp>
          <p:nvSpPr>
            <p:cNvPr id="547" name="Rectangle 754"/>
            <p:cNvSpPr>
              <a:spLocks noChangeArrowheads="1"/>
            </p:cNvSpPr>
            <p:nvPr/>
          </p:nvSpPr>
          <p:spPr bwMode="auto">
            <a:xfrm>
              <a:off x="4166592" y="6215063"/>
              <a:ext cx="420688"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lulas / </a:t>
              </a:r>
              <a:endParaRPr lang="en-US">
                <a:effectLst>
                  <a:outerShdw blurRad="38100" dist="38100" dir="2700000" algn="tl">
                    <a:srgbClr val="C0C0C0"/>
                  </a:outerShdw>
                </a:effectLst>
              </a:endParaRPr>
            </a:p>
          </p:txBody>
        </p:sp>
        <p:sp>
          <p:nvSpPr>
            <p:cNvPr id="548" name="Rectangle 755"/>
            <p:cNvSpPr>
              <a:spLocks noChangeArrowheads="1"/>
            </p:cNvSpPr>
            <p:nvPr/>
          </p:nvSpPr>
          <p:spPr bwMode="auto">
            <a:xfrm>
              <a:off x="3728442" y="6391275"/>
              <a:ext cx="1028700"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Ativação celular</a:t>
              </a:r>
              <a:endParaRPr lang="en-US">
                <a:effectLst>
                  <a:outerShdw blurRad="38100" dist="38100" dir="2700000" algn="tl">
                    <a:srgbClr val="C0C0C0"/>
                  </a:outerShdw>
                </a:effectLst>
              </a:endParaRPr>
            </a:p>
          </p:txBody>
        </p:sp>
        <p:sp>
          <p:nvSpPr>
            <p:cNvPr id="549" name="Line 756"/>
            <p:cNvSpPr>
              <a:spLocks noChangeShapeType="1"/>
            </p:cNvSpPr>
            <p:nvPr/>
          </p:nvSpPr>
          <p:spPr bwMode="auto">
            <a:xfrm>
              <a:off x="2688630" y="512763"/>
              <a:ext cx="1587" cy="98425"/>
            </a:xfrm>
            <a:prstGeom prst="line">
              <a:avLst/>
            </a:prstGeom>
            <a:noFill/>
            <a:ln w="11113">
              <a:solidFill>
                <a:srgbClr val="000000"/>
              </a:solidFill>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550" name="Line 757"/>
            <p:cNvSpPr>
              <a:spLocks noChangeShapeType="1"/>
            </p:cNvSpPr>
            <p:nvPr/>
          </p:nvSpPr>
          <p:spPr bwMode="auto">
            <a:xfrm>
              <a:off x="4320580" y="512763"/>
              <a:ext cx="1587" cy="98425"/>
            </a:xfrm>
            <a:prstGeom prst="line">
              <a:avLst/>
            </a:prstGeom>
            <a:noFill/>
            <a:ln w="11113">
              <a:solidFill>
                <a:srgbClr val="000000"/>
              </a:solidFill>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551" name="Line 758"/>
            <p:cNvSpPr>
              <a:spLocks noChangeShapeType="1"/>
            </p:cNvSpPr>
            <p:nvPr/>
          </p:nvSpPr>
          <p:spPr bwMode="auto">
            <a:xfrm>
              <a:off x="5952530" y="512763"/>
              <a:ext cx="1587" cy="98425"/>
            </a:xfrm>
            <a:prstGeom prst="line">
              <a:avLst/>
            </a:prstGeom>
            <a:noFill/>
            <a:ln w="11113">
              <a:solidFill>
                <a:srgbClr val="000000"/>
              </a:solidFill>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552" name="Line 759"/>
            <p:cNvSpPr>
              <a:spLocks noChangeShapeType="1"/>
            </p:cNvSpPr>
            <p:nvPr/>
          </p:nvSpPr>
          <p:spPr bwMode="auto">
            <a:xfrm>
              <a:off x="4320580" y="4143375"/>
              <a:ext cx="1587" cy="306388"/>
            </a:xfrm>
            <a:prstGeom prst="line">
              <a:avLst/>
            </a:prstGeom>
            <a:noFill/>
            <a:ln w="11113">
              <a:solidFill>
                <a:srgbClr val="000000"/>
              </a:solidFill>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553" name="Freeform 760"/>
            <p:cNvSpPr>
              <a:spLocks/>
            </p:cNvSpPr>
            <p:nvPr/>
          </p:nvSpPr>
          <p:spPr bwMode="auto">
            <a:xfrm>
              <a:off x="2194917" y="3902075"/>
              <a:ext cx="471488" cy="592138"/>
            </a:xfrm>
            <a:custGeom>
              <a:avLst/>
              <a:gdLst/>
              <a:ahLst/>
              <a:cxnLst>
                <a:cxn ang="0">
                  <a:pos x="0" y="276"/>
                </a:cxn>
                <a:cxn ang="0">
                  <a:pos x="76" y="276"/>
                </a:cxn>
                <a:cxn ang="0">
                  <a:pos x="76" y="0"/>
                </a:cxn>
                <a:cxn ang="0">
                  <a:pos x="228" y="0"/>
                </a:cxn>
                <a:cxn ang="0">
                  <a:pos x="228" y="276"/>
                </a:cxn>
                <a:cxn ang="0">
                  <a:pos x="297" y="276"/>
                </a:cxn>
                <a:cxn ang="0">
                  <a:pos x="152" y="373"/>
                </a:cxn>
                <a:cxn ang="0">
                  <a:pos x="0" y="276"/>
                </a:cxn>
              </a:cxnLst>
              <a:rect l="0" t="0" r="r" b="b"/>
              <a:pathLst>
                <a:path w="297" h="373">
                  <a:moveTo>
                    <a:pt x="0" y="276"/>
                  </a:moveTo>
                  <a:lnTo>
                    <a:pt x="76" y="276"/>
                  </a:lnTo>
                  <a:lnTo>
                    <a:pt x="76" y="0"/>
                  </a:lnTo>
                  <a:lnTo>
                    <a:pt x="228" y="0"/>
                  </a:lnTo>
                  <a:lnTo>
                    <a:pt x="228" y="276"/>
                  </a:lnTo>
                  <a:lnTo>
                    <a:pt x="297" y="276"/>
                  </a:lnTo>
                  <a:lnTo>
                    <a:pt x="152" y="373"/>
                  </a:lnTo>
                  <a:lnTo>
                    <a:pt x="0" y="276"/>
                  </a:lnTo>
                  <a:close/>
                </a:path>
              </a:pathLst>
            </a:custGeom>
            <a:noFill/>
            <a:ln w="11113">
              <a:solidFill>
                <a:srgbClr val="000000"/>
              </a:solidFill>
              <a:prstDash val="solid"/>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554" name="Freeform 761"/>
            <p:cNvSpPr>
              <a:spLocks/>
            </p:cNvSpPr>
            <p:nvPr/>
          </p:nvSpPr>
          <p:spPr bwMode="auto">
            <a:xfrm>
              <a:off x="4079280" y="5184775"/>
              <a:ext cx="471487" cy="581025"/>
            </a:xfrm>
            <a:custGeom>
              <a:avLst/>
              <a:gdLst/>
              <a:ahLst/>
              <a:cxnLst>
                <a:cxn ang="0">
                  <a:pos x="0" y="276"/>
                </a:cxn>
                <a:cxn ang="0">
                  <a:pos x="69" y="276"/>
                </a:cxn>
                <a:cxn ang="0">
                  <a:pos x="69" y="0"/>
                </a:cxn>
                <a:cxn ang="0">
                  <a:pos x="221" y="0"/>
                </a:cxn>
                <a:cxn ang="0">
                  <a:pos x="221" y="276"/>
                </a:cxn>
                <a:cxn ang="0">
                  <a:pos x="297" y="276"/>
                </a:cxn>
                <a:cxn ang="0">
                  <a:pos x="152" y="366"/>
                </a:cxn>
                <a:cxn ang="0">
                  <a:pos x="0" y="276"/>
                </a:cxn>
              </a:cxnLst>
              <a:rect l="0" t="0" r="r" b="b"/>
              <a:pathLst>
                <a:path w="297" h="366">
                  <a:moveTo>
                    <a:pt x="0" y="276"/>
                  </a:moveTo>
                  <a:lnTo>
                    <a:pt x="69" y="276"/>
                  </a:lnTo>
                  <a:lnTo>
                    <a:pt x="69" y="0"/>
                  </a:lnTo>
                  <a:lnTo>
                    <a:pt x="221" y="0"/>
                  </a:lnTo>
                  <a:lnTo>
                    <a:pt x="221" y="276"/>
                  </a:lnTo>
                  <a:lnTo>
                    <a:pt x="297" y="276"/>
                  </a:lnTo>
                  <a:lnTo>
                    <a:pt x="152" y="366"/>
                  </a:lnTo>
                  <a:lnTo>
                    <a:pt x="0" y="276"/>
                  </a:lnTo>
                  <a:close/>
                </a:path>
              </a:pathLst>
            </a:custGeom>
            <a:noFill/>
            <a:ln w="11113">
              <a:solidFill>
                <a:srgbClr val="000000"/>
              </a:solidFill>
              <a:prstDash val="solid"/>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555" name="Rectangle 762"/>
            <p:cNvSpPr>
              <a:spLocks noChangeArrowheads="1"/>
            </p:cNvSpPr>
            <p:nvPr/>
          </p:nvSpPr>
          <p:spPr bwMode="auto">
            <a:xfrm>
              <a:off x="5547717" y="4756150"/>
              <a:ext cx="612775"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Opsoniza</a:t>
              </a:r>
              <a:endParaRPr lang="en-US">
                <a:effectLst>
                  <a:outerShdw blurRad="38100" dist="38100" dir="2700000" algn="tl">
                    <a:srgbClr val="C0C0C0"/>
                  </a:outerShdw>
                </a:effectLst>
              </a:endParaRPr>
            </a:p>
          </p:txBody>
        </p:sp>
        <p:sp>
          <p:nvSpPr>
            <p:cNvPr id="556" name="Rectangle 763"/>
            <p:cNvSpPr>
              <a:spLocks noChangeArrowheads="1"/>
            </p:cNvSpPr>
            <p:nvPr/>
          </p:nvSpPr>
          <p:spPr bwMode="auto">
            <a:xfrm>
              <a:off x="6216055" y="4756150"/>
              <a:ext cx="133050" cy="169277"/>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çã</a:t>
              </a:r>
              <a:endParaRPr lang="en-US">
                <a:effectLst>
                  <a:outerShdw blurRad="38100" dist="38100" dir="2700000" algn="tl">
                    <a:srgbClr val="C0C0C0"/>
                  </a:outerShdw>
                </a:effectLst>
              </a:endParaRPr>
            </a:p>
          </p:txBody>
        </p:sp>
        <p:sp>
          <p:nvSpPr>
            <p:cNvPr id="557" name="Rectangle 764"/>
            <p:cNvSpPr>
              <a:spLocks noChangeArrowheads="1"/>
            </p:cNvSpPr>
            <p:nvPr/>
          </p:nvSpPr>
          <p:spPr bwMode="auto">
            <a:xfrm>
              <a:off x="6379567" y="4756150"/>
              <a:ext cx="303213"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o de </a:t>
              </a:r>
              <a:endParaRPr lang="en-US">
                <a:effectLst>
                  <a:outerShdw blurRad="38100" dist="38100" dir="2700000" algn="tl">
                    <a:srgbClr val="C0C0C0"/>
                  </a:outerShdw>
                </a:effectLst>
              </a:endParaRPr>
            </a:p>
          </p:txBody>
        </p:sp>
        <p:sp>
          <p:nvSpPr>
            <p:cNvPr id="558" name="Rectangle 765"/>
            <p:cNvSpPr>
              <a:spLocks noChangeArrowheads="1"/>
            </p:cNvSpPr>
            <p:nvPr/>
          </p:nvSpPr>
          <p:spPr bwMode="auto">
            <a:xfrm>
              <a:off x="5766792" y="4921250"/>
              <a:ext cx="201613"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pat</a:t>
              </a:r>
              <a:endParaRPr lang="en-US">
                <a:effectLst>
                  <a:outerShdw blurRad="38100" dist="38100" dir="2700000" algn="tl">
                    <a:srgbClr val="C0C0C0"/>
                  </a:outerShdw>
                </a:effectLst>
              </a:endParaRPr>
            </a:p>
          </p:txBody>
        </p:sp>
        <p:sp>
          <p:nvSpPr>
            <p:cNvPr id="559" name="Rectangle 766"/>
            <p:cNvSpPr>
              <a:spLocks noChangeArrowheads="1"/>
            </p:cNvSpPr>
            <p:nvPr/>
          </p:nvSpPr>
          <p:spPr bwMode="auto">
            <a:xfrm>
              <a:off x="6008092" y="4921250"/>
              <a:ext cx="77788"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ó</a:t>
              </a:r>
              <a:endParaRPr lang="en-US">
                <a:effectLst>
                  <a:outerShdw blurRad="38100" dist="38100" dir="2700000" algn="tl">
                    <a:srgbClr val="C0C0C0"/>
                  </a:outerShdw>
                </a:effectLst>
              </a:endParaRPr>
            </a:p>
          </p:txBody>
        </p:sp>
        <p:sp>
          <p:nvSpPr>
            <p:cNvPr id="560" name="Rectangle 767"/>
            <p:cNvSpPr>
              <a:spLocks noChangeArrowheads="1"/>
            </p:cNvSpPr>
            <p:nvPr/>
          </p:nvSpPr>
          <p:spPr bwMode="auto">
            <a:xfrm>
              <a:off x="6084292" y="4921250"/>
              <a:ext cx="373063"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genos</a:t>
              </a:r>
              <a:endParaRPr lang="en-US">
                <a:effectLst>
                  <a:outerShdw blurRad="38100" dist="38100" dir="2700000" algn="tl">
                    <a:srgbClr val="C0C0C0"/>
                  </a:outerShdw>
                </a:effectLst>
              </a:endParaRPr>
            </a:p>
          </p:txBody>
        </p:sp>
        <p:sp>
          <p:nvSpPr>
            <p:cNvPr id="561" name="Rectangle 768"/>
            <p:cNvSpPr>
              <a:spLocks noChangeArrowheads="1"/>
            </p:cNvSpPr>
            <p:nvPr/>
          </p:nvSpPr>
          <p:spPr bwMode="auto">
            <a:xfrm>
              <a:off x="5382617" y="4735513"/>
              <a:ext cx="1490663" cy="460375"/>
            </a:xfrm>
            <a:prstGeom prst="rect">
              <a:avLst/>
            </a:prstGeom>
            <a:solidFill>
              <a:srgbClr val="00000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562" name="Rectangle 769"/>
            <p:cNvSpPr>
              <a:spLocks noChangeArrowheads="1"/>
            </p:cNvSpPr>
            <p:nvPr/>
          </p:nvSpPr>
          <p:spPr bwMode="auto">
            <a:xfrm>
              <a:off x="5328642" y="4679950"/>
              <a:ext cx="1489075" cy="460375"/>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563" name="Rectangle 770"/>
            <p:cNvSpPr>
              <a:spLocks noChangeArrowheads="1"/>
            </p:cNvSpPr>
            <p:nvPr/>
          </p:nvSpPr>
          <p:spPr bwMode="auto">
            <a:xfrm>
              <a:off x="5328642" y="4679950"/>
              <a:ext cx="1489075" cy="460375"/>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564" name="Rectangle 771"/>
            <p:cNvSpPr>
              <a:spLocks noChangeArrowheads="1"/>
            </p:cNvSpPr>
            <p:nvPr/>
          </p:nvSpPr>
          <p:spPr bwMode="auto">
            <a:xfrm>
              <a:off x="5620742" y="4797425"/>
              <a:ext cx="822325" cy="168275"/>
            </a:xfrm>
            <a:prstGeom prst="rect">
              <a:avLst/>
            </a:prstGeom>
            <a:noFill/>
            <a:ln w="9525">
              <a:noFill/>
              <a:miter lim="800000"/>
              <a:headEnd/>
              <a:tailEnd/>
            </a:ln>
          </p:spPr>
          <p:txBody>
            <a:bodyPr wrap="none" lIns="0" tIns="0" rIns="0" bIns="0">
              <a:spAutoFit/>
            </a:bodyPr>
            <a:lstStyle/>
            <a:p>
              <a:pPr>
                <a:defRPr/>
              </a:pPr>
              <a:r>
                <a:rPr lang="en-US" sz="1100" i="0" dirty="0" err="1">
                  <a:solidFill>
                    <a:srgbClr val="000000"/>
                  </a:solidFill>
                </a:rPr>
                <a:t>Opsonização</a:t>
              </a:r>
              <a:endParaRPr lang="en-US" dirty="0">
                <a:effectLst>
                  <a:outerShdw blurRad="38100" dist="38100" dir="2700000" algn="tl">
                    <a:srgbClr val="C0C0C0"/>
                  </a:outerShdw>
                </a:effectLst>
              </a:endParaRPr>
            </a:p>
          </p:txBody>
        </p:sp>
        <p:sp>
          <p:nvSpPr>
            <p:cNvPr id="565" name="Rectangle 772"/>
            <p:cNvSpPr>
              <a:spLocks noChangeArrowheads="1"/>
            </p:cNvSpPr>
            <p:nvPr/>
          </p:nvSpPr>
          <p:spPr bwMode="auto">
            <a:xfrm>
              <a:off x="5700117" y="4865688"/>
              <a:ext cx="65" cy="276999"/>
            </a:xfrm>
            <a:prstGeom prst="rect">
              <a:avLst/>
            </a:prstGeom>
            <a:noFill/>
            <a:ln w="9525">
              <a:noFill/>
              <a:miter lim="800000"/>
              <a:headEnd/>
              <a:tailEnd/>
            </a:ln>
          </p:spPr>
          <p:txBody>
            <a:bodyPr wrap="none" lIns="0" tIns="0" rIns="0" bIns="0">
              <a:spAutoFit/>
            </a:bodyPr>
            <a:lstStyle/>
            <a:p>
              <a:pPr>
                <a:defRPr/>
              </a:pPr>
              <a:endParaRPr lang="pt-BR">
                <a:effectLst>
                  <a:outerShdw blurRad="38100" dist="38100" dir="2700000" algn="tl">
                    <a:srgbClr val="C0C0C0"/>
                  </a:outerShdw>
                </a:effectLst>
              </a:endParaRPr>
            </a:p>
          </p:txBody>
        </p:sp>
        <p:sp>
          <p:nvSpPr>
            <p:cNvPr id="566" name="Rectangle 773"/>
            <p:cNvSpPr>
              <a:spLocks noChangeArrowheads="1"/>
            </p:cNvSpPr>
            <p:nvPr/>
          </p:nvSpPr>
          <p:spPr bwMode="auto">
            <a:xfrm>
              <a:off x="7387630" y="4756150"/>
              <a:ext cx="325437"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remo</a:t>
              </a:r>
              <a:endParaRPr lang="en-US">
                <a:effectLst>
                  <a:outerShdw blurRad="38100" dist="38100" dir="2700000" algn="tl">
                    <a:srgbClr val="C0C0C0"/>
                  </a:outerShdw>
                </a:effectLst>
              </a:endParaRPr>
            </a:p>
          </p:txBody>
        </p:sp>
        <p:sp>
          <p:nvSpPr>
            <p:cNvPr id="567" name="Rectangle 774"/>
            <p:cNvSpPr>
              <a:spLocks noChangeArrowheads="1"/>
            </p:cNvSpPr>
            <p:nvPr/>
          </p:nvSpPr>
          <p:spPr bwMode="auto">
            <a:xfrm>
              <a:off x="7749580" y="4756150"/>
              <a:ext cx="133050" cy="169277"/>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çã</a:t>
              </a:r>
              <a:endParaRPr lang="en-US">
                <a:effectLst>
                  <a:outerShdw blurRad="38100" dist="38100" dir="2700000" algn="tl">
                    <a:srgbClr val="C0C0C0"/>
                  </a:outerShdw>
                </a:effectLst>
              </a:endParaRPr>
            </a:p>
          </p:txBody>
        </p:sp>
        <p:sp>
          <p:nvSpPr>
            <p:cNvPr id="568" name="Rectangle 775"/>
            <p:cNvSpPr>
              <a:spLocks noChangeArrowheads="1"/>
            </p:cNvSpPr>
            <p:nvPr/>
          </p:nvSpPr>
          <p:spPr bwMode="auto">
            <a:xfrm>
              <a:off x="7924205" y="4756150"/>
              <a:ext cx="303212"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o de </a:t>
              </a:r>
              <a:endParaRPr lang="en-US">
                <a:effectLst>
                  <a:outerShdw blurRad="38100" dist="38100" dir="2700000" algn="tl">
                    <a:srgbClr val="C0C0C0"/>
                  </a:outerShdw>
                </a:effectLst>
              </a:endParaRPr>
            </a:p>
          </p:txBody>
        </p:sp>
        <p:sp>
          <p:nvSpPr>
            <p:cNvPr id="569" name="Rectangle 776"/>
            <p:cNvSpPr>
              <a:spLocks noChangeArrowheads="1"/>
            </p:cNvSpPr>
            <p:nvPr/>
          </p:nvSpPr>
          <p:spPr bwMode="auto">
            <a:xfrm>
              <a:off x="7124105" y="4921250"/>
              <a:ext cx="1182687"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complexos imunes</a:t>
              </a:r>
              <a:endParaRPr lang="en-US">
                <a:effectLst>
                  <a:outerShdw blurRad="38100" dist="38100" dir="2700000" algn="tl">
                    <a:srgbClr val="C0C0C0"/>
                  </a:outerShdw>
                </a:effectLst>
              </a:endParaRPr>
            </a:p>
          </p:txBody>
        </p:sp>
        <p:sp>
          <p:nvSpPr>
            <p:cNvPr id="570" name="Rectangle 777"/>
            <p:cNvSpPr>
              <a:spLocks noChangeArrowheads="1"/>
            </p:cNvSpPr>
            <p:nvPr/>
          </p:nvSpPr>
          <p:spPr bwMode="auto">
            <a:xfrm>
              <a:off x="6993930" y="4735513"/>
              <a:ext cx="1576387" cy="460375"/>
            </a:xfrm>
            <a:prstGeom prst="rect">
              <a:avLst/>
            </a:prstGeom>
            <a:solidFill>
              <a:srgbClr val="000000"/>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571" name="Rectangle 778"/>
            <p:cNvSpPr>
              <a:spLocks noChangeArrowheads="1"/>
            </p:cNvSpPr>
            <p:nvPr/>
          </p:nvSpPr>
          <p:spPr bwMode="auto">
            <a:xfrm>
              <a:off x="6938367" y="4679950"/>
              <a:ext cx="1566863" cy="460375"/>
            </a:xfrm>
            <a:prstGeom prst="rect">
              <a:avLst/>
            </a:prstGeom>
            <a:solidFill>
              <a:srgbClr val="FFFFFF"/>
            </a:solidFill>
            <a:ln w="9525">
              <a:no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572" name="Rectangle 779"/>
            <p:cNvSpPr>
              <a:spLocks noChangeArrowheads="1"/>
            </p:cNvSpPr>
            <p:nvPr/>
          </p:nvSpPr>
          <p:spPr bwMode="auto">
            <a:xfrm>
              <a:off x="6938367" y="4679950"/>
              <a:ext cx="1566863" cy="460375"/>
            </a:xfrm>
            <a:prstGeom prst="rect">
              <a:avLst/>
            </a:prstGeom>
            <a:noFill/>
            <a:ln w="22225">
              <a:solidFill>
                <a:srgbClr val="000000"/>
              </a:solidFill>
              <a:miter lim="800000"/>
              <a:headEnd/>
              <a:tailEnd/>
            </a:ln>
          </p:spPr>
          <p:txBody>
            <a:bodyPr/>
            <a:lstStyle/>
            <a:p>
              <a:pPr>
                <a:defRPr/>
              </a:pPr>
              <a:endParaRPr lang="pt-BR">
                <a:effectLst>
                  <a:outerShdw blurRad="38100" dist="38100" dir="2700000" algn="tl">
                    <a:srgbClr val="000000">
                      <a:alpha val="43137"/>
                    </a:srgbClr>
                  </a:outerShdw>
                </a:effectLst>
              </a:endParaRPr>
            </a:p>
          </p:txBody>
        </p:sp>
        <p:sp>
          <p:nvSpPr>
            <p:cNvPr id="573" name="Rectangle 780"/>
            <p:cNvSpPr>
              <a:spLocks noChangeArrowheads="1"/>
            </p:cNvSpPr>
            <p:nvPr/>
          </p:nvSpPr>
          <p:spPr bwMode="auto">
            <a:xfrm>
              <a:off x="7333655" y="4702175"/>
              <a:ext cx="771525"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Remoção de</a:t>
              </a:r>
              <a:endParaRPr lang="en-US">
                <a:effectLst>
                  <a:outerShdw blurRad="38100" dist="38100" dir="2700000" algn="tl">
                    <a:srgbClr val="C0C0C0"/>
                  </a:outerShdw>
                </a:effectLst>
              </a:endParaRPr>
            </a:p>
          </p:txBody>
        </p:sp>
        <p:sp>
          <p:nvSpPr>
            <p:cNvPr id="574" name="Rectangle 781"/>
            <p:cNvSpPr>
              <a:spLocks noChangeArrowheads="1"/>
            </p:cNvSpPr>
            <p:nvPr/>
          </p:nvSpPr>
          <p:spPr bwMode="auto">
            <a:xfrm>
              <a:off x="7070130" y="4865688"/>
              <a:ext cx="1182687" cy="168275"/>
            </a:xfrm>
            <a:prstGeom prst="rect">
              <a:avLst/>
            </a:prstGeom>
            <a:noFill/>
            <a:ln w="9525">
              <a:noFill/>
              <a:miter lim="800000"/>
              <a:headEnd/>
              <a:tailEnd/>
            </a:ln>
          </p:spPr>
          <p:txBody>
            <a:bodyPr wrap="none" lIns="0" tIns="0" rIns="0" bIns="0">
              <a:spAutoFit/>
            </a:bodyPr>
            <a:lstStyle/>
            <a:p>
              <a:pPr>
                <a:defRPr/>
              </a:pPr>
              <a:r>
                <a:rPr lang="en-US" sz="1100" i="0">
                  <a:solidFill>
                    <a:srgbClr val="000000"/>
                  </a:solidFill>
                </a:rPr>
                <a:t>complexos imunes</a:t>
              </a:r>
              <a:endParaRPr lang="en-US">
                <a:effectLst>
                  <a:outerShdw blurRad="38100" dist="38100" dir="2700000" algn="tl">
                    <a:srgbClr val="C0C0C0"/>
                  </a:outerShdw>
                </a:effectLst>
              </a:endParaRPr>
            </a:p>
          </p:txBody>
        </p:sp>
        <p:sp>
          <p:nvSpPr>
            <p:cNvPr id="575" name="Line 782"/>
            <p:cNvSpPr>
              <a:spLocks noChangeShapeType="1"/>
            </p:cNvSpPr>
            <p:nvPr/>
          </p:nvSpPr>
          <p:spPr bwMode="auto">
            <a:xfrm flipH="1">
              <a:off x="3356967" y="2420938"/>
              <a:ext cx="952500" cy="230187"/>
            </a:xfrm>
            <a:prstGeom prst="line">
              <a:avLst/>
            </a:prstGeom>
            <a:noFill/>
            <a:ln w="11113">
              <a:solidFill>
                <a:srgbClr val="000000"/>
              </a:solidFill>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576" name="Line 783"/>
            <p:cNvSpPr>
              <a:spLocks noChangeShapeType="1"/>
            </p:cNvSpPr>
            <p:nvPr/>
          </p:nvSpPr>
          <p:spPr bwMode="auto">
            <a:xfrm>
              <a:off x="4309467" y="2420938"/>
              <a:ext cx="974725" cy="230187"/>
            </a:xfrm>
            <a:prstGeom prst="line">
              <a:avLst/>
            </a:prstGeom>
            <a:noFill/>
            <a:ln w="11113">
              <a:solidFill>
                <a:srgbClr val="000000"/>
              </a:solidFill>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577" name="Freeform 784"/>
            <p:cNvSpPr>
              <a:spLocks/>
            </p:cNvSpPr>
            <p:nvPr/>
          </p:nvSpPr>
          <p:spPr bwMode="auto">
            <a:xfrm>
              <a:off x="6039842" y="3944938"/>
              <a:ext cx="373063" cy="625475"/>
            </a:xfrm>
            <a:custGeom>
              <a:avLst/>
              <a:gdLst/>
              <a:ahLst/>
              <a:cxnLst>
                <a:cxn ang="0">
                  <a:pos x="0" y="298"/>
                </a:cxn>
                <a:cxn ang="0">
                  <a:pos x="62" y="298"/>
                </a:cxn>
                <a:cxn ang="0">
                  <a:pos x="62" y="0"/>
                </a:cxn>
                <a:cxn ang="0">
                  <a:pos x="173" y="0"/>
                </a:cxn>
                <a:cxn ang="0">
                  <a:pos x="173" y="298"/>
                </a:cxn>
                <a:cxn ang="0">
                  <a:pos x="235" y="298"/>
                </a:cxn>
                <a:cxn ang="0">
                  <a:pos x="118" y="394"/>
                </a:cxn>
                <a:cxn ang="0">
                  <a:pos x="0" y="298"/>
                </a:cxn>
              </a:cxnLst>
              <a:rect l="0" t="0" r="r" b="b"/>
              <a:pathLst>
                <a:path w="235" h="394">
                  <a:moveTo>
                    <a:pt x="0" y="298"/>
                  </a:moveTo>
                  <a:lnTo>
                    <a:pt x="62" y="298"/>
                  </a:lnTo>
                  <a:lnTo>
                    <a:pt x="62" y="0"/>
                  </a:lnTo>
                  <a:lnTo>
                    <a:pt x="173" y="0"/>
                  </a:lnTo>
                  <a:lnTo>
                    <a:pt x="173" y="298"/>
                  </a:lnTo>
                  <a:lnTo>
                    <a:pt x="235" y="298"/>
                  </a:lnTo>
                  <a:lnTo>
                    <a:pt x="118" y="394"/>
                  </a:lnTo>
                  <a:lnTo>
                    <a:pt x="0" y="298"/>
                  </a:lnTo>
                  <a:close/>
                </a:path>
              </a:pathLst>
            </a:custGeom>
            <a:noFill/>
            <a:ln w="11113">
              <a:solidFill>
                <a:srgbClr val="000000"/>
              </a:solidFill>
              <a:prstDash val="solid"/>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578" name="Freeform 785"/>
            <p:cNvSpPr>
              <a:spLocks/>
            </p:cNvSpPr>
            <p:nvPr/>
          </p:nvSpPr>
          <p:spPr bwMode="auto">
            <a:xfrm>
              <a:off x="7114580" y="3944938"/>
              <a:ext cx="371475" cy="625475"/>
            </a:xfrm>
            <a:custGeom>
              <a:avLst/>
              <a:gdLst/>
              <a:ahLst/>
              <a:cxnLst>
                <a:cxn ang="0">
                  <a:pos x="0" y="298"/>
                </a:cxn>
                <a:cxn ang="0">
                  <a:pos x="62" y="298"/>
                </a:cxn>
                <a:cxn ang="0">
                  <a:pos x="62" y="0"/>
                </a:cxn>
                <a:cxn ang="0">
                  <a:pos x="179" y="0"/>
                </a:cxn>
                <a:cxn ang="0">
                  <a:pos x="179" y="298"/>
                </a:cxn>
                <a:cxn ang="0">
                  <a:pos x="234" y="298"/>
                </a:cxn>
                <a:cxn ang="0">
                  <a:pos x="124" y="394"/>
                </a:cxn>
                <a:cxn ang="0">
                  <a:pos x="0" y="298"/>
                </a:cxn>
              </a:cxnLst>
              <a:rect l="0" t="0" r="r" b="b"/>
              <a:pathLst>
                <a:path w="234" h="394">
                  <a:moveTo>
                    <a:pt x="0" y="298"/>
                  </a:moveTo>
                  <a:lnTo>
                    <a:pt x="62" y="298"/>
                  </a:lnTo>
                  <a:lnTo>
                    <a:pt x="62" y="0"/>
                  </a:lnTo>
                  <a:lnTo>
                    <a:pt x="179" y="0"/>
                  </a:lnTo>
                  <a:lnTo>
                    <a:pt x="179" y="298"/>
                  </a:lnTo>
                  <a:lnTo>
                    <a:pt x="234" y="298"/>
                  </a:lnTo>
                  <a:lnTo>
                    <a:pt x="124" y="394"/>
                  </a:lnTo>
                  <a:lnTo>
                    <a:pt x="0" y="298"/>
                  </a:lnTo>
                  <a:close/>
                </a:path>
              </a:pathLst>
            </a:custGeom>
            <a:noFill/>
            <a:ln w="11113">
              <a:solidFill>
                <a:srgbClr val="000000"/>
              </a:solidFill>
              <a:prstDash val="solid"/>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579" name="Line 786"/>
            <p:cNvSpPr>
              <a:spLocks noChangeShapeType="1"/>
            </p:cNvSpPr>
            <p:nvPr/>
          </p:nvSpPr>
          <p:spPr bwMode="auto">
            <a:xfrm>
              <a:off x="5284192" y="2959100"/>
              <a:ext cx="1412875" cy="219075"/>
            </a:xfrm>
            <a:prstGeom prst="line">
              <a:avLst/>
            </a:prstGeom>
            <a:noFill/>
            <a:ln w="11113">
              <a:solidFill>
                <a:srgbClr val="000000"/>
              </a:solidFill>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580" name="Line 787"/>
            <p:cNvSpPr>
              <a:spLocks noChangeShapeType="1"/>
            </p:cNvSpPr>
            <p:nvPr/>
          </p:nvSpPr>
          <p:spPr bwMode="auto">
            <a:xfrm flipH="1">
              <a:off x="4320580" y="2959100"/>
              <a:ext cx="963612" cy="207963"/>
            </a:xfrm>
            <a:prstGeom prst="line">
              <a:avLst/>
            </a:prstGeom>
            <a:noFill/>
            <a:ln w="11113">
              <a:solidFill>
                <a:srgbClr val="000000"/>
              </a:solidFill>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581" name="Line 788"/>
            <p:cNvSpPr>
              <a:spLocks noChangeShapeType="1"/>
            </p:cNvSpPr>
            <p:nvPr/>
          </p:nvSpPr>
          <p:spPr bwMode="auto">
            <a:xfrm flipH="1">
              <a:off x="2447330" y="2959100"/>
              <a:ext cx="909637" cy="207963"/>
            </a:xfrm>
            <a:prstGeom prst="line">
              <a:avLst/>
            </a:prstGeom>
            <a:noFill/>
            <a:ln w="11113">
              <a:solidFill>
                <a:srgbClr val="000000"/>
              </a:solidFill>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582" name="Line 789"/>
            <p:cNvSpPr>
              <a:spLocks noChangeShapeType="1"/>
            </p:cNvSpPr>
            <p:nvPr/>
          </p:nvSpPr>
          <p:spPr bwMode="auto">
            <a:xfrm>
              <a:off x="2688630" y="1620838"/>
              <a:ext cx="1631950" cy="438150"/>
            </a:xfrm>
            <a:prstGeom prst="line">
              <a:avLst/>
            </a:prstGeom>
            <a:noFill/>
            <a:ln w="11113">
              <a:solidFill>
                <a:srgbClr val="000000"/>
              </a:solidFill>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583" name="Line 790"/>
            <p:cNvSpPr>
              <a:spLocks noChangeShapeType="1"/>
            </p:cNvSpPr>
            <p:nvPr/>
          </p:nvSpPr>
          <p:spPr bwMode="auto">
            <a:xfrm>
              <a:off x="4320580" y="1620838"/>
              <a:ext cx="1587" cy="438150"/>
            </a:xfrm>
            <a:prstGeom prst="line">
              <a:avLst/>
            </a:prstGeom>
            <a:noFill/>
            <a:ln w="11113">
              <a:solidFill>
                <a:srgbClr val="000000"/>
              </a:solidFill>
              <a:round/>
              <a:headEnd/>
              <a:tailEnd/>
            </a:ln>
          </p:spPr>
          <p:txBody>
            <a:bodyPr/>
            <a:lstStyle/>
            <a:p>
              <a:pPr>
                <a:defRPr/>
              </a:pPr>
              <a:endParaRPr lang="pt-BR">
                <a:effectLst>
                  <a:outerShdw blurRad="38100" dist="38100" dir="2700000" algn="tl">
                    <a:srgbClr val="000000">
                      <a:alpha val="43137"/>
                    </a:srgbClr>
                  </a:outerShdw>
                </a:effectLst>
              </a:endParaRPr>
            </a:p>
          </p:txBody>
        </p:sp>
        <p:sp>
          <p:nvSpPr>
            <p:cNvPr id="584" name="Line 791"/>
            <p:cNvSpPr>
              <a:spLocks noChangeShapeType="1"/>
            </p:cNvSpPr>
            <p:nvPr/>
          </p:nvSpPr>
          <p:spPr bwMode="auto">
            <a:xfrm flipH="1">
              <a:off x="4320580" y="1598613"/>
              <a:ext cx="1631950" cy="460375"/>
            </a:xfrm>
            <a:prstGeom prst="line">
              <a:avLst/>
            </a:prstGeom>
            <a:noFill/>
            <a:ln w="11113">
              <a:solidFill>
                <a:srgbClr val="000000"/>
              </a:solidFill>
              <a:round/>
              <a:headEnd/>
              <a:tailEnd/>
            </a:ln>
          </p:spPr>
          <p:txBody>
            <a:bodyPr/>
            <a:lstStyle/>
            <a:p>
              <a:pPr>
                <a:defRPr/>
              </a:pPr>
              <a:endParaRPr lang="pt-BR">
                <a:effectLst>
                  <a:outerShdw blurRad="38100" dist="38100" dir="2700000" algn="tl">
                    <a:srgbClr val="000000">
                      <a:alpha val="43137"/>
                    </a:srgbClr>
                  </a:outerShdw>
                </a:effectLst>
              </a:endParaRPr>
            </a:p>
          </p:txBody>
        </p:sp>
      </p:grpSp>
      <p:sp>
        <p:nvSpPr>
          <p:cNvPr id="3" name="Elipse 2"/>
          <p:cNvSpPr/>
          <p:nvPr/>
        </p:nvSpPr>
        <p:spPr>
          <a:xfrm>
            <a:off x="1835697" y="4458309"/>
            <a:ext cx="1810651" cy="7461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0" name="Elipse 459"/>
          <p:cNvSpPr/>
          <p:nvPr/>
        </p:nvSpPr>
        <p:spPr>
          <a:xfrm>
            <a:off x="5396910" y="4567846"/>
            <a:ext cx="1810651" cy="7461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85" name="Elipse 584"/>
          <p:cNvSpPr/>
          <p:nvPr/>
        </p:nvSpPr>
        <p:spPr>
          <a:xfrm>
            <a:off x="7069480" y="4553558"/>
            <a:ext cx="1810651" cy="7461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p:cNvSpPr txBox="1"/>
          <p:nvPr/>
        </p:nvSpPr>
        <p:spPr>
          <a:xfrm>
            <a:off x="5940152" y="5589240"/>
            <a:ext cx="2939979" cy="646331"/>
          </a:xfrm>
          <a:prstGeom prst="rect">
            <a:avLst/>
          </a:prstGeom>
          <a:noFill/>
        </p:spPr>
        <p:txBody>
          <a:bodyPr wrap="square" rtlCol="0">
            <a:spAutoFit/>
          </a:bodyPr>
          <a:lstStyle/>
          <a:p>
            <a:pPr algn="ctr"/>
            <a:r>
              <a:rPr lang="pt-BR" dirty="0"/>
              <a:t>Dependem de receptores nas células efetoras.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85"/>
                                        </p:tgtEl>
                                        <p:attrNameLst>
                                          <p:attrName>style.visibility</p:attrName>
                                        </p:attrNameLst>
                                      </p:cBhvr>
                                      <p:to>
                                        <p:strVal val="visible"/>
                                      </p:to>
                                    </p:set>
                                    <p:animEffect transition="in" filter="wipe(down)">
                                      <p:cBhvr>
                                        <p:cTn id="10" dur="500"/>
                                        <p:tgtEl>
                                          <p:spTgt spid="58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60"/>
                                        </p:tgtEl>
                                        <p:attrNameLst>
                                          <p:attrName>style.visibility</p:attrName>
                                        </p:attrNameLst>
                                      </p:cBhvr>
                                      <p:to>
                                        <p:strVal val="visible"/>
                                      </p:to>
                                    </p:set>
                                    <p:animEffect transition="in" filter="wipe(down)">
                                      <p:cBhvr>
                                        <p:cTn id="13" dur="500"/>
                                        <p:tgtEl>
                                          <p:spTgt spid="46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60" grpId="0" animBg="1"/>
      <p:bldP spid="585" grpId="0" animBg="1"/>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l="917" t="24728" r="36852" b="39915"/>
          <a:stretch>
            <a:fillRect/>
          </a:stretch>
        </p:blipFill>
        <p:spPr bwMode="auto">
          <a:xfrm>
            <a:off x="195263" y="3429000"/>
            <a:ext cx="8812212" cy="281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9" name="TextBox 1"/>
          <p:cNvSpPr txBox="1">
            <a:spLocks noChangeArrowheads="1"/>
          </p:cNvSpPr>
          <p:nvPr/>
        </p:nvSpPr>
        <p:spPr bwMode="auto">
          <a:xfrm>
            <a:off x="311150" y="338138"/>
            <a:ext cx="85820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latin typeface="Comic Sans MS" panose="030F0702030302020204" pitchFamily="66" charset="0"/>
              </a:rPr>
              <a:t>Generation of C5a in the absence of C3: a new complement activation pathway and </a:t>
            </a:r>
            <a:r>
              <a:rPr lang="pt-BR" altLang="en-US" sz="2800">
                <a:latin typeface="Comic Sans MS" panose="030F0702030302020204" pitchFamily="66" charset="0"/>
              </a:rPr>
              <a:t>evidence for thrombin as a C5 convertase</a:t>
            </a:r>
          </a:p>
          <a:p>
            <a:pPr eaLnBrk="1" hangingPunct="1"/>
            <a:endParaRPr lang="en-US" altLang="en-US">
              <a:latin typeface="Comic Sans MS" panose="030F0702030302020204" pitchFamily="66" charset="0"/>
            </a:endParaRPr>
          </a:p>
          <a:p>
            <a:pPr eaLnBrk="1" hangingPunct="1"/>
            <a:r>
              <a:rPr lang="en-US" altLang="en-US">
                <a:latin typeface="Comic Sans MS" panose="030F0702030302020204" pitchFamily="66" charset="0"/>
              </a:rPr>
              <a:t>The various pathways of complement activation, together with the role of thrombin. MAC, membrane attack complex; MBL, mannose-binding lectin; TF, tissue factor.</a:t>
            </a:r>
            <a:endParaRPr lang="pt-BR" altLang="en-US">
              <a:latin typeface="Comic Sans MS" panose="030F0702030302020204" pitchFamily="66" charset="0"/>
            </a:endParaRPr>
          </a:p>
        </p:txBody>
      </p:sp>
    </p:spTree>
    <p:extLst>
      <p:ext uri="{BB962C8B-B14F-4D97-AF65-F5344CB8AC3E}">
        <p14:creationId xmlns:p14="http://schemas.microsoft.com/office/powerpoint/2010/main" val="3447809206"/>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
          <p:cNvSpPr txBox="1">
            <a:spLocks noChangeArrowheads="1"/>
          </p:cNvSpPr>
          <p:nvPr/>
        </p:nvSpPr>
        <p:spPr bwMode="auto">
          <a:xfrm>
            <a:off x="250825" y="220663"/>
            <a:ext cx="84248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0000FF"/>
                </a:solidFill>
                <a:latin typeface="Comic Sans MS" panose="030F0702030302020204" pitchFamily="66" charset="0"/>
              </a:rPr>
              <a:t>Coagulation induced by C3aR-dependent NETosis drives protumorigenic neutrophils during small intestinal tumorigenesis</a:t>
            </a:r>
          </a:p>
          <a:p>
            <a:pPr eaLnBrk="1" hangingPunct="1"/>
            <a:r>
              <a:rPr lang="en-US" altLang="en-US" sz="1200">
                <a:latin typeface="Comic Sans MS" panose="030F0702030302020204" pitchFamily="66" charset="0"/>
              </a:rPr>
              <a:t>Guglietta et al. Nature Communications 7,  March 2016</a:t>
            </a:r>
          </a:p>
        </p:txBody>
      </p:sp>
      <p:pic>
        <p:nvPicPr>
          <p:cNvPr id="25603" name="Picture 2"/>
          <p:cNvPicPr>
            <a:picLocks noChangeAspect="1" noChangeArrowheads="1"/>
          </p:cNvPicPr>
          <p:nvPr/>
        </p:nvPicPr>
        <p:blipFill>
          <a:blip r:embed="rId2">
            <a:extLst>
              <a:ext uri="{28A0092B-C50C-407E-A947-70E740481C1C}">
                <a14:useLocalDpi xmlns:a14="http://schemas.microsoft.com/office/drawing/2010/main" val="0"/>
              </a:ext>
            </a:extLst>
          </a:blip>
          <a:srcRect l="14565" t="13406" r="39906" b="20471"/>
          <a:stretch>
            <a:fillRect/>
          </a:stretch>
        </p:blipFill>
        <p:spPr bwMode="auto">
          <a:xfrm>
            <a:off x="7938" y="1252538"/>
            <a:ext cx="6348412" cy="51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4" name="TextBox 2"/>
          <p:cNvSpPr txBox="1">
            <a:spLocks noChangeArrowheads="1"/>
          </p:cNvSpPr>
          <p:nvPr/>
        </p:nvSpPr>
        <p:spPr bwMode="auto">
          <a:xfrm>
            <a:off x="6227763" y="1060450"/>
            <a:ext cx="2840037"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latin typeface="Comic Sans MS" panose="030F0702030302020204" pitchFamily="66" charset="0"/>
              </a:rPr>
              <a:t>The Apc mutation induces growth of polyps in the small intestine and results in defects in gut permeability, leading to bacterial and/or bacterial products translocation in the systemic circulation. LPS induces upregulation of C3aR on neutrophils (HDNs and LDNs), thereby enhancing the interaction with C3a produced via alternative complement activation. These events result in NET induction, which form a scaffold for the recruitment of components of the coagulation cascade. By interacting with the circulating neutrophils, the formed clot induces LDNs, which can further fuel coagulation in a positive feedback loop by undergoing NETosis and can exert protumorigenic functions.</a:t>
            </a:r>
            <a:endParaRPr lang="pt-BR" altLang="en-US" sz="1400">
              <a:latin typeface="Comic Sans MS" panose="030F0702030302020204" pitchFamily="66" charset="0"/>
            </a:endParaRPr>
          </a:p>
        </p:txBody>
      </p:sp>
    </p:spTree>
    <p:extLst>
      <p:ext uri="{BB962C8B-B14F-4D97-AF65-F5344CB8AC3E}">
        <p14:creationId xmlns:p14="http://schemas.microsoft.com/office/powerpoint/2010/main" val="2765850990"/>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l="31764" t="31500" r="49966" b="51268"/>
          <a:stretch>
            <a:fillRect/>
          </a:stretch>
        </p:blipFill>
        <p:spPr bwMode="auto">
          <a:xfrm>
            <a:off x="795338" y="2041525"/>
            <a:ext cx="6572250" cy="3484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7" name="TextBox 1"/>
          <p:cNvSpPr txBox="1">
            <a:spLocks noChangeArrowheads="1"/>
          </p:cNvSpPr>
          <p:nvPr/>
        </p:nvSpPr>
        <p:spPr bwMode="auto">
          <a:xfrm>
            <a:off x="584200" y="5949950"/>
            <a:ext cx="6921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en-US" sz="1600">
                <a:latin typeface="Comic Sans MS" panose="030F0702030302020204" pitchFamily="66" charset="0"/>
              </a:rPr>
              <a:t>DG, dentate gyrus; FC, frontal cortex; STR, striatum; CRB, cerebellum</a:t>
            </a:r>
          </a:p>
        </p:txBody>
      </p:sp>
      <p:sp>
        <p:nvSpPr>
          <p:cNvPr id="26628" name="TextBox 2"/>
          <p:cNvSpPr txBox="1">
            <a:spLocks noChangeArrowheads="1"/>
          </p:cNvSpPr>
          <p:nvPr/>
        </p:nvSpPr>
        <p:spPr bwMode="auto">
          <a:xfrm>
            <a:off x="250825" y="333375"/>
            <a:ext cx="856932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latin typeface="Comic Sans MS" panose="030F0702030302020204" pitchFamily="66" charset="0"/>
              </a:rPr>
              <a:t>Complement and microglia mediate early synapse loss in Alzheimer mouse models</a:t>
            </a:r>
          </a:p>
          <a:p>
            <a:pPr eaLnBrk="1" hangingPunct="1"/>
            <a:r>
              <a:rPr lang="en-US" altLang="en-US" sz="1200">
                <a:latin typeface="Comic Sans MS" panose="030F0702030302020204" pitchFamily="66" charset="0"/>
              </a:rPr>
              <a:t>Hong et al. Science  06 May 352:712-716, 2016 DOI: 10.1126/science.aad8373</a:t>
            </a:r>
          </a:p>
        </p:txBody>
      </p:sp>
    </p:spTree>
    <p:extLst>
      <p:ext uri="{BB962C8B-B14F-4D97-AF65-F5344CB8AC3E}">
        <p14:creationId xmlns:p14="http://schemas.microsoft.com/office/powerpoint/2010/main" val="3315301311"/>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259632" y="332656"/>
            <a:ext cx="6624737" cy="1328023"/>
          </a:xfrm>
          <a:prstGeom prst="round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spcBef>
                <a:spcPct val="50000"/>
              </a:spcBef>
              <a:defRPr/>
            </a:pPr>
            <a:r>
              <a:rPr lang="pt-BR" sz="3600" cap="small" dirty="0"/>
              <a:t>Receptores  às Proteínas do Complemento</a:t>
            </a:r>
          </a:p>
        </p:txBody>
      </p:sp>
      <p:sp>
        <p:nvSpPr>
          <p:cNvPr id="4" name="Rectangle 6"/>
          <p:cNvSpPr>
            <a:spLocks noChangeArrowheads="1"/>
          </p:cNvSpPr>
          <p:nvPr/>
        </p:nvSpPr>
        <p:spPr bwMode="auto">
          <a:xfrm>
            <a:off x="2123728" y="2132856"/>
            <a:ext cx="5270593" cy="4353733"/>
          </a:xfrm>
          <a:prstGeom prst="rect">
            <a:avLst/>
          </a:prstGeom>
          <a:noFill/>
          <a:ln w="9525">
            <a:noFill/>
            <a:miter lim="800000"/>
            <a:headEnd/>
            <a:tailEnd/>
          </a:ln>
        </p:spPr>
        <p:txBody>
          <a:bodyPr/>
          <a:lstStyle/>
          <a:p>
            <a:pPr>
              <a:spcBef>
                <a:spcPct val="20000"/>
              </a:spcBef>
            </a:pPr>
            <a:r>
              <a:rPr lang="pt-BR" sz="3600" dirty="0"/>
              <a:t>Tipos:</a:t>
            </a:r>
          </a:p>
          <a:p>
            <a:pPr marL="914400" lvl="1" indent="-457200">
              <a:spcBef>
                <a:spcPct val="20000"/>
              </a:spcBef>
              <a:buFont typeface="Palatino Linotype" pitchFamily="18" charset="0"/>
              <a:buChar char="₋"/>
            </a:pPr>
            <a:r>
              <a:rPr lang="pt-BR" sz="2800" dirty="0"/>
              <a:t>CR1</a:t>
            </a:r>
          </a:p>
          <a:p>
            <a:pPr marL="914400" lvl="1" indent="-457200">
              <a:spcBef>
                <a:spcPct val="20000"/>
              </a:spcBef>
              <a:buFont typeface="Palatino Linotype" pitchFamily="18" charset="0"/>
              <a:buChar char="₋"/>
            </a:pPr>
            <a:r>
              <a:rPr lang="pt-BR" sz="2800" dirty="0"/>
              <a:t>CR2</a:t>
            </a:r>
          </a:p>
          <a:p>
            <a:pPr marL="914400" lvl="1" indent="-457200">
              <a:spcBef>
                <a:spcPct val="20000"/>
              </a:spcBef>
              <a:buFont typeface="Palatino Linotype" pitchFamily="18" charset="0"/>
              <a:buChar char="₋"/>
            </a:pPr>
            <a:r>
              <a:rPr lang="pt-BR" sz="2800" dirty="0"/>
              <a:t>CR3</a:t>
            </a:r>
          </a:p>
          <a:p>
            <a:pPr marL="914400" lvl="1" indent="-457200">
              <a:spcBef>
                <a:spcPct val="20000"/>
              </a:spcBef>
              <a:buFont typeface="Palatino Linotype" pitchFamily="18" charset="0"/>
              <a:buChar char="₋"/>
            </a:pPr>
            <a:r>
              <a:rPr lang="pt-BR" sz="2800" dirty="0"/>
              <a:t>CR4</a:t>
            </a:r>
          </a:p>
          <a:p>
            <a:pPr marL="914400" lvl="1" indent="-457200">
              <a:spcBef>
                <a:spcPct val="20000"/>
              </a:spcBef>
              <a:buFont typeface="Palatino Linotype" pitchFamily="18" charset="0"/>
              <a:buChar char="₋"/>
            </a:pPr>
            <a:r>
              <a:rPr lang="pt-BR" sz="2800" dirty="0"/>
              <a:t>CR </a:t>
            </a:r>
            <a:r>
              <a:rPr lang="pt-BR" sz="2800" dirty="0" err="1"/>
              <a:t>Ig</a:t>
            </a:r>
            <a:endParaRPr lang="pt-BR" sz="2800" dirty="0"/>
          </a:p>
          <a:p>
            <a:pPr marL="914400" lvl="1" indent="-457200">
              <a:spcBef>
                <a:spcPct val="20000"/>
              </a:spcBef>
              <a:buFont typeface="Palatino Linotype" pitchFamily="18" charset="0"/>
              <a:buChar char="₋"/>
            </a:pPr>
            <a:r>
              <a:rPr lang="pt-BR" sz="2800" dirty="0"/>
              <a:t>Receptor de C5a</a:t>
            </a:r>
          </a:p>
          <a:p>
            <a:pPr marL="914400" lvl="1" indent="-457200">
              <a:spcBef>
                <a:spcPct val="20000"/>
              </a:spcBef>
              <a:buFont typeface="Palatino Linotype" pitchFamily="18" charset="0"/>
              <a:buChar char="₋"/>
            </a:pPr>
            <a:r>
              <a:rPr lang="pt-BR" sz="2800" dirty="0"/>
              <a:t>Receptor de C3a</a:t>
            </a: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428596" y="357166"/>
            <a:ext cx="3423324" cy="715089"/>
          </a:xfrm>
          <a:prstGeom prst="round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spcBef>
                <a:spcPct val="50000"/>
              </a:spcBef>
            </a:pPr>
            <a:r>
              <a:rPr lang="pt-BR" sz="3600" dirty="0">
                <a:solidFill>
                  <a:schemeClr val="bg1"/>
                </a:solidFill>
              </a:rPr>
              <a:t>CR1 (CD 35)</a:t>
            </a:r>
          </a:p>
        </p:txBody>
      </p:sp>
      <p:sp>
        <p:nvSpPr>
          <p:cNvPr id="39939" name="Text Box 3"/>
          <p:cNvSpPr txBox="1">
            <a:spLocks noChangeArrowheads="1"/>
          </p:cNvSpPr>
          <p:nvPr/>
        </p:nvSpPr>
        <p:spPr bwMode="auto">
          <a:xfrm>
            <a:off x="395288" y="1412776"/>
            <a:ext cx="8137525" cy="1446550"/>
          </a:xfrm>
          <a:prstGeom prst="rect">
            <a:avLst/>
          </a:prstGeom>
          <a:noFill/>
          <a:ln w="9525">
            <a:noFill/>
            <a:miter lim="800000"/>
            <a:headEnd/>
            <a:tailEnd/>
          </a:ln>
        </p:spPr>
        <p:txBody>
          <a:bodyPr>
            <a:spAutoFit/>
          </a:bodyPr>
          <a:lstStyle/>
          <a:p>
            <a:pPr algn="l">
              <a:spcBef>
                <a:spcPct val="50000"/>
              </a:spcBef>
            </a:pPr>
            <a:r>
              <a:rPr lang="pt-BR" sz="2200" dirty="0"/>
              <a:t>- Receptor para C3b e C4b.</a:t>
            </a:r>
          </a:p>
          <a:p>
            <a:pPr algn="l">
              <a:spcBef>
                <a:spcPct val="50000"/>
              </a:spcBef>
              <a:buFontTx/>
              <a:buChar char="-"/>
            </a:pPr>
            <a:r>
              <a:rPr lang="pt-BR" sz="2200" dirty="0"/>
              <a:t> Expresso em eritrócitos, linfócitos, </a:t>
            </a:r>
            <a:r>
              <a:rPr lang="pt-BR" sz="2200" dirty="0" err="1"/>
              <a:t>podócitos</a:t>
            </a:r>
            <a:r>
              <a:rPr lang="pt-BR" sz="2200" dirty="0"/>
              <a:t>,  M</a:t>
            </a:r>
            <a:r>
              <a:rPr lang="en-US" sz="2200" dirty="0">
                <a:cs typeface="Arial" charset="0"/>
              </a:rPr>
              <a:t>Ø e PMN.</a:t>
            </a:r>
          </a:p>
          <a:p>
            <a:pPr algn="l">
              <a:spcBef>
                <a:spcPct val="50000"/>
              </a:spcBef>
              <a:buFontTx/>
              <a:buChar char="-"/>
            </a:pPr>
            <a:r>
              <a:rPr lang="en-US" sz="2200" dirty="0">
                <a:cs typeface="Arial" charset="0"/>
              </a:rPr>
              <a:t> </a:t>
            </a:r>
            <a:r>
              <a:rPr lang="en-US" sz="2200" dirty="0" err="1">
                <a:cs typeface="Arial" charset="0"/>
              </a:rPr>
              <a:t>Função</a:t>
            </a:r>
            <a:r>
              <a:rPr lang="en-US" sz="2200" dirty="0">
                <a:cs typeface="Arial" charset="0"/>
              </a:rPr>
              <a:t>: </a:t>
            </a:r>
            <a:r>
              <a:rPr lang="en-US" sz="2200" dirty="0" err="1">
                <a:cs typeface="Arial" charset="0"/>
              </a:rPr>
              <a:t>fagocitose</a:t>
            </a:r>
            <a:r>
              <a:rPr lang="en-US" sz="2200" dirty="0">
                <a:cs typeface="Arial" charset="0"/>
              </a:rPr>
              <a:t>, </a:t>
            </a:r>
            <a:r>
              <a:rPr lang="en-US" sz="2200" dirty="0" err="1">
                <a:cs typeface="Arial" charset="0"/>
              </a:rPr>
              <a:t>clearence</a:t>
            </a:r>
            <a:r>
              <a:rPr lang="en-US" sz="2200" dirty="0">
                <a:cs typeface="Arial" charset="0"/>
              </a:rPr>
              <a:t> de IC e </a:t>
            </a:r>
            <a:r>
              <a:rPr lang="en-US" sz="2200" dirty="0" err="1">
                <a:cs typeface="Arial" charset="0"/>
              </a:rPr>
              <a:t>decaimento</a:t>
            </a:r>
            <a:r>
              <a:rPr lang="en-US" sz="2200" dirty="0">
                <a:cs typeface="Arial" charset="0"/>
              </a:rPr>
              <a:t> de C3b e C4b.</a:t>
            </a:r>
          </a:p>
        </p:txBody>
      </p:sp>
      <p:pic>
        <p:nvPicPr>
          <p:cNvPr id="39940" name="Picture 4"/>
          <p:cNvPicPr>
            <a:picLocks noChangeAspect="1" noChangeArrowheads="1"/>
          </p:cNvPicPr>
          <p:nvPr/>
        </p:nvPicPr>
        <p:blipFill>
          <a:blip r:embed="rId2" cstate="print"/>
          <a:srcRect/>
          <a:stretch>
            <a:fillRect/>
          </a:stretch>
        </p:blipFill>
        <p:spPr bwMode="auto">
          <a:xfrm>
            <a:off x="2436416" y="2924175"/>
            <a:ext cx="4271169" cy="367317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428596" y="526407"/>
            <a:ext cx="2991276" cy="715089"/>
          </a:xfrm>
          <a:prstGeom prst="round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spcBef>
                <a:spcPct val="50000"/>
              </a:spcBef>
            </a:pPr>
            <a:r>
              <a:rPr lang="pt-BR" sz="3600" dirty="0"/>
              <a:t>CR2 (CD 21)</a:t>
            </a:r>
          </a:p>
        </p:txBody>
      </p:sp>
      <p:sp>
        <p:nvSpPr>
          <p:cNvPr id="40963" name="Text Box 3"/>
          <p:cNvSpPr txBox="1">
            <a:spLocks noChangeArrowheads="1"/>
          </p:cNvSpPr>
          <p:nvPr/>
        </p:nvSpPr>
        <p:spPr bwMode="auto">
          <a:xfrm>
            <a:off x="290096" y="1916832"/>
            <a:ext cx="3921864" cy="3785652"/>
          </a:xfrm>
          <a:prstGeom prst="rect">
            <a:avLst/>
          </a:prstGeom>
          <a:noFill/>
          <a:ln w="9525">
            <a:noFill/>
            <a:miter lim="800000"/>
            <a:headEnd/>
            <a:tailEnd/>
          </a:ln>
        </p:spPr>
        <p:txBody>
          <a:bodyPr wrap="square">
            <a:spAutoFit/>
          </a:bodyPr>
          <a:lstStyle/>
          <a:p>
            <a:pPr>
              <a:spcBef>
                <a:spcPct val="50000"/>
              </a:spcBef>
              <a:buFontTx/>
              <a:buChar char="-"/>
            </a:pPr>
            <a:r>
              <a:rPr lang="pt-BR" sz="2400" dirty="0"/>
              <a:t>Receptor para C3d, iC3b e C3dg.</a:t>
            </a:r>
          </a:p>
          <a:p>
            <a:pPr algn="l">
              <a:spcBef>
                <a:spcPct val="50000"/>
              </a:spcBef>
              <a:buFontTx/>
              <a:buChar char="-"/>
            </a:pPr>
            <a:r>
              <a:rPr lang="pt-BR" sz="2400" dirty="0"/>
              <a:t>Expresso em linfócitos B, células </a:t>
            </a:r>
            <a:r>
              <a:rPr lang="pt-BR" sz="2400" dirty="0" err="1"/>
              <a:t>dendríticas</a:t>
            </a:r>
            <a:r>
              <a:rPr lang="pt-BR" sz="2400" dirty="0"/>
              <a:t> foliculares e células epiteliais.</a:t>
            </a:r>
            <a:endParaRPr lang="en-US" sz="2400" dirty="0">
              <a:cs typeface="Arial" charset="0"/>
            </a:endParaRPr>
          </a:p>
          <a:p>
            <a:pPr algn="l">
              <a:spcBef>
                <a:spcPct val="50000"/>
              </a:spcBef>
              <a:buFontTx/>
              <a:buChar char="-"/>
            </a:pPr>
            <a:r>
              <a:rPr lang="en-US" sz="2400" dirty="0">
                <a:cs typeface="Arial" charset="0"/>
              </a:rPr>
              <a:t> </a:t>
            </a:r>
            <a:r>
              <a:rPr lang="en-US" sz="2400" dirty="0" err="1">
                <a:cs typeface="Arial" charset="0"/>
              </a:rPr>
              <a:t>Função</a:t>
            </a:r>
            <a:r>
              <a:rPr lang="en-US" sz="2400" dirty="0">
                <a:cs typeface="Arial" charset="0"/>
              </a:rPr>
              <a:t>: </a:t>
            </a:r>
            <a:r>
              <a:rPr lang="en-US" sz="2400" dirty="0" err="1">
                <a:cs typeface="Arial" charset="0"/>
              </a:rPr>
              <a:t>resposta</a:t>
            </a:r>
            <a:r>
              <a:rPr lang="en-US" sz="2400" dirty="0">
                <a:cs typeface="Arial" charset="0"/>
              </a:rPr>
              <a:t> </a:t>
            </a:r>
            <a:r>
              <a:rPr lang="en-US" sz="2400" dirty="0" err="1">
                <a:cs typeface="Arial" charset="0"/>
              </a:rPr>
              <a:t>adaptativa</a:t>
            </a:r>
            <a:r>
              <a:rPr lang="en-US" sz="2400" dirty="0">
                <a:cs typeface="Arial" charset="0"/>
              </a:rPr>
              <a:t> </a:t>
            </a:r>
            <a:r>
              <a:rPr lang="en-US" sz="2400" dirty="0" err="1">
                <a:cs typeface="Arial" charset="0"/>
              </a:rPr>
              <a:t>humoral</a:t>
            </a:r>
            <a:r>
              <a:rPr lang="en-US" sz="2400" dirty="0">
                <a:cs typeface="Arial" charset="0"/>
              </a:rPr>
              <a:t> (co receptor de </a:t>
            </a:r>
            <a:r>
              <a:rPr lang="en-US" sz="2400" dirty="0" err="1">
                <a:cs typeface="Arial" charset="0"/>
              </a:rPr>
              <a:t>Linf.B</a:t>
            </a:r>
            <a:r>
              <a:rPr lang="en-US" sz="2400" dirty="0">
                <a:cs typeface="Arial" charset="0"/>
              </a:rPr>
              <a:t>).</a:t>
            </a:r>
          </a:p>
        </p:txBody>
      </p:sp>
      <p:pic>
        <p:nvPicPr>
          <p:cNvPr id="7171"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83968" y="1052736"/>
            <a:ext cx="4542696" cy="5009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539750" y="620713"/>
            <a:ext cx="7056586" cy="715089"/>
          </a:xfrm>
          <a:prstGeom prst="round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l">
              <a:spcBef>
                <a:spcPct val="50000"/>
              </a:spcBef>
            </a:pPr>
            <a:r>
              <a:rPr lang="pt-BR" sz="3600" dirty="0">
                <a:solidFill>
                  <a:schemeClr val="bg1"/>
                </a:solidFill>
              </a:rPr>
              <a:t>CR3 (MAC-1 – CD11bCD18)</a:t>
            </a:r>
          </a:p>
        </p:txBody>
      </p:sp>
      <p:sp>
        <p:nvSpPr>
          <p:cNvPr id="41987" name="Text Box 3"/>
          <p:cNvSpPr txBox="1">
            <a:spLocks noChangeArrowheads="1"/>
          </p:cNvSpPr>
          <p:nvPr/>
        </p:nvSpPr>
        <p:spPr bwMode="auto">
          <a:xfrm>
            <a:off x="251520" y="1704871"/>
            <a:ext cx="8892480" cy="1508105"/>
          </a:xfrm>
          <a:prstGeom prst="rect">
            <a:avLst/>
          </a:prstGeom>
          <a:noFill/>
          <a:ln w="9525">
            <a:noFill/>
            <a:miter lim="800000"/>
            <a:headEnd/>
            <a:tailEnd/>
          </a:ln>
        </p:spPr>
        <p:txBody>
          <a:bodyPr wrap="square">
            <a:spAutoFit/>
          </a:bodyPr>
          <a:lstStyle/>
          <a:p>
            <a:pPr algn="l">
              <a:spcBef>
                <a:spcPct val="50000"/>
              </a:spcBef>
              <a:buFontTx/>
              <a:buChar char="-"/>
            </a:pPr>
            <a:r>
              <a:rPr lang="pt-BR" sz="2300" dirty="0"/>
              <a:t> Receptor para iC3b.</a:t>
            </a:r>
          </a:p>
          <a:p>
            <a:pPr algn="l">
              <a:spcBef>
                <a:spcPct val="50000"/>
              </a:spcBef>
              <a:buFontTx/>
              <a:buChar char="-"/>
            </a:pPr>
            <a:r>
              <a:rPr lang="pt-BR" sz="2300" dirty="0"/>
              <a:t> </a:t>
            </a:r>
            <a:r>
              <a:rPr lang="pt-BR" sz="2200" dirty="0"/>
              <a:t>Expresso em fagócitos mononucleares, mastócitos, neutrófilos e NK</a:t>
            </a:r>
            <a:r>
              <a:rPr lang="pt-BR" sz="2300" dirty="0"/>
              <a:t>.</a:t>
            </a:r>
            <a:endParaRPr lang="en-US" sz="2300" dirty="0">
              <a:cs typeface="Arial" charset="0"/>
            </a:endParaRPr>
          </a:p>
          <a:p>
            <a:pPr algn="l">
              <a:spcBef>
                <a:spcPct val="50000"/>
              </a:spcBef>
              <a:buFontTx/>
              <a:buChar char="-"/>
            </a:pPr>
            <a:r>
              <a:rPr lang="en-US" sz="2300" dirty="0">
                <a:cs typeface="Arial" charset="0"/>
              </a:rPr>
              <a:t> </a:t>
            </a:r>
            <a:r>
              <a:rPr lang="en-US" sz="2300" dirty="0" err="1">
                <a:cs typeface="Arial" charset="0"/>
              </a:rPr>
              <a:t>Função</a:t>
            </a:r>
            <a:r>
              <a:rPr lang="en-US" sz="2300" dirty="0">
                <a:cs typeface="Arial" charset="0"/>
              </a:rPr>
              <a:t>: </a:t>
            </a:r>
            <a:r>
              <a:rPr lang="en-US" sz="2300" dirty="0" err="1">
                <a:cs typeface="Arial" charset="0"/>
              </a:rPr>
              <a:t>opsonização</a:t>
            </a:r>
            <a:r>
              <a:rPr lang="en-US" sz="2300" dirty="0">
                <a:cs typeface="Arial" charset="0"/>
              </a:rPr>
              <a:t>.</a:t>
            </a:r>
          </a:p>
        </p:txBody>
      </p:sp>
      <p:sp>
        <p:nvSpPr>
          <p:cNvPr id="41988" name="Text Box 4"/>
          <p:cNvSpPr txBox="1">
            <a:spLocks noChangeArrowheads="1"/>
          </p:cNvSpPr>
          <p:nvPr/>
        </p:nvSpPr>
        <p:spPr bwMode="auto">
          <a:xfrm>
            <a:off x="539750" y="3794031"/>
            <a:ext cx="4608314" cy="715089"/>
          </a:xfrm>
          <a:prstGeom prst="round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l">
              <a:spcBef>
                <a:spcPct val="50000"/>
              </a:spcBef>
            </a:pPr>
            <a:r>
              <a:rPr lang="pt-BR" sz="3600" dirty="0"/>
              <a:t>CR4 (CD11cCD18)</a:t>
            </a:r>
          </a:p>
        </p:txBody>
      </p:sp>
      <p:sp>
        <p:nvSpPr>
          <p:cNvPr id="41989" name="Text Box 5"/>
          <p:cNvSpPr txBox="1">
            <a:spLocks noChangeArrowheads="1"/>
          </p:cNvSpPr>
          <p:nvPr/>
        </p:nvSpPr>
        <p:spPr bwMode="auto">
          <a:xfrm>
            <a:off x="395288" y="4667652"/>
            <a:ext cx="8137525" cy="1569660"/>
          </a:xfrm>
          <a:prstGeom prst="rect">
            <a:avLst/>
          </a:prstGeom>
          <a:noFill/>
          <a:ln w="9525">
            <a:noFill/>
            <a:miter lim="800000"/>
            <a:headEnd/>
            <a:tailEnd/>
          </a:ln>
        </p:spPr>
        <p:txBody>
          <a:bodyPr>
            <a:spAutoFit/>
          </a:bodyPr>
          <a:lstStyle/>
          <a:p>
            <a:pPr algn="l">
              <a:spcBef>
                <a:spcPct val="50000"/>
              </a:spcBef>
            </a:pPr>
            <a:r>
              <a:rPr lang="pt-BR" sz="2400" dirty="0"/>
              <a:t>- Receptor para iC3b</a:t>
            </a:r>
          </a:p>
          <a:p>
            <a:pPr algn="l">
              <a:spcBef>
                <a:spcPct val="50000"/>
              </a:spcBef>
              <a:buFontTx/>
              <a:buChar char="-"/>
            </a:pPr>
            <a:r>
              <a:rPr lang="pt-BR" sz="2400" dirty="0"/>
              <a:t> Expresso em células </a:t>
            </a:r>
            <a:r>
              <a:rPr lang="pt-BR" sz="2400" dirty="0" err="1"/>
              <a:t>dendríticas</a:t>
            </a:r>
            <a:r>
              <a:rPr lang="pt-BR" sz="2400" dirty="0"/>
              <a:t>.</a:t>
            </a:r>
            <a:endParaRPr lang="en-US" sz="2400" dirty="0">
              <a:cs typeface="Arial" charset="0"/>
            </a:endParaRPr>
          </a:p>
          <a:p>
            <a:pPr algn="l">
              <a:spcBef>
                <a:spcPct val="50000"/>
              </a:spcBef>
              <a:buFontTx/>
              <a:buChar char="-"/>
            </a:pPr>
            <a:r>
              <a:rPr lang="en-US" sz="2400" dirty="0">
                <a:cs typeface="Arial" charset="0"/>
              </a:rPr>
              <a:t> </a:t>
            </a:r>
            <a:r>
              <a:rPr lang="en-US" sz="2400" dirty="0" err="1">
                <a:cs typeface="Arial" charset="0"/>
              </a:rPr>
              <a:t>Função</a:t>
            </a:r>
            <a:r>
              <a:rPr lang="en-US" sz="2400" dirty="0">
                <a:cs typeface="Arial" charset="0"/>
              </a:rPr>
              <a:t>: similar </a:t>
            </a:r>
            <a:r>
              <a:rPr lang="en-US" sz="2400" dirty="0" err="1">
                <a:cs typeface="Arial" charset="0"/>
              </a:rPr>
              <a:t>ao</a:t>
            </a:r>
            <a:r>
              <a:rPr lang="en-US" sz="2400" dirty="0">
                <a:cs typeface="Arial" charset="0"/>
              </a:rPr>
              <a:t> CR3 /</a:t>
            </a:r>
            <a:r>
              <a:rPr lang="en-US" sz="2400" dirty="0" err="1">
                <a:cs typeface="Arial" charset="0"/>
              </a:rPr>
              <a:t>marcador</a:t>
            </a:r>
            <a:r>
              <a:rPr lang="en-US" sz="2400" dirty="0">
                <a:cs typeface="Arial" charset="0"/>
              </a:rPr>
              <a:t> </a:t>
            </a:r>
            <a:r>
              <a:rPr lang="en-US" sz="2400" dirty="0" err="1">
                <a:cs typeface="Arial" charset="0"/>
              </a:rPr>
              <a:t>celular</a:t>
            </a:r>
            <a:r>
              <a:rPr lang="en-US" sz="2400" dirty="0">
                <a:cs typeface="Arial" charset="0"/>
              </a:rPr>
              <a:t>.</a:t>
            </a: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539750" y="620713"/>
            <a:ext cx="1727994" cy="715089"/>
          </a:xfrm>
          <a:prstGeom prst="round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l">
              <a:spcBef>
                <a:spcPct val="50000"/>
              </a:spcBef>
            </a:pPr>
            <a:r>
              <a:rPr lang="pt-BR" sz="3600" dirty="0">
                <a:solidFill>
                  <a:schemeClr val="bg1"/>
                </a:solidFill>
              </a:rPr>
              <a:t>CR </a:t>
            </a:r>
            <a:r>
              <a:rPr lang="pt-BR" sz="3600" dirty="0" err="1">
                <a:solidFill>
                  <a:schemeClr val="bg1"/>
                </a:solidFill>
              </a:rPr>
              <a:t>Ig</a:t>
            </a:r>
            <a:endParaRPr lang="pt-BR" sz="3600" dirty="0">
              <a:solidFill>
                <a:schemeClr val="bg1"/>
              </a:solidFill>
            </a:endParaRPr>
          </a:p>
        </p:txBody>
      </p:sp>
      <p:pic>
        <p:nvPicPr>
          <p:cNvPr id="4098"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53079"/>
          <a:stretch/>
        </p:blipFill>
        <p:spPr bwMode="auto">
          <a:xfrm>
            <a:off x="4495648" y="3212976"/>
            <a:ext cx="3609880" cy="3190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3"/>
          <p:cNvSpPr txBox="1">
            <a:spLocks noChangeArrowheads="1"/>
          </p:cNvSpPr>
          <p:nvPr/>
        </p:nvSpPr>
        <p:spPr bwMode="auto">
          <a:xfrm>
            <a:off x="395288" y="1484784"/>
            <a:ext cx="8137525" cy="1569660"/>
          </a:xfrm>
          <a:prstGeom prst="rect">
            <a:avLst/>
          </a:prstGeom>
          <a:noFill/>
          <a:ln w="9525">
            <a:noFill/>
            <a:miter lim="800000"/>
            <a:headEnd/>
            <a:tailEnd/>
          </a:ln>
        </p:spPr>
        <p:txBody>
          <a:bodyPr>
            <a:spAutoFit/>
          </a:bodyPr>
          <a:lstStyle/>
          <a:p>
            <a:pPr algn="l">
              <a:spcBef>
                <a:spcPct val="50000"/>
              </a:spcBef>
              <a:buFontTx/>
              <a:buChar char="-"/>
            </a:pPr>
            <a:r>
              <a:rPr lang="pt-BR" sz="2400" dirty="0"/>
              <a:t> Receptor para C3b e iC3b.</a:t>
            </a:r>
          </a:p>
          <a:p>
            <a:pPr algn="l">
              <a:spcBef>
                <a:spcPct val="50000"/>
              </a:spcBef>
              <a:buFontTx/>
              <a:buChar char="-"/>
            </a:pPr>
            <a:r>
              <a:rPr lang="pt-BR" sz="2400" dirty="0"/>
              <a:t> Expresso em Células de </a:t>
            </a:r>
            <a:r>
              <a:rPr lang="pt-BR" sz="2400" dirty="0" err="1"/>
              <a:t>Kupffer</a:t>
            </a:r>
            <a:r>
              <a:rPr lang="pt-BR" sz="2400" dirty="0"/>
              <a:t>;</a:t>
            </a:r>
          </a:p>
          <a:p>
            <a:pPr algn="l">
              <a:spcBef>
                <a:spcPct val="50000"/>
              </a:spcBef>
              <a:buFontTx/>
              <a:buChar char="-"/>
            </a:pPr>
            <a:r>
              <a:rPr lang="en-US" sz="2400" dirty="0">
                <a:cs typeface="Arial" charset="0"/>
              </a:rPr>
              <a:t> Clearance de </a:t>
            </a:r>
            <a:r>
              <a:rPr lang="en-US" sz="2400" dirty="0" err="1">
                <a:cs typeface="Arial" charset="0"/>
              </a:rPr>
              <a:t>bactérias</a:t>
            </a:r>
            <a:r>
              <a:rPr lang="en-US" sz="2400" dirty="0">
                <a:cs typeface="Arial" charset="0"/>
              </a:rPr>
              <a:t> </a:t>
            </a:r>
            <a:r>
              <a:rPr lang="en-US" sz="2400" dirty="0" err="1">
                <a:cs typeface="Arial" charset="0"/>
              </a:rPr>
              <a:t>opsonizadas</a:t>
            </a:r>
            <a:r>
              <a:rPr lang="en-US" sz="2400" dirty="0">
                <a:cs typeface="Arial" charset="0"/>
              </a:rPr>
              <a:t>.</a:t>
            </a:r>
          </a:p>
        </p:txBody>
      </p:sp>
    </p:spTree>
    <p:extLst>
      <p:ext uri="{BB962C8B-B14F-4D97-AF65-F5344CB8AC3E}">
        <p14:creationId xmlns:p14="http://schemas.microsoft.com/office/powerpoint/2010/main" val="351691014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9"/>
          <p:cNvSpPr>
            <a:spLocks noChangeArrowheads="1"/>
          </p:cNvSpPr>
          <p:nvPr/>
        </p:nvSpPr>
        <p:spPr bwMode="auto">
          <a:xfrm>
            <a:off x="734045" y="5446489"/>
            <a:ext cx="7561262" cy="358775"/>
          </a:xfrm>
          <a:prstGeom prst="rightArrow">
            <a:avLst>
              <a:gd name="adj1" fmla="val 57731"/>
              <a:gd name="adj2" fmla="val 142258"/>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pt-BR">
              <a:effectLst>
                <a:outerShdw blurRad="38100" dist="38100" dir="2700000" algn="tl">
                  <a:srgbClr val="000000">
                    <a:alpha val="43137"/>
                  </a:srgbClr>
                </a:outerShdw>
              </a:effectLst>
            </a:endParaRPr>
          </a:p>
        </p:txBody>
      </p:sp>
      <p:sp>
        <p:nvSpPr>
          <p:cNvPr id="5" name="Text Box 16"/>
          <p:cNvSpPr txBox="1">
            <a:spLocks noChangeArrowheads="1"/>
          </p:cNvSpPr>
          <p:nvPr/>
        </p:nvSpPr>
        <p:spPr bwMode="auto">
          <a:xfrm>
            <a:off x="611560" y="1558533"/>
            <a:ext cx="1152550" cy="646331"/>
          </a:xfrm>
          <a:prstGeom prst="rect">
            <a:avLst/>
          </a:prstGeom>
          <a:noFill/>
          <a:ln w="9525">
            <a:noFill/>
            <a:miter lim="800000"/>
            <a:headEnd/>
            <a:tailEnd/>
          </a:ln>
          <a:effectLst/>
        </p:spPr>
        <p:txBody>
          <a:bodyPr wrap="square">
            <a:spAutoFit/>
          </a:bodyPr>
          <a:lstStyle/>
          <a:p>
            <a:pPr>
              <a:defRPr/>
            </a:pPr>
            <a:r>
              <a:rPr lang="en-US" dirty="0"/>
              <a:t>August Buchner</a:t>
            </a:r>
            <a:endParaRPr lang="en-US" dirty="0">
              <a:effectLst>
                <a:outerShdw blurRad="38100" dist="38100" dir="2700000" algn="tl">
                  <a:srgbClr val="C0C0C0"/>
                </a:outerShdw>
              </a:effectLst>
            </a:endParaRPr>
          </a:p>
        </p:txBody>
      </p:sp>
      <p:sp>
        <p:nvSpPr>
          <p:cNvPr id="6" name="Text Box 18"/>
          <p:cNvSpPr txBox="1">
            <a:spLocks noChangeArrowheads="1"/>
          </p:cNvSpPr>
          <p:nvPr/>
        </p:nvSpPr>
        <p:spPr bwMode="auto">
          <a:xfrm>
            <a:off x="2246635" y="3140968"/>
            <a:ext cx="1517650" cy="366712"/>
          </a:xfrm>
          <a:prstGeom prst="rect">
            <a:avLst/>
          </a:prstGeom>
          <a:noFill/>
          <a:ln w="9525">
            <a:noFill/>
            <a:miter lim="800000"/>
            <a:headEnd/>
            <a:tailEnd/>
          </a:ln>
          <a:effectLst/>
        </p:spPr>
        <p:txBody>
          <a:bodyPr wrap="none">
            <a:spAutoFit/>
          </a:bodyPr>
          <a:lstStyle/>
          <a:p>
            <a:pPr>
              <a:defRPr/>
            </a:pPr>
            <a:r>
              <a:rPr lang="pt-BR" dirty="0">
                <a:effectLst>
                  <a:outerShdw blurRad="38100" dist="38100" dir="2700000" algn="tl">
                    <a:srgbClr val="C0C0C0"/>
                  </a:outerShdw>
                </a:effectLst>
              </a:rPr>
              <a:t>Paul </a:t>
            </a:r>
            <a:r>
              <a:rPr lang="pt-BR" dirty="0" err="1">
                <a:effectLst>
                  <a:outerShdw blurRad="38100" dist="38100" dir="2700000" algn="tl">
                    <a:srgbClr val="C0C0C0"/>
                  </a:outerShdw>
                </a:effectLst>
              </a:rPr>
              <a:t>Ehrlich</a:t>
            </a:r>
            <a:r>
              <a:rPr lang="pt-BR" dirty="0">
                <a:effectLst>
                  <a:outerShdw blurRad="38100" dist="38100" dir="2700000" algn="tl">
                    <a:srgbClr val="C0C0C0"/>
                  </a:outerShdw>
                </a:effectLst>
              </a:rPr>
              <a:t> </a:t>
            </a:r>
            <a:endParaRPr lang="en-US" dirty="0">
              <a:effectLst>
                <a:outerShdw blurRad="38100" dist="38100" dir="2700000" algn="tl">
                  <a:srgbClr val="C0C0C0"/>
                </a:outerShdw>
              </a:effectLst>
            </a:endParaRPr>
          </a:p>
        </p:txBody>
      </p:sp>
      <p:sp>
        <p:nvSpPr>
          <p:cNvPr id="7" name="Line 20"/>
          <p:cNvSpPr>
            <a:spLocks noChangeShapeType="1"/>
          </p:cNvSpPr>
          <p:nvPr/>
        </p:nvSpPr>
        <p:spPr bwMode="auto">
          <a:xfrm>
            <a:off x="1986779" y="2923538"/>
            <a:ext cx="26873" cy="2867647"/>
          </a:xfrm>
          <a:prstGeom prst="line">
            <a:avLst/>
          </a:prstGeom>
          <a:noFill/>
          <a:ln w="9525">
            <a:solidFill>
              <a:schemeClr val="tx1"/>
            </a:solidFill>
            <a:round/>
            <a:headEnd/>
            <a:tailEnd/>
          </a:ln>
          <a:effectLst/>
        </p:spPr>
        <p:txBody>
          <a:bodyPr wrap="none"/>
          <a:lstStyle/>
          <a:p>
            <a:pPr>
              <a:defRPr/>
            </a:pPr>
            <a:endParaRPr lang="pt-BR">
              <a:effectLst>
                <a:outerShdw blurRad="38100" dist="38100" dir="2700000" algn="tl">
                  <a:srgbClr val="000000">
                    <a:alpha val="43137"/>
                  </a:srgbClr>
                </a:outerShdw>
              </a:effectLst>
            </a:endParaRPr>
          </a:p>
        </p:txBody>
      </p:sp>
      <p:sp>
        <p:nvSpPr>
          <p:cNvPr id="8" name="Text Box 21"/>
          <p:cNvSpPr txBox="1">
            <a:spLocks noChangeArrowheads="1"/>
          </p:cNvSpPr>
          <p:nvPr/>
        </p:nvSpPr>
        <p:spPr bwMode="auto">
          <a:xfrm>
            <a:off x="1689808" y="5784247"/>
            <a:ext cx="646331" cy="369332"/>
          </a:xfrm>
          <a:prstGeom prst="rect">
            <a:avLst/>
          </a:prstGeom>
          <a:noFill/>
          <a:ln w="9525">
            <a:noFill/>
            <a:miter lim="800000"/>
            <a:headEnd/>
            <a:tailEnd/>
          </a:ln>
          <a:effectLst/>
        </p:spPr>
        <p:txBody>
          <a:bodyPr wrap="none">
            <a:spAutoFit/>
          </a:bodyPr>
          <a:lstStyle/>
          <a:p>
            <a:pPr>
              <a:defRPr/>
            </a:pPr>
            <a:r>
              <a:rPr lang="pt-BR" dirty="0">
                <a:effectLst>
                  <a:outerShdw blurRad="38100" dist="38100" dir="2700000" algn="tl">
                    <a:srgbClr val="C0C0C0"/>
                  </a:outerShdw>
                </a:effectLst>
              </a:rPr>
              <a:t>1896</a:t>
            </a:r>
            <a:endParaRPr lang="en-US" dirty="0">
              <a:effectLst>
                <a:outerShdw blurRad="38100" dist="38100" dir="2700000" algn="tl">
                  <a:srgbClr val="C0C0C0"/>
                </a:outerShdw>
              </a:effectLst>
            </a:endParaRPr>
          </a:p>
        </p:txBody>
      </p:sp>
      <p:sp>
        <p:nvSpPr>
          <p:cNvPr id="9" name="Line 22"/>
          <p:cNvSpPr>
            <a:spLocks noChangeShapeType="1"/>
          </p:cNvSpPr>
          <p:nvPr/>
        </p:nvSpPr>
        <p:spPr bwMode="auto">
          <a:xfrm>
            <a:off x="2841948" y="3507680"/>
            <a:ext cx="0" cy="2276567"/>
          </a:xfrm>
          <a:prstGeom prst="line">
            <a:avLst/>
          </a:prstGeom>
          <a:noFill/>
          <a:ln w="9525">
            <a:solidFill>
              <a:schemeClr val="tx1"/>
            </a:solidFill>
            <a:round/>
            <a:headEnd/>
            <a:tailEnd/>
          </a:ln>
          <a:effectLst/>
        </p:spPr>
        <p:txBody>
          <a:bodyPr wrap="none"/>
          <a:lstStyle/>
          <a:p>
            <a:pPr>
              <a:defRPr/>
            </a:pPr>
            <a:endParaRPr lang="pt-BR">
              <a:effectLst>
                <a:outerShdw blurRad="38100" dist="38100" dir="2700000" algn="tl">
                  <a:srgbClr val="000000">
                    <a:alpha val="43137"/>
                  </a:srgbClr>
                </a:outerShdw>
              </a:effectLst>
            </a:endParaRPr>
          </a:p>
        </p:txBody>
      </p:sp>
      <p:sp>
        <p:nvSpPr>
          <p:cNvPr id="10" name="Text Box 23"/>
          <p:cNvSpPr txBox="1">
            <a:spLocks noChangeArrowheads="1"/>
          </p:cNvSpPr>
          <p:nvPr/>
        </p:nvSpPr>
        <p:spPr bwMode="auto">
          <a:xfrm>
            <a:off x="4780384" y="5798591"/>
            <a:ext cx="641350" cy="366713"/>
          </a:xfrm>
          <a:prstGeom prst="rect">
            <a:avLst/>
          </a:prstGeom>
          <a:noFill/>
          <a:ln w="9525">
            <a:noFill/>
            <a:miter lim="800000"/>
            <a:headEnd/>
            <a:tailEnd/>
          </a:ln>
          <a:effectLst/>
        </p:spPr>
        <p:txBody>
          <a:bodyPr wrap="none">
            <a:spAutoFit/>
          </a:bodyPr>
          <a:lstStyle/>
          <a:p>
            <a:pPr>
              <a:defRPr/>
            </a:pPr>
            <a:r>
              <a:rPr lang="pt-BR" dirty="0">
                <a:effectLst>
                  <a:outerShdw blurRad="38100" dist="38100" dir="2700000" algn="tl">
                    <a:srgbClr val="C0C0C0"/>
                  </a:outerShdw>
                </a:effectLst>
              </a:rPr>
              <a:t>1954</a:t>
            </a:r>
            <a:endParaRPr lang="en-US" dirty="0">
              <a:effectLst>
                <a:outerShdw blurRad="38100" dist="38100" dir="2700000" algn="tl">
                  <a:srgbClr val="C0C0C0"/>
                </a:outerShdw>
              </a:effectLst>
            </a:endParaRPr>
          </a:p>
        </p:txBody>
      </p:sp>
      <p:sp>
        <p:nvSpPr>
          <p:cNvPr id="11" name="Text Box 24"/>
          <p:cNvSpPr txBox="1">
            <a:spLocks noChangeArrowheads="1"/>
          </p:cNvSpPr>
          <p:nvPr/>
        </p:nvSpPr>
        <p:spPr bwMode="auto">
          <a:xfrm>
            <a:off x="4262859" y="4365104"/>
            <a:ext cx="1676400" cy="366713"/>
          </a:xfrm>
          <a:prstGeom prst="rect">
            <a:avLst/>
          </a:prstGeom>
          <a:noFill/>
          <a:ln w="9525">
            <a:noFill/>
            <a:miter lim="800000"/>
            <a:headEnd/>
            <a:tailEnd/>
          </a:ln>
          <a:effectLst/>
        </p:spPr>
        <p:txBody>
          <a:bodyPr wrap="none">
            <a:spAutoFit/>
          </a:bodyPr>
          <a:lstStyle/>
          <a:p>
            <a:pPr>
              <a:defRPr/>
            </a:pPr>
            <a:r>
              <a:rPr lang="pt-BR" dirty="0">
                <a:effectLst>
                  <a:outerShdw blurRad="38100" dist="38100" dir="2700000" algn="tl">
                    <a:srgbClr val="C0C0C0"/>
                  </a:outerShdw>
                </a:effectLst>
              </a:rPr>
              <a:t>Louis </a:t>
            </a:r>
            <a:r>
              <a:rPr lang="pt-BR" dirty="0" err="1">
                <a:effectLst>
                  <a:outerShdw blurRad="38100" dist="38100" dir="2700000" algn="tl">
                    <a:srgbClr val="C0C0C0"/>
                  </a:outerShdw>
                </a:effectLst>
              </a:rPr>
              <a:t>Pillemer</a:t>
            </a:r>
            <a:endParaRPr lang="en-US" dirty="0">
              <a:effectLst>
                <a:outerShdw blurRad="38100" dist="38100" dir="2700000" algn="tl">
                  <a:srgbClr val="C0C0C0"/>
                </a:outerShdw>
              </a:effectLst>
            </a:endParaRPr>
          </a:p>
        </p:txBody>
      </p:sp>
      <p:sp>
        <p:nvSpPr>
          <p:cNvPr id="12" name="Line 25"/>
          <p:cNvSpPr>
            <a:spLocks noChangeShapeType="1"/>
          </p:cNvSpPr>
          <p:nvPr/>
        </p:nvSpPr>
        <p:spPr bwMode="auto">
          <a:xfrm flipH="1">
            <a:off x="5102647" y="4783121"/>
            <a:ext cx="0" cy="1001126"/>
          </a:xfrm>
          <a:prstGeom prst="line">
            <a:avLst/>
          </a:prstGeom>
          <a:noFill/>
          <a:ln w="9525">
            <a:solidFill>
              <a:schemeClr val="tx1"/>
            </a:solidFill>
            <a:round/>
            <a:headEnd/>
            <a:tailEnd/>
          </a:ln>
          <a:effectLst/>
        </p:spPr>
        <p:txBody>
          <a:bodyPr wrap="none"/>
          <a:lstStyle/>
          <a:p>
            <a:pPr>
              <a:defRPr/>
            </a:pPr>
            <a:endParaRPr lang="pt-BR">
              <a:effectLst>
                <a:outerShdw blurRad="38100" dist="38100" dir="2700000" algn="tl">
                  <a:srgbClr val="000000">
                    <a:alpha val="43137"/>
                  </a:srgbClr>
                </a:outerShdw>
              </a:effectLst>
            </a:endParaRPr>
          </a:p>
        </p:txBody>
      </p:sp>
      <p:sp>
        <p:nvSpPr>
          <p:cNvPr id="13" name="Text Box 26"/>
          <p:cNvSpPr txBox="1">
            <a:spLocks noChangeArrowheads="1"/>
          </p:cNvSpPr>
          <p:nvPr/>
        </p:nvSpPr>
        <p:spPr bwMode="auto">
          <a:xfrm>
            <a:off x="2572073" y="5797533"/>
            <a:ext cx="641350" cy="366713"/>
          </a:xfrm>
          <a:prstGeom prst="rect">
            <a:avLst/>
          </a:prstGeom>
          <a:noFill/>
          <a:ln w="9525">
            <a:noFill/>
            <a:miter lim="800000"/>
            <a:headEnd/>
            <a:tailEnd/>
          </a:ln>
          <a:effectLst/>
        </p:spPr>
        <p:txBody>
          <a:bodyPr wrap="none">
            <a:spAutoFit/>
          </a:bodyPr>
          <a:lstStyle/>
          <a:p>
            <a:pPr>
              <a:defRPr/>
            </a:pPr>
            <a:r>
              <a:rPr lang="pt-BR" dirty="0">
                <a:effectLst>
                  <a:outerShdw blurRad="38100" dist="38100" dir="2700000" algn="tl">
                    <a:srgbClr val="C0C0C0"/>
                  </a:outerShdw>
                </a:effectLst>
              </a:rPr>
              <a:t>1899</a:t>
            </a:r>
            <a:endParaRPr lang="en-US" dirty="0">
              <a:effectLst>
                <a:outerShdw blurRad="38100" dist="38100" dir="2700000" algn="tl">
                  <a:srgbClr val="C0C0C0"/>
                </a:outerShdw>
              </a:effectLst>
            </a:endParaRPr>
          </a:p>
        </p:txBody>
      </p:sp>
      <p:sp>
        <p:nvSpPr>
          <p:cNvPr id="15" name="Text Box 34"/>
          <p:cNvSpPr txBox="1">
            <a:spLocks noChangeArrowheads="1"/>
          </p:cNvSpPr>
          <p:nvPr/>
        </p:nvSpPr>
        <p:spPr bwMode="auto">
          <a:xfrm>
            <a:off x="1549424" y="2276872"/>
            <a:ext cx="928459" cy="646331"/>
          </a:xfrm>
          <a:prstGeom prst="rect">
            <a:avLst/>
          </a:prstGeom>
          <a:noFill/>
          <a:ln w="9525">
            <a:noFill/>
            <a:miter lim="800000"/>
            <a:headEnd/>
            <a:tailEnd/>
          </a:ln>
          <a:effectLst/>
        </p:spPr>
        <p:txBody>
          <a:bodyPr wrap="none">
            <a:spAutoFit/>
          </a:bodyPr>
          <a:lstStyle/>
          <a:p>
            <a:pPr algn="ctr">
              <a:defRPr/>
            </a:pPr>
            <a:r>
              <a:rPr lang="pt-BR" dirty="0">
                <a:effectLst>
                  <a:outerShdw blurRad="38100" dist="38100" dir="2700000" algn="tl">
                    <a:srgbClr val="C0C0C0"/>
                  </a:outerShdw>
                </a:effectLst>
              </a:rPr>
              <a:t>Jules</a:t>
            </a:r>
          </a:p>
          <a:p>
            <a:pPr algn="ctr">
              <a:defRPr/>
            </a:pPr>
            <a:r>
              <a:rPr lang="pt-BR" dirty="0" err="1">
                <a:effectLst>
                  <a:outerShdw blurRad="38100" dist="38100" dir="2700000" algn="tl">
                    <a:srgbClr val="C0C0C0"/>
                  </a:outerShdw>
                </a:effectLst>
              </a:rPr>
              <a:t>Bordet</a:t>
            </a:r>
            <a:r>
              <a:rPr lang="pt-BR" dirty="0">
                <a:effectLst>
                  <a:outerShdw blurRad="38100" dist="38100" dir="2700000" algn="tl">
                    <a:srgbClr val="C0C0C0"/>
                  </a:outerShdw>
                </a:effectLst>
              </a:rPr>
              <a:t> </a:t>
            </a:r>
            <a:endParaRPr lang="en-US" dirty="0">
              <a:effectLst>
                <a:outerShdw blurRad="38100" dist="38100" dir="2700000" algn="tl">
                  <a:srgbClr val="C0C0C0"/>
                </a:outerShdw>
              </a:effectLst>
            </a:endParaRPr>
          </a:p>
        </p:txBody>
      </p:sp>
      <p:sp>
        <p:nvSpPr>
          <p:cNvPr id="16" name="Text Box 35"/>
          <p:cNvSpPr txBox="1">
            <a:spLocks noChangeArrowheads="1"/>
          </p:cNvSpPr>
          <p:nvPr/>
        </p:nvSpPr>
        <p:spPr bwMode="auto">
          <a:xfrm>
            <a:off x="2850902" y="1697033"/>
            <a:ext cx="3572197" cy="369332"/>
          </a:xfrm>
          <a:prstGeom prst="rect">
            <a:avLst/>
          </a:prstGeom>
          <a:noFill/>
          <a:ln w="9525">
            <a:noFill/>
            <a:miter lim="800000"/>
            <a:headEnd/>
            <a:tailEnd/>
          </a:ln>
          <a:effectLst/>
        </p:spPr>
        <p:txBody>
          <a:bodyPr wrap="square">
            <a:spAutoFit/>
          </a:bodyPr>
          <a:lstStyle/>
          <a:p>
            <a:pPr>
              <a:defRPr/>
            </a:pPr>
            <a:r>
              <a:rPr lang="pt-BR" dirty="0">
                <a:effectLst>
                  <a:outerShdw blurRad="38100" dist="38100" dir="2700000" algn="tl">
                    <a:srgbClr val="C0C0C0"/>
                  </a:outerShdw>
                </a:effectLst>
              </a:rPr>
              <a:t>Ação enzimática  - “Alexina”</a:t>
            </a:r>
            <a:endParaRPr lang="en-US" dirty="0">
              <a:effectLst>
                <a:outerShdw blurRad="38100" dist="38100" dir="2700000" algn="tl">
                  <a:srgbClr val="C0C0C0"/>
                </a:outerShdw>
              </a:effectLst>
            </a:endParaRPr>
          </a:p>
        </p:txBody>
      </p:sp>
      <p:cxnSp>
        <p:nvCxnSpPr>
          <p:cNvPr id="17" name="AutoShape 36"/>
          <p:cNvCxnSpPr>
            <a:cxnSpLocks noChangeShapeType="1"/>
            <a:stCxn id="5" idx="3"/>
            <a:endCxn id="16" idx="1"/>
          </p:cNvCxnSpPr>
          <p:nvPr/>
        </p:nvCxnSpPr>
        <p:spPr bwMode="auto">
          <a:xfrm>
            <a:off x="1764110" y="1881699"/>
            <a:ext cx="1086792"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8" name="Text Box 38"/>
          <p:cNvSpPr txBox="1">
            <a:spLocks noChangeArrowheads="1"/>
          </p:cNvSpPr>
          <p:nvPr/>
        </p:nvSpPr>
        <p:spPr bwMode="auto">
          <a:xfrm>
            <a:off x="3349624" y="2414215"/>
            <a:ext cx="3865563" cy="366713"/>
          </a:xfrm>
          <a:prstGeom prst="rect">
            <a:avLst/>
          </a:prstGeom>
          <a:noFill/>
          <a:ln w="9525">
            <a:noFill/>
            <a:miter lim="800000"/>
            <a:headEnd/>
            <a:tailEnd/>
          </a:ln>
          <a:effectLst/>
        </p:spPr>
        <p:txBody>
          <a:bodyPr wrap="none">
            <a:spAutoFit/>
          </a:bodyPr>
          <a:lstStyle/>
          <a:p>
            <a:pPr>
              <a:defRPr/>
            </a:pPr>
            <a:r>
              <a:rPr lang="pt-BR" dirty="0">
                <a:effectLst>
                  <a:outerShdw blurRad="38100" dist="38100" dir="2700000" algn="tl">
                    <a:srgbClr val="C0C0C0"/>
                  </a:outerShdw>
                </a:effectLst>
              </a:rPr>
              <a:t>Soro imune aquecido e não aquecido</a:t>
            </a:r>
            <a:endParaRPr lang="en-US" dirty="0">
              <a:effectLst>
                <a:outerShdw blurRad="38100" dist="38100" dir="2700000" algn="tl">
                  <a:srgbClr val="C0C0C0"/>
                </a:outerShdw>
              </a:effectLst>
            </a:endParaRPr>
          </a:p>
        </p:txBody>
      </p:sp>
      <p:cxnSp>
        <p:nvCxnSpPr>
          <p:cNvPr id="19" name="AutoShape 39"/>
          <p:cNvCxnSpPr>
            <a:cxnSpLocks noChangeShapeType="1"/>
            <a:stCxn id="15" idx="3"/>
          </p:cNvCxnSpPr>
          <p:nvPr/>
        </p:nvCxnSpPr>
        <p:spPr bwMode="auto">
          <a:xfrm flipV="1">
            <a:off x="2477883" y="2597572"/>
            <a:ext cx="783411" cy="2466"/>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0" name="Text Box 40"/>
          <p:cNvSpPr txBox="1">
            <a:spLocks noChangeArrowheads="1"/>
          </p:cNvSpPr>
          <p:nvPr/>
        </p:nvSpPr>
        <p:spPr bwMode="auto">
          <a:xfrm>
            <a:off x="4550891" y="3140968"/>
            <a:ext cx="3062057" cy="369332"/>
          </a:xfrm>
          <a:prstGeom prst="rect">
            <a:avLst/>
          </a:prstGeom>
          <a:noFill/>
          <a:ln w="9525">
            <a:noFill/>
            <a:miter lim="800000"/>
            <a:headEnd/>
            <a:tailEnd/>
          </a:ln>
          <a:effectLst/>
        </p:spPr>
        <p:txBody>
          <a:bodyPr wrap="none">
            <a:spAutoFit/>
          </a:bodyPr>
          <a:lstStyle/>
          <a:p>
            <a:pPr>
              <a:defRPr/>
            </a:pPr>
            <a:r>
              <a:rPr lang="en-US" dirty="0" err="1">
                <a:effectLst>
                  <a:outerShdw blurRad="38100" dist="38100" dir="2700000" algn="tl">
                    <a:srgbClr val="C0C0C0"/>
                  </a:outerShdw>
                </a:effectLst>
              </a:rPr>
              <a:t>Criou</a:t>
            </a:r>
            <a:r>
              <a:rPr lang="en-US" dirty="0">
                <a:effectLst>
                  <a:outerShdw blurRad="38100" dist="38100" dir="2700000" algn="tl">
                    <a:srgbClr val="C0C0C0"/>
                  </a:outerShdw>
                </a:effectLst>
              </a:rPr>
              <a:t> </a:t>
            </a:r>
            <a:r>
              <a:rPr lang="en-US" dirty="0" err="1">
                <a:effectLst>
                  <a:outerShdw blurRad="38100" dist="38100" dir="2700000" algn="tl">
                    <a:srgbClr val="C0C0C0"/>
                  </a:outerShdw>
                </a:effectLst>
              </a:rPr>
              <a:t>termo</a:t>
            </a:r>
            <a:r>
              <a:rPr lang="en-US" dirty="0">
                <a:effectLst>
                  <a:outerShdw blurRad="38100" dist="38100" dir="2700000" algn="tl">
                    <a:srgbClr val="C0C0C0"/>
                  </a:outerShdw>
                </a:effectLst>
              </a:rPr>
              <a:t> “Complement”</a:t>
            </a:r>
          </a:p>
        </p:txBody>
      </p:sp>
      <p:cxnSp>
        <p:nvCxnSpPr>
          <p:cNvPr id="21" name="AutoShape 41"/>
          <p:cNvCxnSpPr>
            <a:cxnSpLocks noChangeShapeType="1"/>
            <a:stCxn id="6" idx="3"/>
          </p:cNvCxnSpPr>
          <p:nvPr/>
        </p:nvCxnSpPr>
        <p:spPr bwMode="auto">
          <a:xfrm>
            <a:off x="3764285" y="3324324"/>
            <a:ext cx="680715" cy="131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6" name="Line 20"/>
          <p:cNvSpPr>
            <a:spLocks noChangeShapeType="1"/>
          </p:cNvSpPr>
          <p:nvPr/>
        </p:nvSpPr>
        <p:spPr bwMode="auto">
          <a:xfrm>
            <a:off x="1133788" y="2204864"/>
            <a:ext cx="13097" cy="3579383"/>
          </a:xfrm>
          <a:prstGeom prst="line">
            <a:avLst/>
          </a:prstGeom>
          <a:noFill/>
          <a:ln w="9525">
            <a:solidFill>
              <a:schemeClr val="tx1"/>
            </a:solidFill>
            <a:round/>
            <a:headEnd/>
            <a:tailEnd/>
          </a:ln>
          <a:effectLst/>
        </p:spPr>
        <p:txBody>
          <a:bodyPr wrap="none"/>
          <a:lstStyle/>
          <a:p>
            <a:pPr>
              <a:defRPr/>
            </a:pPr>
            <a:endParaRPr lang="pt-BR">
              <a:effectLst>
                <a:outerShdw blurRad="38100" dist="38100" dir="2700000" algn="tl">
                  <a:srgbClr val="000000">
                    <a:alpha val="43137"/>
                  </a:srgbClr>
                </a:outerShdw>
              </a:effectLst>
            </a:endParaRPr>
          </a:p>
        </p:txBody>
      </p:sp>
      <p:sp>
        <p:nvSpPr>
          <p:cNvPr id="37" name="Text Box 21"/>
          <p:cNvSpPr txBox="1">
            <a:spLocks noChangeArrowheads="1"/>
          </p:cNvSpPr>
          <p:nvPr/>
        </p:nvSpPr>
        <p:spPr bwMode="auto">
          <a:xfrm>
            <a:off x="836816" y="5791185"/>
            <a:ext cx="761747" cy="369332"/>
          </a:xfrm>
          <a:prstGeom prst="rect">
            <a:avLst/>
          </a:prstGeom>
          <a:noFill/>
          <a:ln w="9525">
            <a:noFill/>
            <a:miter lim="800000"/>
            <a:headEnd/>
            <a:tailEnd/>
          </a:ln>
          <a:effectLst/>
        </p:spPr>
        <p:txBody>
          <a:bodyPr wrap="none">
            <a:spAutoFit/>
          </a:bodyPr>
          <a:lstStyle/>
          <a:p>
            <a:pPr>
              <a:defRPr/>
            </a:pPr>
            <a:r>
              <a:rPr lang="pt-BR" dirty="0">
                <a:effectLst>
                  <a:outerShdw blurRad="38100" dist="38100" dir="2700000" algn="tl">
                    <a:srgbClr val="C0C0C0"/>
                  </a:outerShdw>
                </a:effectLst>
              </a:rPr>
              <a:t>~1870</a:t>
            </a:r>
          </a:p>
        </p:txBody>
      </p:sp>
      <p:sp>
        <p:nvSpPr>
          <p:cNvPr id="38" name="Retângulo 37"/>
          <p:cNvSpPr/>
          <p:nvPr/>
        </p:nvSpPr>
        <p:spPr>
          <a:xfrm>
            <a:off x="3110731" y="3717032"/>
            <a:ext cx="1745991" cy="369332"/>
          </a:xfrm>
          <a:prstGeom prst="rect">
            <a:avLst/>
          </a:prstGeom>
        </p:spPr>
        <p:txBody>
          <a:bodyPr wrap="none">
            <a:spAutoFit/>
          </a:bodyPr>
          <a:lstStyle/>
          <a:p>
            <a:r>
              <a:rPr lang="en-US" dirty="0">
                <a:effectLst>
                  <a:outerShdw blurRad="38100" dist="38100" dir="2700000" algn="tl">
                    <a:srgbClr val="000000">
                      <a:alpha val="43137"/>
                    </a:srgbClr>
                  </a:outerShdw>
                </a:effectLst>
              </a:rPr>
              <a:t>Adolfo </a:t>
            </a:r>
            <a:r>
              <a:rPr lang="en-US" dirty="0" err="1">
                <a:effectLst>
                  <a:outerShdw blurRad="38100" dist="38100" dir="2700000" algn="tl">
                    <a:srgbClr val="000000">
                      <a:alpha val="43137"/>
                    </a:srgbClr>
                  </a:outerShdw>
                </a:effectLst>
              </a:rPr>
              <a:t>Ferrata</a:t>
            </a:r>
            <a:r>
              <a:rPr lang="en-US" dirty="0">
                <a:effectLst>
                  <a:outerShdw blurRad="38100" dist="38100" dir="2700000" algn="tl">
                    <a:srgbClr val="000000">
                      <a:alpha val="43137"/>
                    </a:srgbClr>
                  </a:outerShdw>
                </a:effectLst>
              </a:rPr>
              <a:t> </a:t>
            </a:r>
          </a:p>
        </p:txBody>
      </p:sp>
      <p:sp>
        <p:nvSpPr>
          <p:cNvPr id="39" name="Text Box 26"/>
          <p:cNvSpPr txBox="1">
            <a:spLocks noChangeArrowheads="1"/>
          </p:cNvSpPr>
          <p:nvPr/>
        </p:nvSpPr>
        <p:spPr bwMode="auto">
          <a:xfrm>
            <a:off x="3663051" y="5798591"/>
            <a:ext cx="646331" cy="369332"/>
          </a:xfrm>
          <a:prstGeom prst="rect">
            <a:avLst/>
          </a:prstGeom>
          <a:noFill/>
          <a:ln w="9525">
            <a:noFill/>
            <a:miter lim="800000"/>
            <a:headEnd/>
            <a:tailEnd/>
          </a:ln>
          <a:effectLst/>
        </p:spPr>
        <p:txBody>
          <a:bodyPr wrap="none">
            <a:spAutoFit/>
          </a:bodyPr>
          <a:lstStyle/>
          <a:p>
            <a:pPr>
              <a:defRPr/>
            </a:pPr>
            <a:r>
              <a:rPr lang="pt-BR" dirty="0">
                <a:effectLst>
                  <a:outerShdw blurRad="38100" dist="38100" dir="2700000" algn="tl">
                    <a:srgbClr val="C0C0C0"/>
                  </a:outerShdw>
                </a:effectLst>
              </a:rPr>
              <a:t>1907</a:t>
            </a:r>
            <a:endParaRPr lang="en-US" dirty="0">
              <a:effectLst>
                <a:outerShdw blurRad="38100" dist="38100" dir="2700000" algn="tl">
                  <a:srgbClr val="C0C0C0"/>
                </a:outerShdw>
              </a:effectLst>
            </a:endParaRPr>
          </a:p>
        </p:txBody>
      </p:sp>
      <p:sp>
        <p:nvSpPr>
          <p:cNvPr id="40" name="Line 22"/>
          <p:cNvSpPr>
            <a:spLocks noChangeShapeType="1"/>
          </p:cNvSpPr>
          <p:nvPr/>
        </p:nvSpPr>
        <p:spPr bwMode="auto">
          <a:xfrm>
            <a:off x="3983726" y="4086364"/>
            <a:ext cx="2490" cy="1712227"/>
          </a:xfrm>
          <a:prstGeom prst="line">
            <a:avLst/>
          </a:prstGeom>
          <a:noFill/>
          <a:ln w="9525">
            <a:solidFill>
              <a:schemeClr val="tx1"/>
            </a:solidFill>
            <a:round/>
            <a:headEnd/>
            <a:tailEnd/>
          </a:ln>
          <a:effectLst/>
        </p:spPr>
        <p:txBody>
          <a:bodyPr wrap="none"/>
          <a:lstStyle/>
          <a:p>
            <a:pPr>
              <a:defRPr/>
            </a:pPr>
            <a:endParaRPr lang="pt-BR">
              <a:effectLst>
                <a:outerShdw blurRad="38100" dist="38100" dir="2700000" algn="tl">
                  <a:srgbClr val="000000">
                    <a:alpha val="43137"/>
                  </a:srgbClr>
                </a:outerShdw>
              </a:effectLst>
            </a:endParaRPr>
          </a:p>
        </p:txBody>
      </p:sp>
      <p:sp>
        <p:nvSpPr>
          <p:cNvPr id="41" name="Rectangle 2"/>
          <p:cNvSpPr txBox="1">
            <a:spLocks noChangeArrowheads="1"/>
          </p:cNvSpPr>
          <p:nvPr/>
        </p:nvSpPr>
        <p:spPr>
          <a:xfrm>
            <a:off x="1173651" y="269776"/>
            <a:ext cx="6796698" cy="63894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92075" tIns="46038" rIns="92075" bIns="46038" anchor="ctr">
            <a:noAutofit/>
          </a:bodyPr>
          <a:lstStyle>
            <a:lvl1pPr algn="ctr" defTabSz="914400" rtl="0" eaLnBrk="1" latinLnBrk="0" hangingPunct="1">
              <a:lnSpc>
                <a:spcPts val="5800"/>
              </a:lnSpc>
              <a:spcBef>
                <a:spcPct val="0"/>
              </a:spcBef>
              <a:buNone/>
              <a:defRPr sz="5400" kern="1200">
                <a:solidFill>
                  <a:schemeClr val="lt1"/>
                </a:solidFill>
                <a:effectLst>
                  <a:outerShdw blurRad="63500" dist="38100" dir="5400000" algn="t" rotWithShape="0">
                    <a:prstClr val="black">
                      <a:alpha val="25000"/>
                    </a:prst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3200" cap="small" dirty="0">
                <a:solidFill>
                  <a:schemeClr val="bg1"/>
                </a:solidFill>
                <a:effectLst/>
              </a:rPr>
              <a:t>A </a:t>
            </a:r>
            <a:r>
              <a:rPr lang="en-US" sz="3200" cap="small" dirty="0" err="1">
                <a:solidFill>
                  <a:schemeClr val="bg1"/>
                </a:solidFill>
                <a:effectLst/>
              </a:rPr>
              <a:t>História</a:t>
            </a:r>
            <a:r>
              <a:rPr lang="en-US" sz="3200" cap="small" dirty="0">
                <a:solidFill>
                  <a:schemeClr val="bg1"/>
                </a:solidFill>
                <a:effectLst/>
              </a:rPr>
              <a:t> do </a:t>
            </a:r>
            <a:r>
              <a:rPr lang="en-US" sz="3200" cap="small" dirty="0" err="1">
                <a:solidFill>
                  <a:schemeClr val="bg1"/>
                </a:solidFill>
                <a:effectLst/>
              </a:rPr>
              <a:t>Complemento</a:t>
            </a:r>
            <a:endParaRPr lang="en-US" sz="3200" cap="small" dirty="0">
              <a:solidFill>
                <a:schemeClr val="bg1"/>
              </a:solidFill>
              <a:effectLst/>
            </a:endParaRPr>
          </a:p>
        </p:txBody>
      </p:sp>
      <p:sp>
        <p:nvSpPr>
          <p:cNvPr id="2" name="Retângulo 1"/>
          <p:cNvSpPr/>
          <p:nvPr/>
        </p:nvSpPr>
        <p:spPr>
          <a:xfrm>
            <a:off x="5544834" y="3717032"/>
            <a:ext cx="2149948" cy="369332"/>
          </a:xfrm>
          <a:prstGeom prst="rect">
            <a:avLst/>
          </a:prstGeom>
        </p:spPr>
        <p:txBody>
          <a:bodyPr wrap="none">
            <a:spAutoFit/>
          </a:bodyPr>
          <a:lstStyle/>
          <a:p>
            <a:pPr>
              <a:defRPr/>
            </a:pPr>
            <a:r>
              <a:rPr lang="pt-BR" dirty="0">
                <a:effectLst>
                  <a:outerShdw blurRad="38100" dist="38100" dir="2700000" algn="tl">
                    <a:srgbClr val="C0C0C0"/>
                  </a:outerShdw>
                </a:effectLst>
              </a:rPr>
              <a:t>Grupo de “fatores”</a:t>
            </a:r>
            <a:endParaRPr lang="en-US" dirty="0">
              <a:effectLst>
                <a:outerShdw blurRad="38100" dist="38100" dir="2700000" algn="tl">
                  <a:srgbClr val="C0C0C0"/>
                </a:outerShdw>
              </a:effectLst>
            </a:endParaRPr>
          </a:p>
        </p:txBody>
      </p:sp>
      <p:cxnSp>
        <p:nvCxnSpPr>
          <p:cNvPr id="26" name="AutoShape 41"/>
          <p:cNvCxnSpPr>
            <a:cxnSpLocks noChangeShapeType="1"/>
            <a:stCxn id="38" idx="3"/>
          </p:cNvCxnSpPr>
          <p:nvPr/>
        </p:nvCxnSpPr>
        <p:spPr bwMode="auto">
          <a:xfrm>
            <a:off x="4856722" y="3901698"/>
            <a:ext cx="518573"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8" name="Retângulo 27"/>
          <p:cNvSpPr/>
          <p:nvPr/>
        </p:nvSpPr>
        <p:spPr>
          <a:xfrm>
            <a:off x="6185236" y="4392612"/>
            <a:ext cx="2637710" cy="369332"/>
          </a:xfrm>
          <a:prstGeom prst="rect">
            <a:avLst/>
          </a:prstGeom>
        </p:spPr>
        <p:txBody>
          <a:bodyPr wrap="none">
            <a:spAutoFit/>
          </a:bodyPr>
          <a:lstStyle/>
          <a:p>
            <a:pPr>
              <a:defRPr/>
            </a:pPr>
            <a:r>
              <a:rPr lang="pt-BR" dirty="0">
                <a:effectLst>
                  <a:outerShdw blurRad="38100" dist="38100" dir="2700000" algn="tl">
                    <a:srgbClr val="C0C0C0"/>
                  </a:outerShdw>
                </a:effectLst>
              </a:rPr>
              <a:t>Via independente de Ac</a:t>
            </a:r>
            <a:endParaRPr lang="en-US" dirty="0">
              <a:effectLst>
                <a:outerShdw blurRad="38100" dist="38100" dir="2700000" algn="tl">
                  <a:srgbClr val="C0C0C0"/>
                </a:outerShdw>
              </a:effectLst>
            </a:endParaRPr>
          </a:p>
        </p:txBody>
      </p:sp>
      <p:cxnSp>
        <p:nvCxnSpPr>
          <p:cNvPr id="29" name="AutoShape 41"/>
          <p:cNvCxnSpPr>
            <a:cxnSpLocks noChangeShapeType="1"/>
          </p:cNvCxnSpPr>
          <p:nvPr/>
        </p:nvCxnSpPr>
        <p:spPr bwMode="auto">
          <a:xfrm flipV="1">
            <a:off x="5876531" y="4571332"/>
            <a:ext cx="354341" cy="5946"/>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2" name="Text Box 24"/>
          <p:cNvSpPr txBox="1">
            <a:spLocks noChangeArrowheads="1"/>
          </p:cNvSpPr>
          <p:nvPr/>
        </p:nvSpPr>
        <p:spPr bwMode="auto">
          <a:xfrm>
            <a:off x="5502416" y="4916971"/>
            <a:ext cx="1159292" cy="369332"/>
          </a:xfrm>
          <a:prstGeom prst="rect">
            <a:avLst/>
          </a:prstGeom>
          <a:noFill/>
          <a:ln w="9525">
            <a:noFill/>
            <a:miter lim="800000"/>
            <a:headEnd/>
            <a:tailEnd/>
          </a:ln>
          <a:effectLst/>
        </p:spPr>
        <p:txBody>
          <a:bodyPr wrap="none">
            <a:spAutoFit/>
          </a:bodyPr>
          <a:lstStyle/>
          <a:p>
            <a:pPr>
              <a:defRPr/>
            </a:pPr>
            <a:r>
              <a:rPr lang="pt-BR" dirty="0" err="1">
                <a:effectLst>
                  <a:outerShdw blurRad="38100" dist="38100" dir="2700000" algn="tl">
                    <a:srgbClr val="C0C0C0"/>
                  </a:outerShdw>
                </a:effectLst>
              </a:rPr>
              <a:t>Jansenius</a:t>
            </a:r>
            <a:endParaRPr lang="en-US" dirty="0">
              <a:effectLst>
                <a:outerShdw blurRad="38100" dist="38100" dir="2700000" algn="tl">
                  <a:srgbClr val="C0C0C0"/>
                </a:outerShdw>
              </a:effectLst>
            </a:endParaRPr>
          </a:p>
        </p:txBody>
      </p:sp>
      <p:sp>
        <p:nvSpPr>
          <p:cNvPr id="33" name="Line 25"/>
          <p:cNvSpPr>
            <a:spLocks noChangeShapeType="1"/>
          </p:cNvSpPr>
          <p:nvPr/>
        </p:nvSpPr>
        <p:spPr bwMode="auto">
          <a:xfrm flipH="1">
            <a:off x="6200494" y="5297714"/>
            <a:ext cx="0" cy="500563"/>
          </a:xfrm>
          <a:prstGeom prst="line">
            <a:avLst/>
          </a:prstGeom>
          <a:noFill/>
          <a:ln w="9525">
            <a:solidFill>
              <a:schemeClr val="tx1"/>
            </a:solidFill>
            <a:round/>
            <a:headEnd/>
            <a:tailEnd/>
          </a:ln>
          <a:effectLst/>
        </p:spPr>
        <p:txBody>
          <a:bodyPr wrap="none"/>
          <a:lstStyle/>
          <a:p>
            <a:pPr>
              <a:defRPr/>
            </a:pPr>
            <a:endParaRPr lang="pt-BR">
              <a:effectLst>
                <a:outerShdw blurRad="38100" dist="38100" dir="2700000" algn="tl">
                  <a:srgbClr val="000000">
                    <a:alpha val="43137"/>
                  </a:srgbClr>
                </a:outerShdw>
              </a:effectLst>
            </a:endParaRPr>
          </a:p>
        </p:txBody>
      </p:sp>
      <p:sp>
        <p:nvSpPr>
          <p:cNvPr id="34" name="Text Box 23"/>
          <p:cNvSpPr txBox="1">
            <a:spLocks noChangeArrowheads="1"/>
          </p:cNvSpPr>
          <p:nvPr/>
        </p:nvSpPr>
        <p:spPr bwMode="auto">
          <a:xfrm>
            <a:off x="5879819" y="5808766"/>
            <a:ext cx="646331" cy="369332"/>
          </a:xfrm>
          <a:prstGeom prst="rect">
            <a:avLst/>
          </a:prstGeom>
          <a:noFill/>
          <a:ln w="9525">
            <a:noFill/>
            <a:miter lim="800000"/>
            <a:headEnd/>
            <a:tailEnd/>
          </a:ln>
          <a:effectLst/>
        </p:spPr>
        <p:txBody>
          <a:bodyPr wrap="none">
            <a:spAutoFit/>
          </a:bodyPr>
          <a:lstStyle/>
          <a:p>
            <a:pPr>
              <a:defRPr/>
            </a:pPr>
            <a:r>
              <a:rPr lang="pt-BR" dirty="0">
                <a:effectLst>
                  <a:outerShdw blurRad="38100" dist="38100" dir="2700000" algn="tl">
                    <a:srgbClr val="C0C0C0"/>
                  </a:outerShdw>
                </a:effectLst>
              </a:rPr>
              <a:t>1987</a:t>
            </a:r>
            <a:endParaRPr lang="en-US" dirty="0">
              <a:effectLst>
                <a:outerShdw blurRad="38100" dist="38100" dir="2700000" algn="tl">
                  <a:srgbClr val="C0C0C0"/>
                </a:outerShdw>
              </a:effectLst>
            </a:endParaRPr>
          </a:p>
        </p:txBody>
      </p:sp>
      <p:sp>
        <p:nvSpPr>
          <p:cNvPr id="35" name="Retângulo 34"/>
          <p:cNvSpPr/>
          <p:nvPr/>
        </p:nvSpPr>
        <p:spPr>
          <a:xfrm>
            <a:off x="7049332" y="4931876"/>
            <a:ext cx="1647374" cy="369332"/>
          </a:xfrm>
          <a:prstGeom prst="rect">
            <a:avLst/>
          </a:prstGeom>
        </p:spPr>
        <p:txBody>
          <a:bodyPr wrap="none">
            <a:spAutoFit/>
          </a:bodyPr>
          <a:lstStyle/>
          <a:p>
            <a:pPr>
              <a:defRPr/>
            </a:pPr>
            <a:r>
              <a:rPr lang="pt-BR" dirty="0">
                <a:effectLst>
                  <a:outerShdw blurRad="38100" dist="38100" dir="2700000" algn="tl">
                    <a:srgbClr val="C0C0C0"/>
                  </a:outerShdw>
                </a:effectLst>
              </a:rPr>
              <a:t>Via da </a:t>
            </a:r>
            <a:r>
              <a:rPr lang="pt-BR" dirty="0" err="1">
                <a:effectLst>
                  <a:outerShdw blurRad="38100" dist="38100" dir="2700000" algn="tl">
                    <a:srgbClr val="C0C0C0"/>
                  </a:outerShdw>
                </a:effectLst>
              </a:rPr>
              <a:t>Lectina</a:t>
            </a:r>
            <a:endParaRPr lang="en-US" dirty="0">
              <a:effectLst>
                <a:outerShdw blurRad="38100" dist="38100" dir="2700000" algn="tl">
                  <a:srgbClr val="C0C0C0"/>
                </a:outerShdw>
              </a:effectLst>
            </a:endParaRPr>
          </a:p>
        </p:txBody>
      </p:sp>
      <p:cxnSp>
        <p:nvCxnSpPr>
          <p:cNvPr id="42" name="AutoShape 41"/>
          <p:cNvCxnSpPr>
            <a:cxnSpLocks noChangeShapeType="1"/>
          </p:cNvCxnSpPr>
          <p:nvPr/>
        </p:nvCxnSpPr>
        <p:spPr bwMode="auto">
          <a:xfrm flipV="1">
            <a:off x="6740627" y="5110596"/>
            <a:ext cx="354341" cy="5946"/>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331583350"/>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500034" y="428604"/>
            <a:ext cx="3207870" cy="715089"/>
          </a:xfrm>
          <a:prstGeom prst="round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l">
              <a:spcBef>
                <a:spcPct val="50000"/>
              </a:spcBef>
            </a:pPr>
            <a:r>
              <a:rPr lang="pt-BR" sz="3600" cap="small" dirty="0"/>
              <a:t>Receptor C5a</a:t>
            </a:r>
          </a:p>
        </p:txBody>
      </p:sp>
      <p:sp>
        <p:nvSpPr>
          <p:cNvPr id="43011" name="Text Box 3"/>
          <p:cNvSpPr txBox="1">
            <a:spLocks noChangeArrowheads="1"/>
          </p:cNvSpPr>
          <p:nvPr/>
        </p:nvSpPr>
        <p:spPr bwMode="auto">
          <a:xfrm>
            <a:off x="357158" y="1268760"/>
            <a:ext cx="8137525" cy="1323439"/>
          </a:xfrm>
          <a:prstGeom prst="rect">
            <a:avLst/>
          </a:prstGeom>
          <a:noFill/>
          <a:ln w="9525">
            <a:noFill/>
            <a:miter lim="800000"/>
            <a:headEnd/>
            <a:tailEnd/>
          </a:ln>
        </p:spPr>
        <p:txBody>
          <a:bodyPr>
            <a:spAutoFit/>
          </a:bodyPr>
          <a:lstStyle/>
          <a:p>
            <a:pPr algn="l">
              <a:spcBef>
                <a:spcPct val="50000"/>
              </a:spcBef>
            </a:pPr>
            <a:r>
              <a:rPr lang="pt-BR" sz="2000" dirty="0"/>
              <a:t>- Receptor para C5a.</a:t>
            </a:r>
          </a:p>
          <a:p>
            <a:pPr algn="l">
              <a:spcBef>
                <a:spcPct val="50000"/>
              </a:spcBef>
              <a:buFontTx/>
              <a:buChar char="-"/>
            </a:pPr>
            <a:r>
              <a:rPr lang="pt-BR" sz="2000" dirty="0"/>
              <a:t> Expresso em células endoteliais, mastócitos e fagócitos.</a:t>
            </a:r>
            <a:endParaRPr lang="en-US" sz="2000" dirty="0">
              <a:cs typeface="Arial" charset="0"/>
            </a:endParaRPr>
          </a:p>
          <a:p>
            <a:pPr algn="l">
              <a:spcBef>
                <a:spcPct val="50000"/>
              </a:spcBef>
              <a:buFontTx/>
              <a:buChar char="-"/>
            </a:pPr>
            <a:r>
              <a:rPr lang="en-US" sz="2000" dirty="0">
                <a:cs typeface="Arial" charset="0"/>
              </a:rPr>
              <a:t> </a:t>
            </a:r>
            <a:r>
              <a:rPr lang="en-US" sz="2000" dirty="0" err="1">
                <a:cs typeface="Arial" charset="0"/>
              </a:rPr>
              <a:t>Função</a:t>
            </a:r>
            <a:r>
              <a:rPr lang="en-US" sz="2000" dirty="0">
                <a:cs typeface="Arial" charset="0"/>
              </a:rPr>
              <a:t>: </a:t>
            </a:r>
            <a:r>
              <a:rPr lang="en-US" sz="2000" dirty="0" err="1">
                <a:cs typeface="Arial" charset="0"/>
              </a:rPr>
              <a:t>induzir</a:t>
            </a:r>
            <a:r>
              <a:rPr lang="en-US" sz="2000" dirty="0">
                <a:cs typeface="Arial" charset="0"/>
              </a:rPr>
              <a:t> </a:t>
            </a:r>
            <a:r>
              <a:rPr lang="en-US" sz="2000" dirty="0" err="1">
                <a:cs typeface="Arial" charset="0"/>
              </a:rPr>
              <a:t>resposta</a:t>
            </a:r>
            <a:r>
              <a:rPr lang="en-US" sz="2000" dirty="0">
                <a:cs typeface="Arial" charset="0"/>
              </a:rPr>
              <a:t> </a:t>
            </a:r>
            <a:r>
              <a:rPr lang="en-US" sz="2000" dirty="0" err="1">
                <a:cs typeface="Arial" charset="0"/>
              </a:rPr>
              <a:t>inflamatória</a:t>
            </a:r>
            <a:r>
              <a:rPr lang="en-US" sz="2000" dirty="0">
                <a:cs typeface="Arial" charset="0"/>
              </a:rPr>
              <a:t>.</a:t>
            </a:r>
          </a:p>
        </p:txBody>
      </p:sp>
      <p:pic>
        <p:nvPicPr>
          <p:cNvPr id="5" name="Picture 4" descr="art-nm453656"/>
          <p:cNvPicPr>
            <a:picLocks noChangeAspect="1" noChangeArrowheads="1"/>
          </p:cNvPicPr>
          <p:nvPr/>
        </p:nvPicPr>
        <p:blipFill rotWithShape="1">
          <a:blip r:embed="rId2" cstate="print"/>
          <a:srcRect l="12601" t="5716" b="5430"/>
          <a:stretch/>
        </p:blipFill>
        <p:spPr bwMode="auto">
          <a:xfrm>
            <a:off x="1528208" y="2729576"/>
            <a:ext cx="7024506" cy="3939783"/>
          </a:xfrm>
          <a:prstGeom prst="rect">
            <a:avLst/>
          </a:prstGeom>
          <a:ln>
            <a:noFill/>
          </a:ln>
          <a:effectLst/>
        </p:spPr>
      </p:pic>
      <p:pic>
        <p:nvPicPr>
          <p:cNvPr id="43012" name="Picture 4" descr="art-nm453656"/>
          <p:cNvPicPr>
            <a:picLocks noChangeAspect="1" noChangeArrowheads="1"/>
          </p:cNvPicPr>
          <p:nvPr/>
        </p:nvPicPr>
        <p:blipFill rotWithShape="1">
          <a:blip r:embed="rId2" cstate="print"/>
          <a:srcRect t="5716" b="5430"/>
          <a:stretch/>
        </p:blipFill>
        <p:spPr bwMode="auto">
          <a:xfrm>
            <a:off x="525701" y="2729576"/>
            <a:ext cx="8037349" cy="393978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fade">
                                      <p:cBhvr>
                                        <p:cTn id="7" dur="500"/>
                                        <p:tgtEl>
                                          <p:spTgt spid="43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500034" y="500042"/>
            <a:ext cx="3567910" cy="715089"/>
          </a:xfrm>
          <a:prstGeom prst="round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l">
              <a:spcBef>
                <a:spcPct val="50000"/>
              </a:spcBef>
            </a:pPr>
            <a:r>
              <a:rPr lang="pt-BR" sz="3600" cap="small" dirty="0"/>
              <a:t>Receptor C3a</a:t>
            </a:r>
          </a:p>
        </p:txBody>
      </p:sp>
      <p:sp>
        <p:nvSpPr>
          <p:cNvPr id="44035" name="Text Box 3"/>
          <p:cNvSpPr txBox="1">
            <a:spLocks noChangeArrowheads="1"/>
          </p:cNvSpPr>
          <p:nvPr/>
        </p:nvSpPr>
        <p:spPr bwMode="auto">
          <a:xfrm>
            <a:off x="395288" y="1516708"/>
            <a:ext cx="8569200" cy="2123658"/>
          </a:xfrm>
          <a:prstGeom prst="rect">
            <a:avLst/>
          </a:prstGeom>
          <a:noFill/>
          <a:ln w="9525">
            <a:noFill/>
            <a:miter lim="800000"/>
            <a:headEnd/>
            <a:tailEnd/>
          </a:ln>
        </p:spPr>
        <p:txBody>
          <a:bodyPr wrap="square">
            <a:spAutoFit/>
          </a:bodyPr>
          <a:lstStyle/>
          <a:p>
            <a:pPr algn="l">
              <a:spcBef>
                <a:spcPct val="50000"/>
              </a:spcBef>
            </a:pPr>
            <a:r>
              <a:rPr lang="pt-BR" sz="2400" dirty="0"/>
              <a:t>- Receptor para C3a.</a:t>
            </a:r>
          </a:p>
          <a:p>
            <a:pPr algn="l">
              <a:spcBef>
                <a:spcPct val="50000"/>
              </a:spcBef>
              <a:buFontTx/>
              <a:buChar char="-"/>
            </a:pPr>
            <a:r>
              <a:rPr lang="pt-BR" sz="2400" dirty="0"/>
              <a:t> Expresso em células endoteliais, mastócitos e fagócitos.</a:t>
            </a:r>
            <a:endParaRPr lang="pt-BR" sz="2400" dirty="0">
              <a:cs typeface="Arial" charset="0"/>
            </a:endParaRPr>
          </a:p>
          <a:p>
            <a:pPr algn="l">
              <a:spcBef>
                <a:spcPct val="50000"/>
              </a:spcBef>
              <a:buFontTx/>
              <a:buChar char="-"/>
            </a:pPr>
            <a:r>
              <a:rPr lang="pt-BR" sz="2400" dirty="0">
                <a:cs typeface="Arial" charset="0"/>
              </a:rPr>
              <a:t> Função:  desgranulação e ativação celular </a:t>
            </a:r>
          </a:p>
          <a:p>
            <a:pPr lvl="3">
              <a:spcBef>
                <a:spcPct val="50000"/>
              </a:spcBef>
            </a:pPr>
            <a:r>
              <a:rPr lang="pt-BR" sz="2400" dirty="0" err="1">
                <a:cs typeface="Arial" charset="0"/>
              </a:rPr>
              <a:t>quimioatraente</a:t>
            </a:r>
            <a:r>
              <a:rPr lang="pt-BR" sz="2400" dirty="0">
                <a:cs typeface="Arial" charset="0"/>
              </a:rPr>
              <a:t> menos potente</a:t>
            </a:r>
          </a:p>
        </p:txBody>
      </p:sp>
      <p:pic>
        <p:nvPicPr>
          <p:cNvPr id="44036" name="Picture 4" descr="1465-9921-6-19-2"/>
          <p:cNvPicPr>
            <a:picLocks noChangeAspect="1" noChangeArrowheads="1"/>
          </p:cNvPicPr>
          <p:nvPr/>
        </p:nvPicPr>
        <p:blipFill rotWithShape="1">
          <a:blip r:embed="rId2" cstate="print"/>
          <a:srcRect t="63301"/>
          <a:stretch/>
        </p:blipFill>
        <p:spPr bwMode="auto">
          <a:xfrm>
            <a:off x="1043608" y="3769812"/>
            <a:ext cx="6348568" cy="1747420"/>
          </a:xfrm>
          <a:prstGeom prst="rect">
            <a:avLst/>
          </a:prstGeom>
          <a:ln>
            <a:noFill/>
          </a:ln>
          <a:effectLst>
            <a:softEdge rad="112500"/>
          </a:effectLst>
        </p:spPr>
      </p:pic>
      <p:sp>
        <p:nvSpPr>
          <p:cNvPr id="2" name="Retângulo 1"/>
          <p:cNvSpPr/>
          <p:nvPr/>
        </p:nvSpPr>
        <p:spPr>
          <a:xfrm>
            <a:off x="1979712" y="3677108"/>
            <a:ext cx="1728192" cy="1125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043608" y="476672"/>
            <a:ext cx="7056784" cy="715089"/>
          </a:xfrm>
          <a:prstGeom prst="round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spcBef>
                <a:spcPct val="50000"/>
              </a:spcBef>
              <a:defRPr/>
            </a:pPr>
            <a:r>
              <a:rPr lang="pt-BR" sz="3600" dirty="0"/>
              <a:t>Regulação do Complemento</a:t>
            </a:r>
          </a:p>
        </p:txBody>
      </p:sp>
      <p:sp>
        <p:nvSpPr>
          <p:cNvPr id="3" name="Rectangle 4"/>
          <p:cNvSpPr txBox="1">
            <a:spLocks noChangeArrowheads="1"/>
          </p:cNvSpPr>
          <p:nvPr/>
        </p:nvSpPr>
        <p:spPr>
          <a:xfrm>
            <a:off x="476673" y="1412776"/>
            <a:ext cx="8343799" cy="5040560"/>
          </a:xfrm>
          <a:prstGeom prst="rect">
            <a:avLst/>
          </a:prstGeom>
          <a:noFill/>
        </p:spPr>
        <p:txBody>
          <a:bodyPr>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nSpc>
                <a:spcPct val="90000"/>
              </a:lnSpc>
              <a:spcBef>
                <a:spcPts val="1200"/>
              </a:spcBef>
              <a:buNone/>
            </a:pPr>
            <a:r>
              <a:rPr lang="pt-BR" sz="2800" dirty="0">
                <a:solidFill>
                  <a:schemeClr val="tx1"/>
                </a:solidFill>
                <a:latin typeface="+mn-lt"/>
              </a:rPr>
              <a:t>Reguladores:</a:t>
            </a:r>
          </a:p>
          <a:p>
            <a:pPr lvl="2">
              <a:lnSpc>
                <a:spcPct val="90000"/>
              </a:lnSpc>
              <a:spcBef>
                <a:spcPts val="1200"/>
              </a:spcBef>
            </a:pPr>
            <a:r>
              <a:rPr lang="pt-BR" sz="2400" dirty="0">
                <a:solidFill>
                  <a:schemeClr val="tx1"/>
                </a:solidFill>
                <a:latin typeface="+mn-lt"/>
              </a:rPr>
              <a:t>Fator I</a:t>
            </a:r>
          </a:p>
          <a:p>
            <a:pPr lvl="2">
              <a:lnSpc>
                <a:spcPct val="90000"/>
              </a:lnSpc>
              <a:spcBef>
                <a:spcPts val="1200"/>
              </a:spcBef>
            </a:pPr>
            <a:r>
              <a:rPr lang="pt-BR" sz="2400" dirty="0">
                <a:solidFill>
                  <a:schemeClr val="tx1"/>
                </a:solidFill>
                <a:latin typeface="+mn-lt"/>
              </a:rPr>
              <a:t>C1 INH</a:t>
            </a:r>
          </a:p>
          <a:p>
            <a:pPr lvl="2">
              <a:lnSpc>
                <a:spcPct val="90000"/>
              </a:lnSpc>
              <a:spcBef>
                <a:spcPts val="1200"/>
              </a:spcBef>
            </a:pPr>
            <a:r>
              <a:rPr lang="pt-BR" sz="2400" dirty="0">
                <a:solidFill>
                  <a:schemeClr val="tx1"/>
                </a:solidFill>
                <a:latin typeface="+mn-lt"/>
              </a:rPr>
              <a:t>C4BP</a:t>
            </a:r>
          </a:p>
          <a:p>
            <a:pPr lvl="2">
              <a:lnSpc>
                <a:spcPct val="90000"/>
              </a:lnSpc>
              <a:spcBef>
                <a:spcPts val="1200"/>
              </a:spcBef>
            </a:pPr>
            <a:r>
              <a:rPr lang="pt-BR" sz="2400" dirty="0">
                <a:solidFill>
                  <a:schemeClr val="tx1"/>
                </a:solidFill>
                <a:latin typeface="+mn-lt"/>
              </a:rPr>
              <a:t>Fator H</a:t>
            </a:r>
          </a:p>
          <a:p>
            <a:pPr lvl="2">
              <a:lnSpc>
                <a:spcPct val="90000"/>
              </a:lnSpc>
              <a:spcBef>
                <a:spcPts val="1200"/>
              </a:spcBef>
            </a:pPr>
            <a:r>
              <a:rPr lang="pt-BR" sz="2400" dirty="0">
                <a:solidFill>
                  <a:schemeClr val="tx1"/>
                </a:solidFill>
                <a:latin typeface="+mn-lt"/>
              </a:rPr>
              <a:t>CR1</a:t>
            </a:r>
          </a:p>
          <a:p>
            <a:pPr lvl="2">
              <a:lnSpc>
                <a:spcPct val="90000"/>
              </a:lnSpc>
              <a:spcBef>
                <a:spcPts val="1200"/>
              </a:spcBef>
            </a:pPr>
            <a:r>
              <a:rPr lang="pt-BR" sz="2400" dirty="0">
                <a:solidFill>
                  <a:schemeClr val="tx1"/>
                </a:solidFill>
                <a:latin typeface="+mn-lt"/>
              </a:rPr>
              <a:t>MCP</a:t>
            </a:r>
          </a:p>
          <a:p>
            <a:pPr lvl="2">
              <a:lnSpc>
                <a:spcPct val="90000"/>
              </a:lnSpc>
              <a:spcBef>
                <a:spcPts val="1200"/>
              </a:spcBef>
            </a:pPr>
            <a:r>
              <a:rPr lang="pt-BR" sz="2400" dirty="0">
                <a:solidFill>
                  <a:schemeClr val="tx1"/>
                </a:solidFill>
                <a:latin typeface="+mn-lt"/>
              </a:rPr>
              <a:t>DAF</a:t>
            </a:r>
          </a:p>
          <a:p>
            <a:pPr lvl="2">
              <a:lnSpc>
                <a:spcPct val="90000"/>
              </a:lnSpc>
              <a:spcBef>
                <a:spcPts val="1200"/>
              </a:spcBef>
            </a:pPr>
            <a:r>
              <a:rPr lang="pt-BR" sz="2400" dirty="0">
                <a:solidFill>
                  <a:schemeClr val="tx1"/>
                </a:solidFill>
                <a:latin typeface="+mn-lt"/>
              </a:rPr>
              <a:t>Proteína S</a:t>
            </a:r>
          </a:p>
          <a:p>
            <a:pPr lvl="2">
              <a:lnSpc>
                <a:spcPct val="90000"/>
              </a:lnSpc>
              <a:spcBef>
                <a:spcPts val="1200"/>
              </a:spcBef>
            </a:pPr>
            <a:r>
              <a:rPr lang="pt-BR" sz="2400" dirty="0">
                <a:solidFill>
                  <a:schemeClr val="tx1"/>
                </a:solidFill>
                <a:latin typeface="+mn-lt"/>
              </a:rPr>
              <a:t>Fator de Restrição Homólogo</a:t>
            </a:r>
          </a:p>
          <a:p>
            <a:pPr lvl="2">
              <a:lnSpc>
                <a:spcPct val="90000"/>
              </a:lnSpc>
              <a:spcBef>
                <a:spcPts val="1200"/>
              </a:spcBef>
            </a:pPr>
            <a:r>
              <a:rPr lang="pt-BR" sz="2400" dirty="0">
                <a:solidFill>
                  <a:schemeClr val="tx1"/>
                </a:solidFill>
                <a:latin typeface="+mn-lt"/>
              </a:rPr>
              <a:t>CD59</a:t>
            </a:r>
          </a:p>
          <a:p>
            <a:pPr>
              <a:lnSpc>
                <a:spcPct val="90000"/>
              </a:lnSpc>
              <a:spcBef>
                <a:spcPts val="1200"/>
              </a:spcBef>
            </a:pPr>
            <a:endParaRPr lang="pt-BR" dirty="0">
              <a:solidFill>
                <a:schemeClr val="tx1"/>
              </a:solidFill>
              <a:latin typeface="+mn-lt"/>
            </a:endParaRPr>
          </a:p>
          <a:p>
            <a:pPr>
              <a:lnSpc>
                <a:spcPct val="90000"/>
              </a:lnSpc>
              <a:spcBef>
                <a:spcPts val="1200"/>
              </a:spcBef>
            </a:pPr>
            <a:endParaRPr lang="pt-BR" dirty="0">
              <a:solidFill>
                <a:schemeClr val="tx1"/>
              </a:solidFill>
              <a:latin typeface="+mn-lt"/>
            </a:endParaRPr>
          </a:p>
        </p:txBody>
      </p:sp>
      <p:sp>
        <p:nvSpPr>
          <p:cNvPr id="4" name="CaixaDeTexto 3"/>
          <p:cNvSpPr txBox="1"/>
          <p:nvPr/>
        </p:nvSpPr>
        <p:spPr>
          <a:xfrm>
            <a:off x="4211960" y="1737681"/>
            <a:ext cx="4392487" cy="967978"/>
          </a:xfrm>
          <a:prstGeom prst="roundRect">
            <a:avLst>
              <a:gd name="adj" fmla="val 8423"/>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342900" indent="-342900">
              <a:lnSpc>
                <a:spcPct val="150000"/>
              </a:lnSpc>
              <a:buFont typeface="+mj-lt"/>
              <a:buAutoNum type="arabicPeriod"/>
            </a:pPr>
            <a:r>
              <a:rPr lang="pt-BR" cap="small" dirty="0">
                <a:solidFill>
                  <a:schemeClr val="tx1"/>
                </a:solidFill>
              </a:rPr>
              <a:t>Controlar a ativação espontânea</a:t>
            </a:r>
          </a:p>
          <a:p>
            <a:pPr marL="342900" indent="-342900">
              <a:lnSpc>
                <a:spcPct val="150000"/>
              </a:lnSpc>
              <a:buFont typeface="+mj-lt"/>
              <a:buAutoNum type="arabicPeriod"/>
            </a:pPr>
            <a:r>
              <a:rPr lang="pt-BR" cap="small" dirty="0">
                <a:solidFill>
                  <a:schemeClr val="tx1"/>
                </a:solidFill>
              </a:rPr>
              <a:t>Confinar às células alvo</a:t>
            </a:r>
          </a:p>
        </p:txBody>
      </p:sp>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Text Box 2"/>
          <p:cNvSpPr txBox="1">
            <a:spLocks noChangeArrowheads="1"/>
          </p:cNvSpPr>
          <p:nvPr/>
        </p:nvSpPr>
        <p:spPr bwMode="auto">
          <a:xfrm>
            <a:off x="457200" y="304801"/>
            <a:ext cx="2275198" cy="715089"/>
          </a:xfrm>
          <a:prstGeom prst="round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eaLnBrk="0" hangingPunct="0">
              <a:defRPr/>
            </a:pPr>
            <a:r>
              <a:rPr lang="pt-BR" sz="3600" dirty="0"/>
              <a:t>FATOR I</a:t>
            </a:r>
          </a:p>
        </p:txBody>
      </p:sp>
      <p:sp>
        <p:nvSpPr>
          <p:cNvPr id="49155" name="Text Box 3"/>
          <p:cNvSpPr txBox="1">
            <a:spLocks noChangeArrowheads="1"/>
          </p:cNvSpPr>
          <p:nvPr/>
        </p:nvSpPr>
        <p:spPr bwMode="auto">
          <a:xfrm>
            <a:off x="457200" y="1268760"/>
            <a:ext cx="6408738" cy="519113"/>
          </a:xfrm>
          <a:prstGeom prst="rect">
            <a:avLst/>
          </a:prstGeom>
          <a:noFill/>
          <a:ln w="9525">
            <a:noFill/>
            <a:miter lim="800000"/>
            <a:headEnd/>
            <a:tailEnd/>
          </a:ln>
        </p:spPr>
        <p:txBody>
          <a:bodyPr>
            <a:spAutoFit/>
          </a:bodyPr>
          <a:lstStyle/>
          <a:p>
            <a:pPr algn="l">
              <a:spcBef>
                <a:spcPct val="50000"/>
              </a:spcBef>
            </a:pPr>
            <a:r>
              <a:rPr lang="pt-BR" sz="2800" b="1" cap="small" dirty="0" err="1"/>
              <a:t>Serina</a:t>
            </a:r>
            <a:r>
              <a:rPr lang="pt-BR" sz="2800" b="1" cap="small" dirty="0"/>
              <a:t> protease que cliva C3b e C4b</a:t>
            </a:r>
          </a:p>
        </p:txBody>
      </p:sp>
      <p:sp>
        <p:nvSpPr>
          <p:cNvPr id="49157" name="Text Box 5"/>
          <p:cNvSpPr txBox="1">
            <a:spLocks noChangeArrowheads="1"/>
          </p:cNvSpPr>
          <p:nvPr/>
        </p:nvSpPr>
        <p:spPr bwMode="auto">
          <a:xfrm>
            <a:off x="2531965" y="2035696"/>
            <a:ext cx="4080070" cy="457200"/>
          </a:xfrm>
          <a:prstGeom prst="rect">
            <a:avLst/>
          </a:prstGeom>
          <a:noFill/>
          <a:ln w="9525">
            <a:noFill/>
            <a:miter lim="800000"/>
            <a:headEnd/>
            <a:tailEnd/>
          </a:ln>
        </p:spPr>
        <p:txBody>
          <a:bodyPr wrap="square">
            <a:spAutoFit/>
          </a:bodyPr>
          <a:lstStyle/>
          <a:p>
            <a:pPr algn="ctr">
              <a:spcBef>
                <a:spcPct val="50000"/>
              </a:spcBef>
            </a:pPr>
            <a:r>
              <a:rPr lang="pt-BR" sz="2400" dirty="0"/>
              <a:t>CR1 é um cofator de Fator I</a:t>
            </a:r>
          </a:p>
        </p:txBody>
      </p:sp>
      <p:pic>
        <p:nvPicPr>
          <p:cNvPr id="47" name="Picture 3" descr="S23895-014-f015"/>
          <p:cNvPicPr>
            <a:picLocks noChangeAspect="1" noChangeArrowheads="1"/>
          </p:cNvPicPr>
          <p:nvPr/>
        </p:nvPicPr>
        <p:blipFill rotWithShape="1">
          <a:blip r:embed="rId3" cstate="print"/>
          <a:srcRect l="32400" r="2095" b="14120"/>
          <a:stretch/>
        </p:blipFill>
        <p:spPr bwMode="auto">
          <a:xfrm>
            <a:off x="868064" y="3178575"/>
            <a:ext cx="4790769" cy="2338657"/>
          </a:xfrm>
          <a:prstGeom prst="rect">
            <a:avLst/>
          </a:prstGeom>
          <a:noFill/>
          <a:ln w="28575">
            <a:solidFill>
              <a:schemeClr val="bg1">
                <a:lumMod val="75000"/>
              </a:schemeClr>
            </a:solidFill>
            <a:miter lim="800000"/>
            <a:headEnd/>
            <a:tailEnd/>
          </a:ln>
        </p:spPr>
      </p:pic>
      <p:sp>
        <p:nvSpPr>
          <p:cNvPr id="48" name="CaixaDeTexto 47"/>
          <p:cNvSpPr txBox="1"/>
          <p:nvPr/>
        </p:nvSpPr>
        <p:spPr>
          <a:xfrm>
            <a:off x="5857184" y="4153103"/>
            <a:ext cx="2387224" cy="7150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pt-BR" cap="small" dirty="0">
                <a:solidFill>
                  <a:schemeClr val="tx1"/>
                </a:solidFill>
              </a:rPr>
              <a:t>Impede formação de C3 </a:t>
            </a:r>
            <a:r>
              <a:rPr lang="pt-BR" cap="small" dirty="0" err="1">
                <a:solidFill>
                  <a:schemeClr val="tx1"/>
                </a:solidFill>
              </a:rPr>
              <a:t>convertase</a:t>
            </a:r>
            <a:endParaRPr lang="pt-BR" cap="small" dirty="0">
              <a:solidFill>
                <a:schemeClr val="tx1"/>
              </a:solidFill>
            </a:endParaRPr>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2"/>
          <p:cNvSpPr>
            <a:spLocks noChangeShapeType="1"/>
          </p:cNvSpPr>
          <p:nvPr/>
        </p:nvSpPr>
        <p:spPr bwMode="auto">
          <a:xfrm>
            <a:off x="5199063" y="4278313"/>
            <a:ext cx="0" cy="0"/>
          </a:xfrm>
          <a:prstGeom prst="line">
            <a:avLst/>
          </a:prstGeom>
          <a:noFill/>
          <a:ln w="9525">
            <a:noFill/>
            <a:round/>
            <a:headEnd/>
            <a:tailEnd/>
          </a:ln>
        </p:spPr>
        <p:txBody>
          <a:bodyPr vert="eaVert" wrap="none" anchor="ctr"/>
          <a:lstStyle/>
          <a:p>
            <a:endParaRPr lang="pt-BR"/>
          </a:p>
        </p:txBody>
      </p:sp>
      <p:grpSp>
        <p:nvGrpSpPr>
          <p:cNvPr id="3" name="Group 51"/>
          <p:cNvGrpSpPr>
            <a:grpSpLocks/>
          </p:cNvGrpSpPr>
          <p:nvPr/>
        </p:nvGrpSpPr>
        <p:grpSpPr bwMode="auto">
          <a:xfrm>
            <a:off x="1763713" y="1484313"/>
            <a:ext cx="1441450" cy="936625"/>
            <a:chOff x="2381" y="981"/>
            <a:chExt cx="908" cy="590"/>
          </a:xfrm>
          <a:solidFill>
            <a:schemeClr val="accent2">
              <a:lumMod val="60000"/>
              <a:lumOff val="40000"/>
            </a:schemeClr>
          </a:solidFill>
        </p:grpSpPr>
        <p:sp>
          <p:nvSpPr>
            <p:cNvPr id="4" name="Rectangle 29"/>
            <p:cNvSpPr>
              <a:spLocks noChangeArrowheads="1"/>
            </p:cNvSpPr>
            <p:nvPr/>
          </p:nvSpPr>
          <p:spPr bwMode="auto">
            <a:xfrm>
              <a:off x="2381" y="981"/>
              <a:ext cx="908" cy="590"/>
            </a:xfrm>
            <a:prstGeom prst="rect">
              <a:avLst/>
            </a:prstGeom>
            <a:grpFill/>
            <a:ln w="9525">
              <a:solidFill>
                <a:schemeClr val="tx1"/>
              </a:solidFill>
              <a:miter lim="800000"/>
              <a:headEnd/>
              <a:tailEnd/>
            </a:ln>
          </p:spPr>
          <p:txBody>
            <a:bodyPr wrap="none" anchor="ctr"/>
            <a:lstStyle/>
            <a:p>
              <a:endParaRPr lang="pt-BR"/>
            </a:p>
          </p:txBody>
        </p:sp>
        <p:sp>
          <p:nvSpPr>
            <p:cNvPr id="5" name="Text Box 30"/>
            <p:cNvSpPr txBox="1">
              <a:spLocks noChangeArrowheads="1"/>
            </p:cNvSpPr>
            <p:nvPr/>
          </p:nvSpPr>
          <p:spPr bwMode="auto">
            <a:xfrm>
              <a:off x="2562" y="1117"/>
              <a:ext cx="590" cy="288"/>
            </a:xfrm>
            <a:prstGeom prst="rect">
              <a:avLst/>
            </a:prstGeom>
            <a:grpFill/>
            <a:ln w="9525">
              <a:noFill/>
              <a:miter lim="800000"/>
              <a:headEnd/>
              <a:tailEnd/>
            </a:ln>
          </p:spPr>
          <p:txBody>
            <a:bodyPr>
              <a:spAutoFit/>
            </a:bodyPr>
            <a:lstStyle/>
            <a:p>
              <a:pPr algn="l">
                <a:spcBef>
                  <a:spcPct val="50000"/>
                </a:spcBef>
              </a:pPr>
              <a:r>
                <a:rPr lang="pt-BR" sz="2400"/>
                <a:t>C3b</a:t>
              </a:r>
            </a:p>
          </p:txBody>
        </p:sp>
      </p:grpSp>
      <p:sp>
        <p:nvSpPr>
          <p:cNvPr id="6" name="Rectangle 58"/>
          <p:cNvSpPr>
            <a:spLocks noChangeArrowheads="1"/>
          </p:cNvSpPr>
          <p:nvPr/>
        </p:nvSpPr>
        <p:spPr bwMode="auto">
          <a:xfrm>
            <a:off x="900113" y="2851150"/>
            <a:ext cx="647700" cy="433388"/>
          </a:xfrm>
          <a:prstGeom prst="rect">
            <a:avLst/>
          </a:prstGeom>
          <a:noFill/>
          <a:ln w="9525" algn="ctr">
            <a:noFill/>
            <a:miter lim="800000"/>
            <a:headEnd/>
            <a:tailEnd/>
          </a:ln>
        </p:spPr>
        <p:txBody>
          <a:bodyPr wrap="none" anchor="ctr"/>
          <a:lstStyle/>
          <a:p>
            <a:endParaRPr lang="pt-BR"/>
          </a:p>
        </p:txBody>
      </p:sp>
      <p:grpSp>
        <p:nvGrpSpPr>
          <p:cNvPr id="7" name="Group 66"/>
          <p:cNvGrpSpPr>
            <a:grpSpLocks/>
          </p:cNvGrpSpPr>
          <p:nvPr/>
        </p:nvGrpSpPr>
        <p:grpSpPr bwMode="auto">
          <a:xfrm>
            <a:off x="611188" y="2563813"/>
            <a:ext cx="3816350" cy="1512887"/>
            <a:chOff x="113" y="1661"/>
            <a:chExt cx="2404" cy="953"/>
          </a:xfrm>
          <a:solidFill>
            <a:schemeClr val="accent2">
              <a:lumMod val="60000"/>
              <a:lumOff val="40000"/>
            </a:schemeClr>
          </a:solidFill>
        </p:grpSpPr>
        <p:grpSp>
          <p:nvGrpSpPr>
            <p:cNvPr id="8" name="Group 56"/>
            <p:cNvGrpSpPr>
              <a:grpSpLocks/>
            </p:cNvGrpSpPr>
            <p:nvPr/>
          </p:nvGrpSpPr>
          <p:grpSpPr bwMode="auto">
            <a:xfrm>
              <a:off x="1111" y="1661"/>
              <a:ext cx="1406" cy="953"/>
              <a:chOff x="1111" y="1661"/>
              <a:chExt cx="1406" cy="953"/>
            </a:xfrm>
            <a:grpFill/>
          </p:grpSpPr>
          <p:sp>
            <p:nvSpPr>
              <p:cNvPr id="13" name="Line 34"/>
              <p:cNvSpPr>
                <a:spLocks noChangeShapeType="1"/>
              </p:cNvSpPr>
              <p:nvPr/>
            </p:nvSpPr>
            <p:spPr bwMode="auto">
              <a:xfrm>
                <a:off x="1111" y="1661"/>
                <a:ext cx="635" cy="590"/>
              </a:xfrm>
              <a:prstGeom prst="line">
                <a:avLst/>
              </a:prstGeom>
              <a:grpFill/>
              <a:ln w="28575">
                <a:solidFill>
                  <a:schemeClr val="tx1"/>
                </a:solidFill>
                <a:round/>
                <a:headEnd/>
                <a:tailEnd type="triangle" w="med" len="med"/>
              </a:ln>
            </p:spPr>
            <p:txBody>
              <a:bodyPr/>
              <a:lstStyle/>
              <a:p>
                <a:endParaRPr lang="pt-BR"/>
              </a:p>
            </p:txBody>
          </p:sp>
          <p:grpSp>
            <p:nvGrpSpPr>
              <p:cNvPr id="9" name="Group 53"/>
              <p:cNvGrpSpPr>
                <a:grpSpLocks/>
              </p:cNvGrpSpPr>
              <p:nvPr/>
            </p:nvGrpSpPr>
            <p:grpSpPr bwMode="auto">
              <a:xfrm>
                <a:off x="1837" y="2160"/>
                <a:ext cx="680" cy="454"/>
                <a:chOff x="2336" y="2115"/>
                <a:chExt cx="680" cy="454"/>
              </a:xfrm>
              <a:grpFill/>
            </p:grpSpPr>
            <p:sp>
              <p:nvSpPr>
                <p:cNvPr id="15" name="Rectangle 33"/>
                <p:cNvSpPr>
                  <a:spLocks noChangeArrowheads="1"/>
                </p:cNvSpPr>
                <p:nvPr/>
              </p:nvSpPr>
              <p:spPr bwMode="auto">
                <a:xfrm>
                  <a:off x="2336" y="2115"/>
                  <a:ext cx="680" cy="454"/>
                </a:xfrm>
                <a:prstGeom prst="rect">
                  <a:avLst/>
                </a:prstGeom>
                <a:grpFill/>
                <a:ln w="9525">
                  <a:solidFill>
                    <a:schemeClr val="tx1"/>
                  </a:solidFill>
                  <a:miter lim="800000"/>
                  <a:headEnd/>
                  <a:tailEnd/>
                </a:ln>
              </p:spPr>
              <p:txBody>
                <a:bodyPr wrap="none" anchor="ctr"/>
                <a:lstStyle/>
                <a:p>
                  <a:endParaRPr lang="pt-BR"/>
                </a:p>
              </p:txBody>
            </p:sp>
            <p:sp>
              <p:nvSpPr>
                <p:cNvPr id="16" name="Text Box 41"/>
                <p:cNvSpPr txBox="1">
                  <a:spLocks noChangeArrowheads="1"/>
                </p:cNvSpPr>
                <p:nvPr/>
              </p:nvSpPr>
              <p:spPr bwMode="auto">
                <a:xfrm>
                  <a:off x="2426" y="2205"/>
                  <a:ext cx="454" cy="231"/>
                </a:xfrm>
                <a:prstGeom prst="rect">
                  <a:avLst/>
                </a:prstGeom>
                <a:grpFill/>
                <a:ln w="9525">
                  <a:noFill/>
                  <a:miter lim="800000"/>
                  <a:headEnd/>
                  <a:tailEnd/>
                </a:ln>
              </p:spPr>
              <p:txBody>
                <a:bodyPr>
                  <a:spAutoFit/>
                </a:bodyPr>
                <a:lstStyle/>
                <a:p>
                  <a:pPr algn="l">
                    <a:spcBef>
                      <a:spcPct val="50000"/>
                    </a:spcBef>
                  </a:pPr>
                  <a:r>
                    <a:rPr lang="pt-BR" b="1"/>
                    <a:t>iC3b</a:t>
                  </a:r>
                </a:p>
              </p:txBody>
            </p:sp>
          </p:grpSp>
        </p:grpSp>
        <p:grpSp>
          <p:nvGrpSpPr>
            <p:cNvPr id="14" name="Group 62"/>
            <p:cNvGrpSpPr>
              <a:grpSpLocks/>
            </p:cNvGrpSpPr>
            <p:nvPr/>
          </p:nvGrpSpPr>
          <p:grpSpPr bwMode="auto">
            <a:xfrm>
              <a:off x="113" y="2160"/>
              <a:ext cx="544" cy="295"/>
              <a:chOff x="521" y="1888"/>
              <a:chExt cx="544" cy="295"/>
            </a:xfrm>
            <a:grpFill/>
          </p:grpSpPr>
          <p:sp>
            <p:nvSpPr>
              <p:cNvPr id="11" name="Rectangle 60"/>
              <p:cNvSpPr>
                <a:spLocks noChangeArrowheads="1"/>
              </p:cNvSpPr>
              <p:nvPr/>
            </p:nvSpPr>
            <p:spPr bwMode="auto">
              <a:xfrm>
                <a:off x="521" y="1888"/>
                <a:ext cx="544" cy="295"/>
              </a:xfrm>
              <a:prstGeom prst="rect">
                <a:avLst/>
              </a:prstGeom>
              <a:grpFill/>
              <a:ln w="9525">
                <a:solidFill>
                  <a:schemeClr val="tx1"/>
                </a:solidFill>
                <a:miter lim="800000"/>
                <a:headEnd/>
                <a:tailEnd/>
              </a:ln>
            </p:spPr>
            <p:txBody>
              <a:bodyPr wrap="none" anchor="ctr"/>
              <a:lstStyle/>
              <a:p>
                <a:endParaRPr lang="pt-BR"/>
              </a:p>
            </p:txBody>
          </p:sp>
          <p:sp>
            <p:nvSpPr>
              <p:cNvPr id="12" name="Text Box 61"/>
              <p:cNvSpPr txBox="1">
                <a:spLocks noChangeArrowheads="1"/>
              </p:cNvSpPr>
              <p:nvPr/>
            </p:nvSpPr>
            <p:spPr bwMode="auto">
              <a:xfrm>
                <a:off x="583" y="1912"/>
                <a:ext cx="408" cy="250"/>
              </a:xfrm>
              <a:prstGeom prst="rect">
                <a:avLst/>
              </a:prstGeom>
              <a:grpFill/>
              <a:ln w="9525">
                <a:noFill/>
                <a:miter lim="800000"/>
                <a:headEnd/>
                <a:tailEnd/>
              </a:ln>
            </p:spPr>
            <p:txBody>
              <a:bodyPr>
                <a:spAutoFit/>
              </a:bodyPr>
              <a:lstStyle/>
              <a:p>
                <a:pPr algn="l">
                  <a:spcBef>
                    <a:spcPct val="50000"/>
                  </a:spcBef>
                </a:pPr>
                <a:r>
                  <a:rPr lang="pt-BR" sz="2000" dirty="0"/>
                  <a:t>C3f</a:t>
                </a:r>
              </a:p>
            </p:txBody>
          </p:sp>
        </p:grpSp>
        <p:sp>
          <p:nvSpPr>
            <p:cNvPr id="10" name="Line 65"/>
            <p:cNvSpPr>
              <a:spLocks noChangeShapeType="1"/>
            </p:cNvSpPr>
            <p:nvPr/>
          </p:nvSpPr>
          <p:spPr bwMode="auto">
            <a:xfrm flipH="1">
              <a:off x="521" y="1706"/>
              <a:ext cx="272" cy="318"/>
            </a:xfrm>
            <a:prstGeom prst="line">
              <a:avLst/>
            </a:prstGeom>
            <a:grpFill/>
            <a:ln w="19050">
              <a:solidFill>
                <a:schemeClr val="tx1"/>
              </a:solidFill>
              <a:round/>
              <a:headEnd/>
              <a:tailEnd type="triangle" w="med" len="med"/>
            </a:ln>
          </p:spPr>
          <p:txBody>
            <a:bodyPr/>
            <a:lstStyle/>
            <a:p>
              <a:endParaRPr lang="pt-BR"/>
            </a:p>
          </p:txBody>
        </p:sp>
      </p:grpSp>
      <p:grpSp>
        <p:nvGrpSpPr>
          <p:cNvPr id="17" name="Group 91"/>
          <p:cNvGrpSpPr>
            <a:grpSpLocks/>
          </p:cNvGrpSpPr>
          <p:nvPr/>
        </p:nvGrpSpPr>
        <p:grpSpPr bwMode="auto">
          <a:xfrm>
            <a:off x="2124075" y="4148138"/>
            <a:ext cx="3816350" cy="1728787"/>
            <a:chOff x="1066" y="2659"/>
            <a:chExt cx="2404" cy="1089"/>
          </a:xfrm>
          <a:solidFill>
            <a:schemeClr val="accent2">
              <a:lumMod val="60000"/>
              <a:lumOff val="40000"/>
            </a:schemeClr>
          </a:solidFill>
        </p:grpSpPr>
        <p:sp>
          <p:nvSpPr>
            <p:cNvPr id="18" name="Rectangle 47"/>
            <p:cNvSpPr>
              <a:spLocks noChangeArrowheads="1"/>
            </p:cNvSpPr>
            <p:nvPr/>
          </p:nvSpPr>
          <p:spPr bwMode="auto">
            <a:xfrm>
              <a:off x="2699" y="3203"/>
              <a:ext cx="771" cy="545"/>
            </a:xfrm>
            <a:prstGeom prst="rect">
              <a:avLst/>
            </a:prstGeom>
            <a:grpFill/>
            <a:ln w="9525">
              <a:solidFill>
                <a:schemeClr val="tx1"/>
              </a:solidFill>
              <a:miter lim="800000"/>
              <a:headEnd/>
              <a:tailEnd/>
            </a:ln>
          </p:spPr>
          <p:txBody>
            <a:bodyPr wrap="none" anchor="ctr"/>
            <a:lstStyle/>
            <a:p>
              <a:endParaRPr lang="pt-BR"/>
            </a:p>
          </p:txBody>
        </p:sp>
        <p:sp>
          <p:nvSpPr>
            <p:cNvPr id="19" name="Text Box 49"/>
            <p:cNvSpPr txBox="1">
              <a:spLocks noChangeArrowheads="1"/>
            </p:cNvSpPr>
            <p:nvPr/>
          </p:nvSpPr>
          <p:spPr bwMode="auto">
            <a:xfrm>
              <a:off x="2744" y="3339"/>
              <a:ext cx="680" cy="288"/>
            </a:xfrm>
            <a:prstGeom prst="rect">
              <a:avLst/>
            </a:prstGeom>
            <a:grpFill/>
            <a:ln w="9525" algn="ctr">
              <a:noFill/>
              <a:miter lim="800000"/>
              <a:headEnd/>
              <a:tailEnd/>
            </a:ln>
          </p:spPr>
          <p:txBody>
            <a:bodyPr>
              <a:spAutoFit/>
            </a:bodyPr>
            <a:lstStyle/>
            <a:p>
              <a:pPr algn="ctr">
                <a:spcBef>
                  <a:spcPct val="50000"/>
                </a:spcBef>
              </a:pPr>
              <a:r>
                <a:rPr lang="pt-BR" sz="2400" dirty="0"/>
                <a:t>C3dg</a:t>
              </a:r>
            </a:p>
          </p:txBody>
        </p:sp>
        <p:sp>
          <p:nvSpPr>
            <p:cNvPr id="20" name="Line 50"/>
            <p:cNvSpPr>
              <a:spLocks noChangeShapeType="1"/>
            </p:cNvSpPr>
            <p:nvPr/>
          </p:nvSpPr>
          <p:spPr bwMode="auto">
            <a:xfrm>
              <a:off x="2018" y="2704"/>
              <a:ext cx="635" cy="681"/>
            </a:xfrm>
            <a:prstGeom prst="line">
              <a:avLst/>
            </a:prstGeom>
            <a:grpFill/>
            <a:ln w="28575">
              <a:solidFill>
                <a:schemeClr val="tx1"/>
              </a:solidFill>
              <a:round/>
              <a:headEnd/>
              <a:tailEnd type="triangle" w="med" len="med"/>
            </a:ln>
          </p:spPr>
          <p:txBody>
            <a:bodyPr/>
            <a:lstStyle/>
            <a:p>
              <a:endParaRPr lang="pt-BR"/>
            </a:p>
          </p:txBody>
        </p:sp>
        <p:grpSp>
          <p:nvGrpSpPr>
            <p:cNvPr id="21" name="Group 80"/>
            <p:cNvGrpSpPr>
              <a:grpSpLocks/>
            </p:cNvGrpSpPr>
            <p:nvPr/>
          </p:nvGrpSpPr>
          <p:grpSpPr bwMode="auto">
            <a:xfrm>
              <a:off x="1066" y="2659"/>
              <a:ext cx="680" cy="772"/>
              <a:chOff x="793" y="2840"/>
              <a:chExt cx="680" cy="772"/>
            </a:xfrm>
            <a:grpFill/>
          </p:grpSpPr>
          <p:sp>
            <p:nvSpPr>
              <p:cNvPr id="22" name="Rectangle 74"/>
              <p:cNvSpPr>
                <a:spLocks noChangeArrowheads="1"/>
              </p:cNvSpPr>
              <p:nvPr/>
            </p:nvSpPr>
            <p:spPr bwMode="auto">
              <a:xfrm>
                <a:off x="793" y="3294"/>
                <a:ext cx="544" cy="318"/>
              </a:xfrm>
              <a:prstGeom prst="rect">
                <a:avLst/>
              </a:prstGeom>
              <a:grpFill/>
              <a:ln w="9525">
                <a:solidFill>
                  <a:schemeClr val="tx1"/>
                </a:solidFill>
                <a:miter lim="800000"/>
                <a:headEnd/>
                <a:tailEnd/>
              </a:ln>
            </p:spPr>
            <p:txBody>
              <a:bodyPr wrap="none" anchor="ctr"/>
              <a:lstStyle/>
              <a:p>
                <a:endParaRPr lang="pt-BR"/>
              </a:p>
            </p:txBody>
          </p:sp>
          <p:grpSp>
            <p:nvGrpSpPr>
              <p:cNvPr id="23" name="Group 79"/>
              <p:cNvGrpSpPr>
                <a:grpSpLocks/>
              </p:cNvGrpSpPr>
              <p:nvPr/>
            </p:nvGrpSpPr>
            <p:grpSpPr bwMode="auto">
              <a:xfrm>
                <a:off x="863" y="2840"/>
                <a:ext cx="610" cy="748"/>
                <a:chOff x="1271" y="2704"/>
                <a:chExt cx="610" cy="748"/>
              </a:xfrm>
              <a:grpFill/>
            </p:grpSpPr>
            <p:sp>
              <p:nvSpPr>
                <p:cNvPr id="24" name="Text Box 75"/>
                <p:cNvSpPr txBox="1">
                  <a:spLocks noChangeArrowheads="1"/>
                </p:cNvSpPr>
                <p:nvPr/>
              </p:nvSpPr>
              <p:spPr bwMode="auto">
                <a:xfrm>
                  <a:off x="1271" y="3202"/>
                  <a:ext cx="408" cy="250"/>
                </a:xfrm>
                <a:prstGeom prst="rect">
                  <a:avLst/>
                </a:prstGeom>
                <a:grpFill/>
                <a:ln w="9525">
                  <a:noFill/>
                  <a:miter lim="800000"/>
                  <a:headEnd/>
                  <a:tailEnd/>
                </a:ln>
              </p:spPr>
              <p:txBody>
                <a:bodyPr>
                  <a:spAutoFit/>
                </a:bodyPr>
                <a:lstStyle/>
                <a:p>
                  <a:pPr algn="l">
                    <a:spcBef>
                      <a:spcPct val="50000"/>
                    </a:spcBef>
                  </a:pPr>
                  <a:r>
                    <a:rPr lang="pt-BR" sz="2000" dirty="0"/>
                    <a:t>C3c</a:t>
                  </a:r>
                </a:p>
              </p:txBody>
            </p:sp>
            <p:sp>
              <p:nvSpPr>
                <p:cNvPr id="25" name="Line 76"/>
                <p:cNvSpPr>
                  <a:spLocks noChangeShapeType="1"/>
                </p:cNvSpPr>
                <p:nvPr/>
              </p:nvSpPr>
              <p:spPr bwMode="auto">
                <a:xfrm flipH="1">
                  <a:off x="1609" y="2704"/>
                  <a:ext cx="272" cy="318"/>
                </a:xfrm>
                <a:prstGeom prst="line">
                  <a:avLst/>
                </a:prstGeom>
                <a:grpFill/>
                <a:ln w="19050">
                  <a:solidFill>
                    <a:schemeClr val="tx1"/>
                  </a:solidFill>
                  <a:round/>
                  <a:headEnd/>
                  <a:tailEnd type="triangle" w="med" len="med"/>
                </a:ln>
              </p:spPr>
              <p:txBody>
                <a:bodyPr/>
                <a:lstStyle/>
                <a:p>
                  <a:endParaRPr lang="pt-BR"/>
                </a:p>
              </p:txBody>
            </p:sp>
          </p:grpSp>
        </p:grpSp>
      </p:grpSp>
      <p:sp>
        <p:nvSpPr>
          <p:cNvPr id="26" name="Line 82"/>
          <p:cNvSpPr>
            <a:spLocks noChangeShapeType="1"/>
          </p:cNvSpPr>
          <p:nvPr/>
        </p:nvSpPr>
        <p:spPr bwMode="auto">
          <a:xfrm flipV="1">
            <a:off x="6083300" y="4508500"/>
            <a:ext cx="1225550" cy="935038"/>
          </a:xfrm>
          <a:prstGeom prst="line">
            <a:avLst/>
          </a:prstGeom>
          <a:noFill/>
          <a:ln w="9525">
            <a:noFill/>
            <a:round/>
            <a:headEnd/>
            <a:tailEnd type="triangle" w="med" len="med"/>
          </a:ln>
        </p:spPr>
        <p:txBody>
          <a:bodyPr/>
          <a:lstStyle/>
          <a:p>
            <a:endParaRPr lang="pt-BR"/>
          </a:p>
        </p:txBody>
      </p:sp>
      <p:grpSp>
        <p:nvGrpSpPr>
          <p:cNvPr id="27" name="Group 94"/>
          <p:cNvGrpSpPr>
            <a:grpSpLocks/>
          </p:cNvGrpSpPr>
          <p:nvPr/>
        </p:nvGrpSpPr>
        <p:grpSpPr bwMode="auto">
          <a:xfrm>
            <a:off x="6156325" y="4292600"/>
            <a:ext cx="1800225" cy="2160588"/>
            <a:chOff x="3560" y="2795"/>
            <a:chExt cx="1134" cy="1361"/>
          </a:xfrm>
          <a:solidFill>
            <a:schemeClr val="accent2">
              <a:lumMod val="60000"/>
              <a:lumOff val="40000"/>
            </a:schemeClr>
          </a:solidFill>
        </p:grpSpPr>
        <p:sp>
          <p:nvSpPr>
            <p:cNvPr id="28" name="Rectangle 83"/>
            <p:cNvSpPr>
              <a:spLocks noChangeArrowheads="1"/>
            </p:cNvSpPr>
            <p:nvPr/>
          </p:nvSpPr>
          <p:spPr bwMode="auto">
            <a:xfrm>
              <a:off x="4195" y="2795"/>
              <a:ext cx="499" cy="318"/>
            </a:xfrm>
            <a:prstGeom prst="rect">
              <a:avLst/>
            </a:prstGeom>
            <a:grpFill/>
            <a:ln w="9525">
              <a:solidFill>
                <a:schemeClr val="tx1"/>
              </a:solidFill>
              <a:miter lim="800000"/>
              <a:headEnd/>
              <a:tailEnd/>
            </a:ln>
          </p:spPr>
          <p:txBody>
            <a:bodyPr wrap="none" anchor="ctr"/>
            <a:lstStyle/>
            <a:p>
              <a:endParaRPr lang="pt-BR"/>
            </a:p>
          </p:txBody>
        </p:sp>
        <p:sp>
          <p:nvSpPr>
            <p:cNvPr id="29" name="Line 84"/>
            <p:cNvSpPr>
              <a:spLocks noChangeShapeType="1"/>
            </p:cNvSpPr>
            <p:nvPr/>
          </p:nvSpPr>
          <p:spPr bwMode="auto">
            <a:xfrm flipV="1">
              <a:off x="3560" y="3022"/>
              <a:ext cx="590" cy="408"/>
            </a:xfrm>
            <a:prstGeom prst="line">
              <a:avLst/>
            </a:prstGeom>
            <a:grpFill/>
            <a:ln w="28575">
              <a:solidFill>
                <a:schemeClr val="tx1"/>
              </a:solidFill>
              <a:round/>
              <a:headEnd/>
              <a:tailEnd type="triangle" w="med" len="med"/>
            </a:ln>
          </p:spPr>
          <p:txBody>
            <a:bodyPr/>
            <a:lstStyle/>
            <a:p>
              <a:endParaRPr lang="pt-BR"/>
            </a:p>
          </p:txBody>
        </p:sp>
        <p:sp>
          <p:nvSpPr>
            <p:cNvPr id="30" name="Text Box 85"/>
            <p:cNvSpPr txBox="1">
              <a:spLocks noChangeArrowheads="1"/>
            </p:cNvSpPr>
            <p:nvPr/>
          </p:nvSpPr>
          <p:spPr bwMode="auto">
            <a:xfrm>
              <a:off x="4227" y="2840"/>
              <a:ext cx="454" cy="231"/>
            </a:xfrm>
            <a:prstGeom prst="rect">
              <a:avLst/>
            </a:prstGeom>
            <a:grpFill/>
            <a:ln w="9525" algn="ctr">
              <a:noFill/>
              <a:miter lim="800000"/>
              <a:headEnd/>
              <a:tailEnd/>
            </a:ln>
          </p:spPr>
          <p:txBody>
            <a:bodyPr wrap="square">
              <a:spAutoFit/>
            </a:bodyPr>
            <a:lstStyle/>
            <a:p>
              <a:pPr algn="ctr">
                <a:spcBef>
                  <a:spcPct val="50000"/>
                </a:spcBef>
              </a:pPr>
              <a:r>
                <a:rPr lang="pt-BR" dirty="0"/>
                <a:t>C3d</a:t>
              </a:r>
            </a:p>
          </p:txBody>
        </p:sp>
        <p:sp>
          <p:nvSpPr>
            <p:cNvPr id="31" name="Rectangle 86"/>
            <p:cNvSpPr>
              <a:spLocks noChangeArrowheads="1"/>
            </p:cNvSpPr>
            <p:nvPr/>
          </p:nvSpPr>
          <p:spPr bwMode="auto">
            <a:xfrm>
              <a:off x="4195" y="3838"/>
              <a:ext cx="499" cy="318"/>
            </a:xfrm>
            <a:prstGeom prst="rect">
              <a:avLst/>
            </a:prstGeom>
            <a:grpFill/>
            <a:ln w="9525">
              <a:solidFill>
                <a:schemeClr val="tx1"/>
              </a:solidFill>
              <a:miter lim="800000"/>
              <a:headEnd/>
              <a:tailEnd/>
            </a:ln>
          </p:spPr>
          <p:txBody>
            <a:bodyPr wrap="none" anchor="ctr"/>
            <a:lstStyle/>
            <a:p>
              <a:endParaRPr lang="pt-BR"/>
            </a:p>
          </p:txBody>
        </p:sp>
        <p:sp>
          <p:nvSpPr>
            <p:cNvPr id="32" name="Text Box 87"/>
            <p:cNvSpPr txBox="1">
              <a:spLocks noChangeArrowheads="1"/>
            </p:cNvSpPr>
            <p:nvPr/>
          </p:nvSpPr>
          <p:spPr bwMode="auto">
            <a:xfrm>
              <a:off x="4243" y="3884"/>
              <a:ext cx="408" cy="231"/>
            </a:xfrm>
            <a:prstGeom prst="rect">
              <a:avLst/>
            </a:prstGeom>
            <a:grpFill/>
            <a:ln w="9525" algn="ctr">
              <a:noFill/>
              <a:miter lim="800000"/>
              <a:headEnd/>
              <a:tailEnd/>
            </a:ln>
          </p:spPr>
          <p:txBody>
            <a:bodyPr wrap="square">
              <a:spAutoFit/>
            </a:bodyPr>
            <a:lstStyle/>
            <a:p>
              <a:pPr algn="ctr">
                <a:spcBef>
                  <a:spcPct val="50000"/>
                </a:spcBef>
              </a:pPr>
              <a:r>
                <a:rPr lang="pt-BR"/>
                <a:t>C3g</a:t>
              </a:r>
            </a:p>
          </p:txBody>
        </p:sp>
        <p:sp>
          <p:nvSpPr>
            <p:cNvPr id="33" name="Line 88"/>
            <p:cNvSpPr>
              <a:spLocks noChangeShapeType="1"/>
            </p:cNvSpPr>
            <p:nvPr/>
          </p:nvSpPr>
          <p:spPr bwMode="auto">
            <a:xfrm>
              <a:off x="3560" y="3566"/>
              <a:ext cx="590" cy="272"/>
            </a:xfrm>
            <a:prstGeom prst="line">
              <a:avLst/>
            </a:prstGeom>
            <a:grpFill/>
            <a:ln w="28575">
              <a:solidFill>
                <a:schemeClr val="tx1"/>
              </a:solidFill>
              <a:round/>
              <a:headEnd/>
              <a:tailEnd type="triangle" w="med" len="med"/>
            </a:ln>
          </p:spPr>
          <p:txBody>
            <a:bodyPr/>
            <a:lstStyle/>
            <a:p>
              <a:endParaRPr lang="pt-BR"/>
            </a:p>
          </p:txBody>
        </p:sp>
      </p:grpSp>
      <p:sp>
        <p:nvSpPr>
          <p:cNvPr id="35" name="AutoShape 89"/>
          <p:cNvSpPr>
            <a:spLocks noChangeArrowheads="1"/>
          </p:cNvSpPr>
          <p:nvPr/>
        </p:nvSpPr>
        <p:spPr bwMode="auto">
          <a:xfrm>
            <a:off x="3635319" y="5228833"/>
            <a:ext cx="2232856" cy="1367788"/>
          </a:xfrm>
          <a:prstGeom prst="lightningBolt">
            <a:avLst/>
          </a:prstGeom>
          <a:solidFill>
            <a:schemeClr val="accent6">
              <a:lumMod val="75000"/>
            </a:schemeClr>
          </a:solidFill>
          <a:ln w="9525" algn="ctr">
            <a:solidFill>
              <a:schemeClr val="tx1"/>
            </a:solidFill>
            <a:miter lim="800000"/>
            <a:headEnd/>
            <a:tailEnd/>
          </a:ln>
        </p:spPr>
        <p:txBody>
          <a:bodyPr wrap="none" anchor="ctr"/>
          <a:lstStyle/>
          <a:p>
            <a:endParaRPr lang="en-US" dirty="0"/>
          </a:p>
        </p:txBody>
      </p:sp>
      <p:grpSp>
        <p:nvGrpSpPr>
          <p:cNvPr id="37" name="Group 100"/>
          <p:cNvGrpSpPr>
            <a:grpSpLocks/>
          </p:cNvGrpSpPr>
          <p:nvPr/>
        </p:nvGrpSpPr>
        <p:grpSpPr bwMode="auto">
          <a:xfrm>
            <a:off x="2347913" y="1549400"/>
            <a:ext cx="5286378" cy="1454150"/>
            <a:chOff x="1207" y="1022"/>
            <a:chExt cx="3330" cy="916"/>
          </a:xfrm>
        </p:grpSpPr>
        <p:grpSp>
          <p:nvGrpSpPr>
            <p:cNvPr id="38" name="Group 52"/>
            <p:cNvGrpSpPr>
              <a:grpSpLocks/>
            </p:cNvGrpSpPr>
            <p:nvPr/>
          </p:nvGrpSpPr>
          <p:grpSpPr bwMode="auto">
            <a:xfrm>
              <a:off x="1207" y="1022"/>
              <a:ext cx="1022" cy="916"/>
              <a:chOff x="2794" y="977"/>
              <a:chExt cx="1022" cy="916"/>
            </a:xfrm>
          </p:grpSpPr>
          <p:sp>
            <p:nvSpPr>
              <p:cNvPr id="42" name="AutoShape 44"/>
              <p:cNvSpPr>
                <a:spLocks noChangeArrowheads="1"/>
              </p:cNvSpPr>
              <p:nvPr/>
            </p:nvSpPr>
            <p:spPr bwMode="auto">
              <a:xfrm rot="5687220">
                <a:off x="2847" y="924"/>
                <a:ext cx="916" cy="1022"/>
              </a:xfrm>
              <a:prstGeom prst="lightningBolt">
                <a:avLst/>
              </a:prstGeom>
              <a:solidFill>
                <a:schemeClr val="accent1">
                  <a:lumMod val="60000"/>
                  <a:lumOff val="40000"/>
                </a:schemeClr>
              </a:solidFill>
              <a:ln w="9525" algn="ctr">
                <a:solidFill>
                  <a:schemeClr val="tx1"/>
                </a:solidFill>
                <a:miter lim="800000"/>
                <a:headEnd/>
                <a:tailEnd/>
              </a:ln>
            </p:spPr>
            <p:txBody>
              <a:bodyPr wrap="none" anchor="ctr"/>
              <a:lstStyle/>
              <a:p>
                <a:endParaRPr lang="pt-BR">
                  <a:ln>
                    <a:solidFill>
                      <a:sysClr val="windowText" lastClr="000000"/>
                    </a:solidFill>
                  </a:ln>
                </a:endParaRPr>
              </a:p>
            </p:txBody>
          </p:sp>
          <p:sp>
            <p:nvSpPr>
              <p:cNvPr id="43" name="WordArt 39"/>
              <p:cNvSpPr>
                <a:spLocks noChangeArrowheads="1" noChangeShapeType="1" noTextEdit="1"/>
              </p:cNvSpPr>
              <p:nvPr/>
            </p:nvSpPr>
            <p:spPr bwMode="auto">
              <a:xfrm rot="19450160">
                <a:off x="3125" y="1302"/>
                <a:ext cx="590" cy="135"/>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pt-BR" sz="3600" b="1" kern="10" cap="sm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Fator I</a:t>
                </a:r>
              </a:p>
            </p:txBody>
          </p:sp>
        </p:grpSp>
        <p:sp>
          <p:nvSpPr>
            <p:cNvPr id="39" name="Oval 95"/>
            <p:cNvSpPr>
              <a:spLocks noChangeArrowheads="1"/>
            </p:cNvSpPr>
            <p:nvPr/>
          </p:nvSpPr>
          <p:spPr bwMode="auto">
            <a:xfrm>
              <a:off x="3197" y="1298"/>
              <a:ext cx="1270" cy="409"/>
            </a:xfrm>
            <a:prstGeom prst="ellipse">
              <a:avLst/>
            </a:prstGeom>
            <a:solidFill>
              <a:schemeClr val="accent2">
                <a:lumMod val="40000"/>
                <a:lumOff val="60000"/>
              </a:schemeClr>
            </a:solidFill>
            <a:ln w="9525" algn="ctr">
              <a:noFill/>
              <a:round/>
              <a:headEnd/>
              <a:tailEnd/>
            </a:ln>
          </p:spPr>
          <p:txBody>
            <a:bodyPr wrap="none" anchor="ctr"/>
            <a:lstStyle/>
            <a:p>
              <a:endParaRPr lang="pt-BR" cap="small" dirty="0"/>
            </a:p>
          </p:txBody>
        </p:sp>
        <p:sp>
          <p:nvSpPr>
            <p:cNvPr id="40" name="Text Box 96"/>
            <p:cNvSpPr txBox="1">
              <a:spLocks noChangeArrowheads="1"/>
            </p:cNvSpPr>
            <p:nvPr/>
          </p:nvSpPr>
          <p:spPr bwMode="auto">
            <a:xfrm>
              <a:off x="3177" y="1384"/>
              <a:ext cx="1360" cy="252"/>
            </a:xfrm>
            <a:prstGeom prst="rect">
              <a:avLst/>
            </a:prstGeom>
            <a:noFill/>
            <a:ln w="9525" algn="ctr">
              <a:noFill/>
              <a:miter lim="800000"/>
              <a:headEnd/>
              <a:tailEnd/>
            </a:ln>
          </p:spPr>
          <p:txBody>
            <a:bodyPr>
              <a:spAutoFit/>
            </a:bodyPr>
            <a:lstStyle/>
            <a:p>
              <a:pPr algn="ctr">
                <a:spcBef>
                  <a:spcPct val="50000"/>
                </a:spcBef>
              </a:pPr>
              <a:r>
                <a:rPr lang="pt-BR" sz="2000" b="1" cap="small" dirty="0" err="1"/>
                <a:t>Co-fatores</a:t>
              </a:r>
              <a:endParaRPr lang="pt-BR" sz="2000" b="1" cap="small" dirty="0"/>
            </a:p>
          </p:txBody>
        </p:sp>
        <p:sp>
          <p:nvSpPr>
            <p:cNvPr id="41" name="Line 97"/>
            <p:cNvSpPr>
              <a:spLocks noChangeShapeType="1"/>
            </p:cNvSpPr>
            <p:nvPr/>
          </p:nvSpPr>
          <p:spPr bwMode="auto">
            <a:xfrm flipH="1" flipV="1">
              <a:off x="2653" y="1434"/>
              <a:ext cx="408" cy="45"/>
            </a:xfrm>
            <a:prstGeom prst="line">
              <a:avLst/>
            </a:prstGeom>
            <a:noFill/>
            <a:ln w="12700">
              <a:solidFill>
                <a:schemeClr val="tx1"/>
              </a:solidFill>
              <a:round/>
              <a:headEnd/>
              <a:tailEnd type="triangle" w="med" len="med"/>
            </a:ln>
          </p:spPr>
          <p:txBody>
            <a:bodyPr/>
            <a:lstStyle/>
            <a:p>
              <a:endParaRPr lang="pt-BR"/>
            </a:p>
          </p:txBody>
        </p:sp>
      </p:grpSp>
      <p:grpSp>
        <p:nvGrpSpPr>
          <p:cNvPr id="44" name="Group 101"/>
          <p:cNvGrpSpPr>
            <a:grpSpLocks/>
          </p:cNvGrpSpPr>
          <p:nvPr/>
        </p:nvGrpSpPr>
        <p:grpSpPr bwMode="auto">
          <a:xfrm>
            <a:off x="3719515" y="2708275"/>
            <a:ext cx="2076452" cy="1873250"/>
            <a:chOff x="2071" y="1752"/>
            <a:chExt cx="1308" cy="1180"/>
          </a:xfrm>
        </p:grpSpPr>
        <p:grpSp>
          <p:nvGrpSpPr>
            <p:cNvPr id="45" name="Group 54"/>
            <p:cNvGrpSpPr>
              <a:grpSpLocks/>
            </p:cNvGrpSpPr>
            <p:nvPr/>
          </p:nvGrpSpPr>
          <p:grpSpPr bwMode="auto">
            <a:xfrm>
              <a:off x="2071" y="2002"/>
              <a:ext cx="1130" cy="930"/>
              <a:chOff x="2573" y="1957"/>
              <a:chExt cx="1089" cy="930"/>
            </a:xfrm>
          </p:grpSpPr>
          <p:sp>
            <p:nvSpPr>
              <p:cNvPr id="47" name="AutoShape 45"/>
              <p:cNvSpPr>
                <a:spLocks noChangeArrowheads="1"/>
              </p:cNvSpPr>
              <p:nvPr/>
            </p:nvSpPr>
            <p:spPr bwMode="auto">
              <a:xfrm rot="5687220">
                <a:off x="2653" y="1877"/>
                <a:ext cx="930" cy="1089"/>
              </a:xfrm>
              <a:prstGeom prst="lightningBolt">
                <a:avLst/>
              </a:prstGeom>
              <a:solidFill>
                <a:schemeClr val="accent1">
                  <a:lumMod val="60000"/>
                  <a:lumOff val="40000"/>
                </a:schemeClr>
              </a:solidFill>
              <a:ln w="9525" algn="ctr">
                <a:solidFill>
                  <a:schemeClr val="tx1"/>
                </a:solidFill>
                <a:miter lim="800000"/>
                <a:headEnd/>
                <a:tailEnd/>
              </a:ln>
            </p:spPr>
            <p:txBody>
              <a:bodyPr wrap="none" anchor="ctr"/>
              <a:lstStyle/>
              <a:p>
                <a:endParaRPr lang="pt-BR"/>
              </a:p>
            </p:txBody>
          </p:sp>
          <p:sp>
            <p:nvSpPr>
              <p:cNvPr id="48" name="WordArt 46"/>
              <p:cNvSpPr>
                <a:spLocks noChangeArrowheads="1" noChangeShapeType="1" noTextEdit="1"/>
              </p:cNvSpPr>
              <p:nvPr/>
            </p:nvSpPr>
            <p:spPr bwMode="auto">
              <a:xfrm rot="19811336">
                <a:off x="2902" y="2304"/>
                <a:ext cx="590" cy="137"/>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pt-BR" sz="3600" b="1" kern="10" cap="small"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Fator I</a:t>
                </a:r>
              </a:p>
            </p:txBody>
          </p:sp>
        </p:grpSp>
        <p:sp>
          <p:nvSpPr>
            <p:cNvPr id="46" name="Line 98"/>
            <p:cNvSpPr>
              <a:spLocks noChangeShapeType="1"/>
            </p:cNvSpPr>
            <p:nvPr/>
          </p:nvSpPr>
          <p:spPr bwMode="auto">
            <a:xfrm flipH="1">
              <a:off x="3107" y="1752"/>
              <a:ext cx="272" cy="272"/>
            </a:xfrm>
            <a:prstGeom prst="line">
              <a:avLst/>
            </a:prstGeom>
            <a:noFill/>
            <a:ln w="12700">
              <a:solidFill>
                <a:schemeClr val="tx1"/>
              </a:solidFill>
              <a:round/>
              <a:headEnd/>
              <a:tailEnd type="triangle" w="med" len="med"/>
            </a:ln>
          </p:spPr>
          <p:txBody>
            <a:bodyPr/>
            <a:lstStyle/>
            <a:p>
              <a:endParaRPr lang="pt-BR"/>
            </a:p>
          </p:txBody>
        </p:sp>
      </p:grpSp>
      <p:sp>
        <p:nvSpPr>
          <p:cNvPr id="49" name="Rectangle 3"/>
          <p:cNvSpPr txBox="1">
            <a:spLocks noChangeArrowheads="1"/>
          </p:cNvSpPr>
          <p:nvPr/>
        </p:nvSpPr>
        <p:spPr>
          <a:xfrm>
            <a:off x="500506" y="357166"/>
            <a:ext cx="5589786" cy="766746"/>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lIns="92075" tIns="46038" rIns="92075" bIns="46038" anchor="ct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3600" b="0" i="0" u="none" strike="noStrike" kern="1200" cap="small" spc="0" normalizeH="0" noProof="0" dirty="0" err="1">
                <a:ln>
                  <a:noFill/>
                </a:ln>
                <a:solidFill>
                  <a:schemeClr val="bg1"/>
                </a:solidFill>
                <a:uLnTx/>
                <a:uFillTx/>
                <a:ea typeface="+mj-ea"/>
                <a:cs typeface="+mj-cs"/>
              </a:rPr>
              <a:t>Degradação</a:t>
            </a:r>
            <a:r>
              <a:rPr kumimoji="0" lang="en-US" sz="3600" b="0" i="0" u="none" strike="noStrike" kern="1200" cap="small" spc="0" normalizeH="0" noProof="0" dirty="0">
                <a:ln>
                  <a:noFill/>
                </a:ln>
                <a:solidFill>
                  <a:schemeClr val="bg1"/>
                </a:solidFill>
                <a:uLnTx/>
                <a:uFillTx/>
                <a:ea typeface="+mj-ea"/>
                <a:cs typeface="+mj-cs"/>
              </a:rPr>
              <a:t> de C3b </a:t>
            </a:r>
          </a:p>
        </p:txBody>
      </p:sp>
      <p:sp>
        <p:nvSpPr>
          <p:cNvPr id="50" name="Text Box 75"/>
          <p:cNvSpPr txBox="1">
            <a:spLocks noChangeArrowheads="1"/>
          </p:cNvSpPr>
          <p:nvPr/>
        </p:nvSpPr>
        <p:spPr bwMode="auto">
          <a:xfrm rot="2219248">
            <a:off x="3960630" y="5628071"/>
            <a:ext cx="1547144" cy="400110"/>
          </a:xfrm>
          <a:prstGeom prst="rect">
            <a:avLst/>
          </a:prstGeom>
          <a:noFill/>
          <a:ln w="9525">
            <a:noFill/>
            <a:miter lim="800000"/>
            <a:headEnd/>
            <a:tailEnd/>
          </a:ln>
        </p:spPr>
        <p:txBody>
          <a:bodyPr wrap="square">
            <a:spAutoFit/>
          </a:bodyPr>
          <a:lstStyle/>
          <a:p>
            <a:pPr algn="l">
              <a:spcBef>
                <a:spcPct val="50000"/>
              </a:spcBef>
            </a:pPr>
            <a:r>
              <a:rPr lang="pt-BR" sz="2000" b="1" cap="small" dirty="0">
                <a:effectLst>
                  <a:outerShdw blurRad="38100" dist="38100" dir="2700000" algn="tl">
                    <a:srgbClr val="000000">
                      <a:alpha val="43137"/>
                    </a:srgbClr>
                  </a:outerShdw>
                </a:effectLst>
              </a:rPr>
              <a:t>Proteases</a:t>
            </a:r>
          </a:p>
        </p:txBody>
      </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Text Box 2"/>
          <p:cNvSpPr txBox="1">
            <a:spLocks noChangeArrowheads="1"/>
          </p:cNvSpPr>
          <p:nvPr/>
        </p:nvSpPr>
        <p:spPr bwMode="auto">
          <a:xfrm>
            <a:off x="357158" y="357166"/>
            <a:ext cx="2198618" cy="783193"/>
          </a:xfrm>
          <a:prstGeom prst="round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eaLnBrk="0" hangingPunct="0">
              <a:defRPr/>
            </a:pPr>
            <a:r>
              <a:rPr lang="pt-BR" sz="4000" dirty="0">
                <a:effectLst>
                  <a:outerShdw blurRad="38100" dist="38100" dir="2700000" algn="tl">
                    <a:srgbClr val="336699"/>
                  </a:outerShdw>
                </a:effectLst>
              </a:rPr>
              <a:t>C1 INH</a:t>
            </a:r>
          </a:p>
        </p:txBody>
      </p:sp>
      <p:sp>
        <p:nvSpPr>
          <p:cNvPr id="47108" name="Rectangle 11"/>
          <p:cNvSpPr>
            <a:spLocks noChangeArrowheads="1"/>
          </p:cNvSpPr>
          <p:nvPr/>
        </p:nvSpPr>
        <p:spPr bwMode="auto">
          <a:xfrm>
            <a:off x="609600" y="914400"/>
            <a:ext cx="7848600" cy="4876800"/>
          </a:xfrm>
          <a:prstGeom prst="rect">
            <a:avLst/>
          </a:prstGeom>
          <a:noFill/>
          <a:ln w="9525">
            <a:noFill/>
            <a:miter lim="800000"/>
            <a:headEnd/>
            <a:tailEnd/>
          </a:ln>
        </p:spPr>
        <p:txBody>
          <a:bodyPr wrap="none" anchor="ctr"/>
          <a:lstStyle/>
          <a:p>
            <a:endParaRPr lang="pt-BR"/>
          </a:p>
        </p:txBody>
      </p:sp>
      <p:sp>
        <p:nvSpPr>
          <p:cNvPr id="47109" name="Text Box 14"/>
          <p:cNvSpPr txBox="1">
            <a:spLocks noChangeArrowheads="1"/>
          </p:cNvSpPr>
          <p:nvPr/>
        </p:nvSpPr>
        <p:spPr bwMode="auto">
          <a:xfrm>
            <a:off x="1043608" y="4857760"/>
            <a:ext cx="7056784" cy="442674"/>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spcBef>
                <a:spcPct val="50000"/>
              </a:spcBef>
            </a:pPr>
            <a:r>
              <a:rPr lang="pt-BR" sz="2000" cap="small" dirty="0">
                <a:solidFill>
                  <a:schemeClr val="tx1"/>
                </a:solidFill>
              </a:rPr>
              <a:t>Limita ativação de C1 no plasma, e o tempo de C1s ativo.</a:t>
            </a:r>
          </a:p>
        </p:txBody>
      </p:sp>
      <p:pic>
        <p:nvPicPr>
          <p:cNvPr id="6" name="Picture 4" descr="S23895-014-f013"/>
          <p:cNvPicPr>
            <a:picLocks noChangeAspect="1" noChangeArrowheads="1"/>
          </p:cNvPicPr>
          <p:nvPr/>
        </p:nvPicPr>
        <p:blipFill rotWithShape="1">
          <a:blip r:embed="rId3" cstate="print"/>
          <a:srcRect l="11707" r="11848" b="7838"/>
          <a:stretch/>
        </p:blipFill>
        <p:spPr bwMode="auto">
          <a:xfrm>
            <a:off x="1430594" y="1571612"/>
            <a:ext cx="6076335" cy="3000396"/>
          </a:xfrm>
          <a:prstGeom prst="rect">
            <a:avLst/>
          </a:prstGeom>
          <a:ln>
            <a:noFill/>
          </a:ln>
          <a:effectLst>
            <a:outerShdw blurRad="292100" dist="139700" dir="2700000" algn="tl" rotWithShape="0">
              <a:srgbClr val="333333">
                <a:alpha val="65000"/>
              </a:srgbClr>
            </a:outerShdw>
          </a:effectLst>
        </p:spPr>
      </p:pic>
      <p:sp>
        <p:nvSpPr>
          <p:cNvPr id="7" name="CaixaDeTexto 6"/>
          <p:cNvSpPr txBox="1"/>
          <p:nvPr/>
        </p:nvSpPr>
        <p:spPr>
          <a:xfrm>
            <a:off x="3536149" y="1052736"/>
            <a:ext cx="207170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a:t>Via </a:t>
            </a:r>
            <a:r>
              <a:rPr lang="en-US" dirty="0" err="1"/>
              <a:t>Clássica</a:t>
            </a:r>
            <a:endParaRPr lang="pt-BR" dirty="0"/>
          </a:p>
        </p:txBody>
      </p:sp>
      <p:sp>
        <p:nvSpPr>
          <p:cNvPr id="2" name="CaixaDeTexto 1"/>
          <p:cNvSpPr txBox="1"/>
          <p:nvPr/>
        </p:nvSpPr>
        <p:spPr>
          <a:xfrm>
            <a:off x="1646050" y="6228020"/>
            <a:ext cx="5734262" cy="369332"/>
          </a:xfrm>
          <a:prstGeom prst="rect">
            <a:avLst/>
          </a:prstGeom>
          <a:noFill/>
        </p:spPr>
        <p:txBody>
          <a:bodyPr wrap="none" rtlCol="0">
            <a:spAutoFit/>
          </a:bodyPr>
          <a:lstStyle/>
          <a:p>
            <a:pPr marL="285750" indent="-285750">
              <a:buFont typeface="Arial" pitchFamily="34" charset="0"/>
              <a:buChar char="•"/>
            </a:pPr>
            <a:r>
              <a:rPr lang="en-US" dirty="0"/>
              <a:t>Angioedema </a:t>
            </a:r>
            <a:r>
              <a:rPr lang="en-US" dirty="0" err="1"/>
              <a:t>hereditário</a:t>
            </a:r>
            <a:r>
              <a:rPr lang="en-US" dirty="0"/>
              <a:t>                C2b </a:t>
            </a:r>
            <a:r>
              <a:rPr lang="en-US" dirty="0">
                <a:sym typeface="Wingdings" panose="05000000000000000000" pitchFamily="2" charset="2"/>
              </a:rPr>
              <a:t>  C2 </a:t>
            </a:r>
            <a:r>
              <a:rPr lang="en-US" dirty="0" err="1">
                <a:sym typeface="Wingdings" panose="05000000000000000000" pitchFamily="2" charset="2"/>
              </a:rPr>
              <a:t>Kinina</a:t>
            </a:r>
            <a:endParaRPr lang="en-US" dirty="0"/>
          </a:p>
        </p:txBody>
      </p:sp>
      <p:sp>
        <p:nvSpPr>
          <p:cNvPr id="8" name="CaixaDeTexto 7"/>
          <p:cNvSpPr txBox="1"/>
          <p:nvPr/>
        </p:nvSpPr>
        <p:spPr>
          <a:xfrm rot="2344532">
            <a:off x="4973665" y="5624239"/>
            <a:ext cx="1125629" cy="369332"/>
          </a:xfrm>
          <a:prstGeom prst="rect">
            <a:avLst/>
          </a:prstGeom>
          <a:noFill/>
        </p:spPr>
        <p:txBody>
          <a:bodyPr wrap="none" rtlCol="0">
            <a:spAutoFit/>
          </a:bodyPr>
          <a:lstStyle/>
          <a:p>
            <a:r>
              <a:rPr lang="en-US" dirty="0" err="1"/>
              <a:t>Plasmina</a:t>
            </a:r>
            <a:endParaRPr lang="en-US" dirty="0"/>
          </a:p>
        </p:txBody>
      </p:sp>
      <p:cxnSp>
        <p:nvCxnSpPr>
          <p:cNvPr id="4" name="Conector de seta reta 3"/>
          <p:cNvCxnSpPr/>
          <p:nvPr/>
        </p:nvCxnSpPr>
        <p:spPr>
          <a:xfrm>
            <a:off x="5127353" y="5626661"/>
            <a:ext cx="792089" cy="65286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57200" y="304800"/>
            <a:ext cx="7643192" cy="715089"/>
          </a:xfrm>
          <a:prstGeom prst="round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eaLnBrk="0" hangingPunct="0">
              <a:defRPr/>
            </a:pPr>
            <a:r>
              <a:rPr lang="pt-BR" sz="3600" dirty="0">
                <a:effectLst>
                  <a:outerShdw blurRad="38100" dist="38100" dir="2700000" algn="tl">
                    <a:srgbClr val="336699"/>
                  </a:outerShdw>
                </a:effectLst>
              </a:rPr>
              <a:t>DAF, CR1, MCP, Fator H, C4BP</a:t>
            </a:r>
          </a:p>
        </p:txBody>
      </p:sp>
      <p:pic>
        <p:nvPicPr>
          <p:cNvPr id="3" name="Picture 3" descr="S23895-014-f014a"/>
          <p:cNvPicPr>
            <a:picLocks noChangeAspect="1" noChangeArrowheads="1"/>
          </p:cNvPicPr>
          <p:nvPr/>
        </p:nvPicPr>
        <p:blipFill rotWithShape="1">
          <a:blip r:embed="rId3" cstate="print"/>
          <a:srcRect l="14223" r="15547" b="9461"/>
          <a:stretch/>
        </p:blipFill>
        <p:spPr bwMode="auto">
          <a:xfrm>
            <a:off x="3286052" y="1873854"/>
            <a:ext cx="5030364" cy="2230704"/>
          </a:xfrm>
          <a:prstGeom prst="rect">
            <a:avLst/>
          </a:prstGeom>
          <a:ln>
            <a:noFill/>
          </a:ln>
          <a:effectLst>
            <a:outerShdw blurRad="292100" dist="139700" dir="2700000" algn="tl" rotWithShape="0">
              <a:srgbClr val="333333">
                <a:alpha val="65000"/>
              </a:srgbClr>
            </a:outerShdw>
          </a:effectLst>
        </p:spPr>
      </p:pic>
      <p:pic>
        <p:nvPicPr>
          <p:cNvPr id="4" name="Picture 4" descr="S23895-014-f014b"/>
          <p:cNvPicPr>
            <a:picLocks noChangeAspect="1" noChangeArrowheads="1"/>
          </p:cNvPicPr>
          <p:nvPr/>
        </p:nvPicPr>
        <p:blipFill rotWithShape="1">
          <a:blip r:embed="rId4" cstate="print"/>
          <a:srcRect l="16252" r="15547" b="7148"/>
          <a:stretch/>
        </p:blipFill>
        <p:spPr bwMode="auto">
          <a:xfrm>
            <a:off x="3358691" y="4321456"/>
            <a:ext cx="4885086" cy="2275896"/>
          </a:xfrm>
          <a:prstGeom prst="rect">
            <a:avLst/>
          </a:prstGeom>
          <a:ln>
            <a:noFill/>
          </a:ln>
          <a:effectLst>
            <a:outerShdw blurRad="292100" dist="139700" dir="2700000" algn="tl" rotWithShape="0">
              <a:srgbClr val="333333">
                <a:alpha val="65000"/>
              </a:srgbClr>
            </a:outerShdw>
          </a:effectLst>
        </p:spPr>
      </p:pic>
      <p:sp>
        <p:nvSpPr>
          <p:cNvPr id="5" name="CaixaDeTexto 4"/>
          <p:cNvSpPr txBox="1"/>
          <p:nvPr/>
        </p:nvSpPr>
        <p:spPr>
          <a:xfrm>
            <a:off x="472642" y="1251142"/>
            <a:ext cx="5328592"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dirty="0" err="1"/>
              <a:t>Impedem</a:t>
            </a:r>
            <a:r>
              <a:rPr lang="en-US" sz="2000" dirty="0"/>
              <a:t> a </a:t>
            </a:r>
            <a:r>
              <a:rPr lang="en-US" sz="2000" dirty="0" err="1"/>
              <a:t>formação</a:t>
            </a:r>
            <a:r>
              <a:rPr lang="en-US" sz="2000" dirty="0"/>
              <a:t> das </a:t>
            </a:r>
            <a:r>
              <a:rPr lang="en-US" sz="2000" dirty="0" err="1"/>
              <a:t>Convertases</a:t>
            </a:r>
            <a:r>
              <a:rPr lang="en-US" sz="2000" dirty="0"/>
              <a:t> de C3</a:t>
            </a:r>
            <a:endParaRPr lang="pt-BR" sz="2000" dirty="0"/>
          </a:p>
        </p:txBody>
      </p:sp>
      <p:cxnSp>
        <p:nvCxnSpPr>
          <p:cNvPr id="7" name="Conector reto 6"/>
          <p:cNvCxnSpPr/>
          <p:nvPr/>
        </p:nvCxnSpPr>
        <p:spPr>
          <a:xfrm>
            <a:off x="4594985" y="2352526"/>
            <a:ext cx="785818"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ector reto 7"/>
          <p:cNvCxnSpPr/>
          <p:nvPr/>
        </p:nvCxnSpPr>
        <p:spPr>
          <a:xfrm>
            <a:off x="4510761" y="4816763"/>
            <a:ext cx="107157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Elipse 8"/>
          <p:cNvSpPr/>
          <p:nvPr/>
        </p:nvSpPr>
        <p:spPr>
          <a:xfrm>
            <a:off x="6299561" y="2233224"/>
            <a:ext cx="1944216"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Elipse 9"/>
          <p:cNvSpPr/>
          <p:nvPr/>
        </p:nvSpPr>
        <p:spPr>
          <a:xfrm>
            <a:off x="6371569" y="4681297"/>
            <a:ext cx="1944216"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p:cNvSpPr txBox="1"/>
          <p:nvPr/>
        </p:nvSpPr>
        <p:spPr>
          <a:xfrm>
            <a:off x="899592" y="4005064"/>
            <a:ext cx="2157963" cy="1569660"/>
          </a:xfrm>
          <a:prstGeom prst="rect">
            <a:avLst/>
          </a:prstGeom>
          <a:noFill/>
        </p:spPr>
        <p:txBody>
          <a:bodyPr wrap="none" rtlCol="0">
            <a:spAutoFit/>
          </a:bodyPr>
          <a:lstStyle/>
          <a:p>
            <a:r>
              <a:rPr lang="en-US" sz="2400" dirty="0"/>
              <a:t>C3b	MCP</a:t>
            </a:r>
          </a:p>
          <a:p>
            <a:r>
              <a:rPr lang="en-US" sz="2400" dirty="0"/>
              <a:t>	DAF</a:t>
            </a:r>
          </a:p>
          <a:p>
            <a:r>
              <a:rPr lang="en-US" sz="2400" dirty="0"/>
              <a:t>	CR1</a:t>
            </a:r>
          </a:p>
          <a:p>
            <a:r>
              <a:rPr lang="en-US" sz="2400" dirty="0"/>
              <a:t>	</a:t>
            </a:r>
            <a:r>
              <a:rPr lang="en-US" sz="2400" dirty="0" err="1"/>
              <a:t>Fator</a:t>
            </a:r>
            <a:r>
              <a:rPr lang="en-US" sz="2400" dirty="0"/>
              <a:t> H</a:t>
            </a:r>
          </a:p>
        </p:txBody>
      </p:sp>
      <p:sp>
        <p:nvSpPr>
          <p:cNvPr id="11" name="CaixaDeTexto 10"/>
          <p:cNvSpPr txBox="1"/>
          <p:nvPr/>
        </p:nvSpPr>
        <p:spPr>
          <a:xfrm>
            <a:off x="899592" y="2233224"/>
            <a:ext cx="1853392" cy="1200329"/>
          </a:xfrm>
          <a:prstGeom prst="rect">
            <a:avLst/>
          </a:prstGeom>
          <a:noFill/>
        </p:spPr>
        <p:txBody>
          <a:bodyPr wrap="none" rtlCol="0">
            <a:spAutoFit/>
          </a:bodyPr>
          <a:lstStyle/>
          <a:p>
            <a:r>
              <a:rPr lang="en-US" sz="2400" dirty="0"/>
              <a:t>C4b	DAF</a:t>
            </a:r>
          </a:p>
          <a:p>
            <a:r>
              <a:rPr lang="en-US" sz="2400" dirty="0"/>
              <a:t>	CR1</a:t>
            </a:r>
          </a:p>
          <a:p>
            <a:r>
              <a:rPr lang="en-US" sz="2400" dirty="0"/>
              <a:t>	C4BP</a:t>
            </a:r>
          </a:p>
        </p:txBody>
      </p:sp>
      <p:sp>
        <p:nvSpPr>
          <p:cNvPr id="12" name="Chave esquerda 11"/>
          <p:cNvSpPr/>
          <p:nvPr/>
        </p:nvSpPr>
        <p:spPr>
          <a:xfrm>
            <a:off x="1619672" y="4005064"/>
            <a:ext cx="358901" cy="1569660"/>
          </a:xfrm>
          <a:prstGeom prst="leftBrace">
            <a:avLst>
              <a:gd name="adj1" fmla="val 62377"/>
              <a:gd name="adj2" fmla="val 1433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Chave esquerda 12"/>
          <p:cNvSpPr/>
          <p:nvPr/>
        </p:nvSpPr>
        <p:spPr>
          <a:xfrm>
            <a:off x="1642535" y="2220450"/>
            <a:ext cx="358901" cy="1138147"/>
          </a:xfrm>
          <a:prstGeom prst="leftBrace">
            <a:avLst>
              <a:gd name="adj1" fmla="val 62377"/>
              <a:gd name="adj2" fmla="val 2001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Retângulo 13"/>
          <p:cNvSpPr/>
          <p:nvPr/>
        </p:nvSpPr>
        <p:spPr>
          <a:xfrm>
            <a:off x="251520" y="5806551"/>
            <a:ext cx="2890516" cy="830997"/>
          </a:xfrm>
          <a:prstGeom prst="rect">
            <a:avLst/>
          </a:prstGeom>
        </p:spPr>
        <p:txBody>
          <a:bodyPr wrap="square">
            <a:spAutoFit/>
          </a:bodyPr>
          <a:lstStyle/>
          <a:p>
            <a:pPr algn="ctr"/>
            <a:r>
              <a:rPr lang="pt-BR" sz="1600" cap="small" dirty="0"/>
              <a:t>Acido </a:t>
            </a:r>
            <a:r>
              <a:rPr lang="pt-BR" sz="1600" cap="small" dirty="0" err="1"/>
              <a:t>Ciálico</a:t>
            </a:r>
            <a:r>
              <a:rPr lang="pt-BR" sz="1600" cap="small" dirty="0"/>
              <a:t> favorece ligação  do C3</a:t>
            </a:r>
            <a:r>
              <a:rPr lang="pt-BR" sz="1600" dirty="0"/>
              <a:t>b </a:t>
            </a:r>
            <a:r>
              <a:rPr lang="pt-BR" sz="1600" cap="small" dirty="0"/>
              <a:t>ao Fator H ao invés de Fator B</a:t>
            </a:r>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9" name="Text Box 9"/>
          <p:cNvSpPr txBox="1">
            <a:spLocks noChangeArrowheads="1"/>
          </p:cNvSpPr>
          <p:nvPr/>
        </p:nvSpPr>
        <p:spPr bwMode="auto">
          <a:xfrm>
            <a:off x="468313" y="620713"/>
            <a:ext cx="3527623" cy="783193"/>
          </a:xfrm>
          <a:prstGeom prst="round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spcBef>
                <a:spcPct val="50000"/>
              </a:spcBef>
              <a:defRPr/>
            </a:pPr>
            <a:r>
              <a:rPr lang="pt-BR" sz="4000" dirty="0">
                <a:effectLst>
                  <a:outerShdw blurRad="38100" dist="38100" dir="2700000" algn="tl">
                    <a:srgbClr val="336699"/>
                  </a:outerShdw>
                </a:effectLst>
              </a:rPr>
              <a:t>CD59 </a:t>
            </a:r>
            <a:r>
              <a:rPr lang="pt-BR" sz="2400" dirty="0">
                <a:effectLst>
                  <a:outerShdw blurRad="38100" dist="38100" dir="2700000" algn="tl">
                    <a:srgbClr val="336699"/>
                  </a:outerShdw>
                </a:effectLst>
              </a:rPr>
              <a:t>(</a:t>
            </a:r>
            <a:r>
              <a:rPr lang="pt-BR" sz="2400" dirty="0" err="1">
                <a:effectLst>
                  <a:outerShdw blurRad="38100" dist="38100" dir="2700000" algn="tl">
                    <a:srgbClr val="336699"/>
                  </a:outerShdw>
                </a:effectLst>
              </a:rPr>
              <a:t>Protectina</a:t>
            </a:r>
            <a:r>
              <a:rPr lang="pt-BR" sz="2400" dirty="0">
                <a:effectLst>
                  <a:outerShdw blurRad="38100" dist="38100" dir="2700000" algn="tl">
                    <a:srgbClr val="336699"/>
                  </a:outerShdw>
                </a:effectLst>
              </a:rPr>
              <a:t>)</a:t>
            </a:r>
          </a:p>
        </p:txBody>
      </p:sp>
      <p:pic>
        <p:nvPicPr>
          <p:cNvPr id="4" name="Picture 3" descr="S23895-014-f016"/>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Lst>
          </a:blip>
          <a:srcRect t="30687" b="38625"/>
          <a:stretch>
            <a:fillRect/>
          </a:stretch>
        </p:blipFill>
        <p:spPr bwMode="auto">
          <a:xfrm>
            <a:off x="356018" y="1810812"/>
            <a:ext cx="8464454" cy="25468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 Box 5"/>
          <p:cNvSpPr txBox="1">
            <a:spLocks noChangeArrowheads="1"/>
          </p:cNvSpPr>
          <p:nvPr/>
        </p:nvSpPr>
        <p:spPr bwMode="auto">
          <a:xfrm>
            <a:off x="2540339" y="4911551"/>
            <a:ext cx="4063322" cy="46166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spcBef>
                <a:spcPct val="50000"/>
              </a:spcBef>
            </a:pPr>
            <a:r>
              <a:rPr lang="pt-BR" sz="2400" dirty="0"/>
              <a:t>Impede formação de MAC</a:t>
            </a:r>
          </a:p>
        </p:txBody>
      </p:sp>
      <p:sp>
        <p:nvSpPr>
          <p:cNvPr id="2" name="CaixaDeTexto 1"/>
          <p:cNvSpPr txBox="1"/>
          <p:nvPr/>
        </p:nvSpPr>
        <p:spPr>
          <a:xfrm>
            <a:off x="637584" y="5949280"/>
            <a:ext cx="7750840" cy="369332"/>
          </a:xfrm>
          <a:prstGeom prst="rect">
            <a:avLst/>
          </a:prstGeom>
          <a:noFill/>
        </p:spPr>
        <p:txBody>
          <a:bodyPr wrap="none" rtlCol="0">
            <a:spAutoFit/>
          </a:bodyPr>
          <a:lstStyle/>
          <a:p>
            <a:pPr marL="285750" indent="-285750">
              <a:buFont typeface="Arial" pitchFamily="34" charset="0"/>
              <a:buChar char="•"/>
            </a:pPr>
            <a:r>
              <a:rPr lang="en-US" dirty="0"/>
              <a:t>DAF e CD59 – </a:t>
            </a:r>
            <a:r>
              <a:rPr lang="en-US" dirty="0" err="1"/>
              <a:t>ancoradas</a:t>
            </a:r>
            <a:r>
              <a:rPr lang="en-US" dirty="0"/>
              <a:t> </a:t>
            </a:r>
            <a:r>
              <a:rPr lang="en-US" dirty="0" err="1"/>
              <a:t>por</a:t>
            </a:r>
            <a:r>
              <a:rPr lang="en-US" dirty="0"/>
              <a:t> GPI – </a:t>
            </a:r>
            <a:r>
              <a:rPr lang="en-US" dirty="0" err="1"/>
              <a:t>hemogobinúria</a:t>
            </a:r>
            <a:r>
              <a:rPr lang="en-US" dirty="0"/>
              <a:t> </a:t>
            </a:r>
            <a:r>
              <a:rPr lang="en-US" dirty="0" err="1"/>
              <a:t>paroxística</a:t>
            </a:r>
            <a:r>
              <a:rPr lang="en-US" dirty="0"/>
              <a:t> </a:t>
            </a:r>
            <a:r>
              <a:rPr lang="en-US" dirty="0" err="1"/>
              <a:t>noturna</a:t>
            </a:r>
            <a:endParaRPr lang="en-US" dirty="0"/>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5" name="Text Box 3"/>
          <p:cNvSpPr txBox="1">
            <a:spLocks noChangeArrowheads="1"/>
          </p:cNvSpPr>
          <p:nvPr/>
        </p:nvSpPr>
        <p:spPr bwMode="auto">
          <a:xfrm>
            <a:off x="228600" y="304800"/>
            <a:ext cx="6212473" cy="851297"/>
          </a:xfrm>
          <a:prstGeom prst="round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eaLnBrk="0" hangingPunct="0">
              <a:defRPr/>
            </a:pPr>
            <a:r>
              <a:rPr lang="pt-BR" sz="4400" cap="small" dirty="0"/>
              <a:t>Proteína S  </a:t>
            </a:r>
            <a:r>
              <a:rPr lang="pt-BR" sz="3200" cap="small" dirty="0"/>
              <a:t>(</a:t>
            </a:r>
            <a:r>
              <a:rPr lang="pt-BR" sz="3200" cap="small" dirty="0" err="1"/>
              <a:t>vitronectina</a:t>
            </a:r>
            <a:r>
              <a:rPr lang="pt-BR" sz="3200" cap="small" dirty="0"/>
              <a:t>)</a:t>
            </a:r>
            <a:endParaRPr lang="pt-BR" sz="4400" cap="small" dirty="0"/>
          </a:p>
        </p:txBody>
      </p:sp>
      <p:pic>
        <p:nvPicPr>
          <p:cNvPr id="5" name="Picture 3" descr="S23895-014-f016"/>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rcRect t="61962" r="1338" b="4584"/>
          <a:stretch/>
        </p:blipFill>
        <p:spPr bwMode="auto">
          <a:xfrm>
            <a:off x="827584" y="1772816"/>
            <a:ext cx="7797296" cy="2592288"/>
          </a:xfrm>
          <a:prstGeom prst="rect">
            <a:avLst/>
          </a:prstGeom>
          <a:noFill/>
          <a:ln w="28575">
            <a:noFill/>
            <a:miter lim="800000"/>
            <a:headEnd/>
            <a:tailEnd/>
          </a:ln>
        </p:spPr>
      </p:pic>
      <p:sp>
        <p:nvSpPr>
          <p:cNvPr id="6" name="Text Box 5"/>
          <p:cNvSpPr txBox="1">
            <a:spLocks noChangeArrowheads="1"/>
          </p:cNvSpPr>
          <p:nvPr/>
        </p:nvSpPr>
        <p:spPr bwMode="auto">
          <a:xfrm>
            <a:off x="2540339" y="4911551"/>
            <a:ext cx="4063322" cy="46166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spcBef>
                <a:spcPct val="50000"/>
              </a:spcBef>
            </a:pPr>
            <a:r>
              <a:rPr lang="pt-BR" sz="2400" dirty="0"/>
              <a:t>Impede formação de MAC</a:t>
            </a:r>
          </a:p>
        </p:txBody>
      </p:sp>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9" name="Text Box 3"/>
          <p:cNvSpPr txBox="1">
            <a:spLocks noChangeArrowheads="1"/>
          </p:cNvSpPr>
          <p:nvPr/>
        </p:nvSpPr>
        <p:spPr bwMode="auto">
          <a:xfrm>
            <a:off x="428596" y="285728"/>
            <a:ext cx="7887820" cy="715089"/>
          </a:xfrm>
          <a:prstGeom prst="round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l" eaLnBrk="0" hangingPunct="0">
              <a:defRPr/>
            </a:pPr>
            <a:r>
              <a:rPr lang="pt-BR" sz="3600" dirty="0">
                <a:effectLst>
                  <a:outerShdw blurRad="38100" dist="38100" dir="2700000" algn="tl">
                    <a:srgbClr val="336699"/>
                  </a:outerShdw>
                </a:effectLst>
              </a:rPr>
              <a:t>Fator de Restrição Homólogo (HRF)</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913" y="1343025"/>
            <a:ext cx="4448175"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5"/>
          <p:cNvSpPr txBox="1">
            <a:spLocks noChangeArrowheads="1"/>
          </p:cNvSpPr>
          <p:nvPr/>
        </p:nvSpPr>
        <p:spPr bwMode="auto">
          <a:xfrm>
            <a:off x="2540339" y="5631631"/>
            <a:ext cx="4063322" cy="46166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spcBef>
                <a:spcPct val="50000"/>
              </a:spcBef>
            </a:pPr>
            <a:r>
              <a:rPr lang="pt-BR" sz="2400" dirty="0"/>
              <a:t>Impede formação de MAC</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sz="half" idx="4294967295"/>
          </p:nvPr>
        </p:nvSpPr>
        <p:spPr>
          <a:xfrm>
            <a:off x="0" y="973138"/>
            <a:ext cx="4183063" cy="871537"/>
          </a:xfrm>
        </p:spPr>
        <p:txBody>
          <a:bodyPr>
            <a:normAutofit/>
          </a:bodyPr>
          <a:lstStyle/>
          <a:p>
            <a:pPr eaLnBrk="1" hangingPunct="1">
              <a:lnSpc>
                <a:spcPct val="150000"/>
              </a:lnSpc>
              <a:buFontTx/>
              <a:buChar char="-"/>
            </a:pPr>
            <a:r>
              <a:rPr lang="en-US" dirty="0">
                <a:solidFill>
                  <a:schemeClr val="tx1"/>
                </a:solidFill>
                <a:latin typeface="+mn-lt"/>
              </a:rPr>
              <a:t>Jules Bordet – 1896</a:t>
            </a:r>
          </a:p>
        </p:txBody>
      </p:sp>
      <p:pic>
        <p:nvPicPr>
          <p:cNvPr id="4100" name="Picture 6" descr="Bordet"/>
          <p:cNvPicPr>
            <a:picLocks noChangeAspect="1" noChangeArrowheads="1"/>
          </p:cNvPicPr>
          <p:nvPr/>
        </p:nvPicPr>
        <p:blipFill>
          <a:blip r:embed="rId3" cstate="print">
            <a:lum contrast="19000"/>
          </a:blip>
          <a:stretch>
            <a:fillRect/>
          </a:stretch>
        </p:blipFill>
        <p:spPr bwMode="auto">
          <a:xfrm flipH="1">
            <a:off x="6333153" y="1124744"/>
            <a:ext cx="2127279" cy="30085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49" name="Text Box 8"/>
          <p:cNvSpPr txBox="1">
            <a:spLocks noChangeArrowheads="1"/>
          </p:cNvSpPr>
          <p:nvPr/>
        </p:nvSpPr>
        <p:spPr bwMode="auto">
          <a:xfrm>
            <a:off x="7404723" y="3696512"/>
            <a:ext cx="1006475" cy="366713"/>
          </a:xfrm>
          <a:prstGeom prst="rect">
            <a:avLst/>
          </a:prstGeom>
          <a:noFill/>
          <a:ln w="9525" algn="ctr">
            <a:noFill/>
            <a:miter lim="800000"/>
            <a:headEnd/>
            <a:tailEnd/>
          </a:ln>
        </p:spPr>
        <p:txBody>
          <a:bodyPr>
            <a:spAutoFit/>
          </a:bodyPr>
          <a:lstStyle/>
          <a:p>
            <a:pPr>
              <a:spcBef>
                <a:spcPct val="50000"/>
              </a:spcBef>
            </a:pPr>
            <a:r>
              <a:rPr lang="pt-BR" dirty="0" err="1">
                <a:solidFill>
                  <a:schemeClr val="bg1"/>
                </a:solidFill>
              </a:rPr>
              <a:t>Bordet</a:t>
            </a:r>
            <a:endParaRPr lang="pt-BR" dirty="0">
              <a:solidFill>
                <a:schemeClr val="bg1"/>
              </a:solidFill>
            </a:endParaRPr>
          </a:p>
        </p:txBody>
      </p:sp>
      <p:grpSp>
        <p:nvGrpSpPr>
          <p:cNvPr id="29" name="Grupo 28"/>
          <p:cNvGrpSpPr/>
          <p:nvPr/>
        </p:nvGrpSpPr>
        <p:grpSpPr>
          <a:xfrm>
            <a:off x="571472" y="1688959"/>
            <a:ext cx="4103629" cy="1022691"/>
            <a:chOff x="500034" y="2571744"/>
            <a:chExt cx="4729606" cy="1214445"/>
          </a:xfrm>
        </p:grpSpPr>
        <p:pic>
          <p:nvPicPr>
            <p:cNvPr id="1028" name="Picture 4"/>
            <p:cNvPicPr>
              <a:picLocks noChangeAspect="1" noChangeArrowheads="1"/>
            </p:cNvPicPr>
            <p:nvPr/>
          </p:nvPicPr>
          <p:blipFill>
            <a:blip r:embed="rId4" cstate="print"/>
            <a:srcRect l="32394"/>
            <a:stretch>
              <a:fillRect/>
            </a:stretch>
          </p:blipFill>
          <p:spPr bwMode="auto">
            <a:xfrm>
              <a:off x="500034" y="2571744"/>
              <a:ext cx="835314" cy="1214445"/>
            </a:xfrm>
            <a:prstGeom prst="rect">
              <a:avLst/>
            </a:prstGeom>
            <a:noFill/>
            <a:ln w="9525">
              <a:solidFill>
                <a:schemeClr val="tx1"/>
              </a:solidFill>
              <a:miter lim="800000"/>
              <a:headEnd/>
              <a:tailEnd/>
            </a:ln>
            <a:effectLst/>
          </p:spPr>
        </p:pic>
        <p:cxnSp>
          <p:nvCxnSpPr>
            <p:cNvPr id="10" name="Conector de seta reta 9"/>
            <p:cNvCxnSpPr/>
            <p:nvPr/>
          </p:nvCxnSpPr>
          <p:spPr>
            <a:xfrm>
              <a:off x="1500166" y="3143248"/>
              <a:ext cx="71438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CaixaDeTexto 10"/>
            <p:cNvSpPr txBox="1"/>
            <p:nvPr/>
          </p:nvSpPr>
          <p:spPr>
            <a:xfrm>
              <a:off x="1459152" y="2745800"/>
              <a:ext cx="928694" cy="438582"/>
            </a:xfrm>
            <a:prstGeom prst="rect">
              <a:avLst/>
            </a:prstGeom>
            <a:noFill/>
          </p:spPr>
          <p:txBody>
            <a:bodyPr wrap="square" rtlCol="0">
              <a:spAutoFit/>
            </a:bodyPr>
            <a:lstStyle/>
            <a:p>
              <a:r>
                <a:rPr lang="en-US" dirty="0"/>
                <a:t>37⁰C</a:t>
              </a:r>
              <a:endParaRPr lang="pt-BR" dirty="0"/>
            </a:p>
          </p:txBody>
        </p:sp>
        <p:cxnSp>
          <p:nvCxnSpPr>
            <p:cNvPr id="13" name="Conector de seta reta 12"/>
            <p:cNvCxnSpPr/>
            <p:nvPr/>
          </p:nvCxnSpPr>
          <p:spPr>
            <a:xfrm>
              <a:off x="3714744" y="3143248"/>
              <a:ext cx="64294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4300946" y="2944208"/>
              <a:ext cx="928694" cy="438582"/>
            </a:xfrm>
            <a:prstGeom prst="rect">
              <a:avLst/>
            </a:prstGeom>
            <a:noFill/>
          </p:spPr>
          <p:txBody>
            <a:bodyPr wrap="square" rtlCol="0">
              <a:spAutoFit/>
            </a:bodyPr>
            <a:lstStyle/>
            <a:p>
              <a:r>
                <a:rPr lang="en-US" dirty="0"/>
                <a:t>LISE</a:t>
              </a:r>
              <a:endParaRPr lang="pt-BR" dirty="0"/>
            </a:p>
          </p:txBody>
        </p:sp>
      </p:grpSp>
      <p:pic>
        <p:nvPicPr>
          <p:cNvPr id="16" name="Picture 4"/>
          <p:cNvPicPr>
            <a:picLocks noChangeAspect="1" noChangeArrowheads="1"/>
          </p:cNvPicPr>
          <p:nvPr/>
        </p:nvPicPr>
        <p:blipFill>
          <a:blip r:embed="rId4" cstate="print"/>
          <a:srcRect l="32394"/>
          <a:stretch>
            <a:fillRect/>
          </a:stretch>
        </p:blipFill>
        <p:spPr bwMode="auto">
          <a:xfrm>
            <a:off x="571472" y="3036129"/>
            <a:ext cx="737042" cy="1032278"/>
          </a:xfrm>
          <a:prstGeom prst="rect">
            <a:avLst/>
          </a:prstGeom>
          <a:noFill/>
          <a:ln w="9525">
            <a:solidFill>
              <a:schemeClr val="tx1"/>
            </a:solidFill>
            <a:miter lim="800000"/>
            <a:headEnd/>
            <a:tailEnd/>
          </a:ln>
          <a:effectLst/>
        </p:spPr>
      </p:pic>
      <p:cxnSp>
        <p:nvCxnSpPr>
          <p:cNvPr id="17" name="Conector de seta reta 16"/>
          <p:cNvCxnSpPr/>
          <p:nvPr/>
        </p:nvCxnSpPr>
        <p:spPr>
          <a:xfrm>
            <a:off x="1453941" y="3521907"/>
            <a:ext cx="630335" cy="13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CaixaDeTexto 17"/>
          <p:cNvSpPr txBox="1"/>
          <p:nvPr/>
        </p:nvSpPr>
        <p:spPr>
          <a:xfrm>
            <a:off x="1403648" y="3131676"/>
            <a:ext cx="819436" cy="369332"/>
          </a:xfrm>
          <a:prstGeom prst="rect">
            <a:avLst/>
          </a:prstGeom>
          <a:noFill/>
        </p:spPr>
        <p:txBody>
          <a:bodyPr wrap="square" rtlCol="0">
            <a:spAutoFit/>
          </a:bodyPr>
          <a:lstStyle/>
          <a:p>
            <a:r>
              <a:rPr lang="en-US" dirty="0"/>
              <a:t>56⁰C</a:t>
            </a:r>
            <a:endParaRPr lang="pt-BR" dirty="0"/>
          </a:p>
        </p:txBody>
      </p:sp>
      <p:cxnSp>
        <p:nvCxnSpPr>
          <p:cNvPr id="19" name="Conector de seta reta 18"/>
          <p:cNvCxnSpPr/>
          <p:nvPr/>
        </p:nvCxnSpPr>
        <p:spPr>
          <a:xfrm>
            <a:off x="3407981" y="3521907"/>
            <a:ext cx="567302" cy="13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CaixaDeTexto 27"/>
          <p:cNvSpPr txBox="1"/>
          <p:nvPr/>
        </p:nvSpPr>
        <p:spPr>
          <a:xfrm>
            <a:off x="4001316" y="2639705"/>
            <a:ext cx="630335" cy="1569660"/>
          </a:xfrm>
          <a:prstGeom prst="rect">
            <a:avLst/>
          </a:prstGeom>
          <a:noFill/>
        </p:spPr>
        <p:txBody>
          <a:bodyPr wrap="square" rtlCol="0">
            <a:spAutoFit/>
          </a:bodyPr>
          <a:lstStyle/>
          <a:p>
            <a:r>
              <a:rPr lang="en-US" sz="9600" dirty="0">
                <a:solidFill>
                  <a:schemeClr val="accent2">
                    <a:lumMod val="60000"/>
                    <a:lumOff val="40000"/>
                  </a:schemeClr>
                </a:solidFill>
                <a:cs typeface="Arial" pitchFamily="34" charset="0"/>
              </a:rPr>
              <a:t>x</a:t>
            </a:r>
            <a:endParaRPr lang="pt-BR" sz="9600" dirty="0">
              <a:solidFill>
                <a:schemeClr val="accent2">
                  <a:lumMod val="60000"/>
                  <a:lumOff val="40000"/>
                </a:schemeClr>
              </a:solidFill>
              <a:cs typeface="Arial" pitchFamily="34" charset="0"/>
            </a:endParaRPr>
          </a:p>
        </p:txBody>
      </p:sp>
      <p:sp>
        <p:nvSpPr>
          <p:cNvPr id="20" name="CaixaDeTexto 19"/>
          <p:cNvSpPr txBox="1"/>
          <p:nvPr/>
        </p:nvSpPr>
        <p:spPr>
          <a:xfrm>
            <a:off x="4038316" y="3339740"/>
            <a:ext cx="819436" cy="369332"/>
          </a:xfrm>
          <a:prstGeom prst="rect">
            <a:avLst/>
          </a:prstGeom>
          <a:noFill/>
        </p:spPr>
        <p:txBody>
          <a:bodyPr wrap="square" rtlCol="0">
            <a:spAutoFit/>
          </a:bodyPr>
          <a:lstStyle/>
          <a:p>
            <a:r>
              <a:rPr lang="en-US" dirty="0"/>
              <a:t>LISE</a:t>
            </a:r>
            <a:endParaRPr lang="pt-BR" dirty="0"/>
          </a:p>
        </p:txBody>
      </p:sp>
      <p:sp>
        <p:nvSpPr>
          <p:cNvPr id="35" name="CaixaDeTexto 34"/>
          <p:cNvSpPr txBox="1"/>
          <p:nvPr/>
        </p:nvSpPr>
        <p:spPr>
          <a:xfrm>
            <a:off x="4572000" y="3178039"/>
            <a:ext cx="1285884" cy="646331"/>
          </a:xfrm>
          <a:prstGeom prst="rect">
            <a:avLst/>
          </a:prstGeom>
          <a:noFill/>
        </p:spPr>
        <p:txBody>
          <a:bodyPr wrap="square" rtlCol="0">
            <a:spAutoFit/>
          </a:bodyPr>
          <a:lstStyle/>
          <a:p>
            <a:pPr algn="ctr"/>
            <a:r>
              <a:rPr lang="pt-BR"/>
              <a:t>aglutinava bactérias</a:t>
            </a:r>
          </a:p>
        </p:txBody>
      </p:sp>
      <p:grpSp>
        <p:nvGrpSpPr>
          <p:cNvPr id="46" name="Grupo 45"/>
          <p:cNvGrpSpPr/>
          <p:nvPr/>
        </p:nvGrpSpPr>
        <p:grpSpPr>
          <a:xfrm>
            <a:off x="357158" y="4642576"/>
            <a:ext cx="8786842" cy="2200461"/>
            <a:chOff x="357158" y="5012036"/>
            <a:chExt cx="8786842" cy="2200461"/>
          </a:xfrm>
        </p:grpSpPr>
        <p:pic>
          <p:nvPicPr>
            <p:cNvPr id="1030" name="Picture 6"/>
            <p:cNvPicPr>
              <a:picLocks noChangeAspect="1" noChangeArrowheads="1"/>
            </p:cNvPicPr>
            <p:nvPr/>
          </p:nvPicPr>
          <p:blipFill>
            <a:blip r:embed="rId5" cstate="print"/>
            <a:srcRect/>
            <a:stretch>
              <a:fillRect/>
            </a:stretch>
          </p:blipFill>
          <p:spPr bwMode="auto">
            <a:xfrm>
              <a:off x="5508104" y="5012036"/>
              <a:ext cx="671595" cy="709610"/>
            </a:xfrm>
            <a:prstGeom prst="rect">
              <a:avLst/>
            </a:prstGeom>
            <a:noFill/>
            <a:ln w="9525">
              <a:solidFill>
                <a:schemeClr val="tx1"/>
              </a:solidFill>
              <a:miter lim="800000"/>
              <a:headEnd/>
              <a:tailEnd/>
            </a:ln>
            <a:effectLst/>
          </p:spPr>
        </p:pic>
        <p:sp>
          <p:nvSpPr>
            <p:cNvPr id="34" name="CaixaDeTexto 33"/>
            <p:cNvSpPr txBox="1"/>
            <p:nvPr/>
          </p:nvSpPr>
          <p:spPr>
            <a:xfrm>
              <a:off x="357158" y="5929330"/>
              <a:ext cx="4857784" cy="1015663"/>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pt-BR" sz="2000" dirty="0"/>
                <a:t>Soro continha outro componente </a:t>
              </a:r>
              <a:r>
                <a:rPr lang="pt-BR" sz="2000" dirty="0" err="1"/>
                <a:t>termolábil</a:t>
              </a:r>
              <a:r>
                <a:rPr lang="pt-BR" sz="2000" dirty="0"/>
                <a:t> que </a:t>
              </a:r>
              <a:r>
                <a:rPr lang="pt-BR" sz="2000" u="sng" dirty="0"/>
                <a:t>complementava</a:t>
              </a:r>
              <a:r>
                <a:rPr lang="pt-BR" sz="2000" dirty="0"/>
                <a:t> a ação dos anticorpos</a:t>
              </a:r>
            </a:p>
          </p:txBody>
        </p:sp>
        <p:cxnSp>
          <p:nvCxnSpPr>
            <p:cNvPr id="37" name="Conector de seta reta 36"/>
            <p:cNvCxnSpPr/>
            <p:nvPr/>
          </p:nvCxnSpPr>
          <p:spPr>
            <a:xfrm>
              <a:off x="6293922" y="5297788"/>
              <a:ext cx="428628"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CaixaDeTexto 37"/>
            <p:cNvSpPr txBox="1"/>
            <p:nvPr/>
          </p:nvSpPr>
          <p:spPr>
            <a:xfrm>
              <a:off x="6793988" y="5083474"/>
              <a:ext cx="2285984" cy="923330"/>
            </a:xfrm>
            <a:prstGeom prst="rect">
              <a:avLst/>
            </a:prstGeom>
            <a:noFill/>
          </p:spPr>
          <p:txBody>
            <a:bodyPr wrap="square" rtlCol="0">
              <a:spAutoFit/>
            </a:bodyPr>
            <a:lstStyle/>
            <a:p>
              <a:r>
                <a:rPr lang="en-US" dirty="0" err="1" smtClean="0"/>
                <a:t>Específico</a:t>
              </a:r>
              <a:r>
                <a:rPr lang="en-US" dirty="0" smtClean="0"/>
                <a:t> </a:t>
              </a:r>
              <a:r>
                <a:rPr lang="en-US" dirty="0" err="1" smtClean="0"/>
                <a:t>pra</a:t>
              </a:r>
              <a:r>
                <a:rPr lang="en-US" dirty="0" smtClean="0"/>
                <a:t> bacteria e </a:t>
              </a:r>
              <a:r>
                <a:rPr lang="en-US" dirty="0" err="1" smtClean="0"/>
                <a:t>Termoestável</a:t>
              </a:r>
              <a:r>
                <a:rPr lang="en-US" dirty="0" smtClean="0"/>
                <a:t> </a:t>
              </a:r>
              <a:r>
                <a:rPr lang="en-US" dirty="0"/>
                <a:t>a 56°C</a:t>
              </a:r>
              <a:endParaRPr lang="pt-BR" dirty="0"/>
            </a:p>
          </p:txBody>
        </p:sp>
        <p:sp>
          <p:nvSpPr>
            <p:cNvPr id="39" name="Retângulo 38"/>
            <p:cNvSpPr/>
            <p:nvPr/>
          </p:nvSpPr>
          <p:spPr>
            <a:xfrm>
              <a:off x="5508104" y="5869292"/>
              <a:ext cx="642942" cy="7143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CaixaDeTexto 39"/>
            <p:cNvSpPr txBox="1"/>
            <p:nvPr/>
          </p:nvSpPr>
          <p:spPr>
            <a:xfrm>
              <a:off x="5642613" y="5913020"/>
              <a:ext cx="357190" cy="646331"/>
            </a:xfrm>
            <a:prstGeom prst="rect">
              <a:avLst/>
            </a:prstGeom>
            <a:noFill/>
          </p:spPr>
          <p:txBody>
            <a:bodyPr wrap="square" rtlCol="0">
              <a:spAutoFit/>
            </a:bodyPr>
            <a:lstStyle/>
            <a:p>
              <a:r>
                <a:rPr lang="en-US" sz="3600" dirty="0">
                  <a:cs typeface="Andalus" pitchFamily="18" charset="-78"/>
                </a:rPr>
                <a:t>?</a:t>
              </a:r>
              <a:endParaRPr lang="pt-BR" sz="3600" dirty="0">
                <a:cs typeface="Andalus" pitchFamily="18" charset="-78"/>
              </a:endParaRPr>
            </a:p>
          </p:txBody>
        </p:sp>
        <p:cxnSp>
          <p:nvCxnSpPr>
            <p:cNvPr id="42" name="Conector de seta reta 41"/>
            <p:cNvCxnSpPr/>
            <p:nvPr/>
          </p:nvCxnSpPr>
          <p:spPr>
            <a:xfrm>
              <a:off x="6293922" y="6226482"/>
              <a:ext cx="428628"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CaixaDeTexto 44"/>
            <p:cNvSpPr txBox="1"/>
            <p:nvPr/>
          </p:nvSpPr>
          <p:spPr>
            <a:xfrm>
              <a:off x="6722550" y="6012168"/>
              <a:ext cx="2421450" cy="1200329"/>
            </a:xfrm>
            <a:prstGeom prst="rect">
              <a:avLst/>
            </a:prstGeom>
            <a:noFill/>
          </p:spPr>
          <p:txBody>
            <a:bodyPr wrap="square" rtlCol="0">
              <a:spAutoFit/>
            </a:bodyPr>
            <a:lstStyle/>
            <a:p>
              <a:r>
                <a:rPr lang="en-US" dirty="0" err="1" smtClean="0"/>
                <a:t>Inespecífico</a:t>
              </a:r>
              <a:r>
                <a:rPr lang="en-US" dirty="0" smtClean="0"/>
                <a:t> e </a:t>
              </a:r>
              <a:r>
                <a:rPr lang="en-US" dirty="0" err="1" smtClean="0"/>
                <a:t>Termolábil</a:t>
              </a:r>
              <a:r>
                <a:rPr lang="en-US" dirty="0" smtClean="0"/>
                <a:t> “</a:t>
              </a:r>
              <a:r>
                <a:rPr lang="en-US" b="1" dirty="0" err="1" smtClean="0"/>
                <a:t>complementa</a:t>
              </a:r>
              <a:r>
                <a:rPr lang="en-US" dirty="0" smtClean="0"/>
                <a:t>” o </a:t>
              </a:r>
              <a:r>
                <a:rPr lang="en-US" dirty="0" err="1" smtClean="0"/>
                <a:t>fator</a:t>
              </a:r>
              <a:r>
                <a:rPr lang="en-US" dirty="0" smtClean="0"/>
                <a:t> </a:t>
              </a:r>
              <a:r>
                <a:rPr lang="en-US" dirty="0" err="1" smtClean="0"/>
                <a:t>específico</a:t>
              </a:r>
              <a:endParaRPr lang="pt-BR" dirty="0"/>
            </a:p>
          </p:txBody>
        </p:sp>
      </p:grpSp>
      <p:pic>
        <p:nvPicPr>
          <p:cNvPr id="23553" name="Picture 1"/>
          <p:cNvPicPr>
            <a:picLocks noChangeAspect="1" noChangeArrowheads="1"/>
          </p:cNvPicPr>
          <p:nvPr/>
        </p:nvPicPr>
        <p:blipFill>
          <a:blip r:embed="rId6" cstate="print"/>
          <a:srcRect l="17419" t="37440" r="15841" b="37045"/>
          <a:stretch>
            <a:fillRect/>
          </a:stretch>
        </p:blipFill>
        <p:spPr bwMode="auto">
          <a:xfrm>
            <a:off x="490699" y="4437112"/>
            <a:ext cx="4441341" cy="1061205"/>
          </a:xfrm>
          <a:prstGeom prst="rect">
            <a:avLst/>
          </a:prstGeom>
          <a:ln>
            <a:noFill/>
          </a:ln>
          <a:effectLst>
            <a:outerShdw blurRad="190500" algn="tl" rotWithShape="0">
              <a:srgbClr val="000000">
                <a:alpha val="70000"/>
              </a:srgbClr>
            </a:outerShdw>
          </a:effectLst>
        </p:spPr>
      </p:pic>
      <p:pic>
        <p:nvPicPr>
          <p:cNvPr id="4098" name="Picture 2" descr="http://www.biologymad.com/immunology/agglutinatio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58423" y="3059475"/>
            <a:ext cx="1358563" cy="88306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01191" y="1709550"/>
            <a:ext cx="1246673" cy="981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Rectangle 6"/>
          <p:cNvSpPr>
            <a:spLocks noChangeArrowheads="1"/>
          </p:cNvSpPr>
          <p:nvPr/>
        </p:nvSpPr>
        <p:spPr bwMode="auto">
          <a:xfrm>
            <a:off x="226691" y="197537"/>
            <a:ext cx="791274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pt-BR" sz="1800" dirty="0">
                <a:latin typeface="Comic Sans MS" panose="030F0702030302020204" pitchFamily="66" charset="0"/>
              </a:rPr>
              <a:t>Hans Ernst August Buchner: </a:t>
            </a:r>
            <a:r>
              <a:rPr lang="pt-BR" altLang="pt-BR" sz="1800" dirty="0">
                <a:solidFill>
                  <a:srgbClr val="CC0000"/>
                </a:solidFill>
                <a:latin typeface="Comic Sans MS" panose="030F0702030302020204" pitchFamily="66" charset="0"/>
              </a:rPr>
              <a:t>o soro contém um fator que mata </a:t>
            </a:r>
            <a:r>
              <a:rPr lang="pt-BR" altLang="pt-BR" sz="1800" dirty="0" smtClean="0">
                <a:solidFill>
                  <a:srgbClr val="CC0000"/>
                </a:solidFill>
                <a:latin typeface="Comic Sans MS" panose="030F0702030302020204" pitchFamily="66" charset="0"/>
              </a:rPr>
              <a:t>bactérias</a:t>
            </a:r>
          </a:p>
          <a:p>
            <a:pPr eaLnBrk="1" hangingPunct="1">
              <a:spcBef>
                <a:spcPct val="0"/>
              </a:spcBef>
              <a:buFontTx/>
              <a:buNone/>
            </a:pPr>
            <a:r>
              <a:rPr lang="pt-BR" altLang="pt-BR" sz="1800" b="1" dirty="0" smtClean="0">
                <a:solidFill>
                  <a:srgbClr val="CC0000"/>
                </a:solidFill>
                <a:latin typeface="Comic Sans MS" panose="030F0702030302020204" pitchFamily="66" charset="0"/>
              </a:rPr>
              <a:t>ALEXINA</a:t>
            </a:r>
            <a:r>
              <a:rPr lang="pt-BR" altLang="pt-BR" sz="1800" dirty="0" smtClean="0">
                <a:solidFill>
                  <a:srgbClr val="CC0000"/>
                </a:solidFill>
                <a:latin typeface="Comic Sans MS" panose="030F0702030302020204" pitchFamily="66" charset="0"/>
              </a:rPr>
              <a:t>: o que defende e repele</a:t>
            </a:r>
            <a:endParaRPr lang="pt-BR" altLang="pt-BR" sz="1800" dirty="0">
              <a:solidFill>
                <a:srgbClr val="CC0000"/>
              </a:solidFill>
              <a:latin typeface="Comic Sans MS" panose="030F0702030302020204" pitchFamily="66" charset="0"/>
            </a:endParaRPr>
          </a:p>
        </p:txBody>
      </p:sp>
    </p:spTree>
    <p:extLst>
      <p:ext uri="{BB962C8B-B14F-4D97-AF65-F5344CB8AC3E}">
        <p14:creationId xmlns:p14="http://schemas.microsoft.com/office/powerpoint/2010/main" val="2040686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611560" y="404664"/>
            <a:ext cx="7949615" cy="5904656"/>
            <a:chOff x="611560" y="404664"/>
            <a:chExt cx="7949615" cy="5904656"/>
          </a:xfrm>
        </p:grpSpPr>
        <p:pic>
          <p:nvPicPr>
            <p:cNvPr id="81922" name="Picture 2" descr="http://journals.cambridge.org/fulltext_content/ERM/ERM5_15/S1462399403006252sup013.gif"/>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611560" y="404664"/>
              <a:ext cx="7949615" cy="5904656"/>
            </a:xfrm>
            <a:prstGeom prst="rect">
              <a:avLst/>
            </a:prstGeom>
            <a:noFill/>
          </p:spPr>
        </p:pic>
        <p:sp>
          <p:nvSpPr>
            <p:cNvPr id="3" name="Retângulo 2"/>
            <p:cNvSpPr/>
            <p:nvPr/>
          </p:nvSpPr>
          <p:spPr>
            <a:xfrm>
              <a:off x="5580112" y="4293096"/>
              <a:ext cx="864096"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 name="CaixaDeTexto 1"/>
          <p:cNvSpPr txBox="1"/>
          <p:nvPr/>
        </p:nvSpPr>
        <p:spPr>
          <a:xfrm>
            <a:off x="5490141" y="4233120"/>
            <a:ext cx="2094163" cy="307777"/>
          </a:xfrm>
          <a:prstGeom prst="rect">
            <a:avLst/>
          </a:prstGeom>
          <a:noFill/>
        </p:spPr>
        <p:txBody>
          <a:bodyPr wrap="none" rtlCol="0">
            <a:spAutoFit/>
          </a:bodyPr>
          <a:lstStyle/>
          <a:p>
            <a:r>
              <a:rPr lang="en-US" sz="1400" b="1" i="1" dirty="0" err="1">
                <a:latin typeface="Franklin Gothic Medium Cond" panose="020B0606030402020204" pitchFamily="34" charset="0"/>
              </a:rPr>
              <a:t>Fator</a:t>
            </a:r>
            <a:r>
              <a:rPr lang="en-US" sz="1400" b="1" i="1" dirty="0">
                <a:latin typeface="Franklin Gothic Medium Cond" panose="020B0606030402020204" pitchFamily="34" charset="0"/>
              </a:rPr>
              <a:t> de </a:t>
            </a:r>
            <a:r>
              <a:rPr lang="en-US" sz="1400" b="1" i="1" dirty="0" err="1">
                <a:latin typeface="Franklin Gothic Medium Cond" panose="020B0606030402020204" pitchFamily="34" charset="0"/>
              </a:rPr>
              <a:t>Restrição</a:t>
            </a:r>
            <a:r>
              <a:rPr lang="en-US" sz="1400" b="1" i="1" dirty="0">
                <a:latin typeface="Franklin Gothic Medium Cond" panose="020B0606030402020204" pitchFamily="34" charset="0"/>
              </a:rPr>
              <a:t> </a:t>
            </a:r>
            <a:r>
              <a:rPr lang="en-US" sz="1400" b="1" i="1" dirty="0" err="1">
                <a:latin typeface="Franklin Gothic Medium Cond" panose="020B0606030402020204" pitchFamily="34" charset="0"/>
              </a:rPr>
              <a:t>Homólogo</a:t>
            </a:r>
            <a:endParaRPr lang="pt-BR" sz="1400" b="1" i="1" dirty="0">
              <a:latin typeface="Franklin Gothic Medium Cond" panose="020B0606030402020204" pitchFamily="34" charset="0"/>
            </a:endParaRPr>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251520" y="1772816"/>
            <a:ext cx="8712968" cy="4752528"/>
          </a:xfrm>
          <a:prstGeom prst="rect">
            <a:avLst/>
          </a:prstGeom>
        </p:spPr>
        <p:txBody>
          <a:bodyPr/>
          <a:lstStyle/>
          <a:p>
            <a:pPr marL="342900" indent="-342900">
              <a:lnSpc>
                <a:spcPct val="90000"/>
              </a:lnSpc>
              <a:spcBef>
                <a:spcPct val="20000"/>
              </a:spcBef>
              <a:buFont typeface="Arial" pitchFamily="34" charset="0"/>
              <a:buChar char="•"/>
              <a:defRPr/>
            </a:pPr>
            <a:r>
              <a:rPr lang="pt-BR" sz="2800" cap="small" dirty="0" err="1"/>
              <a:t>Citólise</a:t>
            </a:r>
            <a:r>
              <a:rPr lang="pt-BR" sz="2800" cap="small" dirty="0"/>
              <a:t> mediada pelo complemento</a:t>
            </a:r>
          </a:p>
          <a:p>
            <a:pPr marL="342900" indent="-342900">
              <a:lnSpc>
                <a:spcPct val="90000"/>
              </a:lnSpc>
              <a:spcBef>
                <a:spcPct val="20000"/>
              </a:spcBef>
              <a:buFont typeface="Arial" pitchFamily="34" charset="0"/>
              <a:buChar char="•"/>
              <a:defRPr/>
            </a:pPr>
            <a:endParaRPr lang="pt-BR" sz="2800" cap="small" dirty="0"/>
          </a:p>
          <a:p>
            <a:pPr marL="342900" marR="0" lvl="0" indent="-342900" algn="l" defTabSz="914400" rtl="0" eaLnBrk="1" fontAlgn="auto" latinLnBrk="0" hangingPunct="1">
              <a:lnSpc>
                <a:spcPct val="90000"/>
              </a:lnSpc>
              <a:spcBef>
                <a:spcPct val="20000"/>
              </a:spcBef>
              <a:spcAft>
                <a:spcPts val="0"/>
              </a:spcAft>
              <a:buSzTx/>
              <a:buFont typeface="Arial" pitchFamily="34" charset="0"/>
              <a:buChar char="•"/>
              <a:tabLst/>
              <a:defRPr/>
            </a:pPr>
            <a:r>
              <a:rPr kumimoji="0" lang="pt-BR" sz="2800" b="0" i="0" u="none" strike="noStrike" kern="1200" cap="small" spc="0" normalizeH="0" baseline="0" noProof="0" dirty="0" err="1">
                <a:ln>
                  <a:noFill/>
                </a:ln>
                <a:effectLst/>
                <a:uLnTx/>
                <a:uFillTx/>
              </a:rPr>
              <a:t>Opsonização</a:t>
            </a:r>
            <a:r>
              <a:rPr kumimoji="0" lang="pt-BR" sz="2800" b="0" i="0" u="none" strike="noStrike" kern="1200" cap="small" spc="0" normalizeH="0" baseline="0" noProof="0" dirty="0">
                <a:ln>
                  <a:noFill/>
                </a:ln>
                <a:effectLst/>
                <a:uLnTx/>
                <a:uFillTx/>
              </a:rPr>
              <a:t> </a:t>
            </a:r>
          </a:p>
          <a:p>
            <a:pPr marL="342900" marR="0" lvl="0" indent="-342900" algn="l" defTabSz="914400" rtl="0" eaLnBrk="1" fontAlgn="auto" latinLnBrk="0" hangingPunct="1">
              <a:lnSpc>
                <a:spcPct val="90000"/>
              </a:lnSpc>
              <a:spcBef>
                <a:spcPct val="20000"/>
              </a:spcBef>
              <a:spcAft>
                <a:spcPts val="0"/>
              </a:spcAft>
              <a:buSzTx/>
              <a:buFont typeface="Arial" pitchFamily="34" charset="0"/>
              <a:buChar char="•"/>
              <a:tabLst/>
              <a:defRPr/>
            </a:pPr>
            <a:endParaRPr kumimoji="0" lang="pt-BR" sz="2800" b="0" i="0" u="none" strike="noStrike" kern="1200" cap="small" spc="0" normalizeH="0" baseline="0" noProof="0" dirty="0">
              <a:ln>
                <a:noFill/>
              </a:ln>
              <a:effectLst/>
              <a:uLnTx/>
              <a:uFillTx/>
            </a:endParaRPr>
          </a:p>
          <a:p>
            <a:pPr marL="342900" marR="0" lvl="0" indent="-342900" algn="l" defTabSz="914400" rtl="0" eaLnBrk="1" fontAlgn="auto" latinLnBrk="0" hangingPunct="1">
              <a:lnSpc>
                <a:spcPct val="90000"/>
              </a:lnSpc>
              <a:spcBef>
                <a:spcPct val="20000"/>
              </a:spcBef>
              <a:spcAft>
                <a:spcPts val="0"/>
              </a:spcAft>
              <a:buSzTx/>
              <a:buFont typeface="Arial" pitchFamily="34" charset="0"/>
              <a:buChar char="•"/>
              <a:tabLst/>
              <a:defRPr/>
            </a:pPr>
            <a:r>
              <a:rPr kumimoji="0" lang="pt-BR" sz="2800" b="0" i="0" u="none" strike="noStrike" kern="1200" cap="small" spc="0" normalizeH="0" baseline="0" noProof="0" dirty="0">
                <a:ln>
                  <a:noFill/>
                </a:ln>
                <a:effectLst/>
                <a:uLnTx/>
                <a:uFillTx/>
              </a:rPr>
              <a:t>Estimulação das respostas inflamatórias</a:t>
            </a:r>
          </a:p>
          <a:p>
            <a:pPr marL="342900" marR="0" lvl="0" indent="-342900" algn="l" defTabSz="914400" rtl="0" eaLnBrk="1" fontAlgn="auto" latinLnBrk="0" hangingPunct="1">
              <a:lnSpc>
                <a:spcPct val="90000"/>
              </a:lnSpc>
              <a:spcBef>
                <a:spcPct val="20000"/>
              </a:spcBef>
              <a:spcAft>
                <a:spcPts val="0"/>
              </a:spcAft>
              <a:buSzTx/>
              <a:buFont typeface="Arial" pitchFamily="34" charset="0"/>
              <a:buChar char="•"/>
              <a:tabLst/>
              <a:defRPr/>
            </a:pPr>
            <a:endParaRPr kumimoji="0" lang="pt-BR" sz="2800" b="0" i="0" u="none" strike="noStrike" kern="1200" cap="small" spc="0" normalizeH="0" baseline="0" noProof="0" dirty="0">
              <a:ln>
                <a:noFill/>
              </a:ln>
              <a:effectLst/>
              <a:uLnTx/>
              <a:uFillTx/>
            </a:endParaRPr>
          </a:p>
          <a:p>
            <a:pPr marL="342900" marR="0" lvl="0" indent="-342900" algn="l" defTabSz="914400" rtl="0" eaLnBrk="1" fontAlgn="auto" latinLnBrk="0" hangingPunct="1">
              <a:lnSpc>
                <a:spcPct val="90000"/>
              </a:lnSpc>
              <a:spcBef>
                <a:spcPct val="20000"/>
              </a:spcBef>
              <a:spcAft>
                <a:spcPts val="0"/>
              </a:spcAft>
              <a:buSzTx/>
              <a:buFont typeface="Arial" pitchFamily="34" charset="0"/>
              <a:buChar char="•"/>
              <a:tabLst/>
              <a:defRPr/>
            </a:pPr>
            <a:r>
              <a:rPr kumimoji="0" lang="pt-BR" sz="2800" b="0" i="0" u="none" strike="noStrike" kern="1200" cap="small" spc="0" normalizeH="0" baseline="0" noProof="0" dirty="0">
                <a:ln>
                  <a:noFill/>
                </a:ln>
                <a:effectLst/>
                <a:uLnTx/>
                <a:uFillTx/>
              </a:rPr>
              <a:t>Solubilização e eliminação de </a:t>
            </a:r>
            <a:r>
              <a:rPr kumimoji="0" lang="pt-BR" sz="2800" b="0" i="0" u="none" strike="noStrike" kern="1200" cap="small" spc="0" normalizeH="0" baseline="0" noProof="0" dirty="0" err="1">
                <a:ln>
                  <a:noFill/>
                </a:ln>
                <a:effectLst/>
                <a:uLnTx/>
                <a:uFillTx/>
              </a:rPr>
              <a:t>imunocomplexos</a:t>
            </a:r>
            <a:endParaRPr kumimoji="0" lang="pt-BR" sz="2800" b="0" i="0" u="none" strike="noStrike" kern="1200" cap="small" spc="0" normalizeH="0" baseline="0" noProof="0" dirty="0">
              <a:ln>
                <a:noFill/>
              </a:ln>
              <a:effectLst/>
              <a:uLnTx/>
              <a:uFillTx/>
            </a:endParaRPr>
          </a:p>
          <a:p>
            <a:pPr marL="342900" marR="0" lvl="0" indent="-342900" algn="l" defTabSz="914400" rtl="0" eaLnBrk="1" fontAlgn="auto" latinLnBrk="0" hangingPunct="1">
              <a:lnSpc>
                <a:spcPct val="90000"/>
              </a:lnSpc>
              <a:spcBef>
                <a:spcPct val="20000"/>
              </a:spcBef>
              <a:spcAft>
                <a:spcPts val="0"/>
              </a:spcAft>
              <a:buSzTx/>
              <a:buFont typeface="Arial" pitchFamily="34" charset="0"/>
              <a:buChar char="•"/>
              <a:tabLst/>
              <a:defRPr/>
            </a:pPr>
            <a:endParaRPr kumimoji="0" lang="pt-BR" sz="2800" b="0" i="0" u="none" strike="noStrike" kern="1200" cap="small" spc="0" normalizeH="0" baseline="0" noProof="0" dirty="0">
              <a:ln>
                <a:noFill/>
              </a:ln>
              <a:effectLst/>
              <a:uLnTx/>
              <a:uFillTx/>
            </a:endParaRPr>
          </a:p>
          <a:p>
            <a:pPr marL="342900" marR="0" lvl="0" indent="-342900" algn="l" defTabSz="914400" rtl="0" eaLnBrk="1" fontAlgn="auto" latinLnBrk="0" hangingPunct="1">
              <a:lnSpc>
                <a:spcPct val="90000"/>
              </a:lnSpc>
              <a:spcBef>
                <a:spcPct val="20000"/>
              </a:spcBef>
              <a:spcAft>
                <a:spcPts val="0"/>
              </a:spcAft>
              <a:buSzTx/>
              <a:buFont typeface="Arial" pitchFamily="34" charset="0"/>
              <a:buChar char="•"/>
              <a:tabLst/>
              <a:defRPr/>
            </a:pPr>
            <a:r>
              <a:rPr kumimoji="0" lang="pt-BR" sz="2800" b="0" i="0" u="none" strike="noStrike" kern="1200" cap="small" spc="0" normalizeH="0" baseline="0" noProof="0" dirty="0">
                <a:ln>
                  <a:noFill/>
                </a:ln>
                <a:effectLst/>
                <a:uLnTx/>
                <a:uFillTx/>
              </a:rPr>
              <a:t>Ativação das células B</a:t>
            </a:r>
          </a:p>
        </p:txBody>
      </p:sp>
      <p:sp>
        <p:nvSpPr>
          <p:cNvPr id="3" name="Retângulo de cantos arredondados 2"/>
          <p:cNvSpPr/>
          <p:nvPr/>
        </p:nvSpPr>
        <p:spPr>
          <a:xfrm>
            <a:off x="1223628" y="761886"/>
            <a:ext cx="6696744" cy="715089"/>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spcBef>
                <a:spcPct val="50000"/>
              </a:spcBef>
              <a:defRPr/>
            </a:pPr>
            <a:r>
              <a:rPr lang="pt-BR" sz="3600" cap="small" dirty="0">
                <a:effectLst>
                  <a:outerShdw blurRad="38100" dist="38100" dir="2700000" algn="tl">
                    <a:srgbClr val="336699"/>
                  </a:outerShdw>
                </a:effectLst>
              </a:rPr>
              <a:t>Propriedades Biológicas</a:t>
            </a:r>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00166" y="346076"/>
            <a:ext cx="6254770" cy="654032"/>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lIns="92075" tIns="46038" rIns="92075" bIns="46038" anchor="ct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3600" b="0" i="0" u="none" strike="noStrike" kern="1200" cap="small" spc="0" normalizeH="0" baseline="0" noProof="0" dirty="0" err="1">
                <a:ln>
                  <a:noFill/>
                </a:ln>
                <a:solidFill>
                  <a:schemeClr val="bg1"/>
                </a:solidFill>
                <a:effectLst/>
                <a:uLnTx/>
                <a:uFillTx/>
                <a:ea typeface="+mj-ea"/>
                <a:cs typeface="+mj-cs"/>
              </a:rPr>
              <a:t>Opsonização</a:t>
            </a:r>
            <a:r>
              <a:rPr kumimoji="0" lang="en-US" sz="3600" b="0" i="0" u="none" strike="noStrike" kern="1200" cap="small" spc="0" normalizeH="0" baseline="0" noProof="0" dirty="0">
                <a:ln>
                  <a:noFill/>
                </a:ln>
                <a:solidFill>
                  <a:schemeClr val="bg1"/>
                </a:solidFill>
                <a:effectLst/>
                <a:uLnTx/>
                <a:uFillTx/>
                <a:ea typeface="+mj-ea"/>
                <a:cs typeface="+mj-cs"/>
              </a:rPr>
              <a:t> e </a:t>
            </a:r>
            <a:r>
              <a:rPr lang="en-US" sz="3600" cap="small" dirty="0" err="1">
                <a:solidFill>
                  <a:schemeClr val="bg1"/>
                </a:solidFill>
                <a:ea typeface="+mj-ea"/>
                <a:cs typeface="+mj-cs"/>
              </a:rPr>
              <a:t>F</a:t>
            </a:r>
            <a:r>
              <a:rPr kumimoji="0" lang="en-US" sz="3600" b="0" i="0" u="none" strike="noStrike" kern="1200" cap="small" spc="0" normalizeH="0" baseline="0" noProof="0" dirty="0" err="1">
                <a:ln>
                  <a:noFill/>
                </a:ln>
                <a:solidFill>
                  <a:schemeClr val="bg1"/>
                </a:solidFill>
                <a:effectLst/>
                <a:uLnTx/>
                <a:uFillTx/>
                <a:ea typeface="+mj-ea"/>
                <a:cs typeface="+mj-cs"/>
              </a:rPr>
              <a:t>agocitose</a:t>
            </a:r>
            <a:endParaRPr kumimoji="0" lang="en-US" sz="3600" b="0" i="0" u="none" strike="noStrike" kern="1200" cap="small" spc="0" normalizeH="0" baseline="0" noProof="0" dirty="0">
              <a:ln>
                <a:noFill/>
              </a:ln>
              <a:solidFill>
                <a:schemeClr val="bg1"/>
              </a:solidFill>
              <a:effectLst/>
              <a:uLnTx/>
              <a:uFillTx/>
              <a:ea typeface="+mj-ea"/>
              <a:cs typeface="+mj-cs"/>
            </a:endParaRPr>
          </a:p>
        </p:txBody>
      </p:sp>
      <p:sp>
        <p:nvSpPr>
          <p:cNvPr id="4" name="Text Box 18"/>
          <p:cNvSpPr txBox="1">
            <a:spLocks noChangeArrowheads="1"/>
          </p:cNvSpPr>
          <p:nvPr/>
        </p:nvSpPr>
        <p:spPr bwMode="auto">
          <a:xfrm>
            <a:off x="1219200" y="2293640"/>
            <a:ext cx="6781800" cy="2308324"/>
          </a:xfrm>
          <a:prstGeom prst="rect">
            <a:avLst/>
          </a:prstGeom>
          <a:noFill/>
          <a:ln w="9525">
            <a:noFill/>
            <a:miter lim="800000"/>
            <a:headEnd/>
            <a:tailEnd/>
          </a:ln>
          <a:effectLst/>
        </p:spPr>
        <p:txBody>
          <a:bodyPr>
            <a:spAutoFit/>
          </a:bodyPr>
          <a:lstStyle/>
          <a:p>
            <a:endParaRPr lang="pt-BR"/>
          </a:p>
          <a:p>
            <a:endParaRPr lang="pt-BR"/>
          </a:p>
          <a:p>
            <a:endParaRPr lang="pt-BR"/>
          </a:p>
          <a:p>
            <a:endParaRPr lang="pt-BR"/>
          </a:p>
          <a:p>
            <a:endParaRPr lang="pt-BR"/>
          </a:p>
          <a:p>
            <a:endParaRPr lang="pt-BR"/>
          </a:p>
          <a:p>
            <a:endParaRPr lang="pt-BR"/>
          </a:p>
          <a:p>
            <a:endParaRPr lang="pt-BR"/>
          </a:p>
        </p:txBody>
      </p:sp>
      <p:grpSp>
        <p:nvGrpSpPr>
          <p:cNvPr id="20" name="Grupo 19"/>
          <p:cNvGrpSpPr/>
          <p:nvPr/>
        </p:nvGrpSpPr>
        <p:grpSpPr>
          <a:xfrm>
            <a:off x="130953" y="1589611"/>
            <a:ext cx="8892480" cy="3285247"/>
            <a:chOff x="0" y="1628800"/>
            <a:chExt cx="8892480" cy="3285247"/>
          </a:xfrm>
        </p:grpSpPr>
        <p:sp>
          <p:nvSpPr>
            <p:cNvPr id="18" name="Retângulo 17"/>
            <p:cNvSpPr/>
            <p:nvPr/>
          </p:nvSpPr>
          <p:spPr>
            <a:xfrm>
              <a:off x="0" y="1628800"/>
              <a:ext cx="8892480" cy="3168352"/>
            </a:xfrm>
            <a:prstGeom prst="rect">
              <a:avLst/>
            </a:prstGeom>
            <a:solidFill>
              <a:schemeClr val="bg1"/>
            </a:solidFill>
            <a:ln>
              <a:solidFill>
                <a:schemeClr val="tx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Text Box 21"/>
            <p:cNvSpPr txBox="1">
              <a:spLocks noChangeArrowheads="1"/>
            </p:cNvSpPr>
            <p:nvPr/>
          </p:nvSpPr>
          <p:spPr bwMode="auto">
            <a:xfrm>
              <a:off x="3184525" y="4544715"/>
              <a:ext cx="184731" cy="369332"/>
            </a:xfrm>
            <a:prstGeom prst="rect">
              <a:avLst/>
            </a:prstGeom>
            <a:noFill/>
            <a:ln w="9525">
              <a:noFill/>
              <a:miter lim="800000"/>
              <a:headEnd/>
              <a:tailEnd/>
            </a:ln>
            <a:effectLst/>
          </p:spPr>
          <p:txBody>
            <a:bodyPr wrap="none">
              <a:spAutoFit/>
            </a:bodyPr>
            <a:lstStyle/>
            <a:p>
              <a:endParaRPr lang="pt-BR"/>
            </a:p>
          </p:txBody>
        </p:sp>
        <p:grpSp>
          <p:nvGrpSpPr>
            <p:cNvPr id="6" name="Group 34"/>
            <p:cNvGrpSpPr>
              <a:grpSpLocks/>
            </p:cNvGrpSpPr>
            <p:nvPr/>
          </p:nvGrpSpPr>
          <p:grpSpPr bwMode="auto">
            <a:xfrm>
              <a:off x="182563" y="1988841"/>
              <a:ext cx="8650290" cy="2592389"/>
              <a:chOff x="115" y="1488"/>
              <a:chExt cx="5449" cy="1633"/>
            </a:xfrm>
          </p:grpSpPr>
          <p:grpSp>
            <p:nvGrpSpPr>
              <p:cNvPr id="7" name="Group 25"/>
              <p:cNvGrpSpPr>
                <a:grpSpLocks/>
              </p:cNvGrpSpPr>
              <p:nvPr/>
            </p:nvGrpSpPr>
            <p:grpSpPr bwMode="auto">
              <a:xfrm>
                <a:off x="624" y="1488"/>
                <a:ext cx="4896" cy="1632"/>
                <a:chOff x="480" y="1488"/>
                <a:chExt cx="4896" cy="1632"/>
              </a:xfrm>
            </p:grpSpPr>
            <p:pic>
              <p:nvPicPr>
                <p:cNvPr id="15" name="Picture 19"/>
                <p:cNvPicPr>
                  <a:picLocks noChangeAspect="1" noChangeArrowheads="1"/>
                </p:cNvPicPr>
                <p:nvPr/>
              </p:nvPicPr>
              <p:blipFill>
                <a:blip r:embed="rId3" cstate="print"/>
                <a:srcRect l="6976" t="11906" r="10464" b="59178"/>
                <a:stretch>
                  <a:fillRect/>
                </a:stretch>
              </p:blipFill>
              <p:spPr bwMode="auto">
                <a:xfrm>
                  <a:off x="480" y="1488"/>
                  <a:ext cx="4896" cy="1632"/>
                </a:xfrm>
                <a:prstGeom prst="rect">
                  <a:avLst/>
                </a:prstGeom>
                <a:solidFill>
                  <a:schemeClr val="bg1"/>
                </a:solidFill>
              </p:spPr>
            </p:pic>
            <p:sp>
              <p:nvSpPr>
                <p:cNvPr id="16" name="Text Box 23"/>
                <p:cNvSpPr txBox="1">
                  <a:spLocks noChangeArrowheads="1"/>
                </p:cNvSpPr>
                <p:nvPr/>
              </p:nvSpPr>
              <p:spPr bwMode="auto">
                <a:xfrm>
                  <a:off x="4062" y="1536"/>
                  <a:ext cx="1147" cy="213"/>
                </a:xfrm>
                <a:prstGeom prst="rect">
                  <a:avLst/>
                </a:prstGeom>
                <a:solidFill>
                  <a:schemeClr val="bg1"/>
                </a:solidFill>
                <a:ln w="9525">
                  <a:noFill/>
                  <a:miter lim="800000"/>
                  <a:headEnd/>
                  <a:tailEnd/>
                </a:ln>
                <a:effectLst/>
              </p:spPr>
              <p:txBody>
                <a:bodyPr wrap="none">
                  <a:spAutoFit/>
                </a:bodyPr>
                <a:lstStyle/>
                <a:p>
                  <a:r>
                    <a:rPr lang="pt-BR" sz="1600" b="1"/>
                    <a:t>Célula fagocitada</a:t>
                  </a:r>
                  <a:endParaRPr lang="pt-BR"/>
                </a:p>
              </p:txBody>
            </p:sp>
            <p:sp>
              <p:nvSpPr>
                <p:cNvPr id="17" name="Text Box 24"/>
                <p:cNvSpPr txBox="1">
                  <a:spLocks noChangeArrowheads="1"/>
                </p:cNvSpPr>
                <p:nvPr/>
              </p:nvSpPr>
              <p:spPr bwMode="auto">
                <a:xfrm>
                  <a:off x="4188" y="1728"/>
                  <a:ext cx="296" cy="154"/>
                </a:xfrm>
                <a:prstGeom prst="rect">
                  <a:avLst/>
                </a:prstGeom>
                <a:solidFill>
                  <a:schemeClr val="bg1"/>
                </a:solidFill>
                <a:ln w="9525">
                  <a:noFill/>
                  <a:miter lim="800000"/>
                  <a:headEnd/>
                  <a:tailEnd/>
                </a:ln>
                <a:effectLst/>
              </p:spPr>
              <p:txBody>
                <a:bodyPr wrap="none">
                  <a:spAutoFit/>
                </a:bodyPr>
                <a:lstStyle/>
                <a:p>
                  <a:r>
                    <a:rPr lang="pt-BR" sz="1000"/>
                    <a:t>         </a:t>
                  </a:r>
                </a:p>
              </p:txBody>
            </p:sp>
          </p:grpSp>
          <p:sp>
            <p:nvSpPr>
              <p:cNvPr id="8" name="Text Box 26"/>
              <p:cNvSpPr txBox="1">
                <a:spLocks noChangeArrowheads="1"/>
              </p:cNvSpPr>
              <p:nvPr/>
            </p:nvSpPr>
            <p:spPr bwMode="auto">
              <a:xfrm>
                <a:off x="4167" y="2544"/>
                <a:ext cx="1397" cy="368"/>
              </a:xfrm>
              <a:prstGeom prst="rect">
                <a:avLst/>
              </a:prstGeom>
              <a:solidFill>
                <a:schemeClr val="bg1"/>
              </a:solidFill>
              <a:ln w="28575">
                <a:solidFill>
                  <a:srgbClr val="C00000"/>
                </a:solidFill>
                <a:miter lim="800000"/>
                <a:headEnd/>
                <a:tailEnd/>
              </a:ln>
              <a:effectLst/>
            </p:spPr>
            <p:txBody>
              <a:bodyPr wrap="square">
                <a:spAutoFit/>
              </a:bodyPr>
              <a:lstStyle/>
              <a:p>
                <a:pPr algn="ctr"/>
                <a:r>
                  <a:rPr lang="pt-BR" sz="3200"/>
                  <a:t>Fagocitose </a:t>
                </a:r>
                <a:r>
                  <a:rPr lang="pt-BR" sz="2800"/>
                  <a:t>  </a:t>
                </a:r>
                <a:endParaRPr lang="pt-BR"/>
              </a:p>
            </p:txBody>
          </p:sp>
          <p:sp>
            <p:nvSpPr>
              <p:cNvPr id="9" name="Text Box 27"/>
              <p:cNvSpPr txBox="1">
                <a:spLocks noChangeArrowheads="1"/>
              </p:cNvSpPr>
              <p:nvPr/>
            </p:nvSpPr>
            <p:spPr bwMode="auto">
              <a:xfrm>
                <a:off x="1824" y="1527"/>
                <a:ext cx="801" cy="213"/>
              </a:xfrm>
              <a:prstGeom prst="rect">
                <a:avLst/>
              </a:prstGeom>
              <a:solidFill>
                <a:schemeClr val="bg1"/>
              </a:solidFill>
              <a:ln w="9525">
                <a:noFill/>
                <a:miter lim="800000"/>
                <a:headEnd/>
                <a:tailEnd/>
              </a:ln>
              <a:effectLst/>
            </p:spPr>
            <p:txBody>
              <a:bodyPr wrap="none">
                <a:spAutoFit/>
              </a:bodyPr>
              <a:lstStyle/>
              <a:p>
                <a:r>
                  <a:rPr lang="pt-BR" sz="1600" b="1"/>
                  <a:t>Receptor Fc</a:t>
                </a:r>
                <a:endParaRPr lang="pt-BR" sz="1600"/>
              </a:p>
            </p:txBody>
          </p:sp>
          <p:sp>
            <p:nvSpPr>
              <p:cNvPr id="10" name="Text Box 28"/>
              <p:cNvSpPr txBox="1">
                <a:spLocks noChangeArrowheads="1"/>
              </p:cNvSpPr>
              <p:nvPr/>
            </p:nvSpPr>
            <p:spPr bwMode="auto">
              <a:xfrm>
                <a:off x="2400" y="2247"/>
                <a:ext cx="677" cy="213"/>
              </a:xfrm>
              <a:prstGeom prst="rect">
                <a:avLst/>
              </a:prstGeom>
              <a:solidFill>
                <a:schemeClr val="bg1"/>
              </a:solidFill>
              <a:ln w="9525">
                <a:noFill/>
                <a:miter lim="800000"/>
                <a:headEnd/>
                <a:tailEnd/>
              </a:ln>
              <a:effectLst/>
            </p:spPr>
            <p:txBody>
              <a:bodyPr wrap="none">
                <a:spAutoFit/>
              </a:bodyPr>
              <a:lstStyle/>
              <a:p>
                <a:r>
                  <a:rPr lang="pt-BR" sz="1600" b="1"/>
                  <a:t>Fagócito  </a:t>
                </a:r>
                <a:endParaRPr lang="pt-BR" sz="1600"/>
              </a:p>
            </p:txBody>
          </p:sp>
          <p:sp>
            <p:nvSpPr>
              <p:cNvPr id="11" name="Text Box 29"/>
              <p:cNvSpPr txBox="1">
                <a:spLocks noChangeArrowheads="1"/>
              </p:cNvSpPr>
              <p:nvPr/>
            </p:nvSpPr>
            <p:spPr bwMode="auto">
              <a:xfrm>
                <a:off x="1328" y="2908"/>
                <a:ext cx="1654" cy="213"/>
              </a:xfrm>
              <a:prstGeom prst="rect">
                <a:avLst/>
              </a:prstGeom>
              <a:solidFill>
                <a:schemeClr val="bg1"/>
              </a:solidFill>
              <a:ln w="9525">
                <a:noFill/>
                <a:miter lim="800000"/>
                <a:headEnd/>
                <a:tailEnd/>
              </a:ln>
              <a:effectLst/>
            </p:spPr>
            <p:txBody>
              <a:bodyPr wrap="none">
                <a:spAutoFit/>
              </a:bodyPr>
              <a:lstStyle/>
              <a:p>
                <a:r>
                  <a:rPr lang="pt-BR" sz="1600" b="1" dirty="0"/>
                  <a:t>Ativação do complemento</a:t>
                </a:r>
                <a:endParaRPr lang="pt-BR" sz="1600" dirty="0"/>
              </a:p>
            </p:txBody>
          </p:sp>
          <p:sp>
            <p:nvSpPr>
              <p:cNvPr id="12" name="Text Box 30"/>
              <p:cNvSpPr txBox="1">
                <a:spLocks noChangeArrowheads="1"/>
              </p:cNvSpPr>
              <p:nvPr/>
            </p:nvSpPr>
            <p:spPr bwMode="auto">
              <a:xfrm>
                <a:off x="1527" y="2601"/>
                <a:ext cx="1098" cy="213"/>
              </a:xfrm>
              <a:prstGeom prst="rect">
                <a:avLst/>
              </a:prstGeom>
              <a:solidFill>
                <a:schemeClr val="bg1"/>
              </a:solidFill>
              <a:ln w="9525">
                <a:noFill/>
                <a:miter lim="800000"/>
                <a:headEnd/>
                <a:tailEnd/>
              </a:ln>
              <a:effectLst/>
            </p:spPr>
            <p:txBody>
              <a:bodyPr wrap="square">
                <a:spAutoFit/>
              </a:bodyPr>
              <a:lstStyle/>
              <a:p>
                <a:r>
                  <a:rPr lang="pt-BR" sz="1600" b="1" dirty="0"/>
                  <a:t>Receptor de C3b</a:t>
                </a:r>
                <a:endParaRPr lang="pt-BR" sz="1600" dirty="0"/>
              </a:p>
            </p:txBody>
          </p:sp>
          <p:sp>
            <p:nvSpPr>
              <p:cNvPr id="13" name="Text Box 31"/>
              <p:cNvSpPr txBox="1">
                <a:spLocks noChangeArrowheads="1"/>
              </p:cNvSpPr>
              <p:nvPr/>
            </p:nvSpPr>
            <p:spPr bwMode="auto">
              <a:xfrm>
                <a:off x="115" y="1574"/>
                <a:ext cx="823" cy="368"/>
              </a:xfrm>
              <a:prstGeom prst="rect">
                <a:avLst/>
              </a:prstGeom>
              <a:solidFill>
                <a:schemeClr val="bg1"/>
              </a:solidFill>
              <a:ln w="9525">
                <a:noFill/>
                <a:miter lim="800000"/>
                <a:headEnd/>
                <a:tailEnd/>
              </a:ln>
              <a:effectLst/>
            </p:spPr>
            <p:txBody>
              <a:bodyPr wrap="none">
                <a:spAutoFit/>
              </a:bodyPr>
              <a:lstStyle/>
              <a:p>
                <a:r>
                  <a:rPr lang="pt-BR" sz="1600" b="1" dirty="0"/>
                  <a:t>Célula</a:t>
                </a:r>
              </a:p>
              <a:p>
                <a:r>
                  <a:rPr lang="pt-BR" sz="1600" b="1" dirty="0"/>
                  <a:t> </a:t>
                </a:r>
                <a:r>
                  <a:rPr lang="pt-BR" sz="1600" b="1" dirty="0" err="1"/>
                  <a:t>opsonizada</a:t>
                </a:r>
                <a:endParaRPr lang="pt-BR" sz="1600" dirty="0"/>
              </a:p>
            </p:txBody>
          </p:sp>
          <p:sp>
            <p:nvSpPr>
              <p:cNvPr id="14" name="Text Box 32"/>
              <p:cNvSpPr txBox="1">
                <a:spLocks noChangeArrowheads="1"/>
              </p:cNvSpPr>
              <p:nvPr/>
            </p:nvSpPr>
            <p:spPr bwMode="auto">
              <a:xfrm>
                <a:off x="864" y="1649"/>
                <a:ext cx="548" cy="144"/>
              </a:xfrm>
              <a:prstGeom prst="rect">
                <a:avLst/>
              </a:prstGeom>
              <a:solidFill>
                <a:schemeClr val="bg1"/>
              </a:solidFill>
              <a:ln w="9525">
                <a:noFill/>
                <a:miter lim="800000"/>
                <a:headEnd/>
                <a:tailEnd/>
              </a:ln>
              <a:effectLst/>
            </p:spPr>
            <p:txBody>
              <a:bodyPr wrap="none">
                <a:spAutoFit/>
              </a:bodyPr>
              <a:lstStyle/>
              <a:p>
                <a:r>
                  <a:rPr lang="pt-BR" sz="900" dirty="0"/>
                  <a:t>                        </a:t>
                </a:r>
              </a:p>
            </p:txBody>
          </p:sp>
        </p:grpSp>
      </p:grpSp>
      <p:sp>
        <p:nvSpPr>
          <p:cNvPr id="19" name="Retângulo 18"/>
          <p:cNvSpPr/>
          <p:nvPr/>
        </p:nvSpPr>
        <p:spPr>
          <a:xfrm>
            <a:off x="251520" y="5301208"/>
            <a:ext cx="4562560"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pt-BR" sz="2000" b="1" i="1" dirty="0" err="1">
                <a:solidFill>
                  <a:schemeClr val="tx1"/>
                </a:solidFill>
              </a:rPr>
              <a:t>Opson</a:t>
            </a:r>
            <a:r>
              <a:rPr lang="pt-BR" sz="2000" b="1" dirty="0">
                <a:solidFill>
                  <a:schemeClr val="tx1"/>
                </a:solidFill>
              </a:rPr>
              <a:t> </a:t>
            </a:r>
            <a:r>
              <a:rPr lang="pt-BR" sz="2000" dirty="0">
                <a:solidFill>
                  <a:schemeClr val="tx1"/>
                </a:solidFill>
              </a:rPr>
              <a:t>é uma palavra grega que significa condimento, tempero, molho, ou seja, algo que facilite a digestão.</a:t>
            </a:r>
          </a:p>
        </p:txBody>
      </p:sp>
      <p:sp>
        <p:nvSpPr>
          <p:cNvPr id="21" name="Retângulo 20"/>
          <p:cNvSpPr/>
          <p:nvPr/>
        </p:nvSpPr>
        <p:spPr>
          <a:xfrm>
            <a:off x="5004048" y="5457418"/>
            <a:ext cx="3802596" cy="70788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pt-BR" sz="2000" b="1" i="1" dirty="0" err="1">
                <a:solidFill>
                  <a:schemeClr val="tx1"/>
                </a:solidFill>
              </a:rPr>
              <a:t>Opsonização</a:t>
            </a:r>
            <a:r>
              <a:rPr lang="pt-BR" sz="2000" dirty="0">
                <a:solidFill>
                  <a:schemeClr val="tx1"/>
                </a:solidFill>
              </a:rPr>
              <a:t> é o processo que facilita a fagocitose. </a:t>
            </a:r>
          </a:p>
        </p:txBody>
      </p:sp>
      <p:sp>
        <p:nvSpPr>
          <p:cNvPr id="2" name="Retângulo 1"/>
          <p:cNvSpPr/>
          <p:nvPr/>
        </p:nvSpPr>
        <p:spPr>
          <a:xfrm>
            <a:off x="2675728" y="3540831"/>
            <a:ext cx="432048" cy="223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51520" y="274638"/>
            <a:ext cx="8640960" cy="634082"/>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lIns="92075" tIns="46038" rIns="92075" bIns="46038" anchor="ctr"/>
          <a:lstStyle/>
          <a:p>
            <a:pPr marL="0" marR="0" lvl="0" indent="0" algn="ctr" defTabSz="914400" rtl="0" eaLnBrk="1" fontAlgn="auto" latinLnBrk="0" hangingPunct="1">
              <a:lnSpc>
                <a:spcPct val="80000"/>
              </a:lnSpc>
              <a:spcBef>
                <a:spcPct val="0"/>
              </a:spcBef>
              <a:spcAft>
                <a:spcPts val="0"/>
              </a:spcAft>
              <a:buClrTx/>
              <a:buSzTx/>
              <a:buFontTx/>
              <a:buNone/>
              <a:tabLst/>
              <a:defRPr/>
            </a:pPr>
            <a:r>
              <a:rPr lang="en-US" sz="3600" dirty="0" err="1">
                <a:ea typeface="+mj-ea"/>
                <a:cs typeface="+mj-cs"/>
              </a:rPr>
              <a:t>Estimulação</a:t>
            </a:r>
            <a:r>
              <a:rPr lang="en-US" sz="3600" dirty="0">
                <a:ea typeface="+mj-ea"/>
                <a:cs typeface="+mj-cs"/>
              </a:rPr>
              <a:t> das </a:t>
            </a:r>
            <a:r>
              <a:rPr lang="en-US" sz="3600" dirty="0" err="1">
                <a:ea typeface="+mj-ea"/>
                <a:cs typeface="+mj-cs"/>
              </a:rPr>
              <a:t>Respostas</a:t>
            </a:r>
            <a:r>
              <a:rPr lang="en-US" sz="3600" dirty="0">
                <a:ea typeface="+mj-ea"/>
                <a:cs typeface="+mj-cs"/>
              </a:rPr>
              <a:t> </a:t>
            </a:r>
            <a:r>
              <a:rPr lang="en-US" sz="3600" dirty="0" err="1">
                <a:ea typeface="+mj-ea"/>
                <a:cs typeface="+mj-cs"/>
              </a:rPr>
              <a:t>Inflamatórias</a:t>
            </a:r>
            <a:endParaRPr kumimoji="0" lang="en-US" sz="3600" b="0" i="0" u="none" strike="noStrike" kern="1200" cap="none" spc="0" normalizeH="0" baseline="0" noProof="0" dirty="0">
              <a:ln>
                <a:noFill/>
              </a:ln>
              <a:solidFill>
                <a:schemeClr val="tx1"/>
              </a:solidFill>
              <a:effectLst/>
              <a:uLnTx/>
              <a:uFillTx/>
              <a:ea typeface="+mj-ea"/>
              <a:cs typeface="+mj-cs"/>
            </a:endParaRPr>
          </a:p>
        </p:txBody>
      </p:sp>
      <p:pic>
        <p:nvPicPr>
          <p:cNvPr id="3" name="Picture 3" descr="S23895-014-f017b"/>
          <p:cNvPicPr>
            <a:picLocks noChangeAspect="1" noChangeArrowheads="1"/>
          </p:cNvPicPr>
          <p:nvPr/>
        </p:nvPicPr>
        <p:blipFill rotWithShape="1">
          <a:blip r:embed="rId2" cstate="print"/>
          <a:srcRect b="9157"/>
          <a:stretch/>
        </p:blipFill>
        <p:spPr bwMode="auto">
          <a:xfrm>
            <a:off x="1583668" y="1772816"/>
            <a:ext cx="5976664" cy="1872208"/>
          </a:xfrm>
          <a:prstGeom prst="rect">
            <a:avLst/>
          </a:prstGeom>
          <a:ln>
            <a:noFill/>
          </a:ln>
          <a:effectLst>
            <a:outerShdw blurRad="292100" dist="139700" dir="2700000" algn="tl" rotWithShape="0">
              <a:srgbClr val="333333">
                <a:alpha val="65000"/>
              </a:srgbClr>
            </a:outerShdw>
          </a:effectLst>
        </p:spPr>
      </p:pic>
      <p:sp>
        <p:nvSpPr>
          <p:cNvPr id="4" name="CaixaDeTexto 3"/>
          <p:cNvSpPr txBox="1"/>
          <p:nvPr/>
        </p:nvSpPr>
        <p:spPr>
          <a:xfrm>
            <a:off x="1223628" y="1124744"/>
            <a:ext cx="669674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pt-BR" sz="2400" dirty="0"/>
              <a:t>C3a, C4a, C5a – </a:t>
            </a:r>
            <a:r>
              <a:rPr lang="pt-BR" sz="2400" dirty="0" err="1"/>
              <a:t>desgranulação</a:t>
            </a:r>
            <a:r>
              <a:rPr lang="pt-BR" sz="2400" dirty="0"/>
              <a:t> de </a:t>
            </a:r>
            <a:r>
              <a:rPr lang="pt-BR" sz="2400" dirty="0" err="1"/>
              <a:t>mastócitos</a:t>
            </a:r>
            <a:endParaRPr lang="pt-BR" sz="2400" dirty="0"/>
          </a:p>
        </p:txBody>
      </p:sp>
      <p:pic>
        <p:nvPicPr>
          <p:cNvPr id="6" name="Picture 4" descr="art-nm453656"/>
          <p:cNvPicPr>
            <a:picLocks noChangeAspect="1" noChangeArrowheads="1"/>
          </p:cNvPicPr>
          <p:nvPr/>
        </p:nvPicPr>
        <p:blipFill rotWithShape="1">
          <a:blip r:embed="rId3" cstate="print"/>
          <a:srcRect l="12397" t="5629" b="5460"/>
          <a:stretch/>
        </p:blipFill>
        <p:spPr bwMode="auto">
          <a:xfrm>
            <a:off x="2401455" y="3789040"/>
            <a:ext cx="5015692" cy="2808312"/>
          </a:xfrm>
          <a:prstGeom prst="rect">
            <a:avLst/>
          </a:prstGeom>
          <a:ln>
            <a:noFill/>
          </a:ln>
          <a:effectLst>
            <a:outerShdw blurRad="292100" dist="139700" dir="2700000" algn="tl" rotWithShape="0">
              <a:srgbClr val="333333">
                <a:alpha val="65000"/>
              </a:srgbClr>
            </a:outerShdw>
          </a:effectLst>
        </p:spPr>
      </p:pic>
      <p:pic>
        <p:nvPicPr>
          <p:cNvPr id="5" name="Picture 4" descr="art-nm453656"/>
          <p:cNvPicPr>
            <a:picLocks noChangeAspect="1" noChangeArrowheads="1"/>
          </p:cNvPicPr>
          <p:nvPr/>
        </p:nvPicPr>
        <p:blipFill rotWithShape="1">
          <a:blip r:embed="rId3" cstate="print"/>
          <a:srcRect t="5629" b="5460"/>
          <a:stretch/>
        </p:blipFill>
        <p:spPr bwMode="auto">
          <a:xfrm>
            <a:off x="1709267" y="3789040"/>
            <a:ext cx="5725467" cy="280831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4740" name="Text Box 4"/>
          <p:cNvSpPr txBox="1">
            <a:spLocks noChangeArrowheads="1"/>
          </p:cNvSpPr>
          <p:nvPr/>
        </p:nvSpPr>
        <p:spPr bwMode="auto">
          <a:xfrm>
            <a:off x="2934103" y="1273751"/>
            <a:ext cx="3222073" cy="715089"/>
          </a:xfrm>
          <a:prstGeom prst="round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eaLnBrk="0" hangingPunct="0">
              <a:spcBef>
                <a:spcPct val="50000"/>
              </a:spcBef>
              <a:defRPr/>
            </a:pPr>
            <a:r>
              <a:rPr lang="pt-BR" sz="3600" dirty="0" err="1"/>
              <a:t>Anafilatoxinas</a:t>
            </a:r>
            <a:endParaRPr lang="pt-BR" sz="3600" dirty="0"/>
          </a:p>
        </p:txBody>
      </p:sp>
      <p:sp>
        <p:nvSpPr>
          <p:cNvPr id="244745" name="Text Box 9"/>
          <p:cNvSpPr txBox="1">
            <a:spLocks noChangeArrowheads="1"/>
          </p:cNvSpPr>
          <p:nvPr/>
        </p:nvSpPr>
        <p:spPr bwMode="auto">
          <a:xfrm>
            <a:off x="4144963" y="2252290"/>
            <a:ext cx="801687" cy="528638"/>
          </a:xfrm>
          <a:prstGeom prst="rect">
            <a:avLst/>
          </a:prstGeom>
          <a:solidFill>
            <a:schemeClr val="bg1"/>
          </a:solidFill>
          <a:ln w="9525">
            <a:solidFill>
              <a:schemeClr val="tx1"/>
            </a:solidFill>
            <a:miter lim="800000"/>
            <a:headEnd/>
            <a:tailEnd/>
          </a:ln>
          <a:effectLst>
            <a:outerShdw dist="53882" dir="2700000" algn="ctr" rotWithShape="0">
              <a:schemeClr val="tx1"/>
            </a:outerShdw>
          </a:effectLst>
        </p:spPr>
        <p:txBody>
          <a:bodyPr wrap="none">
            <a:spAutoFit/>
          </a:bodyPr>
          <a:lstStyle/>
          <a:p>
            <a:pPr eaLnBrk="0" hangingPunct="0">
              <a:spcBef>
                <a:spcPct val="50000"/>
              </a:spcBef>
              <a:defRPr/>
            </a:pPr>
            <a:r>
              <a:rPr lang="pt-BR" sz="2800" b="0" i="0"/>
              <a:t>C3a</a:t>
            </a:r>
          </a:p>
        </p:txBody>
      </p:sp>
      <p:sp>
        <p:nvSpPr>
          <p:cNvPr id="244749" name="Text Box 13"/>
          <p:cNvSpPr txBox="1">
            <a:spLocks noChangeArrowheads="1"/>
          </p:cNvSpPr>
          <p:nvPr/>
        </p:nvSpPr>
        <p:spPr bwMode="auto">
          <a:xfrm>
            <a:off x="2701925" y="2252290"/>
            <a:ext cx="801688" cy="52863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spAutoFit/>
          </a:bodyPr>
          <a:lstStyle/>
          <a:p>
            <a:pPr eaLnBrk="0" hangingPunct="0">
              <a:spcBef>
                <a:spcPct val="50000"/>
              </a:spcBef>
              <a:defRPr/>
            </a:pPr>
            <a:r>
              <a:rPr lang="pt-BR" sz="2800" b="0" i="0" dirty="0"/>
              <a:t>C5a</a:t>
            </a:r>
          </a:p>
        </p:txBody>
      </p:sp>
      <p:sp>
        <p:nvSpPr>
          <p:cNvPr id="244758" name="Text Box 22"/>
          <p:cNvSpPr txBox="1">
            <a:spLocks noChangeArrowheads="1"/>
          </p:cNvSpPr>
          <p:nvPr/>
        </p:nvSpPr>
        <p:spPr bwMode="auto">
          <a:xfrm>
            <a:off x="5589588" y="2252290"/>
            <a:ext cx="801687" cy="528638"/>
          </a:xfrm>
          <a:prstGeom prst="rect">
            <a:avLst/>
          </a:prstGeom>
          <a:solidFill>
            <a:schemeClr val="bg1"/>
          </a:solidFill>
          <a:ln w="9525">
            <a:solidFill>
              <a:schemeClr val="tx1"/>
            </a:solidFill>
            <a:miter lim="800000"/>
            <a:headEnd/>
            <a:tailEnd/>
          </a:ln>
          <a:effectLst>
            <a:outerShdw dist="53882" dir="2700000" algn="ctr" rotWithShape="0">
              <a:schemeClr val="tx1"/>
            </a:outerShdw>
          </a:effectLst>
        </p:spPr>
        <p:txBody>
          <a:bodyPr wrap="none">
            <a:spAutoFit/>
          </a:bodyPr>
          <a:lstStyle/>
          <a:p>
            <a:pPr eaLnBrk="0" hangingPunct="0">
              <a:spcBef>
                <a:spcPct val="50000"/>
              </a:spcBef>
              <a:defRPr/>
            </a:pPr>
            <a:r>
              <a:rPr lang="pt-BR" sz="2800" b="0" i="0"/>
              <a:t>C4a</a:t>
            </a:r>
          </a:p>
        </p:txBody>
      </p:sp>
      <p:sp>
        <p:nvSpPr>
          <p:cNvPr id="22534" name="Text Box 23"/>
          <p:cNvSpPr txBox="1">
            <a:spLocks noChangeArrowheads="1"/>
          </p:cNvSpPr>
          <p:nvPr/>
        </p:nvSpPr>
        <p:spPr bwMode="auto">
          <a:xfrm>
            <a:off x="1218590" y="3043238"/>
            <a:ext cx="6659194" cy="1815882"/>
          </a:xfrm>
          <a:prstGeom prst="rect">
            <a:avLst/>
          </a:prstGeom>
          <a:noFill/>
          <a:ln w="9525">
            <a:noFill/>
            <a:miter lim="800000"/>
            <a:headEnd/>
            <a:tailEnd/>
          </a:ln>
        </p:spPr>
        <p:txBody>
          <a:bodyPr wrap="none">
            <a:spAutoFit/>
          </a:bodyPr>
          <a:lstStyle/>
          <a:p>
            <a:pPr marL="457200" indent="-457200" algn="ctr">
              <a:buFont typeface="Arial" pitchFamily="34" charset="0"/>
              <a:buChar char="•"/>
            </a:pPr>
            <a:r>
              <a:rPr lang="pt-BR" sz="2800" b="0" i="0" dirty="0"/>
              <a:t>Aumento da permeabilidade vascular</a:t>
            </a:r>
          </a:p>
          <a:p>
            <a:pPr marL="457200" indent="-457200" algn="ctr">
              <a:buFont typeface="Arial" pitchFamily="34" charset="0"/>
              <a:buChar char="•"/>
            </a:pPr>
            <a:r>
              <a:rPr lang="pt-BR" sz="2800" b="0" i="0" dirty="0"/>
              <a:t>Indução da contração do músculo liso</a:t>
            </a:r>
          </a:p>
          <a:p>
            <a:pPr marL="457200" indent="-457200" algn="ctr">
              <a:buFont typeface="Arial" pitchFamily="34" charset="0"/>
              <a:buChar char="•"/>
            </a:pPr>
            <a:r>
              <a:rPr lang="pt-BR" sz="2800" b="0" i="0" dirty="0"/>
              <a:t>Ativação de mastócitos </a:t>
            </a:r>
          </a:p>
          <a:p>
            <a:pPr marL="457200" indent="-457200" algn="ctr">
              <a:buFont typeface="Arial" pitchFamily="34" charset="0"/>
              <a:buChar char="•"/>
            </a:pPr>
            <a:endParaRPr lang="en-US" sz="2800" b="0" i="0" dirty="0"/>
          </a:p>
        </p:txBody>
      </p:sp>
      <p:sp>
        <p:nvSpPr>
          <p:cNvPr id="244760" name="Text Box 24"/>
          <p:cNvSpPr txBox="1">
            <a:spLocks noChangeArrowheads="1"/>
          </p:cNvSpPr>
          <p:nvPr/>
        </p:nvSpPr>
        <p:spPr bwMode="auto">
          <a:xfrm>
            <a:off x="4159250" y="2252290"/>
            <a:ext cx="801688" cy="528638"/>
          </a:xfrm>
          <a:prstGeom prst="rect">
            <a:avLst/>
          </a:prstGeom>
          <a:solidFill>
            <a:schemeClr val="bg1"/>
          </a:solidFill>
          <a:ln w="9525">
            <a:solidFill>
              <a:schemeClr val="tx1"/>
            </a:solidFill>
            <a:miter lim="800000"/>
            <a:headEnd/>
            <a:tailEnd/>
          </a:ln>
          <a:effectLst>
            <a:outerShdw dist="53882" dir="2700000" algn="ctr" rotWithShape="0">
              <a:schemeClr val="tx1"/>
            </a:outerShdw>
          </a:effectLst>
        </p:spPr>
        <p:txBody>
          <a:bodyPr wrap="none">
            <a:spAutoFit/>
          </a:bodyPr>
          <a:lstStyle/>
          <a:p>
            <a:pPr eaLnBrk="0" hangingPunct="0">
              <a:spcBef>
                <a:spcPct val="50000"/>
              </a:spcBef>
              <a:defRPr/>
            </a:pPr>
            <a:r>
              <a:rPr lang="pt-BR" sz="2800" b="0" i="0"/>
              <a:t>C3a</a:t>
            </a:r>
          </a:p>
        </p:txBody>
      </p:sp>
      <p:sp>
        <p:nvSpPr>
          <p:cNvPr id="22536" name="Text Box 27"/>
          <p:cNvSpPr txBox="1">
            <a:spLocks noChangeArrowheads="1"/>
          </p:cNvSpPr>
          <p:nvPr/>
        </p:nvSpPr>
        <p:spPr bwMode="auto">
          <a:xfrm>
            <a:off x="413792" y="4987925"/>
            <a:ext cx="8316416" cy="137318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pt-BR" sz="2800" i="0" dirty="0"/>
              <a:t>Age diretamente sobre neutrófilos e monócitos , induz moléculas de adesão e aumenta a expressão de CR1 na superfície.</a:t>
            </a:r>
            <a:endParaRPr lang="en-US" sz="2800" i="0" dirty="0"/>
          </a:p>
        </p:txBody>
      </p:sp>
      <p:sp>
        <p:nvSpPr>
          <p:cNvPr id="9" name="Rectangle 2"/>
          <p:cNvSpPr txBox="1">
            <a:spLocks noChangeArrowheads="1"/>
          </p:cNvSpPr>
          <p:nvPr/>
        </p:nvSpPr>
        <p:spPr>
          <a:xfrm>
            <a:off x="251520" y="274638"/>
            <a:ext cx="8640960" cy="634082"/>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lIns="92075" tIns="46038" rIns="92075" bIns="46038" anchor="ctr"/>
          <a:lstStyle/>
          <a:p>
            <a:pPr marL="0" marR="0" lvl="0" indent="0" algn="ctr" defTabSz="914400" rtl="0" eaLnBrk="1" fontAlgn="auto" latinLnBrk="0" hangingPunct="1">
              <a:lnSpc>
                <a:spcPct val="80000"/>
              </a:lnSpc>
              <a:spcBef>
                <a:spcPct val="0"/>
              </a:spcBef>
              <a:spcAft>
                <a:spcPts val="0"/>
              </a:spcAft>
              <a:buClrTx/>
              <a:buSzTx/>
              <a:buFontTx/>
              <a:buNone/>
              <a:tabLst/>
              <a:defRPr/>
            </a:pPr>
            <a:r>
              <a:rPr lang="en-US" sz="3600" dirty="0" err="1">
                <a:ea typeface="+mj-ea"/>
                <a:cs typeface="+mj-cs"/>
              </a:rPr>
              <a:t>Estimulação</a:t>
            </a:r>
            <a:r>
              <a:rPr lang="en-US" sz="3600" dirty="0">
                <a:ea typeface="+mj-ea"/>
                <a:cs typeface="+mj-cs"/>
              </a:rPr>
              <a:t> das </a:t>
            </a:r>
            <a:r>
              <a:rPr lang="en-US" sz="3600" dirty="0" err="1">
                <a:ea typeface="+mj-ea"/>
                <a:cs typeface="+mj-cs"/>
              </a:rPr>
              <a:t>Respostas</a:t>
            </a:r>
            <a:r>
              <a:rPr lang="en-US" sz="3600" dirty="0">
                <a:ea typeface="+mj-ea"/>
                <a:cs typeface="+mj-cs"/>
              </a:rPr>
              <a:t> </a:t>
            </a:r>
            <a:r>
              <a:rPr lang="en-US" sz="3600" dirty="0" err="1">
                <a:ea typeface="+mj-ea"/>
                <a:cs typeface="+mj-cs"/>
              </a:rPr>
              <a:t>Inflamatórias</a:t>
            </a:r>
            <a:endParaRPr kumimoji="0" lang="en-US" sz="3600" b="0" i="0" u="none" strike="noStrike" kern="1200" cap="none" spc="0" normalizeH="0" baseline="0" noProof="0" dirty="0">
              <a:ln>
                <a:noFill/>
              </a:ln>
              <a:solidFill>
                <a:schemeClr val="tx1"/>
              </a:solidFill>
              <a:effectLst/>
              <a:uLnTx/>
              <a:uFillTx/>
              <a:ea typeface="+mj-ea"/>
              <a:cs typeface="+mj-cs"/>
            </a:endParaRPr>
          </a:p>
        </p:txBody>
      </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S23895-014-f017c"/>
          <p:cNvPicPr>
            <a:picLocks noChangeAspect="1" noChangeArrowheads="1"/>
          </p:cNvPicPr>
          <p:nvPr/>
        </p:nvPicPr>
        <p:blipFill rotWithShape="1">
          <a:blip r:embed="rId2" cstate="print"/>
          <a:srcRect b="8916"/>
          <a:stretch/>
        </p:blipFill>
        <p:spPr bwMode="auto">
          <a:xfrm>
            <a:off x="395536" y="1625886"/>
            <a:ext cx="8317217" cy="2523194"/>
          </a:xfrm>
          <a:prstGeom prst="rect">
            <a:avLst/>
          </a:prstGeom>
          <a:ln>
            <a:noFill/>
          </a:ln>
          <a:effectLst>
            <a:outerShdw blurRad="292100" dist="139700" dir="2700000" algn="tl" rotWithShape="0">
              <a:srgbClr val="333333">
                <a:alpha val="65000"/>
              </a:srgbClr>
            </a:outerShdw>
          </a:effectLst>
        </p:spPr>
      </p:pic>
      <p:sp>
        <p:nvSpPr>
          <p:cNvPr id="2" name="Rectangle 2"/>
          <p:cNvSpPr txBox="1">
            <a:spLocks noChangeArrowheads="1"/>
          </p:cNvSpPr>
          <p:nvPr/>
        </p:nvSpPr>
        <p:spPr>
          <a:xfrm>
            <a:off x="1236664" y="188640"/>
            <a:ext cx="6621484" cy="1154098"/>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lIns="92075" tIns="46038" rIns="92075" bIns="46038" anchor="ctr"/>
          <a:lstStyle/>
          <a:p>
            <a:pPr marL="0" marR="0" lvl="0" indent="0" algn="ctr" defTabSz="914400" rtl="0" eaLnBrk="1" fontAlgn="auto" latinLnBrk="0" hangingPunct="1">
              <a:lnSpc>
                <a:spcPct val="80000"/>
              </a:lnSpc>
              <a:spcBef>
                <a:spcPct val="0"/>
              </a:spcBef>
              <a:spcAft>
                <a:spcPts val="0"/>
              </a:spcAft>
              <a:buClrTx/>
              <a:buSzTx/>
              <a:buFontTx/>
              <a:buNone/>
              <a:tabLst/>
              <a:defRPr/>
            </a:pPr>
            <a:r>
              <a:rPr lang="pt-BR" sz="3600" cap="small" dirty="0" err="1">
                <a:ea typeface="+mj-ea"/>
                <a:cs typeface="+mj-cs"/>
              </a:rPr>
              <a:t>Citólise</a:t>
            </a:r>
            <a:r>
              <a:rPr lang="pt-BR" sz="3600" cap="small" dirty="0">
                <a:ea typeface="+mj-ea"/>
                <a:cs typeface="+mj-cs"/>
              </a:rPr>
              <a:t> Mediada pelo Complemento</a:t>
            </a:r>
            <a:endParaRPr kumimoji="0" lang="pt-BR" sz="3600" b="0" i="0" u="none" strike="noStrike" kern="1200" cap="small" spc="0" normalizeH="0" dirty="0">
              <a:ln>
                <a:noFill/>
              </a:ln>
              <a:solidFill>
                <a:schemeClr val="tx1"/>
              </a:solidFill>
              <a:effectLst/>
              <a:uLnTx/>
              <a:uFillTx/>
              <a:ea typeface="+mj-ea"/>
              <a:cs typeface="+mj-cs"/>
            </a:endParaRPr>
          </a:p>
        </p:txBody>
      </p:sp>
      <p:pic>
        <p:nvPicPr>
          <p:cNvPr id="51202" name="Picture 2" descr="http://www.rbi.fmrp.usp.br/imunobiol/aulas/sv15215286.jpg"/>
          <p:cNvPicPr>
            <a:picLocks noChangeAspect="1" noChangeArrowheads="1"/>
          </p:cNvPicPr>
          <p:nvPr/>
        </p:nvPicPr>
        <p:blipFill>
          <a:blip r:embed="rId3" cstate="print"/>
          <a:srcRect/>
          <a:stretch>
            <a:fillRect/>
          </a:stretch>
        </p:blipFill>
        <p:spPr bwMode="auto">
          <a:xfrm>
            <a:off x="3311227" y="4437112"/>
            <a:ext cx="2268885" cy="21615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omplemento mac"/>
          <p:cNvPicPr>
            <a:picLocks noChangeAspect="1" noChangeArrowheads="1"/>
          </p:cNvPicPr>
          <p:nvPr/>
        </p:nvPicPr>
        <p:blipFill>
          <a:blip r:embed="rId2" cstate="print"/>
          <a:srcRect/>
          <a:stretch>
            <a:fillRect/>
          </a:stretch>
        </p:blipFill>
        <p:spPr bwMode="auto">
          <a:xfrm>
            <a:off x="683568" y="1340768"/>
            <a:ext cx="7775277" cy="5354952"/>
          </a:xfrm>
          <a:prstGeom prst="rect">
            <a:avLst/>
          </a:prstGeom>
          <a:noFill/>
          <a:ln w="9525">
            <a:noFill/>
            <a:miter lim="800000"/>
            <a:headEnd/>
            <a:tailEnd/>
          </a:ln>
        </p:spPr>
      </p:pic>
      <p:sp>
        <p:nvSpPr>
          <p:cNvPr id="3" name="Rectangle 2"/>
          <p:cNvSpPr txBox="1">
            <a:spLocks noChangeArrowheads="1"/>
          </p:cNvSpPr>
          <p:nvPr/>
        </p:nvSpPr>
        <p:spPr>
          <a:xfrm>
            <a:off x="1406900" y="186670"/>
            <a:ext cx="6621484" cy="1154098"/>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lIns="92075" tIns="46038" rIns="92075" bIns="46038" anchor="ctr"/>
          <a:lstStyle/>
          <a:p>
            <a:pPr marL="0" marR="0" lvl="0" indent="0" algn="ctr" defTabSz="914400" rtl="0" eaLnBrk="1" fontAlgn="auto" latinLnBrk="0" hangingPunct="1">
              <a:lnSpc>
                <a:spcPct val="80000"/>
              </a:lnSpc>
              <a:spcBef>
                <a:spcPct val="0"/>
              </a:spcBef>
              <a:spcAft>
                <a:spcPts val="0"/>
              </a:spcAft>
              <a:buClrTx/>
              <a:buSzTx/>
              <a:buFontTx/>
              <a:buNone/>
              <a:tabLst/>
              <a:defRPr/>
            </a:pPr>
            <a:r>
              <a:rPr lang="en-US" sz="3600" cap="small" dirty="0" err="1">
                <a:ea typeface="+mj-ea"/>
                <a:cs typeface="+mj-cs"/>
              </a:rPr>
              <a:t>Citólise</a:t>
            </a:r>
            <a:r>
              <a:rPr lang="en-US" sz="3600" cap="small" dirty="0">
                <a:ea typeface="+mj-ea"/>
                <a:cs typeface="+mj-cs"/>
              </a:rPr>
              <a:t> </a:t>
            </a:r>
            <a:r>
              <a:rPr lang="en-US" sz="3600" cap="small" dirty="0" err="1">
                <a:ea typeface="+mj-ea"/>
                <a:cs typeface="+mj-cs"/>
              </a:rPr>
              <a:t>Mediada</a:t>
            </a:r>
            <a:r>
              <a:rPr lang="en-US" sz="3600" cap="small" dirty="0">
                <a:ea typeface="+mj-ea"/>
                <a:cs typeface="+mj-cs"/>
              </a:rPr>
              <a:t> </a:t>
            </a:r>
            <a:r>
              <a:rPr lang="en-US" sz="3600" cap="small" dirty="0" err="1">
                <a:ea typeface="+mj-ea"/>
                <a:cs typeface="+mj-cs"/>
              </a:rPr>
              <a:t>pelo</a:t>
            </a:r>
            <a:r>
              <a:rPr lang="en-US" sz="3600" cap="small" dirty="0">
                <a:ea typeface="+mj-ea"/>
                <a:cs typeface="+mj-cs"/>
              </a:rPr>
              <a:t> </a:t>
            </a:r>
            <a:r>
              <a:rPr lang="en-US" sz="3600" cap="small" dirty="0" err="1">
                <a:ea typeface="+mj-ea"/>
                <a:cs typeface="+mj-cs"/>
              </a:rPr>
              <a:t>Complemento</a:t>
            </a:r>
            <a:endParaRPr kumimoji="0" lang="en-US" sz="3600" b="0" i="0" u="none" strike="noStrike" kern="1200" cap="small" spc="0" normalizeH="0" noProof="0" dirty="0">
              <a:ln>
                <a:noFill/>
              </a:ln>
              <a:solidFill>
                <a:schemeClr val="tx1"/>
              </a:solidFill>
              <a:effectLst/>
              <a:uLnTx/>
              <a:uFillTx/>
              <a:ea typeface="+mj-ea"/>
              <a:cs typeface="+mj-cs"/>
            </a:endParaRPr>
          </a:p>
        </p:txBody>
      </p:sp>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77" descr="D:\SCContent\9781437715286\graphics\fullsize\S9781437715286-012-f017.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59632" y="132221"/>
            <a:ext cx="6480720" cy="66811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787975"/>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285852" y="186670"/>
            <a:ext cx="6764360" cy="1154098"/>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lIns="92075" tIns="46038" rIns="92075" bIns="46038" anchor="ctr"/>
          <a:lstStyle/>
          <a:p>
            <a:pPr marL="0" marR="0" lvl="0" indent="0" algn="ctr" defTabSz="914400" rtl="0" eaLnBrk="1" fontAlgn="auto" latinLnBrk="0" hangingPunct="1">
              <a:lnSpc>
                <a:spcPct val="80000"/>
              </a:lnSpc>
              <a:spcBef>
                <a:spcPct val="0"/>
              </a:spcBef>
              <a:spcAft>
                <a:spcPts val="0"/>
              </a:spcAft>
              <a:buClrTx/>
              <a:buSzTx/>
              <a:buFontTx/>
              <a:buNone/>
              <a:tabLst/>
              <a:defRPr/>
            </a:pPr>
            <a:r>
              <a:rPr lang="en-US" sz="3600" cap="small" dirty="0" err="1">
                <a:ea typeface="+mj-ea"/>
                <a:cs typeface="+mj-cs"/>
              </a:rPr>
              <a:t>Eliminação</a:t>
            </a:r>
            <a:r>
              <a:rPr lang="en-US" sz="3600" cap="small" dirty="0">
                <a:ea typeface="+mj-ea"/>
                <a:cs typeface="+mj-cs"/>
              </a:rPr>
              <a:t> de </a:t>
            </a:r>
            <a:r>
              <a:rPr lang="en-US" sz="3600" cap="small" dirty="0" err="1">
                <a:ea typeface="+mj-ea"/>
                <a:cs typeface="+mj-cs"/>
              </a:rPr>
              <a:t>Complexos</a:t>
            </a:r>
            <a:r>
              <a:rPr lang="en-US" sz="3600" cap="small" dirty="0">
                <a:ea typeface="+mj-ea"/>
                <a:cs typeface="+mj-cs"/>
              </a:rPr>
              <a:t> </a:t>
            </a:r>
            <a:r>
              <a:rPr lang="en-US" sz="3600" cap="small" dirty="0" err="1">
                <a:ea typeface="+mj-ea"/>
                <a:cs typeface="+mj-cs"/>
              </a:rPr>
              <a:t>Antígeno-anticorpo</a:t>
            </a:r>
            <a:endParaRPr kumimoji="0" lang="en-US" sz="3600" b="0" i="0" u="none" strike="noStrike" kern="1200" cap="small" spc="0" normalizeH="0" noProof="0" dirty="0">
              <a:ln>
                <a:noFill/>
              </a:ln>
              <a:solidFill>
                <a:schemeClr val="tx1"/>
              </a:solidFill>
              <a:effectLst/>
              <a:uLnTx/>
              <a:uFillTx/>
              <a:ea typeface="+mj-ea"/>
              <a:cs typeface="+mj-cs"/>
            </a:endParaRPr>
          </a:p>
        </p:txBody>
      </p:sp>
      <p:sp>
        <p:nvSpPr>
          <p:cNvPr id="10" name="CaixaDeTexto 9"/>
          <p:cNvSpPr txBox="1"/>
          <p:nvPr/>
        </p:nvSpPr>
        <p:spPr>
          <a:xfrm>
            <a:off x="5857884" y="1857364"/>
            <a:ext cx="2286016" cy="646331"/>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t>“CLEARANCE”</a:t>
            </a:r>
          </a:p>
          <a:p>
            <a:pPr algn="ctr"/>
            <a:r>
              <a:rPr lang="en-US" dirty="0" err="1"/>
              <a:t>Transporte</a:t>
            </a:r>
            <a:r>
              <a:rPr lang="en-US" dirty="0"/>
              <a:t> de IC</a:t>
            </a:r>
            <a:endParaRPr lang="pt-BR" dirty="0"/>
          </a:p>
        </p:txBody>
      </p:sp>
      <p:grpSp>
        <p:nvGrpSpPr>
          <p:cNvPr id="24" name="Grupo 23"/>
          <p:cNvGrpSpPr/>
          <p:nvPr/>
        </p:nvGrpSpPr>
        <p:grpSpPr>
          <a:xfrm>
            <a:off x="214282" y="2786058"/>
            <a:ext cx="5510655" cy="3857652"/>
            <a:chOff x="214282" y="2786058"/>
            <a:chExt cx="5510655" cy="3857652"/>
          </a:xfrm>
        </p:grpSpPr>
        <p:sp>
          <p:nvSpPr>
            <p:cNvPr id="23" name="Retângulo 22"/>
            <p:cNvSpPr/>
            <p:nvPr/>
          </p:nvSpPr>
          <p:spPr>
            <a:xfrm>
              <a:off x="214282" y="2786058"/>
              <a:ext cx="5500726" cy="3857652"/>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2" name="Group 2"/>
            <p:cNvGrpSpPr>
              <a:grpSpLocks/>
            </p:cNvGrpSpPr>
            <p:nvPr/>
          </p:nvGrpSpPr>
          <p:grpSpPr bwMode="auto">
            <a:xfrm>
              <a:off x="357158" y="2928934"/>
              <a:ext cx="5367779" cy="3563939"/>
              <a:chOff x="0" y="50"/>
              <a:chExt cx="6531" cy="4220"/>
            </a:xfrm>
            <a:solidFill>
              <a:schemeClr val="bg1"/>
            </a:solidFill>
          </p:grpSpPr>
          <p:grpSp>
            <p:nvGrpSpPr>
              <p:cNvPr id="13" name="Group 3"/>
              <p:cNvGrpSpPr>
                <a:grpSpLocks/>
              </p:cNvGrpSpPr>
              <p:nvPr/>
            </p:nvGrpSpPr>
            <p:grpSpPr bwMode="auto">
              <a:xfrm>
                <a:off x="1633" y="50"/>
                <a:ext cx="4898" cy="4220"/>
                <a:chOff x="577" y="50"/>
                <a:chExt cx="4898" cy="4220"/>
              </a:xfrm>
              <a:grpFill/>
            </p:grpSpPr>
            <p:pic>
              <p:nvPicPr>
                <p:cNvPr id="15" name="Picture 4" descr="IC"/>
                <p:cNvPicPr>
                  <a:picLocks noChangeAspect="1" noChangeArrowheads="1"/>
                </p:cNvPicPr>
                <p:nvPr/>
              </p:nvPicPr>
              <p:blipFill>
                <a:blip r:embed="rId3" cstate="print"/>
                <a:srcRect/>
                <a:stretch>
                  <a:fillRect/>
                </a:stretch>
              </p:blipFill>
              <p:spPr bwMode="auto">
                <a:xfrm>
                  <a:off x="1104" y="50"/>
                  <a:ext cx="4272" cy="4220"/>
                </a:xfrm>
                <a:prstGeom prst="rect">
                  <a:avLst/>
                </a:prstGeom>
                <a:grpFill/>
              </p:spPr>
            </p:pic>
            <p:sp>
              <p:nvSpPr>
                <p:cNvPr id="16" name="Text Box 5"/>
                <p:cNvSpPr txBox="1">
                  <a:spLocks noChangeArrowheads="1"/>
                </p:cNvSpPr>
                <p:nvPr/>
              </p:nvSpPr>
              <p:spPr bwMode="auto">
                <a:xfrm>
                  <a:off x="4423" y="216"/>
                  <a:ext cx="1052" cy="547"/>
                </a:xfrm>
                <a:prstGeom prst="rect">
                  <a:avLst/>
                </a:prstGeom>
                <a:noFill/>
                <a:ln w="9525">
                  <a:noFill/>
                  <a:miter lim="800000"/>
                  <a:headEnd/>
                  <a:tailEnd/>
                </a:ln>
                <a:effectLst/>
              </p:spPr>
              <p:txBody>
                <a:bodyPr wrap="square">
                  <a:spAutoFit/>
                </a:bodyPr>
                <a:lstStyle/>
                <a:p>
                  <a:pPr algn="ctr" eaLnBrk="0" hangingPunct="0"/>
                  <a:r>
                    <a:rPr lang="pt-BR" sz="2400" b="1" dirty="0">
                      <a:solidFill>
                        <a:srgbClr val="CC3300"/>
                      </a:solidFill>
                      <a:effectLst>
                        <a:outerShdw blurRad="38100" dist="38100" dir="2700000" algn="tl">
                          <a:srgbClr val="C0C0C0"/>
                        </a:outerShdw>
                      </a:effectLst>
                    </a:rPr>
                    <a:t>C3b</a:t>
                  </a:r>
                </a:p>
              </p:txBody>
            </p:sp>
            <p:sp>
              <p:nvSpPr>
                <p:cNvPr id="17" name="Text Box 6"/>
                <p:cNvSpPr txBox="1">
                  <a:spLocks noChangeArrowheads="1"/>
                </p:cNvSpPr>
                <p:nvPr/>
              </p:nvSpPr>
              <p:spPr bwMode="auto">
                <a:xfrm>
                  <a:off x="3483" y="960"/>
                  <a:ext cx="568" cy="291"/>
                </a:xfrm>
                <a:prstGeom prst="rect">
                  <a:avLst/>
                </a:prstGeom>
                <a:grpFill/>
                <a:ln w="9525">
                  <a:noFill/>
                  <a:miter lim="800000"/>
                  <a:headEnd/>
                  <a:tailEnd/>
                </a:ln>
                <a:effectLst/>
              </p:spPr>
              <p:txBody>
                <a:bodyPr wrap="none">
                  <a:spAutoFit/>
                </a:bodyPr>
                <a:lstStyle/>
                <a:p>
                  <a:pPr algn="ctr" eaLnBrk="0" hangingPunct="0"/>
                  <a:r>
                    <a:rPr lang="pt-BR" sz="2400" b="1" dirty="0">
                      <a:effectLst>
                        <a:outerShdw blurRad="38100" dist="38100" dir="2700000" algn="tl">
                          <a:srgbClr val="C0C0C0"/>
                        </a:outerShdw>
                      </a:effectLst>
                    </a:rPr>
                    <a:t>CR1</a:t>
                  </a:r>
                </a:p>
              </p:txBody>
            </p:sp>
            <p:sp>
              <p:nvSpPr>
                <p:cNvPr id="18" name="Text Box 7"/>
                <p:cNvSpPr txBox="1">
                  <a:spLocks noChangeArrowheads="1"/>
                </p:cNvSpPr>
                <p:nvPr/>
              </p:nvSpPr>
              <p:spPr bwMode="auto">
                <a:xfrm>
                  <a:off x="577" y="350"/>
                  <a:ext cx="1602" cy="474"/>
                </a:xfrm>
                <a:prstGeom prst="rect">
                  <a:avLst/>
                </a:prstGeom>
                <a:noFill/>
                <a:ln w="9525">
                  <a:noFill/>
                  <a:miter lim="800000"/>
                  <a:headEnd/>
                  <a:tailEnd/>
                </a:ln>
                <a:effectLst/>
              </p:spPr>
              <p:txBody>
                <a:bodyPr wrap="square">
                  <a:spAutoFit/>
                </a:bodyPr>
                <a:lstStyle/>
                <a:p>
                  <a:pPr algn="ctr" eaLnBrk="0" hangingPunct="0"/>
                  <a:r>
                    <a:rPr lang="pt-BR" sz="2000" b="1" dirty="0" err="1">
                      <a:effectLst>
                        <a:outerShdw blurRad="38100" dist="38100" dir="2700000" algn="tl">
                          <a:srgbClr val="C0C0C0"/>
                        </a:outerShdw>
                      </a:effectLst>
                    </a:rPr>
                    <a:t>Ag-Ac</a:t>
                  </a:r>
                  <a:endParaRPr lang="pt-BR" sz="2000" b="1" dirty="0">
                    <a:effectLst>
                      <a:outerShdw blurRad="38100" dist="38100" dir="2700000" algn="tl">
                        <a:srgbClr val="C0C0C0"/>
                      </a:outerShdw>
                    </a:effectLst>
                  </a:endParaRPr>
                </a:p>
              </p:txBody>
            </p:sp>
          </p:grpSp>
          <p:pic>
            <p:nvPicPr>
              <p:cNvPr id="14" name="Picture 8" descr="IC3"/>
              <p:cNvPicPr>
                <a:picLocks noChangeAspect="1" noChangeArrowheads="1"/>
              </p:cNvPicPr>
              <p:nvPr/>
            </p:nvPicPr>
            <p:blipFill>
              <a:blip r:embed="rId4" cstate="print"/>
              <a:srcRect/>
              <a:stretch>
                <a:fillRect/>
              </a:stretch>
            </p:blipFill>
            <p:spPr bwMode="auto">
              <a:xfrm>
                <a:off x="0" y="900"/>
                <a:ext cx="2592" cy="2412"/>
              </a:xfrm>
              <a:prstGeom prst="rect">
                <a:avLst/>
              </a:prstGeom>
              <a:grpFill/>
            </p:spPr>
          </p:pic>
        </p:grpSp>
      </p:grpSp>
      <p:pic>
        <p:nvPicPr>
          <p:cNvPr id="19" name="Picture 3" descr="acr138"/>
          <p:cNvPicPr>
            <a:picLocks noChangeAspect="1" noChangeArrowheads="1"/>
          </p:cNvPicPr>
          <p:nvPr/>
        </p:nvPicPr>
        <p:blipFill>
          <a:blip r:embed="rId5" cstate="print"/>
          <a:srcRect l="60090" t="4416" r="7959" b="64057"/>
          <a:stretch>
            <a:fillRect/>
          </a:stretch>
        </p:blipFill>
        <p:spPr>
          <a:xfrm>
            <a:off x="5857884" y="4857760"/>
            <a:ext cx="2714644" cy="1643074"/>
          </a:xfrm>
          <a:prstGeom prst="rect">
            <a:avLst/>
          </a:prstGeom>
        </p:spPr>
      </p:pic>
      <p:pic>
        <p:nvPicPr>
          <p:cNvPr id="43010" name="Picture 2"/>
          <p:cNvPicPr>
            <a:picLocks noChangeAspect="1" noChangeArrowheads="1"/>
          </p:cNvPicPr>
          <p:nvPr/>
        </p:nvPicPr>
        <p:blipFill>
          <a:blip r:embed="rId6" cstate="print"/>
          <a:srcRect t="43820"/>
          <a:stretch>
            <a:fillRect/>
          </a:stretch>
        </p:blipFill>
        <p:spPr bwMode="auto">
          <a:xfrm>
            <a:off x="2357422" y="1423036"/>
            <a:ext cx="2286016" cy="1204011"/>
          </a:xfrm>
          <a:prstGeom prst="rect">
            <a:avLst/>
          </a:prstGeom>
          <a:noFill/>
          <a:ln w="9525">
            <a:solidFill>
              <a:schemeClr val="tx2">
                <a:lumMod val="50000"/>
              </a:schemeClr>
            </a:solidFill>
            <a:miter lim="800000"/>
            <a:headEnd/>
            <a:tailEnd/>
          </a:ln>
          <a:effectLst/>
        </p:spPr>
      </p:pic>
      <p:sp>
        <p:nvSpPr>
          <p:cNvPr id="22" name="Seta para a direita 21"/>
          <p:cNvSpPr/>
          <p:nvPr/>
        </p:nvSpPr>
        <p:spPr>
          <a:xfrm>
            <a:off x="5072066" y="5786454"/>
            <a:ext cx="642942" cy="285752"/>
          </a:xfrm>
          <a:prstGeom prst="rightArrow">
            <a:avLst/>
          </a:prstGeom>
          <a:solidFill>
            <a:schemeClr val="accent2">
              <a:lumMod val="60000"/>
              <a:lumOff val="4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8" name="Conector de seta reta 27"/>
          <p:cNvCxnSpPr/>
          <p:nvPr/>
        </p:nvCxnSpPr>
        <p:spPr>
          <a:xfrm>
            <a:off x="1285852" y="1943024"/>
            <a:ext cx="1285884"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CaixaDeTexto 28"/>
          <p:cNvSpPr txBox="1"/>
          <p:nvPr/>
        </p:nvSpPr>
        <p:spPr>
          <a:xfrm>
            <a:off x="1259062" y="1637350"/>
            <a:ext cx="1169798" cy="369332"/>
          </a:xfrm>
          <a:prstGeom prst="rect">
            <a:avLst/>
          </a:prstGeom>
          <a:noFill/>
        </p:spPr>
        <p:txBody>
          <a:bodyPr wrap="square" rtlCol="0">
            <a:spAutoFit/>
          </a:bodyPr>
          <a:lstStyle/>
          <a:p>
            <a:r>
              <a:rPr lang="en-US" cap="small" dirty="0" err="1"/>
              <a:t>células</a:t>
            </a:r>
            <a:endParaRPr lang="pt-BR" cap="small" dirty="0"/>
          </a:p>
        </p:txBody>
      </p:sp>
      <p:cxnSp>
        <p:nvCxnSpPr>
          <p:cNvPr id="31" name="Conector de seta reta 30"/>
          <p:cNvCxnSpPr/>
          <p:nvPr/>
        </p:nvCxnSpPr>
        <p:spPr>
          <a:xfrm>
            <a:off x="1285852" y="2137416"/>
            <a:ext cx="1143008" cy="15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4" name="CaixaDeTexto 33"/>
          <p:cNvSpPr txBox="1"/>
          <p:nvPr/>
        </p:nvSpPr>
        <p:spPr>
          <a:xfrm>
            <a:off x="1187624" y="2053836"/>
            <a:ext cx="1169798" cy="369332"/>
          </a:xfrm>
          <a:prstGeom prst="rect">
            <a:avLst/>
          </a:prstGeom>
          <a:noFill/>
        </p:spPr>
        <p:txBody>
          <a:bodyPr wrap="square" rtlCol="0">
            <a:spAutoFit/>
          </a:bodyPr>
          <a:lstStyle/>
          <a:p>
            <a:r>
              <a:rPr lang="en-US" cap="small" dirty="0"/>
              <a:t>plasma</a:t>
            </a:r>
            <a:endParaRPr lang="pt-BR" cap="small" dirty="0"/>
          </a:p>
        </p:txBody>
      </p:sp>
      <p:sp>
        <p:nvSpPr>
          <p:cNvPr id="35" name="CaixaDeTexto 34"/>
          <p:cNvSpPr txBox="1"/>
          <p:nvPr/>
        </p:nvSpPr>
        <p:spPr>
          <a:xfrm>
            <a:off x="2714612" y="2401143"/>
            <a:ext cx="1500198" cy="307777"/>
          </a:xfrm>
          <a:prstGeom prst="rect">
            <a:avLst/>
          </a:prstGeom>
          <a:noFill/>
        </p:spPr>
        <p:txBody>
          <a:bodyPr wrap="square" rtlCol="0">
            <a:spAutoFit/>
          </a:bodyPr>
          <a:lstStyle/>
          <a:p>
            <a:r>
              <a:rPr lang="en-US" sz="1400" dirty="0" err="1"/>
              <a:t>Fluxo</a:t>
            </a:r>
            <a:r>
              <a:rPr lang="en-US" sz="1400" dirty="0"/>
              <a:t> Laminar</a:t>
            </a:r>
            <a:endParaRPr lang="pt-BR" sz="1400" dirty="0"/>
          </a:p>
        </p:txBody>
      </p:sp>
    </p:spTree>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643042" y="214290"/>
            <a:ext cx="5929354" cy="725470"/>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lIns="92075" tIns="46038" rIns="92075" bIns="46038" anchor="b"/>
          <a:lstStyle/>
          <a:p>
            <a:pPr marL="0" marR="0" lvl="0" indent="0" algn="ctr" defTabSz="914400" rtl="0" eaLnBrk="1" fontAlgn="auto" latinLnBrk="0" hangingPunct="1">
              <a:lnSpc>
                <a:spcPct val="80000"/>
              </a:lnSpc>
              <a:spcBef>
                <a:spcPct val="0"/>
              </a:spcBef>
              <a:spcAft>
                <a:spcPts val="0"/>
              </a:spcAft>
              <a:buClrTx/>
              <a:buSzTx/>
              <a:buFontTx/>
              <a:buNone/>
              <a:tabLst/>
              <a:defRPr/>
            </a:pPr>
            <a:r>
              <a:rPr lang="en-US" sz="3600" cap="small" dirty="0" err="1">
                <a:ea typeface="+mj-ea"/>
                <a:cs typeface="+mj-cs"/>
              </a:rPr>
              <a:t>Ativação</a:t>
            </a:r>
            <a:r>
              <a:rPr lang="en-US" sz="3600" cap="small" dirty="0">
                <a:ea typeface="+mj-ea"/>
                <a:cs typeface="+mj-cs"/>
              </a:rPr>
              <a:t> de </a:t>
            </a:r>
            <a:r>
              <a:rPr lang="en-US" sz="3600" cap="small" dirty="0" err="1">
                <a:ea typeface="+mj-ea"/>
                <a:cs typeface="+mj-cs"/>
              </a:rPr>
              <a:t>Células</a:t>
            </a:r>
            <a:r>
              <a:rPr lang="en-US" sz="3600" cap="small" dirty="0">
                <a:ea typeface="+mj-ea"/>
                <a:cs typeface="+mj-cs"/>
              </a:rPr>
              <a:t> B</a:t>
            </a:r>
            <a:endParaRPr kumimoji="0" lang="en-US" sz="3600" b="0" i="0" u="none" strike="noStrike" kern="1200" cap="small" spc="0" normalizeH="0" noProof="0" dirty="0">
              <a:ln>
                <a:noFill/>
              </a:ln>
              <a:solidFill>
                <a:schemeClr val="tx1"/>
              </a:solidFill>
              <a:effectLst/>
              <a:uLnTx/>
              <a:uFillTx/>
              <a:ea typeface="+mj-ea"/>
              <a:cs typeface="+mj-cs"/>
            </a:endParaRPr>
          </a:p>
        </p:txBody>
      </p:sp>
      <p:pic>
        <p:nvPicPr>
          <p:cNvPr id="3"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257034" y="1340768"/>
            <a:ext cx="4701370"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1520" y="122652"/>
            <a:ext cx="8712968" cy="6667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5038685"/>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mplemento nature células"/>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592" y="188640"/>
            <a:ext cx="7272039" cy="637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484798"/>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rcRect l="34450" t="12700" r="34838" b="28458"/>
          <a:stretch>
            <a:fillRect/>
          </a:stretch>
        </p:blipFill>
        <p:spPr bwMode="auto">
          <a:xfrm>
            <a:off x="2555776" y="926707"/>
            <a:ext cx="5472608" cy="5897859"/>
          </a:xfrm>
          <a:prstGeom prst="rect">
            <a:avLst/>
          </a:prstGeom>
          <a:noFill/>
          <a:ln w="9525">
            <a:noFill/>
            <a:miter lim="800000"/>
            <a:headEnd/>
            <a:tailEnd/>
          </a:ln>
        </p:spPr>
      </p:pic>
      <p:sp>
        <p:nvSpPr>
          <p:cNvPr id="3" name="Retângulo de cantos arredondados 2"/>
          <p:cNvSpPr/>
          <p:nvPr/>
        </p:nvSpPr>
        <p:spPr>
          <a:xfrm>
            <a:off x="801577" y="188640"/>
            <a:ext cx="7540847" cy="57888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en-US" sz="2800" cap="small" dirty="0" err="1"/>
              <a:t>Deficiências</a:t>
            </a:r>
            <a:r>
              <a:rPr lang="en-US" sz="2800" cap="small" dirty="0"/>
              <a:t> de </a:t>
            </a:r>
            <a:r>
              <a:rPr lang="en-US" sz="2800" cap="small" dirty="0" err="1"/>
              <a:t>Proteínas</a:t>
            </a:r>
            <a:r>
              <a:rPr lang="en-US" sz="2800" cap="small" dirty="0"/>
              <a:t> do </a:t>
            </a:r>
            <a:r>
              <a:rPr lang="en-US" sz="2800" cap="small" dirty="0" err="1"/>
              <a:t>Complemento</a:t>
            </a:r>
            <a:endParaRPr lang="pt-BR" sz="2800" cap="small" dirty="0"/>
          </a:p>
        </p:txBody>
      </p:sp>
      <p:sp>
        <p:nvSpPr>
          <p:cNvPr id="4" name="CaixaDeTexto 3"/>
          <p:cNvSpPr txBox="1"/>
          <p:nvPr/>
        </p:nvSpPr>
        <p:spPr>
          <a:xfrm>
            <a:off x="125161" y="1988840"/>
            <a:ext cx="2088232"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pt-BR" dirty="0"/>
              <a:t>Imunodeficiências Primárias</a:t>
            </a:r>
          </a:p>
        </p:txBody>
      </p:sp>
    </p:spTree>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l="25688" t="11925" r="8163" b="3971"/>
          <a:stretch>
            <a:fillRect/>
          </a:stretch>
        </p:blipFill>
        <p:spPr bwMode="auto">
          <a:xfrm>
            <a:off x="460375" y="112863"/>
            <a:ext cx="8432105" cy="6700513"/>
          </a:xfrm>
          <a:prstGeom prst="rect">
            <a:avLst/>
          </a:prstGeom>
          <a:ln>
            <a:noFill/>
          </a:ln>
          <a:effectLst>
            <a:outerShdw blurRad="292100" dist="139700" dir="2700000" algn="tl" rotWithShape="0">
              <a:srgbClr val="333333">
                <a:alpha val="65000"/>
              </a:srgbClr>
            </a:outerShdw>
          </a:effectLst>
        </p:spPr>
      </p:pic>
      <p:sp>
        <p:nvSpPr>
          <p:cNvPr id="48130" name="AutoShape 2" descr="data:image/jpg;base64,/9j/4AAQSkZJRgABAQAAAQABAAD/2wCEAAkGBhQSEBISEBQUFBUUFRQSFBQUEBAVFBQUFBQVFBUUFBQXHCYeFxkjGRQUHy8gIycpLCwsFR4xNTAqNSYrLCkBCQoKDgwOFw8PFykYFxwpKSkpKSkpKSkpKSkpKSkpKSkpKSkpKSkpKSwpKSkpLCkpKSkpKSkpKSkpKSkpKSkpKf/AABEIALsBAAMBIgACEQEDEQH/xAAcAAABBAMBAAAAAAAAAAAAAAAAAwQFBgECBwj/xABCEAABBAAEAwYDBgIGCwEAAAABAAIDEQQFITESQVEGByJhcYETkbEjMkKhwfAUUiRDYpLh8RYlMzRjcnOCorLRFf/EABkBAAMBAQEAAAAAAAAAAAAAAAACAwEEBf/EACMRAAICAgICAgMBAAAAAAAAAAABAhEDMRIhBEEyURNhkSL/2gAMAwEAAhEDEQA/AOGoQhAAhCEACEIQBuwcgrr2I7OmaRoA0velVcqwfG8Xta733c5O1rQ6vTlZSTlSK442y+5PgBFE1raAArRSTAm8Pn8k4BXIUkbUshYWwKdE2ZpbBYBWbToQEIWUxhqVtwrCyVqAELKwVrAxa1tZWC1TYxhJyRAn6+aVRaUCFx+VcV3qKsaAkEc9dPZcb70eyr5GMkaCXx8QN142Eg0CNqN/Mrvr22q3neThwNiweS1OmVvkqZ5JcNenktVbe8LsycNiC4DwPNg+aqS6E7INUCEIWmAhCEACEIQAIQhAAhCyEAWXsPlLp8QGjYbnoF6J7PMEbAxoFDS/NUnuz7LiHDNe77zwHE+oul0HCxV1o1/muTLK3R34YJRtkpC5OKTSI0nTHKaJzRulKSYK3BTkWbhC1afKlsCnQplZQhUQoUhZCKWgYRaysFDAwFgrKEhpqhZLVhIzbMJpiRonaSmbYWDLo53257NtxML2Ea0S09DyXnTHYQxSOjdu0kH2XrbH4awV5772cn+Fiw8ChIPzCtjfoJr2UVCysKpIEIQgAQhCABCEIAE4wEHHLGz+Z7W/3nAfqm6l+yWG+JjsO3/iNd/d8X6INWz0nkkQEYA2Gw+imIeqhsr0aApiFcEtnqVUR5FFeqcNakYCnLVqRyTfZkLcFagLICdEWbrIWAtlRCgsrCEyMMrK1QmAygrFrQndLYGSgNSMmLa2y41WtnZQeN7Zxtos1BrxOBDTZo11I8llDUyxlYVIf3gaPHA7iaOIWK4idmtG5vktsJneJm4HsaY2k04OAth3rztYx442y6EJJ4UfDmBYPtSTWpNbfLkncWNa8WCCDsUgcJIQxDFy3vXyf40Og8TdQuq4h1Kudo8AHsJRF0xn2jyq9hBIO40Wqs3bzKPg4kkCg/X35qsrqRzghCEACEIQAIQhAArP3cj/AFhGejXn/wASFWFau7Rt49v/ACP+gWPQ0Pkjv2XDwjzU3C396KHwTw1pLtABv0Vazrt6+Xihy1rnOGjpuHRvm291xJWz1JukdCdims+84D1RJnsTBb3gacXWwegC40/shmkg43vc7w2GgvBd13/Ek4ey0sJYJHvbKHcNOc86n8ZvceQVowOOXZ2/C5vG8EtcDRo67E8iORSrMa0ktDgSNxe3quOOxxjjYBIQ1pALWtILwCbPF94m71OqsGX5lHKGRsc5srG8R4g4FwbqeI+lb7olGgjBSOlNlW4coHLcaXBjgWljmnxXz5DX6KSw+JBa03qda+qVSEljofWspPiW4KeLJMysOKySkpjpombMSs1llr2+qruZ5rJbuCw5rgwNP3S52mp5mvZSOPw73RloOocCDZFgai6UZDltg011lnCPFZJBOuuinZeKSISRskryJHvDQ3QDamG22NzZsEjkstwZlB+8S1rvs6bqKHs0dKVihyABoZuLvVxsA7ji39tlMYTBsjbwsFVp5+55pkxpSS0Q+H7NBxD5KJPCfui6oc/w+ymcPl7GCgP35pws2mIOTYl/Ct2r56pvPghyFeidl6xxpOjU2iCnxJBLHbjbzCijmYLjGfZTeduZV34gqnkzOPEzOOzWgD3WUWStORznvawoLQ4btcuWLrHeePC8ea5Orx0c8tghCEwoIQhAAhCEAZCu/dRDeKkd/LHX95w/+Kjq991cLjLNwblrGj3cTf5JZaKY/kjqGIjfinDDxkhg/wBoRz8lcch7Px4doDANN/CN00yXLBCyuZ1J52peOWly8vSOySbQ+TbFZcySuJgNa3XivyPJbNl3tLNlW2c7i0VXF9goC7iaC274rJdv0vYpl/oiWOJa67AAFnStuJx1PurrJMEzkkBQ5lYX9FdyrAGEtDR4RqdSb118J0CsODAbTG6czdk/4JlO3olsBi+SSy04WuiYaCnDU2jenDCqRZwzRsm87SQa6JcrRxTSFQzdDvexA/xWwdW2lbLEyZTYoBRbOmMOQ+bLZNFKMdoD81FNxgu690rHiel9fnyTJmywtEs0oe+lHjE9f8EOxCbkS/E7HD5ki7EUm8kya4jFUEjZ0ww2M83nAB9ymXZSH7GWY/1jjXoNAmGeYkuBa3Vzjwt91aMLgfg4ZkfRov1rVbAp5S4RUEca7zJNHrlC6b3myU54XMl1R0eW9ghCExgIQhAAhCEAC7t3RdnhDhWyu+/L9ofJv4R8tfdcJXozshiQ3CQ/9KP/ANAp5H0XwK5FumxIaEyGZizqofMM1DQSSqwzNvjSUXcMY5DRz+uu4C5eL9HrxUUuy/8A/wC+3kbPQa/RLtzCVwtkZcPUD6qCy7FsYAWADTfS/S9ynWN7XRQNLpZGsrcEiz/27o4v7MlFLUf6SsbMQ7+qLfVzT9E0lxkrOIyRua1v4tCPkNVWcf3yQxlzGcbuEA2yiC4/h1SY71o3SfDYyWTbxNa0gE6mwNQt49E4yd0+Ja48ya/UG/09VqzEeO28twbVXlzJjg6aBr3cBa2VvwpGnxmm0K11BshSuUyudIeIOGnP6V5JUqK8V6Lpgp7CkY3Kv5YeXmp+Ep4bPMzxpihSMhSzikHJ5HPEa4okNJCr88/i/RWmSO9FDYvIg88QNH8lFpnf4+WMfkR4kSoxNbfVNZssmbdcJ8gTajnYuVv34JBrV+E/RHZ6KUJrplhbOSdUOlKq2H7UNfQYJDvr8OSvDvrSWg7SNla50QfJwvETmhjgWvP4SDstpk3CK9r+k1LiCN1H4zG8r3/P0CUw+BnxEPxIOAWCGGQnhu6P3ehtS2S9nPh06bhdJQsgktB/sg/VZxFebHj/AGxrkGRHjE0o1H3R081LY99AlPnaBRWayeGlTR50pvJJyZwXvRk+1cudK/d6L/tyPRUFdMdHLLYIQhMKCEIQAIQhAAu99jgZcLBR3jZ9KXBF3vu1P9Fgr+QKeTR0eP8AIfZh2RmlcGhw4fNRuO7u8WxwdDNG4XZbIwAV/KCNV0aIpcR2PQ2uZSZ3Ns4qcnzElzXyxwtB4AQCeMnmznomp7EOcGCVz3Eu4A5wBe7i0DheoaDe67i7ANJB4QeHUabHqsx5S3i46Fm7JAs35p1N/ROTT+TZzXC92WED2cTJS2y0jjrStDd6a2rfkuQRxACONjAOEEtYA53ATw8TqsnzVj/gfLzTmHDjmhuT2Y8kIr/KG0cWm37KhZoaleRWv73VklNA16qBn3Nc1ORuBuTbN8tPiKsMCrOAf46VjwrtE0dieShw4JByXKbvVJnJE2CKSbJEq1TTGfRpJCOYC1+E06aJxSbyRnqnMTE5ssa5obtRBHCa28hy8uaIMsjje+Ro4XSVxkfjI2cR/N5rHxSN9Fgzo5IbhJ+xaKJrGhrGhrRdAAAewCy6RIfGWhfaVyGUH7NpJVEZi7QlSL3KNxzbBWFaOA96Tv6QqOrt3o/71XRUldUdHHLYIQhMKCEIQAIQhAAu190OP4sKGneMlv6hcUXRu6HM+F8sZ/FTh6pJq0WwupHcIptE7jm5qutxJICfwYkALko9T8donBKOSz/EgKJOMo0g4rqixPwEs/FlZjcXc1HYc8Xvt0T9rqHss5EZQS0bYiSh6qKxQ/JP5nWmGJdoSsKYo0RuAm+0KtuCdoFUMMbf5q04N/hCZbM8hWiTTaROOSZySdVaejggganHFomQmSwxA6qSdFJRYv8AEWxKQa6/RKByZMm1QlLhwUkYdNE5LknaOh4tjdxpaFy2e71+SSJSl4icr0wmkrdPZVHYxttNIKUcP71IAMS4qgLoned4n8XsfZc7XXHR589ghCEwgIQhAAhCEACnuxmafBxbCT4XeE++x+agVs01qsZqdOz0jhZgWgqQjdRNcwFSuxOc/HwzHE+IU13qNFb4CSL00381yzVHuY58o2SANkCrTtkIsfv8kxbyPkFIQv6hIbkuuhywUt75pK1u12iw5WEihc5mpnqVNAmttVB5+L4BW7gFhTGRuUykzkXsFcsKNFToaZiyP7DL06lXDCbD0TmZtEqx2iaYoJ1EdE1xJTy0efD5DKIWSsyM35LMA1KWk1Uzqb7EoMRyKdNf5qJdYcR7pWLF0sTGnivtEmJB1Wpk6apGOcEf5pSwnshxow4puXapaTVIOFLCkTSQphiQnkjk0xI0WjM4T3mTVK9v9pUFXLvLd/S3jzVNXVHRwT2CEITCAhCEACEIQALKwhAFw7vc7+FMYnGmybdOILseXz2b87/LZeeIJa4HDQtcD+a7T2fzXjiY5p6E/JSnE7vGn1RcYna2deif4d4OvzULhcQCL25fNSWHk+S52jvbtEkHj5razeiRabC3uxzCUi0KgqGz2SuD10UqDp6Kq94cxjwombr8N7SQDRIvUIWzYqmNcxzD4eJYT+No96OtWrnl+KDgHA6UBS4LnvbRszYzrxNJO3iF8lP9ie3xPhedqFE1fmrvHasm5qT4s7czEaJvjMWANVXcL2kYQNfqmWc9qo4mGSR3hHIfeceTWjqVOmYsKTssUGNGpPXqsyZi2rBFeq5DDlOZY55lt7AaDQHcDQ0E1oOdbqy5B3c4gOBxOIkoHVoe4g+2yKoolHb6L7g4uO39dB6LE8GmnJP8HhBGwMbsBQ8/NYmbySUQWT/X6GcEvVOOKk3kjorRr7GvyWoo432O3SJs+REjgQm3xkGJG0jk3dIsvktNZH0tGZw3vGhvGOVKfuV0DtvrPI7zK5846rrjo82ezCEITCAhCEACEIQAIQstbeyAFoPyVo7OdoXQeHluFVxo33W8WIRVjRk4vo7lkWcNlaC02Dy6FWaCa6Ppr5dFwfs3n7sPKDfgJpw5eq7NgsWHtBaQQQKN7DooTiejhycixxYjazql2y3sfyURBJYT2LE8tlzs6CQa6wm2Y5eyaJ8UgtrhRWWzpQy0LSiNNHFe2fdk/Dj4kFvZ0G4VALC13Q9RpXovVHC124sKp5v3X4ad5cG8BPTQLohlrpkMmJN37OKQ5ziAKEr9ed0fmrt3d9npMZO2Sdznxxm/GbHprurrl/dJhW0SCfUq5YDK2Qt4ImhoGlAAbLZTv0Eajt2x1Bhw0UKAG2nySxOixG3T98lqSaUmRbtijz0WhISLpKWhl0QMoUbStFKNmko0nr5RX6KPxThSQvAy2daP3TJ0pQMTW6cpQ5cU0xktNcegW0s4pQ+aY2onnyTISXSOVdssTbnnqSqSVN9osUXSH1UGumOjzJO2CEITCghCEACEIQALeJ9EFaIQAviHfLdI2lHfdCSQA9w77Fc10LsF2l0ELzqNr5jouawbp9HKWyRuaaNjUIatFccmnZ6Ajn0saH1u06jxQ4bJ1qyoPKZSY2EncD6J+8aH3XJJdnqQlaJXC4octtE7/jRz6Ku4SQ8O+yRmxLuLfcapeIspWWj+K0ux++qcfxbQBZVUxWJc1r6NaBV3Mszlr75RwHhjUtnVIs4j4ascks3MWFpPEK8lxCTMJKPjdsOfmlcBmEm3G6j50tSHfiwf2daxPaiNuxA5anX5JBvbGLxW4aee65hPO4NJB14iL306Kv4fFPkcWyOJAJrlXuEUO/HxpdHaG9qoTs4fMfqmeYdsIGC/iA+TCHE+gGqpOG7N4e4jwXxCzckps+7lb8mySCNj3siY191xBo4vnuhqhJY0l0NMN26Dyajk5bsIu1J4fNBILo+hUk+EOb4gDQFaKOkjAOgpK2S4i/Aki1KSaBMnPN7oQG2IboVTu1WaBkRBNKxY2Q8J1XJ+3WIdxAWaVYI58sqRXcXiA5xKYuQsLpPPBCEIA//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48132" name="AutoShape 4" descr="data:image/jpg;base64,/9j/4AAQSkZJRgABAQAAAQABAAD/2wCEAAkGBhQSEBISEBQUFBUUFRQSFBQUEBAVFBQUFBQVFBUUFBQXHCYeFxkjGRQUHy8gIycpLCwsFR4xNTAqNSYrLCkBCQoKDgwOFw8PFykYFxwpKSkpKSkpKSkpKSkpKSkpKSkpKSkpKSkpKSwpKSkpLCkpKSkpKSkpKSkpKSkpKSkpKf/AABEIALsBAAMBIgACEQEDEQH/xAAcAAABBAMBAAAAAAAAAAAAAAAAAwQFBgECBwj/xABCEAABBAAEAwYDBgIGCwEAAAABAAIDEQQFITESQVEGByJhcYETkbEjMkKhwfAUUiRDYpLh8RYlMzRjcnOCorLRFf/EABkBAAMBAQEAAAAAAAAAAAAAAAACAwEEBf/EACMRAAICAgICAgMBAAAAAAAAAAABAhEDMRIhBEEyURNhkSL/2gAMAwEAAhEDEQA/AOGoQhAAhCEACEIQBuwcgrr2I7OmaRoA0velVcqwfG8Xta733c5O1rQ6vTlZSTlSK442y+5PgBFE1raAArRSTAm8Pn8k4BXIUkbUshYWwKdE2ZpbBYBWbToQEIWUxhqVtwrCyVqAELKwVrAxa1tZWC1TYxhJyRAn6+aVRaUCFx+VcV3qKsaAkEc9dPZcb70eyr5GMkaCXx8QN142Eg0CNqN/Mrvr22q3neThwNiweS1OmVvkqZ5JcNenktVbe8LsycNiC4DwPNg+aqS6E7INUCEIWmAhCEACEIQAIQhAAhCyEAWXsPlLp8QGjYbnoF6J7PMEbAxoFDS/NUnuz7LiHDNe77zwHE+oul0HCxV1o1/muTLK3R34YJRtkpC5OKTSI0nTHKaJzRulKSYK3BTkWbhC1afKlsCnQplZQhUQoUhZCKWgYRaysFDAwFgrKEhpqhZLVhIzbMJpiRonaSmbYWDLo53257NtxML2Ea0S09DyXnTHYQxSOjdu0kH2XrbH4awV5772cn+Fiw8ChIPzCtjfoJr2UVCysKpIEIQgAQhCABCEIAE4wEHHLGz+Z7W/3nAfqm6l+yWG+JjsO3/iNd/d8X6INWz0nkkQEYA2Gw+imIeqhsr0aApiFcEtnqVUR5FFeqcNakYCnLVqRyTfZkLcFagLICdEWbrIWAtlRCgsrCEyMMrK1QmAygrFrQndLYGSgNSMmLa2y41WtnZQeN7Zxtos1BrxOBDTZo11I8llDUyxlYVIf3gaPHA7iaOIWK4idmtG5vktsJneJm4HsaY2k04OAth3rztYx442y6EJJ4UfDmBYPtSTWpNbfLkncWNa8WCCDsUgcJIQxDFy3vXyf40Og8TdQuq4h1Kudo8AHsJRF0xn2jyq9hBIO40Wqs3bzKPg4kkCg/X35qsrqRzghCEACEIQAIQhAArP3cj/AFhGejXn/wASFWFau7Rt49v/ACP+gWPQ0Pkjv2XDwjzU3C396KHwTw1pLtABv0Vazrt6+Xihy1rnOGjpuHRvm291xJWz1JukdCdims+84D1RJnsTBb3gacXWwegC40/shmkg43vc7w2GgvBd13/Ek4ey0sJYJHvbKHcNOc86n8ZvceQVowOOXZ2/C5vG8EtcDRo67E8iORSrMa0ktDgSNxe3quOOxxjjYBIQ1pALWtILwCbPF94m71OqsGX5lHKGRsc5srG8R4g4FwbqeI+lb7olGgjBSOlNlW4coHLcaXBjgWljmnxXz5DX6KSw+JBa03qda+qVSEljofWspPiW4KeLJMysOKySkpjpombMSs1llr2+qruZ5rJbuCw5rgwNP3S52mp5mvZSOPw73RloOocCDZFgai6UZDltg011lnCPFZJBOuuinZeKSISRskryJHvDQ3QDamG22NzZsEjkstwZlB+8S1rvs6bqKHs0dKVihyABoZuLvVxsA7ji39tlMYTBsjbwsFVp5+55pkxpSS0Q+H7NBxD5KJPCfui6oc/w+ymcPl7GCgP35pws2mIOTYl/Ct2r56pvPghyFeidl6xxpOjU2iCnxJBLHbjbzCijmYLjGfZTeduZV34gqnkzOPEzOOzWgD3WUWStORznvawoLQ4btcuWLrHeePC8ea5Orx0c8tghCEwoIQhAAhCEAZCu/dRDeKkd/LHX95w/+Kjq991cLjLNwblrGj3cTf5JZaKY/kjqGIjfinDDxkhg/wBoRz8lcch7Px4doDANN/CN00yXLBCyuZ1J52peOWly8vSOySbQ+TbFZcySuJgNa3XivyPJbNl3tLNlW2c7i0VXF9goC7iaC274rJdv0vYpl/oiWOJa67AAFnStuJx1PurrJMEzkkBQ5lYX9FdyrAGEtDR4RqdSb118J0CsODAbTG6czdk/4JlO3olsBi+SSy04WuiYaCnDU2jenDCqRZwzRsm87SQa6JcrRxTSFQzdDvexA/xWwdW2lbLEyZTYoBRbOmMOQ+bLZNFKMdoD81FNxgu690rHiel9fnyTJmywtEs0oe+lHjE9f8EOxCbkS/E7HD5ki7EUm8kya4jFUEjZ0ww2M83nAB9ymXZSH7GWY/1jjXoNAmGeYkuBa3Vzjwt91aMLgfg4ZkfRov1rVbAp5S4RUEca7zJNHrlC6b3myU54XMl1R0eW9ghCExgIQhAAhCEAC7t3RdnhDhWyu+/L9ofJv4R8tfdcJXozshiQ3CQ/9KP/ANAp5H0XwK5FumxIaEyGZizqofMM1DQSSqwzNvjSUXcMY5DRz+uu4C5eL9HrxUUuy/8A/wC+3kbPQa/RLtzCVwtkZcPUD6qCy7FsYAWADTfS/S9ynWN7XRQNLpZGsrcEiz/27o4v7MlFLUf6SsbMQ7+qLfVzT9E0lxkrOIyRua1v4tCPkNVWcf3yQxlzGcbuEA2yiC4/h1SY71o3SfDYyWTbxNa0gE6mwNQt49E4yd0+Ja48ya/UG/09VqzEeO28twbVXlzJjg6aBr3cBa2VvwpGnxmm0K11BshSuUyudIeIOGnP6V5JUqK8V6Lpgp7CkY3Kv5YeXmp+Ep4bPMzxpihSMhSzikHJ5HPEa4okNJCr88/i/RWmSO9FDYvIg88QNH8lFpnf4+WMfkR4kSoxNbfVNZssmbdcJ8gTajnYuVv34JBrV+E/RHZ6KUJrplhbOSdUOlKq2H7UNfQYJDvr8OSvDvrSWg7SNla50QfJwvETmhjgWvP4SDstpk3CK9r+k1LiCN1H4zG8r3/P0CUw+BnxEPxIOAWCGGQnhu6P3ehtS2S9nPh06bhdJQsgktB/sg/VZxFebHj/AGxrkGRHjE0o1H3R081LY99AlPnaBRWayeGlTR50pvJJyZwXvRk+1cudK/d6L/tyPRUFdMdHLLYIQhMKCEIQAIQhAAu99jgZcLBR3jZ9KXBF3vu1P9Fgr+QKeTR0eP8AIfZh2RmlcGhw4fNRuO7u8WxwdDNG4XZbIwAV/KCNV0aIpcR2PQ2uZSZ3Ns4qcnzElzXyxwtB4AQCeMnmznomp7EOcGCVz3Eu4A5wBe7i0DheoaDe67i7ANJB4QeHUabHqsx5S3i46Fm7JAs35p1N/ROTT+TZzXC92WED2cTJS2y0jjrStDd6a2rfkuQRxACONjAOEEtYA53ATw8TqsnzVj/gfLzTmHDjmhuT2Y8kIr/KG0cWm37KhZoaleRWv73VklNA16qBn3Nc1ORuBuTbN8tPiKsMCrOAf46VjwrtE0dieShw4JByXKbvVJnJE2CKSbJEq1TTGfRpJCOYC1+E06aJxSbyRnqnMTE5ssa5obtRBHCa28hy8uaIMsjje+Ro4XSVxkfjI2cR/N5rHxSN9Fgzo5IbhJ+xaKJrGhrGhrRdAAAewCy6RIfGWhfaVyGUH7NpJVEZi7QlSL3KNxzbBWFaOA96Tv6QqOrt3o/71XRUldUdHHLYIQhMKCEIQAIQhAAu190OP4sKGneMlv6hcUXRu6HM+F8sZ/FTh6pJq0WwupHcIptE7jm5qutxJICfwYkALko9T8donBKOSz/EgKJOMo0g4rqixPwEs/FlZjcXc1HYc8Xvt0T9rqHss5EZQS0bYiSh6qKxQ/JP5nWmGJdoSsKYo0RuAm+0KtuCdoFUMMbf5q04N/hCZbM8hWiTTaROOSZySdVaejggganHFomQmSwxA6qSdFJRYv8AEWxKQa6/RKByZMm1QlLhwUkYdNE5LknaOh4tjdxpaFy2e71+SSJSl4icr0wmkrdPZVHYxttNIKUcP71IAMS4qgLoned4n8XsfZc7XXHR589ghCEwgIQhAAhCEACnuxmafBxbCT4XeE++x+agVs01qsZqdOz0jhZgWgqQjdRNcwFSuxOc/HwzHE+IU13qNFb4CSL00381yzVHuY58o2SANkCrTtkIsfv8kxbyPkFIQv6hIbkuuhywUt75pK1u12iw5WEihc5mpnqVNAmttVB5+L4BW7gFhTGRuUykzkXsFcsKNFToaZiyP7DL06lXDCbD0TmZtEqx2iaYoJ1EdE1xJTy0efD5DKIWSsyM35LMA1KWk1Uzqb7EoMRyKdNf5qJdYcR7pWLF0sTGnivtEmJB1Wpk6apGOcEf5pSwnshxow4puXapaTVIOFLCkTSQphiQnkjk0xI0WjM4T3mTVK9v9pUFXLvLd/S3jzVNXVHRwT2CEITCAhCEACEIQALKwhAFw7vc7+FMYnGmybdOILseXz2b87/LZeeIJa4HDQtcD+a7T2fzXjiY5p6E/JSnE7vGn1RcYna2deif4d4OvzULhcQCL25fNSWHk+S52jvbtEkHj5razeiRabC3uxzCUi0KgqGz2SuD10UqDp6Kq94cxjwombr8N7SQDRIvUIWzYqmNcxzD4eJYT+No96OtWrnl+KDgHA6UBS4LnvbRszYzrxNJO3iF8lP9ie3xPhedqFE1fmrvHasm5qT4s7czEaJvjMWANVXcL2kYQNfqmWc9qo4mGSR3hHIfeceTWjqVOmYsKTssUGNGpPXqsyZi2rBFeq5DDlOZY55lt7AaDQHcDQ0E1oOdbqy5B3c4gOBxOIkoHVoe4g+2yKoolHb6L7g4uO39dB6LE8GmnJP8HhBGwMbsBQ8/NYmbySUQWT/X6GcEvVOOKk3kjorRr7GvyWoo432O3SJs+REjgQm3xkGJG0jk3dIsvktNZH0tGZw3vGhvGOVKfuV0DtvrPI7zK5846rrjo82ezCEITCAhCEACEIQAIQstbeyAFoPyVo7OdoXQeHluFVxo33W8WIRVjRk4vo7lkWcNlaC02Dy6FWaCa6Ppr5dFwfs3n7sPKDfgJpw5eq7NgsWHtBaQQQKN7DooTiejhycixxYjazql2y3sfyURBJYT2LE8tlzs6CQa6wm2Y5eyaJ8UgtrhRWWzpQy0LSiNNHFe2fdk/Dj4kFvZ0G4VALC13Q9RpXovVHC124sKp5v3X4ad5cG8BPTQLohlrpkMmJN37OKQ5ziAKEr9ed0fmrt3d9npMZO2Sdznxxm/GbHprurrl/dJhW0SCfUq5YDK2Qt4ImhoGlAAbLZTv0Eajt2x1Bhw0UKAG2nySxOixG3T98lqSaUmRbtijz0WhISLpKWhl0QMoUbStFKNmko0nr5RX6KPxThSQvAy2daP3TJ0pQMTW6cpQ5cU0xktNcegW0s4pQ+aY2onnyTISXSOVdssTbnnqSqSVN9osUXSH1UGumOjzJO2CEITCghCEACEIQALeJ9EFaIQAviHfLdI2lHfdCSQA9w77Fc10LsF2l0ELzqNr5jouawbp9HKWyRuaaNjUIatFccmnZ6Ajn0saH1u06jxQ4bJ1qyoPKZSY2EncD6J+8aH3XJJdnqQlaJXC4octtE7/jRz6Ku4SQ8O+yRmxLuLfcapeIspWWj+K0ux++qcfxbQBZVUxWJc1r6NaBV3Mszlr75RwHhjUtnVIs4j4ascks3MWFpPEK8lxCTMJKPjdsOfmlcBmEm3G6j50tSHfiwf2daxPaiNuxA5anX5JBvbGLxW4aee65hPO4NJB14iL306Kv4fFPkcWyOJAJrlXuEUO/HxpdHaG9qoTs4fMfqmeYdsIGC/iA+TCHE+gGqpOG7N4e4jwXxCzckps+7lb8mySCNj3siY191xBo4vnuhqhJY0l0NMN26Dyajk5bsIu1J4fNBILo+hUk+EOb4gDQFaKOkjAOgpK2S4i/Aki1KSaBMnPN7oQG2IboVTu1WaBkRBNKxY2Q8J1XJ+3WIdxAWaVYI58sqRXcXiA5xKYuQsLpPPBCEIA//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48134" name="Picture 6" descr="http://3.bp.blogspot.com/_qqoJ54z_hLI/SvBrm4g5rbI/AAAAAAAAAJQ/BGShzBblvSs/s320/angioedema-Ntnva.jpg"/>
          <p:cNvPicPr>
            <a:picLocks noChangeAspect="1" noChangeArrowheads="1"/>
          </p:cNvPicPr>
          <p:nvPr/>
        </p:nvPicPr>
        <p:blipFill>
          <a:blip r:embed="rId4" cstate="print"/>
          <a:srcRect/>
          <a:stretch>
            <a:fillRect/>
          </a:stretch>
        </p:blipFill>
        <p:spPr bwMode="auto">
          <a:xfrm>
            <a:off x="1259632" y="2925144"/>
            <a:ext cx="3048000" cy="2228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8138" name="AutoShape 10" descr="data:image/jpg;base64,/9j/4AAQSkZJRgABAQAAAQABAAD/2wBDAAkGBwgHBgkIBwgKCgkLDRYPDQwMDRsUFRAWIB0iIiAdHx8kKDQsJCYxJx8fLT0tMTU3Ojo6Iys/RD84QzQ5Ojf/2wBDAQoKCg0MDRoPDxo3JR8lNzc3Nzc3Nzc3Nzc3Nzc3Nzc3Nzc3Nzc3Nzc3Nzc3Nzc3Nzc3Nzc3Nzc3Nzc3Nzc3Nzf/wAARCACbAM8DASIAAhEBAxEB/8QAGwAAAgMBAQEAAAAAAAAAAAAAAgMBBAUGAAf/xAA5EAABAwMDAgUCBAQEBwAAAAABAAIDBBEhBRIxQVEGEyJhcTKBFCORoRVCUrEHNHLRJDNigpLB8P/EABkBAAMBAQEAAAAAAAAAAAAAAAABAgMEBf/EAB4RAQEAAgIDAQEAAAAAAAAAAAABAhEDIRIxQVEy/9oADAMBAAIRAxEAPwCW5KJBHgWTAuZ3RHW9lN+n7qHY4Kho9z+qVUO/vhSMi2R3QgI73wMBEJ7qO3ZTzlwz0HZDYNNyFPPH6FUZ0ZAwMn3ViO46nOTYqlva03IBt78o2VLnn6doSDWp3F3Fi3qrsYxkg9xdY0M/q9Nz/wClrUsocBuvn2KcTWZrY8pjHnkntZVm1IMWCOMLU15onp2cXByuXmjqIL7W74x25CnI8ayvEmqVdHTPkhbc9HHNlwztY1SolxVTEnNmr6D57JHFs0Zzy17eQip9N0+M74KVjSTmwwU8PGe4M8Llfbh4KjUSLy1M1z0LyFs6GdQkqmkzSOjH1bzcLfnEUWTAwgf9AwktrmO9MTQPYCyVpzHR8jyTZO06V8FTcEAdfdRQNY8hzhuJ4VySkjedwFiiRJ8rWF25oFjkeyU5EwGOE7zfYf2Qbg5ocOCtJ25cpqlPHVAThMfZJe1KpTBJedre60KXDnN7FZtL/mmLSj9M7wtME1XDbIrWRWxc9V63KxdspZOVGSfZede6nqLcpKEDjjKm9vlRwh3XcRymEudty5SHl2biyAi/RSB7W+6Zi+q3dG0WuNv3QjJFuLJjG3GAgHxOIsMforkUrhgAH3HAVdkUbG7pHfZNbNE2wbZANnlBZZxP91Qdlx2hWpJmkY5Vc3dx+qCgNotkfqo2ADDRZGQcf3KkA8IPatLE2x9IIPssiTTmuqQ+FtiT6mjquh8vdgpAh8ura5vAKei3tiTh9HUbHNO3lnwtGnnu0AW+CVq11FDqNN5YsyYZY491zjPMp5XRTN2uacgpWaG41XEOhlBGbIYhemYggeS1zefSU2FpNKAMYWvG5eX+jo46KOhkkmeXTnDGDospxVmb0db3Czq8kUspabHaUZM4fSf5tpWo8bak+4XK+H45YtQiD53SNey9j0K62pFpQfZPGaIkC/wF6wUtGPYosLmdkVZQc25UNvi6a5t7oBZUqJuhtlFzheAsUGjb7KT8AlSvHukaQMqwza0XP2SWfsvOffgplamZ5kBB4+VEMe0c49soOUxhscWCZeR4HYJrWE9fkoYyDwmCQNFjZOQt1AjsCO68G5F+/KgzC9+EDqhnXlPQ7OjbY5sADyrMtJvaJWEEdVky1Nsg5+U2DVHxfzm3zyltXja1KWgmfIC29+iX4l0JzoW1LB+YBn3COk12EYJIVmfWoJYS3eSOxVdJ8cnI0vDr9ArQsaUlxsLcr1U2MTvcwACQgiyTqDgKN0NwL8KsOnNyd5AcWPFg4EhU62Nz4ZGjlwsFTihnbOzebN73WiJNzsm9kZVEZ+iNlOpRCSIt8tliei6mqF7FZGnEOrsEFbdSPQE8bsla1h8L3S6iN29ocOykrndcLd1skuB5CccXsllCi4nEvdfongJTAL3ta6ahSOqhxGFJwEh7spmduxYKL2HCT5lglul/+KEVYLh8fdEJAOvKpGVT5iol/wA3AtwgExBtcqjJUWAzwkPqiRhC5GjJVAYLsKpJW2vYrOklcDdVXyPcfTyhrjx7aUlY443JL6h9ueFTYZHGx5TdjrEJr1of4t4N7om10heMlIdC82AH6KzQ0RnlHYH1H2S+nlnMZutiOe/ll7gPTwUuvInwDcFDVxWcLDFrIGM2gBXv48zOy9kt3MFnm4R7g2JxHJQynkWulVUckD/LcMkA/ZNmdojidSAtggrqJhdgXNaAB+OA62JXUSC7QniVZFC/dEQehT3EngLP0qXdEw/1Nyr5NisLHUB3IBQdb8eyInKgpVcDaxyixbCjqvXRDQ44sq8huMJr1WeUKLe+yU+W2VMt+RyqzmuIITQCWujiaS920DqUDdQikb6JAR7FBJStlPrAt7qu/RYHG4BafY2VSqnS26rbbv7kpDq1jcueP1VY6C117PeR/qXh4eYL3/cotX5QT9SgGd4/VK/ilOBcknPcpg0EA4DUY0K2TYIVMiWavBwInn4TRqrnEeVSf+bv9k2PSoGH1vH/AG5WjBFSRkWj3O6XQnLOQNAJ54jJI1rB0DRytehxEbYthQ0WgwAMJsDNkIB65R9c/JkiawBJ6LNqKhu07TY9FpPbvOw9cLOqaNkM2xguAtHMqPrY/IwS6TqLKIXyzeqQ5OAXL1QxrLkNF+qKTeKZu4Dals/H6veHxfUHdw0rqT9IXJ+GT/xzv9C6tx9IV4ek1x/hyQvgIv8ASeq3nj+boVzPhV+6Usxaxwuo2gssVjXTCMKCbZOAoNwSChcb8qVwV7BC44QOl9e0rxKFhc5IflNcCeEp4NiginJW254TTm3dQMIAdg7KCw8JvK9s3d0GrljgSQUBkmaOR+it7T2QOgLuAglN1TKOXWSJaguwX3+6sz0jyFUdRkHPVMaR+IF+bq9RBz3blQbAQQLLb0yMWDSmVi7E0ubtKe4gdlZ0+m3SOJGGhXjRsPLQqkc/Je3O1TzuAHdC0F7dzu66CTToXn1M/dIkpaOIWfI1oHui5TSHL6gCGkt5WXJWTSM8t3AXY1NLTOjvHd9/0We6gYfohz8I1WmOeMx1Yo+EC9+pS3OAxdkfpCy9EoXU0z5HRbARYFaj7NZla4TphfbgvCYtVtc0gtcD8rsHg+y43wOHufZ/LTcfFl2j+MrDJ1YKkzb+xSb2ObJ8gvfJVUusfVyp2vTzrHm11AN8qDnhBtscIVKMnuhI+CoLl4OHVACWISy6aL3RC3ZAKEaaI8WARNtdMuEHoAjH3RlrQ2y9dQ59gmZczGm2AqskQI4Vl70lzu6YVzDn3V2lbtIskXBN00SNhjfLKdscYLnHsAhNulmXxRQ6QHQykGbk57hY9X/iEXHbTR3vxYL51qFXJqGpT1L7/mvJA7DotvQqATyA7gNuTuFlfh+uS5bvTck1zX67Mcbo2ni5Sfw2pOka6sqCQTkArWl1Shpowx0rbgWsFVZqsdTK1sMd/cqc8uOY6hYzkt7X46+SACJrsNwrMWqSdSuUrdVZDWyRva4WPISnawxw/J3H5RN6VZNvoOl1j6l8l3EhoV6Qny8rmvBUzp6aeV39Vl0Up/LC2x9Mr7cV4EBfNK92Sf7WXZvsLrlPAsbmfiHOFt1iP7LqZr8/qufKuvGdK0nuq0zQVZfY8JLs8qVqe4sdZFvvymSsBCrG7TZMH2BCgsSmv7JrX+6AixU3Rgg8iymwPBQAB1kW/wB0Wy/Ve8gH+ZCg7sJbifsrDac9wfumR0b5HtY2xc42AuMpi3SkblQWE9F0UPhmsc7a8Rxnmxddefo76d9pInut16FV41neSMKGjfK8NYwkngBD4j0fUTRGD8DUOjJG8tYTuH26LpopDTjFMW362VqHUwHCznMPyrxx+s887XyAacIceQIzfhwsf3WlQaXUyj0tJB9l9XdPFVNtUQwVA7OaLr0VNpwwyIw+w4V2b91l6fOZfBU1VEXN2xycjHKz4dNm02Qx1EZa8FfYm0QcAYpA4LG8R6FUVdODTwtfK03FnAFZ8nHvHo8cu+3xnVmXrZhgXKrmntJsZi4W34i0bUaOqfJVUM8bN19xYdp+6yqZzpKoF37JY7kFdv4KhMOlyA9Xlb0p/LCy/D3p04W6krSmP5YWuPpFUtMpWUdOGsFr8nurhduFkBFmWCEO7Lj27dFvHISjdWHjcLpDhblVAUbpcrL8Jjh2UY7JiKZBaUTXJ0jAQkbSCgzQ8HoiBSW46JgN0A0OPdEHHulgoggUwPPdPp2Onf5bJDGSDZ45BVPdbA5V+h9ErCjekr+g67WU1b/DtYcC5v0SnqF2RcHR3FnNIuD0K4rWNP8A4hSh0fpqI8xu6/CqaD4okoneRV2aWmzo3mzXfB6FacfL8rPPj+x3DZIXmxaPghQ6kpKlhBhjcPYWISKeaKsjFRSv3NvlpGWnshna4vdNS3bKMvZ3+Fux1VWr0qWnvLSF0kY/kJ9QVWKsHDumLFa1NqYePzOe45CKqoKTUBvBDJLfW3n7jqlob/VOGcNN2OLT7LSp684EoB9wudqqapoJNsw9P8rxwUUU7xYg/qj0eo69pjmYQdr2HkHIP2XL634D0nUJDUUcYo6r+qMel3y3/ZWaStLXAX2uWzT1TZLB1g7un1U604IaVU6RE2nqWjBw5pw5emN2BfQamniqYjHOwPYe64/XNKkobOYC6A8O7fKXjomc5pskOFshWHd0iXAXnu8O425UOsQoHKk8FXCKczq3CX8hN6oJeFZFPt0SnYRXyUpxygJvlEHBKByVPRJRwIXnSBo90oE2Smm78plVyAEm5WlS/wDNBCpQgbVoUAHmhKk2Ib2BXL+LdO8qobVRt9Mn1W6FdVFx9kjXGNfpM25oNm3HylDl1WB4X1h9BUMLyTHezx3avo80YlY2aC24C7HDqF8epsSfdfXNCJdo1GXG58ocrfhyt6Y82MnapNRtqQZqcbJx9bP6lTa6SJxBBa4LWn9FYCzBPNlOoxtLWuLRfut2KtDVNmb5U7Q5pxY8KnWaaIT5lPcwnp1apcLHGFpUZJZlIMTY4fUCB3VmnmMeCbhawjYZHt2i1+FlPAE72gYvwgpWtSVmACbgq65jJmWIDmnoVz1OSH4WxRuPF04V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48140" name="Picture 12" descr="http://www.alergohouse.com.br/blog/wp-content/uploads/2010/11/angioedema.jpg"/>
          <p:cNvPicPr>
            <a:picLocks noChangeAspect="1" noChangeArrowheads="1"/>
          </p:cNvPicPr>
          <p:nvPr/>
        </p:nvPicPr>
        <p:blipFill>
          <a:blip r:embed="rId5" cstate="print"/>
          <a:srcRect/>
          <a:stretch>
            <a:fillRect/>
          </a:stretch>
        </p:blipFill>
        <p:spPr bwMode="auto">
          <a:xfrm>
            <a:off x="5038576" y="2925144"/>
            <a:ext cx="3043781" cy="22798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Elipse 8"/>
          <p:cNvSpPr/>
          <p:nvPr/>
        </p:nvSpPr>
        <p:spPr>
          <a:xfrm>
            <a:off x="539552" y="836712"/>
            <a:ext cx="6984776"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nodeType="withEffect">
                                  <p:stCondLst>
                                    <p:cond delay="0"/>
                                  </p:stCondLst>
                                  <p:childTnLst>
                                    <p:set>
                                      <p:cBhvr>
                                        <p:cTn id="9" dur="1" fill="hold">
                                          <p:stCondLst>
                                            <p:cond delay="0"/>
                                          </p:stCondLst>
                                        </p:cTn>
                                        <p:tgtEl>
                                          <p:spTgt spid="48134"/>
                                        </p:tgtEl>
                                        <p:attrNameLst>
                                          <p:attrName>style.visibility</p:attrName>
                                        </p:attrNameLst>
                                      </p:cBhvr>
                                      <p:to>
                                        <p:strVal val="visible"/>
                                      </p:to>
                                    </p:set>
                                    <p:animEffect transition="in" filter="box(in)">
                                      <p:cBhvr>
                                        <p:cTn id="10" dur="500"/>
                                        <p:tgtEl>
                                          <p:spTgt spid="48134"/>
                                        </p:tgtEl>
                                      </p:cBhvr>
                                    </p:animEffect>
                                  </p:childTnLst>
                                </p:cTn>
                              </p:par>
                              <p:par>
                                <p:cTn id="11" presetID="4" presetClass="entr" presetSubtype="16" fill="hold" nodeType="withEffect">
                                  <p:stCondLst>
                                    <p:cond delay="0"/>
                                  </p:stCondLst>
                                  <p:childTnLst>
                                    <p:set>
                                      <p:cBhvr>
                                        <p:cTn id="12" dur="1" fill="hold">
                                          <p:stCondLst>
                                            <p:cond delay="0"/>
                                          </p:stCondLst>
                                        </p:cTn>
                                        <p:tgtEl>
                                          <p:spTgt spid="48140"/>
                                        </p:tgtEl>
                                        <p:attrNameLst>
                                          <p:attrName>style.visibility</p:attrName>
                                        </p:attrNameLst>
                                      </p:cBhvr>
                                      <p:to>
                                        <p:strVal val="visible"/>
                                      </p:to>
                                    </p:set>
                                    <p:animEffect transition="in" filter="box(in)">
                                      <p:cBhvr>
                                        <p:cTn id="13" dur="500"/>
                                        <p:tgtEl>
                                          <p:spTgt spid="48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25688" t="11925" r="8163" b="3971"/>
          <a:stretch>
            <a:fillRect/>
          </a:stretch>
        </p:blipFill>
        <p:spPr bwMode="auto">
          <a:xfrm>
            <a:off x="323528" y="34099"/>
            <a:ext cx="8568952" cy="6707269"/>
          </a:xfrm>
          <a:prstGeom prst="rect">
            <a:avLst/>
          </a:prstGeom>
          <a:ln>
            <a:noFill/>
          </a:ln>
          <a:effectLst>
            <a:outerShdw blurRad="292100" dist="139700" dir="2700000" algn="tl" rotWithShape="0">
              <a:srgbClr val="333333">
                <a:alpha val="65000"/>
              </a:srgbClr>
            </a:outerShdw>
          </a:effectLst>
        </p:spPr>
      </p:pic>
      <p:sp>
        <p:nvSpPr>
          <p:cNvPr id="83970" name="AutoShape 2" descr="data:image/jpg;base64,/9j/4AAQSkZJRgABAQAAAQABAAD/2wCEAAkGBhQSERUUExQVFRUUGBcWFhUXFxUUFxcXFxgYGBgYFhQXGyceFxkjGRgcHzEiIycpLCwsGB4xNTAqNSYrLCkBCQoKDgwOGg8PGikfHyQsKSwsLCwsLCwsLCwpLCksKSwsLCwpKSwsLCksLCksKSksKSwsLCwpLCwsLCksLCwsLP/AABEIAMkA+wMBIgACEQEDEQH/xAAbAAACAwEBAQAAAAAAAAAAAAAEBQADBgcBAv/EAEUQAAIBAgQDBQUFBQUIAgMAAAECEQADBBIhMQVBUQYTInGBMmGRobEzQnLB8CNSYrLRFBWCkqIHJDRDY8Lh8XPSFlOj/8QAGQEAAgMBAAAAAAAAAAAAAAAAAAMBAgQF/8QAJxEAAgICAQMEAgMBAAAAAAAAAAECEQMhMQQSQRMiMlFhgTNCsRT/2gAMAwEAAhEDEQA/AOx3OLJylvIafE0O/Ei2g8HzPx5UuvXulBm4SelZHkbN8cEUW4q25Jgz9aExXF7diO8YKSCQCYJAiTr0JA9aPsoaC4m6OIgNBmYBIIj2T93zGvTrVEmzRHbqrF7dqbDNuQJ3I20Mk+R18jX1grAvyVMgMV+AB0j3EGsr2h4Gi3bD2sttiWDKPCHUATp18XnqDBiiezfEm7t1RjmYAGN0u2QMjOBtbuIACeREc6a8UvbXl0TNwi5q6aSdf6GY7EobmUMYXMH09kKAZMdcw/zCrMALbAa+7kQOkkGB01jekSW7d2+iXHkPc/arsrNluXMoeRCyuXqYGtaRuztgSBbgH2gCQTO8NmzAnWYMEEiOdE8UovtYYnDJFyimxrb4aI0A9d/hV+Av3LMhG0/caWX0GhX0obDNl0WIGkDkBsI5aUYCGpPc0UcVLkZJ2kI+0t6dUM/IxTXB49LolGDdeo8wdRSDuwRFJcezWD3quLeXdyYA9zTvP7vPkJpscr8meeCPjR0GaXHtBZFy5bZipte0WGVTCo5ysdDC3En8XnC/hfEruNthlPc2xoxA/auwicqt9kh5Fpcg7LvXzxHD4HPeF4gs+UXMzXCASqeyCYQhLaOxWICqzQNa0oxtVoatx7Dgkd9blQWIzqSFCoxYidstxDPR1PMV8jtHhsxTv7WYDMV7xJCxmmJ2y6+VILlvhxD2pIyju2AOIX2TatZViM5nDW1hZnIw1lpvx+G4eqFbpQIFtscz3CuS4HRDMwQQH15AFjoJqSB3ieOWbaB2uIAysyaglwozHIPvadOor21xmy211N8sZlnNKiIneXUR1YUgxVrAvbtEsWtWbdxUtqXAdQUMg6Z4a0IMxInkCBsJiOGi2rqGthi2JVIvI7G3dUGEHtTcRTk5wCRQBpU4/YZ7aLcVmu6oFIbMIY5hH3fARO0wOYphWb4PwrBtdW5aBNyyiKAXunIvdhFAVmKxlEGJ8Qb700/v3cqs37oJ+AmgBTw/tbZuydUAbKJKMWaSMoW2zEMY0VgGOsAwY8xXbLDILvjZjZDl1VHJlAxKiQAWhGIE6hWOwJAFm/YG2HMTIBckKd5UEkIfesRXxYwWFClFwiZW0IzDUFHt/wAlx18mIqnqR+xnpT+hpd7Y4VWK94WYMUKpbu3CGDKhBCIY8bhdfvabggEjtBYIunvBFlVa4dYCsuZWmIYECQVmlyYS1mLDDLJOYnPPiLI5Oo0Je2rHqVBqYfAWba3FTCoFuiLi5tGGuhBG3iOnvNT3Ijsl9DLh/HrN8kWnzwAdAwBBAPhJADQGExMEgGDQljtlhn1DkLmyBirBS3ikbSIyH2gNudU2ltICFw6+JSp8UkqQqkEkSZCqPQUCvDcKuWMIoKzBDkEZjJM7kzrPXWo9SP2Ssc34HmJ7RWUtJdJYrcjIAjBjJAnKwBVRMljAA1navk9qMN3Hfi5mtSRmVXfVQSfCqltFUtMbCdtaXM9kols4YFLZBRcwgEGfXXUzvzmvk3bIt91/Zh3YzEJmBAzBlaAdgVZhHQ1HqQ+yfRn9DI9qcPIGcyy5gMlyY71bEZcshhdYIV9oE6ivmz2uwzW+870BfDMgiJDGdoKgI8sJUd25JhWhG+Owq3Dd/soznUsCNT3i3Z6T3iq09VFC4biGDRCgwpKs2aCVMatCjogDMoA0hmBnMZn1I/YPDNeDW2uP2WNoBjN8uLUo4zm2CzRK6aAnWJ5TTGsXgOI4TvrOXDFXQ5UeQcufMCTrqfG2pk+I9a2HeVZNPgo4tcmUVatt2Zqu3c36z9atvXMqEiATovmdtPdv6VgSs6kmCcQxUnKG0+9H0np5b/KlOIxRVwNkALMxUlTrEBgYVgx1kc/dV90mPCM0bLI+Emq7d4kHMCp0kGOg57Hz6g1riqRtx4+1UuTL4q+b+NjULZcWcu2jSLjadWWPwhetXWbV67mW0O7tJPeXAANYIAEas0azrEelfGDw4vcTuSSuRhJU6ju7CZiGPOTEmY35U54ZdCYS5bXMfG41JZvaOhJ38z0rT/0PHipa/Jy8mCOXqLl48fezmmMRrb/s7lzMmdgSTIKLIPTUZh5Gul4Dixa3aOQlrjAPlnIrN4icxmAQcyqesaQSEl3swpw5vMxkhyUEDMjaEZuZI1GvSr+y/GS7XLTKSbSq1rw+PKBlYZTs2qj3yffWLHjcE7dmyOeM8ntVf4adXIMjX5A77+6fhV4vTqJ10jnPSgnuwudswAGq5CWkn90DNm922uu01Swd5zTbRvuBv2jabXLi6II+6h5as0xUTinsvmVO0g9+LalLY7xwYbWEtn/qOJg/wLLdcszQ2LwM+O43eONiRCpO4t25ITz1Y82NDYC8FYKAFUaBQIAHuA2pveEpSm60Zkk9su7DXsr3Lf7wDjzByn5EfCieMY/BLeuC8o0Ae65VigYd0gXoWZLyKQAZQgNIIFKOAXCuKte8sp8ip/MCmPF+N4VDimu4eXt5kMqpN4IlhwM3IZrtsCegPLTViftMOdVIK4gcCujrLMVIyreZi11mZSpQE5izMQRqJnSr1s4PEs1oKrEW7LHKGUC2MxslHWAAMzRlMwx5Ghb/ABrBtethrWa9CATaDMk3+6ClvukXVPOPAYJ0mtO0GEs5rlq0A7hB4UCZ1g934o9nIsieUTB0DRA4HZnDwo7sHLnIlnJJecxZi0vM/emqj2Pwsz3QnKVnM+gLZzl8Xh8XMQeW2lD3e2VkZ4zkotxzKkLCLm0OpYkagKGbqBIptwziC37YuLMNO8ToSuuUkDUdfOgCYThdu0zMihS0TE/d2G+g1J05kncmvriP2Vz8DfymiaG4h9lc/A38pqAMqLf0q3D6aivOVF4NBFc1cnXuo7KGxh61dbxpNe4iwsbf1oHONtqu3RKipLgNbECKGfGAb1U1V3sPInnVLGRgkXd/MwaXYh3B6fr51fh7ZB0GtG/2TMPF/WooZagzMYm6YnTT4/8Amq7LyKacQ4YBqKVqsGKtErkaatBOC+1tn+JfrXQbPsiuf4L7S3+IfWugWPZFbcPxOV1PyMlbb/eFHUGjOMXcoRdgZYny0A9ZPwobCW82Jn90fM6fSrOPsGuBf3VAPvJ8UfMGkY0bYruyJIWNfEwN4n3kTGgnbWNaFTEXWYA2wqzrL5jHVWVYLdQQPM1eHXMQNwBOh5gxrtty13r5sIw1Zg2p0VYETprv/wCzvT7Om4/bYp7J4Jnv4p+Ya6pMaTcuawvWLW0mAwmtCcMq+BB4F5cyxMyepzSxPU0l7OcRW2b9s8rlw6aEnvH+Zgj0IprZxmdywPsz8JHKddttoAilZp6UDmyjTc0WcQs/sSRoVmQNSTzzEiZ/9VlbbtZxttmnIV7oiRAUwAPRgpHm22lbLid8ZNDq0D161j+PW1bcqpMxMg7R06aRVW0siUSuOTS7maP9p3mXLCb5xB/wldCup0YFhoQaveI8jPkNR/3Us4dxhTZUlgWiDlDsAdpDBY+dFHiVplIDySI9i6eUD7nXT407t0a55IuL2KMact4DmTFae2PAAelZPimLQ3UcXFEGTOYaHzXWtG/FLRAhz/ku/wD0pDizFGSPMH/xNkDfvF+AMn5Vub3CrTkl7VtiTJlEMkrkJMjU5PD5abVgeF4+2MXbYuSFJMBLpPstsoSTWwxvaNVsPctqzlSi5WS7aku6oIzW8x9r7qk8qfhVIyZ3ctB/92WvCe7SUAVDkWVUQQF08IBA0HQV43CbJIJtWyQWYSiGGf22GmhbmefOladq1Uqt226O3dyPCQDcLgbkN90GMoMONJDBQsJ/tAtM1sMjqXyCF/aEO+oHh0K5Yad+WUEEU4zmg/uizLHurcuGVjkSWDmWDGPECdSDvRFjDqihUUKo0CgAAD3AaCs5e7f2EW4zpcUWwxE9z+0C5Ce7i5qctxTBgwfcQHHC+MJf7zIGHduUObKJIAMgAkga8wJoAPobiH2Vz8DfymiaG4h9lc/A/wDKahgZVXnaixiggiCzb5VEn16UDg2miF4gLWgEsd/effXNjydiUXVIEx/afu9GstHvkflQdvtNYY7FT76Oxt13Ultqyd+yrMQVFS9kJNcGtbHKwBXbea8W8IilXBLIQFRJ5iTtR/eZQZH6/KqmiNNFt7iNu1BbTpO9K8R23ticqlj8KRcavh3JJ29/0r74Vw8sAyppykVIiTdjQdoLl3ayfnQly/Lagq3Q0QnEChjahsZez68+tBP7DOHtNxPxL9a6FY9kVznhR/aJ+JfrXR7HsituH4mDqfkY3B4zLiXHWDXxxLHqtxsx1Ykqu7EBUEjoJ016GlXFbpW8GHkfKvMYVa4rruw8R5+HRZ6wCY8zWZScUboOpphtvGnoNtBvHr/TSvq1xC3MXFAHUT8CJ+c0M11YP6neKV4lvz/pUd8lux8lGfIzd8NfbLqhHsvoCGMSAQdQTBIO8ToQDQuJNyyYeQVkD7ylTB8LADTTn7qEwWDLMNOelaa1bZVCEBgZOUjMNfoaLUmm+UIlj7fi/wBCFuMDryMDbf3nagMbjs1uNDGgMQTGx33NajiXBVGuXeDpIEkCQI6GkrYe2pEoNNdff+vlRaU3IIwbjpn1wa6UskXEBVmYiCNj1Qjnrz2p9g76OJSNNCAIK6nly3mkeKxQKxP6/U/ClFjGm3eQqY1Cn3gkSDPKmxyOxjfbGnss4tdBaOhj5/8Autbwi/3lhD0EH00rA3L2d55ST+vdW47Mr/uw95Yj41SRngHcG0xlrzb+Rq2PFMYtq01xhmCxppzIAJJ0VQdSx0UAk7ViuHPGMsfjPzRhXQKfh4MnUfIyfDO1637mHt9zD3FtXGJHhGfDteBtt96DC5tvb5jX1u1tgL9iYAuvEWv+UrXT4c2j6agwUYgNEitVlqZaeZjI4ntnh+9aybSMVe3bYM9lVzvmzAZyAShttmH8IiTAojgfapHcWxaZc7HxBFRczC7cUMuYnNktMGPJ1KmDIGmy1MtAHoofiP2Vz8D/AMpogUPxD7K5+Bv5TQBjMBtQHG3ewwuG21xeeU6ij+GGKeLeUrrB5R1rmRR2sjaRicR2+sNbyjODGxUz8qSWuItcY92h15sNPQDU10O/wuw2ptpPkK9sYG2p8KgeQqz+ikdCfh2AYBS3tRrXnFFyBteX1p9cymRB95pJx2AhIiKhqhuNmHx2Gf7uvnTzh3bS3as926OpAAmJXT3ivbVkEU6wXBbdxRInbcUWVlCjGXe0Cuxyqzk7AAgU14dhWK5nEdR0rVWOC2U2CyPKf1NC8SYAEAihshIVcNEXk/EPrXSLHsiua8Nb9sn4h9a6TZPhFa8PxMHU/I5hxR5f1pieFi6iMBrz6jQUPhMF32ICbyt1vhbaP9RWnHBWlFO3I0hrRpUt6FFzgNwDQ/OvLPASN9zWxa0KouJ7qhxLrIKcJhwgEDUxr8dulFMYPxr4uCAh8q+cZd1n9b1fJGqK4pd1sctaEQf150g4twSfPlGnwp9xLFC0haJMhVG0sxga/P0NZzFcUurzVh+6Vgekaj51HZaDG3ejNYvAMtLjgzmBJ2M/oVrzjrdxSY8QjMp1InbzB1g+7lWfx1+SYECoSLSFYt+IAfqa6VhMNksqvQAf1rC4bh7B7Ln2bjHL/gbK0+prob+zUSKx2JrVzLibJ6XU+bAfQ10gVyviT5TmH3SG+Bn8q6lZuhlDDUMAQfcdRT8Pky9Stpn3UqVK0GUlSpUoAlDcQ+yufgf+U0TQ3Efsrn4H/lNQBguHXCqrOpygHzGhpvhryj9aT1pXhbXh94Zh059OW9G4d9dBNc2LpneaUoh2ZeuvSqhdI1iP1zr4Gp1EGqMbeJGRdTFTKRRRGODaSD1+JpX2nsxbaf1rQFzjF1GQd0/hGrDYRtpGooDjfaVriwR8NZPuo5VFKalYDZv5TB2POtPgXOUZd6x5l8oCwRqdZp9w2+QPfzFRwNUrVDW+zRPv8vWKz2N9r3UzxmMaOUfrnSZTmMmYo5L8IuwLft7Uc3H0rptn2RXMMJ/xNkfxT+VdPseyK24V7TkdS/cY7sUk4wn9205HqyD6Cr8FZyPdt8kuMB5Tp8oobsUxGNIGxtPPo1sim2NthcZdH74R/llP8tKa9ljY/wAjX4KOK8YFqESGuMJg7Ku2Zo1OugGkwdRFIsVcuAZzeuh/unNCyBMd2PDl90HeqsNeN12uHe4ZjoNlXyC6ec9a+MdfGJv27CzbIDktlJY6ZCE2EmfLz2psYoe6irY/w6G5ZtH7zW0fpqyBvzoTEPtr0kHltPv0Ij1pldIVRGgVRA6AAAD8qCv4oMAXtjxQZB6xBbamZ4RpW6MfTzku6lY27QYE3bRVCA6sHSdBmUyATyBEj1rKti2djba2UdBmcNuJMDTaNZkTPKtF/Y7x3uR/iZvkKylsG8TeLFFK5Qq6ZlBmX6E+7ruaXFfk0YnK6oDvX1t3VYuggw4LopyNvoxHOG/w0NjbiFtLlry7xB9Wr64tcEMBsAdqmKBZwBuT8z/5NVlRfJaY+xBs9xgQLi5reYvOg8cOYOzajlNN73GLOX7Vfn/SnHaDD5LeGA2Rwv8A/Nh+VB4q54DrVMlJisNuNpmVxuLttJ7xP8wFa/sx2osDDW1e4uZBkOWXHhMDVQROWD60jZD3ZJnePjTHsFicty9ZM6xcX0hW/wC2pxSV0VzxbjbHHFu11mxaW6c7IwunMogDu0ZzmzEZQcuUE6ZmUc69xHbDDqxUMzlXe25RHcW2RXZs2VT+4ygCZIIGoNX8cvWBkW+gcXCUAKC4AGAVs07KQQD50r/vXCMLzJZDlEe+4KZQYSQZPN0eQY1DGa1GIJwPbGzccJFxSXa2so/iZcklYXVfH7W2h5a1oKyljGYDvLbLZUMzgqwtRlZu5UMT7zcsrPUr0kM+GdqbOIfJbLElFuSVyjKyW7ixmgk5binQGJg60AOKH4h9lc/A38pq8VRxH7K5+Bv5TQAh4rai838QVh8Mp+lAG0Q0gxNOeNXEKq4dSVMGGX2W9eRg0qa+p+8vxFc7NGpnX6bInBH0XJ0orC4MDfc0Havqusr8RS+72jhiMrGNoiD5GqxX2MlvSNFfwoI2rH4jgwYXGywZJHpX1juL4h4OwOyqwAEdYOtK8ZxS+wygMo5+JdfnVqt6JjjaW2eWViikucxSG7jblvdGb5/Q0dgMdn+6y+YiplBlO5XQVibhNV2bXOo9WrtUUHcaTs/w9Dh3ulQX7xVViNQMySAeWpNamx7IpRw9VTBIuZczFWIkTLXA0R1A+lOLI8IrfBUkcnJK5tmV7D4f/ebjclthf87T/wBlE9pR/vigaFrQB9WcD61f2Iswl65+84X0Qf1Y/Cghd7/ENd+77KfhGx9d/WkN1BGpK8ra8GV4Jf8ACs8onzG4pvaxOTG2GBWGPchQNldSSZ5EMo+dUca4BdS6z2UNxLhzEKVlGPtCGIlSdRG0n3UX2Z4C/eC9fEFJ7u2SCQWEF3I0DRIABO5NX7lRonJOIZi7eVYmdD9SAKCAk2gf4ZA0gFo0+lNMSkr74P8AMaU27ZhSdMoQjT+IkzU9RxER0v8Ac0rqRrWExDmxNkjRC0HqpJgj0+ldExA+FZ/iFlWkMAwHIgH4TtSU+1jccjDLYNxv4Rqx9w1jzJ/OieFDPi7KnZrtsH1YTTPGaaDT3DQfClGqXFdd1YMPMEEfMVN3sjI+46z2ktTh2PNMr/5SJ+U0iCys1p8NiUv2Qw1S4vyI1B9/KsrgwVBRt0JQ+amJ9Yn1qcy4YnpnzErv2tCKB4bf7rG2GmAzG2f8Ygf6stNry1muNXMuVv3XRv8AKwY/IUmLp2aZq4nTMTw+3cZGdQzWiWQnXKxESBtMc+Vejh1sBgEQBs2YZV8WYktm01kkkzvJogV7W85QD/clnvBcFpA6l2DBQPE+UO+g1chQM28CJ1NfWG4RZtsz27VtGb2mVFVmkyczASdddaMqUASvCK9qUABXuGqxmB8KWXntIboZSBaNsSBOY3IyqoGsliFjqRWgpJ2h/s1lWxF+yjmAhbukuOwc5MkkSQcxETEE0AB2uI4ZrT3lJNu3GY5GmGAIIUiYggyQBGu2tDYzjli0rFlZmBICW1ZidfCJKgBiJMa7HU18YrtHhbbNZ/sw7ps7v4LQBNuTJtH2iXSBOoIkwBJvtcfwd5sjWIRxJe5btBDKMxDhmzDwhpzKBodY3APb3GMMse2xLZAFtOxJm2oMR7JN22Aeece+vcPxnCXLotIxZmFtgQjZSLil0Oc6ahTpvptQvC+1mEukkYcoO9yglLJLMXt5nKoSQe+7scyTlbUKxUnheOwJuWjbw6JcuKSpFm0GWO9gFkkgkWrugmMpDZSyggExPGcNbd1eVCFFz5TlZ2NwFU0livdMTHQ869TitnKjOrKHtd6NM0CHYrCiZC22PpVR7QYV2/4cM19QxlLMsUa4qi4WOXMChygsWk7AzVB7UYZ7Lm5hwyLbtTaFq24CtabEFczkIwVVJgfuyJzQAAz++cLlzS0dO6uEnxWkBChZIJvW4jcNPI0zwWFt3ba3E9lwGEjkaQJxTABGsth1yW2d2R7du5ldR4ywYkM+eVlS20zGtavhV9HtKba5ViAsAZcpKlYXw6EEaSNNCRrQBUOEL0FFLYirqlAGKGK7rBWrQ9vEFzpyQtJPwIHr7qMwOFyjypHwR++ud4fZtqtu2P4UET5lpPrWmfRRWOWzelX7Pi7tXmHOtVO9fBv5f18/Kq2MrQPiXmNY0knpJJ+JmhFvydRCEQD06RRNm0GJnYfM1MRh4226dPL3Uxy737v0RFemqj+wnB4swUY6r7J6r09Pp5UHe3NVkxsdRsaneyJ+VKf5LpatCvFWZND/ANhkU2NirrWHA3o7irRb2H4iUdrDbMCyTyYe2PUeL0ajuM2smJJ5XFDeq+FvllpDisQUupcUQUMj3wdR5ESPWtR2kUNZS8uyENP8DiD9QfSnL3QoQ/ZkT+wBqzPaC1KkeY+NaJWkeVJeNp4T8aQjW9o3/Br5fD2XO7W7bHzKg0bSLsXiM2Bs/wAIKf5GZB8gKdd+sTIiYmec5Y850jrpW9cHJfJ91KqGJWYzCZiJEzBMR1gE+hqyakg9qVKlAEqrEWgykMoYEaqQCD7iDpVtSgDH4rtphgEJssc632ClbYcLas3LjyrHScty3+IMDprU/wDyyzbNu0bIa45ZBbRbSZSt9sOAQzwFLKwBnUKdBsNbdMCfpv6Vl17ayyL3LEtbe4QGMqFzQD4ADJUqSPZIIg6EgHt7j+GtGye6RbV2ybyvCIVULIlNDlyO0kezJnQ0MO29ju1dLSqiC0GLtZQWrV5wrbNoBAMaT4dNquwHbFriXP2fjtWBdJXOVLHUIAwBOhBBnWeWw+8R2rcMFFgg94VkliCitllYUTcIlsuwAJk7UACP2vsi0t23htUQMhPcoFBuOjqGnwgKjNOgiOpFH2O0OHOGGIFmFZu7hlt2zCyAGLEBQFkAEjUhdzFBY3trdSyXXDsG7u6YcMF7y2ts6kCchL5F0lmgeHemC9qpv90LNyQ+Rj0/aug5akqq3o//AFlmnwgMAfGE7TWLl1UFkyWZcxFuAxga+KZaYIiRENFaS3bCgAAADQAaAAbAAbCom1fVAEqVKlAHPezKxbFaFhIpLwVfAPKnKPArCdNoFuNFB3mn6n+lE4l6BLa1CWy90grDmBX096KC7+Kou4s0EWeYrEQ3z+tfFnEZ202P1oK4+ZhIOmsVXhXYXFA56HyAJn0ihxtWQpbo1FuzpQxxa5skFm1gCd/fVg4vbQDOSJ6Amg8Dj0uG66dQPSJ092vxB6UuOyEndMG4s0EDpWt7NuL2DCNqIa2fLl/pIrD8WuaZmIAn2mIUehOhPuFPexWOutadbKBvECblwtbQSoGikZ326KPfWrFyZ83B7gpAKNqyEofeVJU/GJ9aX8VxCeJZlo1RQXYear7P+KB76ZcY4Uy3pu3C4uiSqA2kLLoQVU5mEZfaY89KovYdUXKoCqNgoAHwGlKa7XRoxyco2F9gbtx8M6LCKjXFBbxPnY5wSqtlCjNsGJPUVYnYHKEUYi4y23W4odRGdXw7EkWiinSwdxIN5zJ2qjsBfAu4i1zOS4PeNVPwgfGttWyDuKOfkVSaMUewDzK4pgSthWJW4xYWbT2zJ76CGL54MwRzma2VtYEV91KsUJUqVKAJUqVKAPCKmWvalAHmWpFe1KAPMtTLXtSgCCpUqUASpUqUAYXgOtseQ+lHM1K+yWIlMp3Xwke8aU8vWq57OnYvvHSg2o3EJFAtcjepRdlLvQty7R2hqi/h1PMfqakqB5wFkn/xRvDMDlU3bmkghR0U6mfeTHwHvoByttgWGZt1URBPlQuK43dfMCq5QAYDamTHIdfzolbjoX/bY3/vBfEADmIzHLlzKgMeDMQA7GYk6AMdwJqu8OuqA6qtoGQ9u3+0u5RJzFnGQsDGmXNBaG5FNw2zeuXCbaqWMZiWyqoAIUGQdiOhmPOm/DuIXbJa3cBzyAdQdDsRH3SNRFJfdHaGKpPZTd4T+za+dJ1QsWe6UBgl2bVOuWTsdq0X+zp/tl/Af5gfyoK/iA1siMuS3KgDlqDtvI19TU/2fORiWU80Yeqsv/mn4Zty2KzQqJq+0+HmzmG9sh/TZv8ASSfSs+fEsGNa2l5AVIOxBB8iNawmEabat7hvufTl1q+Zbsr0zbTRXwR+6x1oj/mZrbeREj/Uorodc64grAJdQeJSGA/iUz8DEetb3AY1b1tLiaq6hh68j7xtTML1QvqI1KwipUqU4zEqVKlAEqVKlAEqVKlAEqVKlAEqVKlAEqVKlAEqVKlAHOL1vubouL7LRmHQ8j+VacOGUEc6z+LXPbYenryo3sxi+8sL1A1rCmdOSLsStKcZb00p3iUpdfSqlltGdOMKsR05dKrvY7TnU4thyDI3H06UnfFaxr5VdCm6DbGJIfNE+n0o9MOW0PMgnrpsPiZ9BQmAwmYhjp9K0vD8CNzr7uVDeqJjHyXdnsAFtkxqzE+YHhHpoT61XxGyDiV0/wCXBPk5I89z8ae2lgUBiLI75W/hM/GqS4LJ7oXcQt5EZlgFYC6c9F/rQnYt8uMQdQ4/0k6+opnxf7MDqZPoD+dJuzRjG2vxkfFWFWxKiMu0zo/F8R3di6/7qOfUKY+dc7RsltQOg+lb7tHazYS+P+m5+An8qwiWicumkDXQg03N4FdL5D8JdFxI5xFMew+Lym7YPIm4n4WPjHo5n/HWdvu1sl1Eg+1HXqPOieBYk9/YubBnKnydWAB9cvqKpB0xmWPdFnRZqZqTcXwa4xO7DDLbur3khWHg1ZIdSrHUbgjyI0CxHCsZnukYkBM+e2NVyqLV0KjDIdO8a1OpDC2TALEHYc40ocV7mrKr2fxMKP7TlAdmPdnu82Z7DEnKuuYLfaPum8ACcoavbXCMdBz4pS2cOCoKrGRhlK5fZzFdJg5J0JIIBqQa9pdwXD3USL1zvGk6+6BzgbkFojw5sokKCWNAEqVKlAEqVKlAEqVKlAEqVKlAEqVKlAHKuG443e9WZ1DT5aesmj+xVyA6nkx09aR9mBlva6AkofcWmJ9acdn7Zt4llP3gHHkwmaw8M6Tdo0+IFL7q0yv0BdqGTEQ8UtVlXT9rHn+VbLiS6Vkrv23x/KrIrMf4G34RT/ArtSTBchWgwQqGXXAxUaUJeXxT7ootaGv70PgrHkW8T1HlNJeBD/fbP/yD6GnPEToaV9l7ebG2/cWb4K1TDkjJwzpOKjI06jKZHuiubYV2yLEFALYJnWWDRHUeA7xy3rpd9JUjqCPiIrA3sJ3dsBQCc9rMvQrbvBgfWm5vAjp5Vf6A7mMXUyYGh39Z/pVOJxZtgIntPcQ2zHsDMoN2DyDRlB0Zo5Bq+HYCw7NPjIYBYzE3Y7tEndiIjpJJ0BovhXAbt+7cYle8TIzTmy5pJtoh5KgGmmsydWJpUUzVOao2fFeAF8KcPZbuxBWZfUEGczKwYyTJMyTvMmhX7MXHW/buXy9u61kopAItrbcMyqsQJAC8xoCRMzohXtbTlmTvdmcSiqLN+FtW2VEBZM1w3CytcAbJEQDCge3CwQosvdmsTEJi2ALWyxY3SYT9095CzGoiDJnXWtRUoAzS9m75uo74jOtu5nCHPsFAB9qCx13BAmQAda0gFe1KAJUqVKAJUqUPfx9tDDOikCYLAGJiY33oIboIqUq4j2ks2Xw6u+uJfJbIggmJBJ5KTlWf3nUc6KxvFrNkqLt23bLzlDMqlsupygmTA3jagkLqUNhOJWrqZ7dxHTXxKysum4JBgEV9PjrYTvC6C3AOcsoWGjKc0xBkR1kUAX1KqxGKS2pZ2VVG7MQoGsak6DU1ZNAHJLLqrFssBvaU9TzWtNgLADAySdpJnTp5a0v++PP+tNMJyrCdTkZXqX3aYXdqX3aGREW8Q2NZsYLMt67ztvZX0fvJ+YWtJxD2TSvB/wDCYz/5MN/NV4K2UyOj74edq0eFrO4DlWiw1UYxDBKHv70SlDX96Cq5FnExpVHYW1OKY/uo3zKir+JbV52B/wCIu/gH8wq+Pkrm+LN3SrjHD3YA2gky2YN4ZzLEyAdRTWvDWqUVJUzAnTOcphQDhzdRwuHLG8xDBVuMIUAcyIy5hMDSfFrsOzOCyWmcghrzm4QdwDAQHocgGnUmmtTn+vfS44+12XlNtUfdSpUposlSpUoAlSpUoAlSpUoAlYbjHZi/exxcaW1CslwsR4iQCNDIgTooGw1kmtzXxzoF5MSyKmYq72WbGW8SSzWlvZrVoOjd4i2nLW7ikkFJxE3ttQLe0aC4TjVy9ieH3L1i/buWreJXEfsL+RbjKi6OEysrNbJEE6Fa34qD8qC6VHP8RYuX8dfFm1ctpibeHR2e3dtJcS211r1xmy6MylbAB8cEtGUAn6XDvbsXOHXrLsgvWhZyWrtyy2Fe8jm2bgUqvdrntw0eFU61vjXq0EnN+KcMxT4O5YvI7jBZVtvlLnEnvE7q6AJJNuz7X/UJP3a6Fg8WLqB1DAGYDq9ttCRqjgMNuY1EHnVhr6o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83972" name="Picture 4" descr="http://www.umm.edu/graphics/images/es/17134.jpg"/>
          <p:cNvPicPr>
            <a:picLocks noChangeAspect="1" noChangeArrowheads="1"/>
          </p:cNvPicPr>
          <p:nvPr/>
        </p:nvPicPr>
        <p:blipFill>
          <a:blip r:embed="rId4" cstate="print"/>
          <a:srcRect/>
          <a:stretch>
            <a:fillRect/>
          </a:stretch>
        </p:blipFill>
        <p:spPr bwMode="auto">
          <a:xfrm>
            <a:off x="2051720" y="2276872"/>
            <a:ext cx="4399657" cy="3519726"/>
          </a:xfrm>
          <a:prstGeom prst="rect">
            <a:avLst/>
          </a:prstGeom>
          <a:ln>
            <a:noFill/>
          </a:ln>
          <a:effectLst>
            <a:outerShdw blurRad="190500" algn="tl" rotWithShape="0">
              <a:srgbClr val="000000">
                <a:alpha val="70000"/>
              </a:srgbClr>
            </a:outerShdw>
          </a:effectLst>
        </p:spPr>
      </p:pic>
      <p:sp>
        <p:nvSpPr>
          <p:cNvPr id="5" name="Elipse 4"/>
          <p:cNvSpPr/>
          <p:nvPr/>
        </p:nvSpPr>
        <p:spPr>
          <a:xfrm>
            <a:off x="323528" y="1052736"/>
            <a:ext cx="8820472"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25688" t="11925" r="8163" b="3971"/>
          <a:stretch>
            <a:fillRect/>
          </a:stretch>
        </p:blipFill>
        <p:spPr bwMode="auto">
          <a:xfrm>
            <a:off x="323528" y="34099"/>
            <a:ext cx="8568952" cy="6809257"/>
          </a:xfrm>
          <a:prstGeom prst="rect">
            <a:avLst/>
          </a:prstGeom>
          <a:ln>
            <a:noFill/>
          </a:ln>
          <a:effectLst>
            <a:outerShdw blurRad="292100" dist="139700" dir="2700000" algn="tl" rotWithShape="0">
              <a:srgbClr val="333333">
                <a:alpha val="65000"/>
              </a:srgbClr>
            </a:outerShdw>
          </a:effectLst>
        </p:spPr>
      </p:pic>
      <p:sp>
        <p:nvSpPr>
          <p:cNvPr id="3" name="Elipse 2"/>
          <p:cNvSpPr/>
          <p:nvPr/>
        </p:nvSpPr>
        <p:spPr>
          <a:xfrm>
            <a:off x="251520" y="2060848"/>
            <a:ext cx="8316416"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Elipse 3"/>
          <p:cNvSpPr/>
          <p:nvPr/>
        </p:nvSpPr>
        <p:spPr>
          <a:xfrm>
            <a:off x="403920" y="3212976"/>
            <a:ext cx="8316416"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Elipse 4"/>
          <p:cNvSpPr/>
          <p:nvPr/>
        </p:nvSpPr>
        <p:spPr>
          <a:xfrm>
            <a:off x="395536" y="3933056"/>
            <a:ext cx="8316416"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lipse 5"/>
          <p:cNvSpPr/>
          <p:nvPr/>
        </p:nvSpPr>
        <p:spPr>
          <a:xfrm>
            <a:off x="403920" y="4581128"/>
            <a:ext cx="8316416"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6018" name="AutoShape 2" descr="data:image/jpg;base64,/9j/4AAQSkZJRgABAQAAAQABAAD/2wCEAAkGBhIQEBAQEhAQFRAUFBUUFBUXFhQUEBcXFhUVGBUUFxYXHCYeGBojHRUVHy8gIycpLSwsFh4xNTAqNSYrLCkBCQoKDgwOGg8PGi4kHyEtLDUvLC41KSwsLS0sKjUsKiwsKi0pLCwsLCwsLSksKiksNCwsKSwpKSwsLCwpKi0sLP/AABEIAMIBAwMBIgACEQEDEQH/xAAcAAEAAgMBAQEAAAAAAAAAAAAAAQUEBgcDAgj/xABREAACAgECAwQHAggHDAsBAAABAgADEQQSBSExBhNBUSIyYXGBkaEHQhQjUmKCkqKxCDNTcnOywRUkJTRjdIOTo7PD8BdDRFRVhNHS0+HxFv/EABsBAQACAwEBAAAAAAAAAAAAAAAEBQECAwYH/8QALBEAAgIBAgUDAwQDAAAAAAAAAAECAxEEIQUSMUFRYXGxEzLwIoGR8RShwf/aAAwDAQACEQMRAD8A7jEiIBMSIgExIiATEiIBMSIgExIiATEiIBMSIgExIiATEiIBMSIgExIiAMyZEQCYkRAJiREAmJEQCYkRAEREAREhmABJIAHMk9APMwCYlE3bPSklaWs1DDkfweuzUKD5GysGtT7Cwkf/ANBqW9Theq9hezSV/Md6zD5Z9kAvolD/AHT4h/4fRj/O+fy7nH1krxDiB6aHSgfnaxgfkunaAXsSiN/Ej0o4ev8A5i9/+AskaniQ66bQH3am9T9dMYBeRKMcZ1afxnDrD7aLqbR8rDUT8AZncL41VqN4QsHQgWVurV3ISMjcjAEA+B6HHImAZ0REAREQBERAEREAREQBERAEREAREQBERAEREAREQBERAMTivE001L3WE7EHQDcxJICoqjmzMxCgDqSBNUsqpdw/FM2XsFdNGFsuoqVu8KItSAi+wCqwtYQ2CpxtXGbjjwFmr4dQfV7y3UEeB7ivCD4Pcj++sSe0fCNK6vbqbFrUitGZzXswpt2ri1SuT3z+GemOkAsNTxCqhELbgreiiqjsxIRn2qignO1G5Y8MdeU+NNx2mzTHVguKAhs3NXah2Ku4uEdQxGOYIHPwzMcXaNmooF9e+gh6070FhtqYDOSSfQcnnzxzg1aU6NdN3yfgz6fYrd4vpU7Fr3qx5MMOnpdPSHnAPnTdsNNY4rQ2lyxUjurcKQQDuO3Cj0h1PLnnGDj0XtTpiofe4Qulasa7VVi4JVlJXmhAJ3j0cAnOOcr27HaOpldm2nDFsmtQ4wC2RtAUBUHqbcAfGY9mg4bbUe+1SX10hkJtvVlr7wBAM8gG9AqD19bqSYBdantNp68AuxYl1VVSx7GKOyMFVVJOCj9PBSenOevD+N1Xu6V94ShIYmuxFyrbWAZgASCCMew+Uo9VwDQBbRZqBzQWsbLa3C1F7CG22gqELWWeljmT15DGR2f0uho32afU1sjKWP42t1CBmJbePSIyr8yx9U+XIDPftNplYq1wBFi1HIYDezOqrkjGc1v8s9JW8X1VZGi4nSwKBq1LjI36bVMiHOeeFZqrefMd2fMzz1qcLtR0t1FDJ3rs4NyhRY5Jbx6jY49gD+2evavSpVwy9E9XkV555tcrAD4tgD3QDZYiIAiJ436jYUyrEMwXIGQuc4LeQzgZ8yPfAPaeVmpVWRSebkheR5kKWIz7lJ+E9cyl1vbDh9TbLddpFdT6rW17gcY5jOR1PzgF0TEwF1dOrpsFN9boysm+t1sA3AjOVOM854cY7UaTRKDqdVVWccgzDvD7Qg9I/AQCy09ZVQGYsR1YgAn4Cek1zhn2icO1LiurWV7zyUMHq3E9AveKoY+wc5k6/jNHDqA2ouwC77BgtY252YIiLlnIBxy8Bk4EZBdGeWmo2IiZZtqhctzY4AGSfEnE0T/pjoI3LoOJNV/KCuraR5j8bzHtmydnO2Ol4grfg9uXAy1bApco6ZKnqM8twyM+M0jOMujyaqSfRlzTcrjcpyOYz4ciQfqDJsBwdpAbBwSMgHwyARkfETXeL9s+H8MCUXahVZVAWtQ9tu0DC5CAkZ82xmYej+1rhlhx+EMntsqtRfeX27QPaSJtlGxt6A4GTk45npn24gGfCutiAqwZGXIKnkQR1DDwx4iSiKigAAKoAA6AADkPYAJkH3EhWBAIOQeYPhJgCIiAIiIAiIgFD2lburdDqT6ld+yw+CpejVBj7BYacnwGZkce4GdT3ZW1q3rLEEbvvLtJG1lZWx0YMORYHIYg2Op0yWo9bqrI6lWUjKsrDDKR4gg4lImj1ulG2l6tTSOSre716lR4L36qwsx4FlDebE84BjDsDWO8/H3k2qa7GZt9jIRWpw7HKOVQqXXBbfzyVUj41X2dU2AK1txVe82AkNtFpsZ1JPNh3j12c/GivwEsF47qR63DNTn8y3RsPhuuUn5CG7SWL63Dteo8wuns+lVzH6QD07QdnBrERWsZGQPsdQMh3QpvAPsZgQeRDMD1lYnYdlQKuqcFXZqziz0QwcHpaCrYfkyFfEcwSJYL2tq+9Rrk9+j1R+qVsPrPertNpmrtsFhxVjeCli2jd6g7tlDkseSgD0jyGTAMLTdjUSwXfhGpawIayzuWzX3K17WB5EkqrlupYe3EjUdjK37vNj+gumTkAMrp+9DKfzbFudWHlPY9qQf4vR8Qf/QNVn/XlPrIPGNY3qcNZf6bUUJ/uu9gGPV2OwpRrmdO/Fu095sK77Gat17za6nf0xtyoJU4AE8TsOs1KaOv+K071X6p+o3Iy2UaYfnkqtjeSheXpgj0fRcQvyLL6dLWeq6cG68j2X2qFX4VZ8iJa8M4XVpqxVUm1Bk9SWZics7MclmJ5liSSesAy4iIBj8Q4jVp63uusSupBlnYgKB7T9PjOccQ+1jU3E/3P0Q7nw1GpJRW9qUghiPaSPcJhdt+If3Q4g+nJzo9EQGXntt1DDJ3eYQHHvLeBnha8pddxJ0y+nWt+78FdqdY65ckOpSdqO0nENSVGs/xUDD16djSjc+th3tu8Bhiq8uoJJk8O0mkZM10pgHBVgSynxUq5O0//szrjNZtsGm1I2htrKRtHMkbWZVA8cMjAex8DwEgfWs1aw21JeOj/Y488r1u8P06FjqtL+DE6rSMaL0BO5DjIHMgg8j/ADSCp6EeIyuCaStkXU2Zt1FoD2W2enYWIGeZ6Y6fDywBScV4rup2jAtfam3KthmAO3kfao/SlxprO7UVl0RFCIhK3tuHQk91W+0jGTnHI8s8wMzhqHUqm3nPd42XuJwscFDJlcQ0FNwIetTkYzgBse8fuPKVXCTZqWJ1VrXfg4GnrV+YCqAcN+Vz885wMk7Vx8txhkQtbtU7yAuLg23cAp3GoJ0O7G7OARjIxK7g/G0QOTnNlzuxK27UU4AY7a2OBjngZ5+MzXTqIVSgu+MbmYVWRg4rubbSCucsW55GSeQwuep58xnyGeQEq+M61tKya+jC6ih1YHoHBO1kfHUEHB9h92ITie9kKWUmgiwtb/fArBX1eZp3HOGxhSOY5gnEwe1BZtNcq7W9XDKSa2Aw7EFgpwApPMDpyzNaKLq7oyflLqv4NaqZwmn6mdwOr0e+sO/UW/jLLG5uzNzznw5Y5CW701uPSrRveBu+B6g/Ka3TxNTV+Ku03eqg21FybXwBgKoABJ8g2Rg5xgy1TWbRlrKG54/F2IxHo7jvr3F1AHUkYHQ8+U0v098pOx+5i2mbfMX/ANm/GX0muXQZs/BNUj20I/NqbUG56x5KVDHBzzx4ls9U1mjW1djZ2ZBZQcBgPut5qfEePQ8iQfz7pNE2uIvsd0qBPcqp2v5FyfM/846td6HV8Q0JD6bVW21jrVaWtUjy2s31rKH2NLajXwglXa/1Lr/fnyS6tTGKUJvc7fE1zsZ2zr4lUxC7L68C2rOcZzhlOBuQ4ODgEEEEAgiX9GnWtQqKAozyHtOSfeSScy1TzuicekREyBERAEREAREQBERAE1btbwqx9RoXrUkPdXVqMAn8VXYupV2x+S1BQZ6d+3nNpiAIiIAiIgCeGv1Ypqstb1a0Zz7lUsfoJ7zW/tI1xp4Tr3HXuHQe+z8WP68A5X2fsZqO9c5svey+w+bWMSf7JOjtpDW1WW9w59KvcGfTWDCr3SoilkOQzbhkeljaxHL60wCVog6Kqr8gB/ZMTUX3rkju2GfVAZWx7y+Pp8J5CuzNspSSfNnqUcXmbbWcnxw42W3tSi3bgA6VehkoB6Telhio9/IYBA6TXOPV26nU0JTuBasNkDLYy+MAHxGfEDHMkDMt9bqKnQm+nG1SwDdGA6hW5ZzyG04PmMS27N6TZX3zgd/cAzn8lfuVr5KBj3nJkn6saF9VR36en556nZzVS5ktyiXsZqFC2C4d4pyAxVueCM4CYzz/ACj75T2cb1FDlL7MEHrjl+qB9PaOoIM6NbbNM7eaDvVoIHpm0V+0hgcfUfWNLqndZyXJb9/AoudksWIyuC6Q6k/hNwBXJFS/d2jlvIPnjOPHPPkAJsp0Vbja1aEe4cvaPI+0TE0lYRVQdFAUe4DA/dM+ppX32uUsrZLp6EW6bb2NS7T0PoPx9J/FufTVueDy5+/pzPMjOc4EyeF8IOoC36n1mAK1jlsHh1zhj1OMHn18Bm9skD0Vqee66tcee4MJnUvJDvl9CLX3POX3wjqrZOpPvvv3PCzstU4I3NjyYJYv7Qz+1Na7RaHU6ZGVLCybG9E5ZSmMMULEspUH1STjqD4TeKrZi8ewaQT92ys/rMEP0cznp9VYrFGW69TSnUT+ooy3TPnhyhaq1HQIoHyEzVslJwJ/72o/o0+WBj6Ylmtkj2xxN+5ysh+pnkOI/gGt02vU4rLd3qAOjVuPTb4Bd/tNS+Zz3AGcJ46gfTXA8/RLfq8z9AR8Z2HsjebOH6F2OWbTUMT5k1ISZ6ThNrlTyvsWuim3Xh9i2iIlsThERAEREAQREQBPHWayulGttdErUZZ2IVFHmSeQn3dcqKzsQqqCWJOFAAyST4ACcl7R9q31FyNtzj09PU3q1KR6N9inreykN6XKpXUAMzEHpXW5vCNJzUI80jdz9oWlI/F1623y2aTVbT7mZAuPbnEyeGdsaL7FpIupubOxL62qL4GSEY+g5xk4VicDOJylqrLjuutZz7VRlHuFisB8APcJOo0z11naxK5U7Bitt24bGTZhBYGKlWChgcHJxtMt6NpZyVsOK0Tny5/1sdyia/2J7QnWab8Zj8IqburgNuCwAIsG0kYdSrYBIBJH3ZsEgtY2LRNNZQiImDImmfbAf8D6n2vpx89TVNzmo/axXu4PrfMLWw96XVt/ZMPoYZzItIkBs8/Pn85M8Vgpip41bvanT4/jLELeW1WBIP0+c2I3zWjltcuRgKhI9bJzkE8x5qOnKXOZ3vilGEfTP8m1kcpI9nulNxL09TpU8AbLT+ioC/UmWcq19LXN+ZQB8WfJ+mJihYbfhP4wK1jLLitplVvMEGeqWSPKJxnHJh8fs3W6Kv8Ayj2H9Cs4+rCZKPiV+qfdra/zaW+rDP7xM6dpxxCK9Pls6cuIpGXXdKvtVxHZpzz65P6oyP2+7+cyQZqnbrVnZs89i/NmZv8Ad1zppKee6JtTUnYjZuHWDuqscl7tMe7aMTMWyYWjr211r5Io+SgT2zOE0nJmkops+OIM3d3knKlGAHIY9HH78n259nPsfYY/4M4d/mmn/wB0k4rxa3GnvPlU5/ZM7j2UoNeg0SHqumoU+8VKDL3hX2y/b4J+kWzLWIiXBMEREAREQBERANV+0nXd3oSmM99YlRHTcnOy1P0q6nX9Kcx02WL2McvYxJbzGTg/HJf9PHhN6+1a/A0Sfd713P6KBMfK1po+hXFdQ8kQfsiWmhjs2UHG7Gq4wXd/Bn0LPjjYIqUA7dz7c9MZRwDnwwcHPsmRpxPviXDu/pZB63Ir7+n7iZMs6PB57TtKabLTsc1ek11aV1d1Tqq9hXuzUC6hraLMEDIZBeu7xKgeGJ0ucY+0fjtfc8J1KvjWaS7LVgjpWqM+R1KMUQqehFnt5dlrcMAR0IyPcekpLct8zWMnudPBQrUU8ryfURE5HcSr7UcNOp0WroHrWU2Kv84qdv1xKft19pGl4Qqd8LXtsBNdaL1A6ku2FABx4k8+k5TxL+Ehq2P4jSaatf8AKGy1vmpQfSAePCL99KH2Y+Xq/s7T8ZlkzWOzPaJbTbvCISxYquQigkkYBJIUZC9eQVc+c2ZzgE+z2/2TyeppddrRVWw5ZNFTpH3at2/yQHn97Ph75cSk0NwOrYbsk1jxJOcnzAPRZdzGoWJL2RizqvYSr0XPVag+WB+xVj9xlpKzRf41qR7EPzRf/aZrV0n7f9Qh0fsWcRE4nMqw39+nP8icfOr/AO5aSpdsa0f0Pt/LUeEtp3uX2+yN59vYTUO19Be+hfBnQfPIH7jNvlJx7Tg26Zj4WVk/o2KP+KZ00c+W3Pozel4kXeIkQZEOJicS05tFenX1tRdVpx/pHAY/LM/QyKAAB0AwPd4Ti3YLhv4XxWpsZq0aNax6g2NmusfPeffU07XPTcPr5KVnvuWenjyw9xERJ53EREAREQBERANG+1Ood3pH/JuIPsU1O5P+xmg6D+LrB6hVU+9Rg/UGdU7f6IWaGxyMikreR5ome+A9pqNgHtM5RomP4xW9ZbGyfMk5Zvi2+Wehls0UPG681KXh/P4i405llpzKmhpY6d+kns8zEqe1PA7NbVbRotK9tysvesprWtNwLbC1jqNxyrFVHRgT1Gey6KsrXWp6hFB94ABmmdle0ej0eg0pv1FaW6hrHYHJc2va3eAhQSAjHYWPIbRkibzKO6xzZ7vS0qmtRzkRETiSTA41wLT62o0amlLaj91h0Pmp6qfaCDOV8a/g4ad2LabWW1D8ixRavuDAqQPfmdjiAfmfin2G8V0hNlRotC899dorYDzIt24+Zmt38f1OmzTYihhywCCvyBKfq4nb/tf+zbV8UNVumv8A4tNrad3Zam5kh1+7v54OfALzGJwri/YHiOkJF2i1CgfeCF6/10yv1mk64z+5ZMOKfU+uzHFD+FbnPre0+3z8gWPwnRJxxSUbPMMD8QZunCe2yBFW0HI5Z/56/Ej49TV8Q0krGpwRFvqct4m3yj02uU8RurBGe6UH3qQSPgCPrMXXdtqgp2Z3fDPwxkZ95+B6TUeH8XNepF/5xJHXkeo9sjafQzcZOSxtsc66JYeTqkSu0PaCi5QVtUHxDHaw+cyLeJVICzW1gD85f7DK51TTw08kZxknjBWcU5aukj+TYHpjqSOvul0CeXlj25zOfcd7SCy9XqJ2oeRPiMY6fFj+lNt4LxDvwjLYCoTDJ94Hn4dcdOefD2ydqNNONUZPsjvZW1FNltKftIcVk5xhLGz4+jsI+u36S4lbXwF+L6j8CpuqrJrZ9z5IKKybtoHM5Yrj2VsehE4aKtztWDWiOZnjpu09LLksCfMFAD7cMwK+49PM9Z8rxsX3U6all7251rT0x6zkKuXTcEGTzPM+Q8RtPDf4Nag51GvYj8mqoL+07H+rN/7J/ZZw/hrCymkveOl1p32jP5PIKnvUA8+suY8OqUuYmLTwTyZ/YzslXw7T92CGtchrbMY3NjAAH3UUclHlzOSSTfxEsUsHcREQBERAEREAREQDF4rUHouU9GrcH4qROE8NbIQ/lUox9/e6j/1+k7f2j1nc6PVW+KUWuPetbEfXE4lUBUVQ8gta1jkT/wBbqGHT83Bk7RbSbKziqzppJddvlFjU+JnU2StntVbLZo8UmV/a3TJtylaCxl1FjMFAZitDBdxHM82HWd6E4lXT3+s09WM5soXH+mR7P9krn4Tt0ptW1z4Pb8NTWnjkRESIWIiIgCIiAYmt4RRfyuops/n1o/8AWBmv6v7KuE2tubh+nB/MDVj5VkCbXEA0r/oa4N/3BP8AWX//ACTn3av+Dva172aC6gUMciq0urJ+aHAbcPacH39Z3aIB+Z3+wTiy81XTk/m3AH6gTD1H2M8b6HSlx7L6CPrZP1JEA/Kq/Yrxk/8AYSPfdpx/xJk0/YrxpcMumUN/T0Z/r4n6hiAfnCj7LePuQjVVqp6s91LIPeqs2f1TOm/Zr9lh4ZZZqtReLtZYmzIB7tFJBYKW5sTtHPA5DGJ0KJqoxj0RhJIRETYyIiIAiIgCIiADERAEREA1vt/cF0eD6r36ZW9q9/Wzj4qpHxnKqBlmzjkKl8+a1IT+0zD4Tq32gaXfoLW/kmruP8yt1a3/AGe+cp04Ks6t1OH+OAlg+Flbj5ecstDjcp+Mc3+O8eV+fB7xmJicRvAQrkDIJYnoEHrE/u924/dMspPlWWeTpqldNQj1Zsv2a6A3603n1akNnt32b6qs+0INQCP5p8Z1ia12A4GdNo1LqVuuY22A+suQBWjfnKioD+du85ss8/ZPnk2fQa4KEVFdEIiJzNxERAEREAREQBERAEREAREQBERAEREAREQBERAEREAREQDy1WqSqt7bGC1orO7HoFUEsT7AATORcf8A4RunQldJpbLfJ7G7pPeFALEe/bOwkZ5HpNJ4x9jPCdSxc6XunPMmlmrX9QegPgBAOTan+EPxBwynT6DYwIKmu1gQeRBzbzyJicA7V1ahUSx1p1C8gSwFbjAAKu/JW2qqsrkB9itvVslujXfwc+HE5W/WqPLfUR9a8xp/4OfDl9e/Wt5elUo+lc6V2ODyjScFNYka0zuFJLUqv5bMqJjxJZn2fqu3uM2TsV2N/CLU1FgZ6EYP3jKVW51xsSpGAPcqRuLkDedoA27t2z8A+yfheiZbK9KrWqQQ9pNrAjoQG9EEeYAM2+dbNTKxYI9OjppeYRx+euRERIxLEREAREQBERAEREAREQBERAEREAREQBNf7XW3oNNZUtzIl6m5at2/u9r5bavNwCB6PPOehmwRANSftlqDyHDNYrbXb0kJTkhK+plslygIIzgkjO0z54x2ydNPW4qs05tOwPem3Y+GYegebZFVoAIBzs5ekJsPFtA91YWu01OHRg4BbG1gSNoYZyMjByPMHpKnhPBtbVfU1+qr1FYrbexrFdgs5BTWieiBguCeuDiAXuh1YtrWwKy7hnDKyMPMEMAfpPeIgCIiAIkxAIiTEAiJMQCIkxAIiTEAiJMQCIkxAIiTEAiJMQCIkxAIiTEAiJMQCIkxAIiTEAiJMQCIkxAIiTEAREQBERAEREAREQBERAEREAREQBERAEREAREQBERAEREAREQBERAEREAREQBERA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9" name="Elipse 8"/>
          <p:cNvSpPr/>
          <p:nvPr/>
        </p:nvSpPr>
        <p:spPr>
          <a:xfrm>
            <a:off x="395536" y="5301208"/>
            <a:ext cx="8316416"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Elipse 9"/>
          <p:cNvSpPr/>
          <p:nvPr/>
        </p:nvSpPr>
        <p:spPr>
          <a:xfrm>
            <a:off x="467544" y="5949280"/>
            <a:ext cx="8316416"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par>
                                <p:cTn id="13" presetID="4" presetClass="exit" presetSubtype="16" fill="hold" grpId="1" nodeType="withEffect">
                                  <p:stCondLst>
                                    <p:cond delay="0"/>
                                  </p:stCondLst>
                                  <p:childTnLst>
                                    <p:animEffect transition="out" filter="box(in)">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ox(in)">
                                      <p:cBhvr>
                                        <p:cTn id="20" dur="500"/>
                                        <p:tgtEl>
                                          <p:spTgt spid="5"/>
                                        </p:tgtEl>
                                      </p:cBhvr>
                                    </p:animEffect>
                                  </p:childTnLst>
                                </p:cTn>
                              </p:par>
                              <p:par>
                                <p:cTn id="21" presetID="4" presetClass="exit" presetSubtype="16" fill="hold" grpId="1" nodeType="withEffect">
                                  <p:stCondLst>
                                    <p:cond delay="0"/>
                                  </p:stCondLst>
                                  <p:childTnLst>
                                    <p:animEffect transition="out" filter="box(in)">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ox(in)">
                                      <p:cBhvr>
                                        <p:cTn id="28" dur="500"/>
                                        <p:tgtEl>
                                          <p:spTgt spid="6"/>
                                        </p:tgtEl>
                                      </p:cBhvr>
                                    </p:animEffect>
                                  </p:childTnLst>
                                </p:cTn>
                              </p:par>
                              <p:par>
                                <p:cTn id="29" presetID="4" presetClass="exit" presetSubtype="16" fill="hold" grpId="1" nodeType="withEffect">
                                  <p:stCondLst>
                                    <p:cond delay="0"/>
                                  </p:stCondLst>
                                  <p:childTnLst>
                                    <p:animEffect transition="out" filter="box(in)">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ox(in)">
                                      <p:cBhvr>
                                        <p:cTn id="36" dur="500"/>
                                        <p:tgtEl>
                                          <p:spTgt spid="9"/>
                                        </p:tgtEl>
                                      </p:cBhvr>
                                    </p:animEffect>
                                  </p:childTnLst>
                                </p:cTn>
                              </p:par>
                              <p:par>
                                <p:cTn id="37" presetID="4" presetClass="exit" presetSubtype="16" fill="hold" grpId="1" nodeType="withEffect">
                                  <p:stCondLst>
                                    <p:cond delay="0"/>
                                  </p:stCondLst>
                                  <p:childTnLst>
                                    <p:animEffect transition="out" filter="box(in)">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ox(in)">
                                      <p:cBhvr>
                                        <p:cTn id="44" dur="500"/>
                                        <p:tgtEl>
                                          <p:spTgt spid="10"/>
                                        </p:tgtEl>
                                      </p:cBhvr>
                                    </p:animEffect>
                                  </p:childTnLst>
                                </p:cTn>
                              </p:par>
                              <p:par>
                                <p:cTn id="45" presetID="4" presetClass="exit" presetSubtype="16" fill="hold" grpId="1" nodeType="withEffect">
                                  <p:stCondLst>
                                    <p:cond delay="0"/>
                                  </p:stCondLst>
                                  <p:childTnLst>
                                    <p:animEffect transition="out" filter="box(in)">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9" grpId="0" animBg="1"/>
      <p:bldP spid="9" grpId="1" animBg="1"/>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rcRect b="38439"/>
          <a:stretch>
            <a:fillRect/>
          </a:stretch>
        </p:blipFill>
        <p:spPr bwMode="auto">
          <a:xfrm>
            <a:off x="857224" y="1340768"/>
            <a:ext cx="7620000" cy="5072074"/>
          </a:xfrm>
          <a:prstGeom prst="rect">
            <a:avLst/>
          </a:prstGeom>
          <a:noFill/>
          <a:ln w="9525">
            <a:solidFill>
              <a:schemeClr val="tx1"/>
            </a:solidFill>
            <a:miter lim="800000"/>
            <a:headEnd/>
            <a:tailEnd/>
          </a:ln>
          <a:effectLst/>
        </p:spPr>
      </p:pic>
      <p:sp>
        <p:nvSpPr>
          <p:cNvPr id="5" name="CaixaDeTexto 4"/>
          <p:cNvSpPr txBox="1"/>
          <p:nvPr/>
        </p:nvSpPr>
        <p:spPr>
          <a:xfrm>
            <a:off x="428596" y="285728"/>
            <a:ext cx="2487220" cy="57888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800" cap="small" dirty="0" err="1">
                <a:solidFill>
                  <a:schemeClr val="bg1"/>
                </a:solidFill>
              </a:rPr>
              <a:t>Resumindo</a:t>
            </a:r>
            <a:endParaRPr lang="pt-BR" sz="2800" cap="small" dirty="0">
              <a:solidFill>
                <a:schemeClr val="bg1"/>
              </a:solidFill>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5"/>
          <p:cNvSpPr txBox="1">
            <a:spLocks/>
          </p:cNvSpPr>
          <p:nvPr/>
        </p:nvSpPr>
        <p:spPr>
          <a:xfrm>
            <a:off x="-32" y="-24"/>
            <a:ext cx="2000264" cy="571504"/>
          </a:xfrm>
          <a:prstGeom prst="rect">
            <a:avLst/>
          </a:prstGeom>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t-BR" sz="3600" dirty="0">
                <a:solidFill>
                  <a:srgbClr val="002060"/>
                </a:solidFill>
                <a:effectLst>
                  <a:outerShdw blurRad="38100" dist="38100" dir="2700000" algn="tl">
                    <a:srgbClr val="000000">
                      <a:alpha val="43137"/>
                    </a:srgbClr>
                  </a:outerShdw>
                </a:effectLst>
                <a:latin typeface="+mj-lt"/>
                <a:ea typeface="+mj-ea"/>
                <a:cs typeface="Traditional Arabic" pitchFamily="18" charset="-78"/>
              </a:rPr>
              <a:t>Histórico</a:t>
            </a:r>
            <a:endParaRPr kumimoji="0" lang="pt-BR" sz="36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mj-ea"/>
              <a:cs typeface="Traditional Arabic" pitchFamily="18" charset="-78"/>
            </a:endParaRPr>
          </a:p>
        </p:txBody>
      </p:sp>
      <p:pic>
        <p:nvPicPr>
          <p:cNvPr id="2050" name="Picture 2"/>
          <p:cNvPicPr>
            <a:picLocks noChangeAspect="1" noChangeArrowheads="1"/>
          </p:cNvPicPr>
          <p:nvPr/>
        </p:nvPicPr>
        <p:blipFill>
          <a:blip r:embed="rId3" cstate="print"/>
          <a:srcRect/>
          <a:stretch>
            <a:fillRect/>
          </a:stretch>
        </p:blipFill>
        <p:spPr bwMode="auto">
          <a:xfrm>
            <a:off x="340117" y="1060212"/>
            <a:ext cx="8280920" cy="5409311"/>
          </a:xfrm>
          <a:prstGeom prst="rect">
            <a:avLst/>
          </a:prstGeom>
          <a:noFill/>
          <a:ln w="9525">
            <a:noFill/>
            <a:miter lim="800000"/>
            <a:headEnd/>
            <a:tailEnd/>
          </a:ln>
        </p:spPr>
      </p:pic>
      <p:sp>
        <p:nvSpPr>
          <p:cNvPr id="10" name="CaixaDeTexto 9"/>
          <p:cNvSpPr txBox="1"/>
          <p:nvPr/>
        </p:nvSpPr>
        <p:spPr>
          <a:xfrm>
            <a:off x="179512" y="548680"/>
            <a:ext cx="8712968" cy="646331"/>
          </a:xfrm>
          <a:prstGeom prst="rect">
            <a:avLst/>
          </a:prstGeom>
          <a:noFill/>
        </p:spPr>
        <p:txBody>
          <a:bodyPr wrap="square" rtlCol="0">
            <a:spAutoFit/>
          </a:bodyPr>
          <a:lstStyle/>
          <a:p>
            <a:pPr algn="ctr"/>
            <a:r>
              <a:rPr lang="pt-BR" b="1" dirty="0">
                <a:solidFill>
                  <a:schemeClr val="accent3">
                    <a:lumMod val="75000"/>
                  </a:schemeClr>
                </a:solidFill>
              </a:rPr>
              <a:t>A VIA CLASSICA foi descrita primeiro porem filogeneticamente a VIA ALTERNATIVA é mais “antiga”</a:t>
            </a:r>
          </a:p>
        </p:txBody>
      </p:sp>
      <p:sp>
        <p:nvSpPr>
          <p:cNvPr id="5" name="Retângulo 4"/>
          <p:cNvSpPr/>
          <p:nvPr/>
        </p:nvSpPr>
        <p:spPr>
          <a:xfrm>
            <a:off x="7777536" y="6488668"/>
            <a:ext cx="843501" cy="246221"/>
          </a:xfrm>
          <a:prstGeom prst="rect">
            <a:avLst/>
          </a:prstGeom>
        </p:spPr>
        <p:txBody>
          <a:bodyPr wrap="none">
            <a:spAutoFit/>
          </a:bodyPr>
          <a:lstStyle/>
          <a:p>
            <a:r>
              <a:rPr lang="pt-BR" sz="1000" dirty="0"/>
              <a:t>(</a:t>
            </a:r>
            <a:r>
              <a:rPr lang="pt-BR" sz="1000" dirty="0" err="1">
                <a:hlinkClick r:id="" action="ppaction://hlinkfile" tooltip="Fujita, 2002 #2792"/>
              </a:rPr>
              <a:t>Fujita</a:t>
            </a:r>
            <a:r>
              <a:rPr lang="pt-BR" sz="1000" dirty="0">
                <a:hlinkClick r:id="" action="ppaction://hlinkfile" tooltip="Fujita, 2002 #2792"/>
              </a:rPr>
              <a:t> 2002</a:t>
            </a:r>
            <a:r>
              <a:rPr lang="pt-BR" sz="1000" dirty="0"/>
              <a:t>)</a:t>
            </a:r>
          </a:p>
        </p:txBody>
      </p:sp>
    </p:spTree>
    <p:extLst>
      <p:ext uri="{BB962C8B-B14F-4D97-AF65-F5344CB8AC3E}">
        <p14:creationId xmlns:p14="http://schemas.microsoft.com/office/powerpoint/2010/main" val="3391135779"/>
      </p:ext>
    </p:extLst>
  </p:cSld>
  <p:clrMapOvr>
    <a:masterClrMapping/>
  </p:clrMapOvr>
  <p:transition>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o">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Executiv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7887</TotalTime>
  <Words>3054</Words>
  <Application>Microsoft Office PowerPoint</Application>
  <PresentationFormat>On-screen Show (4:3)</PresentationFormat>
  <Paragraphs>806</Paragraphs>
  <Slides>85</Slides>
  <Notes>31</Notes>
  <HiddenSlides>0</HiddenSlides>
  <MMClips>2</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101" baseType="lpstr">
      <vt:lpstr>Andalus</vt:lpstr>
      <vt:lpstr>Arial</vt:lpstr>
      <vt:lpstr>Baskerville Old Face</vt:lpstr>
      <vt:lpstr>Calibri</vt:lpstr>
      <vt:lpstr>Century Gothic</vt:lpstr>
      <vt:lpstr>Comic Sans MS</vt:lpstr>
      <vt:lpstr>Courier New</vt:lpstr>
      <vt:lpstr>Franklin Gothic Medium Cond</vt:lpstr>
      <vt:lpstr>Palatino Linotype</vt:lpstr>
      <vt:lpstr>Symbol</vt:lpstr>
      <vt:lpstr>Times</vt:lpstr>
      <vt:lpstr>Times New Roman</vt:lpstr>
      <vt:lpstr>Traditional Arabic</vt:lpstr>
      <vt:lpstr>Wingdings</vt:lpstr>
      <vt:lpstr>Executivo</vt:lpstr>
      <vt:lpstr>Foto do Photo Editor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 Sistema Complemento</vt:lpstr>
      <vt:lpstr>PowerPoint Presentation</vt:lpstr>
      <vt:lpstr>PowerPoint Presentation</vt:lpstr>
      <vt:lpstr>Vias de ativação</vt:lpstr>
      <vt:lpstr>PowerPoint Presentation</vt:lpstr>
      <vt:lpstr>PowerPoint Presentation</vt:lpstr>
      <vt:lpstr>PowerPoint Presentation</vt:lpstr>
      <vt:lpstr>Funções do sistema complemento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Funções e mecanismos de ação de anafilatoxinas</vt:lpstr>
      <vt:lpstr>PowerPoint Presentation</vt:lpstr>
      <vt:lpstr>Ativação de complemento pela via de  lectina ligante de manana (LLM ou MBL)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Via Alternativa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dc:creator>
  <cp:lastModifiedBy>Isabel</cp:lastModifiedBy>
  <cp:revision>289</cp:revision>
  <dcterms:created xsi:type="dcterms:W3CDTF">2008-09-16T12:49:08Z</dcterms:created>
  <dcterms:modified xsi:type="dcterms:W3CDTF">2020-02-03T16:38:10Z</dcterms:modified>
</cp:coreProperties>
</file>