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4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3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1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5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1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4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4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EE77-F6CB-BA4F-90FA-9242C83BCC7D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0BF8-D0F1-2644-A213-51648F3B9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8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u="sng" dirty="0" err="1" smtClean="0"/>
              <a:t>Roteiro</a:t>
            </a:r>
            <a:r>
              <a:rPr lang="en-US" u="sng" dirty="0" smtClean="0"/>
              <a:t> de </a:t>
            </a:r>
            <a:r>
              <a:rPr lang="en-US" u="sng" dirty="0" err="1" smtClean="0"/>
              <a:t>estudo</a:t>
            </a:r>
            <a:r>
              <a:rPr lang="en-US" u="sng" dirty="0" smtClean="0"/>
              <a:t>: </a:t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pt-BR" dirty="0" smtClean="0">
                <a:latin typeface="Calibri" charset="0"/>
              </a:rPr>
              <a:t>Ativação de Linfócitos </a:t>
            </a:r>
            <a:r>
              <a:rPr lang="pt-BR" dirty="0" err="1" smtClean="0">
                <a:latin typeface="Calibri" charset="0"/>
              </a:rPr>
              <a:t>B</a:t>
            </a:r>
            <a:r>
              <a:rPr lang="pt-BR" dirty="0" smtClean="0">
                <a:latin typeface="Calibri" charset="0"/>
              </a:rPr>
              <a:t> e Mecanismos Efetores da Resposta Imune Humoral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2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alibri" charset="0"/>
              </a:rPr>
              <a:t>Ativação de Linfócitos </a:t>
            </a:r>
            <a:r>
              <a:rPr lang="pt-BR" dirty="0" err="1" smtClean="0">
                <a:latin typeface="Calibri" charset="0"/>
              </a:rPr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da </a:t>
            </a:r>
            <a:r>
              <a:rPr lang="en-US" dirty="0" err="1" smtClean="0"/>
              <a:t>Imunidade</a:t>
            </a:r>
            <a:r>
              <a:rPr lang="en-US" dirty="0" smtClean="0"/>
              <a:t> </a:t>
            </a:r>
            <a:r>
              <a:rPr lang="en-US" dirty="0" err="1" smtClean="0"/>
              <a:t>Humoral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Fases</a:t>
            </a:r>
            <a:r>
              <a:rPr lang="en-US" dirty="0" smtClean="0"/>
              <a:t> da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Imune</a:t>
            </a:r>
            <a:r>
              <a:rPr lang="en-US" dirty="0" smtClean="0"/>
              <a:t> </a:t>
            </a:r>
            <a:r>
              <a:rPr lang="en-US" dirty="0" err="1" smtClean="0"/>
              <a:t>Humoral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Respostas</a:t>
            </a:r>
            <a:r>
              <a:rPr lang="en-US" dirty="0" smtClean="0"/>
              <a:t> </a:t>
            </a:r>
            <a:r>
              <a:rPr lang="en-US" dirty="0" err="1" smtClean="0"/>
              <a:t>Imunes</a:t>
            </a:r>
            <a:r>
              <a:rPr lang="en-US" dirty="0" smtClean="0"/>
              <a:t> </a:t>
            </a:r>
            <a:r>
              <a:rPr lang="en-US" dirty="0" err="1" smtClean="0"/>
              <a:t>Humorais</a:t>
            </a:r>
            <a:r>
              <a:rPr lang="en-US" dirty="0" smtClean="0"/>
              <a:t> </a:t>
            </a:r>
            <a:r>
              <a:rPr lang="en-US" dirty="0" err="1" smtClean="0"/>
              <a:t>Primária</a:t>
            </a:r>
            <a:r>
              <a:rPr lang="en-US" dirty="0" smtClean="0"/>
              <a:t> e </a:t>
            </a:r>
            <a:r>
              <a:rPr lang="en-US" dirty="0" err="1" smtClean="0"/>
              <a:t>Secundária</a:t>
            </a:r>
            <a:r>
              <a:rPr lang="en-US" dirty="0" smtClean="0"/>
              <a:t>;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Subpopulações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distintas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células</a:t>
            </a:r>
            <a:r>
              <a:rPr lang="en-US" dirty="0" smtClean="0">
                <a:solidFill>
                  <a:srgbClr val="FF0000"/>
                </a:solidFill>
              </a:rPr>
              <a:t> B</a:t>
            </a:r>
            <a:r>
              <a:rPr lang="en-US" dirty="0" smtClean="0"/>
              <a:t>;</a:t>
            </a:r>
          </a:p>
          <a:p>
            <a:r>
              <a:rPr lang="en-US" dirty="0" err="1" smtClean="0">
                <a:latin typeface="Calibri" charset="0"/>
              </a:rPr>
              <a:t>Sinalização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dirty="0" err="1" smtClean="0">
                <a:latin typeface="Calibri" charset="0"/>
              </a:rPr>
              <a:t>intracelular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dirty="0" err="1" smtClean="0">
                <a:latin typeface="Calibri" charset="0"/>
              </a:rPr>
              <a:t>mediado</a:t>
            </a:r>
            <a:r>
              <a:rPr lang="en-US" dirty="0" smtClean="0">
                <a:latin typeface="Calibri" charset="0"/>
              </a:rPr>
              <a:t> via BCR;</a:t>
            </a:r>
          </a:p>
          <a:p>
            <a:r>
              <a:rPr lang="en-US" dirty="0" err="1" smtClean="0"/>
              <a:t>Captura</a:t>
            </a:r>
            <a:r>
              <a:rPr lang="en-US" dirty="0" smtClean="0"/>
              <a:t> e </a:t>
            </a:r>
            <a:r>
              <a:rPr lang="en-US" dirty="0" err="1" smtClean="0"/>
              <a:t>Reconhecimento</a:t>
            </a:r>
            <a:r>
              <a:rPr lang="en-US" dirty="0" smtClean="0"/>
              <a:t> do </a:t>
            </a:r>
            <a:r>
              <a:rPr lang="en-US" dirty="0" err="1" smtClean="0"/>
              <a:t>Antígeno</a:t>
            </a:r>
            <a:r>
              <a:rPr lang="en-US" dirty="0">
                <a:latin typeface="Calibri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0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Calibri" charset="0"/>
              </a:rPr>
              <a:t>Ativação de Linfócitos </a:t>
            </a:r>
            <a:r>
              <a:rPr lang="pt-BR" dirty="0" err="1" smtClean="0">
                <a:latin typeface="Calibri" charset="0"/>
              </a:rPr>
              <a:t>B</a:t>
            </a:r>
            <a:r>
              <a:rPr lang="pt-BR" dirty="0" smtClean="0">
                <a:latin typeface="Calibri" charset="0"/>
              </a:rPr>
              <a:t> </a:t>
            </a:r>
            <a:r>
              <a:rPr lang="pt-BR" dirty="0" err="1" smtClean="0">
                <a:latin typeface="Calibri" charset="0"/>
              </a:rPr>
              <a:t>T</a:t>
            </a:r>
            <a:r>
              <a:rPr lang="pt-BR" dirty="0" smtClean="0">
                <a:latin typeface="Calibri" charset="0"/>
              </a:rPr>
              <a:t>-dependentes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Reconhecimento Ligado;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Efeito </a:t>
            </a:r>
            <a:r>
              <a:rPr lang="pt-BR" dirty="0" err="1" smtClean="0">
                <a:solidFill>
                  <a:srgbClr val="FF0000"/>
                </a:solidFill>
              </a:rPr>
              <a:t>Hapteno</a:t>
            </a:r>
            <a:r>
              <a:rPr lang="pt-BR" dirty="0" smtClean="0">
                <a:solidFill>
                  <a:srgbClr val="FF0000"/>
                </a:solidFill>
              </a:rPr>
              <a:t>-Carreador</a:t>
            </a:r>
            <a:r>
              <a:rPr lang="pt-BR" dirty="0" smtClean="0"/>
              <a:t>;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Papel de CD40 na Ativação de Linfócitos 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T</a:t>
            </a:r>
            <a:r>
              <a:rPr lang="pt-BR" dirty="0" smtClean="0">
                <a:solidFill>
                  <a:srgbClr val="FF0000"/>
                </a:solidFill>
              </a:rPr>
              <a:t>-dependentes</a:t>
            </a:r>
            <a:r>
              <a:rPr lang="pt-BR" dirty="0" smtClean="0"/>
              <a:t>;</a:t>
            </a:r>
          </a:p>
          <a:p>
            <a:r>
              <a:rPr lang="pt-BR" dirty="0" smtClean="0"/>
              <a:t>Troca de </a:t>
            </a:r>
            <a:r>
              <a:rPr lang="pt-BR" dirty="0" err="1" smtClean="0"/>
              <a:t>Isotipo</a:t>
            </a:r>
            <a:r>
              <a:rPr lang="pt-BR" dirty="0" smtClean="0"/>
              <a:t> da cadeia pesada de </a:t>
            </a:r>
            <a:r>
              <a:rPr lang="pt-BR" dirty="0" err="1" smtClean="0"/>
              <a:t>Ig</a:t>
            </a:r>
            <a:r>
              <a:rPr lang="pt-BR" dirty="0" smtClean="0"/>
              <a:t>;</a:t>
            </a:r>
          </a:p>
          <a:p>
            <a:r>
              <a:rPr lang="pt-BR" dirty="0" smtClean="0"/>
              <a:t>Maturação da Afinidade;</a:t>
            </a:r>
          </a:p>
          <a:p>
            <a:r>
              <a:rPr lang="pt-BR" dirty="0" smtClean="0"/>
              <a:t>Células </a:t>
            </a:r>
            <a:r>
              <a:rPr lang="pt-BR" dirty="0" err="1" smtClean="0"/>
              <a:t>B</a:t>
            </a:r>
            <a:r>
              <a:rPr lang="pt-BR" dirty="0" smtClean="0"/>
              <a:t> de memória.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9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Mecanismos</a:t>
            </a:r>
            <a:r>
              <a:rPr lang="en-US" dirty="0" smtClean="0"/>
              <a:t> </a:t>
            </a:r>
            <a:r>
              <a:rPr lang="en-US" dirty="0" err="1" smtClean="0"/>
              <a:t>Efetores</a:t>
            </a:r>
            <a:r>
              <a:rPr lang="en-US" dirty="0" smtClean="0"/>
              <a:t> da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Imune</a:t>
            </a:r>
            <a:r>
              <a:rPr lang="en-US" dirty="0" smtClean="0"/>
              <a:t> </a:t>
            </a:r>
            <a:r>
              <a:rPr lang="en-US" dirty="0" err="1" smtClean="0"/>
              <a:t>Humoral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Função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Neutralização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Opsonização</a:t>
            </a:r>
            <a:r>
              <a:rPr lang="en-US" dirty="0" smtClean="0"/>
              <a:t> e </a:t>
            </a:r>
            <a:r>
              <a:rPr lang="en-US" dirty="0" err="1" smtClean="0"/>
              <a:t>Fagocitose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Citotoxicidade</a:t>
            </a:r>
            <a:r>
              <a:rPr lang="en-US" dirty="0" smtClean="0"/>
              <a:t> </a:t>
            </a:r>
            <a:r>
              <a:rPr lang="en-US" dirty="0" err="1" smtClean="0"/>
              <a:t>celular</a:t>
            </a:r>
            <a:r>
              <a:rPr lang="en-US" dirty="0" smtClean="0"/>
              <a:t> </a:t>
            </a:r>
            <a:r>
              <a:rPr lang="en-US" dirty="0" err="1" smtClean="0"/>
              <a:t>dependente</a:t>
            </a:r>
            <a:r>
              <a:rPr lang="en-US" dirty="0" smtClean="0"/>
              <a:t> de </a:t>
            </a:r>
            <a:r>
              <a:rPr lang="en-US" dirty="0" err="1" smtClean="0"/>
              <a:t>anticorpo</a:t>
            </a:r>
            <a:r>
              <a:rPr lang="en-US" dirty="0" smtClean="0"/>
              <a:t> (ADCC);</a:t>
            </a:r>
          </a:p>
          <a:p>
            <a:r>
              <a:rPr lang="en-US" dirty="0"/>
              <a:t> </a:t>
            </a:r>
            <a:r>
              <a:rPr lang="en-US" dirty="0" err="1" smtClean="0"/>
              <a:t>Ativação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Complemento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err="1" smtClean="0"/>
              <a:t>Inflamação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Lise</a:t>
            </a:r>
            <a:r>
              <a:rPr lang="en-US" dirty="0" smtClean="0"/>
              <a:t> de </a:t>
            </a:r>
            <a:r>
              <a:rPr lang="en-US" dirty="0" err="1" smtClean="0"/>
              <a:t>microorganismos</a:t>
            </a:r>
            <a:r>
              <a:rPr lang="en-US" dirty="0" smtClean="0"/>
              <a:t> (MAC)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0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Bibliografia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71906" y="2209800"/>
            <a:ext cx="67686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Murphy, K. </a:t>
            </a:r>
            <a:r>
              <a:rPr lang="en-US" sz="2400" dirty="0" err="1" smtClean="0"/>
              <a:t>Imunologia</a:t>
            </a:r>
            <a:r>
              <a:rPr lang="en-US" sz="2400" dirty="0" smtClean="0"/>
              <a:t> de </a:t>
            </a:r>
            <a:r>
              <a:rPr lang="en-US" sz="2400" dirty="0" err="1" smtClean="0"/>
              <a:t>Janeway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8a ed. </a:t>
            </a:r>
          </a:p>
          <a:p>
            <a:pPr algn="ctr"/>
            <a:r>
              <a:rPr lang="en-US" sz="2400" dirty="0" smtClean="0"/>
              <a:t>Cap 10 </a:t>
            </a:r>
            <a:r>
              <a:rPr lang="en-US" sz="2400" dirty="0" err="1" smtClean="0"/>
              <a:t>pags</a:t>
            </a:r>
            <a:r>
              <a:rPr lang="en-US" sz="2400" dirty="0" smtClean="0"/>
              <a:t> 387 – 407.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err="1" smtClean="0"/>
              <a:t>Abbas</a:t>
            </a:r>
            <a:r>
              <a:rPr lang="en-US" sz="2400" dirty="0" smtClean="0"/>
              <a:t>, A. K.  </a:t>
            </a:r>
            <a:r>
              <a:rPr lang="en-US" sz="2400" dirty="0" err="1" smtClean="0"/>
              <a:t>Imunologia</a:t>
            </a:r>
            <a:r>
              <a:rPr lang="en-US" sz="2400" dirty="0" smtClean="0"/>
              <a:t> </a:t>
            </a:r>
            <a:r>
              <a:rPr lang="en-US" sz="2400" dirty="0" err="1" smtClean="0"/>
              <a:t>Celular</a:t>
            </a:r>
            <a:r>
              <a:rPr lang="en-US" sz="2400" dirty="0" smtClean="0"/>
              <a:t> e Molecular – 8a ed.</a:t>
            </a:r>
          </a:p>
          <a:p>
            <a:pPr algn="ctr"/>
            <a:r>
              <a:rPr lang="en-US" sz="2400" dirty="0" smtClean="0"/>
              <a:t> Cap 12 </a:t>
            </a:r>
            <a:r>
              <a:rPr lang="en-US" sz="2400" dirty="0" err="1" smtClean="0"/>
              <a:t>pags</a:t>
            </a:r>
            <a:r>
              <a:rPr lang="en-US" sz="2400" dirty="0" smtClean="0"/>
              <a:t> 239 – 261, Cap 13 </a:t>
            </a:r>
            <a:r>
              <a:rPr lang="en-US" sz="2400" dirty="0" err="1" smtClean="0"/>
              <a:t>pags</a:t>
            </a:r>
            <a:r>
              <a:rPr lang="en-US" sz="2400" dirty="0" smtClean="0"/>
              <a:t> 265 – 271.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8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171</Words>
  <Application>Microsoft Office PowerPoint</Application>
  <PresentationFormat>Apresentação na tela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Mangal</vt:lpstr>
      <vt:lpstr>Office Theme</vt:lpstr>
      <vt:lpstr>Roteiro de estudo:   Ativação de Linfócitos B e Mecanismos Efetores da Resposta Imune Humoral</vt:lpstr>
      <vt:lpstr>Ativação de Linfócitos B</vt:lpstr>
      <vt:lpstr>Ativação de Linfócitos B T-dependentes</vt:lpstr>
      <vt:lpstr>Mecanismos Efetores da Resposta Imune Humoral (Função)</vt:lpstr>
      <vt:lpstr>Bibliografia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Roteiro de estudo:   Ativação de Linfócitos B e Mecanismos Efetores da Resposta Imune Humoral</dc:title>
  <dc:creator>Vanessa Carregaro Pereira</dc:creator>
  <cp:lastModifiedBy>BD</cp:lastModifiedBy>
  <cp:revision>6</cp:revision>
  <dcterms:created xsi:type="dcterms:W3CDTF">2020-02-20T20:51:49Z</dcterms:created>
  <dcterms:modified xsi:type="dcterms:W3CDTF">2020-02-21T10:59:07Z</dcterms:modified>
</cp:coreProperties>
</file>