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315" r:id="rId2"/>
    <p:sldId id="316" r:id="rId3"/>
    <p:sldId id="325" r:id="rId4"/>
    <p:sldId id="261" r:id="rId5"/>
    <p:sldId id="326" r:id="rId6"/>
    <p:sldId id="318" r:id="rId7"/>
    <p:sldId id="319" r:id="rId8"/>
    <p:sldId id="320" r:id="rId9"/>
    <p:sldId id="272" r:id="rId10"/>
    <p:sldId id="322" r:id="rId11"/>
    <p:sldId id="323" r:id="rId12"/>
    <p:sldId id="314" r:id="rId13"/>
    <p:sldId id="313" r:id="rId14"/>
    <p:sldId id="327" r:id="rId15"/>
    <p:sldId id="341" r:id="rId16"/>
    <p:sldId id="328" r:id="rId17"/>
    <p:sldId id="289" r:id="rId18"/>
    <p:sldId id="339" r:id="rId19"/>
    <p:sldId id="329" r:id="rId20"/>
    <p:sldId id="340" r:id="rId21"/>
    <p:sldId id="285" r:id="rId22"/>
    <p:sldId id="330" r:id="rId23"/>
    <p:sldId id="324" r:id="rId24"/>
    <p:sldId id="333" r:id="rId25"/>
    <p:sldId id="332" r:id="rId26"/>
    <p:sldId id="331" r:id="rId27"/>
    <p:sldId id="336" r:id="rId28"/>
    <p:sldId id="334" r:id="rId29"/>
    <p:sldId id="338" r:id="rId30"/>
    <p:sldId id="337" r:id="rId31"/>
    <p:sldId id="335" r:id="rId32"/>
    <p:sldId id="342" r:id="rId33"/>
    <p:sldId id="317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80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884936"/>
          <c:y val="0.15364"/>
          <c:w val="0.885362"/>
          <c:h val="0.780738"/>
        </c:manualLayout>
      </c:layout>
      <c:lineChart>
        <c:grouping val="standard"/>
        <c:varyColors val="0"/>
        <c:ser>
          <c:idx val="0"/>
          <c:order val="0"/>
          <c:tx>
            <c:strRef>
              <c:f>'[Graphs.xlsx]MORBIDITY - Morbidity entire co'!$B$2</c:f>
              <c:strCache>
                <c:ptCount val="1"/>
                <c:pt idx="0">
                  <c:v>Predicted morbidity</c:v>
                </c:pt>
              </c:strCache>
            </c:strRef>
          </c:tx>
          <c:spPr>
            <a:ln w="50800" cap="flat">
              <a:solidFill>
                <a:srgbClr val="51A7F9"/>
              </a:solidFill>
              <a:prstDash val="solid"/>
              <a:miter lim="400000"/>
            </a:ln>
            <a:effectLst/>
          </c:spPr>
          <c:marker>
            <c:symbol val="circle"/>
            <c:size val="10"/>
            <c:spPr>
              <a:solidFill>
                <a:srgbClr val="FFFFFF"/>
              </a:solidFill>
              <a:ln w="50800" cap="flat">
                <a:solidFill>
                  <a:srgbClr val="51A7F9"/>
                </a:solidFill>
                <a:prstDash val="solid"/>
                <a:miter lim="400000"/>
              </a:ln>
              <a:effectLst/>
            </c:spPr>
          </c:marker>
          <c:cat>
            <c:numRef>
              <c:f>'[Graphs.xlsx]MORBIDITY - Morbidity entire co'!$A$3:$A$12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</c:numCache>
            </c:numRef>
          </c:cat>
          <c:val>
            <c:numRef>
              <c:f>'[Graphs.xlsx]MORBIDITY - Morbidity entire co'!$B$3:$B$12</c:f>
              <c:numCache>
                <c:formatCode>General</c:formatCode>
                <c:ptCount val="10"/>
                <c:pt idx="0">
                  <c:v>9.700000000000001</c:v>
                </c:pt>
                <c:pt idx="1">
                  <c:v>13.61</c:v>
                </c:pt>
                <c:pt idx="2">
                  <c:v>16.47</c:v>
                </c:pt>
                <c:pt idx="3">
                  <c:v>18.65</c:v>
                </c:pt>
                <c:pt idx="4">
                  <c:v>21.52</c:v>
                </c:pt>
                <c:pt idx="5">
                  <c:v>24.61</c:v>
                </c:pt>
                <c:pt idx="6">
                  <c:v>28.21</c:v>
                </c:pt>
                <c:pt idx="7">
                  <c:v>31.77</c:v>
                </c:pt>
                <c:pt idx="8">
                  <c:v>37.79</c:v>
                </c:pt>
                <c:pt idx="9">
                  <c:v>47.19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'[Graphs.xlsx]MORBIDITY - Morbidity entire co'!$C$2</c:f>
              <c:strCache>
                <c:ptCount val="1"/>
                <c:pt idx="0">
                  <c:v>Observed morbidity</c:v>
                </c:pt>
              </c:strCache>
            </c:strRef>
          </c:tx>
          <c:spPr>
            <a:ln w="50800" cap="flat">
              <a:solidFill>
                <a:srgbClr val="70BF41"/>
              </a:solidFill>
              <a:prstDash val="solid"/>
              <a:miter lim="400000"/>
            </a:ln>
            <a:effectLst/>
          </c:spPr>
          <c:marker>
            <c:symbol val="circle"/>
            <c:size val="10"/>
            <c:spPr>
              <a:solidFill>
                <a:srgbClr val="FFFFFF"/>
              </a:solidFill>
              <a:ln w="50800" cap="flat">
                <a:solidFill>
                  <a:srgbClr val="70BF41"/>
                </a:solidFill>
                <a:prstDash val="solid"/>
                <a:miter lim="400000"/>
              </a:ln>
              <a:effectLst/>
            </c:spPr>
          </c:marker>
          <c:cat>
            <c:numRef>
              <c:f>'[Graphs.xlsx]MORBIDITY - Morbidity entire co'!$A$3:$A$12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</c:numCache>
            </c:numRef>
          </c:cat>
          <c:val>
            <c:numRef>
              <c:f>'[Graphs.xlsx]MORBIDITY - Morbidity entire co'!$C$3:$C$12</c:f>
              <c:numCache>
                <c:formatCode>General</c:formatCode>
                <c:ptCount val="10"/>
                <c:pt idx="0">
                  <c:v>3.2</c:v>
                </c:pt>
                <c:pt idx="1">
                  <c:v>9.8</c:v>
                </c:pt>
                <c:pt idx="2">
                  <c:v>7.3</c:v>
                </c:pt>
                <c:pt idx="3">
                  <c:v>11.4</c:v>
                </c:pt>
                <c:pt idx="4" formatCode="0.00">
                  <c:v>9.8</c:v>
                </c:pt>
                <c:pt idx="5" formatCode="0.00">
                  <c:v>10.6</c:v>
                </c:pt>
                <c:pt idx="6">
                  <c:v>12.2</c:v>
                </c:pt>
                <c:pt idx="7">
                  <c:v>16.3</c:v>
                </c:pt>
                <c:pt idx="8">
                  <c:v>27.7</c:v>
                </c:pt>
                <c:pt idx="9">
                  <c:v>30.9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73659368"/>
        <c:axId val="2140200024"/>
      </c:lineChart>
      <c:catAx>
        <c:axId val="2073659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Helvetica"/>
              </a:defRPr>
            </a:pPr>
            <a:endParaRPr lang="en-US"/>
          </a:p>
        </c:txPr>
        <c:crossAx val="2140200024"/>
        <c:crosses val="autoZero"/>
        <c:auto val="1"/>
        <c:lblAlgn val="ctr"/>
        <c:lblOffset val="100"/>
        <c:noMultiLvlLbl val="1"/>
      </c:catAx>
      <c:valAx>
        <c:axId val="2140200024"/>
        <c:scaling>
          <c:orientation val="minMax"/>
        </c:scaling>
        <c:delete val="0"/>
        <c:axPos val="l"/>
        <c:majorGridlines>
          <c:spPr>
            <a:ln w="3175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General" sourceLinked="1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Helvetica"/>
              </a:defRPr>
            </a:pPr>
            <a:endParaRPr lang="en-US"/>
          </a:p>
        </c:txPr>
        <c:crossAx val="2073659368"/>
        <c:crosses val="autoZero"/>
        <c:crossBetween val="between"/>
        <c:majorUnit val="12.5"/>
        <c:minorUnit val="6.25"/>
      </c:valAx>
    </c:plotArea>
    <c:legend>
      <c:legendPos val="t"/>
      <c:layout>
        <c:manualLayout>
          <c:xMode val="edge"/>
          <c:yMode val="edge"/>
          <c:x val="0.0566305"/>
          <c:y val="0.0"/>
          <c:w val="0.716154639604132"/>
          <c:h val="0.0596032191343763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000" b="0" i="0" u="none" strike="noStrike">
              <a:solidFill>
                <a:srgbClr val="000000"/>
              </a:solidFill>
              <a:latin typeface="Helvetica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9ACDB5-1C6A-9E43-A6E1-EA20E053095F}" type="datetimeFigureOut">
              <a:rPr lang="en-US" smtClean="0"/>
              <a:t>30/11/17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F1C35-4265-0E4A-8DAC-F9C97D962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4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D8E09-2A20-EC43-B2D9-EBAFE77533EE}" type="datetimeFigureOut">
              <a:rPr lang="en-US" smtClean="0"/>
              <a:t>30/11/17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90DC3-555F-3643-8AA4-F1632AC30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345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D8E09-2A20-EC43-B2D9-EBAFE77533EE}" type="datetimeFigureOut">
              <a:rPr lang="en-US" smtClean="0"/>
              <a:t>30/11/17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90DC3-555F-3643-8AA4-F1632AC30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62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D8E09-2A20-EC43-B2D9-EBAFE77533EE}" type="datetimeFigureOut">
              <a:rPr lang="en-US" smtClean="0"/>
              <a:t>30/11/17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90DC3-555F-3643-8AA4-F1632AC30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20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D8E09-2A20-EC43-B2D9-EBAFE77533EE}" type="datetimeFigureOut">
              <a:rPr lang="en-US" smtClean="0"/>
              <a:t>30/11/17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90DC3-555F-3643-8AA4-F1632AC30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959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D8E09-2A20-EC43-B2D9-EBAFE77533EE}" type="datetimeFigureOut">
              <a:rPr lang="en-US" smtClean="0"/>
              <a:t>30/11/17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90DC3-555F-3643-8AA4-F1632AC30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820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D8E09-2A20-EC43-B2D9-EBAFE77533EE}" type="datetimeFigureOut">
              <a:rPr lang="en-US" smtClean="0"/>
              <a:t>30/11/17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90DC3-555F-3643-8AA4-F1632AC30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934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D8E09-2A20-EC43-B2D9-EBAFE77533EE}" type="datetimeFigureOut">
              <a:rPr lang="en-US" smtClean="0"/>
              <a:t>30/11/17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90DC3-555F-3643-8AA4-F1632AC30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482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D8E09-2A20-EC43-B2D9-EBAFE77533EE}" type="datetimeFigureOut">
              <a:rPr lang="en-US" smtClean="0"/>
              <a:t>30/11/17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90DC3-555F-3643-8AA4-F1632AC30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80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D8E09-2A20-EC43-B2D9-EBAFE77533EE}" type="datetimeFigureOut">
              <a:rPr lang="en-US" smtClean="0"/>
              <a:t>30/11/17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90DC3-555F-3643-8AA4-F1632AC30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953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D8E09-2A20-EC43-B2D9-EBAFE77533EE}" type="datetimeFigureOut">
              <a:rPr lang="en-US" smtClean="0"/>
              <a:t>30/11/17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90DC3-555F-3643-8AA4-F1632AC30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730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D8E09-2A20-EC43-B2D9-EBAFE77533EE}" type="datetimeFigureOut">
              <a:rPr lang="en-US" smtClean="0"/>
              <a:t>30/11/17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90DC3-555F-3643-8AA4-F1632AC30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96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D8E09-2A20-EC43-B2D9-EBAFE77533EE}" type="datetimeFigureOut">
              <a:rPr lang="en-US" smtClean="0"/>
              <a:t>30/11/17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90DC3-555F-3643-8AA4-F1632AC30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4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jpe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0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ctrTitle"/>
          </p:nvPr>
        </p:nvSpPr>
        <p:spPr>
          <a:xfrm>
            <a:off x="685800" y="1727200"/>
            <a:ext cx="7772400" cy="14700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</a:rPr>
              <a:t>The Brazilian contribution: targets and future perspectives</a:t>
            </a:r>
            <a:endParaRPr lang="en-US" dirty="0">
              <a:latin typeface="Calibri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2375" y="3413125"/>
            <a:ext cx="6738938" cy="2433638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solidFill>
                  <a:schemeClr val="tx1"/>
                </a:solidFill>
                <a:ea typeface="+mn-ea"/>
                <a:cs typeface="+mn-cs"/>
              </a:rPr>
              <a:t>RICARDO M. TERRA, MD, PhD, MPH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Associate Professor of Thoracic Surgery</a:t>
            </a:r>
          </a:p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b="1" dirty="0" smtClean="0">
                <a:ea typeface="+mn-ea"/>
                <a:cs typeface="+mn-cs"/>
              </a:rPr>
              <a:t>University of Sao Paulo</a:t>
            </a:r>
          </a:p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Scientific Secretary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b="1" dirty="0" smtClean="0">
                <a:ea typeface="+mn-ea"/>
                <a:cs typeface="+mn-cs"/>
              </a:rPr>
              <a:t>Brazilian Society of Thoracic Surgery</a:t>
            </a:r>
            <a:endParaRPr lang="en-US" b="1" dirty="0">
              <a:ea typeface="+mn-ea"/>
              <a:cs typeface="+mn-cs"/>
            </a:endParaRPr>
          </a:p>
        </p:txBody>
      </p:sp>
      <p:pic>
        <p:nvPicPr>
          <p:cNvPr id="1331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55563"/>
            <a:ext cx="2695575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150" y="5846763"/>
            <a:ext cx="1317625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288" y="323850"/>
            <a:ext cx="224472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6"/>
          <p:cNvSpPr txBox="1">
            <a:spLocks noChangeArrowheads="1"/>
          </p:cNvSpPr>
          <p:nvPr/>
        </p:nvSpPr>
        <p:spPr bwMode="auto">
          <a:xfrm>
            <a:off x="9590088" y="6559550"/>
            <a:ext cx="185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691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Phase 2</a:t>
            </a:r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457200" y="1284288"/>
            <a:ext cx="8229600" cy="51974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000" dirty="0">
                <a:latin typeface="Calibri" charset="0"/>
              </a:rPr>
              <a:t>Include more centers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 dirty="0">
                <a:latin typeface="Calibri" charset="0"/>
              </a:rPr>
              <a:t>Invite 10 centers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 dirty="0">
                <a:latin typeface="Calibri" charset="0"/>
              </a:rPr>
              <a:t>Retrospective dataset (2014-2015) – Anatomic lung resections</a:t>
            </a:r>
          </a:p>
          <a:p>
            <a:pPr eaLnBrk="1" hangingPunct="1">
              <a:lnSpc>
                <a:spcPct val="90000"/>
              </a:lnSpc>
            </a:pPr>
            <a:r>
              <a:rPr lang="en-US" sz="3000" dirty="0">
                <a:latin typeface="Calibri" charset="0"/>
              </a:rPr>
              <a:t>Apply for research grants</a:t>
            </a:r>
          </a:p>
          <a:p>
            <a:pPr eaLnBrk="1" hangingPunct="1">
              <a:lnSpc>
                <a:spcPct val="90000"/>
              </a:lnSpc>
            </a:pPr>
            <a:r>
              <a:rPr lang="en-US" sz="3000" dirty="0" smtClean="0">
                <a:latin typeface="Calibri" charset="0"/>
              </a:rPr>
              <a:t>Elaborate </a:t>
            </a:r>
            <a:r>
              <a:rPr lang="en-US" sz="3000" dirty="0">
                <a:latin typeface="Calibri" charset="0"/>
              </a:rPr>
              <a:t>an Annual Report</a:t>
            </a:r>
          </a:p>
          <a:p>
            <a:pPr>
              <a:lnSpc>
                <a:spcPct val="90000"/>
              </a:lnSpc>
            </a:pPr>
            <a:r>
              <a:rPr lang="en-US" sz="3000" dirty="0">
                <a:latin typeface="Calibri" charset="0"/>
              </a:rPr>
              <a:t>Milestone: present 4 papers at BSTS meeting (2017) with the first outcome analysis and at least one in Innsbruck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en-US" sz="2600" dirty="0">
              <a:latin typeface="Calibri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9" y="55563"/>
            <a:ext cx="1760646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562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Phase 2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457200" y="1284288"/>
            <a:ext cx="8229600" cy="51974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000" dirty="0">
                <a:latin typeface="Calibri" charset="0"/>
              </a:rPr>
              <a:t>Include more centers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 dirty="0">
                <a:latin typeface="Calibri" charset="0"/>
              </a:rPr>
              <a:t>Invite 10 centers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 dirty="0">
                <a:latin typeface="Calibri" charset="0"/>
              </a:rPr>
              <a:t>Retrospective dataset (2014-2015) – Anatomic lung resections		</a:t>
            </a:r>
            <a:r>
              <a:rPr lang="en-US" sz="2600" b="1" dirty="0">
                <a:latin typeface="Calibri" charset="0"/>
              </a:rPr>
              <a:t>Seven eventually included</a:t>
            </a:r>
          </a:p>
          <a:p>
            <a:pPr eaLnBrk="1" hangingPunct="1">
              <a:lnSpc>
                <a:spcPct val="90000"/>
              </a:lnSpc>
            </a:pPr>
            <a:r>
              <a:rPr lang="en-US" sz="3000" dirty="0">
                <a:latin typeface="Calibri" charset="0"/>
              </a:rPr>
              <a:t>Apply for research grants		</a:t>
            </a:r>
            <a:r>
              <a:rPr lang="en-US" sz="3000" b="1" dirty="0" err="1">
                <a:latin typeface="Calibri" charset="0"/>
              </a:rPr>
              <a:t>Johnson&amp;</a:t>
            </a:r>
            <a:r>
              <a:rPr lang="en-US" sz="3000" b="1" dirty="0" err="1" smtClean="0">
                <a:latin typeface="Calibri" charset="0"/>
              </a:rPr>
              <a:t>Johnson</a:t>
            </a:r>
            <a:endParaRPr lang="en-US" sz="3000" b="1" dirty="0">
              <a:solidFill>
                <a:srgbClr val="800000"/>
              </a:solidFill>
              <a:latin typeface="Calibri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000" dirty="0">
                <a:latin typeface="Calibri" charset="0"/>
              </a:rPr>
              <a:t>Elaborate an Annual Report</a:t>
            </a:r>
          </a:p>
          <a:p>
            <a:pPr eaLnBrk="1" hangingPunct="1">
              <a:lnSpc>
                <a:spcPct val="90000"/>
              </a:lnSpc>
            </a:pPr>
            <a:r>
              <a:rPr lang="en-US" sz="3000" dirty="0">
                <a:latin typeface="Calibri" charset="0"/>
              </a:rPr>
              <a:t>Milestone: present 4 papers at BSTS meeting (2017) </a:t>
            </a:r>
            <a:r>
              <a:rPr lang="en-US" sz="3000" dirty="0" smtClean="0">
                <a:latin typeface="Calibri" charset="0"/>
              </a:rPr>
              <a:t>with the first outcome analysis and at least one in Innsbruck</a:t>
            </a:r>
            <a:endParaRPr lang="en-US" sz="3000" dirty="0">
              <a:latin typeface="Calibri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sz="2600" dirty="0">
              <a:latin typeface="Calibri" charset="0"/>
            </a:endParaRPr>
          </a:p>
        </p:txBody>
      </p:sp>
      <p:pic>
        <p:nvPicPr>
          <p:cNvPr id="3072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588" y="1738313"/>
            <a:ext cx="366712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2535238"/>
            <a:ext cx="366713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3071813"/>
            <a:ext cx="36830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3530600"/>
            <a:ext cx="36830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4887913"/>
            <a:ext cx="36830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" y="5329746"/>
            <a:ext cx="6108700" cy="15282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81400" y="5879068"/>
            <a:ext cx="3131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Young investigator award !</a:t>
            </a:r>
            <a:endParaRPr lang="en-US" sz="2000" dirty="0"/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5152248"/>
            <a:ext cx="1366838" cy="1580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9" y="55563"/>
            <a:ext cx="1760646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263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850" y="274638"/>
            <a:ext cx="8229600" cy="1143000"/>
          </a:xfrm>
        </p:spPr>
        <p:txBody>
          <a:bodyPr/>
          <a:lstStyle/>
          <a:p>
            <a:r>
              <a:rPr lang="en-US" dirty="0" smtClean="0"/>
              <a:t>Annual Report 2016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2558245" cy="28876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800" y="1511300"/>
            <a:ext cx="2070100" cy="2419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500" y="1417638"/>
            <a:ext cx="1872684" cy="25945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99" y="3812838"/>
            <a:ext cx="2355045" cy="3206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3045" y="4305300"/>
            <a:ext cx="1757230" cy="22517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8104" y="4152900"/>
            <a:ext cx="1874080" cy="2578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34200" y="2108200"/>
            <a:ext cx="2095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Distributed in the National Meeting in Rio May/2017</a:t>
            </a:r>
            <a:endParaRPr lang="en-US" dirty="0"/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9" y="55563"/>
            <a:ext cx="1760646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334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BSTS/RIO 2017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Database Meeting – Early Riser Session (full house – 65 participants)</a:t>
            </a:r>
          </a:p>
          <a:p>
            <a:r>
              <a:rPr lang="en-US" dirty="0" smtClean="0"/>
              <a:t>4 oral presentations</a:t>
            </a:r>
          </a:p>
          <a:p>
            <a:r>
              <a:rPr lang="en-US" dirty="0" smtClean="0"/>
              <a:t>BSTS/ESTS session on Databases and Accreditation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444"/>
          <a:stretch/>
        </p:blipFill>
        <p:spPr>
          <a:xfrm>
            <a:off x="266700" y="4543982"/>
            <a:ext cx="2743199" cy="21362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496"/>
          <a:stretch/>
        </p:blipFill>
        <p:spPr>
          <a:xfrm>
            <a:off x="3009899" y="4543982"/>
            <a:ext cx="2779371" cy="2136218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9" y="55563"/>
            <a:ext cx="1760646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3747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300499"/>
          </a:xfrm>
          <a:prstGeom prst="rect">
            <a:avLst/>
          </a:prstGeom>
        </p:spPr>
      </p:pic>
      <p:graphicFrame>
        <p:nvGraphicFramePr>
          <p:cNvPr id="7" name="Gráfico 1"/>
          <p:cNvGraphicFramePr/>
          <p:nvPr>
            <p:extLst>
              <p:ext uri="{D42A27DB-BD31-4B8C-83A1-F6EECF244321}">
                <p14:modId xmlns:p14="http://schemas.microsoft.com/office/powerpoint/2010/main" val="1352110799"/>
              </p:ext>
            </p:extLst>
          </p:nvPr>
        </p:nvGraphicFramePr>
        <p:xfrm>
          <a:off x="4524047" y="2566580"/>
          <a:ext cx="4395073" cy="3319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87867" y="6310617"/>
            <a:ext cx="3426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N= 1232 patients</a:t>
            </a:r>
            <a:endParaRPr lang="en-US" dirty="0"/>
          </a:p>
        </p:txBody>
      </p:sp>
      <p:pic>
        <p:nvPicPr>
          <p:cNvPr id="9" name="Imagem 9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t="49882" r="10848" b="1908"/>
          <a:stretch/>
        </p:blipFill>
        <p:spPr bwMode="auto">
          <a:xfrm>
            <a:off x="171590" y="2832099"/>
            <a:ext cx="4174657" cy="31640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m 98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0" t="41766" r="24233" b="54416"/>
          <a:stretch/>
        </p:blipFill>
        <p:spPr bwMode="auto">
          <a:xfrm>
            <a:off x="171590" y="2516960"/>
            <a:ext cx="4464496" cy="4242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25713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947"/>
            <a:ext cx="9144000" cy="242901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467475" y="2125132"/>
            <a:ext cx="4644525" cy="4910668"/>
            <a:chOff x="2611408" y="2887132"/>
            <a:chExt cx="3559827" cy="416135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t="6996" r="72139"/>
            <a:stretch/>
          </p:blipFill>
          <p:spPr>
            <a:xfrm>
              <a:off x="2611408" y="2887132"/>
              <a:ext cx="1562659" cy="416135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64392" t="6996"/>
            <a:stretch/>
          </p:blipFill>
          <p:spPr>
            <a:xfrm>
              <a:off x="4174067" y="2887132"/>
              <a:ext cx="1997168" cy="4161357"/>
            </a:xfrm>
            <a:prstGeom prst="rect">
              <a:avLst/>
            </a:prstGeom>
          </p:spPr>
        </p:pic>
      </p:grpSp>
      <p:cxnSp>
        <p:nvCxnSpPr>
          <p:cNvPr id="7" name="Straight Connector 6"/>
          <p:cNvCxnSpPr/>
          <p:nvPr/>
        </p:nvCxnSpPr>
        <p:spPr>
          <a:xfrm flipV="1">
            <a:off x="2467475" y="6596906"/>
            <a:ext cx="4301625" cy="264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8155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433638"/>
            <a:ext cx="8229600" cy="1143000"/>
          </a:xfrm>
        </p:spPr>
        <p:txBody>
          <a:bodyPr/>
          <a:lstStyle/>
          <a:p>
            <a:r>
              <a:rPr lang="en-US" dirty="0" smtClean="0"/>
              <a:t>Where do we stand?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880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2037"/>
          <a:stretch/>
        </p:blipFill>
        <p:spPr>
          <a:xfrm>
            <a:off x="2781300" y="825500"/>
            <a:ext cx="5792680" cy="60325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-119062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</a:rPr>
              <a:t>Current Participants</a:t>
            </a:r>
            <a:endParaRPr lang="en-US" dirty="0">
              <a:latin typeface="Calibri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2159000"/>
            <a:ext cx="2806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16 Institutions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6 applying</a:t>
            </a:r>
            <a:endParaRPr lang="en-US" sz="2800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9" y="55563"/>
            <a:ext cx="1760646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6831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645" y="565286"/>
            <a:ext cx="9186317" cy="62927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70367" y="211682"/>
            <a:ext cx="4925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Casos</a:t>
            </a:r>
            <a:r>
              <a:rPr lang="en-US" sz="3600" dirty="0" smtClean="0"/>
              <a:t> </a:t>
            </a:r>
            <a:r>
              <a:rPr lang="en-US" sz="3600" dirty="0" err="1" smtClean="0"/>
              <a:t>Registrados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49792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83032" y="1765606"/>
            <a:ext cx="3942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Total: 4054 cases</a:t>
            </a:r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185142" y="346388"/>
            <a:ext cx="42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Number of cases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5700"/>
            <a:ext cx="9144000" cy="5105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09900" y="3378200"/>
            <a:ext cx="317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Total: 4177 procedures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972300" y="6261100"/>
            <a:ext cx="1600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26</a:t>
            </a:r>
            <a:r>
              <a:rPr lang="en-US" baseline="30000" dirty="0" smtClean="0"/>
              <a:t>th</a:t>
            </a:r>
            <a:r>
              <a:rPr lang="en-US" dirty="0" smtClean="0"/>
              <a:t>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783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Conflicts of interest</a:t>
            </a:r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Advisory Board:</a:t>
            </a:r>
          </a:p>
          <a:p>
            <a:pPr lvl="1" eaLnBrk="1" hangingPunct="1"/>
            <a:r>
              <a:rPr lang="en-US">
                <a:latin typeface="Calibri" charset="0"/>
              </a:rPr>
              <a:t>Johnson&amp;Johnson</a:t>
            </a:r>
          </a:p>
          <a:p>
            <a:pPr lvl="1" eaLnBrk="1" hangingPunct="1"/>
            <a:r>
              <a:rPr lang="en-US">
                <a:latin typeface="Calibri" charset="0"/>
              </a:rPr>
              <a:t>Medtronic</a:t>
            </a:r>
          </a:p>
          <a:p>
            <a:pPr lvl="1" eaLnBrk="1" hangingPunct="1"/>
            <a:r>
              <a:rPr lang="en-US">
                <a:latin typeface="Calibri" charset="0"/>
              </a:rPr>
              <a:t>Pfizer</a:t>
            </a:r>
          </a:p>
          <a:p>
            <a:pPr lvl="1" eaLnBrk="1" hangingPunct="1"/>
            <a:endParaRPr lang="en-US">
              <a:latin typeface="Calibri" charset="0"/>
            </a:endParaRPr>
          </a:p>
          <a:p>
            <a:pPr eaLnBrk="1" hangingPunct="1"/>
            <a:r>
              <a:rPr lang="en-US">
                <a:latin typeface="Calibri" charset="0"/>
              </a:rPr>
              <a:t>Research Support</a:t>
            </a:r>
          </a:p>
          <a:p>
            <a:pPr lvl="1" eaLnBrk="1" hangingPunct="1"/>
            <a:r>
              <a:rPr lang="en-US">
                <a:latin typeface="Calibri" charset="0"/>
              </a:rPr>
              <a:t>Medela</a:t>
            </a:r>
          </a:p>
          <a:p>
            <a:pPr lvl="1" eaLnBrk="1" hangingPunct="1"/>
            <a:r>
              <a:rPr lang="en-US">
                <a:latin typeface="Calibri" charset="0"/>
              </a:rPr>
              <a:t>CareFusion</a:t>
            </a:r>
          </a:p>
        </p:txBody>
      </p:sp>
    </p:spTree>
    <p:extLst>
      <p:ext uri="{BB962C8B-B14F-4D97-AF65-F5344CB8AC3E}">
        <p14:creationId xmlns:p14="http://schemas.microsoft.com/office/powerpoint/2010/main" val="3516851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04830"/>
            <a:ext cx="5575837" cy="34830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2890347"/>
            <a:ext cx="5410199" cy="339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51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pt-BR" dirty="0" err="1" smtClean="0"/>
              <a:t>Scientific</a:t>
            </a:r>
            <a:r>
              <a:rPr lang="pt-BR" dirty="0" smtClean="0"/>
              <a:t> </a:t>
            </a:r>
            <a:r>
              <a:rPr lang="pt-BR" dirty="0" err="1" smtClean="0"/>
              <a:t>Activities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8725"/>
          <a:stretch/>
        </p:blipFill>
        <p:spPr>
          <a:xfrm>
            <a:off x="0" y="1143000"/>
            <a:ext cx="3969209" cy="19715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247" y="914337"/>
            <a:ext cx="1300967" cy="1149187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37353"/>
          <a:stretch/>
        </p:blipFill>
        <p:spPr>
          <a:xfrm>
            <a:off x="5359400" y="1343706"/>
            <a:ext cx="3729038" cy="16946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1841" y="1184162"/>
            <a:ext cx="1214859" cy="2041443"/>
          </a:xfrm>
          <a:prstGeom prst="rect">
            <a:avLst/>
          </a:prstGeom>
        </p:spPr>
      </p:pic>
      <p:pic>
        <p:nvPicPr>
          <p:cNvPr id="8" name="Picture 2" descr="https://mskcc.cloud-cme.com/assets/mskcc/images/THR_bannerimag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74" y="3260581"/>
            <a:ext cx="3027626" cy="77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574" y="4037186"/>
            <a:ext cx="3027626" cy="27141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89500" y="3718679"/>
            <a:ext cx="42545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P1.08-058 VATS Lung Resection Analysis from Brazilian Society of Thoracic Surgery Database: Topic: Minimal Invasive Surgery</a:t>
            </a:r>
          </a:p>
          <a:p>
            <a:r>
              <a:rPr lang="en-US" sz="1600" dirty="0"/>
              <a:t>Maria Teresa Ruiz Tsukazan, Ricardo Terra, Gustavo Fortunato, Spencer Camargo, Humberto De Oliveira, </a:t>
            </a:r>
            <a:r>
              <a:rPr lang="en-US" sz="1600" dirty="0" err="1"/>
              <a:t>Letícia</a:t>
            </a:r>
            <a:r>
              <a:rPr lang="en-US" sz="1600" dirty="0"/>
              <a:t> </a:t>
            </a:r>
            <a:r>
              <a:rPr lang="en-US" sz="1600" dirty="0" err="1"/>
              <a:t>Lauricella</a:t>
            </a:r>
            <a:r>
              <a:rPr lang="en-US" sz="1600" dirty="0"/>
              <a:t>, Darcy Pinto</a:t>
            </a:r>
          </a:p>
          <a:p>
            <a:r>
              <a:rPr lang="en-US" sz="1600" dirty="0"/>
              <a:t>Journal of Thoracic Oncology, Vol. 12, Issue 1, S766–S767</a:t>
            </a:r>
          </a:p>
          <a:p>
            <a:r>
              <a:rPr lang="en-US" sz="1600" dirty="0"/>
              <a:t>Published in issue: January 2017</a:t>
            </a:r>
          </a:p>
          <a:p>
            <a:endParaRPr lang="en-US" sz="1600" dirty="0"/>
          </a:p>
        </p:txBody>
      </p:sp>
      <p:pic>
        <p:nvPicPr>
          <p:cNvPr id="11" name="Content Placeholder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6811" y="3606548"/>
            <a:ext cx="1482689" cy="2780976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9" y="55563"/>
            <a:ext cx="1760646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491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directions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699" y="1693332"/>
            <a:ext cx="5708651" cy="380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19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b="1" dirty="0">
                <a:latin typeface="Calibri" charset="0"/>
              </a:rPr>
              <a:t>Phase 3</a:t>
            </a: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457200" y="2257425"/>
            <a:ext cx="8229600" cy="5038725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charset="0"/>
              </a:rPr>
              <a:t>Open to all interested </a:t>
            </a:r>
            <a:r>
              <a:rPr lang="en-US" dirty="0" smtClean="0">
                <a:latin typeface="Calibri" charset="0"/>
              </a:rPr>
              <a:t>members  and extend </a:t>
            </a:r>
            <a:r>
              <a:rPr lang="en-US" dirty="0">
                <a:latin typeface="Calibri" charset="0"/>
              </a:rPr>
              <a:t>participation to other Latin American </a:t>
            </a:r>
            <a:r>
              <a:rPr lang="en-US" dirty="0" smtClean="0">
                <a:latin typeface="Calibri" charset="0"/>
              </a:rPr>
              <a:t>Countries</a:t>
            </a:r>
            <a:endParaRPr lang="en-US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Governance and Constitution</a:t>
            </a:r>
          </a:p>
          <a:p>
            <a:r>
              <a:rPr lang="en-US" dirty="0">
                <a:latin typeface="Calibri" charset="0"/>
              </a:rPr>
              <a:t>Website and communication</a:t>
            </a:r>
          </a:p>
          <a:p>
            <a:r>
              <a:rPr lang="en-US" dirty="0">
                <a:latin typeface="Calibri" charset="0"/>
              </a:rPr>
              <a:t>Improve quality of </a:t>
            </a:r>
            <a:r>
              <a:rPr lang="en-US" dirty="0" smtClean="0">
                <a:latin typeface="Calibri" charset="0"/>
              </a:rPr>
              <a:t>data</a:t>
            </a:r>
            <a:endParaRPr lang="en-US" dirty="0">
              <a:latin typeface="Calibri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98800" y="1417638"/>
            <a:ext cx="279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800000"/>
                </a:solidFill>
              </a:rPr>
              <a:t>Priorities to 2017</a:t>
            </a:r>
            <a:endParaRPr lang="en-US" sz="2800" b="1" dirty="0">
              <a:solidFill>
                <a:srgbClr val="800000"/>
              </a:solidFill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444" y="3249613"/>
            <a:ext cx="366712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9" y="55563"/>
            <a:ext cx="1760646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3128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84176"/>
            <a:ext cx="8229600" cy="1143000"/>
          </a:xfrm>
        </p:spPr>
        <p:txBody>
          <a:bodyPr/>
          <a:lstStyle/>
          <a:p>
            <a:r>
              <a:rPr lang="en-US" dirty="0" smtClean="0"/>
              <a:t>Governance and Constitution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Define rules and include in our constitution</a:t>
            </a:r>
          </a:p>
          <a:p>
            <a:pPr lvl="1"/>
            <a:r>
              <a:rPr lang="en-US" dirty="0" smtClean="0"/>
              <a:t>Use of data</a:t>
            </a:r>
          </a:p>
          <a:p>
            <a:pPr lvl="1"/>
            <a:r>
              <a:rPr lang="en-US" dirty="0" smtClean="0"/>
              <a:t>Scientific publications and authorship</a:t>
            </a:r>
          </a:p>
          <a:p>
            <a:pPr lvl="1"/>
            <a:r>
              <a:rPr lang="en-US" dirty="0" smtClean="0"/>
              <a:t>Participation</a:t>
            </a:r>
          </a:p>
          <a:p>
            <a:pPr lvl="1"/>
            <a:r>
              <a:rPr lang="en-US" dirty="0" smtClean="0"/>
              <a:t>Composition of the committee</a:t>
            </a:r>
          </a:p>
          <a:p>
            <a:r>
              <a:rPr lang="en-US" dirty="0" smtClean="0"/>
              <a:t>Relations with the companies (IT and supporters)</a:t>
            </a:r>
          </a:p>
          <a:p>
            <a:r>
              <a:rPr lang="en-US" dirty="0" smtClean="0"/>
              <a:t>Support to new members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9" y="55563"/>
            <a:ext cx="1760646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866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20676"/>
            <a:ext cx="8229600" cy="1143000"/>
          </a:xfrm>
        </p:spPr>
        <p:txBody>
          <a:bodyPr/>
          <a:lstStyle/>
          <a:p>
            <a:r>
              <a:rPr lang="en-US" dirty="0" smtClean="0"/>
              <a:t>Website and Communication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00" y="1455738"/>
            <a:ext cx="8229600" cy="4525963"/>
          </a:xfrm>
        </p:spPr>
        <p:txBody>
          <a:bodyPr/>
          <a:lstStyle/>
          <a:p>
            <a:r>
              <a:rPr lang="en-US" dirty="0"/>
              <a:t>Design and </a:t>
            </a:r>
            <a:r>
              <a:rPr lang="en-US" dirty="0" smtClean="0"/>
              <a:t>keep a dedicated page in BSTS </a:t>
            </a:r>
            <a:r>
              <a:rPr lang="en-US" dirty="0"/>
              <a:t>website</a:t>
            </a:r>
          </a:p>
          <a:p>
            <a:r>
              <a:rPr lang="en-US" dirty="0" smtClean="0"/>
              <a:t>Increase awareness and make information available</a:t>
            </a:r>
          </a:p>
          <a:p>
            <a:r>
              <a:rPr lang="en-US" dirty="0" smtClean="0"/>
              <a:t>Improve information provided in the  Annual Report</a:t>
            </a:r>
            <a:endParaRPr lang="en-US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163" y="4203700"/>
            <a:ext cx="3836987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9" y="55563"/>
            <a:ext cx="1760646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3097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of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0529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Review quality of data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Propose actions to promote improvement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0" y="2216415"/>
            <a:ext cx="7245440" cy="2660385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9" y="55563"/>
            <a:ext cx="1760646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716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Phase 3</a:t>
            </a: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228600" y="2454276"/>
            <a:ext cx="8674100" cy="5038725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charset="0"/>
              </a:rPr>
              <a:t>Financial sustainability</a:t>
            </a:r>
          </a:p>
          <a:p>
            <a:r>
              <a:rPr lang="en-US" dirty="0">
                <a:latin typeface="Calibri" charset="0"/>
              </a:rPr>
              <a:t>New dataset: Tracheal diseases</a:t>
            </a:r>
          </a:p>
          <a:p>
            <a:r>
              <a:rPr lang="en-US" dirty="0" smtClean="0">
                <a:latin typeface="Calibri" charset="0"/>
              </a:rPr>
              <a:t>Education (Databases and quality improvement)</a:t>
            </a:r>
          </a:p>
          <a:p>
            <a:pPr eaLnBrk="1" hangingPunct="1"/>
            <a:r>
              <a:rPr lang="en-US" dirty="0" smtClean="0">
                <a:latin typeface="Calibri" charset="0"/>
              </a:rPr>
              <a:t>Task Force to </a:t>
            </a:r>
            <a:r>
              <a:rPr lang="en-US" dirty="0">
                <a:latin typeface="Calibri" charset="0"/>
              </a:rPr>
              <a:t>d</a:t>
            </a:r>
            <a:r>
              <a:rPr lang="en-US" dirty="0" smtClean="0">
                <a:latin typeface="Calibri" charset="0"/>
              </a:rPr>
              <a:t>iscuss Accreditation</a:t>
            </a:r>
            <a:endParaRPr lang="en-US" dirty="0">
              <a:latin typeface="Calibri" charset="0"/>
            </a:endParaRPr>
          </a:p>
          <a:p>
            <a:pPr eaLnBrk="1" hangingPunct="1"/>
            <a:endParaRPr lang="en-US" dirty="0">
              <a:latin typeface="Calibri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8800" y="1417638"/>
            <a:ext cx="279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800000"/>
                </a:solidFill>
              </a:rPr>
              <a:t>Priorities to 2018</a:t>
            </a:r>
            <a:endParaRPr lang="en-US" sz="2800" b="1" dirty="0">
              <a:solidFill>
                <a:srgbClr val="800000"/>
              </a:solidFill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9" y="55563"/>
            <a:ext cx="1760646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1004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Basic training for new members</a:t>
            </a:r>
          </a:p>
          <a:p>
            <a:r>
              <a:rPr lang="en-US" dirty="0"/>
              <a:t>Annual </a:t>
            </a:r>
            <a:r>
              <a:rPr lang="en-US" dirty="0" smtClean="0"/>
              <a:t>live committee meeting </a:t>
            </a:r>
            <a:endParaRPr lang="en-US" dirty="0"/>
          </a:p>
          <a:p>
            <a:r>
              <a:rPr lang="en-US" dirty="0" smtClean="0"/>
              <a:t>Database and Quality improvement courses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9" y="55563"/>
            <a:ext cx="1760646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9162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Basic training for new members</a:t>
            </a:r>
          </a:p>
          <a:p>
            <a:r>
              <a:rPr lang="en-US" dirty="0"/>
              <a:t>Annual </a:t>
            </a:r>
            <a:r>
              <a:rPr lang="en-US" dirty="0" smtClean="0"/>
              <a:t>live committee meeting </a:t>
            </a:r>
            <a:endParaRPr lang="en-US" dirty="0"/>
          </a:p>
          <a:p>
            <a:r>
              <a:rPr lang="en-US" dirty="0" smtClean="0"/>
              <a:t>Database and Quality improvement courses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9" y="55563"/>
            <a:ext cx="1760646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8210" b="2984"/>
          <a:stretch/>
        </p:blipFill>
        <p:spPr>
          <a:xfrm>
            <a:off x="3835400" y="3365500"/>
            <a:ext cx="5626100" cy="33782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4013201"/>
            <a:ext cx="4309650" cy="1549399"/>
            <a:chOff x="88901" y="3581401"/>
            <a:chExt cx="4309650" cy="154939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901" y="3581401"/>
              <a:ext cx="4309650" cy="104139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901" y="4622800"/>
              <a:ext cx="4309650" cy="5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2801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98425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</a:rPr>
              <a:t>Conception of the Database</a:t>
            </a:r>
            <a:endParaRPr lang="en-US" dirty="0">
              <a:latin typeface="Calibri" charset="0"/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85725" y="1600200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Board meeting in Salvador 2013</a:t>
            </a:r>
          </a:p>
          <a:p>
            <a:pPr eaLnBrk="1" hangingPunct="1"/>
            <a:r>
              <a:rPr lang="en-US" dirty="0">
                <a:latin typeface="Calibri" charset="0"/>
              </a:rPr>
              <a:t>Absolute lack of data</a:t>
            </a:r>
          </a:p>
          <a:p>
            <a:pPr lvl="1" eaLnBrk="1" hangingPunct="1"/>
            <a:r>
              <a:rPr lang="en-US" dirty="0">
                <a:latin typeface="Calibri" charset="0"/>
              </a:rPr>
              <a:t>Benchmarking and quality control</a:t>
            </a:r>
          </a:p>
          <a:p>
            <a:pPr lvl="1" eaLnBrk="1" hangingPunct="1"/>
            <a:r>
              <a:rPr lang="en-US" dirty="0">
                <a:latin typeface="Calibri" charset="0"/>
              </a:rPr>
              <a:t>Trend analysis</a:t>
            </a:r>
          </a:p>
          <a:p>
            <a:pPr lvl="1" eaLnBrk="1" hangingPunct="1"/>
            <a:r>
              <a:rPr lang="en-US" dirty="0">
                <a:latin typeface="Calibri" charset="0"/>
              </a:rPr>
              <a:t>Thoracic surgery advocacy</a:t>
            </a:r>
          </a:p>
          <a:p>
            <a:pPr lvl="1" eaLnBrk="1" hangingPunct="1"/>
            <a:r>
              <a:rPr lang="en-US" dirty="0">
                <a:latin typeface="Calibri" charset="0"/>
              </a:rPr>
              <a:t>Designing educational and scientific</a:t>
            </a:r>
          </a:p>
          <a:p>
            <a:pPr marL="914400" lvl="2" indent="0" eaLnBrk="1" hangingPunct="1">
              <a:buFont typeface="Arial" charset="0"/>
              <a:buNone/>
            </a:pPr>
            <a:r>
              <a:rPr lang="en-US" sz="2800" dirty="0">
                <a:latin typeface="Calibri" charset="0"/>
              </a:rPr>
              <a:t>activities</a:t>
            </a:r>
          </a:p>
          <a:p>
            <a:pPr lvl="1" eaLnBrk="1" hangingPunct="1"/>
            <a:endParaRPr lang="en-US" dirty="0">
              <a:latin typeface="Calibri" charset="0"/>
            </a:endParaRPr>
          </a:p>
          <a:p>
            <a:pPr lvl="1" eaLnBrk="1" hangingPunct="1"/>
            <a:endParaRPr lang="en-US" dirty="0">
              <a:latin typeface="Calibri" charset="0"/>
            </a:endParaRPr>
          </a:p>
        </p:txBody>
      </p:sp>
      <p:sp>
        <p:nvSpPr>
          <p:cNvPr id="6" name="Right Arrow 5"/>
          <p:cNvSpPr>
            <a:spLocks noChangeArrowheads="1"/>
          </p:cNvSpPr>
          <p:nvPr/>
        </p:nvSpPr>
        <p:spPr bwMode="auto">
          <a:xfrm rot="2032474">
            <a:off x="2392363" y="5434013"/>
            <a:ext cx="1676400" cy="682625"/>
          </a:xfrm>
          <a:prstGeom prst="rightArrow">
            <a:avLst>
              <a:gd name="adj1" fmla="val 50000"/>
              <a:gd name="adj2" fmla="val 50083"/>
            </a:avLst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4125913" y="6010275"/>
            <a:ext cx="50879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latin typeface="Calibri" charset="0"/>
              </a:rPr>
              <a:t>We needed a National Database</a:t>
            </a:r>
          </a:p>
        </p:txBody>
      </p:sp>
      <p:pic>
        <p:nvPicPr>
          <p:cNvPr id="1741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51"/>
          <a:stretch>
            <a:fillRect/>
          </a:stretch>
        </p:blipFill>
        <p:spPr bwMode="auto">
          <a:xfrm>
            <a:off x="6045200" y="2066925"/>
            <a:ext cx="2976563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9" y="55563"/>
            <a:ext cx="1760646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171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Accreditation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Awareness phase</a:t>
            </a:r>
          </a:p>
          <a:p>
            <a:r>
              <a:rPr lang="en-US" dirty="0" smtClean="0"/>
              <a:t>Task force to put up an action plan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9" y="55563"/>
            <a:ext cx="1760646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899" y="3031298"/>
            <a:ext cx="7213601" cy="325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88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Landmarks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342900" lvl="1" indent="-342900">
              <a:buFont typeface="Arial"/>
              <a:buChar char="•"/>
            </a:pPr>
            <a:r>
              <a:rPr lang="en-US" dirty="0">
                <a:latin typeface="Calibri" charset="0"/>
              </a:rPr>
              <a:t>2 papers published in High-Impact </a:t>
            </a:r>
            <a:r>
              <a:rPr lang="en-US" dirty="0" smtClean="0">
                <a:latin typeface="Calibri" charset="0"/>
              </a:rPr>
              <a:t>Journals by 2018</a:t>
            </a:r>
          </a:p>
          <a:p>
            <a:pPr marL="342900" lvl="1" indent="-342900">
              <a:buFont typeface="Arial"/>
              <a:buChar char="•"/>
            </a:pPr>
            <a:endParaRPr lang="en-US" dirty="0">
              <a:latin typeface="Calibri" charset="0"/>
            </a:endParaRPr>
          </a:p>
          <a:p>
            <a:r>
              <a:rPr lang="en-US" dirty="0" smtClean="0">
                <a:latin typeface="Calibri" charset="0"/>
              </a:rPr>
              <a:t>ALAT meeting 2018</a:t>
            </a:r>
          </a:p>
          <a:p>
            <a:pPr lvl="1"/>
            <a:r>
              <a:rPr lang="en-US" dirty="0" smtClean="0">
                <a:latin typeface="Calibri" charset="0"/>
              </a:rPr>
              <a:t>Present 2 abstracts with other LATAM countries</a:t>
            </a:r>
          </a:p>
          <a:p>
            <a:pPr lvl="1"/>
            <a:endParaRPr lang="en-US" dirty="0">
              <a:latin typeface="Calibri" charset="0"/>
            </a:endParaRPr>
          </a:p>
          <a:p>
            <a:r>
              <a:rPr lang="en-US" dirty="0" smtClean="0">
                <a:latin typeface="Calibri" charset="0"/>
              </a:rPr>
              <a:t>ESTS meeting</a:t>
            </a:r>
          </a:p>
          <a:p>
            <a:pPr lvl="1"/>
            <a:r>
              <a:rPr lang="en-US" dirty="0" smtClean="0">
                <a:latin typeface="Calibri" charset="0"/>
              </a:rPr>
              <a:t>Present a paper in collaboration with European countries but proposed by BSTS</a:t>
            </a:r>
          </a:p>
          <a:p>
            <a:endParaRPr lang="en-US" dirty="0">
              <a:latin typeface="Calibri" charset="0"/>
            </a:endParaRPr>
          </a:p>
          <a:p>
            <a:r>
              <a:rPr lang="en-US" dirty="0" smtClean="0">
                <a:latin typeface="Calibri" charset="0"/>
              </a:rPr>
              <a:t>BSTS meeting in Belo Horizonte - 2019</a:t>
            </a:r>
            <a:endParaRPr lang="en-US" dirty="0" smtClean="0"/>
          </a:p>
          <a:p>
            <a:pPr lvl="1"/>
            <a:r>
              <a:rPr lang="en-US" dirty="0" smtClean="0">
                <a:latin typeface="Calibri" charset="0"/>
              </a:rPr>
              <a:t>Approve Constitution changes in the Assembly</a:t>
            </a:r>
          </a:p>
          <a:p>
            <a:pPr lvl="1"/>
            <a:r>
              <a:rPr lang="en-US" dirty="0" smtClean="0">
                <a:latin typeface="Calibri" charset="0"/>
              </a:rPr>
              <a:t>Present a proposal of an Accreditation program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9" y="55563"/>
            <a:ext cx="1760646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6210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Convocação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763108" cy="4525963"/>
          </a:xfrm>
        </p:spPr>
        <p:txBody>
          <a:bodyPr/>
          <a:lstStyle/>
          <a:p>
            <a:r>
              <a:rPr lang="en-US" dirty="0" err="1" smtClean="0"/>
              <a:t>Banco</a:t>
            </a:r>
            <a:r>
              <a:rPr lang="en-US" dirty="0" smtClean="0"/>
              <a:t> de Dados da SBCT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16769" y="2364154"/>
            <a:ext cx="1230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Foto</a:t>
            </a:r>
            <a:r>
              <a:rPr lang="en-US" dirty="0" smtClean="0"/>
              <a:t> do </a:t>
            </a:r>
            <a:r>
              <a:rPr lang="en-US" dirty="0" err="1" smtClean="0"/>
              <a:t>tio</a:t>
            </a:r>
            <a:r>
              <a:rPr lang="en-US" dirty="0" smtClean="0"/>
              <a:t> Sam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844727"/>
            <a:ext cx="2695218" cy="16059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166" y="1600200"/>
            <a:ext cx="4960834" cy="50725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4684" y="3010485"/>
            <a:ext cx="4271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rmterra@uol.com.br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44071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38100"/>
            <a:ext cx="2695575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5" y="5735638"/>
            <a:ext cx="1465263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117600" y="4691063"/>
            <a:ext cx="6738938" cy="9779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Ricardo Terra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b="1" dirty="0" err="1" smtClean="0">
                <a:ea typeface="+mn-ea"/>
                <a:cs typeface="+mn-cs"/>
              </a:rPr>
              <a:t>rmterra@uol.com.br</a:t>
            </a:r>
            <a:endParaRPr lang="en-US" b="1" dirty="0">
              <a:ea typeface="+mn-ea"/>
              <a:cs typeface="+mn-cs"/>
            </a:endParaRPr>
          </a:p>
        </p:txBody>
      </p:sp>
      <p:pic>
        <p:nvPicPr>
          <p:cNvPr id="33796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25" y="296863"/>
            <a:ext cx="224472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3" y="1571625"/>
            <a:ext cx="344805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13" y="1571625"/>
            <a:ext cx="2928937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9563"/>
            <a:ext cx="269716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475" y="3057525"/>
            <a:ext cx="2860675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3057525"/>
            <a:ext cx="3560763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3057525"/>
            <a:ext cx="2695575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9431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</a:rPr>
              <a:t>Database Committee</a:t>
            </a:r>
            <a:endParaRPr lang="en-US" dirty="0">
              <a:latin typeface="Calibri" charset="0"/>
            </a:endParaRPr>
          </a:p>
        </p:txBody>
      </p:sp>
      <p:pic>
        <p:nvPicPr>
          <p:cNvPr id="2253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4289425"/>
            <a:ext cx="1755775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66"/>
          <a:stretch>
            <a:fillRect/>
          </a:stretch>
        </p:blipFill>
        <p:spPr bwMode="auto">
          <a:xfrm>
            <a:off x="3582988" y="4259263"/>
            <a:ext cx="2144712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3"/>
          <a:stretch>
            <a:fillRect/>
          </a:stretch>
        </p:blipFill>
        <p:spPr bwMode="auto">
          <a:xfrm>
            <a:off x="6299200" y="4295775"/>
            <a:ext cx="2035175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14"/>
          <a:stretch>
            <a:fillRect/>
          </a:stretch>
        </p:blipFill>
        <p:spPr bwMode="auto">
          <a:xfrm>
            <a:off x="255588" y="1417638"/>
            <a:ext cx="1966912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4" r="12869" b="28783"/>
          <a:stretch>
            <a:fillRect/>
          </a:stretch>
        </p:blipFill>
        <p:spPr bwMode="auto">
          <a:xfrm>
            <a:off x="2559050" y="1503363"/>
            <a:ext cx="18415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8" r="9508"/>
          <a:stretch>
            <a:fillRect/>
          </a:stretch>
        </p:blipFill>
        <p:spPr bwMode="auto">
          <a:xfrm>
            <a:off x="5114925" y="1498600"/>
            <a:ext cx="1638300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TextBox 9"/>
          <p:cNvSpPr txBox="1">
            <a:spLocks noChangeArrowheads="1"/>
          </p:cNvSpPr>
          <p:nvPr/>
        </p:nvSpPr>
        <p:spPr bwMode="auto">
          <a:xfrm>
            <a:off x="457200" y="3521075"/>
            <a:ext cx="15509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latin typeface="Calibri" charset="0"/>
              </a:rPr>
              <a:t>Ricardo Terra</a:t>
            </a:r>
          </a:p>
          <a:p>
            <a:pPr algn="ctr" eaLnBrk="1" hangingPunct="1"/>
            <a:r>
              <a:rPr lang="en-US" sz="1800">
                <a:latin typeface="Calibri" charset="0"/>
              </a:rPr>
              <a:t>São Paulo</a:t>
            </a:r>
          </a:p>
        </p:txBody>
      </p:sp>
      <p:sp>
        <p:nvSpPr>
          <p:cNvPr id="22537" name="TextBox 10"/>
          <p:cNvSpPr txBox="1">
            <a:spLocks noChangeArrowheads="1"/>
          </p:cNvSpPr>
          <p:nvPr/>
        </p:nvSpPr>
        <p:spPr bwMode="auto">
          <a:xfrm>
            <a:off x="2603500" y="3579813"/>
            <a:ext cx="1768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latin typeface="Calibri" charset="0"/>
              </a:rPr>
              <a:t>Leticia Lauricella</a:t>
            </a:r>
          </a:p>
          <a:p>
            <a:pPr algn="ctr" eaLnBrk="1" hangingPunct="1"/>
            <a:r>
              <a:rPr lang="en-US" sz="1800">
                <a:latin typeface="Calibri" charset="0"/>
              </a:rPr>
              <a:t>São Paulo</a:t>
            </a:r>
          </a:p>
        </p:txBody>
      </p:sp>
      <p:pic>
        <p:nvPicPr>
          <p:cNvPr id="22538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3" r="16583"/>
          <a:stretch>
            <a:fillRect/>
          </a:stretch>
        </p:blipFill>
        <p:spPr bwMode="auto">
          <a:xfrm>
            <a:off x="7167563" y="1485900"/>
            <a:ext cx="1844675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9" name="TextBox 12"/>
          <p:cNvSpPr txBox="1">
            <a:spLocks noChangeArrowheads="1"/>
          </p:cNvSpPr>
          <p:nvPr/>
        </p:nvSpPr>
        <p:spPr bwMode="auto">
          <a:xfrm>
            <a:off x="5045075" y="3521075"/>
            <a:ext cx="1778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latin typeface="Calibri" charset="0"/>
              </a:rPr>
              <a:t>Darcy Pinto</a:t>
            </a:r>
          </a:p>
          <a:p>
            <a:pPr algn="ctr" eaLnBrk="1" hangingPunct="1"/>
            <a:r>
              <a:rPr lang="en-US" sz="1800">
                <a:latin typeface="Calibri" charset="0"/>
              </a:rPr>
              <a:t>Caxias do Sul</a:t>
            </a:r>
          </a:p>
        </p:txBody>
      </p:sp>
      <p:sp>
        <p:nvSpPr>
          <p:cNvPr id="22540" name="TextBox 13"/>
          <p:cNvSpPr txBox="1">
            <a:spLocks noChangeArrowheads="1"/>
          </p:cNvSpPr>
          <p:nvPr/>
        </p:nvSpPr>
        <p:spPr bwMode="auto">
          <a:xfrm>
            <a:off x="7167563" y="3586163"/>
            <a:ext cx="19621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latin typeface="Calibri" charset="0"/>
              </a:rPr>
              <a:t>Humberto Oliveira</a:t>
            </a:r>
          </a:p>
          <a:p>
            <a:pPr algn="ctr" eaLnBrk="1" hangingPunct="1"/>
            <a:r>
              <a:rPr lang="en-US" sz="1800">
                <a:latin typeface="Calibri" charset="0"/>
              </a:rPr>
              <a:t>Brasilia</a:t>
            </a:r>
          </a:p>
        </p:txBody>
      </p:sp>
      <p:sp>
        <p:nvSpPr>
          <p:cNvPr id="22541" name="TextBox 14"/>
          <p:cNvSpPr txBox="1">
            <a:spLocks noChangeArrowheads="1"/>
          </p:cNvSpPr>
          <p:nvPr/>
        </p:nvSpPr>
        <p:spPr bwMode="auto">
          <a:xfrm>
            <a:off x="866775" y="6237288"/>
            <a:ext cx="20843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latin typeface="Calibri" charset="0"/>
              </a:rPr>
              <a:t>M. Teresa Tsukazan</a:t>
            </a:r>
          </a:p>
          <a:p>
            <a:pPr algn="ctr" eaLnBrk="1" hangingPunct="1"/>
            <a:r>
              <a:rPr lang="en-US" sz="1800">
                <a:latin typeface="Calibri" charset="0"/>
              </a:rPr>
              <a:t>Porto Alegre</a:t>
            </a:r>
          </a:p>
        </p:txBody>
      </p:sp>
      <p:sp>
        <p:nvSpPr>
          <p:cNvPr id="22542" name="TextBox 15"/>
          <p:cNvSpPr txBox="1">
            <a:spLocks noChangeArrowheads="1"/>
          </p:cNvSpPr>
          <p:nvPr/>
        </p:nvSpPr>
        <p:spPr bwMode="auto">
          <a:xfrm>
            <a:off x="3643313" y="6237288"/>
            <a:ext cx="20843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latin typeface="Calibri" charset="0"/>
              </a:rPr>
              <a:t>Spencer Camargo</a:t>
            </a:r>
          </a:p>
          <a:p>
            <a:pPr algn="ctr" eaLnBrk="1" hangingPunct="1"/>
            <a:r>
              <a:rPr lang="en-US" sz="1800">
                <a:latin typeface="Calibri" charset="0"/>
              </a:rPr>
              <a:t>Porto Alegre</a:t>
            </a:r>
          </a:p>
        </p:txBody>
      </p:sp>
      <p:sp>
        <p:nvSpPr>
          <p:cNvPr id="22543" name="TextBox 16"/>
          <p:cNvSpPr txBox="1">
            <a:spLocks noChangeArrowheads="1"/>
          </p:cNvSpPr>
          <p:nvPr/>
        </p:nvSpPr>
        <p:spPr bwMode="auto">
          <a:xfrm>
            <a:off x="6249988" y="6237288"/>
            <a:ext cx="20843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latin typeface="Calibri" charset="0"/>
              </a:rPr>
              <a:t>Gustavo Fortunato</a:t>
            </a:r>
          </a:p>
          <a:p>
            <a:pPr algn="ctr" eaLnBrk="1" hangingPunct="1"/>
            <a:r>
              <a:rPr lang="en-US" sz="1800">
                <a:latin typeface="Calibri" charset="0"/>
              </a:rPr>
              <a:t>Salvador</a:t>
            </a:r>
          </a:p>
        </p:txBody>
      </p:sp>
      <p:pic>
        <p:nvPicPr>
          <p:cNvPr id="17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9" y="55563"/>
            <a:ext cx="1760646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1313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</a:rPr>
              <a:t>Partnering with ESTS</a:t>
            </a:r>
            <a:endParaRPr lang="en-US" dirty="0">
              <a:latin typeface="Calibri" charset="0"/>
            </a:endParaRP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92638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Well established platform</a:t>
            </a:r>
          </a:p>
          <a:p>
            <a:pPr eaLnBrk="1" hangingPunct="1"/>
            <a:r>
              <a:rPr lang="en-US">
                <a:latin typeface="Calibri" charset="0"/>
              </a:rPr>
              <a:t>Modern vision</a:t>
            </a:r>
          </a:p>
          <a:p>
            <a:pPr eaLnBrk="1" hangingPunct="1"/>
            <a:r>
              <a:rPr lang="en-US">
                <a:latin typeface="Calibri" charset="0"/>
              </a:rPr>
              <a:t>Indisputably international</a:t>
            </a:r>
          </a:p>
          <a:p>
            <a:pPr eaLnBrk="1" hangingPunct="1"/>
            <a:r>
              <a:rPr lang="en-US">
                <a:latin typeface="Calibri" charset="0"/>
              </a:rPr>
              <a:t>Excellent technical support: Dendrite-KData (Stefano and Danilo)</a:t>
            </a:r>
          </a:p>
          <a:p>
            <a:pPr eaLnBrk="1" hangingPunct="1"/>
            <a:r>
              <a:rPr lang="en-US">
                <a:latin typeface="Calibri" charset="0"/>
              </a:rPr>
              <a:t>We were warmly welcomed (Falcoz   and ESTS Board of Directors)</a:t>
            </a:r>
          </a:p>
          <a:p>
            <a:pPr eaLnBrk="1" hangingPunct="1"/>
            <a:endParaRPr lang="en-US">
              <a:latin typeface="Calibri" charset="0"/>
            </a:endParaRPr>
          </a:p>
        </p:txBody>
      </p:sp>
      <p:pic>
        <p:nvPicPr>
          <p:cNvPr id="24579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913" y="5014913"/>
            <a:ext cx="1843087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9" y="55563"/>
            <a:ext cx="1760646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581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The Plan</a:t>
            </a:r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334963" y="1854200"/>
            <a:ext cx="8229600" cy="4525963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>
                <a:latin typeface="Calibri" charset="0"/>
              </a:rPr>
              <a:t>Start small and escalate gradually</a:t>
            </a:r>
          </a:p>
          <a:p>
            <a:pPr eaLnBrk="1" hangingPunct="1">
              <a:lnSpc>
                <a:spcPct val="120000"/>
              </a:lnSpc>
            </a:pPr>
            <a:r>
              <a:rPr lang="en-US">
                <a:latin typeface="Calibri" charset="0"/>
              </a:rPr>
              <a:t>Phase 1: Implementation</a:t>
            </a:r>
          </a:p>
          <a:p>
            <a:pPr eaLnBrk="1" hangingPunct="1">
              <a:lnSpc>
                <a:spcPct val="120000"/>
              </a:lnSpc>
            </a:pPr>
            <a:r>
              <a:rPr lang="en-US">
                <a:latin typeface="Calibri" charset="0"/>
              </a:rPr>
              <a:t>Phase 2: Escalation</a:t>
            </a:r>
          </a:p>
          <a:p>
            <a:pPr eaLnBrk="1" hangingPunct="1">
              <a:lnSpc>
                <a:spcPct val="120000"/>
              </a:lnSpc>
            </a:pPr>
            <a:r>
              <a:rPr lang="en-US">
                <a:latin typeface="Calibri" charset="0"/>
              </a:rPr>
              <a:t>Phase 3: Open to all members</a:t>
            </a:r>
          </a:p>
          <a:p>
            <a:pPr eaLnBrk="1" hangingPunct="1">
              <a:lnSpc>
                <a:spcPct val="120000"/>
              </a:lnSpc>
            </a:pPr>
            <a:r>
              <a:rPr lang="en-US">
                <a:latin typeface="Calibri" charset="0"/>
              </a:rPr>
              <a:t>Set milestones</a:t>
            </a:r>
          </a:p>
          <a:p>
            <a:pPr eaLnBrk="1" hangingPunct="1">
              <a:lnSpc>
                <a:spcPct val="120000"/>
              </a:lnSpc>
            </a:pPr>
            <a:r>
              <a:rPr lang="en-US">
                <a:latin typeface="Calibri" charset="0"/>
              </a:rPr>
              <a:t>Apply for grants - funding</a:t>
            </a:r>
          </a:p>
          <a:p>
            <a:pPr eaLnBrk="1" hangingPunct="1">
              <a:lnSpc>
                <a:spcPct val="120000"/>
              </a:lnSpc>
            </a:pPr>
            <a:endParaRPr lang="en-US">
              <a:latin typeface="Calibri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9" y="55563"/>
            <a:ext cx="1760646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0761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Phase 1</a:t>
            </a:r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>
          <a:xfrm>
            <a:off x="209550" y="1600200"/>
            <a:ext cx="8785225" cy="4525963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Establish Database Committee</a:t>
            </a:r>
          </a:p>
          <a:p>
            <a:pPr eaLnBrk="1" hangingPunct="1"/>
            <a:r>
              <a:rPr lang="en-US">
                <a:latin typeface="Calibri" charset="0"/>
              </a:rPr>
              <a:t>5 Institutions</a:t>
            </a:r>
          </a:p>
          <a:p>
            <a:pPr eaLnBrk="1" hangingPunct="1"/>
            <a:r>
              <a:rPr lang="en-US">
                <a:latin typeface="Calibri" charset="0"/>
              </a:rPr>
              <a:t>Retrospective data 2014 and 2015 (1</a:t>
            </a:r>
            <a:r>
              <a:rPr lang="en-US" baseline="30000">
                <a:latin typeface="Calibri" charset="0"/>
              </a:rPr>
              <a:t>st</a:t>
            </a:r>
            <a:r>
              <a:rPr lang="en-US">
                <a:latin typeface="Calibri" charset="0"/>
              </a:rPr>
              <a:t>  semester)</a:t>
            </a:r>
          </a:p>
          <a:p>
            <a:pPr eaLnBrk="1" hangingPunct="1"/>
            <a:r>
              <a:rPr lang="en-US">
                <a:latin typeface="Calibri" charset="0"/>
              </a:rPr>
              <a:t>Prospective data 2015 (2</a:t>
            </a:r>
            <a:r>
              <a:rPr lang="en-US" baseline="30000">
                <a:latin typeface="Calibri" charset="0"/>
              </a:rPr>
              <a:t>nd</a:t>
            </a:r>
            <a:r>
              <a:rPr lang="en-US">
                <a:latin typeface="Calibri" charset="0"/>
              </a:rPr>
              <a:t> semester)</a:t>
            </a:r>
          </a:p>
          <a:p>
            <a:pPr eaLnBrk="1" hangingPunct="1"/>
            <a:r>
              <a:rPr lang="en-US">
                <a:latin typeface="Calibri" charset="0"/>
              </a:rPr>
              <a:t>Test and translate platform into Portuguese</a:t>
            </a:r>
          </a:p>
          <a:p>
            <a:pPr eaLnBrk="1" hangingPunct="1"/>
            <a:r>
              <a:rPr lang="en-US">
                <a:latin typeface="Calibri" charset="0"/>
              </a:rPr>
              <a:t>Milestone: present abstract at ESTS meeting with the outcomes of some 1000 anatomic resections</a:t>
            </a:r>
          </a:p>
          <a:p>
            <a:pPr eaLnBrk="1" hangingPunct="1"/>
            <a:endParaRPr lang="en-US">
              <a:latin typeface="Calibri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9" y="55563"/>
            <a:ext cx="1760646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0366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Phase 1</a:t>
            </a: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209550" y="1600200"/>
            <a:ext cx="8785225" cy="4525963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Establish Database Committee</a:t>
            </a:r>
          </a:p>
          <a:p>
            <a:pPr eaLnBrk="1" hangingPunct="1"/>
            <a:r>
              <a:rPr lang="en-US">
                <a:latin typeface="Calibri" charset="0"/>
              </a:rPr>
              <a:t>5 Institutions</a:t>
            </a:r>
          </a:p>
          <a:p>
            <a:pPr eaLnBrk="1" hangingPunct="1"/>
            <a:r>
              <a:rPr lang="en-US">
                <a:latin typeface="Calibri" charset="0"/>
              </a:rPr>
              <a:t>Retrospective data 2014 and 2015 (1</a:t>
            </a:r>
            <a:r>
              <a:rPr lang="en-US" baseline="30000">
                <a:latin typeface="Calibri" charset="0"/>
              </a:rPr>
              <a:t>st</a:t>
            </a:r>
            <a:r>
              <a:rPr lang="en-US">
                <a:latin typeface="Calibri" charset="0"/>
              </a:rPr>
              <a:t>  semester)</a:t>
            </a:r>
          </a:p>
          <a:p>
            <a:pPr eaLnBrk="1" hangingPunct="1"/>
            <a:r>
              <a:rPr lang="en-US">
                <a:latin typeface="Calibri" charset="0"/>
              </a:rPr>
              <a:t>Prospective data 2015 (2</a:t>
            </a:r>
            <a:r>
              <a:rPr lang="en-US" baseline="30000">
                <a:latin typeface="Calibri" charset="0"/>
              </a:rPr>
              <a:t>nd</a:t>
            </a:r>
            <a:r>
              <a:rPr lang="en-US">
                <a:latin typeface="Calibri" charset="0"/>
              </a:rPr>
              <a:t> semester)</a:t>
            </a:r>
          </a:p>
          <a:p>
            <a:pPr eaLnBrk="1" hangingPunct="1"/>
            <a:r>
              <a:rPr lang="en-US">
                <a:latin typeface="Calibri" charset="0"/>
              </a:rPr>
              <a:t>Test and translate platform into Portuguese</a:t>
            </a:r>
          </a:p>
          <a:p>
            <a:pPr eaLnBrk="1" hangingPunct="1"/>
            <a:r>
              <a:rPr lang="en-US">
                <a:latin typeface="Calibri" charset="0"/>
              </a:rPr>
              <a:t>Milestone: present abstract at ESTS meeting with the outcomes of some 1000 anatomic resections</a:t>
            </a:r>
          </a:p>
          <a:p>
            <a:pPr eaLnBrk="1" hangingPunct="1"/>
            <a:endParaRPr lang="en-US">
              <a:latin typeface="Calibri" charset="0"/>
            </a:endParaRPr>
          </a:p>
        </p:txBody>
      </p:sp>
      <p:pic>
        <p:nvPicPr>
          <p:cNvPr id="2765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88" y="1725613"/>
            <a:ext cx="366712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63" y="2298700"/>
            <a:ext cx="3683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2806700"/>
            <a:ext cx="366713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471863"/>
            <a:ext cx="366713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8" y="4032250"/>
            <a:ext cx="366712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extBox 8"/>
          <p:cNvSpPr txBox="1">
            <a:spLocks noChangeArrowheads="1"/>
          </p:cNvSpPr>
          <p:nvPr/>
        </p:nvSpPr>
        <p:spPr bwMode="auto">
          <a:xfrm>
            <a:off x="981075" y="5632450"/>
            <a:ext cx="6977063" cy="10144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Calibri" charset="0"/>
              </a:rPr>
              <a:t>(F-056) Outcomes of Anatomic Lung Resection in Brazil: Results of a National (BSTS) Database</a:t>
            </a:r>
          </a:p>
          <a:p>
            <a:pPr eaLnBrk="1" hangingPunct="1"/>
            <a:r>
              <a:rPr lang="en-US" sz="2000">
                <a:latin typeface="Calibri" charset="0"/>
              </a:rPr>
              <a:t>Oral Presentation – May 30</a:t>
            </a:r>
            <a:r>
              <a:rPr lang="en-US" sz="2000" baseline="30000">
                <a:latin typeface="Calibri" charset="0"/>
              </a:rPr>
              <a:t>th</a:t>
            </a:r>
            <a:r>
              <a:rPr lang="en-US" sz="2000">
                <a:latin typeface="Calibri" charset="0"/>
              </a:rPr>
              <a:t> at 17:30</a:t>
            </a:r>
          </a:p>
        </p:txBody>
      </p:sp>
      <p:pic>
        <p:nvPicPr>
          <p:cNvPr id="27657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288" y="6015038"/>
            <a:ext cx="366712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9" y="55563"/>
            <a:ext cx="1760646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2422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ESTS 2016/Naples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275" y="1518965"/>
            <a:ext cx="6726621" cy="47226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29793" y="6241613"/>
            <a:ext cx="4230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Database Session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0" y="6241613"/>
            <a:ext cx="2058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Foto</a:t>
            </a:r>
            <a:r>
              <a:rPr lang="en-US" sz="1100" dirty="0" smtClean="0"/>
              <a:t>: Dr. Carlos Alberto </a:t>
            </a:r>
            <a:r>
              <a:rPr lang="en-US" sz="1100" dirty="0" err="1" smtClean="0"/>
              <a:t>Araujo</a:t>
            </a:r>
            <a:endParaRPr lang="en-US" sz="1100" dirty="0"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9" y="55563"/>
            <a:ext cx="1760646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6747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lank">
    <a:dk1>
      <a:srgbClr val="000000"/>
    </a:dk1>
    <a:lt1>
      <a:srgbClr val="FFFFFF"/>
    </a:lt1>
    <a:dk2>
      <a:srgbClr val="404040"/>
    </a:dk2>
    <a:lt2>
      <a:srgbClr val="BFBFBF"/>
    </a:lt2>
    <a:accent1>
      <a:srgbClr val="499BC9"/>
    </a:accent1>
    <a:accent2>
      <a:srgbClr val="6EC038"/>
    </a:accent2>
    <a:accent3>
      <a:srgbClr val="F1D130"/>
    </a:accent3>
    <a:accent4>
      <a:srgbClr val="FFA93A"/>
    </a:accent4>
    <a:accent5>
      <a:srgbClr val="FF2D21"/>
    </a:accent5>
    <a:accent6>
      <a:srgbClr val="6C2085"/>
    </a:accent6>
    <a:hlink>
      <a:srgbClr val="0000FF"/>
    </a:hlink>
    <a:folHlink>
      <a:srgbClr val="FF00FF"/>
    </a:folHlink>
  </a:clrScheme>
  <a:fontScheme name="Blank">
    <a:majorFont>
      <a:latin typeface="Helvetica"/>
      <a:ea typeface="Helvetica"/>
      <a:cs typeface="Helvetica"/>
    </a:majorFont>
    <a:minorFont>
      <a:latin typeface="Helvetica"/>
      <a:ea typeface="Helvetica"/>
      <a:cs typeface="Helvetica"/>
    </a:minorFont>
  </a:fontScheme>
  <a:fmtScheme name="Blank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29999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4999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rotWithShape="0">
            <a:srgbClr val="000000">
              <a:alpha val="50000"/>
            </a:srgbClr>
          </a:outerShdw>
        </a:effectLst>
      </a:effectStyle>
      <a:effectStyle>
        <a:effectLst>
          <a:outerShdw blurRad="38100" dist="25400" dir="5400000" rotWithShape="0">
            <a:srgbClr val="000000">
              <a:alpha val="50000"/>
            </a:srgbClr>
          </a:outerShdw>
        </a:effectLst>
      </a:effectStyle>
      <a:effectStyle>
        <a:effectLst>
          <a:outerShdw blurRad="38100" dist="25400" dir="5400000" rotWithShape="0">
            <a:srgbClr val="000000">
              <a:alpha val="50000"/>
            </a:srgbClr>
          </a:outerShdw>
        </a:effectLst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4795</TotalTime>
  <Words>741</Words>
  <Application>Microsoft Macintosh PowerPoint</Application>
  <PresentationFormat>On-screen Show (4:3)</PresentationFormat>
  <Paragraphs>171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The Brazilian contribution: targets and future perspectives</vt:lpstr>
      <vt:lpstr>Conflicts of interest</vt:lpstr>
      <vt:lpstr>Conception of the Database</vt:lpstr>
      <vt:lpstr>Database Committee</vt:lpstr>
      <vt:lpstr>Partnering with ESTS</vt:lpstr>
      <vt:lpstr>The Plan</vt:lpstr>
      <vt:lpstr>Phase 1</vt:lpstr>
      <vt:lpstr>Phase 1</vt:lpstr>
      <vt:lpstr>ESTS 2016/Naples</vt:lpstr>
      <vt:lpstr>Phase 2</vt:lpstr>
      <vt:lpstr>Phase 2</vt:lpstr>
      <vt:lpstr>Annual Report 2016</vt:lpstr>
      <vt:lpstr>BSTS/RIO 2017</vt:lpstr>
      <vt:lpstr>PowerPoint Presentation</vt:lpstr>
      <vt:lpstr>PowerPoint Presentation</vt:lpstr>
      <vt:lpstr>Where do we stand?</vt:lpstr>
      <vt:lpstr>Current Participants</vt:lpstr>
      <vt:lpstr>PowerPoint Presentation</vt:lpstr>
      <vt:lpstr>PowerPoint Presentation</vt:lpstr>
      <vt:lpstr>PowerPoint Presentation</vt:lpstr>
      <vt:lpstr>Scientific Activities</vt:lpstr>
      <vt:lpstr>Future directions</vt:lpstr>
      <vt:lpstr>Phase 3</vt:lpstr>
      <vt:lpstr>Governance and Constitution</vt:lpstr>
      <vt:lpstr>Website and Communication</vt:lpstr>
      <vt:lpstr>Quality of Data</vt:lpstr>
      <vt:lpstr>Phase 3</vt:lpstr>
      <vt:lpstr>Education</vt:lpstr>
      <vt:lpstr>Education</vt:lpstr>
      <vt:lpstr>Accreditation</vt:lpstr>
      <vt:lpstr>Landmarks</vt:lpstr>
      <vt:lpstr>Convocação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Guideline Nodulo</dc:title>
  <dc:creator>Ricardo Terra</dc:creator>
  <cp:lastModifiedBy>Ricardo Terra</cp:lastModifiedBy>
  <cp:revision>39</cp:revision>
  <dcterms:created xsi:type="dcterms:W3CDTF">2017-04-30T18:16:38Z</dcterms:created>
  <dcterms:modified xsi:type="dcterms:W3CDTF">2017-11-30T11:10:59Z</dcterms:modified>
</cp:coreProperties>
</file>