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  <p:sldMasterId id="2147483912" r:id="rId3"/>
    <p:sldMasterId id="2147483924" r:id="rId4"/>
    <p:sldMasterId id="2147483936" r:id="rId5"/>
    <p:sldMasterId id="2147483948" r:id="rId6"/>
  </p:sldMasterIdLst>
  <p:notesMasterIdLst>
    <p:notesMasterId r:id="rId37"/>
  </p:notesMasterIdLst>
  <p:sldIdLst>
    <p:sldId id="368" r:id="rId7"/>
    <p:sldId id="367" r:id="rId8"/>
    <p:sldId id="360" r:id="rId9"/>
    <p:sldId id="362" r:id="rId10"/>
    <p:sldId id="366" r:id="rId11"/>
    <p:sldId id="386" r:id="rId12"/>
    <p:sldId id="390" r:id="rId13"/>
    <p:sldId id="387" r:id="rId14"/>
    <p:sldId id="365" r:id="rId15"/>
    <p:sldId id="389" r:id="rId16"/>
    <p:sldId id="395" r:id="rId17"/>
    <p:sldId id="397" r:id="rId18"/>
    <p:sldId id="370" r:id="rId19"/>
    <p:sldId id="403" r:id="rId20"/>
    <p:sldId id="381" r:id="rId21"/>
    <p:sldId id="380" r:id="rId22"/>
    <p:sldId id="373" r:id="rId23"/>
    <p:sldId id="374" r:id="rId24"/>
    <p:sldId id="375" r:id="rId25"/>
    <p:sldId id="409" r:id="rId26"/>
    <p:sldId id="410" r:id="rId27"/>
    <p:sldId id="411" r:id="rId28"/>
    <p:sldId id="412" r:id="rId29"/>
    <p:sldId id="369" r:id="rId30"/>
    <p:sldId id="377" r:id="rId31"/>
    <p:sldId id="376" r:id="rId32"/>
    <p:sldId id="384" r:id="rId33"/>
    <p:sldId id="414" r:id="rId34"/>
    <p:sldId id="415" r:id="rId35"/>
    <p:sldId id="417" r:id="rId36"/>
  </p:sldIdLst>
  <p:sldSz cx="9144000" cy="6858000" type="screen4x3"/>
  <p:notesSz cx="6858000" cy="9144000"/>
  <p:defaultTextStyle>
    <a:defPPr>
      <a:defRPr lang="pt-BR"/>
    </a:defPPr>
    <a:lvl1pPr marL="0" algn="l" defTabSz="91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25" algn="l" defTabSz="91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53" algn="l" defTabSz="91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80" algn="l" defTabSz="91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905" algn="l" defTabSz="91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632" algn="l" defTabSz="91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358" algn="l" defTabSz="91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080" algn="l" defTabSz="91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809" algn="l" defTabSz="9134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7410" autoAdjust="0"/>
  </p:normalViewPr>
  <p:slideViewPr>
    <p:cSldViewPr>
      <p:cViewPr>
        <p:scale>
          <a:sx n="80" d="100"/>
          <a:sy n="80" d="100"/>
        </p:scale>
        <p:origin x="-1376" y="-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4CE9-5FD8-4D86-9BCE-BBA298DC7461}" type="datetimeFigureOut">
              <a:rPr lang="pt-BR" smtClean="0"/>
              <a:t>30/11/17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469F6-56E9-4930-9F97-475C4F7FB9E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06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25" algn="l" defTabSz="91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53" algn="l" defTabSz="91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80" algn="l" defTabSz="91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05" algn="l" defTabSz="91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32" algn="l" defTabSz="91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58" algn="l" defTabSz="91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080" algn="l" defTabSz="91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09" algn="l" defTabSz="9134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Sem</a:t>
            </a:r>
            <a:r>
              <a:rPr lang="pt-BR" baseline="0" dirty="0" smtClean="0"/>
              <a:t> dados prospectivos não temos registro, sem registro não temos escore nem indicadores, sem escores não temos como fazer o acompanhamento da nossa prática médica e sem indicadores não temos como implementar “</a:t>
            </a:r>
            <a:r>
              <a:rPr lang="pt-BR" b="1" baseline="0" dirty="0" smtClean="0"/>
              <a:t>iniciativas de qualidade”</a:t>
            </a:r>
            <a:r>
              <a:rPr lang="pt-BR" baseline="0" dirty="0" smtClean="0"/>
              <a:t>. Sem registros não temos como fazer </a:t>
            </a:r>
            <a:r>
              <a:rPr lang="pt-BR" b="1" baseline="0" dirty="0" smtClean="0"/>
              <a:t>rastreabilidade dos dispositivos implantáveis </a:t>
            </a:r>
            <a:r>
              <a:rPr lang="pt-BR" baseline="0" dirty="0" smtClean="0"/>
              <a:t>nem saber o impacto dos materiais utilizáveis o que é atualmente uma exigência da ANVISA, principalmente na ortopedia e na cirurgia cardiovascular.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69F6-56E9-4930-9F97-475C4F7FB9E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30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Medidas de</a:t>
            </a:r>
            <a:r>
              <a:rPr lang="pt-BR" baseline="0" dirty="0" smtClean="0"/>
              <a:t> desempenho de qualidade (Métricas compostas, métricas de resultados, métricas de processos e métricas de estrutura) </a:t>
            </a:r>
            <a:r>
              <a:rPr lang="pt-BR" baseline="0" dirty="0" smtClean="0">
                <a:sym typeface="Wingdings" pitchFamily="2" charset="2"/>
              </a:rPr>
              <a:t> só o fato de entregar dados para um registro multicentrico já tem uma pontuação na métrica de estrutura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9926A-FB23-442C-92E7-3594921E38AC}" type="slidenum">
              <a:rPr lang="pt-BR" smtClean="0">
                <a:solidFill>
                  <a:prstClr val="black"/>
                </a:solidFill>
              </a:rPr>
              <a:pPr/>
              <a:t>23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1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69F6-56E9-4930-9F97-475C4F7FB9E6}" type="slidenum">
              <a:rPr lang="pt-BR" smtClean="0">
                <a:solidFill>
                  <a:prstClr val="black"/>
                </a:solidFill>
              </a:rPr>
              <a:pPr/>
              <a:t>29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2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Registro prospectivo</a:t>
            </a:r>
            <a:r>
              <a:rPr lang="pt-BR" baseline="0" dirty="0" smtClean="0"/>
              <a:t> multicêntrico estadual “</a:t>
            </a:r>
            <a:r>
              <a:rPr lang="pt-BR" b="1" i="0" dirty="0" smtClean="0">
                <a:solidFill>
                  <a:srgbClr val="444444"/>
                </a:solidFill>
                <a:effectLst/>
                <a:latin typeface="arial"/>
              </a:rPr>
              <a:t>all</a:t>
            </a:r>
            <a:r>
              <a:rPr lang="pt-BR" b="0" i="0" dirty="0" smtClean="0">
                <a:solidFill>
                  <a:srgbClr val="545454"/>
                </a:solidFill>
                <a:effectLst/>
                <a:latin typeface="arial"/>
              </a:rPr>
              <a:t>-</a:t>
            </a:r>
            <a:r>
              <a:rPr lang="pt-BR" b="1" i="0" dirty="0" smtClean="0">
                <a:solidFill>
                  <a:srgbClr val="444444"/>
                </a:solidFill>
                <a:effectLst/>
                <a:latin typeface="arial"/>
              </a:rPr>
              <a:t>comers” </a:t>
            </a:r>
            <a:r>
              <a:rPr lang="pt-BR" b="0" i="0" baseline="0" dirty="0" smtClean="0">
                <a:solidFill>
                  <a:srgbClr val="444444"/>
                </a:solidFill>
                <a:effectLst/>
                <a:latin typeface="arial"/>
              </a:rPr>
              <a:t>até a data com</a:t>
            </a:r>
            <a:r>
              <a:rPr lang="pt-BR" b="0" i="0" dirty="0" smtClean="0">
                <a:solidFill>
                  <a:srgbClr val="444444"/>
                </a:solidFill>
                <a:effectLst/>
                <a:latin typeface="arial"/>
              </a:rPr>
              <a:t> </a:t>
            </a:r>
            <a:r>
              <a:rPr lang="pt-BR" b="0" dirty="0" smtClean="0"/>
              <a:t>5,</a:t>
            </a:r>
            <a:r>
              <a:rPr lang="pt-BR" b="0" baseline="0" dirty="0" smtClean="0"/>
              <a:t>100 </a:t>
            </a:r>
            <a:r>
              <a:rPr lang="pt-BR" baseline="0" dirty="0" smtClean="0"/>
              <a:t>pacientes operados de Cirurgia de Coronária e/ou Valvar acompanhados até 30 dias ou até a alta hospitalar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69F6-56E9-4930-9F97-475C4F7FB9E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5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Acompanhamento</a:t>
            </a:r>
            <a:r>
              <a:rPr lang="pt-BR" baseline="0" dirty="0" smtClean="0"/>
              <a:t> da consistência e validação dos dados, analises de subgrupos e da atualização do modelo </a:t>
            </a:r>
            <a:r>
              <a:rPr lang="pt-BR" b="1" baseline="0" dirty="0" smtClean="0"/>
              <a:t>SPScore</a:t>
            </a:r>
            <a:r>
              <a:rPr lang="pt-BR" baseline="0" dirty="0" smtClean="0"/>
              <a:t> feito com ajuda de especialistas da Duke University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69F6-56E9-4930-9F97-475C4F7FB9E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86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Trabalhos</a:t>
            </a:r>
            <a:r>
              <a:rPr lang="pt-BR" baseline="0" dirty="0" smtClean="0"/>
              <a:t> apresentados em 2015 nos três maiores congressos internacionais da nossa área.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69F6-56E9-4930-9F97-475C4F7FB9E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97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69F6-56E9-4930-9F97-475C4F7FB9E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003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Este relatório</a:t>
            </a:r>
            <a:r>
              <a:rPr lang="pt-BR" baseline="0" dirty="0" smtClean="0"/>
              <a:t> será lanzado no Congresso de Fortaleza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69F6-56E9-4930-9F97-475C4F7FB9E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67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</a:t>
            </a:r>
            <a:r>
              <a:rPr lang="pt-BR" baseline="0" dirty="0" smtClean="0"/>
              <a:t> este editorial o REPLICCAR ficou mais visível (amanhã no PUBMED).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69F6-56E9-4930-9F97-475C4F7FB9E6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0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D46F6-1F28-48B5-AF0F-064DCBECA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654D-5E40-4709-8A3D-9BCF23B43E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8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BEE1C-AD63-4D58-9DA6-F03E4E4112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E6D8-8C6B-45D0-A7D7-7B2D9A2EDE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3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27DF-A41E-4B07-AC08-CFFAF24A19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88C8-9942-4578-A71F-C1981D80D4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6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4D2578-8682-4D1C-B241-C9480C5CBBBC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F7697-817D-417C-8562-D77738EE96F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441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D2DE0C-11DC-4EF1-A4E7-05D0886A78AA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EACCC9-781C-4B8D-AA11-54029EF0297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13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2F9A17-2E33-40EE-A956-42108928F491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4DEBD6-C6D2-4C16-9CC5-EEE9CF48339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16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5B4609-A7DA-4899-BAA4-7C1FBBFCEC27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C47A2A-2DAA-45B4-B4F5-BE13DD8E755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164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47F4BE-53D2-4070-905A-57B2A4CC5253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D22F60-E550-43AF-9389-57DFC3DE76D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671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B7711D-EF4C-4D28-BB0F-AF2D719222C8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5F47B-F490-4CAC-8C55-BED5B77B993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383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6C6BB4-AB2D-45CC-AFFC-E71B1E239438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3BED72-265A-4355-A27F-B4015E4D0B1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064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E4758-F7CF-4B95-9EA1-445B112A7FEA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23CEB1-AC5B-4F20-A9C4-FD2264AC92D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16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7403-C0BB-43F2-A831-C8B4EE0B9F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123D-D070-4FDF-B9B9-7ED78BC0CD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18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25" indent="0">
              <a:buNone/>
              <a:defRPr sz="2800"/>
            </a:lvl2pPr>
            <a:lvl3pPr marL="913453" indent="0">
              <a:buNone/>
              <a:defRPr sz="2400"/>
            </a:lvl3pPr>
            <a:lvl4pPr marL="1370180" indent="0">
              <a:buNone/>
              <a:defRPr sz="2000"/>
            </a:lvl4pPr>
            <a:lvl5pPr marL="1826905" indent="0">
              <a:buNone/>
              <a:defRPr sz="2000"/>
            </a:lvl5pPr>
            <a:lvl6pPr marL="2283632" indent="0">
              <a:buNone/>
              <a:defRPr sz="2000"/>
            </a:lvl6pPr>
            <a:lvl7pPr marL="2740358" indent="0">
              <a:buNone/>
              <a:defRPr sz="2000"/>
            </a:lvl7pPr>
            <a:lvl8pPr marL="3197080" indent="0">
              <a:buNone/>
              <a:defRPr sz="2000"/>
            </a:lvl8pPr>
            <a:lvl9pPr marL="3653809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ECBAAE-7144-479F-8F4A-F9A3490CD6EF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DB0F35-2B0F-4878-B8EF-F7D61155583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45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CC3A33-368D-4230-9FD6-CCEA893385B4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963223-7FAF-4FB6-80B5-A4B9EDE0D6A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297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C2F4A2-D817-4AF9-9017-6B38E1FDB769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2FF4FF-B0BC-46E5-A9F0-8C478B23F2D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00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523C26-144E-4EC0-963C-070A67945788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38D95C-0272-4A2F-982C-7F37317D5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18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02EDF9-F223-4CEF-8776-C6B2B564B372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A8FE4E-8B4E-4557-B6B6-441A94051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51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A53C8-02AC-45ED-A063-22B1488917A4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58357-BB47-460F-B1C4-9B9769EAD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92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A0DC7A-FE28-48E8-8849-D34E93D700F7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8C0BAA-97D8-4DC9-9A14-682EC12DD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9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4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A8D9EA-0BE2-41C6-B370-BF4D70168654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F8EAD3-6ACD-42BE-83D8-DE699F88F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91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D726F2-F412-4447-A1AE-801792A5AB32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856D3B-0662-4BF7-9C52-665CD341A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39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B233DF-0E50-4EBA-B419-18B77A985D39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C33693-34F0-4D32-A84F-3D99BBD6E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E79C-D1A3-4B9E-B417-36EA9A7801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F636-4EAF-48B3-9BFF-E8B918CBF4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20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4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798F4A-8AD8-4143-BB1F-74BC65D81E1F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6E89FE-FCAA-4754-9D17-DC9E8C8BB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18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25" indent="0">
              <a:buNone/>
              <a:defRPr sz="2800"/>
            </a:lvl2pPr>
            <a:lvl3pPr marL="913453" indent="0">
              <a:buNone/>
              <a:defRPr sz="2400"/>
            </a:lvl3pPr>
            <a:lvl4pPr marL="1370180" indent="0">
              <a:buNone/>
              <a:defRPr sz="2000"/>
            </a:lvl4pPr>
            <a:lvl5pPr marL="1826905" indent="0">
              <a:buNone/>
              <a:defRPr sz="2000"/>
            </a:lvl5pPr>
            <a:lvl6pPr marL="2283632" indent="0">
              <a:buNone/>
              <a:defRPr sz="2000"/>
            </a:lvl6pPr>
            <a:lvl7pPr marL="2740358" indent="0">
              <a:buNone/>
              <a:defRPr sz="2000"/>
            </a:lvl7pPr>
            <a:lvl8pPr marL="3197080" indent="0">
              <a:buNone/>
              <a:defRPr sz="2000"/>
            </a:lvl8pPr>
            <a:lvl9pPr marL="3653809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F770BA-8A30-478B-966B-0F4BB54D23EF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64200-545F-4CC0-97DB-66B71012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29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96F4BD-4081-4521-BB77-B0B3BE139194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89E110-54EA-4931-A5CF-1CB20C8F7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33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F4D667-5EC1-4D4E-968F-0C65104EDA87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3F4D2-7E7B-45BA-821F-9074849BF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8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561BE9-61D8-43F6-A606-5F2F9585E7BD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A1E784-0D0C-4B56-A922-9617A833B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39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F866BE-2B1F-4A46-B1B0-9E6587E23EEA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AD7680-29AF-4578-9889-2EF5A29B9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61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2AD9D8-FAB1-4B6D-9CC8-57A71734E379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914F52-116D-4E80-AA56-25FDC3D2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80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95C825-8556-474A-91CB-8D300B6AEACF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74F6DF-E823-4F54-9858-703B4E842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54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0B9F83-1AF6-4B71-9466-B5B6C4BC1628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3C842A-7C81-4CA9-BB6F-A07F2E9DC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13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BF24AB-B9F6-48EF-8B66-8BCBE5A132F1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AA8D8B-5A68-42B7-9420-7D6DAF480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A9A8-0264-45DD-B287-E068BF8B08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01614-93CB-4525-8A67-CA6B620C66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5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617F23-EA77-45B7-B207-B285355D816E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B531E5-5B9C-4024-A416-4DBCDC546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3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1FD06B-3026-4796-BF01-F15A32A41B59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06C2FA-8AE3-471B-934F-BBF81CF7F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25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25" indent="0">
              <a:buNone/>
              <a:defRPr sz="2800"/>
            </a:lvl2pPr>
            <a:lvl3pPr marL="913453" indent="0">
              <a:buNone/>
              <a:defRPr sz="2400"/>
            </a:lvl3pPr>
            <a:lvl4pPr marL="1370180" indent="0">
              <a:buNone/>
              <a:defRPr sz="2000"/>
            </a:lvl4pPr>
            <a:lvl5pPr marL="1826905" indent="0">
              <a:buNone/>
              <a:defRPr sz="2000"/>
            </a:lvl5pPr>
            <a:lvl6pPr marL="2283632" indent="0">
              <a:buNone/>
              <a:defRPr sz="2000"/>
            </a:lvl6pPr>
            <a:lvl7pPr marL="2740358" indent="0">
              <a:buNone/>
              <a:defRPr sz="2000"/>
            </a:lvl7pPr>
            <a:lvl8pPr marL="3197080" indent="0">
              <a:buNone/>
              <a:defRPr sz="2000"/>
            </a:lvl8pPr>
            <a:lvl9pPr marL="36538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C275A0-D81A-47AB-BF84-6B39C4FDAF63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6E7D7F-DFC4-4A04-BE3B-2EB851D90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0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92BF08-A18A-49E7-AACF-9B5DD6523C50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F90707-A2EA-4E18-823D-63EDBC4D6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27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ACD5E9-0838-4429-9B18-6F0E53854F95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453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34E64E-78D4-4CD2-9761-EE84B3C9B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78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D3C070-A474-4DCD-A238-652BFDBED39E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2ED6B4-ADA7-468E-906F-4BB94D9A2CE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302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0282D5-B94A-4F45-86BC-272BF5FE9812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8B83AA-92BE-4D5C-9CFD-82BB3DD1271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7466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5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0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2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FB66BA-D35E-46A9-90BE-E662A930904E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B3E36FB-D2B5-4463-B97F-F53EDFBC823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177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A04C861-CBA7-4ABC-B0FC-C92AE1D3F8C5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030FE64-9956-46B4-A6E0-C397115A7E3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879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51" indent="0">
              <a:buNone/>
              <a:defRPr sz="2000" b="1"/>
            </a:lvl2pPr>
            <a:lvl3pPr marL="912506" indent="0">
              <a:buNone/>
              <a:defRPr sz="1800" b="1"/>
            </a:lvl3pPr>
            <a:lvl4pPr marL="1368760" indent="0">
              <a:buNone/>
              <a:defRPr sz="1600" b="1"/>
            </a:lvl4pPr>
            <a:lvl5pPr marL="1825012" indent="0">
              <a:buNone/>
              <a:defRPr sz="1600" b="1"/>
            </a:lvl5pPr>
            <a:lvl6pPr marL="2281267" indent="0">
              <a:buNone/>
              <a:defRPr sz="1600" b="1"/>
            </a:lvl6pPr>
            <a:lvl7pPr marL="2737518" indent="0">
              <a:buNone/>
              <a:defRPr sz="1600" b="1"/>
            </a:lvl7pPr>
            <a:lvl8pPr marL="3193764" indent="0">
              <a:buNone/>
              <a:defRPr sz="1600" b="1"/>
            </a:lvl8pPr>
            <a:lvl9pPr marL="365002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51" indent="0">
              <a:buNone/>
              <a:defRPr sz="2000" b="1"/>
            </a:lvl2pPr>
            <a:lvl3pPr marL="912506" indent="0">
              <a:buNone/>
              <a:defRPr sz="1800" b="1"/>
            </a:lvl3pPr>
            <a:lvl4pPr marL="1368760" indent="0">
              <a:buNone/>
              <a:defRPr sz="1600" b="1"/>
            </a:lvl4pPr>
            <a:lvl5pPr marL="1825012" indent="0">
              <a:buNone/>
              <a:defRPr sz="1600" b="1"/>
            </a:lvl5pPr>
            <a:lvl6pPr marL="2281267" indent="0">
              <a:buNone/>
              <a:defRPr sz="1600" b="1"/>
            </a:lvl6pPr>
            <a:lvl7pPr marL="2737518" indent="0">
              <a:buNone/>
              <a:defRPr sz="1600" b="1"/>
            </a:lvl7pPr>
            <a:lvl8pPr marL="3193764" indent="0">
              <a:buNone/>
              <a:defRPr sz="1600" b="1"/>
            </a:lvl8pPr>
            <a:lvl9pPr marL="365002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D19654-7AAD-4C47-8E29-293FD5AFD5A7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869CFE-6245-4236-BF1B-55E70E7B257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90C5-833C-4E3F-B8D4-196758DF8C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15D69-6EBA-4BFD-9A08-E6A9606A5B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55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AABBA5B-C45B-4207-918E-F011791C5817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DB97996-DBD2-43E1-BC35-1393E7858E8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369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18445A6-DDB9-4FDA-A88C-616B1ED6FE56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CA8BDD4-D2FC-4F1D-8BD1-8FB110FD6AF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678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51" indent="0">
              <a:buNone/>
              <a:defRPr sz="1200"/>
            </a:lvl2pPr>
            <a:lvl3pPr marL="912506" indent="0">
              <a:buNone/>
              <a:defRPr sz="1000"/>
            </a:lvl3pPr>
            <a:lvl4pPr marL="1368760" indent="0">
              <a:buNone/>
              <a:defRPr sz="900"/>
            </a:lvl4pPr>
            <a:lvl5pPr marL="1825012" indent="0">
              <a:buNone/>
              <a:defRPr sz="900"/>
            </a:lvl5pPr>
            <a:lvl6pPr marL="2281267" indent="0">
              <a:buNone/>
              <a:defRPr sz="900"/>
            </a:lvl6pPr>
            <a:lvl7pPr marL="2737518" indent="0">
              <a:buNone/>
              <a:defRPr sz="900"/>
            </a:lvl7pPr>
            <a:lvl8pPr marL="3193764" indent="0">
              <a:buNone/>
              <a:defRPr sz="900"/>
            </a:lvl8pPr>
            <a:lvl9pPr marL="365002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873DE89-C7F0-4FFF-80D3-6C60F5CC35B4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C4011FE-9844-49F4-9D86-14ADB06260F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592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251" indent="0">
              <a:buNone/>
              <a:defRPr sz="2800"/>
            </a:lvl2pPr>
            <a:lvl3pPr marL="912506" indent="0">
              <a:buNone/>
              <a:defRPr sz="2400"/>
            </a:lvl3pPr>
            <a:lvl4pPr marL="1368760" indent="0">
              <a:buNone/>
              <a:defRPr sz="2000"/>
            </a:lvl4pPr>
            <a:lvl5pPr marL="1825012" indent="0">
              <a:buNone/>
              <a:defRPr sz="2000"/>
            </a:lvl5pPr>
            <a:lvl6pPr marL="2281267" indent="0">
              <a:buNone/>
              <a:defRPr sz="2000"/>
            </a:lvl6pPr>
            <a:lvl7pPr marL="2737518" indent="0">
              <a:buNone/>
              <a:defRPr sz="2000"/>
            </a:lvl7pPr>
            <a:lvl8pPr marL="3193764" indent="0">
              <a:buNone/>
              <a:defRPr sz="2000"/>
            </a:lvl8pPr>
            <a:lvl9pPr marL="3650023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51" indent="0">
              <a:buNone/>
              <a:defRPr sz="1200"/>
            </a:lvl2pPr>
            <a:lvl3pPr marL="912506" indent="0">
              <a:buNone/>
              <a:defRPr sz="1000"/>
            </a:lvl3pPr>
            <a:lvl4pPr marL="1368760" indent="0">
              <a:buNone/>
              <a:defRPr sz="900"/>
            </a:lvl4pPr>
            <a:lvl5pPr marL="1825012" indent="0">
              <a:buNone/>
              <a:defRPr sz="900"/>
            </a:lvl5pPr>
            <a:lvl6pPr marL="2281267" indent="0">
              <a:buNone/>
              <a:defRPr sz="900"/>
            </a:lvl6pPr>
            <a:lvl7pPr marL="2737518" indent="0">
              <a:buNone/>
              <a:defRPr sz="900"/>
            </a:lvl7pPr>
            <a:lvl8pPr marL="3193764" indent="0">
              <a:buNone/>
              <a:defRPr sz="900"/>
            </a:lvl8pPr>
            <a:lvl9pPr marL="365002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C1DC80F-79B8-4621-8F95-837FAA01B34C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1FDF0F6-1513-4421-9578-51B01AB2033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4720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43681C4-D7E7-4091-9784-C17378D46951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4F66DF5-1F38-48EA-9469-7A049B60969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007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5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7D6236-2A4A-48E9-85F6-5195C18A3AB0}" type="datetimeFigureOut">
              <a:rPr lang="pt-BR"/>
              <a:pPr>
                <a:defRPr/>
              </a:pPr>
              <a:t>30/11/17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3E2C80C-0F6E-4C14-B665-FE4718EB77B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0093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67A7-8934-8149-A6A7-426B05C4F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9EF-E112-4945-957B-AF6F112E7A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67A7-8934-8149-A6A7-426B05C4F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9EF-E112-4945-957B-AF6F112E7A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82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5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0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2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67A7-8934-8149-A6A7-426B05C4F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9EF-E112-4945-957B-AF6F112E7A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7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67A7-8934-8149-A6A7-426B05C4F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9EF-E112-4945-957B-AF6F112E7A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2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3C70-B806-4EDD-84B6-924C20F939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6419-CEC0-4E40-A305-7A68F1CFE1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086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51" indent="0">
              <a:buNone/>
              <a:defRPr sz="2000" b="1"/>
            </a:lvl2pPr>
            <a:lvl3pPr marL="912506" indent="0">
              <a:buNone/>
              <a:defRPr sz="1800" b="1"/>
            </a:lvl3pPr>
            <a:lvl4pPr marL="1368760" indent="0">
              <a:buNone/>
              <a:defRPr sz="1600" b="1"/>
            </a:lvl4pPr>
            <a:lvl5pPr marL="1825012" indent="0">
              <a:buNone/>
              <a:defRPr sz="1600" b="1"/>
            </a:lvl5pPr>
            <a:lvl6pPr marL="2281267" indent="0">
              <a:buNone/>
              <a:defRPr sz="1600" b="1"/>
            </a:lvl6pPr>
            <a:lvl7pPr marL="2737518" indent="0">
              <a:buNone/>
              <a:defRPr sz="1600" b="1"/>
            </a:lvl7pPr>
            <a:lvl8pPr marL="3193764" indent="0">
              <a:buNone/>
              <a:defRPr sz="1600" b="1"/>
            </a:lvl8pPr>
            <a:lvl9pPr marL="3650023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51" indent="0">
              <a:buNone/>
              <a:defRPr sz="2000" b="1"/>
            </a:lvl2pPr>
            <a:lvl3pPr marL="912506" indent="0">
              <a:buNone/>
              <a:defRPr sz="1800" b="1"/>
            </a:lvl3pPr>
            <a:lvl4pPr marL="1368760" indent="0">
              <a:buNone/>
              <a:defRPr sz="1600" b="1"/>
            </a:lvl4pPr>
            <a:lvl5pPr marL="1825012" indent="0">
              <a:buNone/>
              <a:defRPr sz="1600" b="1"/>
            </a:lvl5pPr>
            <a:lvl6pPr marL="2281267" indent="0">
              <a:buNone/>
              <a:defRPr sz="1600" b="1"/>
            </a:lvl6pPr>
            <a:lvl7pPr marL="2737518" indent="0">
              <a:buNone/>
              <a:defRPr sz="1600" b="1"/>
            </a:lvl7pPr>
            <a:lvl8pPr marL="3193764" indent="0">
              <a:buNone/>
              <a:defRPr sz="1600" b="1"/>
            </a:lvl8pPr>
            <a:lvl9pPr marL="3650023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67A7-8934-8149-A6A7-426B05C4F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9EF-E112-4945-957B-AF6F112E7A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359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67A7-8934-8149-A6A7-426B05C4F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9EF-E112-4945-957B-AF6F112E7A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479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67A7-8934-8149-A6A7-426B05C4F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9EF-E112-4945-957B-AF6F112E7A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048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51" indent="0">
              <a:buNone/>
              <a:defRPr sz="1200"/>
            </a:lvl2pPr>
            <a:lvl3pPr marL="912506" indent="0">
              <a:buNone/>
              <a:defRPr sz="1000"/>
            </a:lvl3pPr>
            <a:lvl4pPr marL="1368760" indent="0">
              <a:buNone/>
              <a:defRPr sz="900"/>
            </a:lvl4pPr>
            <a:lvl5pPr marL="1825012" indent="0">
              <a:buNone/>
              <a:defRPr sz="900"/>
            </a:lvl5pPr>
            <a:lvl6pPr marL="2281267" indent="0">
              <a:buNone/>
              <a:defRPr sz="900"/>
            </a:lvl6pPr>
            <a:lvl7pPr marL="2737518" indent="0">
              <a:buNone/>
              <a:defRPr sz="900"/>
            </a:lvl7pPr>
            <a:lvl8pPr marL="3193764" indent="0">
              <a:buNone/>
              <a:defRPr sz="900"/>
            </a:lvl8pPr>
            <a:lvl9pPr marL="3650023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67A7-8934-8149-A6A7-426B05C4F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9EF-E112-4945-957B-AF6F112E7A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644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51" indent="0">
              <a:buNone/>
              <a:defRPr sz="2800"/>
            </a:lvl2pPr>
            <a:lvl3pPr marL="912506" indent="0">
              <a:buNone/>
              <a:defRPr sz="2400"/>
            </a:lvl3pPr>
            <a:lvl4pPr marL="1368760" indent="0">
              <a:buNone/>
              <a:defRPr sz="2000"/>
            </a:lvl4pPr>
            <a:lvl5pPr marL="1825012" indent="0">
              <a:buNone/>
              <a:defRPr sz="2000"/>
            </a:lvl5pPr>
            <a:lvl6pPr marL="2281267" indent="0">
              <a:buNone/>
              <a:defRPr sz="2000"/>
            </a:lvl6pPr>
            <a:lvl7pPr marL="2737518" indent="0">
              <a:buNone/>
              <a:defRPr sz="2000"/>
            </a:lvl7pPr>
            <a:lvl8pPr marL="3193764" indent="0">
              <a:buNone/>
              <a:defRPr sz="2000"/>
            </a:lvl8pPr>
            <a:lvl9pPr marL="365002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51" indent="0">
              <a:buNone/>
              <a:defRPr sz="1200"/>
            </a:lvl2pPr>
            <a:lvl3pPr marL="912506" indent="0">
              <a:buNone/>
              <a:defRPr sz="1000"/>
            </a:lvl3pPr>
            <a:lvl4pPr marL="1368760" indent="0">
              <a:buNone/>
              <a:defRPr sz="900"/>
            </a:lvl4pPr>
            <a:lvl5pPr marL="1825012" indent="0">
              <a:buNone/>
              <a:defRPr sz="900"/>
            </a:lvl5pPr>
            <a:lvl6pPr marL="2281267" indent="0">
              <a:buNone/>
              <a:defRPr sz="900"/>
            </a:lvl6pPr>
            <a:lvl7pPr marL="2737518" indent="0">
              <a:buNone/>
              <a:defRPr sz="900"/>
            </a:lvl7pPr>
            <a:lvl8pPr marL="3193764" indent="0">
              <a:buNone/>
              <a:defRPr sz="900"/>
            </a:lvl8pPr>
            <a:lvl9pPr marL="3650023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67A7-8934-8149-A6A7-426B05C4F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9EF-E112-4945-957B-AF6F112E7A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51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67A7-8934-8149-A6A7-426B05C4F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9EF-E112-4945-957B-AF6F112E7A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05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5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67A7-8934-8149-A6A7-426B05C4F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C9EF-E112-4945-957B-AF6F112E7A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8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92883-AFD9-427A-9EE1-025779A9C2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722F-FDE8-4CE1-A8B4-89A931A467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8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0A02-DE21-42F0-99D4-5FC275E268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62BA-77EA-4433-A8A2-358D2C7F02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25" indent="0">
              <a:buNone/>
              <a:defRPr sz="2800"/>
            </a:lvl2pPr>
            <a:lvl3pPr marL="913453" indent="0">
              <a:buNone/>
              <a:defRPr sz="2400"/>
            </a:lvl3pPr>
            <a:lvl4pPr marL="1370180" indent="0">
              <a:buNone/>
              <a:defRPr sz="2000"/>
            </a:lvl4pPr>
            <a:lvl5pPr marL="1826905" indent="0">
              <a:buNone/>
              <a:defRPr sz="2000"/>
            </a:lvl5pPr>
            <a:lvl6pPr marL="2283632" indent="0">
              <a:buNone/>
              <a:defRPr sz="2000"/>
            </a:lvl6pPr>
            <a:lvl7pPr marL="2740358" indent="0">
              <a:buNone/>
              <a:defRPr sz="2000"/>
            </a:lvl7pPr>
            <a:lvl8pPr marL="3197080" indent="0">
              <a:buNone/>
              <a:defRPr sz="2000"/>
            </a:lvl8pPr>
            <a:lvl9pPr marL="3653809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193D-BBC5-4E00-9CA2-048172470E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54F0-E2C9-4FDF-A4CA-BE75E6B72A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9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1A310-BE54-42B9-BAA4-834A7ED07659}" type="datetimeFigureOut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30/11/17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BB1C0-1EFE-4758-B00E-FA4A7FE41758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2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2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8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9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45" indent="-3425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0" indent="-2854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7" indent="-2283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42" indent="-2283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9" indent="-2283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5" indent="-228363" algn="l" defTabSz="913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2" indent="-228363" algn="l" defTabSz="913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48" indent="-228363" algn="l" defTabSz="913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74" indent="-228363" algn="l" defTabSz="913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9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pt-BR" smtClean="0"/>
          </a:p>
        </p:txBody>
      </p:sp>
      <p:sp>
        <p:nvSpPr>
          <p:cNvPr id="15363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E042E-CCB6-41AF-BCE6-82464CE6AD23}" type="datetimeFigureOut">
              <a:rPr lang="pt-BR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30/11/17</a:t>
            </a:fld>
            <a:endParaRPr lang="pt-B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217C70-E110-4775-8267-78E35C013042}" type="slidenum">
              <a:rPr lang="pt-BR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BR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82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672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8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9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45" indent="-34254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180" indent="-2854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817" indent="-228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542" indent="-228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269" indent="-228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1995" indent="-228363" algn="l" defTabSz="913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2" indent="-228363" algn="l" defTabSz="913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48" indent="-228363" algn="l" defTabSz="913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74" indent="-228363" algn="l" defTabSz="913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9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331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0043DB-474A-49EA-AF95-F0850C9256FC}" type="datetimeFigureOut">
              <a:rPr lang="en-US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30/11/17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9F6666-3179-41FC-86BF-FF6C3F9CC9D7}" type="slidenum">
              <a:rPr lang="en-US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35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672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8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9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45" indent="-34254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180" indent="-2854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817" indent="-228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542" indent="-228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269" indent="-228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1995" indent="-228363" algn="l" defTabSz="913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2" indent="-228363" algn="l" defTabSz="913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48" indent="-228363" algn="l" defTabSz="913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74" indent="-228363" algn="l" defTabSz="9134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9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l" defTabSz="456725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DC22F2D-D0D4-4F70-BEAC-C57022F67DC1}" type="datetimeFigureOut">
              <a:rPr lang="en-US"/>
              <a:pPr>
                <a:defRPr/>
              </a:pPr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ctr" defTabSz="45672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r" defTabSz="456725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D111D39-0A9A-4AFE-9143-4B8334601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6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56725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67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67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67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67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25" algn="ctr" defTabSz="4567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53" algn="ctr" defTabSz="4567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80" algn="ctr" defTabSz="4567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905" algn="ctr" defTabSz="45672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45" indent="-342545" algn="l" defTabSz="45672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0" indent="-285453" algn="l" defTabSz="456725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7" indent="-228363" algn="l" defTabSz="45672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42" indent="-228363" algn="l" defTabSz="456725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9" indent="-228363" algn="l" defTabSz="456725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5" indent="-228363" algn="l" defTabSz="45672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2" indent="-228363" algn="l" defTabSz="45672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48" indent="-228363" algn="l" defTabSz="45672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74" indent="-228363" algn="l" defTabSz="45672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5" algn="l" defTabSz="45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45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45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45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45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45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0" algn="l" defTabSz="45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9" algn="l" defTabSz="456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2" tIns="45624" rIns="91242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2" tIns="45624" rIns="91242" bIns="45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242" tIns="45624" rIns="91242" bIns="4562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white">
                    <a:tint val="75000"/>
                  </a:prstClr>
                </a:solidFill>
                <a:latin typeface="Gill Sans MT"/>
              </a:defRPr>
            </a:lvl1pPr>
          </a:lstStyle>
          <a:p>
            <a:pPr defTabSz="912506">
              <a:defRPr/>
            </a:pPr>
            <a:fld id="{7810D94D-2B7D-4B48-A8BB-47DD63DADD9D}" type="datetimeFigureOut">
              <a:rPr lang="pt-BR" smtClean="0"/>
              <a:pPr defTabSz="912506">
                <a:defRPr/>
              </a:pPr>
              <a:t>30/11/17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242" tIns="45624" rIns="91242" bIns="4562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Gill Sans MT"/>
              </a:defRPr>
            </a:lvl1pPr>
          </a:lstStyle>
          <a:p>
            <a:pPr defTabSz="912506"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242" tIns="45624" rIns="91242" bIns="4562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white">
                    <a:tint val="75000"/>
                  </a:prstClr>
                </a:solidFill>
                <a:latin typeface="Gill Sans MT"/>
              </a:defRPr>
            </a:lvl1pPr>
          </a:lstStyle>
          <a:p>
            <a:pPr defTabSz="912506">
              <a:defRPr/>
            </a:pPr>
            <a:fld id="{A51129D0-FF01-481E-AFE9-CA57950CE0EE}" type="slidenum">
              <a:rPr lang="pt-BR" smtClean="0"/>
              <a:pPr defTabSz="912506"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039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5pPr>
      <a:lvl6pPr marL="4562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6pPr>
      <a:lvl7pPr marL="9125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7pPr>
      <a:lvl8pPr marL="13687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8pPr>
      <a:lvl9pPr marL="18250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9pPr>
    </p:titleStyle>
    <p:bodyStyle>
      <a:lvl1pPr marL="342189" indent="-342189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11" indent="-28516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35" indent="-228127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82" indent="-228127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39" indent="-228127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91" indent="-228127" algn="l" defTabSz="9125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46" indent="-228127" algn="l" defTabSz="9125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98" indent="-228127" algn="l" defTabSz="9125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51" indent="-228127" algn="l" defTabSz="9125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1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06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60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12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67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18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64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23" algn="l" defTabSz="9125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42" tIns="45624" rIns="91242" bIns="45624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242" tIns="45624" rIns="91242" bIns="45624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242" tIns="45624" rIns="91242" bIns="4562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251"/>
            <a:fld id="{63CD67A7-8934-8149-A6A7-426B05C4FB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251"/>
              <a:t>30/11/17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242" tIns="45624" rIns="91242" bIns="4562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242" tIns="45624" rIns="91242" bIns="4562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251"/>
            <a:fld id="{A22EC9EF-E112-4945-957B-AF6F112E7A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6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5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456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89" indent="-342189" algn="l" defTabSz="45625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11" indent="-285160" algn="l" defTabSz="45625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35" indent="-228127" algn="l" defTabSz="4562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82" indent="-228127" algn="l" defTabSz="45625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39" indent="-228127" algn="l" defTabSz="45625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91" indent="-228127" algn="l" defTabSz="45625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46" indent="-228127" algn="l" defTabSz="45625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98" indent="-228127" algn="l" defTabSz="45625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51" indent="-228127" algn="l" defTabSz="45625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1" algn="l" defTabSz="456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06" algn="l" defTabSz="456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60" algn="l" defTabSz="456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12" algn="l" defTabSz="456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67" algn="l" defTabSz="456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18" algn="l" defTabSz="456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64" algn="l" defTabSz="456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23" algn="l" defTabSz="456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8.jpeg"/><Relationship Id="rId3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jpe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8.jpeg"/><Relationship Id="rId3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Relationship Id="rId4" Type="http://schemas.openxmlformats.org/officeDocument/2006/relationships/image" Target="../media/image5.jpeg"/><Relationship Id="rId5" Type="http://schemas.openxmlformats.org/officeDocument/2006/relationships/image" Target="../media/image6.gif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5.jpe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052"/>
          <p:cNvSpPr txBox="1">
            <a:spLocks noChangeArrowheads="1"/>
          </p:cNvSpPr>
          <p:nvPr/>
        </p:nvSpPr>
        <p:spPr bwMode="auto">
          <a:xfrm>
            <a:off x="3153073" y="5229203"/>
            <a:ext cx="2965675" cy="132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2" tIns="45624" rIns="91242" bIns="45624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250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i="1" dirty="0">
                <a:solidFill>
                  <a:srgbClr val="FFFF66"/>
                </a:solidFill>
                <a:latin typeface="Bradley Hand ITC" pitchFamily="66" charset="0"/>
              </a:rPr>
              <a:t>REPLICCAR</a:t>
            </a:r>
          </a:p>
          <a:p>
            <a:pPr algn="ctr" defTabSz="91250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i="1" dirty="0">
                <a:solidFill>
                  <a:srgbClr val="FFFF66"/>
                </a:solidFill>
                <a:latin typeface="Bradley Hand ITC" pitchFamily="66" charset="0"/>
              </a:rPr>
              <a:t>2016</a:t>
            </a:r>
          </a:p>
        </p:txBody>
      </p:sp>
      <p:pic>
        <p:nvPicPr>
          <p:cNvPr id="5" name="Picture 2" descr="C:\Users\Kelly\Desktop\logo_sp-score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9" t="19681" r="22382" b="22076"/>
          <a:stretch>
            <a:fillRect/>
          </a:stretch>
        </p:blipFill>
        <p:spPr bwMode="auto">
          <a:xfrm>
            <a:off x="3834101" y="1422362"/>
            <a:ext cx="1603780" cy="2481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052"/>
          <p:cNvSpPr txBox="1">
            <a:spLocks noChangeArrowheads="1"/>
          </p:cNvSpPr>
          <p:nvPr/>
        </p:nvSpPr>
        <p:spPr bwMode="auto">
          <a:xfrm>
            <a:off x="664401" y="332803"/>
            <a:ext cx="7942998" cy="58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2" tIns="45624" rIns="91242" bIns="45624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50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FFFF66"/>
                </a:solidFill>
                <a:latin typeface="Bradley Hand ITC" pitchFamily="66" charset="0"/>
              </a:rPr>
              <a:t>Registro</a:t>
            </a:r>
            <a:r>
              <a:rPr lang="en-US" sz="3200" b="1" i="1" dirty="0">
                <a:solidFill>
                  <a:srgbClr val="FFFF66"/>
                </a:solidFill>
                <a:latin typeface="Bradley Hand ITC" pitchFamily="66" charset="0"/>
              </a:rPr>
              <a:t> </a:t>
            </a:r>
            <a:r>
              <a:rPr lang="en-US" sz="3200" b="1" i="1" dirty="0" err="1">
                <a:solidFill>
                  <a:srgbClr val="FFFF66"/>
                </a:solidFill>
                <a:latin typeface="Bradley Hand ITC" pitchFamily="66" charset="0"/>
              </a:rPr>
              <a:t>Paulista</a:t>
            </a:r>
            <a:r>
              <a:rPr lang="en-US" sz="3200" b="1" i="1" dirty="0">
                <a:solidFill>
                  <a:srgbClr val="FFFF66"/>
                </a:solidFill>
                <a:latin typeface="Bradley Hand ITC" pitchFamily="66" charset="0"/>
              </a:rPr>
              <a:t> de </a:t>
            </a:r>
            <a:r>
              <a:rPr lang="en-US" sz="3200" b="1" i="1" dirty="0" err="1">
                <a:solidFill>
                  <a:srgbClr val="FFFF66"/>
                </a:solidFill>
                <a:latin typeface="Bradley Hand ITC" pitchFamily="66" charset="0"/>
              </a:rPr>
              <a:t>Cirurgia</a:t>
            </a:r>
            <a:r>
              <a:rPr lang="en-US" sz="3200" b="1" i="1" dirty="0">
                <a:solidFill>
                  <a:srgbClr val="FFFF66"/>
                </a:solidFill>
                <a:latin typeface="Bradley Hand ITC" pitchFamily="66" charset="0"/>
              </a:rPr>
              <a:t> Cardiovascular</a:t>
            </a:r>
          </a:p>
        </p:txBody>
      </p:sp>
    </p:spTree>
    <p:extLst>
      <p:ext uri="{BB962C8B-B14F-4D97-AF65-F5344CB8AC3E}">
        <p14:creationId xmlns:p14="http://schemas.microsoft.com/office/powerpoint/2010/main" val="330545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/>
          <a:stretch/>
        </p:blipFill>
        <p:spPr bwMode="auto">
          <a:xfrm>
            <a:off x="1643885" y="1524497"/>
            <a:ext cx="5839837" cy="46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11575" r="49703" b="72407"/>
          <a:stretch/>
        </p:blipFill>
        <p:spPr bwMode="auto">
          <a:xfrm>
            <a:off x="2195736" y="0"/>
            <a:ext cx="4736116" cy="137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59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8" y="-243408"/>
            <a:ext cx="8229600" cy="1143000"/>
          </a:xfrm>
        </p:spPr>
        <p:txBody>
          <a:bodyPr/>
          <a:lstStyle/>
          <a:p>
            <a:r>
              <a:rPr lang="pt-BR" sz="3200" b="1" i="1" dirty="0"/>
              <a:t>Papers em desenvolvimento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836716"/>
            <a:ext cx="871296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i="1" dirty="0" err="1"/>
              <a:t>Creatinine</a:t>
            </a:r>
            <a:r>
              <a:rPr lang="en-US" sz="1700" i="1" dirty="0"/>
              <a:t> versus </a:t>
            </a:r>
            <a:r>
              <a:rPr lang="en-US" sz="1700" i="1" dirty="0" err="1"/>
              <a:t>Creatinine</a:t>
            </a:r>
            <a:r>
              <a:rPr lang="en-US" sz="1700" i="1" dirty="0"/>
              <a:t> Clearance as a risk factor in heart surgery </a:t>
            </a:r>
            <a:endParaRPr lang="pt-BR" sz="1700" dirty="0"/>
          </a:p>
          <a:p>
            <a:pPr>
              <a:lnSpc>
                <a:spcPct val="150000"/>
              </a:lnSpc>
            </a:pPr>
            <a:r>
              <a:rPr lang="pt-BR" sz="1700" i="1" dirty="0"/>
              <a:t>EuroSCORE II and the REPLICCAR: a first prospective multicenter cohort study of patients undergoing cardiac surgery in São Paulo State</a:t>
            </a:r>
            <a:endParaRPr lang="pt-BR" sz="1700" dirty="0"/>
          </a:p>
          <a:p>
            <a:pPr>
              <a:lnSpc>
                <a:spcPct val="150000"/>
              </a:lnSpc>
            </a:pPr>
            <a:r>
              <a:rPr lang="en-US" sz="1700" i="1" dirty="0"/>
              <a:t>The chaos theory: Anemia, transfusion or both?</a:t>
            </a:r>
            <a:endParaRPr lang="pt-BR" sz="1700" i="1" dirty="0"/>
          </a:p>
          <a:p>
            <a:pPr>
              <a:lnSpc>
                <a:spcPct val="150000"/>
              </a:lnSpc>
            </a:pPr>
            <a:r>
              <a:rPr lang="pt-BR" sz="1700" i="1" dirty="0"/>
              <a:t>Stroke after cardiopulmonary bypass in patients undergoing coronary artery bypass grafting</a:t>
            </a:r>
          </a:p>
          <a:p>
            <a:pPr>
              <a:lnSpc>
                <a:spcPct val="150000"/>
              </a:lnSpc>
            </a:pPr>
            <a:r>
              <a:rPr lang="en-US" sz="1700" i="1" dirty="0"/>
              <a:t>Outcomes of patients with severe ventricular dysfunction undergoing incomplete myocardial revascularization surgery: less is more?</a:t>
            </a:r>
          </a:p>
          <a:p>
            <a:pPr>
              <a:lnSpc>
                <a:spcPct val="150000"/>
              </a:lnSpc>
            </a:pPr>
            <a:r>
              <a:rPr lang="pt-BR" sz="1700" i="1" dirty="0"/>
              <a:t>Validation of Papworth Bleeding Risk Score to predict reoperation for bleeding in cardiac surgery </a:t>
            </a:r>
          </a:p>
          <a:p>
            <a:pPr>
              <a:lnSpc>
                <a:spcPct val="150000"/>
              </a:lnSpc>
            </a:pPr>
            <a:r>
              <a:rPr lang="pt-BR" sz="1700" i="1" dirty="0"/>
              <a:t>Is Current Real World Outcomes of Aortic Valve Surgery According with EuroSCORE II? Results from a novel, prospective, multi-center cohort of patients with prevalence of rheumatic heart disease  </a:t>
            </a:r>
          </a:p>
          <a:p>
            <a:pPr>
              <a:lnSpc>
                <a:spcPct val="150000"/>
              </a:lnSpc>
            </a:pPr>
            <a:r>
              <a:rPr lang="pt-BR" sz="1700" i="1" dirty="0"/>
              <a:t>Death in Low Risk Patients underwent Cardiac Surgery: Perioperative Analyse to Know Where the Failure to Rescue Happens</a:t>
            </a:r>
            <a:endParaRPr lang="pt-BR" sz="1700" dirty="0"/>
          </a:p>
          <a:p>
            <a:endParaRPr lang="pt-BR" sz="2000" i="1" dirty="0"/>
          </a:p>
          <a:p>
            <a:endParaRPr lang="pt-BR" sz="2000" i="1" dirty="0"/>
          </a:p>
          <a:p>
            <a:endParaRPr lang="pt-BR" sz="2000" i="1" dirty="0"/>
          </a:p>
          <a:p>
            <a:endParaRPr lang="en-US" sz="2000" i="1" dirty="0"/>
          </a:p>
          <a:p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62900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90"/>
          <a:stretch/>
        </p:blipFill>
        <p:spPr bwMode="auto">
          <a:xfrm>
            <a:off x="1227563" y="548681"/>
            <a:ext cx="6978629" cy="19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04" y="3284983"/>
            <a:ext cx="2668346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8" r="24431" b="28017"/>
          <a:stretch/>
        </p:blipFill>
        <p:spPr bwMode="auto">
          <a:xfrm>
            <a:off x="2080034" y="2636912"/>
            <a:ext cx="5273686" cy="2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05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PPSUS - FAPESP 2016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8" y="1484784"/>
            <a:ext cx="8229600" cy="3052936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pt-BR" i="1" dirty="0"/>
              <a:t>"Ampliação e Aprimoramento do Registro Paulista de Cirurgia Cardiovascular em Parceria com o registro do Estado de Massachusetts/Universidade de Harvard para melhoria da Qualidade do Programas em Cirurgia Cardíaca no Estado de São Paulo"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27585" y="5316069"/>
            <a:ext cx="75608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340" tIns="45672" rIns="91340" bIns="45672" rtlCol="0">
            <a:spAutoFit/>
          </a:bodyPr>
          <a:lstStyle/>
          <a:p>
            <a:r>
              <a:rPr lang="pt-BR" sz="3200" b="1" i="1" dirty="0"/>
              <a:t>“Clube da Qualidade em Cirurgia Cardíaca”</a:t>
            </a:r>
          </a:p>
        </p:txBody>
      </p:sp>
    </p:spTree>
    <p:extLst>
      <p:ext uri="{BB962C8B-B14F-4D97-AF65-F5344CB8AC3E}">
        <p14:creationId xmlns:p14="http://schemas.microsoft.com/office/powerpoint/2010/main" val="189761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26" y="0"/>
            <a:ext cx="5327564" cy="685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691" y="-24766"/>
            <a:ext cx="5313325" cy="68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67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8" y="0"/>
            <a:ext cx="8229600" cy="1143000"/>
          </a:xfrm>
        </p:spPr>
        <p:txBody>
          <a:bodyPr/>
          <a:lstStyle/>
          <a:p>
            <a:r>
              <a:rPr lang="pt-BR" sz="4000" dirty="0">
                <a:solidFill>
                  <a:srgbClr val="FF0000"/>
                </a:solidFill>
              </a:rPr>
              <a:t>Objetivos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9" y="1124749"/>
            <a:ext cx="8568952" cy="4525963"/>
          </a:xfrm>
        </p:spPr>
        <p:txBody>
          <a:bodyPr/>
          <a:lstStyle/>
          <a:p>
            <a:pPr marL="456725" indent="-456725">
              <a:lnSpc>
                <a:spcPct val="150000"/>
              </a:lnSpc>
              <a:buFont typeface="+mj-lt"/>
              <a:buAutoNum type="arabicParenR"/>
            </a:pPr>
            <a:r>
              <a:rPr lang="pt-BR" sz="2400" dirty="0"/>
              <a:t>Avaliação econômica com modelagem de custos médios;</a:t>
            </a:r>
          </a:p>
          <a:p>
            <a:pPr marL="456725" indent="-456725">
              <a:lnSpc>
                <a:spcPct val="150000"/>
              </a:lnSpc>
              <a:buFont typeface="+mj-lt"/>
              <a:buAutoNum type="arabicParenR"/>
            </a:pPr>
            <a:r>
              <a:rPr lang="pt-BR" sz="2400" dirty="0"/>
              <a:t>Identificar os pacientes com maior risco de complicações nos diversos subgrupos e na relação custo/beneficio;</a:t>
            </a:r>
          </a:p>
          <a:p>
            <a:pPr marL="456725" indent="-456725">
              <a:lnSpc>
                <a:spcPct val="150000"/>
              </a:lnSpc>
              <a:buFont typeface="+mj-lt"/>
              <a:buAutoNum type="arabicParenR"/>
            </a:pPr>
            <a:r>
              <a:rPr lang="pt-BR" sz="2400" dirty="0"/>
              <a:t>Analisar os relatórios fornecidos pelo Registro do Estado de Massachusetts (MASS-DAC) sobre nosso desempenho;</a:t>
            </a:r>
          </a:p>
          <a:p>
            <a:pPr marL="456725" indent="-456725">
              <a:lnSpc>
                <a:spcPct val="150000"/>
              </a:lnSpc>
              <a:buFont typeface="+mj-lt"/>
              <a:buAutoNum type="arabicParenR"/>
            </a:pPr>
            <a:r>
              <a:rPr lang="pt-BR" sz="2400" dirty="0"/>
              <a:t>Criação de áreas de pesquisa afins com o grupo de MASS-DAC/Harvard para melhoria contínua dos nossos resultados;</a:t>
            </a:r>
          </a:p>
          <a:p>
            <a:pPr marL="456725" indent="-456725">
              <a:lnSpc>
                <a:spcPct val="150000"/>
              </a:lnSpc>
              <a:buFont typeface="+mj-lt"/>
              <a:buAutoNum type="arabicParenR"/>
            </a:pPr>
            <a:r>
              <a:rPr lang="pt-BR" sz="2400" dirty="0"/>
              <a:t>Criação da calculadora SPScore para pacientes submetidos a cirurgia de coronária e/ou valva no Estado.</a:t>
            </a:r>
          </a:p>
        </p:txBody>
      </p:sp>
    </p:spTree>
    <p:extLst>
      <p:ext uri="{BB962C8B-B14F-4D97-AF65-F5344CB8AC3E}">
        <p14:creationId xmlns:p14="http://schemas.microsoft.com/office/powerpoint/2010/main" val="116526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2" name="Picture 4" descr="http://i.imgur.com/mjHvz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395536" y="282821"/>
            <a:ext cx="7920870" cy="523123"/>
          </a:xfrm>
          <a:prstGeom prst="rect">
            <a:avLst/>
          </a:prstGeom>
        </p:spPr>
        <p:txBody>
          <a:bodyPr wrap="square" lIns="91242" tIns="45624" rIns="91242" bIns="45624">
            <a:spAutoFit/>
          </a:bodyPr>
          <a:lstStyle/>
          <a:p>
            <a:pPr defTabSz="91250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FFFF66"/>
                </a:solidFill>
                <a:latin typeface="Bradley Hand ITC" pitchFamily="66" charset="0"/>
              </a:rPr>
              <a:t>Registro</a:t>
            </a:r>
            <a:r>
              <a:rPr lang="en-US" sz="2800" b="1" i="1" dirty="0">
                <a:solidFill>
                  <a:srgbClr val="FFFF66"/>
                </a:solidFill>
                <a:latin typeface="Bradley Hand ITC" pitchFamily="66" charset="0"/>
              </a:rPr>
              <a:t> </a:t>
            </a:r>
            <a:r>
              <a:rPr lang="en-US" sz="2800" b="1" i="1" dirty="0" err="1">
                <a:solidFill>
                  <a:srgbClr val="FFFF66"/>
                </a:solidFill>
                <a:latin typeface="Bradley Hand ITC" pitchFamily="66" charset="0"/>
              </a:rPr>
              <a:t>Paulista</a:t>
            </a:r>
            <a:r>
              <a:rPr lang="en-US" sz="2800" b="1" i="1" dirty="0">
                <a:solidFill>
                  <a:srgbClr val="FFFF66"/>
                </a:solidFill>
                <a:latin typeface="Bradley Hand ITC" pitchFamily="66" charset="0"/>
              </a:rPr>
              <a:t> de </a:t>
            </a:r>
            <a:r>
              <a:rPr lang="en-US" sz="2800" b="1" i="1" dirty="0" err="1">
                <a:solidFill>
                  <a:srgbClr val="FFFF66"/>
                </a:solidFill>
                <a:latin typeface="Bradley Hand ITC" pitchFamily="66" charset="0"/>
              </a:rPr>
              <a:t>Cirurgia</a:t>
            </a:r>
            <a:r>
              <a:rPr lang="en-US" sz="2800" b="1" i="1" dirty="0">
                <a:solidFill>
                  <a:srgbClr val="FFFF66"/>
                </a:solidFill>
                <a:latin typeface="Bradley Hand ITC" pitchFamily="66" charset="0"/>
              </a:rPr>
              <a:t> Cardiovascular</a:t>
            </a:r>
          </a:p>
        </p:txBody>
      </p:sp>
      <p:pic>
        <p:nvPicPr>
          <p:cNvPr id="7" name="Picture 2" descr="C:\Users\Kelly\Desktop\logo_sp-scor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9" t="19681" r="22382" b="22076"/>
          <a:stretch>
            <a:fillRect/>
          </a:stretch>
        </p:blipFill>
        <p:spPr bwMode="auto">
          <a:xfrm>
            <a:off x="7875038" y="76332"/>
            <a:ext cx="605043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52"/>
          <p:cNvSpPr txBox="1">
            <a:spLocks noChangeArrowheads="1"/>
          </p:cNvSpPr>
          <p:nvPr/>
        </p:nvSpPr>
        <p:spPr bwMode="auto">
          <a:xfrm>
            <a:off x="4920379" y="5877275"/>
            <a:ext cx="3368028" cy="70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2" tIns="45624" rIns="91242" bIns="45624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50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FFFF66"/>
                </a:solidFill>
                <a:latin typeface="Bradley Hand ITC" pitchFamily="66" charset="0"/>
              </a:rPr>
              <a:t>REPLICCAR II</a:t>
            </a:r>
          </a:p>
        </p:txBody>
      </p:sp>
      <p:sp>
        <p:nvSpPr>
          <p:cNvPr id="9" name="Rectângulo 8"/>
          <p:cNvSpPr/>
          <p:nvPr/>
        </p:nvSpPr>
        <p:spPr>
          <a:xfrm>
            <a:off x="179512" y="2210071"/>
            <a:ext cx="4572000" cy="3243965"/>
          </a:xfrm>
          <a:prstGeom prst="rect">
            <a:avLst/>
          </a:prstGeom>
        </p:spPr>
        <p:txBody>
          <a:bodyPr lIns="91340" tIns="45672" rIns="91340" bIns="45672">
            <a:spAutoFit/>
          </a:bodyPr>
          <a:lstStyle/>
          <a:p>
            <a:pPr defTabSz="912506">
              <a:lnSpc>
                <a:spcPct val="80000"/>
              </a:lnSpc>
            </a:pPr>
            <a:r>
              <a:rPr lang="en-US" sz="2000" b="1" dirty="0" err="1">
                <a:solidFill>
                  <a:prstClr val="white"/>
                </a:solidFill>
              </a:rPr>
              <a:t>Beneficência</a:t>
            </a:r>
            <a:r>
              <a:rPr lang="en-US" sz="2000" b="1" dirty="0">
                <a:solidFill>
                  <a:prstClr val="white"/>
                </a:solidFill>
              </a:rPr>
              <a:t> Portuguesa SP</a:t>
            </a:r>
            <a:endParaRPr lang="en-US" sz="2000" dirty="0">
              <a:solidFill>
                <a:prstClr val="white"/>
              </a:solidFill>
            </a:endParaRPr>
          </a:p>
          <a:p>
            <a:pPr marL="456251" lvl="1" defTabSz="912506">
              <a:lnSpc>
                <a:spcPct val="80000"/>
              </a:lnSpc>
            </a:pPr>
            <a:endParaRPr lang="en-US" i="1" dirty="0">
              <a:solidFill>
                <a:prstClr val="white"/>
              </a:solidFill>
            </a:endParaRPr>
          </a:p>
          <a:p>
            <a:pPr defTabSz="912506">
              <a:lnSpc>
                <a:spcPct val="80000"/>
              </a:lnSpc>
            </a:pPr>
            <a:r>
              <a:rPr lang="en-US" sz="2000" b="1" dirty="0" err="1">
                <a:solidFill>
                  <a:prstClr val="white"/>
                </a:solidFill>
              </a:rPr>
              <a:t>InCor</a:t>
            </a:r>
            <a:r>
              <a:rPr lang="en-US" sz="2000" b="1" dirty="0">
                <a:solidFill>
                  <a:prstClr val="white"/>
                </a:solidFill>
              </a:rPr>
              <a:t> / HCFMUSP</a:t>
            </a:r>
          </a:p>
          <a:p>
            <a:pPr defTabSz="912506">
              <a:lnSpc>
                <a:spcPct val="80000"/>
              </a:lnSpc>
            </a:pPr>
            <a:endParaRPr lang="en-US" sz="2000" dirty="0">
              <a:solidFill>
                <a:prstClr val="white"/>
              </a:solidFill>
            </a:endParaRPr>
          </a:p>
          <a:p>
            <a:pPr defTabSz="912506">
              <a:lnSpc>
                <a:spcPct val="80000"/>
              </a:lnSpc>
            </a:pPr>
            <a:r>
              <a:rPr lang="en-US" sz="2000" b="1" dirty="0">
                <a:solidFill>
                  <a:prstClr val="white"/>
                </a:solidFill>
              </a:rPr>
              <a:t>Dante </a:t>
            </a:r>
            <a:r>
              <a:rPr lang="en-US" sz="2000" b="1" dirty="0" err="1">
                <a:solidFill>
                  <a:prstClr val="white"/>
                </a:solidFill>
              </a:rPr>
              <a:t>Pazzanese</a:t>
            </a:r>
            <a:r>
              <a:rPr lang="en-US" sz="2000" b="1" dirty="0">
                <a:solidFill>
                  <a:prstClr val="white"/>
                </a:solidFill>
              </a:rPr>
              <a:t> de </a:t>
            </a:r>
            <a:r>
              <a:rPr lang="en-US" sz="2000" b="1" dirty="0" err="1">
                <a:solidFill>
                  <a:prstClr val="white"/>
                </a:solidFill>
              </a:rPr>
              <a:t>Cardiologia</a:t>
            </a:r>
            <a:endParaRPr lang="en-US" sz="2000" b="1" dirty="0">
              <a:solidFill>
                <a:prstClr val="white"/>
              </a:solidFill>
            </a:endParaRPr>
          </a:p>
          <a:p>
            <a:pPr defTabSz="912506">
              <a:lnSpc>
                <a:spcPct val="80000"/>
              </a:lnSpc>
            </a:pPr>
            <a:endParaRPr lang="en-US" sz="2000" b="1" dirty="0">
              <a:solidFill>
                <a:prstClr val="white"/>
              </a:solidFill>
            </a:endParaRPr>
          </a:p>
          <a:p>
            <a:pPr defTabSz="912506">
              <a:lnSpc>
                <a:spcPct val="80000"/>
              </a:lnSpc>
            </a:pPr>
            <a:r>
              <a:rPr lang="en-US" sz="2000" b="1" dirty="0">
                <a:solidFill>
                  <a:prstClr val="white"/>
                </a:solidFill>
              </a:rPr>
              <a:t>UNICAMP</a:t>
            </a:r>
          </a:p>
          <a:p>
            <a:pPr defTabSz="912506">
              <a:lnSpc>
                <a:spcPct val="80000"/>
              </a:lnSpc>
            </a:pPr>
            <a:endParaRPr lang="en-US" sz="2000" b="1" dirty="0">
              <a:solidFill>
                <a:prstClr val="white"/>
              </a:solidFill>
            </a:endParaRPr>
          </a:p>
          <a:p>
            <a:pPr defTabSz="912506">
              <a:lnSpc>
                <a:spcPct val="80000"/>
              </a:lnSpc>
            </a:pPr>
            <a:r>
              <a:rPr lang="en-US" sz="2000" b="1" dirty="0">
                <a:solidFill>
                  <a:prstClr val="white"/>
                </a:solidFill>
              </a:rPr>
              <a:t>Santa Casa de </a:t>
            </a:r>
            <a:r>
              <a:rPr lang="en-US" sz="2000" b="1" dirty="0" err="1">
                <a:solidFill>
                  <a:prstClr val="white"/>
                </a:solidFill>
              </a:rPr>
              <a:t>Marília</a:t>
            </a:r>
            <a:endParaRPr lang="en-US" sz="2000" dirty="0">
              <a:solidFill>
                <a:prstClr val="white"/>
              </a:solidFill>
            </a:endParaRPr>
          </a:p>
          <a:p>
            <a:pPr marL="456251" lvl="1" defTabSz="912506">
              <a:lnSpc>
                <a:spcPct val="80000"/>
              </a:lnSpc>
            </a:pPr>
            <a:endParaRPr lang="en-US" i="1" dirty="0">
              <a:solidFill>
                <a:prstClr val="white"/>
              </a:solidFill>
            </a:endParaRPr>
          </a:p>
          <a:p>
            <a:pPr defTabSz="912506">
              <a:lnSpc>
                <a:spcPct val="80000"/>
              </a:lnSpc>
            </a:pPr>
            <a:endParaRPr lang="en-US" sz="2000" b="1" dirty="0">
              <a:solidFill>
                <a:prstClr val="white"/>
              </a:solidFill>
            </a:endParaRPr>
          </a:p>
          <a:p>
            <a:pPr defTabSz="912506">
              <a:lnSpc>
                <a:spcPct val="80000"/>
              </a:lnSpc>
            </a:pPr>
            <a:endParaRPr lang="en-US" sz="2000" b="1" dirty="0">
              <a:solidFill>
                <a:prstClr val="white"/>
              </a:solidFill>
            </a:endParaRPr>
          </a:p>
          <a:p>
            <a:pPr defTabSz="912506">
              <a:lnSpc>
                <a:spcPct val="80000"/>
              </a:lnSpc>
            </a:pPr>
            <a:endParaRPr lang="en-US" sz="2000" i="1" dirty="0">
              <a:solidFill>
                <a:prstClr val="white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4401336" y="2217068"/>
            <a:ext cx="4572000" cy="2751522"/>
          </a:xfrm>
          <a:prstGeom prst="rect">
            <a:avLst/>
          </a:prstGeom>
        </p:spPr>
        <p:txBody>
          <a:bodyPr lIns="91340" tIns="45672" rIns="91340" bIns="45672">
            <a:spAutoFit/>
          </a:bodyPr>
          <a:lstStyle/>
          <a:p>
            <a:pPr algn="r" defTabSz="912506">
              <a:lnSpc>
                <a:spcPct val="80000"/>
              </a:lnSpc>
            </a:pPr>
            <a:r>
              <a:rPr lang="en-US" sz="2000" b="1" dirty="0">
                <a:solidFill>
                  <a:srgbClr val="FFFF00"/>
                </a:solidFill>
              </a:rPr>
              <a:t>Hospital </a:t>
            </a:r>
            <a:r>
              <a:rPr lang="en-US" sz="2000" b="1" dirty="0" err="1">
                <a:solidFill>
                  <a:srgbClr val="FFFF00"/>
                </a:solidFill>
              </a:rPr>
              <a:t>TotalCor</a:t>
            </a:r>
            <a:endParaRPr lang="en-US" sz="2000" b="1" dirty="0">
              <a:solidFill>
                <a:srgbClr val="FFFF00"/>
              </a:solidFill>
            </a:endParaRPr>
          </a:p>
          <a:p>
            <a:pPr algn="r" defTabSz="912506">
              <a:lnSpc>
                <a:spcPct val="80000"/>
              </a:lnSpc>
            </a:pPr>
            <a:endParaRPr lang="en-US" sz="2000" dirty="0">
              <a:solidFill>
                <a:prstClr val="white"/>
              </a:solidFill>
            </a:endParaRPr>
          </a:p>
          <a:p>
            <a:pPr algn="r" defTabSz="912506">
              <a:lnSpc>
                <a:spcPct val="80000"/>
              </a:lnSpc>
            </a:pPr>
            <a:r>
              <a:rPr lang="en-US" sz="2000" b="1" dirty="0">
                <a:solidFill>
                  <a:prstClr val="white"/>
                </a:solidFill>
              </a:rPr>
              <a:t>Hospital de Base, São José de Rio </a:t>
            </a:r>
            <a:r>
              <a:rPr lang="en-US" sz="2000" b="1" dirty="0" err="1">
                <a:solidFill>
                  <a:prstClr val="white"/>
                </a:solidFill>
              </a:rPr>
              <a:t>Preto</a:t>
            </a:r>
            <a:endParaRPr lang="en-US" sz="2000" b="1" dirty="0">
              <a:solidFill>
                <a:prstClr val="white"/>
              </a:solidFill>
            </a:endParaRPr>
          </a:p>
          <a:p>
            <a:pPr marL="456251" lvl="1" algn="r" defTabSz="912506">
              <a:lnSpc>
                <a:spcPct val="80000"/>
              </a:lnSpc>
            </a:pPr>
            <a:endParaRPr lang="en-US" b="1" dirty="0">
              <a:solidFill>
                <a:prstClr val="white"/>
              </a:solidFill>
            </a:endParaRPr>
          </a:p>
          <a:p>
            <a:pPr algn="r" defTabSz="912506">
              <a:lnSpc>
                <a:spcPct val="80000"/>
              </a:lnSpc>
            </a:pPr>
            <a:r>
              <a:rPr lang="en-US" sz="2000" b="1" dirty="0">
                <a:solidFill>
                  <a:prstClr val="white"/>
                </a:solidFill>
              </a:rPr>
              <a:t>UNIFESP</a:t>
            </a:r>
          </a:p>
          <a:p>
            <a:pPr algn="r" defTabSz="912506">
              <a:lnSpc>
                <a:spcPct val="80000"/>
              </a:lnSpc>
            </a:pPr>
            <a:endParaRPr lang="en-US" sz="2000" b="1" dirty="0">
              <a:solidFill>
                <a:prstClr val="white"/>
              </a:solidFill>
            </a:endParaRPr>
          </a:p>
          <a:p>
            <a:pPr algn="r" defTabSz="912506">
              <a:lnSpc>
                <a:spcPct val="80000"/>
              </a:lnSpc>
            </a:pPr>
            <a:r>
              <a:rPr lang="en-US" sz="2000" b="1" dirty="0">
                <a:solidFill>
                  <a:prstClr val="white"/>
                </a:solidFill>
              </a:rPr>
              <a:t>Santa Casa de São Paulo</a:t>
            </a:r>
          </a:p>
          <a:p>
            <a:pPr algn="r" defTabSz="912506">
              <a:lnSpc>
                <a:spcPct val="80000"/>
              </a:lnSpc>
            </a:pPr>
            <a:endParaRPr lang="en-US" sz="2000" b="1" dirty="0">
              <a:solidFill>
                <a:prstClr val="white"/>
              </a:solidFill>
            </a:endParaRPr>
          </a:p>
          <a:p>
            <a:pPr algn="r" defTabSz="912506">
              <a:lnSpc>
                <a:spcPct val="80000"/>
              </a:lnSpc>
            </a:pPr>
            <a:r>
              <a:rPr lang="en-US" sz="2000" b="1" dirty="0">
                <a:solidFill>
                  <a:prstClr val="white"/>
                </a:solidFill>
              </a:rPr>
              <a:t>Hospital Paulo Sacramento</a:t>
            </a:r>
          </a:p>
          <a:p>
            <a:pPr algn="r" defTabSz="912506">
              <a:lnSpc>
                <a:spcPct val="80000"/>
              </a:lnSpc>
            </a:pPr>
            <a:endParaRPr lang="en-US" dirty="0">
              <a:solidFill>
                <a:prstClr val="white"/>
              </a:solidFill>
            </a:endParaRPr>
          </a:p>
          <a:p>
            <a:pPr algn="r" defTabSz="912506">
              <a:lnSpc>
                <a:spcPct val="80000"/>
              </a:lnSpc>
            </a:pP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8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pt-BR" sz="2400" dirty="0">
                <a:solidFill>
                  <a:srgbClr val="AC1B30"/>
                </a:solidFill>
                <a:latin typeface="Arial"/>
                <a:ea typeface="Times New Roman"/>
                <a:cs typeface="Times New Roman"/>
              </a:rPr>
              <a:t>Sharon-Lise Teresa Normand, Ph.D.</a:t>
            </a:r>
            <a:r>
              <a:rPr lang="pt-BR" sz="3600" dirty="0">
                <a:ea typeface="Calibri"/>
                <a:cs typeface="Times New Roman"/>
              </a:rPr>
              <a:t/>
            </a:r>
            <a:br>
              <a:rPr lang="pt-BR" sz="3600" dirty="0">
                <a:ea typeface="Calibri"/>
                <a:cs typeface="Times New Roman"/>
              </a:rPr>
            </a:br>
            <a:endParaRPr lang="pt-BR" dirty="0"/>
          </a:p>
        </p:txBody>
      </p:sp>
      <p:pic>
        <p:nvPicPr>
          <p:cNvPr id="1028" name="Picture 4" descr="http://www.massdac.org/wp-content/uploads/massdac-header-shade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66611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ssdac.org/wp-content/uploads/lighthouse-Mass-DAC-128x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975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Sharon-Lise Normand phot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60" y="2204864"/>
            <a:ext cx="1685925" cy="20231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94473"/>
              </p:ext>
            </p:extLst>
          </p:nvPr>
        </p:nvGraphicFramePr>
        <p:xfrm>
          <a:off x="3358110" y="4725144"/>
          <a:ext cx="2401010" cy="1485900"/>
        </p:xfrm>
        <a:graphic>
          <a:graphicData uri="http://schemas.openxmlformats.org/drawingml/2006/table">
            <a:tbl>
              <a:tblPr firstRow="1" firstCol="1" bandRow="1"/>
              <a:tblGrid>
                <a:gridCol w="2401010"/>
              </a:tblGrid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Professor of Health Care </a:t>
                      </a:r>
                      <a:r>
                        <a:rPr lang="pt-BR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Policy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90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Health Care Policy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90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Harvard Medical School</a:t>
                      </a:r>
                      <a:br>
                        <a:rPr lang="pt-B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Health Care Policy</a:t>
                      </a:r>
                      <a:br>
                        <a:rPr lang="pt-B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180 Longwood Ave </a:t>
                      </a:r>
                      <a:br>
                        <a:rPr lang="pt-B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Boston MA 02115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90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617/432-3260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90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617/432-0173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190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190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1" name="15de73ff-fce3-4c57-8ace-fa1b5ae511f4" descr="Descrição: 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/>
          <a:stretch/>
        </p:blipFill>
        <p:spPr bwMode="auto">
          <a:xfrm>
            <a:off x="3154459" y="6274853"/>
            <a:ext cx="2808312" cy="27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3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8" y="-117243"/>
            <a:ext cx="5544617" cy="697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00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2" t="7694" r="19537" b="7647"/>
          <a:stretch/>
        </p:blipFill>
        <p:spPr bwMode="auto">
          <a:xfrm>
            <a:off x="683578" y="317746"/>
            <a:ext cx="7830283" cy="638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57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Straight Connector 8"/>
          <p:cNvCxnSpPr>
            <a:cxnSpLocks noChangeShapeType="1"/>
          </p:cNvCxnSpPr>
          <p:nvPr/>
        </p:nvCxnSpPr>
        <p:spPr bwMode="auto">
          <a:xfrm>
            <a:off x="381000" y="6477000"/>
            <a:ext cx="8382000" cy="0"/>
          </a:xfrm>
          <a:prstGeom prst="line">
            <a:avLst/>
          </a:prstGeom>
          <a:noFill/>
          <a:ln w="9525" algn="ctr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5" name="Picture 3" descr="JACC_JOURNALS_PPT_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Date Placeholder 3"/>
          <p:cNvSpPr txBox="1">
            <a:spLocks noGrp="1"/>
          </p:cNvSpPr>
          <p:nvPr/>
        </p:nvSpPr>
        <p:spPr bwMode="auto">
          <a:xfrm>
            <a:off x="420688" y="6559550"/>
            <a:ext cx="22669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700">
                <a:solidFill>
                  <a:srgbClr val="898989"/>
                </a:solidFill>
              </a:rPr>
              <a:t>Date of download: 10/9/2015</a:t>
            </a:r>
          </a:p>
        </p:txBody>
      </p:sp>
      <p:sp>
        <p:nvSpPr>
          <p:cNvPr id="13317" name="Footer Placeholder 4"/>
          <p:cNvSpPr txBox="1">
            <a:spLocks noGrp="1"/>
          </p:cNvSpPr>
          <p:nvPr/>
        </p:nvSpPr>
        <p:spPr bwMode="auto">
          <a:xfrm>
            <a:off x="2743200" y="6559552"/>
            <a:ext cx="61722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sz="700">
                <a:solidFill>
                  <a:srgbClr val="898989"/>
                </a:solidFill>
              </a:rPr>
              <a:t>Copyright © The American College of Cardiology. All rights reserved.</a:t>
            </a:r>
          </a:p>
        </p:txBody>
      </p:sp>
      <p:sp>
        <p:nvSpPr>
          <p:cNvPr id="13318" name="Text Placeholder 2"/>
          <p:cNvSpPr txBox="1">
            <a:spLocks/>
          </p:cNvSpPr>
          <p:nvPr/>
        </p:nvSpPr>
        <p:spPr bwMode="auto">
          <a:xfrm>
            <a:off x="304804" y="735013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200" b="1">
                <a:solidFill>
                  <a:prstClr val="black"/>
                </a:solidFill>
              </a:rPr>
              <a:t>From: ACC/AHA/STS Statement on the Future of Registries and the Performance Measurement Enterprise: A Report of the American College of Cardiology/American Heart Association Task Force on Performance Measures and The Society of Thoracic Surgeons</a:t>
            </a:r>
          </a:p>
        </p:txBody>
      </p:sp>
      <p:sp>
        <p:nvSpPr>
          <p:cNvPr id="13319" name="Text Placeholder 2"/>
          <p:cNvSpPr txBox="1">
            <a:spLocks/>
          </p:cNvSpPr>
          <p:nvPr/>
        </p:nvSpPr>
        <p:spPr bwMode="auto">
          <a:xfrm>
            <a:off x="304802" y="1344614"/>
            <a:ext cx="838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800" b="1">
                <a:solidFill>
                  <a:prstClr val="black"/>
                </a:solidFill>
              </a:rPr>
              <a:t>J Am Coll Cardiol. Published online  October 02, 2015. doi:10.1016/j.jacc.2015.07.010</a:t>
            </a:r>
          </a:p>
        </p:txBody>
      </p:sp>
      <p:sp>
        <p:nvSpPr>
          <p:cNvPr id="13320" name="Text Placeholder 2"/>
          <p:cNvSpPr txBox="1">
            <a:spLocks/>
          </p:cNvSpPr>
          <p:nvPr/>
        </p:nvSpPr>
        <p:spPr bwMode="auto">
          <a:xfrm>
            <a:off x="609602" y="5562600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000" b="1">
                <a:solidFill>
                  <a:prstClr val="black"/>
                </a:solidFill>
              </a:rPr>
              <a:t>The Role of Registries in the Cycle of Quality
Adapted from Califf et al. (92). QI = quality improvement.
</a:t>
            </a: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609603" y="52863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b="1">
                <a:solidFill>
                  <a:prstClr val="black"/>
                </a:solidFill>
              </a:rPr>
              <a:t>Figure Legend: </a:t>
            </a:r>
          </a:p>
        </p:txBody>
      </p:sp>
      <p:pic>
        <p:nvPicPr>
          <p:cNvPr id="13322" name="Picture 11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2057400"/>
            <a:ext cx="408146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4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10442" r="27502" b="28690"/>
          <a:stretch>
            <a:fillRect/>
          </a:stretch>
        </p:blipFill>
        <p:spPr bwMode="auto">
          <a:xfrm>
            <a:off x="305779" y="908720"/>
            <a:ext cx="8532440" cy="510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263" t="10442" r="27502" b="286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2298781" y="6234416"/>
            <a:ext cx="4986642" cy="527930"/>
            <a:chOff x="2298781" y="6234416"/>
            <a:chExt cx="4986642" cy="527930"/>
          </a:xfrm>
        </p:grpSpPr>
        <p:sp>
          <p:nvSpPr>
            <p:cNvPr id="8" name="Rectângulo 7"/>
            <p:cNvSpPr/>
            <p:nvPr/>
          </p:nvSpPr>
          <p:spPr>
            <a:xfrm>
              <a:off x="2298781" y="6313715"/>
              <a:ext cx="45464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250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 err="1">
                  <a:solidFill>
                    <a:prstClr val="black"/>
                  </a:solidFill>
                  <a:latin typeface="Bradley Hand ITC" pitchFamily="66" charset="0"/>
                </a:rPr>
                <a:t>Registro</a:t>
              </a:r>
              <a:r>
                <a:rPr lang="en-US" b="1" i="1" dirty="0">
                  <a:solidFill>
                    <a:prstClr val="black"/>
                  </a:solidFill>
                  <a:latin typeface="Bradley Hand ITC" pitchFamily="66" charset="0"/>
                </a:rPr>
                <a:t> </a:t>
              </a:r>
              <a:r>
                <a:rPr lang="en-US" b="1" i="1" dirty="0" err="1">
                  <a:solidFill>
                    <a:prstClr val="black"/>
                  </a:solidFill>
                  <a:latin typeface="Bradley Hand ITC" pitchFamily="66" charset="0"/>
                </a:rPr>
                <a:t>Paulista</a:t>
              </a:r>
              <a:r>
                <a:rPr lang="en-US" b="1" i="1" dirty="0">
                  <a:solidFill>
                    <a:prstClr val="black"/>
                  </a:solidFill>
                  <a:latin typeface="Bradley Hand ITC" pitchFamily="66" charset="0"/>
                </a:rPr>
                <a:t> de </a:t>
              </a:r>
              <a:r>
                <a:rPr lang="en-US" b="1" i="1" dirty="0" err="1">
                  <a:solidFill>
                    <a:prstClr val="black"/>
                  </a:solidFill>
                  <a:latin typeface="Bradley Hand ITC" pitchFamily="66" charset="0"/>
                </a:rPr>
                <a:t>Cirurgia</a:t>
              </a:r>
              <a:r>
                <a:rPr lang="en-US" b="1" i="1" dirty="0">
                  <a:solidFill>
                    <a:prstClr val="black"/>
                  </a:solidFill>
                  <a:latin typeface="Bradley Hand ITC" pitchFamily="66" charset="0"/>
                </a:rPr>
                <a:t> Cardiovascular</a:t>
              </a:r>
              <a:endParaRPr lang="es-ES" sz="1400" b="1" dirty="0">
                <a:solidFill>
                  <a:prstClr val="black"/>
                </a:solidFill>
                <a:latin typeface="Verdana" pitchFamily="32" charset="0"/>
              </a:endParaRPr>
            </a:p>
          </p:txBody>
        </p:sp>
        <p:pic>
          <p:nvPicPr>
            <p:cNvPr id="9" name="Picture 2" descr="C:\Users\Kelly\Desktop\logo_sp-score 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9" t="19681" r="22382" b="22076"/>
            <a:stretch>
              <a:fillRect/>
            </a:stretch>
          </p:blipFill>
          <p:spPr bwMode="auto">
            <a:xfrm>
              <a:off x="6944200" y="6234416"/>
              <a:ext cx="341223" cy="5279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ângulo 2"/>
          <p:cNvSpPr/>
          <p:nvPr/>
        </p:nvSpPr>
        <p:spPr>
          <a:xfrm>
            <a:off x="3052094" y="529883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https://redcap.hc.fm.usp.br/</a:t>
            </a:r>
          </a:p>
        </p:txBody>
      </p:sp>
      <p:pic>
        <p:nvPicPr>
          <p:cNvPr id="18434" name="Picture 2" descr="Resultado de imagem para redca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835695" cy="63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862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24123" r="28014" b="23932"/>
          <a:stretch>
            <a:fillRect/>
          </a:stretch>
        </p:blipFill>
        <p:spPr bwMode="auto">
          <a:xfrm>
            <a:off x="323528" y="661404"/>
            <a:ext cx="8352928" cy="475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437" t="24123" r="28014" b="239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2088319" y="6234416"/>
            <a:ext cx="4986642" cy="527930"/>
            <a:chOff x="2298781" y="6234416"/>
            <a:chExt cx="4986642" cy="527930"/>
          </a:xfrm>
        </p:grpSpPr>
        <p:sp>
          <p:nvSpPr>
            <p:cNvPr id="8" name="Rectângulo 7"/>
            <p:cNvSpPr/>
            <p:nvPr/>
          </p:nvSpPr>
          <p:spPr>
            <a:xfrm>
              <a:off x="2298781" y="6313715"/>
              <a:ext cx="45464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250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 err="1">
                  <a:solidFill>
                    <a:prstClr val="black"/>
                  </a:solidFill>
                  <a:latin typeface="Bradley Hand ITC" pitchFamily="66" charset="0"/>
                </a:rPr>
                <a:t>Registro</a:t>
              </a:r>
              <a:r>
                <a:rPr lang="en-US" b="1" i="1" dirty="0">
                  <a:solidFill>
                    <a:prstClr val="black"/>
                  </a:solidFill>
                  <a:latin typeface="Bradley Hand ITC" pitchFamily="66" charset="0"/>
                </a:rPr>
                <a:t> </a:t>
              </a:r>
              <a:r>
                <a:rPr lang="en-US" b="1" i="1" dirty="0" err="1">
                  <a:solidFill>
                    <a:prstClr val="black"/>
                  </a:solidFill>
                  <a:latin typeface="Bradley Hand ITC" pitchFamily="66" charset="0"/>
                </a:rPr>
                <a:t>Paulista</a:t>
              </a:r>
              <a:r>
                <a:rPr lang="en-US" b="1" i="1" dirty="0">
                  <a:solidFill>
                    <a:prstClr val="black"/>
                  </a:solidFill>
                  <a:latin typeface="Bradley Hand ITC" pitchFamily="66" charset="0"/>
                </a:rPr>
                <a:t> de </a:t>
              </a:r>
              <a:r>
                <a:rPr lang="en-US" b="1" i="1" dirty="0" err="1">
                  <a:solidFill>
                    <a:prstClr val="black"/>
                  </a:solidFill>
                  <a:latin typeface="Bradley Hand ITC" pitchFamily="66" charset="0"/>
                </a:rPr>
                <a:t>Cirurgia</a:t>
              </a:r>
              <a:r>
                <a:rPr lang="en-US" b="1" i="1" dirty="0">
                  <a:solidFill>
                    <a:prstClr val="black"/>
                  </a:solidFill>
                  <a:latin typeface="Bradley Hand ITC" pitchFamily="66" charset="0"/>
                </a:rPr>
                <a:t> Cardiovascular</a:t>
              </a:r>
              <a:endParaRPr lang="es-ES" sz="1400" b="1" dirty="0">
                <a:solidFill>
                  <a:prstClr val="black"/>
                </a:solidFill>
                <a:latin typeface="Verdana" pitchFamily="32" charset="0"/>
              </a:endParaRPr>
            </a:p>
          </p:txBody>
        </p:sp>
        <p:pic>
          <p:nvPicPr>
            <p:cNvPr id="9" name="Picture 2" descr="C:\Users\Kelly\Desktop\logo_sp-score 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9" t="19681" r="22382" b="22076"/>
            <a:stretch>
              <a:fillRect/>
            </a:stretch>
          </p:blipFill>
          <p:spPr bwMode="auto">
            <a:xfrm>
              <a:off x="6944200" y="6234416"/>
              <a:ext cx="341223" cy="5279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14473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11613" r="33525" b="5748"/>
          <a:stretch>
            <a:fillRect/>
          </a:stretch>
        </p:blipFill>
        <p:spPr bwMode="auto">
          <a:xfrm>
            <a:off x="879541" y="669463"/>
            <a:ext cx="7384916" cy="540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437" t="11613" r="33525" b="57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2298781" y="6234416"/>
            <a:ext cx="4986642" cy="527930"/>
            <a:chOff x="2298781" y="6234416"/>
            <a:chExt cx="4986642" cy="527930"/>
          </a:xfrm>
        </p:grpSpPr>
        <p:sp>
          <p:nvSpPr>
            <p:cNvPr id="2" name="Rectângulo 1"/>
            <p:cNvSpPr/>
            <p:nvPr/>
          </p:nvSpPr>
          <p:spPr>
            <a:xfrm>
              <a:off x="2298781" y="6313715"/>
              <a:ext cx="45464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250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 err="1">
                  <a:solidFill>
                    <a:prstClr val="black"/>
                  </a:solidFill>
                  <a:latin typeface="Bradley Hand ITC" pitchFamily="66" charset="0"/>
                </a:rPr>
                <a:t>Registro</a:t>
              </a:r>
              <a:r>
                <a:rPr lang="en-US" b="1" i="1" dirty="0">
                  <a:solidFill>
                    <a:prstClr val="black"/>
                  </a:solidFill>
                  <a:latin typeface="Bradley Hand ITC" pitchFamily="66" charset="0"/>
                </a:rPr>
                <a:t> </a:t>
              </a:r>
              <a:r>
                <a:rPr lang="en-US" b="1" i="1" dirty="0" err="1">
                  <a:solidFill>
                    <a:prstClr val="black"/>
                  </a:solidFill>
                  <a:latin typeface="Bradley Hand ITC" pitchFamily="66" charset="0"/>
                </a:rPr>
                <a:t>Paulista</a:t>
              </a:r>
              <a:r>
                <a:rPr lang="en-US" b="1" i="1" dirty="0">
                  <a:solidFill>
                    <a:prstClr val="black"/>
                  </a:solidFill>
                  <a:latin typeface="Bradley Hand ITC" pitchFamily="66" charset="0"/>
                </a:rPr>
                <a:t> de </a:t>
              </a:r>
              <a:r>
                <a:rPr lang="en-US" b="1" i="1" dirty="0" err="1">
                  <a:solidFill>
                    <a:prstClr val="black"/>
                  </a:solidFill>
                  <a:latin typeface="Bradley Hand ITC" pitchFamily="66" charset="0"/>
                </a:rPr>
                <a:t>Cirurgia</a:t>
              </a:r>
              <a:r>
                <a:rPr lang="en-US" b="1" i="1" dirty="0">
                  <a:solidFill>
                    <a:prstClr val="black"/>
                  </a:solidFill>
                  <a:latin typeface="Bradley Hand ITC" pitchFamily="66" charset="0"/>
                </a:rPr>
                <a:t> Cardiovascular</a:t>
              </a:r>
              <a:endParaRPr lang="es-ES" sz="1400" b="1" dirty="0">
                <a:solidFill>
                  <a:prstClr val="black"/>
                </a:solidFill>
                <a:latin typeface="Verdana" pitchFamily="32" charset="0"/>
              </a:endParaRPr>
            </a:p>
          </p:txBody>
        </p:sp>
        <p:pic>
          <p:nvPicPr>
            <p:cNvPr id="8" name="Picture 2" descr="C:\Users\Kelly\Desktop\logo_sp-score 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9" t="19681" r="22382" b="22076"/>
            <a:stretch>
              <a:fillRect/>
            </a:stretch>
          </p:blipFill>
          <p:spPr bwMode="auto">
            <a:xfrm>
              <a:off x="6944200" y="6234416"/>
              <a:ext cx="341223" cy="5279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aixaDeTexto 5"/>
          <p:cNvSpPr txBox="1"/>
          <p:nvPr/>
        </p:nvSpPr>
        <p:spPr>
          <a:xfrm>
            <a:off x="879541" y="354142"/>
            <a:ext cx="1482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7A0000"/>
                </a:solidFill>
              </a:rPr>
              <a:t>Cirurgia</a:t>
            </a:r>
            <a:endParaRPr lang="pt-BR" sz="1600" b="1" dirty="0">
              <a:solidFill>
                <a:srgbClr val="7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771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3824" r="20501" b="4347"/>
          <a:stretch/>
        </p:blipFill>
        <p:spPr bwMode="auto">
          <a:xfrm>
            <a:off x="1907704" y="764704"/>
            <a:ext cx="5760640" cy="40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51602" r="20500" b="4614"/>
          <a:stretch/>
        </p:blipFill>
        <p:spPr bwMode="auto">
          <a:xfrm>
            <a:off x="1907704" y="4774471"/>
            <a:ext cx="5760640" cy="192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805890" y="116632"/>
            <a:ext cx="196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7A0000"/>
                </a:solidFill>
              </a:rPr>
              <a:t>Desfechos</a:t>
            </a:r>
            <a:endParaRPr lang="pt-BR" sz="2800" b="1" dirty="0">
              <a:solidFill>
                <a:srgbClr val="7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3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8" y="1772816"/>
            <a:ext cx="8229600" cy="3672408"/>
          </a:xfrm>
        </p:spPr>
        <p:txBody>
          <a:bodyPr/>
          <a:lstStyle/>
          <a:p>
            <a:pPr marL="456725" indent="-456725">
              <a:lnSpc>
                <a:spcPct val="150000"/>
              </a:lnSpc>
              <a:buFont typeface="+mj-lt"/>
              <a:buAutoNum type="arabicParenR"/>
            </a:pPr>
            <a:r>
              <a:rPr lang="pt-BR" sz="2400" dirty="0"/>
              <a:t>Utilização adequada dos registros e das definições</a:t>
            </a:r>
          </a:p>
          <a:p>
            <a:pPr marL="456725" indent="-456725">
              <a:lnSpc>
                <a:spcPct val="150000"/>
              </a:lnSpc>
              <a:buFont typeface="+mj-lt"/>
              <a:buAutoNum type="arabicParenR"/>
            </a:pPr>
            <a:r>
              <a:rPr lang="pt-BR" sz="2400" dirty="0"/>
              <a:t>Estabelecer programas de educação permanente</a:t>
            </a:r>
          </a:p>
          <a:p>
            <a:pPr marL="456725" indent="-456725">
              <a:lnSpc>
                <a:spcPct val="150000"/>
              </a:lnSpc>
              <a:buFont typeface="+mj-lt"/>
              <a:buAutoNum type="arabicParenR"/>
            </a:pPr>
            <a:r>
              <a:rPr lang="pt-BR" sz="2400" dirty="0"/>
              <a:t>Oportunidade de Pósgraduação</a:t>
            </a:r>
          </a:p>
          <a:p>
            <a:pPr marL="456725" indent="-456725">
              <a:lnSpc>
                <a:spcPct val="150000"/>
              </a:lnSpc>
              <a:buFont typeface="+mj-lt"/>
              <a:buAutoNum type="arabicParenR"/>
            </a:pPr>
            <a:r>
              <a:rPr lang="pt-BR" sz="2400" dirty="0"/>
              <a:t>Centro Aprimorador para o Estado e o Brasil</a:t>
            </a:r>
          </a:p>
          <a:p>
            <a:pPr marL="456725" indent="-456725">
              <a:lnSpc>
                <a:spcPct val="150000"/>
              </a:lnSpc>
              <a:buFont typeface="+mj-lt"/>
              <a:buAutoNum type="arabicParenR"/>
            </a:pPr>
            <a:r>
              <a:rPr lang="pt-BR" sz="2400" dirty="0"/>
              <a:t>Criar cultura da gestão por dados objetivos, benchmark, estabelecer padrões de qualidade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8" y="188640"/>
            <a:ext cx="8229600" cy="1143000"/>
          </a:xfrm>
        </p:spPr>
        <p:txBody>
          <a:bodyPr/>
          <a:lstStyle/>
          <a:p>
            <a:r>
              <a:rPr lang="pt-BR" sz="4000" dirty="0">
                <a:solidFill>
                  <a:srgbClr val="FF0000"/>
                </a:solidFill>
              </a:rPr>
              <a:t>Finalidade</a:t>
            </a:r>
          </a:p>
        </p:txBody>
      </p:sp>
    </p:spTree>
    <p:extLst>
      <p:ext uri="{BB962C8B-B14F-4D97-AF65-F5344CB8AC3E}">
        <p14:creationId xmlns:p14="http://schemas.microsoft.com/office/powerpoint/2010/main" val="76101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124749"/>
            <a:ext cx="9144000" cy="4525963"/>
          </a:xfrm>
        </p:spPr>
        <p:txBody>
          <a:bodyPr/>
          <a:lstStyle/>
          <a:p>
            <a:pPr algn="ctr"/>
            <a:r>
              <a:rPr lang="pt-BR" sz="4000" dirty="0">
                <a:solidFill>
                  <a:srgbClr val="FF0000"/>
                </a:solidFill>
              </a:rPr>
              <a:t>Comparação entre centros</a:t>
            </a:r>
          </a:p>
          <a:p>
            <a:pPr marL="0" indent="0" algn="ctr">
              <a:buNone/>
            </a:pPr>
            <a:endParaRPr lang="pt-BR" sz="4000" dirty="0"/>
          </a:p>
          <a:p>
            <a:pPr marL="0" indent="0" algn="ctr">
              <a:buNone/>
            </a:pPr>
            <a:endParaRPr lang="pt-BR" sz="4000" dirty="0"/>
          </a:p>
          <a:p>
            <a:pPr algn="ctr"/>
            <a:r>
              <a:rPr lang="pt-BR" sz="4000" dirty="0">
                <a:solidFill>
                  <a:srgbClr val="00B050"/>
                </a:solidFill>
              </a:rPr>
              <a:t>Melhoria contínua da qualidade </a:t>
            </a:r>
          </a:p>
        </p:txBody>
      </p:sp>
      <p:sp>
        <p:nvSpPr>
          <p:cNvPr id="4" name="Multiplicar 3"/>
          <p:cNvSpPr/>
          <p:nvPr/>
        </p:nvSpPr>
        <p:spPr>
          <a:xfrm>
            <a:off x="3142204" y="188641"/>
            <a:ext cx="3168352" cy="2592288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13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ssetans.org.br/redesocial/mod/file/thumbnail.php?file_guid=14766&amp;size=large&amp;icontim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29" y="404674"/>
            <a:ext cx="5989206" cy="613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72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elly\Desktop\logo_sp-score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9" t="19681" r="22382" b="22076"/>
          <a:stretch>
            <a:fillRect/>
          </a:stretch>
        </p:blipFill>
        <p:spPr bwMode="auto">
          <a:xfrm>
            <a:off x="3979535" y="2348880"/>
            <a:ext cx="1312724" cy="2031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052"/>
          <p:cNvSpPr txBox="1">
            <a:spLocks noChangeArrowheads="1"/>
          </p:cNvSpPr>
          <p:nvPr/>
        </p:nvSpPr>
        <p:spPr bwMode="auto">
          <a:xfrm>
            <a:off x="177891" y="320936"/>
            <a:ext cx="8915824" cy="6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2" tIns="45624" rIns="91242" bIns="45624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50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FFFF66"/>
                </a:solidFill>
                <a:latin typeface="Bradley Hand ITC" pitchFamily="66" charset="0"/>
              </a:rPr>
              <a:t>Registro</a:t>
            </a:r>
            <a:r>
              <a:rPr lang="en-US" b="1" i="1" dirty="0">
                <a:solidFill>
                  <a:srgbClr val="FFFF66"/>
                </a:solidFill>
                <a:latin typeface="Bradley Hand ITC" pitchFamily="66" charset="0"/>
              </a:rPr>
              <a:t> </a:t>
            </a:r>
            <a:r>
              <a:rPr lang="en-US" b="1" i="1" dirty="0" err="1">
                <a:solidFill>
                  <a:srgbClr val="FFFF66"/>
                </a:solidFill>
                <a:latin typeface="Bradley Hand ITC" pitchFamily="66" charset="0"/>
              </a:rPr>
              <a:t>Paulista</a:t>
            </a:r>
            <a:r>
              <a:rPr lang="en-US" b="1" i="1" dirty="0">
                <a:solidFill>
                  <a:srgbClr val="FFFF66"/>
                </a:solidFill>
                <a:latin typeface="Bradley Hand ITC" pitchFamily="66" charset="0"/>
              </a:rPr>
              <a:t> de </a:t>
            </a:r>
            <a:r>
              <a:rPr lang="en-US" b="1" i="1" dirty="0" err="1">
                <a:solidFill>
                  <a:srgbClr val="FFFF66"/>
                </a:solidFill>
                <a:latin typeface="Bradley Hand ITC" pitchFamily="66" charset="0"/>
              </a:rPr>
              <a:t>Cirurgia</a:t>
            </a:r>
            <a:r>
              <a:rPr lang="en-US" b="1" i="1" dirty="0">
                <a:solidFill>
                  <a:srgbClr val="FFFF66"/>
                </a:solidFill>
                <a:latin typeface="Bradley Hand ITC" pitchFamily="66" charset="0"/>
              </a:rPr>
              <a:t> Cardiovascular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51521" y="5308019"/>
            <a:ext cx="6768752" cy="707886"/>
          </a:xfrm>
          <a:prstGeom prst="rect">
            <a:avLst/>
          </a:prstGeom>
          <a:noFill/>
        </p:spPr>
        <p:txBody>
          <a:bodyPr wrap="square" lIns="91340" tIns="45672" rIns="91340" bIns="45672" rtlCol="0">
            <a:spAutoFit/>
          </a:bodyPr>
          <a:lstStyle/>
          <a:p>
            <a:pPr algn="ctr"/>
            <a:r>
              <a:rPr lang="pt-BR" sz="4000" dirty="0">
                <a:latin typeface="Bradley Hand ITC" pitchFamily="66" charset="0"/>
              </a:rPr>
              <a:t>repliccarspscore@gmail.com</a:t>
            </a:r>
          </a:p>
        </p:txBody>
      </p:sp>
    </p:spTree>
    <p:extLst>
      <p:ext uri="{BB962C8B-B14F-4D97-AF65-F5344CB8AC3E}">
        <p14:creationId xmlns:p14="http://schemas.microsoft.com/office/powerpoint/2010/main" val="355738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2" name="Picture 4" descr="http://i.imgur.com/mjHvz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elly\Desktop\logo_sp-score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9" t="19681" r="22382" b="22076"/>
          <a:stretch>
            <a:fillRect/>
          </a:stretch>
        </p:blipFill>
        <p:spPr bwMode="auto">
          <a:xfrm>
            <a:off x="8288407" y="247732"/>
            <a:ext cx="494260" cy="76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Impacto do projeto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-29799" y="1268760"/>
            <a:ext cx="8928992" cy="4525963"/>
          </a:xfrm>
          <a:prstGeom prst="rect">
            <a:avLst/>
          </a:prstGeom>
        </p:spPr>
        <p:txBody>
          <a:bodyPr vert="horz" lIns="91242" tIns="45624" rIns="91242" bIns="45624" rtlCol="0">
            <a:normAutofit/>
          </a:bodyPr>
          <a:lstStyle>
            <a:lvl1pPr marL="342189" indent="-342189" algn="l" defTabSz="45625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411" indent="-285160" algn="l" defTabSz="45625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635" indent="-228127" algn="l" defTabSz="45625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882" indent="-228127" algn="l" defTabSz="45625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3139" indent="-228127" algn="l" defTabSz="45625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391" indent="-228127" algn="l" defTabSz="45625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646" indent="-228127" algn="l" defTabSz="45625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898" indent="-228127" algn="l" defTabSz="45625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151" indent="-228127" algn="l" defTabSz="45625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dirty="0" smtClean="0">
                <a:solidFill>
                  <a:prstClr val="white"/>
                </a:solidFill>
              </a:rPr>
              <a:t>REPLICCAR:  Óbito na CRM primária isolada: 2,2%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prstClr val="white"/>
                </a:solidFill>
              </a:rPr>
              <a:t>*Estado de São Paulo ainda é &gt; 4%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prstClr val="white"/>
                </a:solidFill>
              </a:rPr>
              <a:t>*Num universo 6,000 CRM / ano: &gt; 240 óbitos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prstClr val="white"/>
                </a:solidFill>
              </a:rPr>
              <a:t>Evidências: Poderiamos </a:t>
            </a:r>
            <a:r>
              <a:rPr lang="pt-BR" dirty="0">
                <a:solidFill>
                  <a:prstClr val="white"/>
                </a:solidFill>
              </a:rPr>
              <a:t>evitar  </a:t>
            </a:r>
            <a:r>
              <a:rPr lang="pt-BR" dirty="0" smtClean="0">
                <a:solidFill>
                  <a:prstClr val="white"/>
                </a:solidFill>
              </a:rPr>
              <a:t>≅ 40% das mortes após CRM no Estado de São Paulo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3851920" y="6478803"/>
            <a:ext cx="5473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prstClr val="white"/>
                </a:solidFill>
              </a:rPr>
              <a:t>* Dados </a:t>
            </a:r>
            <a:r>
              <a:rPr lang="pt-BR" dirty="0">
                <a:solidFill>
                  <a:prstClr val="white"/>
                </a:solidFill>
              </a:rPr>
              <a:t>da Secretaria de Estado da Saúde de São </a:t>
            </a:r>
            <a:r>
              <a:rPr lang="pt-BR" dirty="0" smtClean="0">
                <a:solidFill>
                  <a:prstClr val="white"/>
                </a:solidFill>
              </a:rPr>
              <a:t>Paulo</a:t>
            </a: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1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52"/>
          <p:cNvSpPr txBox="1">
            <a:spLocks noChangeArrowheads="1"/>
          </p:cNvSpPr>
          <p:nvPr/>
        </p:nvSpPr>
        <p:spPr bwMode="auto">
          <a:xfrm>
            <a:off x="1187624" y="692696"/>
            <a:ext cx="6984776" cy="304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42" tIns="45624" rIns="91242" bIns="45624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250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 smtClean="0">
                <a:solidFill>
                  <a:srgbClr val="FFFF66"/>
                </a:solidFill>
                <a:latin typeface="Bradley Hand ITC" pitchFamily="66" charset="0"/>
              </a:rPr>
              <a:t>Vamos</a:t>
            </a:r>
            <a:r>
              <a:rPr lang="en-US" sz="4800" b="1" dirty="0" smtClean="0">
                <a:solidFill>
                  <a:srgbClr val="FFFF66"/>
                </a:solidFill>
                <a:latin typeface="Bradley Hand ITC" pitchFamily="66" charset="0"/>
              </a:rPr>
              <a:t> </a:t>
            </a:r>
            <a:r>
              <a:rPr lang="en-US" sz="4800" b="1" dirty="0" err="1" smtClean="0">
                <a:solidFill>
                  <a:srgbClr val="FFFF66"/>
                </a:solidFill>
                <a:latin typeface="Bradley Hand ITC" pitchFamily="66" charset="0"/>
              </a:rPr>
              <a:t>salvar</a:t>
            </a:r>
            <a:r>
              <a:rPr lang="en-US" sz="4800" b="1" dirty="0" smtClean="0">
                <a:solidFill>
                  <a:srgbClr val="FFFF66"/>
                </a:solidFill>
                <a:latin typeface="Bradley Hand ITC" pitchFamily="66" charset="0"/>
              </a:rPr>
              <a:t> 100 </a:t>
            </a:r>
            <a:r>
              <a:rPr lang="en-US" sz="4800" b="1" dirty="0" err="1" smtClean="0">
                <a:solidFill>
                  <a:srgbClr val="FFFF66"/>
                </a:solidFill>
                <a:latin typeface="Bradley Hand ITC" pitchFamily="66" charset="0"/>
              </a:rPr>
              <a:t>vidas</a:t>
            </a:r>
            <a:r>
              <a:rPr lang="en-US" sz="4800" b="1" dirty="0" smtClean="0">
                <a:solidFill>
                  <a:srgbClr val="FFFF66"/>
                </a:solidFill>
                <a:latin typeface="Bradley Hand ITC" pitchFamily="66" charset="0"/>
              </a:rPr>
              <a:t> </a:t>
            </a:r>
            <a:r>
              <a:rPr lang="en-US" sz="4800" b="1" dirty="0" err="1" smtClean="0">
                <a:solidFill>
                  <a:srgbClr val="FFFF66"/>
                </a:solidFill>
                <a:latin typeface="Bradley Hand ITC" pitchFamily="66" charset="0"/>
              </a:rPr>
              <a:t>por</a:t>
            </a:r>
            <a:r>
              <a:rPr lang="en-US" sz="4800" b="1" dirty="0" smtClean="0">
                <a:solidFill>
                  <a:srgbClr val="FFFF66"/>
                </a:solidFill>
                <a:latin typeface="Bradley Hand ITC" pitchFamily="66" charset="0"/>
              </a:rPr>
              <a:t> </a:t>
            </a:r>
            <a:r>
              <a:rPr lang="en-US" sz="4800" b="1" dirty="0" err="1" smtClean="0">
                <a:solidFill>
                  <a:srgbClr val="FFFF66"/>
                </a:solidFill>
                <a:latin typeface="Bradley Hand ITC" pitchFamily="66" charset="0"/>
              </a:rPr>
              <a:t>ano</a:t>
            </a:r>
            <a:r>
              <a:rPr lang="en-US" sz="4800" b="1" dirty="0" smtClean="0">
                <a:solidFill>
                  <a:srgbClr val="FFFF66"/>
                </a:solidFill>
                <a:latin typeface="Bradley Hand ITC" pitchFamily="66" charset="0"/>
              </a:rPr>
              <a:t> de </a:t>
            </a:r>
            <a:r>
              <a:rPr lang="en-US" sz="4800" b="1" dirty="0" err="1" smtClean="0">
                <a:solidFill>
                  <a:srgbClr val="FFFF66"/>
                </a:solidFill>
                <a:latin typeface="Bradley Hand ITC" pitchFamily="66" charset="0"/>
              </a:rPr>
              <a:t>pacientes</a:t>
            </a:r>
            <a:r>
              <a:rPr lang="en-US" sz="4800" b="1" dirty="0" smtClean="0">
                <a:solidFill>
                  <a:srgbClr val="FFFF66"/>
                </a:solidFill>
                <a:latin typeface="Bradley Hand ITC" pitchFamily="66" charset="0"/>
              </a:rPr>
              <a:t> a </a:t>
            </a:r>
            <a:r>
              <a:rPr lang="en-US" sz="4800" b="1" dirty="0" err="1" smtClean="0">
                <a:solidFill>
                  <a:srgbClr val="FFFF66"/>
                </a:solidFill>
                <a:latin typeface="Bradley Hand ITC" pitchFamily="66" charset="0"/>
              </a:rPr>
              <a:t>serem</a:t>
            </a:r>
            <a:r>
              <a:rPr lang="en-US" sz="4800" b="1" dirty="0" smtClean="0">
                <a:solidFill>
                  <a:srgbClr val="FFFF66"/>
                </a:solidFill>
                <a:latin typeface="Bradley Hand ITC" pitchFamily="66" charset="0"/>
              </a:rPr>
              <a:t> </a:t>
            </a:r>
            <a:r>
              <a:rPr lang="en-US" sz="4800" b="1" dirty="0" err="1" smtClean="0">
                <a:solidFill>
                  <a:srgbClr val="FFFF66"/>
                </a:solidFill>
                <a:latin typeface="Bradley Hand ITC" pitchFamily="66" charset="0"/>
              </a:rPr>
              <a:t>operados</a:t>
            </a:r>
            <a:r>
              <a:rPr lang="en-US" sz="4800" b="1" dirty="0" smtClean="0">
                <a:solidFill>
                  <a:srgbClr val="FFFF66"/>
                </a:solidFill>
                <a:latin typeface="Bradley Hand ITC" pitchFamily="66" charset="0"/>
              </a:rPr>
              <a:t> de CRM no Estado de São Paulo …</a:t>
            </a:r>
            <a:endParaRPr lang="en-US" sz="4800" b="1" dirty="0">
              <a:solidFill>
                <a:srgbClr val="FFFF66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2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trutura dos Serviços Regiona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39" y="1062899"/>
            <a:ext cx="9208911" cy="572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2341948" y="1125095"/>
            <a:ext cx="1627212" cy="828087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lIns="91340" tIns="45672" rIns="91340" bIns="45672" rtlCol="0" anchor="ctr"/>
          <a:lstStyle/>
          <a:p>
            <a:pPr algn="ctr">
              <a:defRPr/>
            </a:pPr>
            <a:endParaRPr lang="pt-BR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283968" y="1890988"/>
            <a:ext cx="1728192" cy="43204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lIns="91340" tIns="45672" rIns="91340" bIns="45672" rtlCol="0" anchor="ctr"/>
          <a:lstStyle/>
          <a:p>
            <a:pPr algn="ctr">
              <a:defRPr/>
            </a:pPr>
            <a:endParaRPr lang="pt-BR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017876" y="3429002"/>
            <a:ext cx="951284" cy="599431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</a:ln>
          <a:effectLst/>
        </p:spPr>
        <p:txBody>
          <a:bodyPr lIns="91340" tIns="45672" rIns="91340" bIns="45672" rtlCol="0" anchor="ctr"/>
          <a:lstStyle/>
          <a:p>
            <a:pPr algn="ctr">
              <a:defRPr/>
            </a:pPr>
            <a:endParaRPr lang="pt-BR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660031" y="4401142"/>
            <a:ext cx="1739435" cy="320002"/>
          </a:xfrm>
          <a:prstGeom prst="ellipse">
            <a:avLst/>
          </a:prstGeom>
          <a:noFill/>
          <a:ln w="5715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lIns="91340" tIns="45672" rIns="91340" bIns="45672" rtlCol="0" anchor="ctr"/>
          <a:lstStyle/>
          <a:p>
            <a:pPr algn="ctr">
              <a:defRPr/>
            </a:pPr>
            <a:r>
              <a:rPr lang="pt-BR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 Black" panose="020B0A04020102020204" pitchFamily="34" charset="0"/>
              </a:rPr>
              <a:t>Piracicaba</a:t>
            </a:r>
          </a:p>
        </p:txBody>
      </p:sp>
      <p:sp>
        <p:nvSpPr>
          <p:cNvPr id="9" name="Elipse 8"/>
          <p:cNvSpPr/>
          <p:nvPr/>
        </p:nvSpPr>
        <p:spPr>
          <a:xfrm>
            <a:off x="5153255" y="3556194"/>
            <a:ext cx="1246212" cy="472245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91340" tIns="45672" rIns="91340" bIns="45672" rtlCol="0" anchor="ctr"/>
          <a:lstStyle/>
          <a:p>
            <a:pPr algn="ctr">
              <a:defRPr/>
            </a:pPr>
            <a:endParaRPr lang="pt-BR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012162" y="4570324"/>
            <a:ext cx="1296144" cy="656428"/>
          </a:xfrm>
          <a:prstGeom prst="ellipse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1340" tIns="45672" rIns="91340" bIns="45672" rtlCol="0" anchor="ctr"/>
          <a:lstStyle/>
          <a:p>
            <a:pPr algn="ctr">
              <a:defRPr/>
            </a:pPr>
            <a:endParaRPr lang="pt-BR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AutoShape 6" descr="data:image/jpeg;base64,/9j/4AAQSkZJRgABAQAAAQABAAD/2wCEAAkGBhQQEBUUERIWFRUVFxgVGBQUFxcUGBgYGBUXGBUaFBUYHSYgGBwjGhUVHy8iJCcpLCwsFR4xNTAqNSYsLCkBCQoKDgwOGg8PGioiHSQsKiksKS4sMCktLywzLi0pLCwyLC8pLywtLSw1LDUpLCwsLCwsLCwtKiwsLSwsLCwsKf/AABEIALABHwMBIgACEQEDEQH/xAAcAAEAAgMBAQEAAAAAAAAAAAAABgcDBAUIAgH/xABMEAACAQMBBAYGAw0FBgcAAAABAgMABBESBQYhMQcTQVFhgSIycXKRsUKCoRQjM0NSYpKTorLBwtJEU1Sz0RUWJDR04xclNoO04fH/xAAbAQEAAwEBAQEAAAAAAAAAAAAAAgMEBQEGB//EADcRAAIBAwAGCAUEAAcAAAAAAAABAgMEEQUSITFBURMyYXGBkcHRFEKhsfAGIuHxFSMzQ1KC0v/aAAwDAQACEQMRAD8AvGlKUApSlAKUpQClKUApSlAKUpQClKUApSlAKUpQClKUApSlAKUpQClKUApSlAKUpQClKUApSlAKUpQClKUApSlAKUrk7e3qtrFdVzMqZ4hPWdvdQcT7cYr1Jt4QbwdalU9t3p0Y5WzgCj+8n4nyjU4Hmx9lQTa2+97dZ666kIP0FPVp+imAfPNaoWk3v2FLrRW49FbR3ktrb8PcRRnud1B/Rzn7Kjl90wbOj9WV5D3RxsftYKPtrz5StEbOPFlbrPgXPddPEA/B2sre+yJ8tVabdPndY/Gf/tVUlKtVrS5EelkW2vT532Pwn/7VZ4unqP6Vm492RW+aiqdpT4alyPOllzLxg6c7M+tDcL9WNh9j10rbpg2c/OZ09+KT5qCK8+UqDtKfaS6aR6bst+rGYgR3kJJ4BS4QknkAGwa7teR69Lbgbxfd1hFKTmQDq5PfTgSfeGG+tWWvb9Gsotp1NbYyQO4UEkgADJJ4AAcyTXDuN+rJOdyh9zMn7gNczpP231Fp1Sn05zo+oOMh8+C/Xqna5Fe4cJasT6XR2iY3NPpKjaWdmC5J+lOyXkZH92Mj98itCbpfgHqwSn2lF+TGqqpWZ3VQ7MdCWq3pvx9sFlv0xDstD5y4+SVhPTE/Zar+tP8ARVdUqPxNXmWrRFmvk+r9yxk6Ym7bQeUp/orct+mCI/hLeRfdZX+emqtpRXNTmeS0PaP5MeL9y6bTpMspOcjRn89GH2rkfbXdsdtwT/gpo38FdSfhnNeeaVbG8lxRjqaAovqSa+vsek6VQuzd77u3x1dw+B9Fz1i/B848sVMNj9LvIXUP14v4ox+R8q0QuoS37DlV9CXFPbDEl2b/ACLKpWjsrbcN0uqCRXHaBzHvKeK+YrerSmntRxpRlB6slhilKV6RFKUoBSlKAV+O4AJJwBxJPAAeNftUv0ub/GWRrK3bEaHEzD6bDnHn8le3vPDkONtKm6ksIjKSism5vx0x4LQ7OI7muSM/qQeB94+Q5Gqnubl5XLyMzuxyzMSzE+JPE1jpXXp0o01hGKUnLeKUpVhEUpVjbh9Er3arPdlo4TxVBwkkHYSfoKfiezHAmE5xgsyJRi5PCK9t7Z5GCxozseSopZj7FHGpRs/or2jMAfufqwe2VlT9nJb7Kv3ZGwoLRNFvCka/mjifebmx8STW/WCV4/lReqK4lHQ9Bl4fWmt19hkb+QVkboJuey5g+Eg/hV20qv4qoT6KJQt30KX6D0DBJ4LIQf21A+2oxtjdK7s+NxbyIo+njUn6a5X7a9Q1+MuRg9tSjeTW9HjorgeSKsboU3i6m7a2Y+hcDK+EiAkfpJqH1Vqe7x9E1ld5ZF+55D9OEAKT+dF6p8sHxqrdu9HV9s1xKgMioQyzQZJUg5BZPWTl4jxrT0sK0XHcyrUlB5Ovv7tv7qvXIOUj+9J3eiTqPm2fICo5Uv3e6NLm5CvMPudCAcOMyeSdn1iPYasXYe5FraYKR6nH4yT028uxfICvllb1Kkm5bD9AnpO1tKap03rYXD1ZUuzdzLu4AMcDaTyZ8Rjy14z5ZruwdEt0R6UkK+Gp2P2Lj7atylaY2kFvOPU07cSf7Ul9fzyKsHQ/N/iY/wBBv9awy9EVyPVlhb2l1/lNWzSpfC0+RUtNXfNeSKOvuj+9i4mAuO+Ih/2R6X2VH5IipKsCpHMMCCPaDxFeka5+19gwXa6Z4lfuPJh7rDiKqnZr5WbqGn5J4qx2c17P+Dz5SpbvjuC9lmSMmSDPP6SZ5a8cx+cPPHbEqwTg4PDPpaFenXhr03lClKVEuM1pePC4eJ2RxyZTg/8A54VZ26HSYJSIrvCueCyjgrHucfQPjyPhVV0q2nVlTewx3dlSuo4mtvB8Uek6VXfRpviXxaztlgPvTHmQBxQntIHEeAI7BmxK61Oopxyj4O6tp21R05/2uYpSlWGYUpSgODvzt/7hsJplPphdMfvudKnyJ1fVNeZi2TknJPaeZ9tXP08XhFtbx9jys5+omB/mVS9dW0jiGeZkrPMsClKVrKRSlKAmnRXukL+81SrmGAB3B5MxP3tD4Egk+C47a9CAVXfQfZhdnu+OMkzcfBVVQPiG+NWJXIuZuVRrkbKUcRFKUrMWilKrzpPnktupeCaaMyFwwWWQA40kYXVgczyxVdSepHWNNrb/ABFVUk8N/wBlh0qN7hqWsopXkkd3DFmkkd/pkDCscDgByFSSpReskyutT6Oo4Zzh4FKw3t4sMbSSHSqKWY9wAyarvZu17nbNyyrK9vbR8WER0uQSQoLj6RwfAYPA9sZ1FFpcWXW9rKtGU84jHe3+bWWVSuB/ugiL94muIn7H66STj+ckhKsPDHwr83NafROLptUqzspPIEBI9JUDgAVwR7a91nnDRB0oODnCWccGsP1WPEkFKUqZnFKUoBSlKA+JYg6lWAIIIIPEEEYII7RVFb4bA+4rt4x6h9OMn8hs4HkQV8vGr4qt+mG1GLeTty6E+BCsPkfjWW6gnDPI7eha7p3HR8Jf2itKUpXKPthSlKAy21w0bq6HDIQynuIOR9tegtj7RFxbxyrykQNjuJHEeRyPKvPFXJ0W3JfZ4B+hI6j2ZD/z1ts5Yk4nz2nqKlRjU4p48GS+lKV0j48UpSgKr6ercmG1fsWR1PtZAR/lmqbr0j0j7AN7s6VEGXTEqDtLJxwPErqX61ebq6tpLNPHIyVliWRSlK1lIpSlAXz0J3AbZhXtSaRT56XH71T+qO6FN4hDdPbOcLcAFM/3iZwPrKT5qB21eNce4jq1GbabzEUpSs5YKrrpi9S296T5LVi1WnS1drJ1CIwZkaQsF9Ir6o9LHI5B4HurPc/6bOpohP4uD7/syS7kBjsqHQ2ltDYJGoA625jIz8a0d1t9JJZjbXgWOZgGjZRhWDLqAGScnHEd/Ecxx2NxdpRjZ0amRQ0aNrUkAr6bcSDxA4jj4itfau7a39jA8LATxRoY3U4OQoJRj2cRw/JPnUU3qxceW7mWyVPpqsaywnJpS5PL293PsNffm6lOy31sGJn0EqukaUmdRwyeZRc+2sXQ+B1E/f1i59mjh82rtbJ2cb3ZfV3GQ8vWa+GCsnXOc6ewhhnHhUR3aml2Lcul2jCGTA61QWTKk6WBA5YJBHMZHDhUHsqRqPdg0wxUtattHGupZwuKyt3l9i1a5+3NrJZwPM44L2DmzHCqPM4FaZ31tCPvcwlY8o4QZHJ7gijI88Vpbx7LnvtnOrIElLCRIgckBWyqs3LUVzy4ZPnWmU9j1drOTSt2qkemWrFtJ52bPzjwMtleXc1mLgNGrsnWpDoJTTjKqzatRJGOIxjPLhWnJvo0uzGu4MK8ZAZGGsBtSgjmDjDAg+NZdk7yRR7OQO2mWKIRtCeEmtF0hRGfSJJAxw7ajkWxXtNhzLN6MkzK4jPrD0owBjvwuSOzPhVDk8bHweToU6MHJ68Uv8yKWzes7V2rHH67Tr7Q3suLazt7tjHIsujXHoKEa0LHQ+o/kkcQamqNkA94zxqrLi0aGCxvFBuIY0jWWBiZFRtIBZVJIQ9ngQvYas6yvUmjWSNtSsMg/wCo7D4dlTpSbbT7P7M99ShCMXBcZJtbOOxY5rnxyZ6UpWg5YquumGcdXbp2lnbyCgfzVYtUl0hbcF1etoOUiHVKewkElyPrEj2KKzXUsU8czsaFoud0pcI5foRmlKVyT7kUpSgFXD0UwlbDJ+nK7D2AKvzU1UEUZZgqjLMQABzJJwAPOvQOwNli1tooR9BACe9ubHzYk1stI5k2fP6eqqNGNPi39EdClKV0z44UpSgFUJ0rbkGzuDPEv/DzMTwHCOQ8WU9wPEjzHYM33WvtDZ8dxE0UyB0caWU8iP4HtzzBGauo1XTlkhOGssHk+lTDf3o7l2a5dMyWzH0ZO1M8llxyPYG5HwPCofXYjJSWUYmmnhilKVI8PqKUowZSVZSGDA4IIOQQewg16E6O9/02jEEkIW5QemnLWB+MQdx7R2E9xBPnms1pdvC6yROUdTlWU4IPgaprUlUWOJOE9VnrKlVluX0xxzBYr/EUnACblG/v/wB2f2fZyqy0cMAQQQRkEcQQeRBrkTpyg8SNkZKW4+q5S7wIbo2wR+sVOsPBdOngMg6u8gY511ahBGrbkmJCn/DAal0cwykr6akZxxxz4VROTjjHM2W1KNTX1uEW/sSLZO8Udz1pUMohYo5fSoDL6wzqPLv5Vjh3nR42lSOVoVyetCjDBeZRS2thwPEL2VEtg2bTWe0oo2y7zS6ckAuOHdgYbBGeXGpDurtmJbKGN2CyRoI2hIxIGUaSOq9Yk4yOHHNVxqN4ya69rCnrOKzhpY7MZz47kb13vIkc0UJSQvMpZAoXBAGTxLDGB31+Xe8aRQySSRSgRtoddKlhwU5ADYZcMOIJ7e6uDvLx2rYgOUwkoLLpymUOn1gVGeQyK7l1GIraCOVwSGhRixHpkYDE5554nzr1Sk9bsK3RpxVN46yy1x3tfZGR9vwR2guh+CKhhpUaiD2ae8cc92D3Vhu97oorVLlkk6uTGnAUn0hlcrq7aiqbLkt7K+hk/BQdaICfpdamRjvwrEe2Vh2V97bgaTYMGgFtCwswXiQFGGyB3Z491Q6SWH3fU0qzo60duU5pZzwayvEnEl7peNTG2Xzg+jhcDJ1HV8s1qrvChBZUdkEnVdYoBXUH0Hhq1YDcNWMcM5xxpHfRzzRGF1kVQ7FkIYDUAFBI5E55c+BqIT25ib7p2fMQ0ko6yyfiHZn0tpTmO1s45cQQBirJTa2oy0beM9ktj8cZy9j5dj3cyWXu8qRT9QY5Gk6sygIFOUGQSPS8Dw51u7L2nHcxLLC2pG5HiORwQQeIIINRTasfWbajUSFM2rIWTTkEu/ogsCAxBzyzUq2RsmO1hWGEYReWTkkk5JJ7SSa9hKTk+RGvSpQpxazrNJ9nHPpjxNylY7i5WNSzsFUcSzEAAeJNVvvZ0oZBissjsM5GP1Sn94+Q7a9qVY01lkLWzq3MtWmvHgjp9IW+4gRreBvvzDDsPxanx/LI+HPuqpa/WYkkk5J4kniSTzJPbX5XJq1XUeWfc2VnC0p6kd/F8xSlKqNopSppuRuA10RNcArBzC8ml9ncnj29nfU4Qc3hFFxcU7eDnUeEb/RhumWcXco9FfwQP0m5F/YOIHjx7BVoV8xxhQFUAAAAADAAHAADsFfVdilTVOOEfAXl1K6qupLwXJClKVYZBSlKAUpSgPiaFXUq6hlYEFWAIIPMEHgRVTb59DHOXZ3tNux/ynP7reR7KtylWU6sqbzEjKKlvPJl1aPE5SVGR14FXBVh7QaxV6i3g3Vtr9NNzEr49V/VdfdccR7OXhVVbx9CM0eWspBMv93JhJB4BvVb9mujTuoS2S2MzSpNbisqVs7Q2ZLbvonieNvyXUqfLPMeIrWrXvKRUg3a36u9nkCCXMfbDJ6cfkvNfqkVH6V44qSwz1NrcXju/wBNltNhbpGt3/K4yR/EDUvmMeNT6w2lFcJrhkSRfykYMPiDXlCs1neyQtrikeNh9JGKH4qc1jnZxfVeC6NZreesqYrz7snpfv4MB3SdR2Srx/TTSfjmphszp3hbhcW0ieMTLIPg2kj7ayytai7S1VYstKlRbZ/Sds6bGLpUJ7JQ0X2uAPtqQ2l/HKMxSI470ZXHxU1Q4SjvRYmnuNila13tOKL8LKie+6r8zXCvekaxi/Haz3Rqz/tY0/bVbnGO9l9O3q1OpFvuRJq/MVXN/wBMC8RBbk9zSsF/ZXPzqMbS6RL2fI63qweyIaP2uLfbWeV1TW7adOjoW6qdZKPe/bJcW0drw266ppUjH5xAJ9g5nyqFba6Wo1ytrGZD+XJlU8l9ZvPTVYSyliWYlieZYkk+0nia+KzTu5Pq7DtW+g6MNtRuT8l+eJ0ts7wz3bZnkLY5LyRfdQcPPn41zaUrI228s7cIRgtWKwhSlbmzdjzXLaYImkPbpHAe83JfM0Sb3HspKKzJ4Rp1s2GzpLhwkKM7HsUZ8yeQHieFT3YXRKThruTA/u4uJ+tIeXkPOrB2ZsiK2TRBGqL+aOJ8WPNj4mtVO1lLbLYcO603SpbKX7n9P58PMh26vRikWJLvEj8xGOKL735Z+z286noFKV0YU4wWInylxc1biWtUefQUpSpmcUpSgFKUoBSlfE0WoY1FfFeBoEfdM1x7nYDvyvLlPdaP+Mdcq43LuW9XalyPbx/dK1W5SW5GqFKlLrVEvB+xLaVXt1uBfHltJ295pl+TmuVc9Gt+fx6P7ZZf5lqt1Zr5Ga4WVvL/AH15P1wWbtCyimQpOiOh+jIFYfBqr7b3RdsyTJjnFs3hKrJ5o5+RFcCbo1vv7pW9kifzEVqSbhXy/wBlb6pQ/Jq8V3Wh1Ytfncao6JtJ768X5f8Ao5O2ej7qcmK+tJgOwSrG/wCiSV/aqMSWbrzU+0cR8RwqavupeDnazeUbH5CsDbAuRztpv1Un9NWx0rWXWjn6Fj/T9rJftq7fB/nmQulTB9hzHnbSn2xOf5axHdaQ/wBkl8opB8hWqGl4PrQa7tvsYqn6dmupVi+/Z7kUpUp/3ImblbXHlG/8Vr9/8O7s8refzib+OK1R0lQlzXg/Q59TQ1zD/i/+y9WiK1+oxU5Bwe8cD8RUsXouv25W7fW0r82rMvRDtI/iVHtlj/1rRG5pS3P0MNS1q0+sl5p/ZkRW7cfSPxz86zLtSQdoPtA/hUjl6J9pL/Zs+7LEfm9acvR3tFedlL5aW/dY1GULee9RfkThdXNPqTkvFnMXbDdqg/EVkXbI7U+B/wDqs77lXw52Vx5ROfkKwNuvdjnZ3H6mX+mqXY2svlXn/Jrhpi+hum/FJ/dGRdrp2hh8P9ayDacfefMGtM7v3P8AhZ/1Mn9NBu/c/wCFn/Uyf01S9F2z3ZXiao/qG8jvw+9ezR0YrtGIAdRntY6R5lsAVJ9k7rQy4Mm0rOMdyzJI3wyo+01DE3WvDys7g/8Asy/01sR7jX7crKfzjZf3sVX/AIVbr5n5onP9RXclhJLuT9Wy5NiblbNTB6xLhu95EZf0FIHxzUzt40VQIwoUcgoAA9gHCvOcXRdtF/7Gw95ol+b10Lfoh2l2RontmUfuZqxWlGHVkl+d5zKt5XrPNTLPQNKpa06JNqD+2JH7s8/8FFduz6Mtoj1tsSr7hmb5yCoulBfOitTlyLOzSoVZ7hXS+vti7b3dI/f1127Td1053t0/vtF/LEKqcYrcySb5HapXzGmBjJPiedfVQJClKUApSlAK/Ca/a5m89o81lcxxfhHhlROz0mRgvHs4mgNDZ++a3WtrS3lniRihmTq1RmX1hF1jqZMd4GO4munYbajlt1uM9XGwz99xGVGSPTB9U8OR5VFeiG/j/wBkxoSEa3MqTI3omNutdj1gPq8GB4/wrtb1TI+yrto8FGtZ2BAwCDE5z55z50B2Fv4zH1gkQx4zrDLpx36s4rk7D3qW5ldCqpg5iPWxyGVMkatKnKHhkqeQZe3IHN2L/wCnov8AoB/8euZ0YcLKyM/V6eqjFtj1tZE/XDxOniccMDwoCd/d0fWdX1idZjPV6hrx36c5xX1BdJJnQ6tpOk6SGwRzBxyPhUP313Ya7m622bq7y2jjlt5M4465dSP3o4GOPyyDu7pbVkurCSYRdVM7TZib6MyEoynPZrQ8+znQHcl2vAjmNpolccShdQwB4jKk5rJd38cIBlkRAeALsq5PcMnjUI6NooZNi4uNJLtMLvrPWMplYP12eOvGnnx9WsvS7/ytt/11t+81ATkHPEV+I4IyCCO8ca0ts3hji9DJkchIwMElm7QCQDpAZyO5DUT6MrxoWudnSltdrIXj6wgu1vMS6E4JyQSckflCgJ3Wvd30cIBlkRATgF2VAT3DJ41sVBOmP/kYuX/N23P3zQEztL+OXPVSI+ngdDK2D2ZweFZ3OAcDPh3/ABrkbC4M4l0fdJyZdH5HWyiAntA05xnjgHursUBF9lb/AMVzBczRwTabUusgbqgxaManCASEHA7yM10t294kvrZbmNHSN9WnrNIOFYqSQrEAZU9tVfuZbs+ztsMs7IqzXeUURFW+9Z9IshYZHDgRU16Ij/5La+yT/Pkrw9JKm14ChcTRFAcFg6FQTyBbOAayXW0I4gDJIiBuALsqgnwyeNV50e4GypUOAwvpEKnmGNymFI7+XCpPv1sNb63W2fH31mUE9j/c8xRh7GAPlXp4d26v44sdZIiajga2C5PcMniaz1Tl3eS3Ntsia5QrIl/b2xDcy0TyLM/1nRR7Y6tHb1yVi0Jq1ynq10YD8QS7JkgZVA7DPaBQHQRwwBBBBGQRxBB5EGsMW0ImLhZEJj9cBlJTn64B9HkefcaiHRbfssMtjNkS2Mhiw3rGFvSgY8T9Hh7FFaO8uyZbe5l2nZDVLDJpuIR+PtxFEWHvqOI9nbgAgT3/AGhH1fWdYnV4z1mpdGO/VnFfcN0jprR1ZOepSCuO30hwqL7UkDbvyEcjs8kew22RWC0to5d3YY5ZeqSSyhjMo+hrjRQx5DAJGfDNASy12hHL+CkR8fkMrfI1+w38bsyJIjMnrKrKWX3gDkedRLc+8ulvJbe/jjadIEZbuHgJYusdUEi/RYNrI4D6WB2nlbdhktdqR3tumoyzNYzKO3XFG1uzeCuOJ7gKAsKG/jdmRJEZk4MqspK8cekAcjj3183O04oiBJLGhIyA7qpIzjIBPfwqEdG9uI7/AGsg+jPEM9pPVHJPiTknxJr83Qx122fuzGvr26zrP8L1Z6nn+L0a8dnPxoCwaVEOifrf9kW3X6tWltOrOrq9bdVnP5mnHhipfQClKUApSlAKUpQGjPsK3kk6x7eJpOHptGjNw5ekRmtqe3WRSrqrKeasAwPtB4GslKA11sIxH1YjQR4xoCrpx3acYrFb7FgjYNHBEjLnDLGikZ54IGRmt2lAYhaJrMmhdZGkvpGojuLc8eFfaRgZwAMnJwMZJ5k+NfVKA1DsmEydb1MfWcD1mhdfDl6eM193ez45gBLGkgHEB1V8HvGocK2KUBhls0bSWRToOVyoOk8srkcD7K+V2dEJDIIkEh4GQKus+1sZrYpQCte82fHMAJY0kA4gOquAfAMDWxSgNe02dFDnqokTVjVoVVzjlnA48z8azugIIIyDwIPEEeIr9pQGimwrdQyrbxANwYCNAG94Y41ntLGOEaYo0Qc8IoUZ9gFZ6UBqpsqESmUQxiU85AihzwxxfGTw4c6yzWqOVLorFDlSwBKnvUnkfZWWlAa1zsyKTHWRRvpORqRWwSckjI4HNfclojMrMilk9VioJXPPSTxHlWalAa8WzolcyLEgdubhVDH2sBk8h8K+4bRELFEVSx1MVUDUe9scz4mstKAwyWaMnVsilMAaCoK4HIaSMYr8SxjCdWI0CfkBVC88+rjHOs9KAwWtjHFkRxomeehQue7OBxr9iskQkqirqOo4UDLd5wOJ8azUoDXt9nRRszRxIjN6zKqqW94gca+brZcMpBlijcgYBdFYgZzgEjlnjW1SgFKUoBSlKAUpSgFKUoBSlKAUpSgFKUoBSlKAUpSgFKUoBSlKAUpSgFKUoBSlKAUpSgFKUoBSlKAUpSgFKUoBSlKA/9k="/>
          <p:cNvSpPr>
            <a:spLocks noChangeAspect="1" noChangeArrowheads="1"/>
          </p:cNvSpPr>
          <p:nvPr/>
        </p:nvSpPr>
        <p:spPr bwMode="auto">
          <a:xfrm>
            <a:off x="155579" y="-14445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AutoShape 8" descr="data:image/jpeg;base64,/9j/4AAQSkZJRgABAQAAAQABAAD/2wCEAAkGBhQQEBUUERIWFRUVFxgVGBQUFxcUGBgYGBUXGBUaFBUYHSYgGBwjGhUVHy8iJCcpLCwsFR4xNTAqNSYsLCkBCQoKDgwOGg8PGioiHSQsKiksKS4sMCktLywzLi0pLCwyLC8pLywtLSw1LDUpLCwsLCwsLCwtKiwsLSwsLCwsKf/AABEIALABHwMBIgACEQEDEQH/xAAcAAEAAgMBAQEAAAAAAAAAAAAABgcDBAUIAgH/xABMEAACAQMBBAYGAw0FBgcAAAABAgMABBESBQYhMQcTQVFhgSIycXKRsUKCoRQjM0NSYpKTorLBwtJEU1Sz0RUWJDR04xclNoO04fH/xAAbAQEAAwEBAQEAAAAAAAAAAAAAAgMEBQEGB//EADcRAAIBAwAGCAUEAAcAAAAAAAABAgMEEQUSITFBURMyYXGBkcHRFEKhsfAGIuHxFSMzQ1KC0v/aAAwDAQACEQMRAD8AvGlKUApSlAKUpQClKUApSlAKUpQClKUApSlAKUpQClKUApSlAKUpQClKUApSlAKUpQClKUApSlAKUpQClKUApSlAKUrk7e3qtrFdVzMqZ4hPWdvdQcT7cYr1Jt4QbwdalU9t3p0Y5WzgCj+8n4nyjU4Hmx9lQTa2+97dZ666kIP0FPVp+imAfPNaoWk3v2FLrRW49FbR3ktrb8PcRRnud1B/Rzn7Kjl90wbOj9WV5D3RxsftYKPtrz5StEbOPFlbrPgXPddPEA/B2sre+yJ8tVabdPndY/Gf/tVUlKtVrS5EelkW2vT532Pwn/7VZ4unqP6Vm492RW+aiqdpT4alyPOllzLxg6c7M+tDcL9WNh9j10rbpg2c/OZ09+KT5qCK8+UqDtKfaS6aR6bst+rGYgR3kJJ4BS4QknkAGwa7teR69Lbgbxfd1hFKTmQDq5PfTgSfeGG+tWWvb9Gsotp1NbYyQO4UEkgADJJ4AAcyTXDuN+rJOdyh9zMn7gNczpP231Fp1Sn05zo+oOMh8+C/Xqna5Fe4cJasT6XR2iY3NPpKjaWdmC5J+lOyXkZH92Mj98itCbpfgHqwSn2lF+TGqqpWZ3VQ7MdCWq3pvx9sFlv0xDstD5y4+SVhPTE/Zar+tP8ARVdUqPxNXmWrRFmvk+r9yxk6Ym7bQeUp/orct+mCI/hLeRfdZX+emqtpRXNTmeS0PaP5MeL9y6bTpMspOcjRn89GH2rkfbXdsdtwT/gpo38FdSfhnNeeaVbG8lxRjqaAovqSa+vsek6VQuzd77u3x1dw+B9Fz1i/B848sVMNj9LvIXUP14v4ox+R8q0QuoS37DlV9CXFPbDEl2b/ACLKpWjsrbcN0uqCRXHaBzHvKeK+YrerSmntRxpRlB6slhilKV6RFKUoBSlKAV+O4AJJwBxJPAAeNftUv0ub/GWRrK3bEaHEzD6bDnHn8le3vPDkONtKm6ksIjKSism5vx0x4LQ7OI7muSM/qQeB94+Q5Gqnubl5XLyMzuxyzMSzE+JPE1jpXXp0o01hGKUnLeKUpVhEUpVjbh9Er3arPdlo4TxVBwkkHYSfoKfiezHAmE5xgsyJRi5PCK9t7Z5GCxozseSopZj7FHGpRs/or2jMAfufqwe2VlT9nJb7Kv3ZGwoLRNFvCka/mjifebmx8STW/WCV4/lReqK4lHQ9Bl4fWmt19hkb+QVkboJuey5g+Eg/hV20qv4qoT6KJQt30KX6D0DBJ4LIQf21A+2oxtjdK7s+NxbyIo+njUn6a5X7a9Q1+MuRg9tSjeTW9HjorgeSKsboU3i6m7a2Y+hcDK+EiAkfpJqH1Vqe7x9E1ld5ZF+55D9OEAKT+dF6p8sHxqrdu9HV9s1xKgMioQyzQZJUg5BZPWTl4jxrT0sK0XHcyrUlB5Ovv7tv7qvXIOUj+9J3eiTqPm2fICo5Uv3e6NLm5CvMPudCAcOMyeSdn1iPYasXYe5FraYKR6nH4yT028uxfICvllb1Kkm5bD9AnpO1tKap03rYXD1ZUuzdzLu4AMcDaTyZ8Rjy14z5ZruwdEt0R6UkK+Gp2P2Lj7atylaY2kFvOPU07cSf7Ul9fzyKsHQ/N/iY/wBBv9awy9EVyPVlhb2l1/lNWzSpfC0+RUtNXfNeSKOvuj+9i4mAuO+Ih/2R6X2VH5IipKsCpHMMCCPaDxFeka5+19gwXa6Z4lfuPJh7rDiKqnZr5WbqGn5J4qx2c17P+Dz5SpbvjuC9lmSMmSDPP6SZ5a8cx+cPPHbEqwTg4PDPpaFenXhr03lClKVEuM1pePC4eJ2RxyZTg/8A54VZ26HSYJSIrvCueCyjgrHucfQPjyPhVV0q2nVlTewx3dlSuo4mtvB8Uek6VXfRpviXxaztlgPvTHmQBxQntIHEeAI7BmxK61Oopxyj4O6tp21R05/2uYpSlWGYUpSgODvzt/7hsJplPphdMfvudKnyJ1fVNeZi2TknJPaeZ9tXP08XhFtbx9jys5+omB/mVS9dW0jiGeZkrPMsClKVrKRSlKAmnRXukL+81SrmGAB3B5MxP3tD4Egk+C47a9CAVXfQfZhdnu+OMkzcfBVVQPiG+NWJXIuZuVRrkbKUcRFKUrMWilKrzpPnktupeCaaMyFwwWWQA40kYXVgczyxVdSepHWNNrb/ABFVUk8N/wBlh0qN7hqWsopXkkd3DFmkkd/pkDCscDgByFSSpReskyutT6Oo4Zzh4FKw3t4sMbSSHSqKWY9wAyarvZu17nbNyyrK9vbR8WER0uQSQoLj6RwfAYPA9sZ1FFpcWXW9rKtGU84jHe3+bWWVSuB/ugiL94muIn7H66STj+ckhKsPDHwr83NafROLptUqzspPIEBI9JUDgAVwR7a91nnDRB0oODnCWccGsP1WPEkFKUqZnFKUoBSlKA+JYg6lWAIIIIPEEEYII7RVFb4bA+4rt4x6h9OMn8hs4HkQV8vGr4qt+mG1GLeTty6E+BCsPkfjWW6gnDPI7eha7p3HR8Jf2itKUpXKPthSlKAy21w0bq6HDIQynuIOR9tegtj7RFxbxyrykQNjuJHEeRyPKvPFXJ0W3JfZ4B+hI6j2ZD/z1ts5Yk4nz2nqKlRjU4p48GS+lKV0j48UpSgKr6ercmG1fsWR1PtZAR/lmqbr0j0j7AN7s6VEGXTEqDtLJxwPErqX61ebq6tpLNPHIyVliWRSlK1lIpSlAXz0J3AbZhXtSaRT56XH71T+qO6FN4hDdPbOcLcAFM/3iZwPrKT5qB21eNce4jq1GbabzEUpSs5YKrrpi9S296T5LVi1WnS1drJ1CIwZkaQsF9Ir6o9LHI5B4HurPc/6bOpohP4uD7/syS7kBjsqHQ2ltDYJGoA625jIz8a0d1t9JJZjbXgWOZgGjZRhWDLqAGScnHEd/Ecxx2NxdpRjZ0amRQ0aNrUkAr6bcSDxA4jj4itfau7a39jA8LATxRoY3U4OQoJRj2cRw/JPnUU3qxceW7mWyVPpqsaywnJpS5PL293PsNffm6lOy31sGJn0EqukaUmdRwyeZRc+2sXQ+B1E/f1i59mjh82rtbJ2cb3ZfV3GQ8vWa+GCsnXOc6ewhhnHhUR3aml2Lcul2jCGTA61QWTKk6WBA5YJBHMZHDhUHsqRqPdg0wxUtattHGupZwuKyt3l9i1a5+3NrJZwPM44L2DmzHCqPM4FaZ31tCPvcwlY8o4QZHJ7gijI88Vpbx7LnvtnOrIElLCRIgckBWyqs3LUVzy4ZPnWmU9j1drOTSt2qkemWrFtJ52bPzjwMtleXc1mLgNGrsnWpDoJTTjKqzatRJGOIxjPLhWnJvo0uzGu4MK8ZAZGGsBtSgjmDjDAg+NZdk7yRR7OQO2mWKIRtCeEmtF0hRGfSJJAxw7ajkWxXtNhzLN6MkzK4jPrD0owBjvwuSOzPhVDk8bHweToU6MHJ68Uv8yKWzes7V2rHH67Tr7Q3suLazt7tjHIsujXHoKEa0LHQ+o/kkcQamqNkA94zxqrLi0aGCxvFBuIY0jWWBiZFRtIBZVJIQ9ngQvYas6yvUmjWSNtSsMg/wCo7D4dlTpSbbT7P7M99ShCMXBcZJtbOOxY5rnxyZ6UpWg5YquumGcdXbp2lnbyCgfzVYtUl0hbcF1etoOUiHVKewkElyPrEj2KKzXUsU8czsaFoud0pcI5foRmlKVyT7kUpSgFXD0UwlbDJ+nK7D2AKvzU1UEUZZgqjLMQABzJJwAPOvQOwNli1tooR9BACe9ubHzYk1stI5k2fP6eqqNGNPi39EdClKV0z44UpSgFUJ0rbkGzuDPEv/DzMTwHCOQ8WU9wPEjzHYM33WvtDZ8dxE0UyB0caWU8iP4HtzzBGauo1XTlkhOGssHk+lTDf3o7l2a5dMyWzH0ZO1M8llxyPYG5HwPCofXYjJSWUYmmnhilKVI8PqKUowZSVZSGDA4IIOQQewg16E6O9/02jEEkIW5QemnLWB+MQdx7R2E9xBPnms1pdvC6yROUdTlWU4IPgaprUlUWOJOE9VnrKlVluX0xxzBYr/EUnACblG/v/wB2f2fZyqy0cMAQQQRkEcQQeRBrkTpyg8SNkZKW4+q5S7wIbo2wR+sVOsPBdOngMg6u8gY511ahBGrbkmJCn/DAal0cwykr6akZxxxz4VROTjjHM2W1KNTX1uEW/sSLZO8Udz1pUMohYo5fSoDL6wzqPLv5Vjh3nR42lSOVoVyetCjDBeZRS2thwPEL2VEtg2bTWe0oo2y7zS6ckAuOHdgYbBGeXGpDurtmJbKGN2CyRoI2hIxIGUaSOq9Yk4yOHHNVxqN4ya69rCnrOKzhpY7MZz47kb13vIkc0UJSQvMpZAoXBAGTxLDGB31+Xe8aRQySSRSgRtoddKlhwU5ADYZcMOIJ7e6uDvLx2rYgOUwkoLLpymUOn1gVGeQyK7l1GIraCOVwSGhRixHpkYDE5554nzr1Sk9bsK3RpxVN46yy1x3tfZGR9vwR2guh+CKhhpUaiD2ae8cc92D3Vhu97oorVLlkk6uTGnAUn0hlcrq7aiqbLkt7K+hk/BQdaICfpdamRjvwrEe2Vh2V97bgaTYMGgFtCwswXiQFGGyB3Z491Q6SWH3fU0qzo60duU5pZzwayvEnEl7peNTG2Xzg+jhcDJ1HV8s1qrvChBZUdkEnVdYoBXUH0Hhq1YDcNWMcM5xxpHfRzzRGF1kVQ7FkIYDUAFBI5E55c+BqIT25ib7p2fMQ0ko6yyfiHZn0tpTmO1s45cQQBirJTa2oy0beM9ktj8cZy9j5dj3cyWXu8qRT9QY5Gk6sygIFOUGQSPS8Dw51u7L2nHcxLLC2pG5HiORwQQeIIINRTasfWbajUSFM2rIWTTkEu/ogsCAxBzyzUq2RsmO1hWGEYReWTkkk5JJ7SSa9hKTk+RGvSpQpxazrNJ9nHPpjxNylY7i5WNSzsFUcSzEAAeJNVvvZ0oZBissjsM5GP1Sn94+Q7a9qVY01lkLWzq3MtWmvHgjp9IW+4gRreBvvzDDsPxanx/LI+HPuqpa/WYkkk5J4kniSTzJPbX5XJq1XUeWfc2VnC0p6kd/F8xSlKqNopSppuRuA10RNcArBzC8ml9ncnj29nfU4Qc3hFFxcU7eDnUeEb/RhumWcXco9FfwQP0m5F/YOIHjx7BVoV8xxhQFUAAAAADAAHAADsFfVdilTVOOEfAXl1K6qupLwXJClKVYZBSlKAUpSgPiaFXUq6hlYEFWAIIPMEHgRVTb59DHOXZ3tNux/ynP7reR7KtylWU6sqbzEjKKlvPJl1aPE5SVGR14FXBVh7QaxV6i3g3Vtr9NNzEr49V/VdfdccR7OXhVVbx9CM0eWspBMv93JhJB4BvVb9mujTuoS2S2MzSpNbisqVs7Q2ZLbvonieNvyXUqfLPMeIrWrXvKRUg3a36u9nkCCXMfbDJ6cfkvNfqkVH6V44qSwz1NrcXju/wBNltNhbpGt3/K4yR/EDUvmMeNT6w2lFcJrhkSRfykYMPiDXlCs1neyQtrikeNh9JGKH4qc1jnZxfVeC6NZreesqYrz7snpfv4MB3SdR2Srx/TTSfjmphszp3hbhcW0ieMTLIPg2kj7ayytai7S1VYstKlRbZ/Sds6bGLpUJ7JQ0X2uAPtqQ2l/HKMxSI470ZXHxU1Q4SjvRYmnuNila13tOKL8LKie+6r8zXCvekaxi/Haz3Rqz/tY0/bVbnGO9l9O3q1OpFvuRJq/MVXN/wBMC8RBbk9zSsF/ZXPzqMbS6RL2fI63qweyIaP2uLfbWeV1TW7adOjoW6qdZKPe/bJcW0drw266ppUjH5xAJ9g5nyqFba6Wo1ytrGZD+XJlU8l9ZvPTVYSyliWYlieZYkk+0nia+KzTu5Pq7DtW+g6MNtRuT8l+eJ0ts7wz3bZnkLY5LyRfdQcPPn41zaUrI228s7cIRgtWKwhSlbmzdjzXLaYImkPbpHAe83JfM0Sb3HspKKzJ4Rp1s2GzpLhwkKM7HsUZ8yeQHieFT3YXRKThruTA/u4uJ+tIeXkPOrB2ZsiK2TRBGqL+aOJ8WPNj4mtVO1lLbLYcO603SpbKX7n9P58PMh26vRikWJLvEj8xGOKL735Z+z286noFKV0YU4wWInylxc1biWtUefQUpSpmcUpSgFKUoBSlfE0WoY1FfFeBoEfdM1x7nYDvyvLlPdaP+Mdcq43LuW9XalyPbx/dK1W5SW5GqFKlLrVEvB+xLaVXt1uBfHltJ295pl+TmuVc9Gt+fx6P7ZZf5lqt1Zr5Ga4WVvL/AH15P1wWbtCyimQpOiOh+jIFYfBqr7b3RdsyTJjnFs3hKrJ5o5+RFcCbo1vv7pW9kifzEVqSbhXy/wBlb6pQ/Jq8V3Wh1Ytfncao6JtJ768X5f8Ao5O2ej7qcmK+tJgOwSrG/wCiSV/aqMSWbrzU+0cR8RwqavupeDnazeUbH5CsDbAuRztpv1Un9NWx0rWXWjn6Fj/T9rJftq7fB/nmQulTB9hzHnbSn2xOf5axHdaQ/wBkl8opB8hWqGl4PrQa7tvsYqn6dmupVi+/Z7kUpUp/3ImblbXHlG/8Vr9/8O7s8refzib+OK1R0lQlzXg/Q59TQ1zD/i/+y9WiK1+oxU5Bwe8cD8RUsXouv25W7fW0r82rMvRDtI/iVHtlj/1rRG5pS3P0MNS1q0+sl5p/ZkRW7cfSPxz86zLtSQdoPtA/hUjl6J9pL/Zs+7LEfm9acvR3tFedlL5aW/dY1GULee9RfkThdXNPqTkvFnMXbDdqg/EVkXbI7U+B/wDqs77lXw52Vx5ROfkKwNuvdjnZ3H6mX+mqXY2svlXn/Jrhpi+hum/FJ/dGRdrp2hh8P9ayDacfefMGtM7v3P8AhZ/1Mn9NBu/c/wCFn/Uyf01S9F2z3ZXiao/qG8jvw+9ezR0YrtGIAdRntY6R5lsAVJ9k7rQy4Mm0rOMdyzJI3wyo+01DE3WvDys7g/8Asy/01sR7jX7crKfzjZf3sVX/AIVbr5n5onP9RXclhJLuT9Wy5NiblbNTB6xLhu95EZf0FIHxzUzt40VQIwoUcgoAA9gHCvOcXRdtF/7Gw95ol+b10Lfoh2l2RontmUfuZqxWlGHVkl+d5zKt5XrPNTLPQNKpa06JNqD+2JH7s8/8FFduz6Mtoj1tsSr7hmb5yCoulBfOitTlyLOzSoVZ7hXS+vti7b3dI/f1127Td1053t0/vtF/LEKqcYrcySb5HapXzGmBjJPiedfVQJClKUApSlAK/Ca/a5m89o81lcxxfhHhlROz0mRgvHs4mgNDZ++a3WtrS3lniRihmTq1RmX1hF1jqZMd4GO4munYbajlt1uM9XGwz99xGVGSPTB9U8OR5VFeiG/j/wBkxoSEa3MqTI3omNutdj1gPq8GB4/wrtb1TI+yrto8FGtZ2BAwCDE5z55z50B2Fv4zH1gkQx4zrDLpx36s4rk7D3qW5ldCqpg5iPWxyGVMkatKnKHhkqeQZe3IHN2L/wCnov8AoB/8euZ0YcLKyM/V6eqjFtj1tZE/XDxOniccMDwoCd/d0fWdX1idZjPV6hrx36c5xX1BdJJnQ6tpOk6SGwRzBxyPhUP313Ya7m622bq7y2jjlt5M4465dSP3o4GOPyyDu7pbVkurCSYRdVM7TZib6MyEoynPZrQ8+znQHcl2vAjmNpolccShdQwB4jKk5rJd38cIBlkRAeALsq5PcMnjUI6NooZNi4uNJLtMLvrPWMplYP12eOvGnnx9WsvS7/ytt/11t+81ATkHPEV+I4IyCCO8ca0ts3hji9DJkchIwMElm7QCQDpAZyO5DUT6MrxoWudnSltdrIXj6wgu1vMS6E4JyQSckflCgJ3Wvd30cIBlkRATgF2VAT3DJ41sVBOmP/kYuX/N23P3zQEztL+OXPVSI+ngdDK2D2ZweFZ3OAcDPh3/ABrkbC4M4l0fdJyZdH5HWyiAntA05xnjgHursUBF9lb/AMVzBczRwTabUusgbqgxaManCASEHA7yM10t294kvrZbmNHSN9WnrNIOFYqSQrEAZU9tVfuZbs+ztsMs7IqzXeUURFW+9Z9IshYZHDgRU16Ij/5La+yT/Pkrw9JKm14ChcTRFAcFg6FQTyBbOAayXW0I4gDJIiBuALsqgnwyeNV50e4GypUOAwvpEKnmGNymFI7+XCpPv1sNb63W2fH31mUE9j/c8xRh7GAPlXp4d26v44sdZIiajga2C5PcMniaz1Tl3eS3Ntsia5QrIl/b2xDcy0TyLM/1nRR7Y6tHb1yVi0Jq1ynq10YD8QS7JkgZVA7DPaBQHQRwwBBBBGQRxBB5EGsMW0ImLhZEJj9cBlJTn64B9HkefcaiHRbfssMtjNkS2Mhiw3rGFvSgY8T9Hh7FFaO8uyZbe5l2nZDVLDJpuIR+PtxFEWHvqOI9nbgAgT3/AGhH1fWdYnV4z1mpdGO/VnFfcN0jprR1ZOepSCuO30hwqL7UkDbvyEcjs8kew22RWC0to5d3YY5ZeqSSyhjMo+hrjRQx5DAJGfDNASy12hHL+CkR8fkMrfI1+w38bsyJIjMnrKrKWX3gDkedRLc+8ulvJbe/jjadIEZbuHgJYusdUEi/RYNrI4D6WB2nlbdhktdqR3tumoyzNYzKO3XFG1uzeCuOJ7gKAsKG/jdmRJEZk4MqspK8cekAcjj3183O04oiBJLGhIyA7qpIzjIBPfwqEdG9uI7/AGsg+jPEM9pPVHJPiTknxJr83Qx122fuzGvr26zrP8L1Z6nn+L0a8dnPxoCwaVEOifrf9kW3X6tWltOrOrq9bdVnP5mnHhipfQClKUApSlAKUpQGjPsK3kk6x7eJpOHptGjNw5ekRmtqe3WRSrqrKeasAwPtB4GslKA11sIxH1YjQR4xoCrpx3acYrFb7FgjYNHBEjLnDLGikZ54IGRmt2lAYhaJrMmhdZGkvpGojuLc8eFfaRgZwAMnJwMZJ5k+NfVKA1DsmEydb1MfWcD1mhdfDl6eM193ez45gBLGkgHEB1V8HvGocK2KUBhls0bSWRToOVyoOk8srkcD7K+V2dEJDIIkEh4GQKus+1sZrYpQCte82fHMAJY0kA4gOquAfAMDWxSgNe02dFDnqokTVjVoVVzjlnA48z8azugIIIyDwIPEEeIr9pQGimwrdQyrbxANwYCNAG94Y41ntLGOEaYo0Qc8IoUZ9gFZ6UBqpsqESmUQxiU85AihzwxxfGTw4c6yzWqOVLorFDlSwBKnvUnkfZWWlAa1zsyKTHWRRvpORqRWwSckjI4HNfclojMrMilk9VioJXPPSTxHlWalAa8WzolcyLEgdubhVDH2sBk8h8K+4bRELFEVSx1MVUDUe9scz4mstKAwyWaMnVsilMAaCoK4HIaSMYr8SxjCdWI0CfkBVC88+rjHOs9KAwWtjHFkRxomeehQue7OBxr9iskQkqirqOo4UDLd5wOJ8azUoDXt9nRRszRxIjN6zKqqW94gca+brZcMpBlijcgYBdFYgZzgEjlnjW1SgFKUoBSlKAUpSgFKUoBSlKAUpSgFKUoBSlKAUpSgFKUoBSlKAUpSgFKUoBSlKAUpSgFKUoBSlKAUpSgFKUoBSlKA/9k="/>
          <p:cNvSpPr>
            <a:spLocks noChangeAspect="1" noChangeArrowheads="1"/>
          </p:cNvSpPr>
          <p:nvPr/>
        </p:nvSpPr>
        <p:spPr bwMode="auto">
          <a:xfrm>
            <a:off x="307975" y="79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1034" name="Picture 10" descr="http://www.abcdamedicina.com.br/wp-content/uploads/2012/01/unifesp-sao-pau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58"/>
            <a:ext cx="736275" cy="9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2" descr="data:image/jpeg;base64,/9j/4AAQSkZJRgABAQAAAQABAAD/2wCEAAkGBxMTEhUUExQWFRUXGCEaGBgXGB4eHhoaISAcICAgICIeHCggHB4mGxwgIzEkJSkrLi4uGyAzODMtNygtLisBCgoKBQUFDgUFDisZExkrKysrKysrKysrKysrKysrKysrKysrKysrKysrKysrKysrKysrKysrKysrKysrKysrK//AABEIAO8A0wMBIgACEQEDEQH/xAAcAAACAwEBAQEAAAAAAAAAAAAABgQFBwMCAQj/xABSEAACAQIEBAMFBAQICgcJAAABAgMEEQAFEiEGEzFBIlFhBxQycYEjQlKRM2KCoRUkY3KSsbPBNENTc3SDorLR0hYlNVSTw/EXRLTCxNPh4vD/xAAUAQEAAAAAAAAAAAAAAAAAAAAA/8QAFBEBAAAAAAAAAAAAAAAAAAAAAP/aAAwDAQACEQMRAD8A3HBgwYAwYMGAMGDBgDBjxNMqKWYhVAuSTYAepxmeee1UySGmyiBqyboXseWvr21D1uB6nAaVU1CRqWkZUUdWYgAfMnbCLnntdy6BtETPVSdlgGoE/wA64H5XxTUvsyrK1hLnFY8ncU8Rsi+l+n5C/ri5HuuXTiky/LebUaA910INN7amlc3O/lf5YCoHGWe1f+CZaIEPR6m42+RK/wBRGPo4b4kn3mzGGAHtEtyPyQf14aaDiioSpjp66mFOZr8mSOTmRswFyhOlSr2ueljhswGUH2b1zfpc7nv+oWX/AMzHtfZdWdUzqr+ruR/aYqOG2yspL73TzyzComBZYZ3FuY1hdBp6Y1XheOnWmT3WNooTcqjKykbm9w/iG/ngEE8DZ5H+hzjV6Sqf79ePPvvE9L8cNNWKOujZj8raf6jjVsfCcBl9J7YkjYJmFFU0jeZQlf3gNb5A4fMk4jpKtdVNPHL5hWGofNeo+owucIcTLmrVUc1NGYUI5ZYahJGxYAlWG1wt/kcVOe+y6gkmPucxoqsDUBE/QdiUvcC/4SMBp2DGQjijOMoOnMYffKYH/CY/iUfrbf7wHzONG4a4npa6PmU0ocdx0ZT5Mp3GAuMGDBgDBgwYAwYMGAMGDBgDBgwYAwYMGAMUPF/FtNl0JlqG6/Ai7s58gP7zsMQPaBxxFlsQ25lQ+0UI6selzbcL/X0GFrg3gGWomGY5uebUNYxwn4Yh1W4G1x2XoO9zgK6mybMc+YS1jNSUF7pAhs0g7E3/AKz9B3xqOQ5DT0cQipoljUeQ3Y+bHqx9Thal48aKqqYp6V1p4HVTPGdekMoYM6AalQ32YXAsb4b6CuinRZIXWRGFwyEEH8sBIwmcZjkVuX1nRRI1NL/MlHhv8pFX88OeFHizMqSpjej5b1jEjVFTndSpDDVICFi3AO7A4CJ7SqqOQU1NGwaqNVE8aKbsoVrs5t8KhL3J88POMgfMqeguizUmXk7GKlT3mpa/TU7Ai/zU/PFdHxZRTTtFLBmNQ6DUxqJzEoUfeZBIiAbjqO+AbsgizSjWWJKOGVWnlkV2qQt1dyw20G2xw45JU1Dx3qYkhkufCknMFuxvpH5WxmGVcUZYzSIMs5bRtyyJDHcyG9kFybsdJ9PXfHObjXKzT89st8NtWj7PXo1aNem/w6/D5/TfAbJhY9oldIlG0cP6aoYQRejObFv2Vu30xmWYcV5dAI5Pca2m1/CYagrY2DWKLLpDaWDAMtyDfF3lXG41BY8xAb/IZlCI29AJUC2+bBr4CdQVi0NTVwU6a5iKeCni8ysIOpvwot7s395GPfs3ya9dW1jtzXDe7iU/fdd5mX8K67Io7BMSoK+nimmqKinNFUToENVq5sJsLKQ4OlB02YJfT9cM/CeVJS0kMKOJAq3Mg/xjHdn6n4mJPU9cB24hzWGlp5Jp/wBGo3Frlr7BQO5JNgPXCDxB7NPEK3KXajqbBuX8KN3sR90+Y3Hpi1QfwpX6utFQvZfKaqHf1WMH+kfTDhmeYR08TzSsEjjUszHsBgETgr2j8yX3LMY/dq1dtxZJD6eRPl0PY40XGb59Bl2eAQSLLBU6S0DSxNG5XqSmqwkXzXt1264gcJcYVOX1Ay3Nzv0p6k/C69ACf7zuOh88Bq+DAMGAMGDBgDBgwYAwYMGAMLfHnF0WW0xlfxSN4Yo+7v5egHc4us0zCOnieaVgscalmJ8h/fjKeCMskzitOa1ikU8ZtSQt08J+K3TYi9+7X/CMBY+zzg+RpDmuZnVVSeKNH6Qqemx2Bsdh2+d8afjMOI6+ikrapc1kAipwggpmYgS6lBMgQbytq8Ite2k+eJtFxRU08ULmgMFBqSJdcn26qxCqzIeguRcar74D7xfBPHmUHu8iw+/RmnkkK6tJju6lR01lC4Bbb59MdJOFqXLDHURVM9OAbSIpLipY9ihBvIT3UXwwcVTQKIeZHzphIGp41+IygGxHkoBuSdgMZfxdxTPEZWp196rlGmWZBqipAescI7sLeJrX7nsADBxTxMdlqTIhYXSgpzeeQeczqfAv6qn6npjN8w4lqKqDlrJ7ghkaKKlgQqNShTaVhZ7sWsNrXvcYgVkSRvNOnPZOXaaV21GaKWymSMlR41ZhcXI26jDBkmRzMUqElWOm0KJKirjN5pFZijxofE0ijStwdyO/cF7QI4oqpYEWODlSCUW1tKGVZEbza92sdxa/Q4k0uWtMY0hFRWo8UkbyxowKxswMe7AAlSLlSbbkXxoOScI01OOYkMab3apzIi5J7rDcBQf1ip9MNtLRU8pKyV7zMtrpHMIlHyWLSbdtycBlVLwbXcyRmy9jHqjeHmTxq2qNdC67uSQw3b188RZ+Bcx93sKHXUaOUZFmiK8vXrvp131/c8reuNL4uyCmRoYlpkVZWAeoZXcp40GnVpYBnBIBYgY6cGZHTTRsJKWI8shUnVGTmi3xAlEJI7kXHrgMqzTL3hqI2kgqYEaQzSSTISkcgjKxi4utlc3LHtb8OK2OAzs0iqtdJAiQgm+lnYuzO17FlXcBmsD18sbrUU9HG1o694GO4HP1p9RLqUDY7bdDhdzjheCpVi8cVQrixmoGEc1r/ej1FJAD136/dwGbZLms9IZpKaq0xfaSR0kgZ0eBWIBIJst+gtubYceDeMI5Cnu59xncXFNLf3Wf/Nm32Tfzdt+jYpM24XlVYTHy6mjjKJM6RsKlIVYnRKh3UC++kAnv0wsZgyzp9tNJNFFJ4njXdpZFAWKLXbwKsRN7DvYdMB+juGs3hfVAIvdp08UlOQARc3LrbZ0Jv412Jv3xVVLnMJczy+YhERY1jsLPZ0Dcy/ca+lvwnGVZLxcElNLVvI8MD6YK5P0lO2wALdGTsQevkQdtKjp0rJESpdoK6NLxVVM2kTxH70ZNwy9NUbX0nzFjgPGVpNXxQpJpjq8vq1WZrbkKOqEdOYhB+pGGPjPhSDMadoZhv1Rx8SN2I/vHfEjh3IIqNGWMu7OxeSSRtTyOepY/IW8hhfzjjF5p2ocs5clSBeSVz9lCvQk23dwfugfPAUPs94nnpKk5TmR+0XammPSRewv326H6Hcb6pjMM9ysZzSPG4EOZ0Z7G2l+oIPUxSWBB7fMYtfZXxg1ZC0FR4aymOiVTsWttrt532Pr88A9YMGDAGDBgwBgwYXuPOI1oKGWoO7AaYx5udl/fufQHAIntAqXzXMY8ogYiGMiSrcen3fpt+0w8sarQUaQxpFEoREUKqjoAMIvsg4Zano2nlP8AGqs812YXIDbqD+eojzOKamzXMYEqVmzALUUo1SRzQKwkQ/A0ZTSWDdLdQ22A06uolfxBIzKoPLZ1B0ntv1tfywmZpS1baJczeEQwurJT0+omecH7O5b9bogHWxJ2xYcN1ecMYve4aQRuoLtG7q6XF7FSCCb7bHFBxfxOQVnTSzvJ7vl6N0MhOlqg+gvpU+V/xYBf4z4sMM4p2lC1lQVSomU3FJExFooz2axuzdb7+QCCYEijdSKkQ88Xtp50c2khWXYCRGFx929vzkRVLJHoqKgcsTMZJUDyJKzWJjmUgMGupsxXoT5Yd+DsjePTKzNIzM70MM7EpT046TyKT4bIdh13ttc2D7kfDGh3edCzSMZo6FntFAt78ye2y77hPPYXtcW71UrSHlgy1NotDSRsjFJG8RpwbpAgRTu1ye52GPcMJmkEEKtIA6SP7zA5E6ujXmlY22FzpTYeEADytJ3FEq08CzE6o46ioTSzi6toVBIxPxEAAAqoY4CDPl4hbnVM4jZZJJltFz5lTTotI/iBRQfIWJAvtc1lYkEShQJVWnhLMKhIpFjhmPxqqMC7FgSACSLEW3GGfh7gnwq9Ts5iEbLHdNa3JPO0sRI7XGo9Ovni/lyahiUF4adFvsWVALnbYkeW2Ay+oqJ1U0weWJ+XHoS5fXOrAxyymQNykkNuh6qRckWP1J5JFFMHklVICml1KSRsP00qaCqyqmyg9yxFzh2qKPLI5GAlEbLpEiI/6TSwKqw3ZrEiwG+9uhtj5TUmVs6hpFlO6xpIf0QY7oBYFLkW0tubAYBUpmgkVtXMKzxrUWg5KI0UVtDspJKupAOm51dOgsLODLBLJzYJ9bGVZnDp7vPIHTSNEg0/ZkAEALvY74dVyqimU2hp5F1b2RCNXTew622wvcQcFDS8lNfXy1Sz+NlRWuOSztaJlF9PbpgKaKufWBU6kqI43ZpoY25kSowA5pNknjKm527dN7ir4n4YlkD+6stNVyDVaO3JrAAfFGT+ilsTcA33PUb4Zaa1ehgqEkDEyrBNJp1FUZQyyKjDvsVICsBiEl4ZHpqlGMbtJKVhgKpAqaAksTAkr2YgXIJPTuGV1sijnQxyukSxBZUkjYLTC6BiQT9pM77Cw+8d8WfDGfx07RUFROzQOFkpqjTpkpJGvpNrtZTsSCbWbfYkYbuNMhncO0JX35Y9QOhStZApuGsyleeh/u7EWzqZY2EkcXJqBLFsSAZeYQAZJXdfsgrE2W46KPPAbdmD1FdRVFIJeRWxgBihssg6hlPURyAEXBupuO29flmVRVFHFJl0a0lXRsQIzsVkH6SGXuVf8Rv1DDCpwJnNQQlPJY11ImunIYEVNMfiiLA2bYXU9iAexxrmSxU0hNZAo1VCLqYXGoC9tQ/EL2Pfa3bAeo8pjMyVTJpqBHoYqxsQbGx7PY9CRtc+eM59qOVyUFVFnNIu6ELUoOjodrn5jwn9k9sOfE/HNJRsI2bmVDEBII93ZjsAey3PdiMQMvzWonmekzKnjiSpiLQora7qNnRz05gBDbbWv5HANWUZjHUwxzxHUkihlPof7+2JeMn9lNU9BWVOTzEkITLTsfvIdyPqDq+erGsYAwYMGAMZJxt/1nnVNl43gpftqjyvsbH6WH7ZxqWZ1qwwyTObLGjOx9FBJ/cMZP7MJjFR5jnMwLPMXkA/US5t9WNv2RgNgAthW484W97WOaIL71TMJICw2Ygg6G/Va30NjjvwjlU6Lz6mpkmlmQFkJAijvvaNQNrXtc3Jx7yjO5WrKmkmRVaMLJEykkPC1xvfowYEH5jAcM9r3eCGFhyJKhLzeIHkxAAykkengB82B7YwzPszjzCaSQRMxQrFRxazFaBb2aPazPfcjyI8sPPtHzZ3hkWEjnVzGGK7AaaWG5ka52CsQxJ8iMZ+9Vr0idXkDp7ukcRWSCSSwVSra/snvpOw7E98AwcOZW7TT+8hHpoDHJIRGFlqJT4ooXI2Lh23HXpfZsPWfh4IvtEEk8tp6kGTQpiUheSpA1Mq6tlUb2N/i378CcNrDyqcbx0YvIe0lW4ux/1amw9WH4ccOJKiNsxR5eWsaSoizSPvFIqmRlRO4kQgFzb62GAYaalXLaKSRvE6rd2Ltba+kanJIRQbegBNsKvDMsEUkk8gimqECxIYA0nNbe0msiwLFyt9rWfr28ca8bRyS8mNohHCvPEkysyzOoAEYUAA31ixJ+ICwOLPLspqhShaD+LA2ZpJlu8u3RUJ+xUdBft0A64DpPxM8k08Uk/ujQgLpiXml2IuSNUdyALCygbgkm2OuU0aS2lpaZXABTmVE5YE9GOhS41m1iTY9sIWVcMVk1Y6mpjhVhZ2UszSje5ve+o77k9tr2GHrgrO40b3OKEokY28JG7Av1I0texvbofPrgF/OeJxFSyCnmpo3p3ssYpipRrkErrc7ncX073OLSjz73l1pg9PUNOt5F93Oj4b+NlkNthsSO2I0dFFmNWyVdEGUbhvhuSuo20sDswCnV1JB9MSeA3ENQ0EdIIYh0Isbggk231DSwCnV1JGA657PBTSJ73TvAZRoR6SRyl1FwSq6G1AHbwnuMdco4tlapFPGxrrRanZEWIIwIAB1N1IvcEXB9OnOqzSLMnko5UZALFZACChKl1YEjS2w3t0IHXqE/JOF6sTypBWo76tSTFSrggeQb8NjY7EdjgGHiZ6WR0q4GpUkfwStKQrU5Us2tipJRtScvfa+nfsWnM6Fa+jjl06XKK6glvhOlmjOmxKsBpI/dig4voJo6dXqFEjQfarPDHszDcpPELkxk7kqbXAO1sd/Z9xXAzyUYfUUJkSVUKRur+Oyht1C6iAOhC7YA4aU1NPySFiljtUQMj8xYQ5bQt9iLAFWQ9iR6BA42yrSWljplK1kqRVMJdlENUpIFyu/Lctq7A+E9xh74XYR5hIFEeh5JUMkbXaWTaS8idgiXQML/QEYs+MsoRide0NUBDMR9yT/EyjyIbw39V8sBgtcfd3arWSVaqnkRYy6hY3AOm0aW1aAg8+nqcbZwXnMchUptTVytIgv+jqB+mjv2LbuPUPjHGhWGVIZG5tTE7LULLEZpGAJ2TWpjVNAvqv9656WxeezueZXqKF4zC5JrKNSdllQ30A+TJ4T6A+eA0PjHJKKhyyaKGFVee0ce5LvOx8BLElmYN4r37Y8GDMql6OGemEZppVkkq+YpVwoIOhR4gXB3BAtvhnio4K73SsIJ5YMkYubBmWxuPxL09DfFzPOqKWdgqjqWIAH1OAzH205e8Jpc0gH2lLIA9u8ZPf0vt8nONIyuvSeGOaM3SRA6n0IviifNKLNIqmkilEw5ZVyoJUagQLNbSSDvsTbbC37C8zY0s1FL+lo5ShH6pLW+moMMBpeDBgwGfe3HNDDljRr8dRIsIHmDcn9y2+uGPIuH448uio3W6cgRuPO6+L8yThH9pn8ZzjKqPqqvz3HoGvv8whH1xq2ARqOnzeiUQxrBXQINMbvIY5Qo2AfwlXsO4wLQ1MMdTVVJQVlVogjWIkpEpOlFBIBY3cux8/QYecK3GFeI3Rj8NPFLUt+wulfzLn+jgMc4wqElrpeS8t6AJBTxwEazpuGYAg6hr2IG9uu2J/CNHIlSzSxxiGliFWFWLlu07BkiWRT0e5bb0B7jCjSyRPHE80aREszzvNC/2mo3DJKoLLe9rC1iAd8aT7NcoQQwqmplqKp6nx/EaeDaO/zk0HAahw7l5gp0RjdzdpD5yMdTn+kT9LYyf2nUp98ZGpZZWkIeKWIHWw06eUOwCsNZtv323OHw1VQ1I1b7wQwVnEIVNA03+za6ly22knVe/QdsfRnc5TmvLTQqZpI0Do5N0Z16hxc2W+w88BnXDcE1PNozGV+bNbVCljdIrPYnQRcagTZluNhhtq56iLMrly47RxqXe2q9yQbKpj8NmAF9/XHnOl94ZWNZTpvdykUoLgdBfmbfO19u2PlQX0COCup6dPvcqCTU59XLlvr19cB8/g0U1Qahnp6PVawl8cxtcLcKwU2BIFifW+Iz5nRozyD36drEkraFehY2sY7Agdr32xDgyBEbUK2AtsSxglLGxjO5L3P6P95x7OTDSV9+h3Ur/g8vdSv4vI4CT/AApBqa1ASdQUmSoYknUy7ne+6nvghzmnG4opUuASYakg2tGfxLf9Iv78cRlXiJ99h3fX/g8v42e3xebWx5TKLD/Doelv8Hl8ox+L+TH5nATsvzGjVmeOeopmN7ipQSRi+q+4vpvpYmzjoTiRk+VNBzZ4ljnMgOmalINjpsCyk3Nht4S3fbFSMnG/8eh3v/7vL3Eg/F/KH8hjzHkuh9cdfHE976o4JVJ3vY+KzDc9QeuAteFJnCVLyvzIjqXl2KONZVVRgTfULtdiAd++EbOKSaoZKqlMk8ICxyBgC6KjMqsl41tbxC5BPffs71QM0emeqp3ksQJlppUe37Lb+o6HyxLyetaCPSKmnZvvOaae7fPxn/hgFv2U0kPvIWFlZo9byPpZZQLBeU99tJJ1g7G6Ha++NYzOiWeGSJujqVuOov3HqDuPlhUTNpEWWWJ6ViulpFWF0YgmwJu3obGx6Yle81DU71fvOnTrblFE5YCFhoJtrv4bE6uvbtgMz44ppC8TiFZGrF91qQHMdpoT11DorAEkG9wo+qZFUNA0FbFMhFHIkfLRHVQLkkIzfpCw1EnYm98ax7RKJnp6vRdJGijrYrX1LIlllAt30afq2Mszn3dtfOl5y8rUk/vALNJb7sSXC+KwswBAG5vgN94VmF6mBDZbieEj/Jzgtt22k1/uxGg9nsDtrrZZq5/5dvsx/NjUBB9QcLHsrzUvT5dKTvaSjf8AZ+0iv8lUj9rDlxPnVQs0VJRohqJVLl5L6IowQCxA3YljYD54BhpqdI1Coqoo6KoAA+gxltN/EuJ2XpHXxavTWBf+tD9Wxe1FDnFMjVHvsdXoBZ6c06xhlG5CMpuGt0vcYWvaxWr/ANU5pEfAsgJP6j6WF/kA354DX8GPim4vgwGVZcefxXOeop6bSPQ+D++Q41bGVezfx51nEtr2ZUH5nb/ZGJB4prKidoJJ4srIJCo6FppAOhRpAIjcb+HV1wGmE4y/2qVTcivCbu4gpUHqxLkD5hx+WLX2e8ORvHBXzPLPVMpIeWRiFvceFb6R4fTvhR9qo5kSoZBEJ8ya7nsI0CA9R3HmN+4wCRUV8i82Vo0mkji0SrHU3jAI0kvEVOoDuEOkEX2xpc9atBEUDPG8VHHTxOkerRKVMjkm2kX8HXrbvjPlp6iQ2LzIGqI4pOfHGGnBdV2dN2t1I3BG9zjZOUj02YmSRollndda7sAqpGAo7sSpAHe+AoaHMhUUQqAoRqmineUKLBpI2UI9htqLX3739MXuW9aS/wD36p/+pxGyjKPFHThNIAQunXk06HUkbW/xkknib0BHYXl0PxU3+n1P9dTgHLBgwYAwYp89zCZSIqZEaZkZxzCQoVbDe3UliABt3PbAMzqf+5v/AOLF/wA2A95pnHLkSCNRJPICyoW0gKOrMbE2vtsCT5bEjxSZwwmFPUKkcjqWj0PqVwOo3AYMOtiNx0OxxFmjmmqKZ2pTGIpCzOzxk25ci2Gkk9WGPVXTypWNOtPzg0SIGDICpVpCfiIPRh0wDBgxUfwlU/8Ac3/8WP8A5seeH6+di0VSqLMiq50HwlX1W+oKkHtsCOtgFzgwYMAncT/pav8A0SH+1mxU1FUscDSuvMWCCoqAh+FpRO1yR0Yqw2v01YtuJ/0tZ/okP9rNjlnWWESvFYESa3iU7CRXH28BPQMx+0X19FOApuH8/WtSk1u0kvjinYxlRpnR7AG2k+JEFuuwxl2VLoCJDE4MDtFOFiiImcE7GSQ2N/wkeEXsO+NnSmSLK0EUjSCGaNhrADppmUlGA6FVuv0xk3GNOVqKtZRD7vHWMY9ayMwkfS7ACMgFTe51fIeWAs/ZlVusdajR8pqerhqOX00AvpcD0CbfLGq8T0VTHURV1JGJ3SMxSwlgpeMkMCrHbUrDoetzjIOCY5Vq8yildXeahZgVUqLaQV8JAKWFhpIFsb/RVAMKSEgAxhiSdgLA3vgIGcRVNRRlYCKeaVQCXGoxhrauhsWCk27XthN9reRLFkBhjuVphFpv1srKl/yOL1vaVloa3PJH+UEbmP8AphdP78dOPmSoyiraNldGp2ZWU3BsLggjr0wFnwjW86hpZeuuFCfnpF/34+4XfZXXXymj9I7fkzD+7BgKP2Oi9bnB7+9sPyeTGkZrlUFShjniSVD91wD/AOn0xmnsmuKvOl6H3lj+bSWxN4P4800cKPTV9RKqlWkWFnDEEi+smzdOt8AzcP8ACpo5fsKiX3XSQKZ/GqtcWKMfEoABGncb+mMs9pskPLofeP0Rqqsva5/xjAXsb2va9t7Xxq2S8TPUShDQ1cKkE8yZFVdu2zk3Pyxl/tCdoxl7JFzWWrq1CeZMjdDYgEX1AnYEA9sArcMQ0xrKNfs+f70pjEIlA5dyfFzNvlbfzxseXG8MP62ZSfukmP8A8uMo4cnZaimADSoK1C8kk6StExNgAF+HUTYt0J8sa1l1M5pg8Y1tT1s0mju41zAqP1rPcX7gDAXXCKD3fX96SSRmbux5jAXPeygAegGKaiNjTX/7/Vf11OJ/DNYqaYQ2qJwXp5CN2W92Rv10J+o9QcU09Cs8cULdJKyrU+l/et8A9pID0IPyOPPPT8S/mMZ/PMsMMMsMaQtVRGmZY1CgVBIC9O6tzBj7nGQU4eR0gj00SR7BBZzcNIGFvEeSBa/dsA157lfPUPFOYJVVlEq2Pha1wRcdwD1BBAx5jyGM9J6g/Kpk/wCbFBPTxrUihVF5M7rUhAPDy1Xxi3TTrRLj+UPni54RpI1E8saKiyzNpVVCjSn2Y2HmVLftYDnU0PInpSks51ylWDyuwI5Uh6MSOqg/THqooxNWyK7yhVgjKhJXQXLS3PgYXJsOvliTnn6ai/z5/sZsfKb/ALQm/wBHi/35sB8lyCBRdpJlHmamUf8AmY9cO5csEZZp+e5ADzMRuFFlHU2AB7km5JJ3x64so+bSyDSHKWkVSAQWQhwLHY3tb64W6xI+clPEqiGuEcgCqApCby7AWs0YQet8A5+/xf5RP6Q/446NUIAGLKFPQki354RHyqn53vfIi0CpEFuWtuV+jJta1+eb38hjrSRx+8NSyKpho+ZMVZQV0ybxbHawDSAfzPTAduI5VaSsKkMPdYdwb/42bF5xfGDRztbdEMinurKNQI8iCMJ0NKI4qjwhDJSxSlQAADJNO1rDpYED6YaeKKnWrUwYKHjYzyHpFBYhj5ajuFv5E9rYCqzc2gzT9l/ryo/+XGXcdqFzGuZZHMhaO0CzCIMCi3ck/HbppG4641HMYmahrZipVZowI1b4tAUKpbyZutu23fGXcduGzCvVYWMoaO0ywCYKoRfDY/ASd7i5PTAR/Z7FGubuI3L66SQvdxJpcrdl1gASWsPF627Y03iNwclpOYSIWFKKg3t9idGu/wCr0B9CcZl7Pp43zd2jj5eikkDjRy7uF3bQCQl79PS/fG68PUqtl9PHIoZTTRqysLgjQoIIOAsoYIwgVVUR22AA06f6rWxmFO8q02YJSoklDzpkHitoUxqWMfZkE2sEflhj/wDZpR9BJVrF/kVqZBHby036el8WfEFJHT5bURxIscaQOFVRYAaTgE32Rt/1TTf6z+1kwY9eyOM/wTTf6z+1kwYDl7O/BnucRfiKvb6//uMaFw5lApIFgDFwpYgkW+Ji1vpe2M8g+w4rfsKmlv8AM7f3xHDhmubZiJmjpqBXQdJpahUVtgdlUM/XbcDpgGbGL+1SKURryW0yR5kQrdhzowwvcHa7b/XF9R57m89etOjUuiMg1TRIzLGPwa2PikI7AbdTiN7Wsv102Yr5JDUD9klG/JVH54DNo0lQuxk5a088cko92EKSsHXo2zFgdwpAva+2NxyrM1p/e1YMx97IjRRdnMiI4A/Njc7AAk7DGAVj0mlg8qyw8r7NuZK8xktt4TZYzfqGGkDa5xrWUV5eelqt2jlpFkfSCWDaeU8gA3Om6A23sx8sBYSVBLThU5bBmnjXUGCzw6S4DDa0iOLgdy+JWVShxRsOjVtQw+R95P8AfiFTsNCxRSwyukbQwrCDctJYNLL2WwFz5ktvcgYl5VGI1pFv4UrKgX9FFSP6hgLvKYF51TGVDLHMsqXF9LuoY28iGu37ePXDEYenLtuZ3d3+rEaT/NUBf2cUsedPBDBKEDNVTGaW+xSAkDV81Qxj88S5K00y1sa9VIkhHrNsB/4+r8xgPNLPy8vaYKDJBHLEkhG5VGKg362OhWPywxZZSrFDHGvwogUeth1wvxVYinhy/QGg5Gh3PXmEHSv7SI5PzHni04XlJp1Rzd4iYmv1JQ2B+q2b64Dxnv6ai/z5/sZsfKf/ALQm/wBHi/35ses8/TUX+fP9jLj5B/2hL/o8X+/NgLnCzlUnLpJWVA5pmmWLbcqpawH5af2cXWb1vJgkltfQpIHmew+psPrigp616aWkpLBkKfbueoke+g/tOr3+YwE1MvT+DuUXupg3k9Sty/8AS8WIuZScyiiZlCNUiFJSRuFcqCCfkxX9rEXURS+5X8XP91/1R8f/AMP+8Y7TVjVMtVR6QsfLtAw6mRLa/wCizJb5HAceJgBJV+QpIf7WbECesuFdlL8+QTSKCBqUuI6eMk7BejH+a3W+PdfWc5J5DsXooNQ8m5swYfRrjHh9MQMMjwIwiNO6VFwrxgkxyKejeFt18za4tgLfPsyE9MYwrJIZ4Y3jf4lvIhPQkEFASCDYjGMcWSmSeqMrQinlrG5Yd3Ri6WjJugIC+G3i+Yt1OltKPeoJAWaGKLVrcEGb3dHu++9tcq2Pfe22+MkyuPXy2imnJmJlldHjKQykm94mGq633a4uNxfAXPBckrVeZyyqFeGiZAAxbsFXxEkvcAHUSb42+upar3aNKSSOOVQovKhZSoFiLAgjtvjGPZZRM0NW7vzGqKuGn13vrCvqcgncgrv9MbDxK+YFkjolhUMDrnlNxH0sFQbsTv6C2AXoeJM2WpkpjS0tQ8UaSOYpWQWcsAAHU+Lwnb9+PvEXEZqcjrZ2iMJ0SRFSwazA8s7jYjViLT01bllRO4hnzE1KIecpQMJVDDSwJASPcWt03xV+0aB6PhwQSECWRlElumtpOa9vMXuMA0+y2itlNH6xX/Mk/wB+DDDwzRcmkp4vwQop+YUX/fgwGee1f+L5nlVb0Al5Tn9UkX/2WbF/7R80rl5dPRU8z80XkmiAuiXsQpYhQ58z06745+2rKTUZXKR8UBEyny031f7BOL7gbNxV0FNP3aNdXo4Fm/2gcAu5MmZQwrDR5fT08YHWoqCzFj1ZhGpLMepN98WnE9AZOSstvt4pKaTT8N5E1Dr21IQP52GLMq+KCNpZnWONBdmY7AYWIK+evo5peQYVDCSk1Hxvosysw+7qZdh5HAYZk9VytAVJYzSsY5bOkcLyXI8b/GbkbjfYbW64fuCs0eCmjkmC6qSobXyyGBp6gagUsbaeZpt2AGFvi+hk9/dYVjamq098XXCJNLFfHoX4i+oW0jzF+hx04QqUWpC1EsoOYo1PJHPoDAi3LkAX4VD3RQQPTbAbEOKl5eowvzLqBHqS5DqXVg2rTpKq31UjC3KjVVJBySF51XUWL3Fg/vGxtuCVNvniBllJIQgZ9LQRSrot8bIHHLv5xuxdfNJB5YvKOLTTvHGNTRNHVwgffjOljp9SRIv7Q88Bdx5LJKZDUcsBoTAixXsqm+o3IG58P9HFXV5BXSS00jNT3g2YXe01gNOrw7aXAcW74bqWpWRFkRgyMAykdCDjrgF3+A5jG7Mye8NOswIvoBXSFXcX06Fsf5xxXQ0tQ9XLG7qkZ0yzch3BBClVXVsQWABNu0f62L3Mc2Ork04Ek56/hiH4pD29F6n94W8+kaGCWGnUzlftK2TXoLKd3XVY2dl+6PhQbW8OA+ZhJS6NcE87SrvEWed1uRYldV1uULANYgXBxyyuWnfVJPJUoxOlBrm1iIbhXZNmOsuRubBgL4uarOaqCAye5w8tFBstSdl26fYAWA3+QxKlzeoaeWKGnjkWMLd2n03LC9rCJtwPXuPPAUdfE32PIm10s0inVMzuFkRrhSSdQV2AG52ZLfexcPkUrxz8x050rKysqnSnL08vYm5swLdfvHFJDVvzar3inCUjMEn0y61EhUEyDwKVWxUMfOzdmOL2DMGpgEqCXh+5U9tPYS2+E2+/8J9DgIRyKs97965lPfl6dGl9Or8fxfFpuvyOJaZFIkcBjdOfE7OzMp0uZNXMFgbgFmuN/ujF/HIGAKkEHoQbg4j5lXpChdz6ADcsx6Ko7kntgESroZIf4QWRkJaGNwEBAXXLKbbkn49R/aww0/FayJcQvrLKI0JXx6wWU3vZQFUk36W74hvAzERyWE07rPUb7RQxkFUv5XUL6kucLdREUSOVXPipjdAN1S7AMDf45FKxqOxZj2wEbjTP2npKqeJGLyrHRwx9SSTrmtp6+Ha4/DjNc+mgHNE8PKBjtDCafQ6OOlnWylQepN7jqL4auMHMRihSZIhl6B5/AZA0099QKj7tjpuemvCjHRNNJT5dHEoWeVJQ6yF1KnUCyg/AANQI63S3bAar7K8pKQZdERuFkrH9C/2cQ/oMx+mGyX2hUCTyQSymIxvoLupEZYWuA/w3F7EEg468KQAmonT4WYQw/wCahBQfQyaz9Rit9nEkElI9PJpadZZDUxOBq5rOxYlT1BvselsA5U1QkihkZXU9GUgg/UYy72xfxityuhG/MmMjj0BUD92v8sWP/R+mhzenjoQYCqtNUrE7BCosqKyX0gsxv06KcVmSfx7iWon6x0MfLU/rkFT+8v8AlgNXAx9wYMByq6dZEeNhdXUqw8wRY/uOMv8AYvUtTy1uVyHxU8paO/dCf/Rv28arjJvaWhy7M6PNUB5bHk1NvI7An9n96DASMzeaqqnNfQ1clPEzLDTxorRt25shLjWx7C1h88WPBefVMMENNNQ1pKHliUotuXqIRm8d7hLatuoOH2KQMoZSCrAEEdCD0OI+a5lFTxNNM4SNBck//wBuSdrYDJ/anw+zU8yx3EtIxqISvxe7yH7RQf1GubDsFxn0csLNKKYJOSg5OmM8xJOzySyqCGFibKdz6DG3VefU9WObT6mmpvE8MkbI7wPs40sASCu4tsWVRjHM+ycU1QKJIVlgmf3mlkLlU0Fer2HjCKDtfpfzwGk5LWc8RyyXiaYrHNbrBXILI/ykTY9mGkd8STJLTOEYBJIrshFyAh+IAC5amY22F2iNrggA4zrh7O4oSz1MkpirZOVOsihLEDwzRgG6Kh0i5t1/VxseUOtShparxTw2KyKbGRPuTxsLEXHW3Rrjpa4c8ncS3aimELHxSQSLrVSfvIFYWBO91JU7m174MyqVWRYamsleRhdYKdNBcd/hBe3rqAxWZvwzJE3MXWSDdZoV8QPcvGtr37tFYnupx4TiBigStiSpivYTR2O/z2Aa/ny2v0U4Bho6SZk5cUYooe52MreZAF1Un8RLH0x3zehjhoKhI1sogkPmSSjXJJ3ZidyTucQsumYj+J1IkA6wVN9S/tW5iftBscuJM/8A4rNE8EqTSIY0Q20szgr4XvpYC97X1WHw4CNw3MyzSpKxeGocqobcI6xpdB5K6XNvNW88cOEaTl1ilJHaAwyiMMxOvTJEDI34iT4VJ6Kq264l5VQe8R1NNNDPHGzq6SkaCdl+HfUGVl/IjfEiacxVqaaaflQwGNWRNSsWMZstjsFCWN7dcBZZEAWqwdwag/7kePH8DSQ391kCqf8AEyAtH+zY6o/kLr6Yp8l4i+3q4kp53fmh1GkAWZFFmJNoypXfVuQRYHoPWa1nUVUuogXNNTNYAecshKkD1Yop8jgOeX8qSdoUjlp5Ru70sl4QfW3h1ejJfHurqY4nZhKamaPw82YqIqe/W+kBdZ/CoLnYbDFVPmEjosahYITskcYYBx5KFAln+SBE/WOLPK+GZH0s94kX4R4eYB5KF+zpx/Nu57tgICF5maGJWcuQ0xk8LS+Rkt+hgt0j+NhtYC5PjO6mOn5juTKKa0sxtvNVEfYRKB0C3BC9rp3vhozKoSjiWKmjBlkOmKMd2PV3PXSvxMx3+pGMb4tzdWKrBVIIqKYFpGVn94qmuzO+gHSl7qD06gWsMBRxlZZUaReTPJqapleRopkYkkkLI4V4uh02OwI62xcezOmnczV8jmSZj7nSFu8j9WHkES7bfrYWquJp39wWOVqmWZSvMYOsd97xt8RjKG++1gDjb+EMthhAYMq0lEhijZiArSk/bS36dfAD568A3ZXHFCqUyMt40A03GrT0uR13IO+K7PeDqOrfmSxfaWtzEYo9vLUhBIwcQ8JU1YVkYNHOvwTxNpkXy8Q6j0Nxivy5s0ppUimC1sDNpE62SVB2Mi/CwA6spv6YDpVUlLk9FUzxR20oWZmYs8jAWUMzEsd7Dc4pfYfk7RUBqJP0tW5lY9yLnT+e5/axXe12pasqaTKITvK4knt92MdL+W12+i41GkpljRY0FlRQqjyAFhgOuDBgwBio4tyJK6klpn6SLsfwsN1P0NsW+DAZt7Gc/dopMvqfDU0bFLHqYxsD62O3y0nvjhnNTNU5XXySveWnqWkEVgOWsDhlTpchkXVc/ixw9qeWS0VVFnNILmOyVKD7yHa5+mxP809sMo4ey/NFSsXXpmUF+XIyCUDbTKqmz2tax8rYDxmrGauyqaCNtTK7ySBTpFO0e6sem7lSF8xfFRxvwtrX3dG5bFjLQyg20TWJaC/ZW3ZfqPui+hVdVFTxF5GWOKNdydgqjYf8MQw9NmFNeNxJE/wuh+Fgdip7MrC/oRgPzlQVnKeMySM9UCy1ELoWlkYMbJqdCscdgLkN3byw28G5ywSCGaeFJAzCiqEYsqEaS1NJsAYyCBsSOm9wMT+MuGpXlaeONDmEMbcxCCFrICCpkSxBEgU2YA3B9LXQqBlKRVE8UHJBYSIRZYEDbpHGXuZXIJubndcB+g4OIZJIJeXD/HIh46ZnAIbtZrWKHqGGx9D0Qc04wEdUI62kanaQbz05JI/zqFSHWx+9f5YpuHuJXWOI18ohdHEcFWjh3iLAsIqgfeQqN777XNjvhxy6kpzPN7/cS1dgj3Bgdbbcl7bE9dL77m1xgPVZkrxhZFAeMC6vEGsB56FPMiNu8RI80xOy7OmZCkq+8xFbsrBWkCfiXSNFRH6qA46EE4sMnrIaOMUqmomEHgMnKd/Fs2klF66WHbviAU+3RlQxGSoWSOM7MEVSJpCv3FcG1j1NidzgLGKX3ZFmicy0TAEi+oxKfvIepjHdT8I3HS2O01S1UzrHJy6aM2klU2MhHVUP3UHdxve4FrE4oKviaGk94m2Wkksy672ZySruigElHuLDbUVYjbc/cszSGsoUSjRTDGVJijNtcSt4kAYAqeh0nYg2vvfAdKzMQsYSnXkQMCYwngeYDdn1H9DEOpkbxG+3UXiU2W/ZmV9MUC+LmMm3zjia+pv5WXUx6hd8S6iRZpmdV5gcwyxx9DLTqu6rqsCVlJcrt92/UYmcSzwVcIglWqjjZ0DOImQA6gArF16MSFNgRvgE/IOMpZppBQUOogX5tQ550vlfYkL5C9h6Wxo1XnXIp43nTTM4AEKHUzSkfAh21b99gBubDC5mMNPFWI9IrSVUaFDGjARKCNmna1lt1/Ed7A74TuJuKXj1SQlqiS+ietRfBTJcB1p1N+nd99+pPQB740zqpHOSErJXOAsziRVWljO4gjLEapCASSNz18gEGtnjAmlh5NMI1HLC6Q5a4vHNExOvvZtNvDe++OOaQpEs0iRyGAyKJo5ZCeaCWKSxvpB3sd9/iPUYYuFOHxUyrmVVCdDFEpae93qZFUKCTYXXw3ZrAbE9BuF1wBkE6hZpCRX1iWjOkD3WmAsZLAAKStlVbdSNvixp+ae5Q0EsT6DTRxlHQHUbdNNhuXJ+tziTw9lJhDSSkPUS2MrDoLdEXyRRsB8z1OKrM/ZxlsxLGDluW1F4mZG1Xvfwnc33374CF7Os1njC0NarJMsYkgLtqMkB6AnvJHsrfQ4bc6zSOlgknlNkjUsf+HzJ2+uFaTgF+bA/v9SwgkDoJdDsPMB9IazDY3vcYVuO6x83zBMpp2PIibXVyDzU/Dfpt0/nH9XATPY9lslRJUZvUj7WpJWIH7sYPb0NgB6L641PHGjpkiRY41CoihVA6ADYDHbAGDBgwBgwYMBzqYFkRkdQysCGB6EHqMY9k1S/D+YGlmJOXVLXhkPSJvInt5H0s3njZcU/FfDkNfTPTzDZh4WHVG7MvqMB2z/J4a2menmGqKUC+k26EMCCPIgHHLhbh2Ggp1p4AdAJN2NySepOM74K4nmyyoGVZmbL0pqg/Cy9ACfLsPLoe2NC4tzz3OmacJrIZFC3sLswXc9hv1wEHjHMqFdEdTUpTzDxwvqs0bdA/kB2OrwnocZzxTwdz6iOeNY0r1ZZAvSGuCkNqQ9Fcgbr/WLNhxzVBSZnz5kD01eqQMzAERSrcIDf7jhrfMDzxO4b4ZIp6imqYxyRUuaZdVzHDsU0sDdCDcraxUWGAwanV3eZBTpE0LB+RUMSDK2zSyFyAQqi9radxsb73OTcQPE8wjkjNLIrstHLHqjlWNCZGvsIgzKxFupPTGhcZ8GrKlquNqiMDwVUSj3iIfyij9Mo8wL/AKvfGdZrw1VwwpyViraNbK08C3l5QfUY2F7rck3sN+hwF/lWZU1lmjmqMtMtjyql5TBJt92RXDLtYC56AbWth8yTMjCCwoWcN8U1NKKgN5XLMJT8rHGGpWRyzcmJjPZpKgCdbBpgpCR2JuQFAG53I7DEujnIqWa0jODBBIKaQoplYfaP9mRvZGAttqucBpXFlLl1VC0WianDEFlME0Z1A7MPsytwCwsRbxY88KUWW0sAiIlmUEkKIZ3JY9WayBbkBRYC23rhCj4orI4ZFWuqzIEeWNmbUgRHChTqU3LC51X2Okd8d6rierYwp7/Vi08cUx2UNrXVdNKjSbhlAJP3TgNZzHMxLEEXL35a/C1QVp0S3Qi55i29FGEDP82pI1MlRUzVKxt+go5JmjVuwed3O4PlpPphReqeVxJokleaJuXBVO0qiWNwHA5hu11U2B3vqA7Y5pURQySU8kwgjRnZ4QCQ6yxoWS4BBZHUKNQ7dbjAXmeZ5KxEBECUmkj3SBioEzLqjWZhpdg52vcKd74oJp46Z6fmxSxp4pIoVOpkJbTJE4axZG0bG9xfvj3kGTVtfTMiUyxo4US1krFVKIbgnVsSOl16gfXGgcGcHRoQ9MPfJhsa2oB5Mdv8ip3lPkRt+t2wCvwnwU1o5K5ZGRmL02XBjqkPUMwvaOMX3JA9fI7bw/kTRsZ6gq9Qy6RpFkhj7RxjsOl26sR2FgF00corGpKWUrNyhLV1sgDyWYkIiA+FbkE2tpUdrnHSqqa3LHjeac1lG7hJGdVWWAsbK11ADpqNjtcXwE72mRZk1Koyw2l1jXYqGKehbYb2v6YYclWYU8QqCDNoHMK9C9t7fXE0HCn7QuN4sthv+kqJNoYh1Y+Z8lB/PoMBXe1LjNqSNaWlu9bUeGJV3KA7aiPPyv336DE/2a8HjLqXS3iqJfHO/W7n7oPkP37nvim9mnBkqyNmOYHXWzbgN/iVPYeTW29Bt540fAGDBgwBgwYMAYMGDAGDBgwFDxlwnT5jAYZxv1Rx8SN5j+8d8ZrQ59Ll5OVZ2plpZBoiqbEqUOwDE9h/SX5b42jFdnuSQVkLQ1EYkjbseoPmD1BHmMArw8HyyrCj15noo3WSNdCl30G6BpQfEoNt7XNuuHnGOvl+ZZAxam1VuXXuYj8cQ7262+Y28wMO2R8bQZhTuaGRPeNG0U2xVv1gNyt+4uMA2YRONKuip6iMFKhKiRWcy0aksiLYapVW+tbm3iVu/TDvGSFBe17eK3S/e1+2MzyTMKx6mozOKlFTBKeTEqyBZViiJXUgYaXDtduoO2A+VGQR5gnM5dFmUfTmRnkTj0JW6lvno+WFmXgOnh18o5pQlwVYNDzUt6tDqsPUkHrjQOEKSWSvqaw0z0kLxJGI3ADSOpJMjKvTYhQe9sXnGGcmlpmdBeViI4V/FM50oPlqNz6A4DDJeDQIDTrm9MIr/DJGyG19VrkXtq3t574KrhEyxpHLnFIVjII0Bma4AUE2ALEKLAnGzcDZhLPDLHVFXqKeZoZW0gBrWKsB0AZGBxZ8Ql4qWeSAKJUiZkuoI1AEjbv0wGLf9BoJ3Vp6mvrHUWHu9Kyr1J2dxoBJJNyetzhqyPgIR2any+GE/wCVr350gPny0ul/2xh+yqsNVRRyqbGaEMCNrFl6jy3OIHs5rWly6nZ2LuqmN2JuSyEqbnzuMBBy/K6eWqkhqZZKqeBVcpKNMIDfCUjFkaxFrnUR0vhyVQBYCwHYYTOM/wCK1lHXj4dXu1Qf5KQ+Fj6LIB/SxezcS0izpTc5TO52jXxMPVtN9I9TbAUfElNPS1ozCCN542iEVTDGLuVUkpIg+8y3IIvuOmIeeZyc0i9zpYJ7SlRNLNE8aRRhgW3cAtIQLAKDv1Iw719dFAjSTOsaKLlmIAH54y7NfaDV5jI1LksRI6PVuLKg9Ljb5nfyGAYOPPaDFl4EEKmoq2Fo4U8RB7F7bj0A3P78V/AfAUvOOY5m3NrH3VDusI7ftD02Hz3xacC+zuCgJmkJqKtt3nfcgnrpve3z6nDrgDBgwYAwYMGAMGDBgDBgwYAwYMGAMGDBgDCDxZ7LKWpfnU7NR1N7iSHYE+bAW39QQcP2DAZA/EOdZYCmYU4rqWxBmi+LT31WHl+ID54ZuD/aHlMsaQwSrBpAVYpBo0jyF/CfocPOFjiHgDLqy5mpl1n76XRvzW1/rfAMysCLg3B6EYRc6yyevzEBXlp4aIBkkCA8ydx1AdSGVU2uO7HyxSn2QyU5vl+Yz0+99LeJf3EfmQcfBl3FEHw1NNUqPxgA/wC4p/fgLbJIJKLN2imnM3vsGtWKKl5IdiLLsTy2Bv6YfpEDAg9CLHGVHiHiRNmoaaT1WRR/XLg/6VcRHYZdAPUyp/8AdwFjwtnxy6nFDUU9U0sBZIzHCzrLHqJQhlGkeEgG5FrYYPZ7lssFIRMvLeSaSbl3voEjlgpttcA7+uFDn8UTfCKOD12JH5lh+7Hz/wBn+b1P+G5swU9UgW37xoA/I4B04yzTL0gkirpo1jdbMhbxEddgPFfytjO6Tj2PenyDLuY3eQppW/m3c/tMMMuSex7LICGeNqh/OViRf+aLA/W+HulpUjUJGioo6KoAA+gwGXUXs0q61xPnNU0ljcU8TWRfQ227/dF/U40zLMthp4xFBGsSDoqCw/8AyfXEvBgDBgwYAwYMGAMGDBgDBgwYD//Z"/>
          <p:cNvSpPr>
            <a:spLocks noChangeAspect="1" noChangeArrowheads="1"/>
          </p:cNvSpPr>
          <p:nvPr/>
        </p:nvSpPr>
        <p:spPr bwMode="auto">
          <a:xfrm>
            <a:off x="460375" y="1603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AutoShape 14" descr="data:image/jpeg;base64,/9j/4AAQSkZJRgABAQAAAQABAAD/2wCEAAkGBxMTEhUUExQWFRUXGCEaGBgXGB4eHhoaISAcICAgICIeHCggHB4mGxwgIzEkJSkrLi4uGyAzODMtNygtLisBCgoKBQUFDgUFDisZExkrKysrKysrKysrKysrKysrKysrKysrKysrKysrKysrKysrKysrKysrKysrKysrKysrK//AABEIAO8A0wMBIgACEQEDEQH/xAAcAAACAwEBAQEAAAAAAAAAAAAABgQFBwMCAQj/xABSEAACAQIEBAMFBAQICgcJAAABAgMEEQAFEiEGEzFBIlFhBxQycYEjQlKRM2KCoRUkY3KSsbPBNENTc3SDorLR0hYlNVSTw/EXRLTCxNPh4vD/xAAUAQEAAAAAAAAAAAAAAAAAAAAA/8QAFBEBAAAAAAAAAAAAAAAAAAAAAP/aAAwDAQACEQMRAD8A3HBgwYAwYMGAMGDBgDBjxNMqKWYhVAuSTYAepxmeee1UySGmyiBqyboXseWvr21D1uB6nAaVU1CRqWkZUUdWYgAfMnbCLnntdy6BtETPVSdlgGoE/wA64H5XxTUvsyrK1hLnFY8ncU8Rsi+l+n5C/ri5HuuXTiky/LebUaA910INN7amlc3O/lf5YCoHGWe1f+CZaIEPR6m42+RK/wBRGPo4b4kn3mzGGAHtEtyPyQf14aaDiioSpjp66mFOZr8mSOTmRswFyhOlSr2ueljhswGUH2b1zfpc7nv+oWX/AMzHtfZdWdUzqr+ruR/aYqOG2yspL73TzyzComBZYZ3FuY1hdBp6Y1XheOnWmT3WNooTcqjKykbm9w/iG/ngEE8DZ5H+hzjV6Sqf79ePPvvE9L8cNNWKOujZj8raf6jjVsfCcBl9J7YkjYJmFFU0jeZQlf3gNb5A4fMk4jpKtdVNPHL5hWGofNeo+owucIcTLmrVUc1NGYUI5ZYahJGxYAlWG1wt/kcVOe+y6gkmPucxoqsDUBE/QdiUvcC/4SMBp2DGQjijOMoOnMYffKYH/CY/iUfrbf7wHzONG4a4npa6PmU0ocdx0ZT5Mp3GAuMGDBgDBgwYAwYMGAMGDBgDBgwYAwYMGAMUPF/FtNl0JlqG6/Ai7s58gP7zsMQPaBxxFlsQ25lQ+0UI6selzbcL/X0GFrg3gGWomGY5uebUNYxwn4Yh1W4G1x2XoO9zgK6mybMc+YS1jNSUF7pAhs0g7E3/AKz9B3xqOQ5DT0cQipoljUeQ3Y+bHqx9Thal48aKqqYp6V1p4HVTPGdekMoYM6AalQ32YXAsb4b6CuinRZIXWRGFwyEEH8sBIwmcZjkVuX1nRRI1NL/MlHhv8pFX88OeFHizMqSpjej5b1jEjVFTndSpDDVICFi3AO7A4CJ7SqqOQU1NGwaqNVE8aKbsoVrs5t8KhL3J88POMgfMqeguizUmXk7GKlT3mpa/TU7Ai/zU/PFdHxZRTTtFLBmNQ6DUxqJzEoUfeZBIiAbjqO+AbsgizSjWWJKOGVWnlkV2qQt1dyw20G2xw45JU1Dx3qYkhkufCknMFuxvpH5WxmGVcUZYzSIMs5bRtyyJDHcyG9kFybsdJ9PXfHObjXKzT89st8NtWj7PXo1aNem/w6/D5/TfAbJhY9oldIlG0cP6aoYQRejObFv2Vu30xmWYcV5dAI5Pca2m1/CYagrY2DWKLLpDaWDAMtyDfF3lXG41BY8xAb/IZlCI29AJUC2+bBr4CdQVi0NTVwU6a5iKeCni8ysIOpvwot7s395GPfs3ya9dW1jtzXDe7iU/fdd5mX8K67Io7BMSoK+nimmqKinNFUToENVq5sJsLKQ4OlB02YJfT9cM/CeVJS0kMKOJAq3Mg/xjHdn6n4mJPU9cB24hzWGlp5Jp/wBGo3Frlr7BQO5JNgPXCDxB7NPEK3KXajqbBuX8KN3sR90+Y3Hpi1QfwpX6utFQvZfKaqHf1WMH+kfTDhmeYR08TzSsEjjUszHsBgETgr2j8yX3LMY/dq1dtxZJD6eRPl0PY40XGb59Bl2eAQSLLBU6S0DSxNG5XqSmqwkXzXt1264gcJcYVOX1Ay3Nzv0p6k/C69ACf7zuOh88Bq+DAMGAMGDBgDBgwYAwYMGAMLfHnF0WW0xlfxSN4Yo+7v5egHc4us0zCOnieaVgscalmJ8h/fjKeCMskzitOa1ikU8ZtSQt08J+K3TYi9+7X/CMBY+zzg+RpDmuZnVVSeKNH6Qqemx2Bsdh2+d8afjMOI6+ikrapc1kAipwggpmYgS6lBMgQbytq8Ite2k+eJtFxRU08ULmgMFBqSJdcn26qxCqzIeguRcar74D7xfBPHmUHu8iw+/RmnkkK6tJju6lR01lC4Bbb59MdJOFqXLDHURVM9OAbSIpLipY9ihBvIT3UXwwcVTQKIeZHzphIGp41+IygGxHkoBuSdgMZfxdxTPEZWp196rlGmWZBqipAescI7sLeJrX7nsADBxTxMdlqTIhYXSgpzeeQeczqfAv6qn6npjN8w4lqKqDlrJ7ghkaKKlgQqNShTaVhZ7sWsNrXvcYgVkSRvNOnPZOXaaV21GaKWymSMlR41ZhcXI26jDBkmRzMUqElWOm0KJKirjN5pFZijxofE0ijStwdyO/cF7QI4oqpYEWODlSCUW1tKGVZEbza92sdxa/Q4k0uWtMY0hFRWo8UkbyxowKxswMe7AAlSLlSbbkXxoOScI01OOYkMab3apzIi5J7rDcBQf1ip9MNtLRU8pKyV7zMtrpHMIlHyWLSbdtycBlVLwbXcyRmy9jHqjeHmTxq2qNdC67uSQw3b188RZ+Bcx93sKHXUaOUZFmiK8vXrvp131/c8reuNL4uyCmRoYlpkVZWAeoZXcp40GnVpYBnBIBYgY6cGZHTTRsJKWI8shUnVGTmi3xAlEJI7kXHrgMqzTL3hqI2kgqYEaQzSSTISkcgjKxi4utlc3LHtb8OK2OAzs0iqtdJAiQgm+lnYuzO17FlXcBmsD18sbrUU9HG1o694GO4HP1p9RLqUDY7bdDhdzjheCpVi8cVQrixmoGEc1r/ej1FJAD136/dwGbZLms9IZpKaq0xfaSR0kgZ0eBWIBIJst+gtubYceDeMI5Cnu59xncXFNLf3Wf/Nm32Tfzdt+jYpM24XlVYTHy6mjjKJM6RsKlIVYnRKh3UC++kAnv0wsZgyzp9tNJNFFJ4njXdpZFAWKLXbwKsRN7DvYdMB+juGs3hfVAIvdp08UlOQARc3LrbZ0Jv412Jv3xVVLnMJczy+YhERY1jsLPZ0Dcy/ca+lvwnGVZLxcElNLVvI8MD6YK5P0lO2wALdGTsQevkQdtKjp0rJESpdoK6NLxVVM2kTxH70ZNwy9NUbX0nzFjgPGVpNXxQpJpjq8vq1WZrbkKOqEdOYhB+pGGPjPhSDMadoZhv1Rx8SN2I/vHfEjh3IIqNGWMu7OxeSSRtTyOepY/IW8hhfzjjF5p2ocs5clSBeSVz9lCvQk23dwfugfPAUPs94nnpKk5TmR+0XammPSRewv326H6Hcb6pjMM9ysZzSPG4EOZ0Z7G2l+oIPUxSWBB7fMYtfZXxg1ZC0FR4aymOiVTsWttrt532Pr88A9YMGDAGDBgwBgwYXuPOI1oKGWoO7AaYx5udl/fufQHAIntAqXzXMY8ogYiGMiSrcen3fpt+0w8sarQUaQxpFEoREUKqjoAMIvsg4Zano2nlP8AGqs812YXIDbqD+eojzOKamzXMYEqVmzALUUo1SRzQKwkQ/A0ZTSWDdLdQ22A06uolfxBIzKoPLZ1B0ntv1tfywmZpS1baJczeEQwurJT0+omecH7O5b9bogHWxJ2xYcN1ecMYve4aQRuoLtG7q6XF7FSCCb7bHFBxfxOQVnTSzvJ7vl6N0MhOlqg+gvpU+V/xYBf4z4sMM4p2lC1lQVSomU3FJExFooz2axuzdb7+QCCYEijdSKkQ88Xtp50c2khWXYCRGFx929vzkRVLJHoqKgcsTMZJUDyJKzWJjmUgMGupsxXoT5Yd+DsjePTKzNIzM70MM7EpT046TyKT4bIdh13ttc2D7kfDGh3edCzSMZo6FntFAt78ye2y77hPPYXtcW71UrSHlgy1NotDSRsjFJG8RpwbpAgRTu1ye52GPcMJmkEEKtIA6SP7zA5E6ujXmlY22FzpTYeEADytJ3FEq08CzE6o46ioTSzi6toVBIxPxEAAAqoY4CDPl4hbnVM4jZZJJltFz5lTTotI/iBRQfIWJAvtc1lYkEShQJVWnhLMKhIpFjhmPxqqMC7FgSACSLEW3GGfh7gnwq9Ts5iEbLHdNa3JPO0sRI7XGo9Ovni/lyahiUF4adFvsWVALnbYkeW2Ay+oqJ1U0weWJ+XHoS5fXOrAxyymQNykkNuh6qRckWP1J5JFFMHklVICml1KSRsP00qaCqyqmyg9yxFzh2qKPLI5GAlEbLpEiI/6TSwKqw3ZrEiwG+9uhtj5TUmVs6hpFlO6xpIf0QY7oBYFLkW0tubAYBUpmgkVtXMKzxrUWg5KI0UVtDspJKupAOm51dOgsLODLBLJzYJ9bGVZnDp7vPIHTSNEg0/ZkAEALvY74dVyqimU2hp5F1b2RCNXTew622wvcQcFDS8lNfXy1Sz+NlRWuOSztaJlF9PbpgKaKufWBU6kqI43ZpoY25kSowA5pNknjKm527dN7ir4n4YlkD+6stNVyDVaO3JrAAfFGT+ilsTcA33PUb4Zaa1ehgqEkDEyrBNJp1FUZQyyKjDvsVICsBiEl4ZHpqlGMbtJKVhgKpAqaAksTAkr2YgXIJPTuGV1sijnQxyukSxBZUkjYLTC6BiQT9pM77Cw+8d8WfDGfx07RUFROzQOFkpqjTpkpJGvpNrtZTsSCbWbfYkYbuNMhncO0JX35Y9QOhStZApuGsyleeh/u7EWzqZY2EkcXJqBLFsSAZeYQAZJXdfsgrE2W46KPPAbdmD1FdRVFIJeRWxgBihssg6hlPURyAEXBupuO29flmVRVFHFJl0a0lXRsQIzsVkH6SGXuVf8Rv1DDCpwJnNQQlPJY11ImunIYEVNMfiiLA2bYXU9iAexxrmSxU0hNZAo1VCLqYXGoC9tQ/EL2Pfa3bAeo8pjMyVTJpqBHoYqxsQbGx7PY9CRtc+eM59qOVyUFVFnNIu6ELUoOjodrn5jwn9k9sOfE/HNJRsI2bmVDEBII93ZjsAey3PdiMQMvzWonmekzKnjiSpiLQora7qNnRz05gBDbbWv5HANWUZjHUwxzxHUkihlPof7+2JeMn9lNU9BWVOTzEkITLTsfvIdyPqDq+erGsYAwYMGAMZJxt/1nnVNl43gpftqjyvsbH6WH7ZxqWZ1qwwyTObLGjOx9FBJ/cMZP7MJjFR5jnMwLPMXkA/US5t9WNv2RgNgAthW484W97WOaIL71TMJICw2Ygg6G/Va30NjjvwjlU6Lz6mpkmlmQFkJAijvvaNQNrXtc3Jx7yjO5WrKmkmRVaMLJEykkPC1xvfowYEH5jAcM9r3eCGFhyJKhLzeIHkxAAykkengB82B7YwzPszjzCaSQRMxQrFRxazFaBb2aPazPfcjyI8sPPtHzZ3hkWEjnVzGGK7AaaWG5ka52CsQxJ8iMZ+9Vr0idXkDp7ukcRWSCSSwVSra/snvpOw7E98AwcOZW7TT+8hHpoDHJIRGFlqJT4ooXI2Lh23HXpfZsPWfh4IvtEEk8tp6kGTQpiUheSpA1Mq6tlUb2N/i378CcNrDyqcbx0YvIe0lW4ux/1amw9WH4ccOJKiNsxR5eWsaSoizSPvFIqmRlRO4kQgFzb62GAYaalXLaKSRvE6rd2Ltba+kanJIRQbegBNsKvDMsEUkk8gimqECxIYA0nNbe0msiwLFyt9rWfr28ca8bRyS8mNohHCvPEkysyzOoAEYUAA31ixJ+ICwOLPLspqhShaD+LA2ZpJlu8u3RUJ+xUdBft0A64DpPxM8k08Uk/ujQgLpiXml2IuSNUdyALCygbgkm2OuU0aS2lpaZXABTmVE5YE9GOhS41m1iTY9sIWVcMVk1Y6mpjhVhZ2UszSje5ve+o77k9tr2GHrgrO40b3OKEokY28JG7Av1I0texvbofPrgF/OeJxFSyCnmpo3p3ssYpipRrkErrc7ncX073OLSjz73l1pg9PUNOt5F93Oj4b+NlkNthsSO2I0dFFmNWyVdEGUbhvhuSuo20sDswCnV1JB9MSeA3ENQ0EdIIYh0Isbggk231DSwCnV1JGA657PBTSJ73TvAZRoR6SRyl1FwSq6G1AHbwnuMdco4tlapFPGxrrRanZEWIIwIAB1N1IvcEXB9OnOqzSLMnko5UZALFZACChKl1YEjS2w3t0IHXqE/JOF6sTypBWo76tSTFSrggeQb8NjY7EdjgGHiZ6WR0q4GpUkfwStKQrU5Us2tipJRtScvfa+nfsWnM6Fa+jjl06XKK6glvhOlmjOmxKsBpI/dig4voJo6dXqFEjQfarPDHszDcpPELkxk7kqbXAO1sd/Z9xXAzyUYfUUJkSVUKRur+Oyht1C6iAOhC7YA4aU1NPySFiljtUQMj8xYQ5bQt9iLAFWQ9iR6BA42yrSWljplK1kqRVMJdlENUpIFyu/Lctq7A+E9xh74XYR5hIFEeh5JUMkbXaWTaS8idgiXQML/QEYs+MsoRide0NUBDMR9yT/EyjyIbw39V8sBgtcfd3arWSVaqnkRYy6hY3AOm0aW1aAg8+nqcbZwXnMchUptTVytIgv+jqB+mjv2LbuPUPjHGhWGVIZG5tTE7LULLEZpGAJ2TWpjVNAvqv9656WxeezueZXqKF4zC5JrKNSdllQ30A+TJ4T6A+eA0PjHJKKhyyaKGFVee0ce5LvOx8BLElmYN4r37Y8GDMql6OGemEZppVkkq+YpVwoIOhR4gXB3BAtvhnio4K73SsIJ5YMkYubBmWxuPxL09DfFzPOqKWdgqjqWIAH1OAzH205e8Jpc0gH2lLIA9u8ZPf0vt8nONIyuvSeGOaM3SRA6n0IviifNKLNIqmkilEw5ZVyoJUagQLNbSSDvsTbbC37C8zY0s1FL+lo5ShH6pLW+moMMBpeDBgwGfe3HNDDljRr8dRIsIHmDcn9y2+uGPIuH448uio3W6cgRuPO6+L8yThH9pn8ZzjKqPqqvz3HoGvv8whH1xq2ARqOnzeiUQxrBXQINMbvIY5Qo2AfwlXsO4wLQ1MMdTVVJQVlVogjWIkpEpOlFBIBY3cux8/QYecK3GFeI3Rj8NPFLUt+wulfzLn+jgMc4wqElrpeS8t6AJBTxwEazpuGYAg6hr2IG9uu2J/CNHIlSzSxxiGliFWFWLlu07BkiWRT0e5bb0B7jCjSyRPHE80aREszzvNC/2mo3DJKoLLe9rC1iAd8aT7NcoQQwqmplqKp6nx/EaeDaO/zk0HAahw7l5gp0RjdzdpD5yMdTn+kT9LYyf2nUp98ZGpZZWkIeKWIHWw06eUOwCsNZtv323OHw1VQ1I1b7wQwVnEIVNA03+za6ly22knVe/QdsfRnc5TmvLTQqZpI0Do5N0Z16hxc2W+w88BnXDcE1PNozGV+bNbVCljdIrPYnQRcagTZluNhhtq56iLMrly47RxqXe2q9yQbKpj8NmAF9/XHnOl94ZWNZTpvdykUoLgdBfmbfO19u2PlQX0COCup6dPvcqCTU59XLlvr19cB8/g0U1Qahnp6PVawl8cxtcLcKwU2BIFifW+Iz5nRozyD36drEkraFehY2sY7Agdr32xDgyBEbUK2AtsSxglLGxjO5L3P6P95x7OTDSV9+h3Ur/g8vdSv4vI4CT/AApBqa1ASdQUmSoYknUy7ne+6nvghzmnG4opUuASYakg2tGfxLf9Iv78cRlXiJ99h3fX/g8v42e3xebWx5TKLD/Doelv8Hl8ox+L+TH5nATsvzGjVmeOeopmN7ipQSRi+q+4vpvpYmzjoTiRk+VNBzZ4ljnMgOmalINjpsCyk3Nht4S3fbFSMnG/8eh3v/7vL3Eg/F/KH8hjzHkuh9cdfHE976o4JVJ3vY+KzDc9QeuAteFJnCVLyvzIjqXl2KONZVVRgTfULtdiAd++EbOKSaoZKqlMk8ICxyBgC6KjMqsl41tbxC5BPffs71QM0emeqp3ksQJlppUe37Lb+o6HyxLyetaCPSKmnZvvOaae7fPxn/hgFv2U0kPvIWFlZo9byPpZZQLBeU99tJJ1g7G6Ha++NYzOiWeGSJujqVuOov3HqDuPlhUTNpEWWWJ6ViulpFWF0YgmwJu3obGx6Yle81DU71fvOnTrblFE5YCFhoJtrv4bE6uvbtgMz44ppC8TiFZGrF91qQHMdpoT11DorAEkG9wo+qZFUNA0FbFMhFHIkfLRHVQLkkIzfpCw1EnYm98ax7RKJnp6vRdJGijrYrX1LIlllAt30afq2Mszn3dtfOl5y8rUk/vALNJb7sSXC+KwswBAG5vgN94VmF6mBDZbieEj/Jzgtt22k1/uxGg9nsDtrrZZq5/5dvsx/NjUBB9QcLHsrzUvT5dKTvaSjf8AZ+0iv8lUj9rDlxPnVQs0VJRohqJVLl5L6IowQCxA3YljYD54BhpqdI1Coqoo6KoAA+gxltN/EuJ2XpHXxavTWBf+tD9Wxe1FDnFMjVHvsdXoBZ6c06xhlG5CMpuGt0vcYWvaxWr/ANU5pEfAsgJP6j6WF/kA354DX8GPim4vgwGVZcefxXOeop6bSPQ+D++Q41bGVezfx51nEtr2ZUH5nb/ZGJB4prKidoJJ4srIJCo6FppAOhRpAIjcb+HV1wGmE4y/2qVTcivCbu4gpUHqxLkD5hx+WLX2e8ORvHBXzPLPVMpIeWRiFvceFb6R4fTvhR9qo5kSoZBEJ8ya7nsI0CA9R3HmN+4wCRUV8i82Vo0mkji0SrHU3jAI0kvEVOoDuEOkEX2xpc9atBEUDPG8VHHTxOkerRKVMjkm2kX8HXrbvjPlp6iQ2LzIGqI4pOfHGGnBdV2dN2t1I3BG9zjZOUj02YmSRollndda7sAqpGAo7sSpAHe+AoaHMhUUQqAoRqmineUKLBpI2UI9htqLX3739MXuW9aS/wD36p/+pxGyjKPFHThNIAQunXk06HUkbW/xkknib0BHYXl0PxU3+n1P9dTgHLBgwYAwYp89zCZSIqZEaZkZxzCQoVbDe3UliABt3PbAMzqf+5v/AOLF/wA2A95pnHLkSCNRJPICyoW0gKOrMbE2vtsCT5bEjxSZwwmFPUKkcjqWj0PqVwOo3AYMOtiNx0OxxFmjmmqKZ2pTGIpCzOzxk25ci2Gkk9WGPVXTypWNOtPzg0SIGDICpVpCfiIPRh0wDBgxUfwlU/8Ac3/8WP8A5seeH6+di0VSqLMiq50HwlX1W+oKkHtsCOtgFzgwYMAncT/pav8A0SH+1mxU1FUscDSuvMWCCoqAh+FpRO1yR0Yqw2v01YtuJ/0tZ/okP9rNjlnWWESvFYESa3iU7CRXH28BPQMx+0X19FOApuH8/WtSk1u0kvjinYxlRpnR7AG2k+JEFuuwxl2VLoCJDE4MDtFOFiiImcE7GSQ2N/wkeEXsO+NnSmSLK0EUjSCGaNhrADppmUlGA6FVuv0xk3GNOVqKtZRD7vHWMY9ayMwkfS7ACMgFTe51fIeWAs/ZlVusdajR8pqerhqOX00AvpcD0CbfLGq8T0VTHURV1JGJ3SMxSwlgpeMkMCrHbUrDoetzjIOCY5Vq8yildXeahZgVUqLaQV8JAKWFhpIFsb/RVAMKSEgAxhiSdgLA3vgIGcRVNRRlYCKeaVQCXGoxhrauhsWCk27XthN9reRLFkBhjuVphFpv1srKl/yOL1vaVloa3PJH+UEbmP8AphdP78dOPmSoyiraNldGp2ZWU3BsLggjr0wFnwjW86hpZeuuFCfnpF/34+4XfZXXXymj9I7fkzD+7BgKP2Oi9bnB7+9sPyeTGkZrlUFShjniSVD91wD/AOn0xmnsmuKvOl6H3lj+bSWxN4P4800cKPTV9RKqlWkWFnDEEi+smzdOt8AzcP8ACpo5fsKiX3XSQKZ/GqtcWKMfEoABGncb+mMs9pskPLofeP0Rqqsva5/xjAXsb2va9t7Xxq2S8TPUShDQ1cKkE8yZFVdu2zk3Pyxl/tCdoxl7JFzWWrq1CeZMjdDYgEX1AnYEA9sArcMQ0xrKNfs+f70pjEIlA5dyfFzNvlbfzxseXG8MP62ZSfukmP8A8uMo4cnZaimADSoK1C8kk6StExNgAF+HUTYt0J8sa1l1M5pg8Y1tT1s0mju41zAqP1rPcX7gDAXXCKD3fX96SSRmbux5jAXPeygAegGKaiNjTX/7/Vf11OJ/DNYqaYQ2qJwXp5CN2W92Rv10J+o9QcU09Cs8cULdJKyrU+l/et8A9pID0IPyOPPPT8S/mMZ/PMsMMMsMaQtVRGmZY1CgVBIC9O6tzBj7nGQU4eR0gj00SR7BBZzcNIGFvEeSBa/dsA157lfPUPFOYJVVlEq2Pha1wRcdwD1BBAx5jyGM9J6g/Kpk/wCbFBPTxrUihVF5M7rUhAPDy1Xxi3TTrRLj+UPni54RpI1E8saKiyzNpVVCjSn2Y2HmVLftYDnU0PInpSks51ylWDyuwI5Uh6MSOqg/THqooxNWyK7yhVgjKhJXQXLS3PgYXJsOvliTnn6ai/z5/sZsfKb/ALQm/wBHi/35sB8lyCBRdpJlHmamUf8AmY9cO5csEZZp+e5ADzMRuFFlHU2AB7km5JJ3x64so+bSyDSHKWkVSAQWQhwLHY3tb64W6xI+clPEqiGuEcgCqApCby7AWs0YQet8A5+/xf5RP6Q/446NUIAGLKFPQki354RHyqn53vfIi0CpEFuWtuV+jJta1+eb38hjrSRx+8NSyKpho+ZMVZQV0ybxbHawDSAfzPTAduI5VaSsKkMPdYdwb/42bF5xfGDRztbdEMinurKNQI8iCMJ0NKI4qjwhDJSxSlQAADJNO1rDpYED6YaeKKnWrUwYKHjYzyHpFBYhj5ajuFv5E9rYCqzc2gzT9l/ryo/+XGXcdqFzGuZZHMhaO0CzCIMCi3ck/HbppG4641HMYmahrZipVZowI1b4tAUKpbyZutu23fGXcduGzCvVYWMoaO0ywCYKoRfDY/ASd7i5PTAR/Z7FGubuI3L66SQvdxJpcrdl1gASWsPF627Y03iNwclpOYSIWFKKg3t9idGu/wCr0B9CcZl7Pp43zd2jj5eikkDjRy7uF3bQCQl79PS/fG68PUqtl9PHIoZTTRqysLgjQoIIOAsoYIwgVVUR22AA06f6rWxmFO8q02YJSoklDzpkHitoUxqWMfZkE2sEflhj/wDZpR9BJVrF/kVqZBHby036el8WfEFJHT5bURxIscaQOFVRYAaTgE32Rt/1TTf6z+1kwY9eyOM/wTTf6z+1kwYDl7O/BnucRfiKvb6//uMaFw5lApIFgDFwpYgkW+Ji1vpe2M8g+w4rfsKmlv8AM7f3xHDhmubZiJmjpqBXQdJpahUVtgdlUM/XbcDpgGbGL+1SKURryW0yR5kQrdhzowwvcHa7b/XF9R57m89etOjUuiMg1TRIzLGPwa2PikI7AbdTiN7Wsv102Yr5JDUD9klG/JVH54DNo0lQuxk5a088cko92EKSsHXo2zFgdwpAva+2NxyrM1p/e1YMx97IjRRdnMiI4A/Njc7AAk7DGAVj0mlg8qyw8r7NuZK8xktt4TZYzfqGGkDa5xrWUV5eelqt2jlpFkfSCWDaeU8gA3Om6A23sx8sBYSVBLThU5bBmnjXUGCzw6S4DDa0iOLgdy+JWVShxRsOjVtQw+R95P8AfiFTsNCxRSwyukbQwrCDctJYNLL2WwFz5ktvcgYl5VGI1pFv4UrKgX9FFSP6hgLvKYF51TGVDLHMsqXF9LuoY28iGu37ePXDEYenLtuZ3d3+rEaT/NUBf2cUsedPBDBKEDNVTGaW+xSAkDV81Qxj88S5K00y1sa9VIkhHrNsB/4+r8xgPNLPy8vaYKDJBHLEkhG5VGKg362OhWPywxZZSrFDHGvwogUeth1wvxVYinhy/QGg5Gh3PXmEHSv7SI5PzHni04XlJp1Rzd4iYmv1JQ2B+q2b64Dxnv6ai/z5/sZsfKf/ALQm/wBHi/35ses8/TUX+fP9jLj5B/2hL/o8X+/NgLnCzlUnLpJWVA5pmmWLbcqpawH5af2cXWb1vJgkltfQpIHmew+psPrigp616aWkpLBkKfbueoke+g/tOr3+YwE1MvT+DuUXupg3k9Sty/8AS8WIuZScyiiZlCNUiFJSRuFcqCCfkxX9rEXURS+5X8XP91/1R8f/AMP+8Y7TVjVMtVR6QsfLtAw6mRLa/wCizJb5HAceJgBJV+QpIf7WbECesuFdlL8+QTSKCBqUuI6eMk7BejH+a3W+PdfWc5J5DsXooNQ8m5swYfRrjHh9MQMMjwIwiNO6VFwrxgkxyKejeFt18za4tgLfPsyE9MYwrJIZ4Y3jf4lvIhPQkEFASCDYjGMcWSmSeqMrQinlrG5Yd3Ri6WjJugIC+G3i+Yt1OltKPeoJAWaGKLVrcEGb3dHu++9tcq2Pfe22+MkyuPXy2imnJmJlldHjKQykm94mGq633a4uNxfAXPBckrVeZyyqFeGiZAAxbsFXxEkvcAHUSb42+upar3aNKSSOOVQovKhZSoFiLAgjtvjGPZZRM0NW7vzGqKuGn13vrCvqcgncgrv9MbDxK+YFkjolhUMDrnlNxH0sFQbsTv6C2AXoeJM2WpkpjS0tQ8UaSOYpWQWcsAAHU+Lwnb9+PvEXEZqcjrZ2iMJ0SRFSwazA8s7jYjViLT01bllRO4hnzE1KIecpQMJVDDSwJASPcWt03xV+0aB6PhwQSECWRlElumtpOa9vMXuMA0+y2itlNH6xX/Mk/wB+DDDwzRcmkp4vwQop+YUX/fgwGee1f+L5nlVb0Al5Tn9UkX/2WbF/7R80rl5dPRU8z80XkmiAuiXsQpYhQ58z06745+2rKTUZXKR8UBEyny031f7BOL7gbNxV0FNP3aNdXo4Fm/2gcAu5MmZQwrDR5fT08YHWoqCzFj1ZhGpLMepN98WnE9AZOSstvt4pKaTT8N5E1Dr21IQP52GLMq+KCNpZnWONBdmY7AYWIK+evo5peQYVDCSk1Hxvosysw+7qZdh5HAYZk9VytAVJYzSsY5bOkcLyXI8b/GbkbjfYbW64fuCs0eCmjkmC6qSobXyyGBp6gagUsbaeZpt2AGFvi+hk9/dYVjamq098XXCJNLFfHoX4i+oW0jzF+hx04QqUWpC1EsoOYo1PJHPoDAi3LkAX4VD3RQQPTbAbEOKl5eowvzLqBHqS5DqXVg2rTpKq31UjC3KjVVJBySF51XUWL3Fg/vGxtuCVNvniBllJIQgZ9LQRSrot8bIHHLv5xuxdfNJB5YvKOLTTvHGNTRNHVwgffjOljp9SRIv7Q88Bdx5LJKZDUcsBoTAixXsqm+o3IG58P9HFXV5BXSS00jNT3g2YXe01gNOrw7aXAcW74bqWpWRFkRgyMAykdCDjrgF3+A5jG7Mye8NOswIvoBXSFXcX06Fsf5xxXQ0tQ9XLG7qkZ0yzch3BBClVXVsQWABNu0f62L3Mc2Ork04Ek56/hiH4pD29F6n94W8+kaGCWGnUzlftK2TXoLKd3XVY2dl+6PhQbW8OA+ZhJS6NcE87SrvEWed1uRYldV1uULANYgXBxyyuWnfVJPJUoxOlBrm1iIbhXZNmOsuRubBgL4uarOaqCAye5w8tFBstSdl26fYAWA3+QxKlzeoaeWKGnjkWMLd2n03LC9rCJtwPXuPPAUdfE32PIm10s0inVMzuFkRrhSSdQV2AG52ZLfexcPkUrxz8x050rKysqnSnL08vYm5swLdfvHFJDVvzar3inCUjMEn0y61EhUEyDwKVWxUMfOzdmOL2DMGpgEqCXh+5U9tPYS2+E2+/8J9DgIRyKs97965lPfl6dGl9Or8fxfFpuvyOJaZFIkcBjdOfE7OzMp0uZNXMFgbgFmuN/ujF/HIGAKkEHoQbg4j5lXpChdz6ADcsx6Ko7kntgESroZIf4QWRkJaGNwEBAXXLKbbkn49R/aww0/FayJcQvrLKI0JXx6wWU3vZQFUk36W74hvAzERyWE07rPUb7RQxkFUv5XUL6kucLdREUSOVXPipjdAN1S7AMDf45FKxqOxZj2wEbjTP2npKqeJGLyrHRwx9SSTrmtp6+Ha4/DjNc+mgHNE8PKBjtDCafQ6OOlnWylQepN7jqL4auMHMRihSZIhl6B5/AZA0099QKj7tjpuemvCjHRNNJT5dHEoWeVJQ6yF1KnUCyg/AANQI63S3bAar7K8pKQZdERuFkrH9C/2cQ/oMx+mGyX2hUCTyQSymIxvoLupEZYWuA/w3F7EEg468KQAmonT4WYQw/wCahBQfQyaz9Rit9nEkElI9PJpadZZDUxOBq5rOxYlT1BvselsA5U1QkihkZXU9GUgg/UYy72xfxityuhG/MmMjj0BUD92v8sWP/R+mhzenjoQYCqtNUrE7BCosqKyX0gsxv06KcVmSfx7iWon6x0MfLU/rkFT+8v8AlgNXAx9wYMByq6dZEeNhdXUqw8wRY/uOMv8AYvUtTy1uVyHxU8paO/dCf/Rv28arjJvaWhy7M6PNUB5bHk1NvI7An9n96DASMzeaqqnNfQ1clPEzLDTxorRt25shLjWx7C1h88WPBefVMMENNNQ1pKHliUotuXqIRm8d7hLatuoOH2KQMoZSCrAEEdCD0OI+a5lFTxNNM4SNBck//wBuSdrYDJ/anw+zU8yx3EtIxqISvxe7yH7RQf1GubDsFxn0csLNKKYJOSg5OmM8xJOzySyqCGFibKdz6DG3VefU9WObT6mmpvE8MkbI7wPs40sASCu4tsWVRjHM+ycU1QKJIVlgmf3mlkLlU0Fer2HjCKDtfpfzwGk5LWc8RyyXiaYrHNbrBXILI/ykTY9mGkd8STJLTOEYBJIrshFyAh+IAC5amY22F2iNrggA4zrh7O4oSz1MkpirZOVOsihLEDwzRgG6Kh0i5t1/VxseUOtShparxTw2KyKbGRPuTxsLEXHW3Rrjpa4c8ncS3aimELHxSQSLrVSfvIFYWBO91JU7m174MyqVWRYamsleRhdYKdNBcd/hBe3rqAxWZvwzJE3MXWSDdZoV8QPcvGtr37tFYnupx4TiBigStiSpivYTR2O/z2Aa/ny2v0U4Bho6SZk5cUYooe52MreZAF1Un8RLH0x3zehjhoKhI1sogkPmSSjXJJ3ZidyTucQsumYj+J1IkA6wVN9S/tW5iftBscuJM/8A4rNE8EqTSIY0Q20szgr4XvpYC97X1WHw4CNw3MyzSpKxeGocqobcI6xpdB5K6XNvNW88cOEaTl1ilJHaAwyiMMxOvTJEDI34iT4VJ6Kq264l5VQe8R1NNNDPHGzq6SkaCdl+HfUGVl/IjfEiacxVqaaaflQwGNWRNSsWMZstjsFCWN7dcBZZEAWqwdwag/7kePH8DSQ391kCqf8AEyAtH+zY6o/kLr6Yp8l4i+3q4kp53fmh1GkAWZFFmJNoypXfVuQRYHoPWa1nUVUuogXNNTNYAecshKkD1Yop8jgOeX8qSdoUjlp5Ru70sl4QfW3h1ejJfHurqY4nZhKamaPw82YqIqe/W+kBdZ/CoLnYbDFVPmEjosahYITskcYYBx5KFAln+SBE/WOLPK+GZH0s94kX4R4eYB5KF+zpx/Nu57tgICF5maGJWcuQ0xk8LS+Rkt+hgt0j+NhtYC5PjO6mOn5juTKKa0sxtvNVEfYRKB0C3BC9rp3vhozKoSjiWKmjBlkOmKMd2PV3PXSvxMx3+pGMb4tzdWKrBVIIqKYFpGVn94qmuzO+gHSl7qD06gWsMBRxlZZUaReTPJqapleRopkYkkkLI4V4uh02OwI62xcezOmnczV8jmSZj7nSFu8j9WHkES7bfrYWquJp39wWOVqmWZSvMYOsd97xt8RjKG++1gDjb+EMthhAYMq0lEhijZiArSk/bS36dfAD568A3ZXHFCqUyMt40A03GrT0uR13IO+K7PeDqOrfmSxfaWtzEYo9vLUhBIwcQ8JU1YVkYNHOvwTxNpkXy8Q6j0Nxivy5s0ppUimC1sDNpE62SVB2Mi/CwA6spv6YDpVUlLk9FUzxR20oWZmYs8jAWUMzEsd7Dc4pfYfk7RUBqJP0tW5lY9yLnT+e5/axXe12pasqaTKITvK4knt92MdL+W12+i41GkpljRY0FlRQqjyAFhgOuDBgwBio4tyJK6klpn6SLsfwsN1P0NsW+DAZt7Gc/dopMvqfDU0bFLHqYxsD62O3y0nvjhnNTNU5XXySveWnqWkEVgOWsDhlTpchkXVc/ixw9qeWS0VVFnNILmOyVKD7yHa5+mxP809sMo4ey/NFSsXXpmUF+XIyCUDbTKqmz2tax8rYDxmrGauyqaCNtTK7ySBTpFO0e6sem7lSF8xfFRxvwtrX3dG5bFjLQyg20TWJaC/ZW3ZfqPui+hVdVFTxF5GWOKNdydgqjYf8MQw9NmFNeNxJE/wuh+Fgdip7MrC/oRgPzlQVnKeMySM9UCy1ELoWlkYMbJqdCscdgLkN3byw28G5ywSCGaeFJAzCiqEYsqEaS1NJsAYyCBsSOm9wMT+MuGpXlaeONDmEMbcxCCFrICCpkSxBEgU2YA3B9LXQqBlKRVE8UHJBYSIRZYEDbpHGXuZXIJubndcB+g4OIZJIJeXD/HIh46ZnAIbtZrWKHqGGx9D0Qc04wEdUI62kanaQbz05JI/zqFSHWx+9f5YpuHuJXWOI18ohdHEcFWjh3iLAsIqgfeQqN777XNjvhxy6kpzPN7/cS1dgj3Bgdbbcl7bE9dL77m1xgPVZkrxhZFAeMC6vEGsB56FPMiNu8RI80xOy7OmZCkq+8xFbsrBWkCfiXSNFRH6qA46EE4sMnrIaOMUqmomEHgMnKd/Fs2klF66WHbviAU+3RlQxGSoWSOM7MEVSJpCv3FcG1j1NidzgLGKX3ZFmicy0TAEi+oxKfvIepjHdT8I3HS2O01S1UzrHJy6aM2klU2MhHVUP3UHdxve4FrE4oKviaGk94m2Wkksy672ZySruigElHuLDbUVYjbc/cszSGsoUSjRTDGVJijNtcSt4kAYAqeh0nYg2vvfAdKzMQsYSnXkQMCYwngeYDdn1H9DEOpkbxG+3UXiU2W/ZmV9MUC+LmMm3zjia+pv5WXUx6hd8S6iRZpmdV5gcwyxx9DLTqu6rqsCVlJcrt92/UYmcSzwVcIglWqjjZ0DOImQA6gArF16MSFNgRvgE/IOMpZppBQUOogX5tQ550vlfYkL5C9h6Wxo1XnXIp43nTTM4AEKHUzSkfAh21b99gBubDC5mMNPFWI9IrSVUaFDGjARKCNmna1lt1/Ed7A74TuJuKXj1SQlqiS+ietRfBTJcB1p1N+nd99+pPQB740zqpHOSErJXOAsziRVWljO4gjLEapCASSNz18gEGtnjAmlh5NMI1HLC6Q5a4vHNExOvvZtNvDe++OOaQpEs0iRyGAyKJo5ZCeaCWKSxvpB3sd9/iPUYYuFOHxUyrmVVCdDFEpae93qZFUKCTYXXw3ZrAbE9BuF1wBkE6hZpCRX1iWjOkD3WmAsZLAAKStlVbdSNvixp+ae5Q0EsT6DTRxlHQHUbdNNhuXJ+tziTw9lJhDSSkPUS2MrDoLdEXyRRsB8z1OKrM/ZxlsxLGDluW1F4mZG1Xvfwnc33374CF7Os1njC0NarJMsYkgLtqMkB6AnvJHsrfQ4bc6zSOlgknlNkjUsf+HzJ2+uFaTgF+bA/v9SwgkDoJdDsPMB9IazDY3vcYVuO6x83zBMpp2PIibXVyDzU/Dfpt0/nH9XATPY9lslRJUZvUj7WpJWIH7sYPb0NgB6L641PHGjpkiRY41CoihVA6ADYDHbAGDBgwBgwYMBzqYFkRkdQysCGB6EHqMY9k1S/D+YGlmJOXVLXhkPSJvInt5H0s3njZcU/FfDkNfTPTzDZh4WHVG7MvqMB2z/J4a2menmGqKUC+k26EMCCPIgHHLhbh2Ggp1p4AdAJN2NySepOM74K4nmyyoGVZmbL0pqg/Cy9ACfLsPLoe2NC4tzz3OmacJrIZFC3sLswXc9hv1wEHjHMqFdEdTUpTzDxwvqs0bdA/kB2OrwnocZzxTwdz6iOeNY0r1ZZAvSGuCkNqQ9Fcgbr/WLNhxzVBSZnz5kD01eqQMzAERSrcIDf7jhrfMDzxO4b4ZIp6imqYxyRUuaZdVzHDsU0sDdCDcraxUWGAwanV3eZBTpE0LB+RUMSDK2zSyFyAQqi9radxsb73OTcQPE8wjkjNLIrstHLHqjlWNCZGvsIgzKxFupPTGhcZ8GrKlquNqiMDwVUSj3iIfyij9Mo8wL/AKvfGdZrw1VwwpyViraNbK08C3l5QfUY2F7rck3sN+hwF/lWZU1lmjmqMtMtjyql5TBJt92RXDLtYC56AbWth8yTMjCCwoWcN8U1NKKgN5XLMJT8rHGGpWRyzcmJjPZpKgCdbBpgpCR2JuQFAG53I7DEujnIqWa0jODBBIKaQoplYfaP9mRvZGAttqucBpXFlLl1VC0WianDEFlME0Z1A7MPsytwCwsRbxY88KUWW0sAiIlmUEkKIZ3JY9WayBbkBRYC23rhCj4orI4ZFWuqzIEeWNmbUgRHChTqU3LC51X2Okd8d6rierYwp7/Vi08cUx2UNrXVdNKjSbhlAJP3TgNZzHMxLEEXL35a/C1QVp0S3Qi55i29FGEDP82pI1MlRUzVKxt+go5JmjVuwed3O4PlpPphReqeVxJokleaJuXBVO0qiWNwHA5hu11U2B3vqA7Y5pURQySU8kwgjRnZ4QCQ6yxoWS4BBZHUKNQ7dbjAXmeZ5KxEBECUmkj3SBioEzLqjWZhpdg52vcKd74oJp46Z6fmxSxp4pIoVOpkJbTJE4axZG0bG9xfvj3kGTVtfTMiUyxo4US1krFVKIbgnVsSOl16gfXGgcGcHRoQ9MPfJhsa2oB5Mdv8ip3lPkRt+t2wCvwnwU1o5K5ZGRmL02XBjqkPUMwvaOMX3JA9fI7bw/kTRsZ6gq9Qy6RpFkhj7RxjsOl26sR2FgF00corGpKWUrNyhLV1sgDyWYkIiA+FbkE2tpUdrnHSqqa3LHjeac1lG7hJGdVWWAsbK11ADpqNjtcXwE72mRZk1Koyw2l1jXYqGKehbYb2v6YYclWYU8QqCDNoHMK9C9t7fXE0HCn7QuN4sthv+kqJNoYh1Y+Z8lB/PoMBXe1LjNqSNaWlu9bUeGJV3KA7aiPPyv336DE/2a8HjLqXS3iqJfHO/W7n7oPkP37nvim9mnBkqyNmOYHXWzbgN/iVPYeTW29Bt540fAGDBgwBgwYMAYMGDAGDBgwFDxlwnT5jAYZxv1Rx8SN5j+8d8ZrQ59Ll5OVZ2plpZBoiqbEqUOwDE9h/SX5b42jFdnuSQVkLQ1EYkjbseoPmD1BHmMArw8HyyrCj15noo3WSNdCl30G6BpQfEoNt7XNuuHnGOvl+ZZAxam1VuXXuYj8cQ7262+Y28wMO2R8bQZhTuaGRPeNG0U2xVv1gNyt+4uMA2YRONKuip6iMFKhKiRWcy0aksiLYapVW+tbm3iVu/TDvGSFBe17eK3S/e1+2MzyTMKx6mozOKlFTBKeTEqyBZViiJXUgYaXDtduoO2A+VGQR5gnM5dFmUfTmRnkTj0JW6lvno+WFmXgOnh18o5pQlwVYNDzUt6tDqsPUkHrjQOEKSWSvqaw0z0kLxJGI3ADSOpJMjKvTYhQe9sXnGGcmlpmdBeViI4V/FM50oPlqNz6A4DDJeDQIDTrm9MIr/DJGyG19VrkXtq3t574KrhEyxpHLnFIVjII0Bma4AUE2ALEKLAnGzcDZhLPDLHVFXqKeZoZW0gBrWKsB0AZGBxZ8Ql4qWeSAKJUiZkuoI1AEjbv0wGLf9BoJ3Vp6mvrHUWHu9Kyr1J2dxoBJJNyetzhqyPgIR2any+GE/wCVr350gPny0ul/2xh+yqsNVRRyqbGaEMCNrFl6jy3OIHs5rWly6nZ2LuqmN2JuSyEqbnzuMBBy/K6eWqkhqZZKqeBVcpKNMIDfCUjFkaxFrnUR0vhyVQBYCwHYYTOM/wCK1lHXj4dXu1Qf5KQ+Fj6LIB/SxezcS0izpTc5TO52jXxMPVtN9I9TbAUfElNPS1ozCCN542iEVTDGLuVUkpIg+8y3IIvuOmIeeZyc0i9zpYJ7SlRNLNE8aRRhgW3cAtIQLAKDv1Iw719dFAjSTOsaKLlmIAH54y7NfaDV5jI1LksRI6PVuLKg9Ljb5nfyGAYOPPaDFl4EEKmoq2Fo4U8RB7F7bj0A3P78V/AfAUvOOY5m3NrH3VDusI7ftD02Hz3xacC+zuCgJmkJqKtt3nfcgnrpve3z6nDrgDBgwYAwYMGAMGDBgDBgwYAwYMGAMGDBgDCDxZ7LKWpfnU7NR1N7iSHYE+bAW39QQcP2DAZA/EOdZYCmYU4rqWxBmi+LT31WHl+ID54ZuD/aHlMsaQwSrBpAVYpBo0jyF/CfocPOFjiHgDLqy5mpl1n76XRvzW1/rfAMysCLg3B6EYRc6yyevzEBXlp4aIBkkCA8ydx1AdSGVU2uO7HyxSn2QyU5vl+Yz0+99LeJf3EfmQcfBl3FEHw1NNUqPxgA/wC4p/fgLbJIJKLN2imnM3vsGtWKKl5IdiLLsTy2Bv6YfpEDAg9CLHGVHiHiRNmoaaT1WRR/XLg/6VcRHYZdAPUyp/8AdwFjwtnxy6nFDUU9U0sBZIzHCzrLHqJQhlGkeEgG5FrYYPZ7lssFIRMvLeSaSbl3voEjlgpttcA7+uFDn8UTfCKOD12JH5lh+7Hz/wBn+b1P+G5swU9UgW37xoA/I4B04yzTL0gkirpo1jdbMhbxEddgPFfytjO6Tj2PenyDLuY3eQppW/m3c/tMMMuSex7LICGeNqh/OViRf+aLA/W+HulpUjUJGioo6KoAA+gwGXUXs0q61xPnNU0ljcU8TWRfQ227/dF/U40zLMthp4xFBGsSDoqCw/8AyfXEvBgDBgwYAwYMGAMGDBgDBgwYD//Z"/>
          <p:cNvSpPr>
            <a:spLocks noChangeAspect="1" noChangeArrowheads="1"/>
          </p:cNvSpPr>
          <p:nvPr/>
        </p:nvSpPr>
        <p:spPr bwMode="auto">
          <a:xfrm>
            <a:off x="612777" y="3127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1040" name="Picture 16" descr="http://portal.belezarevelada.com.br/portal/wp-content/uploads/2013/06/santa-cas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67" y="5661258"/>
            <a:ext cx="811456" cy="9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bairrovilaolimpia.com.br/HTMPROFISSIONAIS/HPSProfissionais/clinicaotorrinobvo2/logoFacMedUSP200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57" y="5661248"/>
            <a:ext cx="95726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49644"/>
            <a:ext cx="9135862" cy="830997"/>
          </a:xfrm>
          <a:prstGeom prst="rect">
            <a:avLst/>
          </a:prstGeom>
          <a:noFill/>
        </p:spPr>
        <p:txBody>
          <a:bodyPr wrap="square" lIns="91340" tIns="45672" rIns="91340" bIns="45672" rtlCol="0">
            <a:spAutoFit/>
          </a:bodyPr>
          <a:lstStyle/>
          <a:p>
            <a:pPr algn="ctr"/>
            <a:r>
              <a:rPr lang="pt-BR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Núcleos  de Avaliação de Tecnologias em Saúde </a:t>
            </a:r>
          </a:p>
          <a:p>
            <a:pPr algn="ctr"/>
            <a:r>
              <a:rPr lang="pt-BR" sz="2400" dirty="0">
                <a:solidFill>
                  <a:prstClr val="black"/>
                </a:solidFill>
                <a:latin typeface="Bookman Old Style" panose="02050604050505020204" pitchFamily="18" charset="0"/>
              </a:rPr>
              <a:t>(NATS SES-SP)</a:t>
            </a:r>
          </a:p>
        </p:txBody>
      </p:sp>
      <p:pic>
        <p:nvPicPr>
          <p:cNvPr id="446466" name="Picture 2" descr="http://www.grzero.com.br/wp-content/uploads/2011/05/Beneficienc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3785" y="2227128"/>
            <a:ext cx="1501588" cy="1501588"/>
          </a:xfrm>
          <a:prstGeom prst="rect">
            <a:avLst/>
          </a:prstGeom>
          <a:noFill/>
        </p:spPr>
      </p:pic>
      <p:pic>
        <p:nvPicPr>
          <p:cNvPr id="18" name="Picture 21" descr="http://www.hsvicente.org.br/images/logo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73" y="1358944"/>
            <a:ext cx="6635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http://www.gruposobam.com.br/Content/logo_soba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98" y="933496"/>
            <a:ext cx="9239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7" descr="http://www.memoria.cnpq.br/img/logomarca/logo_es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6135688"/>
            <a:ext cx="138588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 descr="http://3.bp.blogspot.com/-Z1H5VDwIsHE/USI9DgWARMI/AAAAAAAAArk/TJ-CoEzQhXc/s1600/Logo_PPSU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4721235"/>
            <a:ext cx="18859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3" descr="https://encrypted-tbn2.gstatic.com/images?q=tbn:ANd9GcSXxXe7aQtntAVadfcgP_KtjRHBOB817GrR26VHt_w79riGNoquLXZMlI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7" y="6213476"/>
            <a:ext cx="18859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ttp://www.meuconcursopublico.com/wp-content/uploads/2013/08/concurso-publico-secretaria-da-saude-de-sao-paulo-201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r="10553"/>
          <a:stretch>
            <a:fillRect/>
          </a:stretch>
        </p:blipFill>
        <p:spPr bwMode="auto">
          <a:xfrm>
            <a:off x="977910" y="5375275"/>
            <a:ext cx="16494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Kelly\Desktop\logo_sp-score 5.jpg"/>
          <p:cNvPicPr>
            <a:picLocks noChangeAspect="1" noChangeArrowheads="1"/>
          </p:cNvPicPr>
          <p:nvPr/>
        </p:nvPicPr>
        <p:blipFill>
          <a:blip r:embed="rId14"/>
          <a:srcRect l="24379" t="19681" r="22382" b="22076"/>
          <a:stretch>
            <a:fillRect/>
          </a:stretch>
        </p:blipFill>
        <p:spPr bwMode="auto">
          <a:xfrm>
            <a:off x="33341" y="6350"/>
            <a:ext cx="722312" cy="1116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2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 descr="http://1.bp.blogspot.com/-KTyuQ77hbpc/Ueass-BA1dI/AAAAAAAAAZk/trrTofR4vMA/s1600/Alan+Kay+-+fu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"/>
          <a:stretch/>
        </p:blipFill>
        <p:spPr bwMode="auto">
          <a:xfrm>
            <a:off x="-396551" y="586857"/>
            <a:ext cx="9985110" cy="549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3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>
              <a:ea typeface="ＭＳ Ｐゴシック" pitchFamily="34" charset="-128"/>
            </a:endParaRPr>
          </a:p>
        </p:txBody>
      </p:sp>
      <p:sp>
        <p:nvSpPr>
          <p:cNvPr id="226307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>
              <a:ea typeface="ＭＳ Ｐゴシック" pitchFamily="34" charset="-128"/>
            </a:endParaRPr>
          </a:p>
        </p:txBody>
      </p:sp>
      <p:pic>
        <p:nvPicPr>
          <p:cNvPr id="2416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96964" y="6308725"/>
            <a:ext cx="2016125" cy="369888"/>
          </a:xfrm>
          <a:prstGeom prst="rect">
            <a:avLst/>
          </a:prstGeom>
          <a:solidFill>
            <a:schemeClr val="tx1"/>
          </a:solidFill>
        </p:spPr>
        <p:txBody>
          <a:bodyPr lIns="91340" tIns="45672" rIns="91340" bIns="45672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  <a:latin typeface="AdvOT8649160c.B"/>
                <a:ea typeface="ＭＳ Ｐゴシック" pitchFamily="34" charset="-128"/>
              </a:rPr>
              <a:t>Coleta de dados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97360" y="5445125"/>
            <a:ext cx="1800225" cy="369888"/>
          </a:xfrm>
          <a:prstGeom prst="rect">
            <a:avLst/>
          </a:prstGeom>
          <a:solidFill>
            <a:schemeClr val="tx1"/>
          </a:solidFill>
        </p:spPr>
        <p:txBody>
          <a:bodyPr lIns="91340" tIns="45672" rIns="91340" bIns="45672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  <a:latin typeface="AdvOT8649160c.B"/>
                <a:ea typeface="ＭＳ Ｐゴシック" pitchFamily="34" charset="-128"/>
              </a:rPr>
              <a:t>Modelagem </a:t>
            </a:r>
          </a:p>
        </p:txBody>
      </p:sp>
      <p:sp>
        <p:nvSpPr>
          <p:cNvPr id="226311" name="CaixaDeTexto 6"/>
          <p:cNvSpPr txBox="1">
            <a:spLocks noChangeArrowheads="1"/>
          </p:cNvSpPr>
          <p:nvPr/>
        </p:nvSpPr>
        <p:spPr bwMode="auto">
          <a:xfrm>
            <a:off x="6457950" y="4764092"/>
            <a:ext cx="1223963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smtClean="0">
                <a:solidFill>
                  <a:srgbClr val="FFFFFF"/>
                </a:solidFill>
                <a:latin typeface="AdvOT8649160c.B" charset="0"/>
              </a:rPr>
              <a:t>Análise</a:t>
            </a:r>
            <a:r>
              <a:rPr lang="pt-BR" b="1" smtClean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26312" name="CaixaDeTexto 7"/>
          <p:cNvSpPr txBox="1">
            <a:spLocks noChangeArrowheads="1"/>
          </p:cNvSpPr>
          <p:nvPr/>
        </p:nvSpPr>
        <p:spPr bwMode="auto">
          <a:xfrm>
            <a:off x="7812092" y="4764092"/>
            <a:ext cx="1223962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smtClean="0">
                <a:solidFill>
                  <a:srgbClr val="FFFFFF"/>
                </a:solidFill>
                <a:latin typeface="AdvOT8649160c.B" charset="0"/>
              </a:rPr>
              <a:t>Relatório</a:t>
            </a:r>
            <a:r>
              <a:rPr lang="pt-BR" b="1" smtClean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38575" y="1895475"/>
            <a:ext cx="1223963" cy="369888"/>
          </a:xfrm>
          <a:prstGeom prst="rect">
            <a:avLst/>
          </a:prstGeom>
          <a:solidFill>
            <a:schemeClr val="tx1"/>
          </a:solidFill>
        </p:spPr>
        <p:txBody>
          <a:bodyPr lIns="91340" tIns="45672" rIns="91340" bIns="45672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  <a:latin typeface="AdvOT8649160c.B"/>
                <a:ea typeface="ＭＳ Ｐゴシック" pitchFamily="34" charset="-128"/>
              </a:rPr>
              <a:t>Auditoria</a:t>
            </a:r>
          </a:p>
        </p:txBody>
      </p:sp>
      <p:grpSp>
        <p:nvGrpSpPr>
          <p:cNvPr id="226314" name="Grupo 9"/>
          <p:cNvGrpSpPr>
            <a:grpSpLocks/>
          </p:cNvGrpSpPr>
          <p:nvPr/>
        </p:nvGrpSpPr>
        <p:grpSpPr bwMode="auto">
          <a:xfrm>
            <a:off x="7866067" y="142885"/>
            <a:ext cx="1196975" cy="1152525"/>
            <a:chOff x="3491880" y="1996512"/>
            <a:chExt cx="1248823" cy="1260139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491880" y="1996512"/>
              <a:ext cx="1248823" cy="12601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36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pic>
          <p:nvPicPr>
            <p:cNvPr id="12" name="Picture 2" descr="C:\Users\Kelly\Desktop\logo_sp-score 5.jpg"/>
            <p:cNvPicPr>
              <a:picLocks noChangeAspect="1" noChangeArrowheads="1"/>
            </p:cNvPicPr>
            <p:nvPr/>
          </p:nvPicPr>
          <p:blipFill>
            <a:blip r:embed="rId4"/>
            <a:srcRect l="24379" t="19681" r="22382" b="22076"/>
            <a:stretch>
              <a:fillRect/>
            </a:stretch>
          </p:blipFill>
          <p:spPr bwMode="auto">
            <a:xfrm>
              <a:off x="3760195" y="2156199"/>
              <a:ext cx="712193" cy="940765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815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236547" name="Picture 4" descr="http://i.imgur.com/mjHvz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8" name="Rectângulo 3"/>
          <p:cNvSpPr>
            <a:spLocks noChangeArrowheads="1"/>
          </p:cNvSpPr>
          <p:nvPr/>
        </p:nvSpPr>
        <p:spPr bwMode="auto">
          <a:xfrm>
            <a:off x="4486275" y="5435603"/>
            <a:ext cx="46577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/>
          <a:p>
            <a:pPr defTabSz="45672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REPLICCAR Study Group</a:t>
            </a:r>
            <a:endParaRPr lang="en-US" sz="24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45672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0" y="188913"/>
            <a:ext cx="8143875" cy="584200"/>
          </a:xfrm>
          <a:prstGeom prst="rect">
            <a:avLst/>
          </a:prstGeom>
        </p:spPr>
        <p:txBody>
          <a:bodyPr lIns="91340" tIns="45672" rIns="91340" bIns="45672">
            <a:spAutoFit/>
          </a:bodyPr>
          <a:lstStyle/>
          <a:p>
            <a:pPr defTabSz="456725">
              <a:spcBef>
                <a:spcPts val="2400"/>
              </a:spcBef>
              <a:defRPr/>
            </a:pPr>
            <a:r>
              <a:rPr lang="en-US" sz="3200" b="1" kern="0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Registro</a:t>
            </a:r>
            <a:r>
              <a:rPr lang="en-US" sz="3200" b="1" kern="0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Paulista</a:t>
            </a:r>
            <a:r>
              <a:rPr lang="en-US" sz="3200" b="1" kern="0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de </a:t>
            </a:r>
            <a:r>
              <a:rPr lang="en-US" sz="3200" b="1" kern="0" dirty="0" err="1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Cirurgia</a:t>
            </a:r>
            <a:r>
              <a:rPr lang="en-US" sz="3200" b="1" kern="0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 Cardiovascular</a:t>
            </a:r>
            <a:endParaRPr lang="pt-BR" sz="3200" b="1" kern="0" dirty="0">
              <a:solidFill>
                <a:srgbClr val="FFFF00"/>
              </a:solidFill>
              <a:latin typeface="Cambria Math" pitchFamily="18" charset="0"/>
              <a:ea typeface="Cambria Math" pitchFamily="18" charset="0"/>
              <a:cs typeface="Times New Roman"/>
            </a:endParaRPr>
          </a:p>
        </p:txBody>
      </p:sp>
      <p:pic>
        <p:nvPicPr>
          <p:cNvPr id="13" name="Picture 2" descr="C:\Users\Kelly\Desktop\logo_sp-score 5.jpg"/>
          <p:cNvPicPr>
            <a:picLocks noChangeAspect="1" noChangeArrowheads="1"/>
          </p:cNvPicPr>
          <p:nvPr/>
        </p:nvPicPr>
        <p:blipFill>
          <a:blip r:embed="rId4"/>
          <a:srcRect l="24379" t="19681" r="22382" b="22076"/>
          <a:stretch>
            <a:fillRect/>
          </a:stretch>
        </p:blipFill>
        <p:spPr bwMode="auto">
          <a:xfrm>
            <a:off x="8308975" y="5541966"/>
            <a:ext cx="755650" cy="116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35433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tsnet.org/sites/default/files/images/AATS_ICC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t="14064" r="34479" b="10611"/>
          <a:stretch/>
        </p:blipFill>
        <p:spPr bwMode="auto">
          <a:xfrm>
            <a:off x="12912" y="1196752"/>
            <a:ext cx="5487569" cy="11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llcongress.com/content/uploads/2015/05/45462469929th%20EACTS%20Annual%20Meeting%202015%20-%20European%20Association%20for%20Cardio-Thoracic%20Surgery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12173" r="50000" b="10728"/>
          <a:stretch/>
        </p:blipFill>
        <p:spPr bwMode="auto">
          <a:xfrm>
            <a:off x="-14266" y="3769766"/>
            <a:ext cx="4500541" cy="114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3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54" y="1365656"/>
            <a:ext cx="4817880" cy="531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11575" r="49703" b="72407"/>
          <a:stretch/>
        </p:blipFill>
        <p:spPr bwMode="auto">
          <a:xfrm>
            <a:off x="2195736" y="-30187"/>
            <a:ext cx="4736116" cy="137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76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2"/>
          <a:stretch/>
        </p:blipFill>
        <p:spPr bwMode="auto">
          <a:xfrm>
            <a:off x="1326428" y="1083663"/>
            <a:ext cx="6474730" cy="16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1"/>
          <a:stretch/>
        </p:blipFill>
        <p:spPr bwMode="auto">
          <a:xfrm>
            <a:off x="2208588" y="2492896"/>
            <a:ext cx="4880131" cy="456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11575" r="49703" b="72407"/>
          <a:stretch/>
        </p:blipFill>
        <p:spPr bwMode="auto">
          <a:xfrm>
            <a:off x="2195735" y="-30187"/>
            <a:ext cx="4736116" cy="137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74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journal thoracic and cardiovascular surgery"/>
          <p:cNvSpPr>
            <a:spLocks noChangeAspect="1" noChangeArrowheads="1"/>
          </p:cNvSpPr>
          <p:nvPr/>
        </p:nvSpPr>
        <p:spPr bwMode="auto">
          <a:xfrm>
            <a:off x="155579" y="-14445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journal thoracic and cardiovascular surgery"/>
          <p:cNvSpPr>
            <a:spLocks noChangeAspect="1" noChangeArrowheads="1"/>
          </p:cNvSpPr>
          <p:nvPr/>
        </p:nvSpPr>
        <p:spPr bwMode="auto">
          <a:xfrm>
            <a:off x="307975" y="79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70" y="33725"/>
            <a:ext cx="4140552" cy="108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33" y="1412776"/>
            <a:ext cx="6417826" cy="403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00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488" y="-3165"/>
            <a:ext cx="4837112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283" name="Rectângulo 4"/>
          <p:cNvSpPr>
            <a:spLocks noChangeArrowheads="1"/>
          </p:cNvSpPr>
          <p:nvPr/>
        </p:nvSpPr>
        <p:spPr bwMode="auto">
          <a:xfrm>
            <a:off x="4235460" y="561976"/>
            <a:ext cx="2817813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>
                <a:solidFill>
                  <a:srgbClr val="000000"/>
                </a:solidFill>
                <a:latin typeface="MyriadPro-Regular" charset="0"/>
              </a:rPr>
              <a:t>Registro Paulista de Cirurgia Cardiovascular</a:t>
            </a:r>
            <a:endParaRPr lang="pt-BR" sz="10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284" name="Rectângulo 8"/>
          <p:cNvSpPr>
            <a:spLocks noChangeArrowheads="1"/>
          </p:cNvSpPr>
          <p:nvPr/>
        </p:nvSpPr>
        <p:spPr bwMode="auto">
          <a:xfrm>
            <a:off x="4235452" y="3789373"/>
            <a:ext cx="3095625" cy="17780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600" b="1" dirty="0">
                <a:solidFill>
                  <a:srgbClr val="E60000"/>
                </a:solidFill>
                <a:latin typeface="MyriadPro-Bold" charset="0"/>
                <a:ea typeface="Calibri" pitchFamily="34" charset="0"/>
                <a:cs typeface="Times New Roman" pitchFamily="18" charset="0"/>
              </a:rPr>
              <a:t>Primeiro</a:t>
            </a:r>
            <a:endParaRPr lang="pt-BR" sz="1600" dirty="0">
              <a:solidFill>
                <a:srgbClr val="000000"/>
              </a:solidFill>
              <a:latin typeface="MyriadPro-Bold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1600" b="1" dirty="0">
                <a:solidFill>
                  <a:srgbClr val="000000"/>
                </a:solidFill>
                <a:latin typeface="MyriadPro-Bold" charset="0"/>
                <a:cs typeface="Times New Roman" pitchFamily="18" charset="0"/>
              </a:rPr>
              <a:t>Relatório de Cirurgias </a:t>
            </a:r>
          </a:p>
          <a:p>
            <a:pPr>
              <a:lnSpc>
                <a:spcPct val="115000"/>
              </a:lnSpc>
            </a:pPr>
            <a:r>
              <a:rPr lang="pt-BR" sz="1600" b="1" dirty="0">
                <a:solidFill>
                  <a:srgbClr val="000000"/>
                </a:solidFill>
                <a:latin typeface="MyriadPro-Bold" charset="0"/>
                <a:cs typeface="Times New Roman" pitchFamily="18" charset="0"/>
              </a:rPr>
              <a:t>Cardíacas no Adulto</a:t>
            </a:r>
          </a:p>
          <a:p>
            <a:pPr>
              <a:lnSpc>
                <a:spcPct val="115000"/>
              </a:lnSpc>
            </a:pPr>
            <a:r>
              <a:rPr lang="pt-BR" sz="1600" b="1" dirty="0">
                <a:solidFill>
                  <a:srgbClr val="E60000"/>
                </a:solidFill>
                <a:latin typeface="MyriadPro-Bold" charset="0"/>
                <a:cs typeface="Times New Roman" pitchFamily="18" charset="0"/>
              </a:rPr>
              <a:t>2016</a:t>
            </a:r>
          </a:p>
          <a:p>
            <a:pPr>
              <a:lnSpc>
                <a:spcPct val="115000"/>
              </a:lnSpc>
            </a:pPr>
            <a:endParaRPr lang="pt-BR" sz="1600" dirty="0">
              <a:solidFill>
                <a:srgbClr val="000000"/>
              </a:solidFill>
              <a:latin typeface="MyriadPro-Bold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400" b="1" i="1" dirty="0">
                <a:solidFill>
                  <a:srgbClr val="0FACFF"/>
                </a:solidFill>
                <a:latin typeface="MyriadPro-SemiboldIt" charset="0"/>
                <a:cs typeface="Times New Roman" pitchFamily="18" charset="0"/>
              </a:rPr>
              <a:t>Rumo a excelência </a:t>
            </a:r>
            <a:endParaRPr lang="pt-BR" sz="1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4235450" y="5751513"/>
            <a:ext cx="1871663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225286" name="Grupo 9"/>
          <p:cNvGrpSpPr>
            <a:grpSpLocks/>
          </p:cNvGrpSpPr>
          <p:nvPr/>
        </p:nvGrpSpPr>
        <p:grpSpPr bwMode="auto">
          <a:xfrm>
            <a:off x="3492510" y="1997075"/>
            <a:ext cx="1247775" cy="1258888"/>
            <a:chOff x="3491880" y="1996512"/>
            <a:chExt cx="1248823" cy="1260139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491880" y="1996512"/>
              <a:ext cx="1248823" cy="12601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pt-BR" sz="3600">
                <a:solidFill>
                  <a:prstClr val="black"/>
                </a:solidFill>
              </a:endParaRPr>
            </a:p>
          </p:txBody>
        </p:sp>
        <p:pic>
          <p:nvPicPr>
            <p:cNvPr id="18" name="Picture 2" descr="C:\Users\Kelly\Desktop\logo_sp-score 5.jpg"/>
            <p:cNvPicPr>
              <a:picLocks noChangeAspect="1" noChangeArrowheads="1"/>
            </p:cNvPicPr>
            <p:nvPr/>
          </p:nvPicPr>
          <p:blipFill>
            <a:blip r:embed="rId4"/>
            <a:srcRect l="24379" t="19681" r="22382" b="22076"/>
            <a:stretch>
              <a:fillRect/>
            </a:stretch>
          </p:blipFill>
          <p:spPr bwMode="auto">
            <a:xfrm>
              <a:off x="3760393" y="2155420"/>
              <a:ext cx="711797" cy="94232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287" name="Rectângulo 18"/>
          <p:cNvSpPr>
            <a:spLocks noChangeArrowheads="1"/>
          </p:cNvSpPr>
          <p:nvPr/>
        </p:nvSpPr>
        <p:spPr bwMode="auto">
          <a:xfrm>
            <a:off x="4234862" y="6004391"/>
            <a:ext cx="457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Compilado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b="1" i="1" dirty="0" err="1">
                <a:solidFill>
                  <a:srgbClr val="000000"/>
                </a:solidFill>
              </a:rPr>
              <a:t>em</a:t>
            </a:r>
            <a:r>
              <a:rPr lang="en-US" sz="1100" b="1" i="1" dirty="0">
                <a:solidFill>
                  <a:srgbClr val="000000"/>
                </a:solidFill>
              </a:rPr>
              <a:t> </a:t>
            </a:r>
            <a:r>
              <a:rPr lang="en-US" sz="1100" b="1" i="1" dirty="0" err="1">
                <a:solidFill>
                  <a:srgbClr val="000000"/>
                </a:solidFill>
              </a:rPr>
              <a:t>nome</a:t>
            </a:r>
            <a:r>
              <a:rPr lang="en-US" sz="1100" b="1" i="1" dirty="0">
                <a:solidFill>
                  <a:srgbClr val="000000"/>
                </a:solidFill>
              </a:rPr>
              <a:t> do </a:t>
            </a:r>
            <a:r>
              <a:rPr lang="en-US" sz="1100" b="1" i="1" dirty="0" err="1">
                <a:solidFill>
                  <a:srgbClr val="000000"/>
                </a:solidFill>
              </a:rPr>
              <a:t>Registro</a:t>
            </a:r>
            <a:r>
              <a:rPr lang="en-US" sz="1100" b="1" i="1" dirty="0">
                <a:solidFill>
                  <a:srgbClr val="000000"/>
                </a:solidFill>
              </a:rPr>
              <a:t> </a:t>
            </a:r>
            <a:r>
              <a:rPr lang="en-US" sz="1100" b="1" i="1" dirty="0" err="1">
                <a:solidFill>
                  <a:srgbClr val="000000"/>
                </a:solidFill>
              </a:rPr>
              <a:t>Paulista</a:t>
            </a:r>
            <a:r>
              <a:rPr lang="en-US" sz="1100" b="1" i="1" dirty="0">
                <a:solidFill>
                  <a:srgbClr val="000000"/>
                </a:solidFill>
              </a:rPr>
              <a:t> de </a:t>
            </a:r>
          </a:p>
          <a:p>
            <a:r>
              <a:rPr lang="en-US" sz="1100" b="1" i="1" dirty="0" err="1">
                <a:solidFill>
                  <a:srgbClr val="000000"/>
                </a:solidFill>
              </a:rPr>
              <a:t>Cirurgia</a:t>
            </a:r>
            <a:r>
              <a:rPr lang="en-US" sz="1100" b="1" i="1" dirty="0">
                <a:solidFill>
                  <a:srgbClr val="000000"/>
                </a:solidFill>
              </a:rPr>
              <a:t> Cardiovascular</a:t>
            </a:r>
            <a:endParaRPr lang="pt-BR" sz="11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793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2312</TotalTime>
  <Words>873</Words>
  <Application>Microsoft Macintosh PowerPoint</Application>
  <PresentationFormat>On-screen Show (4:3)</PresentationFormat>
  <Paragraphs>118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15_Tema do Office</vt:lpstr>
      <vt:lpstr>7_Tema do Office</vt:lpstr>
      <vt:lpstr>4_Tema do Office</vt:lpstr>
      <vt:lpstr>2_Office Theme</vt:lpstr>
      <vt:lpstr>Tema do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Papers em desenvolvimento</vt:lpstr>
      <vt:lpstr>PowerPoint Presentation</vt:lpstr>
      <vt:lpstr>PPSUS - FAPESP 2016</vt:lpstr>
      <vt:lpstr>PowerPoint Presentation</vt:lpstr>
      <vt:lpstr>Objetivos</vt:lpstr>
      <vt:lpstr>PowerPoint Presentation</vt:lpstr>
      <vt:lpstr>Sharon-Lise Teresa Normand, Ph.D.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Finalidade</vt:lpstr>
      <vt:lpstr>PowerPoint Presentation</vt:lpstr>
      <vt:lpstr>PowerPoint Presentation</vt:lpstr>
      <vt:lpstr>PowerPoint Presentation</vt:lpstr>
      <vt:lpstr>Impacto do projeto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ucocir07</dc:creator>
  <cp:lastModifiedBy>Ricardo Terra</cp:lastModifiedBy>
  <cp:revision>158</cp:revision>
  <dcterms:created xsi:type="dcterms:W3CDTF">2014-04-14T12:26:45Z</dcterms:created>
  <dcterms:modified xsi:type="dcterms:W3CDTF">2017-11-30T11:11:50Z</dcterms:modified>
</cp:coreProperties>
</file>