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281" r:id="rId3"/>
    <p:sldId id="330" r:id="rId4"/>
    <p:sldId id="331" r:id="rId5"/>
    <p:sldId id="340" r:id="rId6"/>
    <p:sldId id="338" r:id="rId7"/>
    <p:sldId id="332" r:id="rId8"/>
    <p:sldId id="334" r:id="rId9"/>
    <p:sldId id="333" r:id="rId10"/>
    <p:sldId id="335" r:id="rId11"/>
    <p:sldId id="336" r:id="rId12"/>
    <p:sldId id="337" r:id="rId13"/>
    <p:sldId id="341" r:id="rId14"/>
    <p:sldId id="339" r:id="rId15"/>
    <p:sldId id="344" r:id="rId16"/>
    <p:sldId id="345" r:id="rId17"/>
    <p:sldId id="347" r:id="rId18"/>
    <p:sldId id="346" r:id="rId19"/>
    <p:sldId id="348" r:id="rId20"/>
    <p:sldId id="349" r:id="rId21"/>
    <p:sldId id="350" r:id="rId22"/>
    <p:sldId id="352" r:id="rId23"/>
    <p:sldId id="351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6" autoAdjust="0"/>
    <p:restoredTop sz="98373" autoAdjust="0"/>
  </p:normalViewPr>
  <p:slideViewPr>
    <p:cSldViewPr>
      <p:cViewPr>
        <p:scale>
          <a:sx n="70" d="100"/>
          <a:sy n="70" d="100"/>
        </p:scale>
        <p:origin x="-1368" y="-180"/>
      </p:cViewPr>
      <p:guideLst>
        <p:guide orient="horz" pos="3702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7" d="100"/>
        <a:sy n="197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AA977-B640-448C-A45F-5F585BABAF05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E1607-38BF-4FFE-AE21-139EFD6AB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517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22EDE-D437-47DB-B98C-C3948A154F4F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72C82-61B0-4194-8329-6CF47B0450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664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2C82-61B0-4194-8329-6CF47B04501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066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2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243" y="2902077"/>
            <a:ext cx="2034613" cy="8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760" y="620688"/>
            <a:ext cx="2020196" cy="150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53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0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17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28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6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243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719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958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13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04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89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168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438150"/>
            <a:ext cx="8520112" cy="4699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214313" y="1143000"/>
            <a:ext cx="8701087" cy="5399088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4500563" y="6615113"/>
            <a:ext cx="9255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BD49E-EE9E-4894-ACEA-DAA0106B89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90593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376243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692" y="511180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4509120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536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72" y="107935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034" y="2420888"/>
            <a:ext cx="1959100" cy="145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091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07" y="503979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86" y="4635788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573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215" y="547439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5070386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30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074402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97" y="2060848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965499" y="877722"/>
            <a:ext cx="2283382" cy="95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91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29" y="1825462"/>
            <a:ext cx="1606748" cy="117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253530" y="877722"/>
            <a:ext cx="1841744" cy="7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0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504" y="4665017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061439" y="5024489"/>
            <a:ext cx="2041206" cy="85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467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4242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70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287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67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633980"/>
            <a:ext cx="2112669" cy="83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115" y="5157192"/>
            <a:ext cx="1878913" cy="139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13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092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4733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0682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7411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963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647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2179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3932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  <a:prstGeom prst="rect">
            <a:avLst/>
          </a:prstGeom>
        </p:spPr>
        <p:txBody>
          <a:bodyPr vert="eaVert"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08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692696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196680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813" y="1976595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187624" y="770835"/>
            <a:ext cx="2053606" cy="85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59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764704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4113"/>
            <a:ext cx="1539800" cy="112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547664" y="836712"/>
            <a:ext cx="1656184" cy="69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878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88" y="4676380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132904" y="4963365"/>
            <a:ext cx="1956708" cy="81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788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4749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51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58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42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image" Target="../media/image2.gif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080" y="6382239"/>
            <a:ext cx="936104" cy="36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99865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7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  <p:sldLayoutId id="2147483688" r:id="rId18"/>
    <p:sldLayoutId id="2147483691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70" y="6359606"/>
            <a:ext cx="966978" cy="38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968" y="6184892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5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3"/>
          <p:cNvSpPr>
            <a:spLocks noGrp="1"/>
          </p:cNvSpPr>
          <p:nvPr>
            <p:ph type="ctrTitle" sz="quarter"/>
          </p:nvPr>
        </p:nvSpPr>
        <p:spPr>
          <a:xfrm>
            <a:off x="3239344" y="1916832"/>
            <a:ext cx="5904656" cy="1097736"/>
          </a:xfrm>
        </p:spPr>
        <p:txBody>
          <a:bodyPr/>
          <a:lstStyle/>
          <a:p>
            <a:r>
              <a:rPr lang="pt-BR" sz="4000" dirty="0" smtClean="0"/>
              <a:t>Descentralização e Centralização</a:t>
            </a:r>
          </a:p>
        </p:txBody>
      </p:sp>
      <p:sp>
        <p:nvSpPr>
          <p:cNvPr id="33795" name="Subtítulo 4"/>
          <p:cNvSpPr>
            <a:spLocks noGrp="1"/>
          </p:cNvSpPr>
          <p:nvPr>
            <p:ph type="subTitle" sz="quarter" idx="1"/>
          </p:nvPr>
        </p:nvSpPr>
        <p:spPr>
          <a:xfrm>
            <a:off x="323528" y="5708848"/>
            <a:ext cx="8820472" cy="1752600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pt-BR" sz="3200" b="1" dirty="0" smtClean="0"/>
              <a:t>Prof. Luciano Thomé e Castro</a:t>
            </a:r>
          </a:p>
          <a:p>
            <a:pPr algn="r">
              <a:lnSpc>
                <a:spcPct val="80000"/>
              </a:lnSpc>
            </a:pPr>
            <a:endParaRPr lang="pt-BR" sz="3200" b="1" dirty="0" smtClean="0"/>
          </a:p>
          <a:p>
            <a:pPr algn="r">
              <a:lnSpc>
                <a:spcPct val="80000"/>
              </a:lnSpc>
            </a:pPr>
            <a:r>
              <a:rPr lang="pt-BR" sz="32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534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Processo de Tomada de Decisão?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1512168"/>
          </a:xfrm>
        </p:spPr>
        <p:txBody>
          <a:bodyPr/>
          <a:lstStyle/>
          <a:p>
            <a:r>
              <a:rPr lang="pt-PT" dirty="0" smtClean="0"/>
              <a:t>Até onde vai o poder do chefe? Se é responsável por todos os processos, o poder é alto, se não ele é menor e por isso, existe uma descentralização:</a:t>
            </a:r>
          </a:p>
          <a:p>
            <a:endParaRPr lang="pt-PT" dirty="0" smtClean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899592" y="3645024"/>
            <a:ext cx="1368152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Informação</a:t>
            </a:r>
            <a:endParaRPr lang="pt-PT" dirty="0"/>
          </a:p>
        </p:txBody>
      </p:sp>
      <p:sp>
        <p:nvSpPr>
          <p:cNvPr id="6" name="Rectangle 5"/>
          <p:cNvSpPr/>
          <p:nvPr/>
        </p:nvSpPr>
        <p:spPr>
          <a:xfrm>
            <a:off x="2411760" y="3645024"/>
            <a:ext cx="1800200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Aconselhamento</a:t>
            </a:r>
            <a:endParaRPr lang="pt-PT" dirty="0"/>
          </a:p>
        </p:txBody>
      </p:sp>
      <p:sp>
        <p:nvSpPr>
          <p:cNvPr id="7" name="Rectangle 6"/>
          <p:cNvSpPr/>
          <p:nvPr/>
        </p:nvSpPr>
        <p:spPr>
          <a:xfrm>
            <a:off x="4355976" y="3645024"/>
            <a:ext cx="1152128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Escolha</a:t>
            </a:r>
            <a:endParaRPr lang="pt-PT" dirty="0"/>
          </a:p>
        </p:txBody>
      </p:sp>
      <p:sp>
        <p:nvSpPr>
          <p:cNvPr id="8" name="Rectangle 7"/>
          <p:cNvSpPr/>
          <p:nvPr/>
        </p:nvSpPr>
        <p:spPr>
          <a:xfrm>
            <a:off x="5652120" y="3645024"/>
            <a:ext cx="1440160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Autorização</a:t>
            </a:r>
            <a:endParaRPr lang="pt-PT" dirty="0"/>
          </a:p>
        </p:txBody>
      </p:sp>
      <p:sp>
        <p:nvSpPr>
          <p:cNvPr id="9" name="Rectangle 8"/>
          <p:cNvSpPr/>
          <p:nvPr/>
        </p:nvSpPr>
        <p:spPr>
          <a:xfrm>
            <a:off x="7236296" y="3645024"/>
            <a:ext cx="1152128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 smtClean="0"/>
              <a:t>Execucão</a:t>
            </a:r>
            <a:endParaRPr lang="pt-PT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8610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Situação</a:t>
            </a:r>
            <a:endParaRPr lang="pt-PT" dirty="0"/>
          </a:p>
        </p:txBody>
      </p:sp>
      <p:sp>
        <p:nvSpPr>
          <p:cNvPr id="11" name="TextBox 10"/>
          <p:cNvSpPr txBox="1"/>
          <p:nvPr/>
        </p:nvSpPr>
        <p:spPr>
          <a:xfrm>
            <a:off x="8460432" y="37890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Ação</a:t>
            </a:r>
            <a:endParaRPr lang="pt-PT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450912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O que pode ser feito?</a:t>
            </a:r>
            <a:endParaRPr lang="pt-PT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4510861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O </a:t>
            </a:r>
            <a:r>
              <a:rPr lang="pt-PT" dirty="0"/>
              <a:t>q</a:t>
            </a:r>
            <a:r>
              <a:rPr lang="pt-PT" dirty="0" smtClean="0"/>
              <a:t>ue deve ser feito? </a:t>
            </a:r>
            <a:endParaRPr lang="pt-PT" dirty="0"/>
          </a:p>
        </p:txBody>
      </p:sp>
      <p:sp>
        <p:nvSpPr>
          <p:cNvPr id="14" name="TextBox 13"/>
          <p:cNvSpPr txBox="1"/>
          <p:nvPr/>
        </p:nvSpPr>
        <p:spPr>
          <a:xfrm>
            <a:off x="5004048" y="4509120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O que se pretende fazer?</a:t>
            </a:r>
            <a:endParaRPr lang="pt-PT" dirty="0"/>
          </a:p>
        </p:txBody>
      </p:sp>
      <p:sp>
        <p:nvSpPr>
          <p:cNvPr id="15" name="TextBox 14"/>
          <p:cNvSpPr txBox="1"/>
          <p:nvPr/>
        </p:nvSpPr>
        <p:spPr>
          <a:xfrm>
            <a:off x="6228184" y="4581128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O Que é autorizado a ser feito? </a:t>
            </a:r>
            <a:endParaRPr lang="pt-PT" dirty="0"/>
          </a:p>
        </p:txBody>
      </p:sp>
      <p:sp>
        <p:nvSpPr>
          <p:cNvPr id="16" name="TextBox 15"/>
          <p:cNvSpPr txBox="1"/>
          <p:nvPr/>
        </p:nvSpPr>
        <p:spPr>
          <a:xfrm>
            <a:off x="7812360" y="4581128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O que é feito de fato?</a:t>
            </a:r>
            <a:endParaRPr lang="pt-PT" dirty="0"/>
          </a:p>
        </p:txBody>
      </p:sp>
      <p:cxnSp>
        <p:nvCxnSpPr>
          <p:cNvPr id="18" name="Straight Arrow Connector 17"/>
          <p:cNvCxnSpPr>
            <a:stCxn id="5" idx="3"/>
            <a:endCxn id="6" idx="1"/>
          </p:cNvCxnSpPr>
          <p:nvPr/>
        </p:nvCxnSpPr>
        <p:spPr>
          <a:xfrm>
            <a:off x="2267744" y="396906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11960" y="400506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08104" y="400506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92280" y="400506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388424" y="400506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2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Questões fundamentais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Que poderes de decisão devem ser delegados aos escalões inferiores da cadeia de autoridade?</a:t>
            </a:r>
          </a:p>
          <a:p>
            <a:r>
              <a:rPr lang="pt-PT" dirty="0" smtClean="0"/>
              <a:t>Como o seu uso deve ser controlado?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21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Como a decisão está </a:t>
            </a:r>
            <a:r>
              <a:rPr lang="pt-PT" dirty="0" err="1" smtClean="0"/>
              <a:t>distribuida</a:t>
            </a:r>
            <a:r>
              <a:rPr lang="pt-PT" dirty="0" smtClean="0"/>
              <a:t>?</a:t>
            </a:r>
            <a:endParaRPr lang="pt-P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571940"/>
              </p:ext>
            </p:extLst>
          </p:nvPr>
        </p:nvGraphicFramePr>
        <p:xfrm>
          <a:off x="457200" y="1341438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1512168"/>
                <a:gridCol w="1368152"/>
                <a:gridCol w="1296144"/>
                <a:gridCol w="1090464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Área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Presidência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Diretoria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Gerência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Analista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Pesquisa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Produção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Marketing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Finanças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Produto 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25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8229600" cy="922114"/>
          </a:xfrm>
        </p:spPr>
        <p:txBody>
          <a:bodyPr/>
          <a:lstStyle/>
          <a:p>
            <a:r>
              <a:rPr lang="pt-PT" dirty="0" smtClean="0"/>
              <a:t>Exercício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45361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dirty="0" smtClean="0"/>
              <a:t>Você é o dono de uma franquia de carros de luxo em Ribeirão Preto. Você tem em Ribeirão e região 150 clientes considerados muito importantes. Você tem um gerente de relacionamento com clientes e mais 3 vendedores (cada um cuida de cerca de 50 clientes). Em uma nova campanha a empresa quer investir R$600 mil ao todo no relacionamento com estes clientes. Isso equivale a R$ 4000 reais por cliente. 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Monte duas propostas de aplicação do dinheiro: uma que seja extremamente descentralizadora e outra extremamente centralizadora (em relação a sua posição de dono). Na sua visão quais as vantagens e desvantagens de cada? Em que situações uma ou outra é recomendada (perfil dos profissionais, clientes, mercado, </a:t>
            </a:r>
            <a:r>
              <a:rPr lang="pt-PT" dirty="0" err="1" smtClean="0"/>
              <a:t>etc</a:t>
            </a:r>
            <a:r>
              <a:rPr lang="pt-PT" dirty="0" smtClean="0"/>
              <a:t>)?</a:t>
            </a:r>
            <a:endParaRPr lang="pt-PT" dirty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9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872208"/>
          </a:xfrm>
        </p:spPr>
        <p:txBody>
          <a:bodyPr>
            <a:normAutofit/>
          </a:bodyPr>
          <a:lstStyle/>
          <a:p>
            <a:r>
              <a:rPr lang="pt-BR" sz="8800" dirty="0" smtClean="0"/>
              <a:t>CONSELHOS</a:t>
            </a:r>
            <a:endParaRPr lang="en-US" sz="8800" dirty="0"/>
          </a:p>
        </p:txBody>
      </p:sp>
      <p:pic>
        <p:nvPicPr>
          <p:cNvPr id="5" name="Imagem 4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5904655" cy="270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592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/>
              <a:t>O QUE É CONSELHO DE ADMINISTRAÇÃO?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1584176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pt-BR" dirty="0"/>
              <a:t>Ó</a:t>
            </a:r>
            <a:r>
              <a:rPr lang="pt-BR" dirty="0" smtClean="0"/>
              <a:t>rgão </a:t>
            </a:r>
            <a:r>
              <a:rPr lang="pt-BR" dirty="0"/>
              <a:t>colegiado encarregado do processo de decisão de uma organização em relação ao seu direcionamento estratégico, é o principal componente do sistema de governança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67544" y="2636912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QUAL É O SEU PAPEL?</a:t>
            </a:r>
            <a:endParaRPr lang="en-US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3415010"/>
            <a:ext cx="835292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pt-BR" sz="2600" dirty="0"/>
              <a:t>Seu papel é ser o elo entre a propriedade e a gestão para orientar e supervisionar a relação desta última com as demais partes interessadas. O Conselho de Administração recebe poderes dos sócios e presta contas a eles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20554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2114"/>
          </a:xfrm>
        </p:spPr>
        <p:txBody>
          <a:bodyPr>
            <a:normAutofit/>
          </a:bodyPr>
          <a:lstStyle/>
          <a:p>
            <a:r>
              <a:rPr lang="pt-BR" b="1" dirty="0" smtClean="0"/>
              <a:t>QUAL É A MISSÃO DO CONSELHO?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3024336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pt-BR" sz="2600" dirty="0"/>
              <a:t>A missão do Conselho de Administração é proteger e valorizar a organização, otimizar o retorno do investimento no longo prazo e buscar o equilíbrio entre os interesses das partes (acionistas e demais stakeholders), de modo que cada uma receba os benefícios apropriados e proporcionais ao vínculo que possui com a companhia e ao risco a que está exposta</a:t>
            </a:r>
            <a:endParaRPr lang="en-US" sz="2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737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688285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pt-BR" sz="2400" dirty="0"/>
              <a:t>O Conselho de Administração é o guardião do objeto social e do sistema de governança. É ele que decide os rumos do negócio, conforme o melhor interesse da organização. </a:t>
            </a:r>
            <a:endParaRPr lang="pt-BR" sz="2400" dirty="0" smtClean="0"/>
          </a:p>
          <a:p>
            <a:endParaRPr lang="pt-BR" sz="2400" dirty="0" smtClean="0"/>
          </a:p>
          <a:p>
            <a:pPr>
              <a:buFont typeface="Courier New" pitchFamily="49" charset="0"/>
              <a:buChar char="o"/>
            </a:pPr>
            <a:r>
              <a:rPr lang="pt-BR" sz="2400" dirty="0" smtClean="0"/>
              <a:t>Toda </a:t>
            </a:r>
            <a:r>
              <a:rPr lang="pt-BR" sz="2400" dirty="0"/>
              <a:t>companhia deve ter um Conselho de Administração eleito pelos sócios, sem perder de vista as demais partes interessadas, o objeto social e a sustentabilidade no longo prazo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pPr>
              <a:buFont typeface="Courier New" pitchFamily="49" charset="0"/>
              <a:buChar char="o"/>
            </a:pPr>
            <a:r>
              <a:rPr lang="pt-BR" sz="2400" dirty="0" smtClean="0"/>
              <a:t> </a:t>
            </a:r>
            <a:r>
              <a:rPr lang="pt-BR" sz="2400" dirty="0"/>
              <a:t>O Conselho de Administração deve sempre decidir em favor do melhor interesse da organização como um todo, independentemente do interesse das partes que indicaram ou elegeram seus membros</a:t>
            </a:r>
            <a:endParaRPr lang="en-US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1251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922114"/>
          </a:xfrm>
        </p:spPr>
        <p:txBody>
          <a:bodyPr>
            <a:normAutofit/>
          </a:bodyPr>
          <a:lstStyle/>
          <a:p>
            <a:r>
              <a:rPr lang="pt-BR" b="1" dirty="0" smtClean="0"/>
              <a:t>           ATRIBUIÇÕES DO CONSELHO 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2520280"/>
          </a:xfrm>
        </p:spPr>
        <p:txBody>
          <a:bodyPr/>
          <a:lstStyle/>
          <a:p>
            <a:r>
              <a:rPr lang="pt-BR" sz="2400" dirty="0"/>
              <a:t>O Conselho de Administração deve zelar pelos valores e propósitos da organização e traçar suas diretrizes estratégicas. Para que o </a:t>
            </a:r>
            <a:r>
              <a:rPr lang="pt-BR" sz="2400" dirty="0" smtClean="0"/>
              <a:t>interesse </a:t>
            </a:r>
            <a:r>
              <a:rPr lang="pt-BR" sz="2400" dirty="0"/>
              <a:t>da empresa sempre prevaleça, o Conselho de Administração deve prevenir e administrar situações de </a:t>
            </a:r>
            <a:r>
              <a:rPr lang="pt-BR" sz="2400" dirty="0" smtClean="0"/>
              <a:t>conflitos </a:t>
            </a:r>
            <a:r>
              <a:rPr lang="pt-BR" sz="2400" dirty="0"/>
              <a:t>de interesses e divergências de opiniões</a:t>
            </a:r>
            <a:r>
              <a:rPr lang="pt-BR" dirty="0"/>
              <a:t>.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656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100" dirty="0"/>
              <a:t>Dentre as responsabilidades do Conselho de Administração destacam-se a discussão, a aprovação e o monitoramento de decisões envolvendo</a:t>
            </a:r>
            <a:r>
              <a:rPr lang="pt-BR" sz="2100" dirty="0" smtClean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pt-BR" sz="2100" dirty="0" smtClean="0"/>
              <a:t>  </a:t>
            </a:r>
            <a:r>
              <a:rPr lang="pt-BR" sz="2100" dirty="0"/>
              <a:t>estratégia</a:t>
            </a:r>
            <a:r>
              <a:rPr lang="pt-BR" sz="2100" dirty="0" smtClean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pt-BR" sz="2100" dirty="0" smtClean="0"/>
              <a:t>  </a:t>
            </a:r>
            <a:r>
              <a:rPr lang="pt-BR" sz="2100" dirty="0"/>
              <a:t>estrutura de capital</a:t>
            </a:r>
            <a:r>
              <a:rPr lang="pt-BR" sz="2100" dirty="0" smtClean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pt-BR" sz="2100" dirty="0" smtClean="0"/>
              <a:t>  apetite </a:t>
            </a:r>
            <a:r>
              <a:rPr lang="pt-BR" sz="2100" dirty="0"/>
              <a:t>e tolerância ao risco (</a:t>
            </a:r>
            <a:r>
              <a:rPr lang="pt-BR" sz="2100" dirty="0" smtClean="0"/>
              <a:t>perfil </a:t>
            </a:r>
            <a:r>
              <a:rPr lang="pt-BR" sz="2100" dirty="0"/>
              <a:t>de risco</a:t>
            </a:r>
            <a:r>
              <a:rPr lang="pt-BR" sz="2100" dirty="0" smtClean="0"/>
              <a:t>);</a:t>
            </a:r>
          </a:p>
          <a:p>
            <a:pPr>
              <a:buFont typeface="Courier New" pitchFamily="49" charset="0"/>
              <a:buChar char="o"/>
            </a:pPr>
            <a:r>
              <a:rPr lang="pt-BR" sz="2100" dirty="0" smtClean="0"/>
              <a:t>  </a:t>
            </a:r>
            <a:r>
              <a:rPr lang="pt-BR" sz="2100" dirty="0"/>
              <a:t>fusões e aquisições</a:t>
            </a:r>
            <a:r>
              <a:rPr lang="pt-BR" sz="2100" dirty="0" smtClean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pt-BR" sz="2100" dirty="0" smtClean="0"/>
              <a:t>  contratação</a:t>
            </a:r>
            <a:r>
              <a:rPr lang="pt-BR" sz="2100" dirty="0"/>
              <a:t>, dispensa, avaliação e remuneração do diretor-presidente e dos demais executivos, a partir da proposta apresentada pelo diretor-presidente; </a:t>
            </a:r>
            <a:endParaRPr lang="pt-BR" sz="2100" dirty="0" smtClean="0"/>
          </a:p>
          <a:p>
            <a:pPr>
              <a:buFont typeface="Courier New" pitchFamily="49" charset="0"/>
              <a:buChar char="o"/>
            </a:pPr>
            <a:r>
              <a:rPr lang="pt-BR" sz="2100" dirty="0" smtClean="0"/>
              <a:t> </a:t>
            </a:r>
            <a:r>
              <a:rPr lang="pt-BR" sz="2100" dirty="0"/>
              <a:t>escolha e avaliação da auditoria independente; </a:t>
            </a:r>
            <a:endParaRPr lang="pt-BR" sz="2100" dirty="0" smtClean="0"/>
          </a:p>
          <a:p>
            <a:pPr>
              <a:buFont typeface="Courier New" pitchFamily="49" charset="0"/>
              <a:buChar char="o"/>
            </a:pPr>
            <a:r>
              <a:rPr lang="pt-BR" sz="2100" dirty="0" smtClean="0"/>
              <a:t> </a:t>
            </a:r>
            <a:r>
              <a:rPr lang="pt-BR" sz="2100" dirty="0"/>
              <a:t>processo sucessório dos conselheiros e executivos; </a:t>
            </a:r>
            <a:endParaRPr lang="pt-BR" sz="2100" dirty="0" smtClean="0"/>
          </a:p>
          <a:p>
            <a:pPr>
              <a:buFont typeface="Courier New" pitchFamily="49" charset="0"/>
              <a:buChar char="o"/>
            </a:pPr>
            <a:r>
              <a:rPr lang="pt-BR" sz="2100" dirty="0" smtClean="0"/>
              <a:t> </a:t>
            </a:r>
            <a:r>
              <a:rPr lang="pt-BR" sz="2100" dirty="0"/>
              <a:t>práticas de Governança Corporativa</a:t>
            </a:r>
            <a:r>
              <a:rPr lang="pt-BR" sz="2100" dirty="0" smtClean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pt-BR" sz="2100" dirty="0" smtClean="0"/>
              <a:t> </a:t>
            </a:r>
            <a:r>
              <a:rPr lang="pt-BR" sz="2100" dirty="0"/>
              <a:t>relacionamento com partes interessadas; </a:t>
            </a:r>
            <a:endParaRPr lang="pt-BR" sz="2100" dirty="0" smtClean="0"/>
          </a:p>
          <a:p>
            <a:pPr>
              <a:buFont typeface="Courier New" pitchFamily="49" charset="0"/>
              <a:buChar char="o"/>
            </a:pPr>
            <a:r>
              <a:rPr lang="pt-BR" sz="2100" dirty="0" smtClean="0"/>
              <a:t> </a:t>
            </a:r>
            <a:r>
              <a:rPr lang="pt-BR" sz="2100" dirty="0"/>
              <a:t>sistemas de controles internos (incluindo políticas e limites de alçada); </a:t>
            </a:r>
            <a:endParaRPr lang="pt-BR" sz="2100" dirty="0" smtClean="0"/>
          </a:p>
          <a:p>
            <a:pPr>
              <a:buFont typeface="Courier New" pitchFamily="49" charset="0"/>
              <a:buChar char="o"/>
            </a:pPr>
            <a:r>
              <a:rPr lang="pt-BR" sz="2100" dirty="0" smtClean="0"/>
              <a:t> </a:t>
            </a:r>
            <a:r>
              <a:rPr lang="pt-BR" sz="2100" dirty="0"/>
              <a:t>política de gestão de </a:t>
            </a:r>
            <a:r>
              <a:rPr lang="pt-BR" sz="2100" dirty="0" smtClean="0"/>
              <a:t>pessoas</a:t>
            </a:r>
          </a:p>
          <a:p>
            <a:pPr>
              <a:buFont typeface="Courier New" pitchFamily="49" charset="0"/>
              <a:buChar char="o"/>
            </a:pPr>
            <a:r>
              <a:rPr lang="pt-BR" sz="2100" dirty="0" smtClean="0"/>
              <a:t> </a:t>
            </a:r>
            <a:r>
              <a:rPr lang="pt-BR" sz="2100" dirty="0"/>
              <a:t>código de conduta. </a:t>
            </a:r>
            <a:endParaRPr lang="pt-BR" sz="21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179512" y="6479512"/>
            <a:ext cx="754843" cy="365125"/>
          </a:xfrm>
        </p:spPr>
        <p:txBody>
          <a:bodyPr/>
          <a:lstStyle/>
          <a:p>
            <a:fld id="{A8C5357B-FFAF-4808-A6CA-BB0C4F2BA858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536157"/>
          </a:xfrm>
        </p:spPr>
        <p:txBody>
          <a:bodyPr>
            <a:normAutofit/>
          </a:bodyPr>
          <a:lstStyle/>
          <a:p>
            <a:pPr marL="514350" indent="-457200"/>
            <a:r>
              <a:rPr lang="pt-PT" dirty="0" smtClean="0"/>
              <a:t>Definição Centralização e Descentralização</a:t>
            </a:r>
          </a:p>
          <a:p>
            <a:pPr marL="514350" indent="-457200"/>
            <a:r>
              <a:rPr lang="pt-PT" dirty="0" smtClean="0"/>
              <a:t>Delegação</a:t>
            </a:r>
          </a:p>
          <a:p>
            <a:pPr marL="514350" indent="-457200"/>
            <a:r>
              <a:rPr lang="pt-PT" dirty="0" smtClean="0"/>
              <a:t>Descentralização Vertical e Horizontal</a:t>
            </a:r>
          </a:p>
          <a:p>
            <a:pPr marL="514350" indent="-457200"/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7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2114"/>
          </a:xfrm>
        </p:spPr>
        <p:txBody>
          <a:bodyPr/>
          <a:lstStyle/>
          <a:p>
            <a:r>
              <a:rPr lang="pt-BR" b="1" dirty="0" smtClean="0"/>
              <a:t>            ATRIBUIÇÕES </a:t>
            </a:r>
            <a:r>
              <a:rPr lang="pt-BR" b="1" dirty="0"/>
              <a:t>DO CONSELHO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96044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pt-BR" sz="2600" dirty="0"/>
              <a:t>Compete ainda ao Conselho de Administração o apoio e supervisão contínuos à gestão da organização com relação aos negócios, aos riscos e às pessoas. Não deve, todavia, interferir em assuntos operacionais, mas deve ter a liberdade de solicitar todas as informações operacionais necessárias ao cumprimento de suas funções, inclusive a contratação de especialistas externos, quando necessário, para a avaliação de assuntos específicos de maior complexidade.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369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/>
          <a:lstStyle/>
          <a:p>
            <a:r>
              <a:rPr lang="pt-BR" dirty="0" smtClean="0"/>
              <a:t>     </a:t>
            </a:r>
            <a:r>
              <a:rPr lang="pt-BR" b="1" dirty="0" smtClean="0"/>
              <a:t>Interação </a:t>
            </a:r>
            <a:r>
              <a:rPr lang="pt-BR" b="1" dirty="0"/>
              <a:t>com a Diretoria Executiva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0989" y="980728"/>
            <a:ext cx="8229600" cy="2088232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pt-BR" dirty="0"/>
              <a:t>Os conselheiros necessitam de conhecimento acerca das atividades e princípios sustentados pela Diretoria Executiva. Um bom relacionamento entre Conselho de Administração e Diretoria Executiva é premissa para a manutenção de fluxo eficiente de informações entre os órgãos da Administração da companhia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23528" y="2988145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          Discussões </a:t>
            </a:r>
            <a:r>
              <a:rPr lang="pt-BR" sz="3200" b="1" dirty="0"/>
              <a:t>Estratégicas vs. Detalhes </a:t>
            </a:r>
            <a:r>
              <a:rPr lang="pt-BR" sz="3200" b="1" dirty="0" smtClean="0"/>
              <a:t>              Operacionais</a:t>
            </a:r>
            <a:endParaRPr lang="en-US" sz="32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074170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pt-BR" sz="2400" dirty="0"/>
              <a:t>Os conselheiros devem enfocar a obtenção de informações e o debate de temas primordialmente estratégicos e não operacionais. Não compete aos conselheiros envolver-se com a gestão operacional da companhia.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7319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341"/>
            <a:ext cx="8229600" cy="922114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b="1" dirty="0" smtClean="0"/>
              <a:t>Posturas </a:t>
            </a:r>
            <a:r>
              <a:rPr lang="en-US" b="1" dirty="0"/>
              <a:t>e Condutas Esperadas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544616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pt-BR" sz="1800" dirty="0"/>
              <a:t>Dever fiduciário do conselheiro de defender os interesses da companhia em detrimento dos interesses próprios ou do acionista que o indicou, sempre com discrição no trato dos assuntos </a:t>
            </a:r>
            <a:r>
              <a:rPr lang="pt-BR" sz="1800" dirty="0" smtClean="0"/>
              <a:t>corporativos</a:t>
            </a:r>
          </a:p>
          <a:p>
            <a:pPr>
              <a:buFont typeface="Courier New" pitchFamily="49" charset="0"/>
              <a:buChar char="o"/>
            </a:pPr>
            <a:r>
              <a:rPr lang="pt-BR" sz="1800" dirty="0" smtClean="0"/>
              <a:t>Preparação </a:t>
            </a:r>
            <a:r>
              <a:rPr lang="pt-BR" sz="1800" dirty="0"/>
              <a:t>adequada para as reuniões (tempo adequado de dedicação à companhia); c</a:t>
            </a:r>
            <a:r>
              <a:rPr lang="pt-BR" sz="1800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pt-BR" sz="1800" dirty="0" smtClean="0"/>
              <a:t> </a:t>
            </a:r>
            <a:r>
              <a:rPr lang="pt-BR" sz="1800" dirty="0"/>
              <a:t>Assiduidade de participação nas </a:t>
            </a:r>
            <a:r>
              <a:rPr lang="pt-BR" sz="1800" dirty="0" smtClean="0"/>
              <a:t>reuniões</a:t>
            </a:r>
          </a:p>
          <a:p>
            <a:pPr>
              <a:buFont typeface="Courier New" pitchFamily="49" charset="0"/>
              <a:buChar char="o"/>
            </a:pPr>
            <a:r>
              <a:rPr lang="pt-BR" sz="1800" dirty="0" smtClean="0"/>
              <a:t>Participação </a:t>
            </a:r>
            <a:r>
              <a:rPr lang="pt-BR" sz="1800" dirty="0"/>
              <a:t>presencial, com uso de tele ou videoconferência somente em casos </a:t>
            </a:r>
            <a:r>
              <a:rPr lang="pt-BR" sz="1800" dirty="0" smtClean="0"/>
              <a:t>excepcionais</a:t>
            </a:r>
          </a:p>
          <a:p>
            <a:pPr>
              <a:buFont typeface="Courier New" pitchFamily="49" charset="0"/>
              <a:buChar char="o"/>
            </a:pPr>
            <a:r>
              <a:rPr lang="pt-BR" sz="1800" dirty="0" smtClean="0"/>
              <a:t>Pontualidade </a:t>
            </a:r>
            <a:r>
              <a:rPr lang="pt-BR" sz="1800" dirty="0"/>
              <a:t>às </a:t>
            </a:r>
            <a:r>
              <a:rPr lang="pt-BR" sz="1800" dirty="0" smtClean="0"/>
              <a:t>reuniões </a:t>
            </a:r>
          </a:p>
          <a:p>
            <a:pPr>
              <a:buFont typeface="Courier New" pitchFamily="49" charset="0"/>
              <a:buChar char="o"/>
            </a:pPr>
            <a:r>
              <a:rPr lang="pt-BR" sz="1800" dirty="0" smtClean="0"/>
              <a:t>Compromisso </a:t>
            </a:r>
            <a:r>
              <a:rPr lang="pt-BR" sz="1800" dirty="0"/>
              <a:t>com resultados (geração de riqueza e retorno</a:t>
            </a:r>
            <a:r>
              <a:rPr lang="pt-BR" sz="1800" dirty="0" smtClean="0"/>
              <a:t>) </a:t>
            </a:r>
          </a:p>
          <a:p>
            <a:pPr>
              <a:buFont typeface="Courier New" pitchFamily="49" charset="0"/>
              <a:buChar char="o"/>
            </a:pPr>
            <a:r>
              <a:rPr lang="pt-BR" sz="1800" dirty="0" smtClean="0"/>
              <a:t>Decisões </a:t>
            </a:r>
            <a:r>
              <a:rPr lang="pt-BR" sz="1800" dirty="0"/>
              <a:t>fundamentadas e proposições </a:t>
            </a:r>
            <a:r>
              <a:rPr lang="pt-BR" sz="1800" dirty="0" smtClean="0"/>
              <a:t>eficazes</a:t>
            </a:r>
          </a:p>
          <a:p>
            <a:pPr>
              <a:buFont typeface="Courier New" pitchFamily="49" charset="0"/>
              <a:buChar char="o"/>
            </a:pPr>
            <a:r>
              <a:rPr lang="pt-BR" sz="1800" dirty="0" smtClean="0"/>
              <a:t>Questionamentos </a:t>
            </a:r>
            <a:r>
              <a:rPr lang="pt-BR" sz="1800" dirty="0"/>
              <a:t>produtivos (foco em questões que agregam valor</a:t>
            </a:r>
            <a:r>
              <a:rPr lang="pt-BR" sz="1800" dirty="0" smtClean="0"/>
              <a:t>) </a:t>
            </a:r>
          </a:p>
          <a:p>
            <a:pPr>
              <a:buFont typeface="Courier New" pitchFamily="49" charset="0"/>
              <a:buChar char="o"/>
            </a:pPr>
            <a:r>
              <a:rPr lang="pt-BR" sz="1800" dirty="0" smtClean="0"/>
              <a:t>Redes </a:t>
            </a:r>
            <a:r>
              <a:rPr lang="pt-BR" sz="1800" dirty="0"/>
              <a:t>de relacionamentos externos (abertura de portas para negociação, tendo como premissa básica os interesses legítimos da companhia</a:t>
            </a:r>
            <a:r>
              <a:rPr lang="pt-BR" sz="1800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pt-BR" sz="1800" dirty="0" smtClean="0"/>
              <a:t>Integridade </a:t>
            </a:r>
            <a:r>
              <a:rPr lang="pt-BR" sz="1800" dirty="0"/>
              <a:t>pessoal (história de vida e postura ética; retidão como padrão de referência</a:t>
            </a:r>
            <a:r>
              <a:rPr lang="pt-BR" sz="1800" dirty="0" smtClean="0"/>
              <a:t>):</a:t>
            </a:r>
          </a:p>
          <a:p>
            <a:pPr marL="0" indent="0">
              <a:buNone/>
            </a:pPr>
            <a:r>
              <a:rPr lang="pt-BR" sz="1800" dirty="0"/>
              <a:t>• saber ouvir e interagir, </a:t>
            </a:r>
            <a:r>
              <a:rPr lang="pt-BR" sz="1800" dirty="0" smtClean="0"/>
              <a:t>                          • </a:t>
            </a:r>
            <a:r>
              <a:rPr lang="pt-BR" sz="1800" dirty="0"/>
              <a:t>imparcialidade, </a:t>
            </a:r>
            <a:r>
              <a:rPr lang="pt-BR" sz="1800" dirty="0" smtClean="0"/>
              <a:t>                                   • </a:t>
            </a:r>
            <a:r>
              <a:rPr lang="pt-BR" sz="1800" dirty="0"/>
              <a:t>senso de justiça</a:t>
            </a:r>
            <a:r>
              <a:rPr lang="pt-BR" sz="1800" dirty="0" smtClean="0"/>
              <a:t>,,         • </a:t>
            </a:r>
            <a:r>
              <a:rPr lang="pt-BR" sz="1800" dirty="0"/>
              <a:t>independência para propor, questionar e decidir </a:t>
            </a:r>
            <a:r>
              <a:rPr lang="pt-BR" sz="1800" dirty="0" smtClean="0"/>
              <a:t>          • </a:t>
            </a:r>
            <a:r>
              <a:rPr lang="pt-BR" sz="1800" dirty="0"/>
              <a:t>ausência de conflitos de interesse</a:t>
            </a:r>
            <a:r>
              <a:rPr lang="pt-BR" sz="1800" dirty="0" smtClean="0"/>
              <a:t>.</a:t>
            </a:r>
            <a:r>
              <a:rPr lang="pt-BR" sz="1800" dirty="0"/>
              <a:t> </a:t>
            </a:r>
            <a:r>
              <a:rPr lang="pt-BR" sz="1800" dirty="0" smtClean="0"/>
              <a:t>                               • </a:t>
            </a:r>
            <a:r>
              <a:rPr lang="pt-BR" sz="1800" dirty="0"/>
              <a:t>equidistância em relação às partes </a:t>
            </a:r>
            <a:r>
              <a:rPr lang="pt-BR" sz="1800" dirty="0" smtClean="0"/>
              <a:t>envolvidas       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94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Centralização e Descentralização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7200800" cy="4536157"/>
          </a:xfrm>
        </p:spPr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Quando todo o poder para a tomada de decisão situa-se em um único ponto da organização – afinal, nas mãos de uma única pessoa, existe uma estrutura centralizada. Na extensão que o poder esta disperso entre muitas pessoas, sugerimos uma estrutura descentralizada.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5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Delegação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Transferência de determinado nível de autoridade de um chefe para um subordinado, criando o compromisso pela tarefa delegada.</a:t>
            </a:r>
          </a:p>
          <a:p>
            <a:endParaRPr lang="pt-PT" dirty="0"/>
          </a:p>
          <a:p>
            <a:r>
              <a:rPr lang="pt-PT" dirty="0" smtClean="0"/>
              <a:t>Diferente da descentralização (que tem foco no poder de decisão) a delegação tem foco na tarefa. A responsabilidade sobre todo o processo continua com o chefe (ele definiu) e apenas transferiu a execução.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95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Fatores Comuns de Influência</a:t>
            </a:r>
            <a:endParaRPr lang="pt-PT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Centralização</a:t>
            </a:r>
            <a:endParaRPr lang="pt-PT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Manter nível de integração das atividades da empresa</a:t>
            </a:r>
          </a:p>
          <a:p>
            <a:r>
              <a:rPr lang="pt-PT" dirty="0" smtClean="0"/>
              <a:t>Para manter uniformidade de decisões e ações</a:t>
            </a:r>
          </a:p>
          <a:p>
            <a:r>
              <a:rPr lang="pt-PT" dirty="0" smtClean="0"/>
              <a:t>Para melhor administrar urgências</a:t>
            </a:r>
          </a:p>
          <a:p>
            <a:r>
              <a:rPr lang="pt-PT" dirty="0" smtClean="0"/>
              <a:t>Quando o principal executivo não aceita a divisão da decisão</a:t>
            </a:r>
          </a:p>
          <a:p>
            <a:r>
              <a:rPr lang="pt-PT" dirty="0" smtClean="0"/>
              <a:t>Para aumentar o nível de controle</a:t>
            </a:r>
            <a:endParaRPr lang="pt-P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 smtClean="0"/>
              <a:t>Descentralização</a:t>
            </a:r>
            <a:endParaRPr lang="pt-PT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A carga de trabalho da alta administração está volumosa ou complexa</a:t>
            </a:r>
          </a:p>
          <a:p>
            <a:r>
              <a:rPr lang="pt-PT" dirty="0" smtClean="0"/>
              <a:t>Morosidade pelo ponto acima</a:t>
            </a:r>
          </a:p>
          <a:p>
            <a:r>
              <a:rPr lang="pt-PT" dirty="0" smtClean="0"/>
              <a:t>Para maior ênfase aos segmentos de mercado ou produtos</a:t>
            </a:r>
          </a:p>
          <a:p>
            <a:r>
              <a:rPr lang="pt-PT" dirty="0" smtClean="0"/>
              <a:t>Pela necessidade de gerar comprometimento, motivação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40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 que descentralizar uma estrutura?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Nem todas as decisões podem ser entendidas em um centro, um cérebro</a:t>
            </a:r>
          </a:p>
          <a:p>
            <a:r>
              <a:rPr lang="pt-PT" dirty="0" smtClean="0"/>
              <a:t>A organização pode responder rapidamente e corretamente às condições locais</a:t>
            </a:r>
          </a:p>
          <a:p>
            <a:r>
              <a:rPr lang="pt-PT" dirty="0" smtClean="0"/>
              <a:t>É um estímulo à motivação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Vantagens da Descentralização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Decisões mais rápidas</a:t>
            </a:r>
          </a:p>
          <a:p>
            <a:r>
              <a:rPr lang="pt-PT" dirty="0" smtClean="0"/>
              <a:t>Alta administração com mais tempo para o fundamental</a:t>
            </a:r>
          </a:p>
          <a:p>
            <a:r>
              <a:rPr lang="pt-PT" dirty="0" smtClean="0"/>
              <a:t>Capacitação das pessoas em processos decisórios</a:t>
            </a:r>
          </a:p>
          <a:p>
            <a:r>
              <a:rPr lang="pt-PT" dirty="0" smtClean="0"/>
              <a:t>Diminuição do conflito entre níveis hierárquicos</a:t>
            </a:r>
          </a:p>
          <a:p>
            <a:r>
              <a:rPr lang="pt-PT" dirty="0" smtClean="0"/>
              <a:t>Tendência à maior inovação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1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Quais as desvantagens em geral da Descentralização?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Decisões descentralizadas sem visão de conjunto</a:t>
            </a:r>
          </a:p>
          <a:p>
            <a:r>
              <a:rPr lang="pt-PT" dirty="0" smtClean="0"/>
              <a:t>Possibilidades de efeitos negativos na motivação</a:t>
            </a:r>
          </a:p>
          <a:p>
            <a:r>
              <a:rPr lang="pt-PT" dirty="0" smtClean="0"/>
              <a:t>Risco de duplicar esforços</a:t>
            </a:r>
          </a:p>
          <a:p>
            <a:r>
              <a:rPr lang="pt-PT" dirty="0" smtClean="0"/>
              <a:t>Risco de ineficiência na utilização de recursos</a:t>
            </a:r>
          </a:p>
          <a:p>
            <a:r>
              <a:rPr lang="pt-PT" dirty="0" smtClean="0"/>
              <a:t>Maior dificuldade de padronização e normatização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4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Direções da Descentralização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Vertical – Transferência de maior autonomia para a linha vertical de gerência. Essa transferência geralmente é formalizada e está relacionada ao escopo da autoridade do cargo. </a:t>
            </a:r>
          </a:p>
          <a:p>
            <a:endParaRPr lang="pt-PT" dirty="0"/>
          </a:p>
          <a:p>
            <a:r>
              <a:rPr lang="pt-PT" dirty="0" smtClean="0"/>
              <a:t>Horizontal – Transferência lateral da autoridade. Pessoa (chefe em qualquer nível) tem menos poder “absoluto”,  porque sua decisão não é inteiramente livre, mas sofre influências de várias partes da organização.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36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9204</TotalTime>
  <Words>1389</Words>
  <Application>Microsoft Office PowerPoint</Application>
  <PresentationFormat>Apresentação na tela (4:3)</PresentationFormat>
  <Paragraphs>148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Tema do Office</vt:lpstr>
      <vt:lpstr>Personalizar design</vt:lpstr>
      <vt:lpstr>Descentralização e Centralização</vt:lpstr>
      <vt:lpstr>Agenda</vt:lpstr>
      <vt:lpstr>Centralização e Descentralização</vt:lpstr>
      <vt:lpstr>Delegação</vt:lpstr>
      <vt:lpstr>Fatores Comuns de Influência</vt:lpstr>
      <vt:lpstr>Por que descentralizar uma estrutura?</vt:lpstr>
      <vt:lpstr>Vantagens da Descentralização </vt:lpstr>
      <vt:lpstr>Quais as desvantagens em geral da Descentralização?</vt:lpstr>
      <vt:lpstr>Direções da Descentralização</vt:lpstr>
      <vt:lpstr>Processo de Tomada de Decisão?</vt:lpstr>
      <vt:lpstr>Questões fundamentais</vt:lpstr>
      <vt:lpstr>Como a decisão está distribuida?</vt:lpstr>
      <vt:lpstr>Exercício</vt:lpstr>
      <vt:lpstr>CONSELHOS</vt:lpstr>
      <vt:lpstr>O QUE É CONSELHO DE ADMINISTRAÇÃO?</vt:lpstr>
      <vt:lpstr>QUAL É A MISSÃO DO CONSELHO?</vt:lpstr>
      <vt:lpstr>Apresentação do PowerPoint</vt:lpstr>
      <vt:lpstr>           ATRIBUIÇÕES DO CONSELHO </vt:lpstr>
      <vt:lpstr>Apresentação do PowerPoint</vt:lpstr>
      <vt:lpstr>            ATRIBUIÇÕES DO CONSELHO</vt:lpstr>
      <vt:lpstr>     Interação com a Diretoria Executiva</vt:lpstr>
      <vt:lpstr>       Posturas e Condutas Esperadas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RFS</dc:creator>
  <cp:lastModifiedBy>Tarso Rueda</cp:lastModifiedBy>
  <cp:revision>152</cp:revision>
  <dcterms:created xsi:type="dcterms:W3CDTF">2012-08-09T18:35:10Z</dcterms:created>
  <dcterms:modified xsi:type="dcterms:W3CDTF">2016-03-30T19:07:48Z</dcterms:modified>
</cp:coreProperties>
</file>