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9" r:id="rId3"/>
    <p:sldId id="260" r:id="rId4"/>
    <p:sldId id="257" r:id="rId5"/>
    <p:sldId id="264" r:id="rId6"/>
    <p:sldId id="258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Botter" initials="JB" lastIdx="1" clrIdx="0">
    <p:extLst>
      <p:ext uri="{19B8F6BF-5375-455C-9EA6-DF929625EA0E}">
        <p15:presenceInfo xmlns:p15="http://schemas.microsoft.com/office/powerpoint/2012/main" userId="0d60b81b7e9d992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1T18:15:05.603" idx="1">
    <p:pos x="4370" y="355"/>
    <p:text>Este estudo foi baseado nas abordagens das dimensões culturais Hofstede (1980) e de Schwartz (1999), em que se afirma que a identidade de um grupo humano é determinada pela cultura vigente</p:text>
    <p:extLst>
      <p:ext uri="{C676402C-5697-4E1C-873F-D02D1690AC5C}">
        <p15:threadingInfo xmlns:p15="http://schemas.microsoft.com/office/powerpoint/2012/main" timeZoneBias="1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01T18:15:05.603" idx="1">
    <p:pos x="4370" y="355"/>
    <p:text>Este estudo foi baseado nas abordagens das dimensões culturais Hofstede (1980) e de Schwartz (1999), em que se afirma que a identidade de um grupo humano é determinada pela cultura vigente</p:text>
    <p:extLst>
      <p:ext uri="{C676402C-5697-4E1C-873F-D02D1690AC5C}">
        <p15:threadingInfo xmlns:p15="http://schemas.microsoft.com/office/powerpoint/2012/main" timeZoneBias="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9170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5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56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43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7254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2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9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0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0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663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090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921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9249" y="2400467"/>
            <a:ext cx="9672033" cy="2176531"/>
          </a:xfrm>
        </p:spPr>
        <p:txBody>
          <a:bodyPr/>
          <a:lstStyle/>
          <a:p>
            <a:r>
              <a:rPr lang="pt-BR" sz="4800" dirty="0"/>
              <a:t>INTERFACES ENTRE LIDERANÇA E CULTURA ORGANIZACIONAL NO CONTEXTO </a:t>
            </a:r>
            <a:r>
              <a:rPr lang="pt-BR" sz="4800" dirty="0" smtClean="0"/>
              <a:t>DA modernidade</a:t>
            </a:r>
            <a:endParaRPr lang="en-US" sz="4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310646" y="4934177"/>
            <a:ext cx="4610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/>
                </a:solidFill>
                <a:latin typeface="+mj-lt"/>
              </a:rPr>
              <a:t>Júlia Cavalcante Botter</a:t>
            </a:r>
          </a:p>
          <a:p>
            <a:pPr algn="r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tx2"/>
                </a:solidFill>
                <a:latin typeface="+mj-lt"/>
              </a:rPr>
              <a:t>Prof</a:t>
            </a:r>
            <a:r>
              <a:rPr lang="en-US" altLang="pt-BR" dirty="0">
                <a:solidFill>
                  <a:schemeClr val="tx2"/>
                </a:solidFill>
                <a:latin typeface="+mj-lt"/>
              </a:rPr>
              <a:t>. Dr. Fernando César </a:t>
            </a:r>
            <a:r>
              <a:rPr lang="en-US" altLang="pt-BR" dirty="0" err="1">
                <a:solidFill>
                  <a:schemeClr val="tx2"/>
                </a:solidFill>
                <a:latin typeface="+mj-lt"/>
              </a:rPr>
              <a:t>Almada</a:t>
            </a:r>
            <a:r>
              <a:rPr lang="en-US" altLang="pt-BR" dirty="0">
                <a:solidFill>
                  <a:schemeClr val="tx2"/>
                </a:solidFill>
                <a:latin typeface="+mj-lt"/>
              </a:rPr>
              <a:t> </a:t>
            </a:r>
            <a:r>
              <a:rPr lang="en-US" altLang="pt-BR" dirty="0" smtClean="0">
                <a:solidFill>
                  <a:schemeClr val="tx2"/>
                </a:solidFill>
                <a:latin typeface="+mj-lt"/>
              </a:rPr>
              <a:t>Santos</a:t>
            </a:r>
          </a:p>
        </p:txBody>
      </p:sp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9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simpep.feb.unesp.br/objetos/logo_site_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807" y="294350"/>
            <a:ext cx="3435523" cy="20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5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13658"/>
            <a:ext cx="9601200" cy="958042"/>
          </a:xfrm>
        </p:spPr>
        <p:txBody>
          <a:bodyPr/>
          <a:lstStyle/>
          <a:p>
            <a:pPr algn="ctr"/>
            <a:r>
              <a:rPr lang="en-US" b="1" dirty="0" err="1" smtClean="0"/>
              <a:t>Introdução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Cultura Organizacional</a:t>
            </a:r>
          </a:p>
          <a:p>
            <a:pPr lvl="1"/>
            <a:r>
              <a:rPr lang="en-US" dirty="0" err="1" smtClean="0"/>
              <a:t>Relação</a:t>
            </a:r>
            <a:r>
              <a:rPr lang="en-US" dirty="0" smtClean="0"/>
              <a:t> </a:t>
            </a:r>
            <a:r>
              <a:rPr lang="en-US" dirty="0" err="1" smtClean="0"/>
              <a:t>interpessoal</a:t>
            </a:r>
            <a:r>
              <a:rPr lang="en-US" dirty="0" smtClean="0"/>
              <a:t> dos </a:t>
            </a:r>
            <a:r>
              <a:rPr lang="en-US" dirty="0" err="1" smtClean="0"/>
              <a:t>membros</a:t>
            </a:r>
            <a:r>
              <a:rPr lang="en-US" dirty="0" smtClean="0"/>
              <a:t> das </a:t>
            </a:r>
            <a:r>
              <a:rPr lang="en-US" dirty="0" err="1" smtClean="0"/>
              <a:t>equipes</a:t>
            </a:r>
            <a:endParaRPr lang="en-US" dirty="0" smtClean="0"/>
          </a:p>
          <a:p>
            <a:pPr lvl="1"/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finais</a:t>
            </a:r>
            <a:r>
              <a:rPr lang="en-US" dirty="0" smtClean="0"/>
              <a:t> da empresa</a:t>
            </a:r>
            <a:endParaRPr lang="en-US" dirty="0"/>
          </a:p>
          <a:p>
            <a:r>
              <a:rPr lang="en-US" dirty="0" smtClean="0"/>
              <a:t>Liderança</a:t>
            </a:r>
          </a:p>
          <a:p>
            <a:pPr lvl="1"/>
            <a:r>
              <a:rPr lang="pt-BR" dirty="0" smtClean="0"/>
              <a:t>Capacidade </a:t>
            </a:r>
            <a:r>
              <a:rPr lang="pt-BR" dirty="0"/>
              <a:t>de alterar ou manter uma determinada cultura em uma </a:t>
            </a:r>
            <a:r>
              <a:rPr lang="pt-BR" dirty="0" smtClean="0"/>
              <a:t>organização</a:t>
            </a:r>
          </a:p>
          <a:p>
            <a:r>
              <a:rPr lang="pt-BR" dirty="0" smtClean="0"/>
              <a:t>Interfaces</a:t>
            </a:r>
            <a:endParaRPr lang="pt-BR" dirty="0" smtClean="0"/>
          </a:p>
          <a:p>
            <a:pPr lvl="1"/>
            <a:r>
              <a:rPr lang="pt-BR" dirty="0" smtClean="0"/>
              <a:t>Aspectos </a:t>
            </a:r>
            <a:r>
              <a:rPr lang="pt-BR" dirty="0"/>
              <a:t>comuns existentes entre a cultura organizacional e a liderança podendo realizar uma análise </a:t>
            </a:r>
            <a:r>
              <a:rPr lang="pt-BR" dirty="0" smtClean="0"/>
              <a:t>das interfaces </a:t>
            </a:r>
            <a:r>
              <a:rPr lang="pt-BR" dirty="0"/>
              <a:t>mais abrangente</a:t>
            </a:r>
            <a:endParaRPr lang="pt-BR" dirty="0" smtClean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8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26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71847"/>
            <a:ext cx="9601200" cy="889461"/>
          </a:xfrm>
        </p:spPr>
        <p:txBody>
          <a:bodyPr/>
          <a:lstStyle/>
          <a:p>
            <a:pPr algn="ctr"/>
            <a:r>
              <a:rPr lang="en-US" b="1" dirty="0" err="1" smtClean="0"/>
              <a:t>Metodologia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Pesquisa bibliográfica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Artigos </a:t>
            </a:r>
            <a:r>
              <a:rPr lang="pt-BR" dirty="0" smtClean="0"/>
              <a:t>com abordagem de cultura </a:t>
            </a:r>
            <a:r>
              <a:rPr lang="pt-BR" dirty="0"/>
              <a:t>organizacional e liderança no contexto da </a:t>
            </a:r>
            <a:r>
              <a:rPr lang="pt-BR" dirty="0" smtClean="0"/>
              <a:t>modernidade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Web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smtClean="0"/>
              <a:t>Science, com obras científicas 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Google </a:t>
            </a:r>
            <a:r>
              <a:rPr lang="pt-BR" dirty="0"/>
              <a:t>Scholar, </a:t>
            </a:r>
            <a:r>
              <a:rPr lang="pt-BR" dirty="0" smtClean="0"/>
              <a:t>com </a:t>
            </a:r>
            <a:r>
              <a:rPr lang="pt-BR" dirty="0"/>
              <a:t>práticas gerenciais </a:t>
            </a:r>
            <a:r>
              <a:rPr lang="pt-BR" dirty="0" smtClean="0"/>
              <a:t>efetivas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8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9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1847" y="1209503"/>
            <a:ext cx="9601200" cy="743989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/>
              <a:t>Dimensões</a:t>
            </a:r>
            <a:r>
              <a:rPr lang="en-US" sz="3600" b="1" dirty="0" smtClean="0"/>
              <a:t> e </a:t>
            </a:r>
            <a:r>
              <a:rPr lang="en-US" sz="3600" b="1" dirty="0" err="1" smtClean="0"/>
              <a:t>Tipos</a:t>
            </a:r>
            <a:r>
              <a:rPr lang="en-US" sz="3600" b="1" dirty="0" smtClean="0"/>
              <a:t> de </a:t>
            </a:r>
            <a:r>
              <a:rPr lang="en-US" sz="3600" b="1" dirty="0" err="1" smtClean="0"/>
              <a:t>Cultura</a:t>
            </a:r>
            <a:r>
              <a:rPr lang="en-US" sz="3600" b="1" dirty="0" smtClean="0"/>
              <a:t> </a:t>
            </a:r>
            <a:r>
              <a:rPr lang="en-US" sz="3600" b="1" dirty="0" smtClean="0"/>
              <a:t>Organizacional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Identidade</a:t>
            </a:r>
            <a:r>
              <a:rPr lang="en-US" dirty="0" smtClean="0"/>
              <a:t> de um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humano</a:t>
            </a:r>
            <a:r>
              <a:rPr lang="en-US" dirty="0" smtClean="0"/>
              <a:t> é </a:t>
            </a:r>
            <a:r>
              <a:rPr lang="en-US" dirty="0" err="1" smtClean="0"/>
              <a:t>determinado</a:t>
            </a:r>
            <a:r>
              <a:rPr lang="en-US" dirty="0" smtClean="0"/>
              <a:t> pela cultura </a:t>
            </a:r>
            <a:r>
              <a:rPr lang="en-US" dirty="0" err="1" smtClean="0"/>
              <a:t>vigente</a:t>
            </a:r>
            <a:endParaRPr lang="en-US" dirty="0" smtClean="0"/>
          </a:p>
          <a:p>
            <a:r>
              <a:rPr lang="en-US" dirty="0" smtClean="0"/>
              <a:t>Três </a:t>
            </a:r>
            <a:r>
              <a:rPr lang="en-US" dirty="0" err="1" smtClean="0"/>
              <a:t>Dimensões</a:t>
            </a:r>
            <a:r>
              <a:rPr lang="en-US" dirty="0" smtClean="0"/>
              <a:t> da Cultura</a:t>
            </a:r>
          </a:p>
          <a:p>
            <a:pPr lvl="1"/>
            <a:r>
              <a:rPr lang="en-US" dirty="0" err="1" smtClean="0"/>
              <a:t>Conservadorismo</a:t>
            </a:r>
            <a:r>
              <a:rPr lang="en-US" dirty="0" smtClean="0"/>
              <a:t> </a:t>
            </a:r>
            <a:r>
              <a:rPr lang="en-US" dirty="0" smtClean="0"/>
              <a:t>versus </a:t>
            </a:r>
            <a:r>
              <a:rPr lang="en-US" b="1" dirty="0" err="1" smtClean="0"/>
              <a:t>Autonomia</a:t>
            </a:r>
            <a:r>
              <a:rPr lang="en-US" b="1" dirty="0" smtClean="0"/>
              <a:t> </a:t>
            </a:r>
            <a:r>
              <a:rPr lang="en-US" b="1" dirty="0" err="1" smtClean="0"/>
              <a:t>Intelectual</a:t>
            </a:r>
            <a:r>
              <a:rPr lang="en-US" b="1" dirty="0" smtClean="0"/>
              <a:t> e </a:t>
            </a:r>
            <a:r>
              <a:rPr lang="en-US" b="1" dirty="0" err="1" smtClean="0"/>
              <a:t>Afetiva</a:t>
            </a:r>
            <a:endParaRPr lang="en-US" b="1" dirty="0" smtClean="0"/>
          </a:p>
          <a:p>
            <a:pPr lvl="1"/>
            <a:r>
              <a:rPr lang="en-US" dirty="0" err="1" smtClean="0"/>
              <a:t>Hierarquia</a:t>
            </a:r>
            <a:r>
              <a:rPr lang="en-US" dirty="0" smtClean="0"/>
              <a:t> </a:t>
            </a:r>
            <a:r>
              <a:rPr lang="en-US" dirty="0" smtClean="0"/>
              <a:t>versus </a:t>
            </a:r>
            <a:r>
              <a:rPr lang="en-US" b="1" dirty="0" err="1" smtClean="0"/>
              <a:t>Igualitarismo</a:t>
            </a:r>
            <a:endParaRPr lang="en-US" b="1" dirty="0" smtClean="0"/>
          </a:p>
          <a:p>
            <a:pPr lvl="1"/>
            <a:r>
              <a:rPr lang="en-US" b="1" dirty="0" err="1" smtClean="0"/>
              <a:t>Maestria</a:t>
            </a:r>
            <a:r>
              <a:rPr lang="en-US" dirty="0" smtClean="0"/>
              <a:t> </a:t>
            </a:r>
            <a:r>
              <a:rPr lang="en-US" dirty="0" smtClean="0"/>
              <a:t>versus </a:t>
            </a:r>
            <a:r>
              <a:rPr lang="en-US" b="1" dirty="0" smtClean="0"/>
              <a:t>Harmonia</a:t>
            </a:r>
          </a:p>
          <a:p>
            <a:r>
              <a:rPr lang="en-US" dirty="0" err="1" smtClean="0"/>
              <a:t>Tipos</a:t>
            </a:r>
            <a:r>
              <a:rPr lang="en-US" dirty="0" smtClean="0"/>
              <a:t> de Cultura</a:t>
            </a:r>
          </a:p>
          <a:p>
            <a:pPr lvl="1"/>
            <a:r>
              <a:rPr lang="en-US" b="1" dirty="0" smtClean="0"/>
              <a:t>Cultura de </a:t>
            </a:r>
            <a:r>
              <a:rPr lang="en-US" b="1" dirty="0" err="1" smtClean="0"/>
              <a:t>clã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Cultura </a:t>
            </a:r>
            <a:r>
              <a:rPr lang="en-US" dirty="0" err="1" smtClean="0"/>
              <a:t>hierárquica</a:t>
            </a:r>
            <a:endParaRPr lang="en-US" dirty="0" smtClean="0"/>
          </a:p>
          <a:p>
            <a:pPr lvl="1"/>
            <a:r>
              <a:rPr lang="en-US" dirty="0" smtClean="0"/>
              <a:t>Cultura de </a:t>
            </a:r>
            <a:r>
              <a:rPr lang="en-US" dirty="0" err="1" smtClean="0"/>
              <a:t>mercado</a:t>
            </a:r>
            <a:endParaRPr lang="en-US" dirty="0" smtClean="0"/>
          </a:p>
          <a:p>
            <a:pPr lvl="1"/>
            <a:r>
              <a:rPr lang="en-US" b="1" dirty="0" smtClean="0"/>
              <a:t>Cultura </a:t>
            </a:r>
            <a:r>
              <a:rPr lang="en-US" b="1" dirty="0" err="1" smtClean="0"/>
              <a:t>inovadora</a:t>
            </a:r>
            <a:endParaRPr lang="en-US" b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8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43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404851"/>
            <a:ext cx="9601200" cy="76684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Níveis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Pesquisa</a:t>
            </a:r>
            <a:r>
              <a:rPr lang="en-US" sz="3200" b="1" dirty="0" smtClean="0"/>
              <a:t> e </a:t>
            </a:r>
            <a:r>
              <a:rPr lang="en-US" sz="3200" b="1" dirty="0" err="1" smtClean="0"/>
              <a:t>Subculturas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Organizacionais</a:t>
            </a:r>
            <a:endParaRPr lang="en-US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43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Níveis</a:t>
            </a:r>
            <a:r>
              <a:rPr lang="en-US" b="1" dirty="0" smtClean="0"/>
              <a:t> de </a:t>
            </a:r>
            <a:r>
              <a:rPr lang="en-US" b="1" dirty="0" err="1" smtClean="0"/>
              <a:t>Pesquisa</a:t>
            </a:r>
            <a:endParaRPr lang="en-US" b="1" dirty="0" smtClean="0"/>
          </a:p>
          <a:p>
            <a:pPr lvl="1"/>
            <a:r>
              <a:rPr lang="en-US" dirty="0" smtClean="0"/>
              <a:t>Micro-</a:t>
            </a:r>
            <a:r>
              <a:rPr lang="en-US" dirty="0" err="1" smtClean="0"/>
              <a:t>pesquisa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equipes</a:t>
            </a:r>
            <a:endParaRPr lang="en-US" dirty="0" smtClean="0"/>
          </a:p>
          <a:p>
            <a:pPr lvl="1"/>
            <a:r>
              <a:rPr lang="en-US" dirty="0" err="1" smtClean="0"/>
              <a:t>Meso-pesquisa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endParaRPr lang="en-US" dirty="0" smtClean="0"/>
          </a:p>
          <a:p>
            <a:pPr lvl="1"/>
            <a:r>
              <a:rPr lang="en-US" dirty="0" smtClean="0"/>
              <a:t>Macro-</a:t>
            </a:r>
            <a:r>
              <a:rPr lang="en-US" dirty="0" err="1" smtClean="0"/>
              <a:t>pesquisa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setores</a:t>
            </a:r>
            <a:r>
              <a:rPr lang="en-US" dirty="0" smtClean="0"/>
              <a:t> </a:t>
            </a:r>
            <a:r>
              <a:rPr lang="en-US" dirty="0" err="1" smtClean="0"/>
              <a:t>industriais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b="1" dirty="0" err="1"/>
              <a:t>Três</a:t>
            </a:r>
            <a:r>
              <a:rPr lang="en-US" b="1" dirty="0"/>
              <a:t> </a:t>
            </a:r>
            <a:r>
              <a:rPr lang="en-US" b="1" dirty="0" err="1"/>
              <a:t>subculturas</a:t>
            </a:r>
            <a:endParaRPr lang="en-US" b="1" dirty="0"/>
          </a:p>
          <a:p>
            <a:pPr lvl="1"/>
            <a:r>
              <a:rPr lang="en-US" dirty="0" smtClean="0"/>
              <a:t>Alta </a:t>
            </a:r>
            <a:r>
              <a:rPr lang="en-US" dirty="0" err="1" smtClean="0"/>
              <a:t>gerência</a:t>
            </a:r>
            <a:r>
              <a:rPr lang="en-US" dirty="0"/>
              <a:t> </a:t>
            </a:r>
            <a:r>
              <a:rPr lang="en-US" dirty="0" err="1" smtClean="0"/>
              <a:t>ou</a:t>
            </a:r>
            <a:r>
              <a:rPr lang="en-US" dirty="0"/>
              <a:t> </a:t>
            </a:r>
            <a:r>
              <a:rPr lang="en-US" dirty="0" err="1" smtClean="0"/>
              <a:t>Executivos</a:t>
            </a:r>
            <a:endParaRPr lang="en-US" dirty="0"/>
          </a:p>
          <a:p>
            <a:pPr lvl="1"/>
            <a:r>
              <a:rPr lang="en-US" dirty="0" err="1" smtClean="0"/>
              <a:t>Média</a:t>
            </a:r>
            <a:r>
              <a:rPr lang="en-US" dirty="0" smtClean="0"/>
              <a:t> </a:t>
            </a:r>
            <a:r>
              <a:rPr lang="en-US" dirty="0" err="1" smtClean="0"/>
              <a:t>Gerência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Engenheiros</a:t>
            </a:r>
            <a:r>
              <a:rPr lang="en-US" dirty="0" smtClean="0"/>
              <a:t> e </a:t>
            </a:r>
            <a:r>
              <a:rPr lang="en-US" dirty="0" err="1" smtClean="0"/>
              <a:t>Administradores</a:t>
            </a:r>
            <a:endParaRPr lang="en-US" dirty="0"/>
          </a:p>
          <a:p>
            <a:pPr lvl="1"/>
            <a:r>
              <a:rPr lang="en-US" dirty="0" err="1" smtClean="0"/>
              <a:t>Gerência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Operadores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8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56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135806"/>
            <a:ext cx="9601200" cy="1035893"/>
          </a:xfrm>
        </p:spPr>
        <p:txBody>
          <a:bodyPr/>
          <a:lstStyle/>
          <a:p>
            <a:pPr algn="ctr"/>
            <a:r>
              <a:rPr lang="en-US" b="1" dirty="0" err="1" smtClean="0"/>
              <a:t>Concepções</a:t>
            </a:r>
            <a:r>
              <a:rPr lang="en-US" b="1" dirty="0" smtClean="0"/>
              <a:t> de </a:t>
            </a:r>
            <a:r>
              <a:rPr lang="en-US" b="1" dirty="0" err="1" smtClean="0"/>
              <a:t>Liderança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Membro</a:t>
            </a:r>
            <a:r>
              <a:rPr lang="en-US" dirty="0" smtClean="0"/>
              <a:t> do </a:t>
            </a:r>
            <a:r>
              <a:rPr lang="en-US" dirty="0" err="1" smtClean="0"/>
              <a:t>grupo</a:t>
            </a:r>
            <a:r>
              <a:rPr lang="en-US" dirty="0" smtClean="0"/>
              <a:t> que </a:t>
            </a:r>
            <a:r>
              <a:rPr lang="en-US" dirty="0" err="1" smtClean="0"/>
              <a:t>objetiva</a:t>
            </a:r>
            <a:r>
              <a:rPr lang="en-US" dirty="0" smtClean="0"/>
              <a:t> </a:t>
            </a:r>
            <a:r>
              <a:rPr lang="en-US" dirty="0" err="1" smtClean="0"/>
              <a:t>influenciar</a:t>
            </a:r>
            <a:r>
              <a:rPr lang="en-US" dirty="0" smtClean="0"/>
              <a:t> as </a:t>
            </a:r>
            <a:r>
              <a:rPr lang="en-US" dirty="0" err="1" smtClean="0"/>
              <a:t>atitudes</a:t>
            </a:r>
            <a:r>
              <a:rPr lang="en-US" dirty="0" smtClean="0"/>
              <a:t> e o </a:t>
            </a:r>
            <a:r>
              <a:rPr lang="en-US" dirty="0" err="1" smtClean="0"/>
              <a:t>desempenho</a:t>
            </a:r>
            <a:r>
              <a:rPr lang="en-US" dirty="0" smtClean="0"/>
              <a:t> do </a:t>
            </a:r>
            <a:r>
              <a:rPr lang="en-US" dirty="0" err="1" smtClean="0"/>
              <a:t>grupo</a:t>
            </a:r>
            <a:r>
              <a:rPr lang="en-US" dirty="0" smtClean="0"/>
              <a:t> 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realização</a:t>
            </a:r>
            <a:r>
              <a:rPr lang="en-US" dirty="0" smtClean="0"/>
              <a:t> de boas </a:t>
            </a:r>
            <a:r>
              <a:rPr lang="en-US" dirty="0" err="1" smtClean="0"/>
              <a:t>decisões</a:t>
            </a:r>
            <a:endParaRPr lang="en-US" dirty="0" smtClean="0"/>
          </a:p>
          <a:p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influenciar</a:t>
            </a:r>
            <a:r>
              <a:rPr lang="en-US" dirty="0" smtClean="0"/>
              <a:t> </a:t>
            </a:r>
            <a:r>
              <a:rPr lang="en-US" dirty="0" err="1" smtClean="0"/>
              <a:t>equipes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rede</a:t>
            </a:r>
            <a:r>
              <a:rPr lang="en-US" dirty="0" smtClean="0"/>
              <a:t> de </a:t>
            </a:r>
            <a:r>
              <a:rPr lang="en-US" dirty="0" err="1" smtClean="0"/>
              <a:t>contatos</a:t>
            </a:r>
            <a:r>
              <a:rPr lang="en-US" dirty="0" smtClean="0"/>
              <a:t> com </a:t>
            </a:r>
            <a:r>
              <a:rPr lang="en-US" dirty="0" err="1" smtClean="0"/>
              <a:t>clareza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propósitos</a:t>
            </a:r>
            <a:r>
              <a:rPr lang="en-US" dirty="0" smtClean="0"/>
              <a:t> </a:t>
            </a:r>
            <a:r>
              <a:rPr lang="en-US" dirty="0" err="1" smtClean="0"/>
              <a:t>visando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equipe com </a:t>
            </a:r>
            <a:r>
              <a:rPr lang="en-US" dirty="0" err="1" smtClean="0"/>
              <a:t>determinação</a:t>
            </a:r>
            <a:r>
              <a:rPr lang="en-US" dirty="0" smtClean="0"/>
              <a:t> para </a:t>
            </a:r>
            <a:r>
              <a:rPr lang="en-US" dirty="0" err="1" smtClean="0"/>
              <a:t>alcançar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melhores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endParaRPr lang="en-US" dirty="0" smtClean="0"/>
          </a:p>
          <a:p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concepções</a:t>
            </a:r>
            <a:r>
              <a:rPr lang="en-US" dirty="0" smtClean="0"/>
              <a:t> de </a:t>
            </a:r>
            <a:r>
              <a:rPr lang="en-US" dirty="0" err="1" smtClean="0"/>
              <a:t>liderança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b="1" dirty="0" err="1" smtClean="0"/>
              <a:t>Transformacional</a:t>
            </a:r>
            <a:r>
              <a:rPr lang="en-US" dirty="0" smtClean="0"/>
              <a:t>: p</a:t>
            </a:r>
            <a:r>
              <a:rPr lang="pt-BR" dirty="0" err="1" smtClean="0"/>
              <a:t>rocura</a:t>
            </a:r>
            <a:r>
              <a:rPr lang="pt-BR" dirty="0" smtClean="0"/>
              <a:t> </a:t>
            </a:r>
            <a:r>
              <a:rPr lang="pt-BR" dirty="0"/>
              <a:t>pela potencial motivação dos seus liderados, para que satisfaça as necessidades mais significativas e os estimule por completo</a:t>
            </a:r>
            <a:endParaRPr lang="en-US" dirty="0" smtClean="0"/>
          </a:p>
          <a:p>
            <a:pPr lvl="1"/>
            <a:r>
              <a:rPr lang="en-US" b="1" dirty="0" err="1" smtClean="0"/>
              <a:t>Transacional</a:t>
            </a:r>
            <a:r>
              <a:rPr lang="en-US" dirty="0" smtClean="0"/>
              <a:t>: </a:t>
            </a:r>
            <a:r>
              <a:rPr lang="en-US" dirty="0" err="1" smtClean="0"/>
              <a:t>apresenta</a:t>
            </a:r>
            <a:r>
              <a:rPr lang="en-US" dirty="0" smtClean="0"/>
              <a:t> </a:t>
            </a:r>
            <a:r>
              <a:rPr lang="pt-BR" dirty="0" smtClean="0"/>
              <a:t>recompensa </a:t>
            </a:r>
            <a:r>
              <a:rPr lang="pt-BR" dirty="0"/>
              <a:t>contingente, gerenciamento por exceção ativo e passivo </a:t>
            </a:r>
            <a:r>
              <a:rPr lang="pt-BR" dirty="0" smtClean="0"/>
              <a:t>como seus componentes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8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65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76003"/>
            <a:ext cx="9601200" cy="1485900"/>
          </a:xfrm>
        </p:spPr>
        <p:txBody>
          <a:bodyPr/>
          <a:lstStyle/>
          <a:p>
            <a:pPr algn="ctr"/>
            <a:r>
              <a:rPr lang="en-US" b="1" dirty="0" smtClean="0"/>
              <a:t>Interfaces entre</a:t>
            </a:r>
            <a:br>
              <a:rPr lang="en-US" b="1" dirty="0" smtClean="0"/>
            </a:br>
            <a:r>
              <a:rPr lang="en-US" b="1" dirty="0" err="1" smtClean="0"/>
              <a:t>Liderança</a:t>
            </a:r>
            <a:r>
              <a:rPr lang="en-US" b="1" dirty="0" smtClean="0"/>
              <a:t> </a:t>
            </a:r>
            <a:r>
              <a:rPr lang="en-US" b="1" dirty="0" smtClean="0"/>
              <a:t>e Cultura </a:t>
            </a:r>
            <a:r>
              <a:rPr lang="en-US" b="1" dirty="0"/>
              <a:t>O</a:t>
            </a:r>
            <a:r>
              <a:rPr lang="en-US" b="1" dirty="0" smtClean="0"/>
              <a:t>rganizacional</a:t>
            </a:r>
            <a:endParaRPr lang="en-US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834639"/>
            <a:ext cx="9601200" cy="3481647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Líderes possibilitam </a:t>
            </a:r>
            <a:r>
              <a:rPr lang="pt-BR" dirty="0"/>
              <a:t>o </a:t>
            </a:r>
            <a:r>
              <a:rPr lang="pt-BR" b="1" dirty="0"/>
              <a:t>surgimento de novas ideias e caminhos a serem seguidos</a:t>
            </a:r>
            <a:r>
              <a:rPr lang="pt-BR" dirty="0"/>
              <a:t> e ter uma </a:t>
            </a:r>
            <a:r>
              <a:rPr lang="pt-BR" b="1" dirty="0"/>
              <a:t>visão inspiradora</a:t>
            </a:r>
            <a:r>
              <a:rPr lang="pt-BR" dirty="0" smtClean="0"/>
              <a:t>.</a:t>
            </a:r>
          </a:p>
          <a:p>
            <a:r>
              <a:rPr lang="pt-BR" dirty="0" smtClean="0"/>
              <a:t> </a:t>
            </a:r>
            <a:r>
              <a:rPr lang="pt-BR" dirty="0"/>
              <a:t>Essas novas ideias serão exploradas com seus liderados com </a:t>
            </a:r>
            <a:r>
              <a:rPr lang="pt-BR" b="1" dirty="0"/>
              <a:t>clareza de seus </a:t>
            </a:r>
            <a:r>
              <a:rPr lang="pt-BR" b="1" dirty="0" smtClean="0"/>
              <a:t>propósitos</a:t>
            </a:r>
            <a:r>
              <a:rPr lang="pt-BR" dirty="0" smtClean="0"/>
              <a:t>, objetivando </a:t>
            </a:r>
            <a:r>
              <a:rPr lang="pt-BR" b="1" dirty="0" smtClean="0"/>
              <a:t>aumento </a:t>
            </a:r>
            <a:r>
              <a:rPr lang="pt-BR" b="1" dirty="0"/>
              <a:t>de desempenho</a:t>
            </a:r>
            <a:r>
              <a:rPr lang="pt-BR" dirty="0"/>
              <a:t> da organização em seu ambiente competitivo externo. Essa tarefa não será fácil porque </a:t>
            </a:r>
            <a:r>
              <a:rPr lang="pt-BR" dirty="0" smtClean="0"/>
              <a:t>serão </a:t>
            </a:r>
            <a:r>
              <a:rPr lang="pt-BR" b="1" dirty="0"/>
              <a:t>diversas </a:t>
            </a:r>
            <a:r>
              <a:rPr lang="pt-BR" b="1" dirty="0" smtClean="0"/>
              <a:t>as circunstâncias </a:t>
            </a:r>
            <a:r>
              <a:rPr lang="pt-BR" b="1" dirty="0"/>
              <a:t>futuras possíveis</a:t>
            </a:r>
            <a:r>
              <a:rPr lang="pt-BR" dirty="0" smtClean="0"/>
              <a:t>.</a:t>
            </a:r>
            <a:endParaRPr lang="en-US" dirty="0"/>
          </a:p>
          <a:p>
            <a:r>
              <a:rPr lang="pt-BR" dirty="0"/>
              <a:t>A</a:t>
            </a:r>
            <a:r>
              <a:rPr lang="pt-BR" dirty="0" smtClean="0"/>
              <a:t> </a:t>
            </a:r>
            <a:r>
              <a:rPr lang="pt-BR" dirty="0"/>
              <a:t>liderança </a:t>
            </a:r>
            <a:r>
              <a:rPr lang="pt-BR" dirty="0" smtClean="0"/>
              <a:t>desdobra </a:t>
            </a:r>
            <a:r>
              <a:rPr lang="pt-BR" dirty="0"/>
              <a:t>o tipo cultural global da organização pretendido para as suas subculturas, certamente com intensa participação de seus liderados que formam sua </a:t>
            </a:r>
            <a:r>
              <a:rPr lang="pt-BR" b="1" dirty="0"/>
              <a:t>grande rede de </a:t>
            </a:r>
            <a:r>
              <a:rPr lang="pt-BR" b="1" dirty="0" smtClean="0"/>
              <a:t>contatos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</a:t>
            </a:r>
            <a:r>
              <a:rPr lang="pt-BR" dirty="0"/>
              <a:t>liderança deve ter a capacidade de </a:t>
            </a:r>
            <a:r>
              <a:rPr lang="pt-BR" b="1" dirty="0"/>
              <a:t>equilibrar a visão inspiradora e os planejamentos concretos</a:t>
            </a:r>
            <a:r>
              <a:rPr lang="pt-BR" dirty="0"/>
              <a:t>.</a:t>
            </a:r>
            <a:endParaRPr lang="pt-BR" dirty="0" smtClean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8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62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ObrigadO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Almada e </a:t>
            </a:r>
            <a:r>
              <a:rPr lang="en-US" dirty="0" err="1" smtClean="0"/>
              <a:t>Júlia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468" y="0"/>
            <a:ext cx="1077531" cy="1135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4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Personalizada 5">
      <a:dk1>
        <a:srgbClr val="2C2C2C"/>
      </a:dk1>
      <a:lt1>
        <a:srgbClr val="EFEFEF"/>
      </a:lt1>
      <a:dk2>
        <a:srgbClr val="2C2C2C"/>
      </a:dk2>
      <a:lt2>
        <a:srgbClr val="F2F2F2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110</TotalTime>
  <Words>384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Crop</vt:lpstr>
      <vt:lpstr>INTERFACES ENTRE LIDERANÇA E CULTURA ORGANIZACIONAL NO CONTEXTO DA modernidade</vt:lpstr>
      <vt:lpstr>Introdução</vt:lpstr>
      <vt:lpstr>Metodologia</vt:lpstr>
      <vt:lpstr>Dimensões e Tipos de Cultura Organizacional</vt:lpstr>
      <vt:lpstr>Níveis de Pesquisa e Subculturas  Organizacionais</vt:lpstr>
      <vt:lpstr>Concepções de Liderança</vt:lpstr>
      <vt:lpstr>Interfaces entre Liderança e Cultura Organizacional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INTERFACES ENTRE LIDERANÇA E CULTURA ORGANIZACIONAL NO CONTEXTO DA modernidade</dc:title>
  <dc:creator>Julia Botter</dc:creator>
  <cp:lastModifiedBy>Fernando César Almada Santos</cp:lastModifiedBy>
  <cp:revision>17</cp:revision>
  <dcterms:created xsi:type="dcterms:W3CDTF">2019-09-01T00:19:04Z</dcterms:created>
  <dcterms:modified xsi:type="dcterms:W3CDTF">2019-10-29T14:04:22Z</dcterms:modified>
</cp:coreProperties>
</file>