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11" r:id="rId2"/>
    <p:sldId id="412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8" r:id="rId16"/>
    <p:sldId id="429" r:id="rId17"/>
    <p:sldId id="430" r:id="rId18"/>
    <p:sldId id="431" r:id="rId19"/>
    <p:sldId id="432" r:id="rId20"/>
    <p:sldId id="434" r:id="rId21"/>
    <p:sldId id="433" r:id="rId22"/>
    <p:sldId id="435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711"/>
    <a:srgbClr val="08782B"/>
    <a:srgbClr val="C5E0B4"/>
    <a:srgbClr val="2B733C"/>
    <a:srgbClr val="16781D"/>
    <a:srgbClr val="548235"/>
    <a:srgbClr val="D8EBCD"/>
    <a:srgbClr val="AFABAB"/>
    <a:srgbClr val="D0CECE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0920E-D4C1-4AE7-8CFE-4B89DE8764B9}" type="datetimeFigureOut">
              <a:rPr lang="pt-BR" smtClean="0"/>
              <a:t>30/10/2019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D17B4-5182-477A-BA2B-3E5BE03E8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87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17B4-5182-477A-BA2B-3E5BE03E85E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25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3DD76-D9A2-43C0-8829-C5B388A3D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E1E4CA-65FD-43F6-A338-C1F8CD559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139458-A961-41CD-AFCD-2B633EDD7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30/10/2019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CC8E34-940C-4F0B-BAEA-122A7B602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9B9BD5-72C8-4DEA-A17F-35FD663A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93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6002E-F6B0-4804-A23A-287E23F4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4CEF8D-B7F2-4D25-B6C1-8D1C76767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81065A-A53B-4E75-9433-B3090DDF2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30/10/2019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2D514E-C6C2-4F89-9336-09B0BA3F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99C014-3B67-481F-A79A-C0444E3F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6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E2F819-28AA-4092-9684-5DF45DECD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F4EB325-766E-43AB-BFA2-7483BAC85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482466-0DCD-43D9-900D-7D0921BF3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30/10/2019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ED5F28-7754-4AAD-8D5B-4D0212071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80FCD2-24C2-45FB-8F2E-65B62F3A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67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6D4FEC-ABF5-4A7C-9F4E-229F4D4E17D6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2019/10/30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067E71FB-A6BA-466A-A3C6-B81F2804784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0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4E6F4-ADD0-468D-9210-FFBAF3AD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034F57-7D82-42FB-8733-8CCE9AB29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E7EAB2-CAB9-44F3-9BD3-8A9D84D4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30/10/2019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B600DD-5FC6-4EE4-83FE-8F370B8E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2D064E-88CB-4807-94A6-F140D4CB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81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E7EBF-6F81-426E-8BA8-A72ED2EC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4A730F-BBBE-46F3-805B-4980AEC96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FF1D5A-2505-47CD-90CA-79BF8F94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30/10/2019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F7901B-F3CE-45B4-9560-D83AFB85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F4A7CA-A0B8-495F-A467-809290E0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81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6C188-6050-44A4-869C-6D3FDD07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69F626-3E03-4324-B8FB-7191BA157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0C1D8D-4807-4452-BF21-65B6EFA4C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4A1F35-CB5D-400E-8E49-3C0EA8B9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30/10/2019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7585C6-0035-482F-AA49-088CCD6D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8070D6-3C38-4372-93DE-49E2969B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73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DD668-D353-4EDB-A9EC-66FFE36E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AC34AD-A218-49C9-AEAE-F443017AC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EDE1E3-2E96-4081-80A8-DB1F960A0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8F120F7-16DB-46EA-940D-035657CCA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2B9F966-A5B9-47F5-8300-FA40EE5C3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76402C9-3AB2-4126-903D-EE80146C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30/10/2019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6640159-F6EC-4F24-8EA9-B91D97597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18D09EE-2E81-4692-B5F5-83FFA2B4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8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499E3-183B-4DC4-9474-5C357A3D3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B4D4E5B-1726-4A77-9DE9-98A86E05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30/10/2019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5BD1F7F-5461-4213-85C5-D08808E3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CEE829-166E-4DD6-BC29-F5C438BF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21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485643-0C8B-4192-B7E5-3A151879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30/10/2019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3D5CBCE-C5A3-4D0D-841A-38839566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39F694-9A1C-4339-B580-2B02255B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9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91427-6918-46EA-9140-75F3AD01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EAF9F0-6F74-40FD-B4CE-DBF2F35F6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43B4BA-5CE1-4BDC-A92F-6B76A2DB0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4BA9CC-01C6-4931-9C13-C8E43FA4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30/10/2019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7F3AA5-C9E7-44A1-AA16-8AA672F2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6CF8E7-C477-49A0-B97C-3B0889B1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49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577F68-FBBD-4FCB-8822-A785CFD1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785623C-8B1D-4E83-9D45-A0A3C1F3B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A8B237-1761-489E-83BF-F0D510BC5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6D4F8C-1760-4D8D-898E-956AA4636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30/10/2019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D5C780-568A-40A7-A21C-57A5A13F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084CC5-42DE-47BE-A4E1-D3B19390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06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D000C0E-E51C-45FB-83D7-91EEA55E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C3B1C1-0440-4DAA-B8F4-FB97D2FA0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Retângulo 3"/>
          <p:cNvSpPr/>
          <p:nvPr userDrawn="1"/>
        </p:nvSpPr>
        <p:spPr>
          <a:xfrm>
            <a:off x="0" y="6356350"/>
            <a:ext cx="1351722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0" y="6349589"/>
            <a:ext cx="1408561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5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NrmMk1Myrxc?feature=oembed" TargetMode="External"/><Relationship Id="rId4" Type="http://schemas.openxmlformats.org/officeDocument/2006/relationships/hyperlink" Target="https://www.youtube.com/watch?v=NrmMk1Myrxc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9216000" cy="6858000"/>
          </a:xfrm>
          <a:prstGeom prst="rect">
            <a:avLst/>
          </a:prstGeom>
          <a:solidFill>
            <a:srgbClr val="002809"/>
          </a:solidFill>
          <a:ln>
            <a:solidFill>
              <a:srgbClr val="0D4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492474" y="3510179"/>
            <a:ext cx="8296865" cy="296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err="1">
                <a:solidFill>
                  <a:schemeClr val="bg1"/>
                </a:solidFill>
              </a:rPr>
              <a:t>Prof.</a:t>
            </a:r>
            <a:r>
              <a:rPr lang="en-ZA" sz="2800" dirty="0">
                <a:solidFill>
                  <a:schemeClr val="bg1"/>
                </a:solidFill>
              </a:rPr>
              <a:t> </a:t>
            </a:r>
            <a:r>
              <a:rPr lang="en-ZA" sz="2800" dirty="0" err="1">
                <a:solidFill>
                  <a:schemeClr val="bg1"/>
                </a:solidFill>
              </a:rPr>
              <a:t>Dr.</a:t>
            </a:r>
            <a:r>
              <a:rPr lang="en-ZA" sz="2800" dirty="0">
                <a:solidFill>
                  <a:schemeClr val="bg1"/>
                </a:solidFill>
              </a:rPr>
              <a:t> Marcos Fava </a:t>
            </a:r>
            <a:r>
              <a:rPr lang="en-ZA" sz="2800" dirty="0" err="1">
                <a:solidFill>
                  <a:schemeClr val="bg1"/>
                </a:solidFill>
              </a:rPr>
              <a:t>Neves</a:t>
            </a:r>
            <a:endParaRPr lang="en-ZA" sz="2800" dirty="0">
              <a:solidFill>
                <a:schemeClr val="bg1"/>
              </a:solidFill>
            </a:endParaRPr>
          </a:p>
          <a:p>
            <a:pPr>
              <a:spcBef>
                <a:spcPts val="900"/>
              </a:spcBef>
            </a:pPr>
            <a:endParaRPr lang="bg-BG" sz="1600" dirty="0">
              <a:solidFill>
                <a:schemeClr val="bg1"/>
              </a:solidFill>
            </a:endParaRPr>
          </a:p>
          <a:p>
            <a:pPr>
              <a:spcBef>
                <a:spcPts val="900"/>
              </a:spcBef>
            </a:pPr>
            <a:r>
              <a:rPr lang="bg-BG" sz="1600" dirty="0">
                <a:solidFill>
                  <a:schemeClr val="bg1"/>
                </a:solidFill>
              </a:rPr>
              <a:t>Faculdade de Administraçao (FEA/RP) </a:t>
            </a:r>
            <a:r>
              <a:rPr lang="mr-IN" sz="1600" dirty="0">
                <a:solidFill>
                  <a:schemeClr val="bg1"/>
                </a:solidFill>
              </a:rPr>
              <a:t>–</a:t>
            </a:r>
            <a:r>
              <a:rPr lang="bg-BG" sz="1600" dirty="0">
                <a:solidFill>
                  <a:schemeClr val="bg1"/>
                </a:solidFill>
              </a:rPr>
              <a:t> Universidade de São Paulo, desde </a:t>
            </a:r>
            <a:r>
              <a:rPr lang="en-ZA" sz="1600" dirty="0">
                <a:solidFill>
                  <a:schemeClr val="bg1"/>
                </a:solidFill>
              </a:rPr>
              <a:t>1995</a:t>
            </a:r>
          </a:p>
          <a:p>
            <a:r>
              <a:rPr lang="bg-BG" sz="1600" dirty="0">
                <a:solidFill>
                  <a:schemeClr val="bg1"/>
                </a:solidFill>
              </a:rPr>
              <a:t>Escola de Administração de Empresas (EAESP/FGV)</a:t>
            </a:r>
            <a:r>
              <a:rPr lang="en-ZA" sz="1600" dirty="0">
                <a:solidFill>
                  <a:schemeClr val="bg1"/>
                </a:solidFill>
              </a:rPr>
              <a:t>, </a:t>
            </a:r>
            <a:r>
              <a:rPr lang="bg-BG" sz="1600" dirty="0">
                <a:solidFill>
                  <a:schemeClr val="bg1"/>
                </a:solidFill>
              </a:rPr>
              <a:t>desde</a:t>
            </a:r>
            <a:r>
              <a:rPr lang="en-ZA" sz="1600" dirty="0">
                <a:solidFill>
                  <a:schemeClr val="bg1"/>
                </a:solidFill>
              </a:rPr>
              <a:t> 2018</a:t>
            </a:r>
          </a:p>
          <a:p>
            <a:r>
              <a:rPr lang="bg-BG" sz="1600" dirty="0">
                <a:solidFill>
                  <a:schemeClr val="bg1"/>
                </a:solidFill>
              </a:rPr>
              <a:t>Center for Agricultural Business -</a:t>
            </a:r>
            <a:r>
              <a:rPr lang="en-ZA" sz="1600" dirty="0">
                <a:solidFill>
                  <a:schemeClr val="bg1"/>
                </a:solidFill>
              </a:rPr>
              <a:t> Purdue University</a:t>
            </a:r>
            <a:r>
              <a:rPr lang="bg-BG" sz="1600" dirty="0">
                <a:solidFill>
                  <a:schemeClr val="bg1"/>
                </a:solidFill>
              </a:rPr>
              <a:t> (Indiana/USA),</a:t>
            </a:r>
            <a:r>
              <a:rPr lang="en-ZA" sz="1600" dirty="0">
                <a:solidFill>
                  <a:schemeClr val="bg1"/>
                </a:solidFill>
              </a:rPr>
              <a:t> </a:t>
            </a:r>
            <a:r>
              <a:rPr lang="bg-BG" sz="1600" dirty="0">
                <a:solidFill>
                  <a:schemeClr val="bg1"/>
                </a:solidFill>
              </a:rPr>
              <a:t>desde</a:t>
            </a:r>
            <a:r>
              <a:rPr lang="en-ZA" sz="1600" dirty="0">
                <a:solidFill>
                  <a:schemeClr val="bg1"/>
                </a:solidFill>
              </a:rPr>
              <a:t> 2013</a:t>
            </a:r>
          </a:p>
          <a:p>
            <a:r>
              <a:rPr lang="bg-BG" sz="1600" dirty="0">
                <a:solidFill>
                  <a:schemeClr val="bg1"/>
                </a:solidFill>
              </a:rPr>
              <a:t>PAA </a:t>
            </a:r>
            <a:r>
              <a:rPr lang="mr-IN" sz="1600" dirty="0">
                <a:solidFill>
                  <a:schemeClr val="bg1"/>
                </a:solidFill>
              </a:rPr>
              <a:t>–</a:t>
            </a:r>
            <a:r>
              <a:rPr lang="bg-BG" sz="1600" dirty="0">
                <a:solidFill>
                  <a:schemeClr val="bg1"/>
                </a:solidFill>
              </a:rPr>
              <a:t> FAUBA </a:t>
            </a:r>
            <a:r>
              <a:rPr lang="mr-IN" sz="1600" dirty="0">
                <a:solidFill>
                  <a:schemeClr val="bg1"/>
                </a:solidFill>
              </a:rPr>
              <a:t>–</a:t>
            </a:r>
            <a:r>
              <a:rPr lang="bg-BG" sz="1600" dirty="0">
                <a:solidFill>
                  <a:schemeClr val="bg1"/>
                </a:solidFill>
              </a:rPr>
              <a:t> </a:t>
            </a:r>
            <a:r>
              <a:rPr lang="en-ZA" sz="1600" dirty="0">
                <a:solidFill>
                  <a:schemeClr val="bg1"/>
                </a:solidFill>
              </a:rPr>
              <a:t>Universi</a:t>
            </a:r>
            <a:r>
              <a:rPr lang="bg-BG" sz="1600" dirty="0">
                <a:solidFill>
                  <a:schemeClr val="bg1"/>
                </a:solidFill>
              </a:rPr>
              <a:t>dade de Buenos Aires, desde</a:t>
            </a:r>
            <a:r>
              <a:rPr lang="en-ZA" sz="1600" dirty="0">
                <a:solidFill>
                  <a:schemeClr val="bg1"/>
                </a:solidFill>
              </a:rPr>
              <a:t> 2006</a:t>
            </a:r>
          </a:p>
          <a:p>
            <a:r>
              <a:rPr lang="bg-BG" sz="1600" dirty="0">
                <a:solidFill>
                  <a:schemeClr val="bg1"/>
                </a:solidFill>
              </a:rPr>
              <a:t>Criador da Markestrat </a:t>
            </a:r>
            <a:r>
              <a:rPr lang="bg-BG" sz="1600" dirty="0">
                <a:solidFill>
                  <a:srgbClr val="FFFFFF"/>
                </a:solidFill>
              </a:rPr>
              <a:t>(www.markestrat.com.br) em 2004</a:t>
            </a:r>
          </a:p>
          <a:p>
            <a:r>
              <a:rPr lang="bg-BG" sz="1600" dirty="0">
                <a:solidFill>
                  <a:srgbClr val="FFFFFF"/>
                </a:solidFill>
              </a:rPr>
              <a:t>Especialista em planejamento estratégico no agronegócio    </a:t>
            </a:r>
            <a:endParaRPr lang="en-ZA" sz="1600" dirty="0">
              <a:solidFill>
                <a:srgbClr val="FFFFFF"/>
              </a:solidFill>
            </a:endParaRPr>
          </a:p>
          <a:p>
            <a:pPr>
              <a:spcBef>
                <a:spcPts val="900"/>
              </a:spcBef>
            </a:pPr>
            <a:r>
              <a:rPr lang="en-ZA" sz="2400" dirty="0">
                <a:solidFill>
                  <a:schemeClr val="bg1"/>
                </a:solidFill>
              </a:rPr>
              <a:t>www.</a:t>
            </a:r>
            <a:r>
              <a:rPr lang="en-ZA" sz="2400" b="1" dirty="0">
                <a:solidFill>
                  <a:schemeClr val="bg1"/>
                </a:solidFill>
              </a:rPr>
              <a:t>doutoragro</a:t>
            </a:r>
            <a:r>
              <a:rPr lang="en-ZA" sz="2400" dirty="0">
                <a:solidFill>
                  <a:schemeClr val="bg1"/>
                </a:solidFill>
              </a:rPr>
              <a:t>.com</a:t>
            </a:r>
          </a:p>
        </p:txBody>
      </p:sp>
      <p:sp>
        <p:nvSpPr>
          <p:cNvPr id="8" name="Retângulo 5"/>
          <p:cNvSpPr/>
          <p:nvPr/>
        </p:nvSpPr>
        <p:spPr>
          <a:xfrm>
            <a:off x="193196" y="2046513"/>
            <a:ext cx="8895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a typeface="Roboto" pitchFamily="2" charset="0"/>
                <a:cs typeface="Cambria"/>
              </a:rPr>
              <a:t>RAD 2402 – Estratégias em Agronegócio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a typeface="Roboto" pitchFamily="2" charset="0"/>
                <a:cs typeface="Cambria"/>
              </a:rPr>
              <a:t>Data – 21/10/2019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a typeface="Roboto" pitchFamily="2" charset="0"/>
                <a:cs typeface="Cambria"/>
              </a:rPr>
              <a:t>Beatriz Agostinho, Camila </a:t>
            </a:r>
            <a:r>
              <a:rPr lang="pt-BR" sz="2000" b="1" dirty="0" err="1">
                <a:solidFill>
                  <a:schemeClr val="bg1"/>
                </a:solidFill>
                <a:ea typeface="Roboto" pitchFamily="2" charset="0"/>
                <a:cs typeface="Cambria"/>
              </a:rPr>
              <a:t>Beihy</a:t>
            </a:r>
            <a:r>
              <a:rPr lang="pt-BR" sz="2000" b="1" dirty="0">
                <a:solidFill>
                  <a:schemeClr val="bg1"/>
                </a:solidFill>
                <a:ea typeface="Roboto" pitchFamily="2" charset="0"/>
                <a:cs typeface="Cambria"/>
              </a:rPr>
              <a:t>, Gabrieli </a:t>
            </a:r>
            <a:r>
              <a:rPr lang="pt-BR" sz="2000" b="1" dirty="0" err="1">
                <a:solidFill>
                  <a:schemeClr val="bg1"/>
                </a:solidFill>
                <a:ea typeface="Roboto" pitchFamily="2" charset="0"/>
                <a:cs typeface="Cambria"/>
              </a:rPr>
              <a:t>Matida</a:t>
            </a:r>
            <a:r>
              <a:rPr lang="pt-BR" sz="2000" b="1" dirty="0">
                <a:solidFill>
                  <a:schemeClr val="bg1"/>
                </a:solidFill>
                <a:ea typeface="Roboto" pitchFamily="2" charset="0"/>
                <a:cs typeface="Cambria"/>
              </a:rPr>
              <a:t>, Luiza </a:t>
            </a:r>
            <a:r>
              <a:rPr lang="pt-BR" sz="2000" b="1" dirty="0" err="1">
                <a:solidFill>
                  <a:schemeClr val="bg1"/>
                </a:solidFill>
                <a:ea typeface="Roboto" pitchFamily="2" charset="0"/>
                <a:cs typeface="Cambria"/>
              </a:rPr>
              <a:t>Pessente</a:t>
            </a:r>
            <a:endParaRPr lang="en-US" sz="2000" b="1" dirty="0">
              <a:solidFill>
                <a:schemeClr val="bg1"/>
              </a:solidFill>
              <a:ea typeface="Roboto" pitchFamily="2" charset="0"/>
              <a:cs typeface="Cambria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02441" y="567922"/>
            <a:ext cx="9076933" cy="1874812"/>
          </a:xfrm>
        </p:spPr>
        <p:txBody>
          <a:bodyPr>
            <a:noAutofit/>
          </a:bodyPr>
          <a:lstStyle/>
          <a:p>
            <a:r>
              <a:rPr lang="pt-BR" sz="4400" dirty="0" err="1">
                <a:solidFill>
                  <a:schemeClr val="bg1"/>
                </a:solidFill>
                <a:latin typeface="+mn-lt"/>
                <a:ea typeface="Roboto" pitchFamily="2" charset="0"/>
              </a:rPr>
              <a:t>Megatrends</a:t>
            </a:r>
            <a:r>
              <a:rPr lang="pt-BR" sz="4400" dirty="0">
                <a:solidFill>
                  <a:schemeClr val="bg1"/>
                </a:solidFill>
                <a:latin typeface="+mn-lt"/>
                <a:ea typeface="Roboto" pitchFamily="2" charset="0"/>
              </a:rPr>
              <a:t> in global food </a:t>
            </a:r>
            <a:br>
              <a:rPr lang="bg-BG" sz="4400" dirty="0">
                <a:solidFill>
                  <a:schemeClr val="bg1"/>
                </a:solidFill>
                <a:latin typeface="+mn-lt"/>
                <a:ea typeface="Roboto" pitchFamily="2" charset="0"/>
              </a:rPr>
            </a:br>
            <a:endParaRPr lang="bg-BG" sz="4400" b="1" dirty="0">
              <a:solidFill>
                <a:schemeClr val="bg1"/>
              </a:solidFill>
              <a:latin typeface="+mn-lt"/>
              <a:ea typeface="Roboto" pitchFamily="2" charset="0"/>
            </a:endParaRPr>
          </a:p>
        </p:txBody>
      </p:sp>
      <p:pic>
        <p:nvPicPr>
          <p:cNvPr id="7" name="Picture 7" descr="Screen Shot 2019-04-03 at 20.35.2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284" y="1866646"/>
            <a:ext cx="2197404" cy="3124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114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3B365-13E9-4F98-ABDA-70F61731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Produtos assados (</a:t>
            </a:r>
            <a:r>
              <a:rPr lang="pt-BR" dirty="0" err="1"/>
              <a:t>baked</a:t>
            </a:r>
            <a:r>
              <a:rPr lang="pt-BR" dirty="0"/>
              <a:t> </a:t>
            </a:r>
            <a:r>
              <a:rPr lang="pt-BR" dirty="0" err="1"/>
              <a:t>goods</a:t>
            </a:r>
            <a:r>
              <a:rPr lang="pt-BR" dirty="0"/>
              <a:t>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8767515-79EC-4785-8032-A9F724E902F8}"/>
              </a:ext>
            </a:extLst>
          </p:cNvPr>
          <p:cNvSpPr txBox="1"/>
          <p:nvPr/>
        </p:nvSpPr>
        <p:spPr>
          <a:xfrm flipH="1">
            <a:off x="3719145" y="6123543"/>
            <a:ext cx="475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Fonte</a:t>
            </a:r>
            <a:r>
              <a:rPr lang="pt-BR" dirty="0"/>
              <a:t>: </a:t>
            </a:r>
            <a:r>
              <a:rPr lang="pt-BR" dirty="0" err="1"/>
              <a:t>Euromonitor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endParaRPr lang="pt-BR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4FD918C-1063-4A44-A4A5-6784098827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79066"/>
            <a:ext cx="9660144" cy="478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7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5877F-A838-41A7-B5C2-D35F90748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Servir a base da pirâmide hoje permite a </a:t>
            </a:r>
            <a:r>
              <a:rPr lang="pt-BR" dirty="0" err="1"/>
              <a:t>premiumização</a:t>
            </a:r>
            <a:r>
              <a:rPr lang="pt-BR" dirty="0"/>
              <a:t> de amanhã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E166E5-A230-4141-8841-D7C73BE0FF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pt-BR" dirty="0" err="1"/>
              <a:t>Premiumização</a:t>
            </a:r>
            <a:r>
              <a:rPr lang="pt-BR" dirty="0"/>
              <a:t> = prioridades</a:t>
            </a:r>
          </a:p>
          <a:p>
            <a:pPr fontAlgn="base"/>
            <a:r>
              <a:rPr lang="pt-BR" dirty="0"/>
              <a:t>Produtos básicos e oportunidade de volume</a:t>
            </a:r>
          </a:p>
          <a:p>
            <a:pPr fontAlgn="base"/>
            <a:r>
              <a:rPr lang="pt-BR" dirty="0"/>
              <a:t>Crescimento da renda e a demanda por produtos de valor agregado</a:t>
            </a:r>
          </a:p>
          <a:p>
            <a:pPr fontAlgn="base"/>
            <a:r>
              <a:rPr lang="pt-BR" dirty="0"/>
              <a:t>Relação com a classe média de amanhã</a:t>
            </a:r>
          </a:p>
          <a:p>
            <a:endParaRPr lang="pt-BR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5C32946C-61AC-40BF-A318-2EACD004E5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01" y="1797516"/>
            <a:ext cx="5238780" cy="3409156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2B5B3EB-7540-4BEC-A5FC-61201836B57E}"/>
              </a:ext>
            </a:extLst>
          </p:cNvPr>
          <p:cNvSpPr txBox="1"/>
          <p:nvPr/>
        </p:nvSpPr>
        <p:spPr>
          <a:xfrm flipH="1">
            <a:off x="6772436" y="5342881"/>
            <a:ext cx="475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Fonte</a:t>
            </a:r>
            <a:r>
              <a:rPr lang="pt-BR" dirty="0"/>
              <a:t>: </a:t>
            </a:r>
            <a:r>
              <a:rPr lang="pt-BR" dirty="0" err="1"/>
              <a:t>Euromonitor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046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5877F-A838-41A7-B5C2-D35F90748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 da base da pirâmide em alimentos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E166E5-A230-4141-8841-D7C73BE0F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dirty="0"/>
              <a:t>Produção de milho no Quênia</a:t>
            </a:r>
          </a:p>
          <a:p>
            <a:pPr fontAlgn="base"/>
            <a:r>
              <a:rPr lang="pt-BR" dirty="0"/>
              <a:t>Previsão de transição do cultivo de milho próprio e comprar a granel</a:t>
            </a:r>
          </a:p>
          <a:p>
            <a:pPr fontAlgn="base"/>
            <a:r>
              <a:rPr lang="pt-BR" dirty="0"/>
              <a:t>Consumo de farinha de milho</a:t>
            </a:r>
          </a:p>
          <a:p>
            <a:pPr fontAlgn="base"/>
            <a:r>
              <a:rPr lang="pt-BR" dirty="0"/>
              <a:t>Fortificação e integrais podem melhorar valor nutricional sem adicionar custo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812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2BF4D71-C55B-4112-9A5E-C01AC8BB7C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Compras Reinventadas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2781F81D-87BE-443C-B32C-C1B4BDCFF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54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03E2C3B-88AC-4660-A183-80318C255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30" y="304851"/>
            <a:ext cx="10475740" cy="553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9A250B8-9944-429D-BB5A-1FA65950F8F7}"/>
              </a:ext>
            </a:extLst>
          </p:cNvPr>
          <p:cNvSpPr txBox="1"/>
          <p:nvPr/>
        </p:nvSpPr>
        <p:spPr>
          <a:xfrm flipH="1">
            <a:off x="3873890" y="5841443"/>
            <a:ext cx="475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Fonte</a:t>
            </a:r>
            <a:r>
              <a:rPr lang="pt-BR" dirty="0"/>
              <a:t>: </a:t>
            </a:r>
            <a:r>
              <a:rPr lang="pt-BR" dirty="0" err="1"/>
              <a:t>Euromonitor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64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4471E7-1163-474D-BF21-27D240CC4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Compras para novos estilos de vida</a:t>
            </a:r>
            <a:endParaRPr lang="pt-BR" i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CD8695-C908-4B39-AADE-8773BE85D2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pt-BR" dirty="0" err="1"/>
              <a:t>Last-mile</a:t>
            </a:r>
            <a:r>
              <a:rPr lang="pt-BR" dirty="0"/>
              <a:t> </a:t>
            </a:r>
            <a:r>
              <a:rPr lang="pt-BR" dirty="0" err="1"/>
              <a:t>reach</a:t>
            </a:r>
            <a:r>
              <a:rPr lang="pt-BR" dirty="0"/>
              <a:t> </a:t>
            </a:r>
          </a:p>
          <a:p>
            <a:pPr lvl="1" fontAlgn="base"/>
            <a:r>
              <a:rPr lang="pt-BR" dirty="0"/>
              <a:t>Atender consumidores </a:t>
            </a:r>
          </a:p>
          <a:p>
            <a:pPr fontAlgn="base"/>
            <a:r>
              <a:rPr lang="pt-BR" dirty="0"/>
              <a:t>IA e pagamentos</a:t>
            </a:r>
          </a:p>
          <a:p>
            <a:pPr lvl="1" fontAlgn="base"/>
            <a:r>
              <a:rPr lang="pt-BR" dirty="0" err="1"/>
              <a:t>Amazon</a:t>
            </a:r>
            <a:r>
              <a:rPr lang="pt-BR" dirty="0"/>
              <a:t> </a:t>
            </a:r>
          </a:p>
          <a:p>
            <a:pPr fontAlgn="base"/>
            <a:r>
              <a:rPr lang="pt-BR" dirty="0"/>
              <a:t>Intermediários </a:t>
            </a:r>
          </a:p>
          <a:p>
            <a:pPr lvl="1" fontAlgn="base"/>
            <a:r>
              <a:rPr lang="pt-BR" dirty="0"/>
              <a:t>China</a:t>
            </a:r>
          </a:p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D4945F3-73D2-4011-81E9-B5119194CD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       </a:t>
            </a:r>
          </a:p>
        </p:txBody>
      </p:sp>
      <p:pic>
        <p:nvPicPr>
          <p:cNvPr id="5" name="Mídia Online 4" title="Introducing Amazon Go and the world￢ﾀﾙs most advanced shopping technology">
            <a:hlinkClick r:id="" action="ppaction://media"/>
            <a:extLst>
              <a:ext uri="{FF2B5EF4-FFF2-40B4-BE49-F238E27FC236}">
                <a16:creationId xmlns:a16="http://schemas.microsoft.com/office/drawing/2014/main" id="{F50B3E8C-AB6B-4C9E-B435-D014A3F1A7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48238" y="1822450"/>
            <a:ext cx="6096000" cy="3429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86D51A3-EB9A-4F55-94C1-76E255030514}"/>
              </a:ext>
            </a:extLst>
          </p:cNvPr>
          <p:cNvSpPr txBox="1"/>
          <p:nvPr/>
        </p:nvSpPr>
        <p:spPr>
          <a:xfrm flipH="1">
            <a:off x="5523914" y="5383212"/>
            <a:ext cx="518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4"/>
              </a:rPr>
              <a:t>https://www.youtube.com/watch?v=NrmMk1Myrxc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64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B85C0399-3246-4EDC-AE97-EDC88C843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7" y="264942"/>
            <a:ext cx="10700825" cy="575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7D07AB0-CB6B-4B97-8ADD-6BD7CDD1CCC7}"/>
              </a:ext>
            </a:extLst>
          </p:cNvPr>
          <p:cNvSpPr txBox="1"/>
          <p:nvPr/>
        </p:nvSpPr>
        <p:spPr>
          <a:xfrm flipH="1">
            <a:off x="3859823" y="6015243"/>
            <a:ext cx="475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Fonte</a:t>
            </a:r>
            <a:r>
              <a:rPr lang="pt-BR" dirty="0"/>
              <a:t>: </a:t>
            </a:r>
            <a:r>
              <a:rPr lang="pt-BR" dirty="0" err="1"/>
              <a:t>Euromonitor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436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CA417E7-BC99-4AA7-AA61-C2509B529B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4DB9D0D-614F-4FEE-A5A3-2FA553F0B8C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flipH="1">
            <a:off x="1524000" y="2586633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Vida Ética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853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F74B3D8-DC6E-49BB-92EF-7B3FA7AC5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83" y="604910"/>
            <a:ext cx="10752433" cy="452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CF468FB-A4E6-4BF1-99C0-E45467DB4EAE}"/>
              </a:ext>
            </a:extLst>
          </p:cNvPr>
          <p:cNvSpPr txBox="1"/>
          <p:nvPr/>
        </p:nvSpPr>
        <p:spPr>
          <a:xfrm flipH="1">
            <a:off x="3719144" y="5134708"/>
            <a:ext cx="475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Fonte</a:t>
            </a:r>
            <a:r>
              <a:rPr lang="pt-BR" dirty="0"/>
              <a:t>: </a:t>
            </a:r>
            <a:r>
              <a:rPr lang="pt-BR" dirty="0" err="1"/>
              <a:t>Euromonitor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0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55F33-6250-4BF2-855B-2EE1D5C9B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“Estou preocupado com as mudanças climáticas”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E17754F-DEC7-43B3-B59C-A3B3F79C96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3" y="1294230"/>
            <a:ext cx="10632760" cy="456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82ED7C1-6251-4FFA-87B0-A22D58E939D6}"/>
              </a:ext>
            </a:extLst>
          </p:cNvPr>
          <p:cNvSpPr txBox="1"/>
          <p:nvPr/>
        </p:nvSpPr>
        <p:spPr>
          <a:xfrm flipH="1">
            <a:off x="3859823" y="5862994"/>
            <a:ext cx="475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Fonte</a:t>
            </a:r>
            <a:r>
              <a:rPr lang="pt-BR" dirty="0"/>
              <a:t>: </a:t>
            </a:r>
            <a:r>
              <a:rPr lang="pt-BR" dirty="0" err="1"/>
              <a:t>Euromonitor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33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868117" y="1630528"/>
            <a:ext cx="8399401" cy="4064759"/>
            <a:chOff x="384599" y="1884521"/>
            <a:chExt cx="8399401" cy="4064759"/>
          </a:xfrm>
        </p:grpSpPr>
        <p:sp>
          <p:nvSpPr>
            <p:cNvPr id="5" name="Snip Diagonal Corner Rectangle 9"/>
            <p:cNvSpPr/>
            <p:nvPr/>
          </p:nvSpPr>
          <p:spPr>
            <a:xfrm>
              <a:off x="384599" y="1884521"/>
              <a:ext cx="3256172" cy="3981728"/>
            </a:xfrm>
            <a:prstGeom prst="snip2Diag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3" name="Agrupar 2"/>
            <p:cNvGrpSpPr/>
            <p:nvPr/>
          </p:nvGrpSpPr>
          <p:grpSpPr>
            <a:xfrm>
              <a:off x="3933521" y="2060848"/>
              <a:ext cx="4850479" cy="3888432"/>
              <a:chOff x="3933521" y="1916832"/>
              <a:chExt cx="4850479" cy="2545053"/>
            </a:xfrm>
          </p:grpSpPr>
          <p:sp>
            <p:nvSpPr>
              <p:cNvPr id="51" name="AutoShape 30173"/>
              <p:cNvSpPr>
                <a:spLocks noChangeAspect="1" noChangeArrowheads="1" noTextEdit="1"/>
              </p:cNvSpPr>
              <p:nvPr/>
            </p:nvSpPr>
            <p:spPr bwMode="auto">
              <a:xfrm>
                <a:off x="3938897" y="3230734"/>
                <a:ext cx="4823470" cy="5272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2000"/>
              </a:p>
            </p:txBody>
          </p:sp>
          <p:sp>
            <p:nvSpPr>
              <p:cNvPr id="52" name="Freeform 30181"/>
              <p:cNvSpPr>
                <a:spLocks/>
              </p:cNvSpPr>
              <p:nvPr/>
            </p:nvSpPr>
            <p:spPr bwMode="auto">
              <a:xfrm>
                <a:off x="8330316" y="3388067"/>
                <a:ext cx="453684" cy="400973"/>
              </a:xfrm>
              <a:custGeom>
                <a:avLst/>
                <a:gdLst>
                  <a:gd name="T0" fmla="*/ 1135 w 1135"/>
                  <a:gd name="T1" fmla="*/ 0 h 810"/>
                  <a:gd name="T2" fmla="*/ 429 w 1135"/>
                  <a:gd name="T3" fmla="*/ 0 h 810"/>
                  <a:gd name="T4" fmla="*/ 0 w 1135"/>
                  <a:gd name="T5" fmla="*/ 810 h 810"/>
                  <a:gd name="T6" fmla="*/ 1135 w 1135"/>
                  <a:gd name="T7" fmla="*/ 810 h 810"/>
                  <a:gd name="T8" fmla="*/ 1135 w 1135"/>
                  <a:gd name="T9" fmla="*/ 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5" h="810">
                    <a:moveTo>
                      <a:pt x="1135" y="0"/>
                    </a:moveTo>
                    <a:lnTo>
                      <a:pt x="429" y="0"/>
                    </a:lnTo>
                    <a:lnTo>
                      <a:pt x="0" y="810"/>
                    </a:lnTo>
                    <a:lnTo>
                      <a:pt x="1135" y="810"/>
                    </a:lnTo>
                    <a:lnTo>
                      <a:pt x="1135" y="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2000"/>
              </a:p>
            </p:txBody>
          </p:sp>
          <p:sp>
            <p:nvSpPr>
              <p:cNvPr id="54" name="AutoShape 30173"/>
              <p:cNvSpPr>
                <a:spLocks noChangeAspect="1" noChangeArrowheads="1" noTextEdit="1"/>
              </p:cNvSpPr>
              <p:nvPr/>
            </p:nvSpPr>
            <p:spPr bwMode="auto">
              <a:xfrm>
                <a:off x="3933522" y="2551107"/>
                <a:ext cx="4823470" cy="527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2000"/>
              </a:p>
            </p:txBody>
          </p:sp>
          <p:sp>
            <p:nvSpPr>
              <p:cNvPr id="55" name="Rectangle 30175"/>
              <p:cNvSpPr>
                <a:spLocks noChangeArrowheads="1"/>
              </p:cNvSpPr>
              <p:nvPr/>
            </p:nvSpPr>
            <p:spPr bwMode="auto">
              <a:xfrm>
                <a:off x="3938897" y="2599387"/>
                <a:ext cx="4842067" cy="45988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2000" dirty="0"/>
              </a:p>
            </p:txBody>
          </p:sp>
          <p:sp>
            <p:nvSpPr>
              <p:cNvPr id="56" name="Rectangle 30176"/>
              <p:cNvSpPr>
                <a:spLocks noChangeArrowheads="1"/>
              </p:cNvSpPr>
              <p:nvPr/>
            </p:nvSpPr>
            <p:spPr bwMode="auto">
              <a:xfrm>
                <a:off x="3935861" y="2586254"/>
                <a:ext cx="4773189" cy="453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2000"/>
              </a:p>
            </p:txBody>
          </p:sp>
          <p:sp>
            <p:nvSpPr>
              <p:cNvPr id="57" name="Freeform 30181"/>
              <p:cNvSpPr>
                <a:spLocks/>
              </p:cNvSpPr>
              <p:nvPr/>
            </p:nvSpPr>
            <p:spPr bwMode="auto">
              <a:xfrm>
                <a:off x="8324941" y="2676842"/>
                <a:ext cx="459059" cy="400973"/>
              </a:xfrm>
              <a:custGeom>
                <a:avLst/>
                <a:gdLst>
                  <a:gd name="T0" fmla="*/ 1135 w 1135"/>
                  <a:gd name="T1" fmla="*/ 0 h 810"/>
                  <a:gd name="T2" fmla="*/ 429 w 1135"/>
                  <a:gd name="T3" fmla="*/ 0 h 810"/>
                  <a:gd name="T4" fmla="*/ 0 w 1135"/>
                  <a:gd name="T5" fmla="*/ 810 h 810"/>
                  <a:gd name="T6" fmla="*/ 1135 w 1135"/>
                  <a:gd name="T7" fmla="*/ 810 h 810"/>
                  <a:gd name="T8" fmla="*/ 1135 w 1135"/>
                  <a:gd name="T9" fmla="*/ 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5" h="810">
                    <a:moveTo>
                      <a:pt x="1135" y="0"/>
                    </a:moveTo>
                    <a:lnTo>
                      <a:pt x="429" y="0"/>
                    </a:lnTo>
                    <a:lnTo>
                      <a:pt x="0" y="810"/>
                    </a:lnTo>
                    <a:lnTo>
                      <a:pt x="1135" y="810"/>
                    </a:lnTo>
                    <a:lnTo>
                      <a:pt x="1135" y="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2000"/>
              </a:p>
            </p:txBody>
          </p:sp>
          <p:sp>
            <p:nvSpPr>
              <p:cNvPr id="59" name="AutoShape 30173"/>
              <p:cNvSpPr>
                <a:spLocks noChangeAspect="1" noChangeArrowheads="1" noTextEdit="1"/>
              </p:cNvSpPr>
              <p:nvPr/>
            </p:nvSpPr>
            <p:spPr bwMode="auto">
              <a:xfrm>
                <a:off x="3944686" y="3934681"/>
                <a:ext cx="4823470" cy="5272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2000"/>
              </a:p>
            </p:txBody>
          </p:sp>
          <p:sp>
            <p:nvSpPr>
              <p:cNvPr id="60" name="Rectangle 30175"/>
              <p:cNvSpPr>
                <a:spLocks noChangeArrowheads="1"/>
              </p:cNvSpPr>
              <p:nvPr/>
            </p:nvSpPr>
            <p:spPr bwMode="auto">
              <a:xfrm>
                <a:off x="3947025" y="3963393"/>
                <a:ext cx="4821131" cy="45988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2000" dirty="0"/>
              </a:p>
            </p:txBody>
          </p:sp>
          <p:sp>
            <p:nvSpPr>
              <p:cNvPr id="61" name="Freeform 30181"/>
              <p:cNvSpPr>
                <a:spLocks/>
              </p:cNvSpPr>
              <p:nvPr/>
            </p:nvSpPr>
            <p:spPr bwMode="auto">
              <a:xfrm>
                <a:off x="8336105" y="4060417"/>
                <a:ext cx="447895" cy="400973"/>
              </a:xfrm>
              <a:custGeom>
                <a:avLst/>
                <a:gdLst>
                  <a:gd name="T0" fmla="*/ 1135 w 1135"/>
                  <a:gd name="T1" fmla="*/ 0 h 810"/>
                  <a:gd name="T2" fmla="*/ 429 w 1135"/>
                  <a:gd name="T3" fmla="*/ 0 h 810"/>
                  <a:gd name="T4" fmla="*/ 0 w 1135"/>
                  <a:gd name="T5" fmla="*/ 810 h 810"/>
                  <a:gd name="T6" fmla="*/ 1135 w 1135"/>
                  <a:gd name="T7" fmla="*/ 810 h 810"/>
                  <a:gd name="T8" fmla="*/ 1135 w 1135"/>
                  <a:gd name="T9" fmla="*/ 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5" h="810">
                    <a:moveTo>
                      <a:pt x="1135" y="0"/>
                    </a:moveTo>
                    <a:lnTo>
                      <a:pt x="429" y="0"/>
                    </a:lnTo>
                    <a:lnTo>
                      <a:pt x="0" y="810"/>
                    </a:lnTo>
                    <a:lnTo>
                      <a:pt x="1135" y="810"/>
                    </a:lnTo>
                    <a:lnTo>
                      <a:pt x="1135" y="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2000"/>
              </a:p>
            </p:txBody>
          </p:sp>
          <p:sp>
            <p:nvSpPr>
              <p:cNvPr id="63" name="Retângulo 62"/>
              <p:cNvSpPr/>
              <p:nvPr/>
            </p:nvSpPr>
            <p:spPr>
              <a:xfrm>
                <a:off x="8528133" y="2651819"/>
                <a:ext cx="183952" cy="42303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36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64" name="Retângulo 63"/>
              <p:cNvSpPr/>
              <p:nvPr/>
            </p:nvSpPr>
            <p:spPr>
              <a:xfrm>
                <a:off x="8536972" y="3356305"/>
                <a:ext cx="183952" cy="42303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36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65" name="Retângulo 64"/>
              <p:cNvSpPr/>
              <p:nvPr/>
            </p:nvSpPr>
            <p:spPr>
              <a:xfrm>
                <a:off x="8536972" y="4028417"/>
                <a:ext cx="183952" cy="42303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36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67" name="AutoShape 30173"/>
              <p:cNvSpPr>
                <a:spLocks noChangeAspect="1" noChangeArrowheads="1" noTextEdit="1"/>
              </p:cNvSpPr>
              <p:nvPr/>
            </p:nvSpPr>
            <p:spPr bwMode="auto">
              <a:xfrm>
                <a:off x="3933521" y="1916832"/>
                <a:ext cx="4821131" cy="527204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2000"/>
              </a:p>
            </p:txBody>
          </p:sp>
          <p:sp>
            <p:nvSpPr>
              <p:cNvPr id="68" name="Rectangle 30175"/>
              <p:cNvSpPr>
                <a:spLocks noChangeArrowheads="1"/>
              </p:cNvSpPr>
              <p:nvPr/>
            </p:nvSpPr>
            <p:spPr bwMode="auto">
              <a:xfrm>
                <a:off x="4067944" y="1945544"/>
                <a:ext cx="4686709" cy="45988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2000" dirty="0"/>
              </a:p>
            </p:txBody>
          </p:sp>
          <p:sp>
            <p:nvSpPr>
              <p:cNvPr id="69" name="Freeform 30181"/>
              <p:cNvSpPr>
                <a:spLocks/>
              </p:cNvSpPr>
              <p:nvPr/>
            </p:nvSpPr>
            <p:spPr bwMode="auto">
              <a:xfrm>
                <a:off x="8322601" y="2042568"/>
                <a:ext cx="458362" cy="400973"/>
              </a:xfrm>
              <a:custGeom>
                <a:avLst/>
                <a:gdLst>
                  <a:gd name="T0" fmla="*/ 1135 w 1135"/>
                  <a:gd name="T1" fmla="*/ 0 h 810"/>
                  <a:gd name="T2" fmla="*/ 429 w 1135"/>
                  <a:gd name="T3" fmla="*/ 0 h 810"/>
                  <a:gd name="T4" fmla="*/ 0 w 1135"/>
                  <a:gd name="T5" fmla="*/ 810 h 810"/>
                  <a:gd name="T6" fmla="*/ 1135 w 1135"/>
                  <a:gd name="T7" fmla="*/ 810 h 810"/>
                  <a:gd name="T8" fmla="*/ 1135 w 1135"/>
                  <a:gd name="T9" fmla="*/ 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5" h="810">
                    <a:moveTo>
                      <a:pt x="1135" y="0"/>
                    </a:moveTo>
                    <a:lnTo>
                      <a:pt x="429" y="0"/>
                    </a:lnTo>
                    <a:lnTo>
                      <a:pt x="0" y="810"/>
                    </a:lnTo>
                    <a:lnTo>
                      <a:pt x="1135" y="810"/>
                    </a:lnTo>
                    <a:lnTo>
                      <a:pt x="1135" y="0"/>
                    </a:lnTo>
                    <a:close/>
                  </a:path>
                </a:pathLst>
              </a:custGeom>
              <a:solidFill>
                <a:srgbClr val="0D47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2000" dirty="0">
                  <a:solidFill>
                    <a:srgbClr val="0D4711"/>
                  </a:solidFill>
                </a:endParaRPr>
              </a:p>
            </p:txBody>
          </p:sp>
          <p:sp>
            <p:nvSpPr>
              <p:cNvPr id="70" name="Freeform 30182"/>
              <p:cNvSpPr>
                <a:spLocks/>
              </p:cNvSpPr>
              <p:nvPr/>
            </p:nvSpPr>
            <p:spPr bwMode="auto">
              <a:xfrm>
                <a:off x="4204851" y="2080003"/>
                <a:ext cx="126818" cy="200801"/>
              </a:xfrm>
              <a:custGeom>
                <a:avLst/>
                <a:gdLst>
                  <a:gd name="T0" fmla="*/ 6 w 77"/>
                  <a:gd name="T1" fmla="*/ 103 h 126"/>
                  <a:gd name="T2" fmla="*/ 50 w 77"/>
                  <a:gd name="T3" fmla="*/ 63 h 126"/>
                  <a:gd name="T4" fmla="*/ 5 w 77"/>
                  <a:gd name="T5" fmla="*/ 24 h 126"/>
                  <a:gd name="T6" fmla="*/ 3 w 77"/>
                  <a:gd name="T7" fmla="*/ 7 h 126"/>
                  <a:gd name="T8" fmla="*/ 17 w 77"/>
                  <a:gd name="T9" fmla="*/ 4 h 126"/>
                  <a:gd name="T10" fmla="*/ 72 w 77"/>
                  <a:gd name="T11" fmla="*/ 53 h 126"/>
                  <a:gd name="T12" fmla="*/ 77 w 77"/>
                  <a:gd name="T13" fmla="*/ 63 h 126"/>
                  <a:gd name="T14" fmla="*/ 73 w 77"/>
                  <a:gd name="T15" fmla="*/ 72 h 126"/>
                  <a:gd name="T16" fmla="*/ 18 w 77"/>
                  <a:gd name="T17" fmla="*/ 122 h 126"/>
                  <a:gd name="T18" fmla="*/ 4 w 77"/>
                  <a:gd name="T19" fmla="*/ 120 h 126"/>
                  <a:gd name="T20" fmla="*/ 6 w 77"/>
                  <a:gd name="T21" fmla="*/ 10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" h="126">
                    <a:moveTo>
                      <a:pt x="6" y="103"/>
                    </a:moveTo>
                    <a:cubicBezTo>
                      <a:pt x="50" y="63"/>
                      <a:pt x="50" y="63"/>
                      <a:pt x="50" y="6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" y="20"/>
                      <a:pt x="0" y="12"/>
                      <a:pt x="3" y="7"/>
                    </a:cubicBezTo>
                    <a:cubicBezTo>
                      <a:pt x="6" y="1"/>
                      <a:pt x="12" y="0"/>
                      <a:pt x="17" y="4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5" y="55"/>
                      <a:pt x="76" y="59"/>
                      <a:pt x="77" y="63"/>
                    </a:cubicBezTo>
                    <a:cubicBezTo>
                      <a:pt x="77" y="66"/>
                      <a:pt x="75" y="70"/>
                      <a:pt x="73" y="72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4" y="126"/>
                      <a:pt x="7" y="125"/>
                      <a:pt x="4" y="120"/>
                    </a:cubicBezTo>
                    <a:cubicBezTo>
                      <a:pt x="1" y="114"/>
                      <a:pt x="2" y="107"/>
                      <a:pt x="6" y="103"/>
                    </a:cubicBezTo>
                    <a:close/>
                  </a:path>
                </a:pathLst>
              </a:custGeom>
              <a:solidFill>
                <a:srgbClr val="0D47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2000"/>
              </a:p>
            </p:txBody>
          </p:sp>
          <p:sp>
            <p:nvSpPr>
              <p:cNvPr id="71" name="Retângulo 70"/>
              <p:cNvSpPr/>
              <p:nvPr/>
            </p:nvSpPr>
            <p:spPr>
              <a:xfrm>
                <a:off x="8518913" y="2043063"/>
                <a:ext cx="183952" cy="42303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36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82" name="Retângulo 81"/>
              <p:cNvSpPr/>
              <p:nvPr/>
            </p:nvSpPr>
            <p:spPr>
              <a:xfrm>
                <a:off x="4391464" y="2046460"/>
                <a:ext cx="1938095" cy="261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000" b="1" dirty="0">
                    <a:solidFill>
                      <a:srgbClr val="0D4711"/>
                    </a:solidFill>
                    <a:cs typeface="MV Boli" panose="02000500030200090000" pitchFamily="2" charset="0"/>
                  </a:rPr>
                  <a:t>Megatendências</a:t>
                </a:r>
                <a:endParaRPr lang="pt-BR" sz="2000" b="1" dirty="0">
                  <a:solidFill>
                    <a:srgbClr val="0D4711"/>
                  </a:solidFill>
                </a:endParaRPr>
              </a:p>
            </p:txBody>
          </p:sp>
          <p:sp>
            <p:nvSpPr>
              <p:cNvPr id="83" name="Retângulo 82"/>
              <p:cNvSpPr/>
              <p:nvPr/>
            </p:nvSpPr>
            <p:spPr>
              <a:xfrm>
                <a:off x="4398002" y="2682322"/>
                <a:ext cx="3917996" cy="2709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  <a:defRPr/>
                </a:pPr>
                <a:r>
                  <a:rPr lang="pt-BR" sz="2000" b="1" dirty="0">
                    <a:solidFill>
                      <a:schemeClr val="bg2">
                        <a:lumMod val="50000"/>
                      </a:schemeClr>
                    </a:solidFill>
                    <a:cs typeface="MV Boli" panose="02000500030200090000" pitchFamily="2" charset="0"/>
                  </a:rPr>
                  <a:t>Mudanças de fronteira de mercado</a:t>
                </a:r>
                <a:endParaRPr lang="en-US" sz="2000" b="1" dirty="0">
                  <a:solidFill>
                    <a:schemeClr val="bg2">
                      <a:lumMod val="50000"/>
                    </a:schemeClr>
                  </a:solidFill>
                  <a:cs typeface="MV Boli" panose="02000500030200090000" pitchFamily="2" charset="0"/>
                </a:endParaRPr>
              </a:p>
            </p:txBody>
          </p:sp>
          <p:sp>
            <p:nvSpPr>
              <p:cNvPr id="84" name="Retângulo 83"/>
              <p:cNvSpPr/>
              <p:nvPr/>
            </p:nvSpPr>
            <p:spPr>
              <a:xfrm>
                <a:off x="4391464" y="4045613"/>
                <a:ext cx="3938852" cy="261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000" b="1" dirty="0">
                    <a:solidFill>
                      <a:schemeClr val="bg2">
                        <a:lumMod val="50000"/>
                      </a:schemeClr>
                    </a:solidFill>
                    <a:cs typeface="MV Boli" panose="02000500030200090000" pitchFamily="2" charset="0"/>
                  </a:rPr>
                  <a:t>Vida ética</a:t>
                </a:r>
              </a:p>
            </p:txBody>
          </p:sp>
          <p:sp>
            <p:nvSpPr>
              <p:cNvPr id="86" name="Retângulo 85"/>
              <p:cNvSpPr/>
              <p:nvPr/>
            </p:nvSpPr>
            <p:spPr>
              <a:xfrm>
                <a:off x="4398002" y="3370188"/>
                <a:ext cx="2556918" cy="261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000" b="1" dirty="0">
                    <a:solidFill>
                      <a:schemeClr val="bg2">
                        <a:lumMod val="50000"/>
                      </a:schemeClr>
                    </a:solidFill>
                    <a:cs typeface="MV Boli" panose="02000500030200090000" pitchFamily="2" charset="0"/>
                  </a:rPr>
                  <a:t>Compras reinventadas</a:t>
                </a:r>
                <a:endParaRPr lang="pt-BR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" name="Freeform 30182"/>
              <p:cNvSpPr>
                <a:spLocks/>
              </p:cNvSpPr>
              <p:nvPr/>
            </p:nvSpPr>
            <p:spPr bwMode="auto">
              <a:xfrm>
                <a:off x="4205089" y="2719931"/>
                <a:ext cx="126818" cy="200801"/>
              </a:xfrm>
              <a:custGeom>
                <a:avLst/>
                <a:gdLst>
                  <a:gd name="T0" fmla="*/ 6 w 77"/>
                  <a:gd name="T1" fmla="*/ 103 h 126"/>
                  <a:gd name="T2" fmla="*/ 50 w 77"/>
                  <a:gd name="T3" fmla="*/ 63 h 126"/>
                  <a:gd name="T4" fmla="*/ 5 w 77"/>
                  <a:gd name="T5" fmla="*/ 24 h 126"/>
                  <a:gd name="T6" fmla="*/ 3 w 77"/>
                  <a:gd name="T7" fmla="*/ 7 h 126"/>
                  <a:gd name="T8" fmla="*/ 17 w 77"/>
                  <a:gd name="T9" fmla="*/ 4 h 126"/>
                  <a:gd name="T10" fmla="*/ 72 w 77"/>
                  <a:gd name="T11" fmla="*/ 53 h 126"/>
                  <a:gd name="T12" fmla="*/ 77 w 77"/>
                  <a:gd name="T13" fmla="*/ 63 h 126"/>
                  <a:gd name="T14" fmla="*/ 73 w 77"/>
                  <a:gd name="T15" fmla="*/ 72 h 126"/>
                  <a:gd name="T16" fmla="*/ 18 w 77"/>
                  <a:gd name="T17" fmla="*/ 122 h 126"/>
                  <a:gd name="T18" fmla="*/ 4 w 77"/>
                  <a:gd name="T19" fmla="*/ 120 h 126"/>
                  <a:gd name="T20" fmla="*/ 6 w 77"/>
                  <a:gd name="T21" fmla="*/ 10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" h="126">
                    <a:moveTo>
                      <a:pt x="6" y="103"/>
                    </a:moveTo>
                    <a:cubicBezTo>
                      <a:pt x="50" y="63"/>
                      <a:pt x="50" y="63"/>
                      <a:pt x="50" y="6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" y="20"/>
                      <a:pt x="0" y="12"/>
                      <a:pt x="3" y="7"/>
                    </a:cubicBezTo>
                    <a:cubicBezTo>
                      <a:pt x="6" y="1"/>
                      <a:pt x="12" y="0"/>
                      <a:pt x="17" y="4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5" y="55"/>
                      <a:pt x="76" y="59"/>
                      <a:pt x="77" y="63"/>
                    </a:cubicBezTo>
                    <a:cubicBezTo>
                      <a:pt x="77" y="66"/>
                      <a:pt x="75" y="70"/>
                      <a:pt x="73" y="72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4" y="126"/>
                      <a:pt x="7" y="125"/>
                      <a:pt x="4" y="120"/>
                    </a:cubicBezTo>
                    <a:cubicBezTo>
                      <a:pt x="1" y="114"/>
                      <a:pt x="2" y="107"/>
                      <a:pt x="6" y="103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2000"/>
              </a:p>
            </p:txBody>
          </p:sp>
          <p:sp>
            <p:nvSpPr>
              <p:cNvPr id="90" name="Freeform 30182"/>
              <p:cNvSpPr>
                <a:spLocks/>
              </p:cNvSpPr>
              <p:nvPr/>
            </p:nvSpPr>
            <p:spPr bwMode="auto">
              <a:xfrm>
                <a:off x="4204851" y="3406095"/>
                <a:ext cx="126818" cy="200801"/>
              </a:xfrm>
              <a:custGeom>
                <a:avLst/>
                <a:gdLst>
                  <a:gd name="T0" fmla="*/ 6 w 77"/>
                  <a:gd name="T1" fmla="*/ 103 h 126"/>
                  <a:gd name="T2" fmla="*/ 50 w 77"/>
                  <a:gd name="T3" fmla="*/ 63 h 126"/>
                  <a:gd name="T4" fmla="*/ 5 w 77"/>
                  <a:gd name="T5" fmla="*/ 24 h 126"/>
                  <a:gd name="T6" fmla="*/ 3 w 77"/>
                  <a:gd name="T7" fmla="*/ 7 h 126"/>
                  <a:gd name="T8" fmla="*/ 17 w 77"/>
                  <a:gd name="T9" fmla="*/ 4 h 126"/>
                  <a:gd name="T10" fmla="*/ 72 w 77"/>
                  <a:gd name="T11" fmla="*/ 53 h 126"/>
                  <a:gd name="T12" fmla="*/ 77 w 77"/>
                  <a:gd name="T13" fmla="*/ 63 h 126"/>
                  <a:gd name="T14" fmla="*/ 73 w 77"/>
                  <a:gd name="T15" fmla="*/ 72 h 126"/>
                  <a:gd name="T16" fmla="*/ 18 w 77"/>
                  <a:gd name="T17" fmla="*/ 122 h 126"/>
                  <a:gd name="T18" fmla="*/ 4 w 77"/>
                  <a:gd name="T19" fmla="*/ 120 h 126"/>
                  <a:gd name="T20" fmla="*/ 6 w 77"/>
                  <a:gd name="T21" fmla="*/ 10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" h="126">
                    <a:moveTo>
                      <a:pt x="6" y="103"/>
                    </a:moveTo>
                    <a:cubicBezTo>
                      <a:pt x="50" y="63"/>
                      <a:pt x="50" y="63"/>
                      <a:pt x="50" y="6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" y="20"/>
                      <a:pt x="0" y="12"/>
                      <a:pt x="3" y="7"/>
                    </a:cubicBezTo>
                    <a:cubicBezTo>
                      <a:pt x="6" y="1"/>
                      <a:pt x="12" y="0"/>
                      <a:pt x="17" y="4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5" y="55"/>
                      <a:pt x="76" y="59"/>
                      <a:pt x="77" y="63"/>
                    </a:cubicBezTo>
                    <a:cubicBezTo>
                      <a:pt x="77" y="66"/>
                      <a:pt x="75" y="70"/>
                      <a:pt x="73" y="72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4" y="126"/>
                      <a:pt x="7" y="125"/>
                      <a:pt x="4" y="120"/>
                    </a:cubicBezTo>
                    <a:cubicBezTo>
                      <a:pt x="1" y="114"/>
                      <a:pt x="2" y="107"/>
                      <a:pt x="6" y="103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2000"/>
              </a:p>
            </p:txBody>
          </p:sp>
          <p:sp>
            <p:nvSpPr>
              <p:cNvPr id="91" name="Freeform 30182"/>
              <p:cNvSpPr>
                <a:spLocks/>
              </p:cNvSpPr>
              <p:nvPr/>
            </p:nvSpPr>
            <p:spPr bwMode="auto">
              <a:xfrm>
                <a:off x="4231728" y="4090502"/>
                <a:ext cx="126818" cy="200801"/>
              </a:xfrm>
              <a:custGeom>
                <a:avLst/>
                <a:gdLst>
                  <a:gd name="T0" fmla="*/ 6 w 77"/>
                  <a:gd name="T1" fmla="*/ 103 h 126"/>
                  <a:gd name="T2" fmla="*/ 50 w 77"/>
                  <a:gd name="T3" fmla="*/ 63 h 126"/>
                  <a:gd name="T4" fmla="*/ 5 w 77"/>
                  <a:gd name="T5" fmla="*/ 24 h 126"/>
                  <a:gd name="T6" fmla="*/ 3 w 77"/>
                  <a:gd name="T7" fmla="*/ 7 h 126"/>
                  <a:gd name="T8" fmla="*/ 17 w 77"/>
                  <a:gd name="T9" fmla="*/ 4 h 126"/>
                  <a:gd name="T10" fmla="*/ 72 w 77"/>
                  <a:gd name="T11" fmla="*/ 53 h 126"/>
                  <a:gd name="T12" fmla="*/ 77 w 77"/>
                  <a:gd name="T13" fmla="*/ 63 h 126"/>
                  <a:gd name="T14" fmla="*/ 73 w 77"/>
                  <a:gd name="T15" fmla="*/ 72 h 126"/>
                  <a:gd name="T16" fmla="*/ 18 w 77"/>
                  <a:gd name="T17" fmla="*/ 122 h 126"/>
                  <a:gd name="T18" fmla="*/ 4 w 77"/>
                  <a:gd name="T19" fmla="*/ 120 h 126"/>
                  <a:gd name="T20" fmla="*/ 6 w 77"/>
                  <a:gd name="T21" fmla="*/ 10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" h="126">
                    <a:moveTo>
                      <a:pt x="6" y="103"/>
                    </a:moveTo>
                    <a:cubicBezTo>
                      <a:pt x="50" y="63"/>
                      <a:pt x="50" y="63"/>
                      <a:pt x="50" y="6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" y="20"/>
                      <a:pt x="0" y="12"/>
                      <a:pt x="3" y="7"/>
                    </a:cubicBezTo>
                    <a:cubicBezTo>
                      <a:pt x="6" y="1"/>
                      <a:pt x="12" y="0"/>
                      <a:pt x="17" y="4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5" y="55"/>
                      <a:pt x="76" y="59"/>
                      <a:pt x="77" y="63"/>
                    </a:cubicBezTo>
                    <a:cubicBezTo>
                      <a:pt x="77" y="66"/>
                      <a:pt x="75" y="70"/>
                      <a:pt x="73" y="72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4" y="126"/>
                      <a:pt x="7" y="125"/>
                      <a:pt x="4" y="120"/>
                    </a:cubicBezTo>
                    <a:cubicBezTo>
                      <a:pt x="1" y="114"/>
                      <a:pt x="2" y="107"/>
                      <a:pt x="6" y="103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2000"/>
              </a:p>
            </p:txBody>
          </p:sp>
        </p:grpSp>
      </p:grpSp>
      <p:sp>
        <p:nvSpPr>
          <p:cNvPr id="8" name="Título 7">
            <a:extLst>
              <a:ext uri="{FF2B5EF4-FFF2-40B4-BE49-F238E27FC236}">
                <a16:creationId xmlns:a16="http://schemas.microsoft.com/office/drawing/2014/main" id="{6DD296E2-46E4-4233-B529-1D07BD1E0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26" y="232819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0D4711"/>
                </a:solidFill>
                <a:latin typeface="+mn-lt"/>
              </a:rPr>
              <a:t>Agenda</a:t>
            </a:r>
          </a:p>
        </p:txBody>
      </p:sp>
      <p:pic>
        <p:nvPicPr>
          <p:cNvPr id="2" name="Picture 1" descr="Screen Shot 2019-04-03 at 20.35.2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8519" y="293404"/>
            <a:ext cx="1654461" cy="2352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925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55F33-6250-4BF2-855B-2EE1D5C9B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“Eu tento ter um impacto positivo no meio ambiente através das minhas ações cotidianas”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82ED7C1-6251-4FFA-87B0-A22D58E939D6}"/>
              </a:ext>
            </a:extLst>
          </p:cNvPr>
          <p:cNvSpPr txBox="1"/>
          <p:nvPr/>
        </p:nvSpPr>
        <p:spPr>
          <a:xfrm flipH="1">
            <a:off x="3859823" y="5862994"/>
            <a:ext cx="475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Fonte</a:t>
            </a:r>
            <a:r>
              <a:rPr lang="pt-BR" dirty="0"/>
              <a:t>: </a:t>
            </a:r>
            <a:r>
              <a:rPr lang="pt-BR" dirty="0" err="1"/>
              <a:t>Euromonitor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endParaRPr lang="pt-BR" dirty="0"/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4BE42463-BC3E-46B7-92DD-922FA0E76C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2246"/>
            <a:ext cx="10051908" cy="433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1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34B76-17D6-4C13-B255-BE751D3F6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Negócios verdes inovadores e lucrativos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6C104D-5873-4388-AFD0-E9C59DC86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dirty="0"/>
              <a:t>foco na conservação da água - atrair consumidores verdes profundamente engajados;</a:t>
            </a:r>
          </a:p>
          <a:p>
            <a:pPr fontAlgn="base"/>
            <a:r>
              <a:rPr lang="pt-BR" dirty="0"/>
              <a:t>Nestlé - após análise de megatendências, montou programa de manejo de água, cujas preocupações seriam:</a:t>
            </a:r>
          </a:p>
          <a:p>
            <a:pPr lvl="1" fontAlgn="base"/>
            <a:r>
              <a:rPr lang="pt-BR" dirty="0"/>
              <a:t>suficiência de água para o cultivo alimentos;</a:t>
            </a:r>
          </a:p>
          <a:p>
            <a:pPr lvl="1" fontAlgn="base"/>
            <a:r>
              <a:rPr lang="pt-BR" dirty="0"/>
              <a:t>segurança hídrica (suprimento e qualidade) para as suas operações;</a:t>
            </a:r>
          </a:p>
          <a:p>
            <a:pPr lvl="1" fontAlgn="base"/>
            <a:r>
              <a:rPr lang="pt-BR" dirty="0"/>
              <a:t>água potável para seus consumidores preparem suas refeições.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48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41FB12-3109-42EE-9FFA-01489EFA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Três megatendências em alimentos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6416D5-FD11-4AE8-AC87-0283C8BE9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/>
          <a:lstStyle/>
          <a:p>
            <a:pPr fontAlgn="base"/>
            <a:r>
              <a:rPr lang="pt-BR" dirty="0"/>
              <a:t>Mudanças de fronteiras de mercado (consumo caseiro        embalados)</a:t>
            </a:r>
          </a:p>
          <a:p>
            <a:pPr fontAlgn="base"/>
            <a:r>
              <a:rPr lang="pt-BR" dirty="0"/>
              <a:t>Compras reinventadas, devido a alta conectividade dos consumidores;</a:t>
            </a:r>
          </a:p>
          <a:p>
            <a:pPr fontAlgn="base"/>
            <a:r>
              <a:rPr lang="pt-BR" dirty="0"/>
              <a:t>Tendência da vida ética.</a:t>
            </a:r>
          </a:p>
          <a:p>
            <a:endParaRPr lang="pt-BR" dirty="0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97A175B5-9751-4814-AB64-45FA003CA76A}"/>
              </a:ext>
            </a:extLst>
          </p:cNvPr>
          <p:cNvSpPr/>
          <p:nvPr/>
        </p:nvSpPr>
        <p:spPr>
          <a:xfrm>
            <a:off x="9031459" y="1941340"/>
            <a:ext cx="534572" cy="25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70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37986-50C8-4279-B7F4-4657D8D33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A258FF-0BB0-4854-B15E-334EC8177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pt-BR" dirty="0"/>
              <a:t>Segmentação do consumidor na era de se alimentar em ocasiões</a:t>
            </a:r>
          </a:p>
          <a:p>
            <a:pPr lvl="1" fontAlgn="base"/>
            <a:r>
              <a:rPr lang="pt-BR" dirty="0"/>
              <a:t>Comer em qualquer lugar, a qualquer momento</a:t>
            </a:r>
          </a:p>
          <a:p>
            <a:pPr lvl="1" fontAlgn="base"/>
            <a:r>
              <a:rPr lang="pt-BR" dirty="0"/>
              <a:t>Experiência sensorial                                        </a:t>
            </a:r>
          </a:p>
          <a:p>
            <a:pPr fontAlgn="base"/>
            <a:r>
              <a:rPr lang="pt-BR" dirty="0"/>
              <a:t>Consciência sobre o que está comendo</a:t>
            </a:r>
          </a:p>
          <a:p>
            <a:pPr lvl="1" fontAlgn="base"/>
            <a:r>
              <a:rPr lang="pt-BR" dirty="0"/>
              <a:t>Procura por comida natural e produtos autênticos</a:t>
            </a:r>
          </a:p>
          <a:p>
            <a:pPr lvl="1" fontAlgn="base"/>
            <a:r>
              <a:rPr lang="pt-BR" dirty="0"/>
              <a:t>Adição de bons nutrientes, como fibras e proteínas</a:t>
            </a:r>
          </a:p>
          <a:p>
            <a:pPr fontAlgn="base"/>
            <a:r>
              <a:rPr lang="pt-BR" dirty="0"/>
              <a:t>Proteínas alternativas e comida à base de plantas</a:t>
            </a:r>
          </a:p>
          <a:p>
            <a:pPr lvl="1" fontAlgn="base"/>
            <a:r>
              <a:rPr lang="pt-BR" dirty="0"/>
              <a:t>Busca por alternativas não lácteas</a:t>
            </a:r>
          </a:p>
          <a:p>
            <a:pPr lvl="1" fontAlgn="base"/>
            <a:r>
              <a:rPr lang="pt-BR" dirty="0"/>
              <a:t>Substituição gradual da carne</a:t>
            </a:r>
          </a:p>
        </p:txBody>
      </p:sp>
    </p:spTree>
    <p:extLst>
      <p:ext uri="{BB962C8B-B14F-4D97-AF65-F5344CB8AC3E}">
        <p14:creationId xmlns:p14="http://schemas.microsoft.com/office/powerpoint/2010/main" val="351576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37986-50C8-4279-B7F4-4657D8D33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Responsabilidades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A258FF-0BB0-4854-B15E-334EC8177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pt-BR" dirty="0"/>
              <a:t>Determinar o que pode ser mudado</a:t>
            </a:r>
          </a:p>
          <a:p>
            <a:pPr lvl="1" fontAlgn="base"/>
            <a:r>
              <a:rPr lang="pt-BR" dirty="0"/>
              <a:t>Drivers definem o cenário de mudança </a:t>
            </a:r>
          </a:p>
          <a:p>
            <a:pPr fontAlgn="base"/>
            <a:r>
              <a:rPr lang="pt-BR" dirty="0"/>
              <a:t>Megatendências</a:t>
            </a:r>
          </a:p>
          <a:p>
            <a:pPr lvl="1" fontAlgn="base"/>
            <a:r>
              <a:rPr lang="pt-BR" dirty="0"/>
              <a:t>O que os consumidores querem que seja mudado</a:t>
            </a:r>
          </a:p>
          <a:p>
            <a:pPr lvl="1" fontAlgn="base"/>
            <a:r>
              <a:rPr lang="pt-BR" dirty="0"/>
              <a:t>Análise de comportamento e demanda</a:t>
            </a:r>
          </a:p>
          <a:p>
            <a:pPr fontAlgn="base"/>
            <a:r>
              <a:rPr lang="pt-BR" dirty="0"/>
              <a:t>Inovação, renovação e ruptura</a:t>
            </a:r>
          </a:p>
          <a:p>
            <a:pPr lvl="1" fontAlgn="base"/>
            <a:r>
              <a:rPr lang="pt-BR" dirty="0"/>
              <a:t>O que deve ser mudado que trará alto impacto ao comportamento do consumidor</a:t>
            </a:r>
          </a:p>
          <a:p>
            <a:pPr fontAlgn="base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125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37986-50C8-4279-B7F4-4657D8D33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Megatendências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A258FF-0BB0-4854-B15E-334EC81775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pt-BR" dirty="0"/>
              <a:t>Solidamente estabelecidas</a:t>
            </a:r>
          </a:p>
          <a:p>
            <a:pPr fontAlgn="base"/>
            <a:r>
              <a:rPr lang="pt-BR" dirty="0"/>
              <a:t>Possui expectativas de suportarem o mercado</a:t>
            </a:r>
          </a:p>
          <a:p>
            <a:pPr fontAlgn="base"/>
            <a:r>
              <a:rPr lang="pt-BR" dirty="0"/>
              <a:t>Impactam a maioria das indústrias</a:t>
            </a:r>
          </a:p>
          <a:p>
            <a:pPr fontAlgn="base"/>
            <a:endParaRPr lang="pt-B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BD1E4E-500A-4951-96A0-83BB9568A41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665" y="211015"/>
            <a:ext cx="5311745" cy="569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3013955-D7DA-454F-85E4-3E11A2946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26" y="164856"/>
            <a:ext cx="92964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054F3AB-7E95-490B-9E50-AC562A49BD0C}"/>
              </a:ext>
            </a:extLst>
          </p:cNvPr>
          <p:cNvSpPr txBox="1"/>
          <p:nvPr/>
        </p:nvSpPr>
        <p:spPr>
          <a:xfrm flipH="1">
            <a:off x="3719145" y="5708406"/>
            <a:ext cx="475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Fonte</a:t>
            </a:r>
            <a:r>
              <a:rPr lang="pt-BR" dirty="0"/>
              <a:t>: </a:t>
            </a:r>
            <a:r>
              <a:rPr lang="pt-BR" dirty="0" err="1"/>
              <a:t>Euromonitor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478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D67D55-3C4D-44AC-9CDE-36849B11D1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Mudança de Fronteiras de Mercado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A4F08E-527F-4CF9-B3F1-DC03109205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31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81C6A-CC0B-437A-8DD6-20E1199A9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Gastos </a:t>
            </a:r>
            <a:r>
              <a:rPr lang="pt-BR" i="1" dirty="0"/>
              <a:t>per capita </a:t>
            </a:r>
            <a:r>
              <a:rPr lang="pt-BR" dirty="0"/>
              <a:t>em alimentos empacotados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DD9936A-A2FD-4A93-BBBF-56A1D8AAD6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30" y="1373813"/>
            <a:ext cx="9413631" cy="433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97D6742-F564-4FC6-8D09-7041C9267EF6}"/>
              </a:ext>
            </a:extLst>
          </p:cNvPr>
          <p:cNvSpPr txBox="1"/>
          <p:nvPr/>
        </p:nvSpPr>
        <p:spPr>
          <a:xfrm flipH="1">
            <a:off x="3719145" y="5708406"/>
            <a:ext cx="475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Fonte</a:t>
            </a:r>
            <a:r>
              <a:rPr lang="pt-BR" dirty="0"/>
              <a:t>: </a:t>
            </a:r>
            <a:r>
              <a:rPr lang="pt-BR" dirty="0" err="1"/>
              <a:t>Euromonitor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72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3B365-13E9-4F98-ABDA-70F61731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Crescimento nos gastos com alimentos empacotados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564C00E-56DC-480D-AAF4-5234E0DC64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2" y="1435233"/>
            <a:ext cx="9781918" cy="454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8767515-79EC-4785-8032-A9F724E902F8}"/>
              </a:ext>
            </a:extLst>
          </p:cNvPr>
          <p:cNvSpPr txBox="1"/>
          <p:nvPr/>
        </p:nvSpPr>
        <p:spPr>
          <a:xfrm flipH="1">
            <a:off x="3719145" y="6123543"/>
            <a:ext cx="475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Fonte</a:t>
            </a:r>
            <a:r>
              <a:rPr lang="pt-BR" dirty="0"/>
              <a:t>: </a:t>
            </a:r>
            <a:r>
              <a:rPr lang="pt-BR" dirty="0" err="1"/>
              <a:t>Euromonitor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450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Personalizada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D4711"/>
      </a:accent1>
      <a:accent2>
        <a:srgbClr val="15751C"/>
      </a:accent2>
      <a:accent3>
        <a:srgbClr val="20AC2A"/>
      </a:accent3>
      <a:accent4>
        <a:srgbClr val="5DE166"/>
      </a:accent4>
      <a:accent5>
        <a:srgbClr val="A4EEA9"/>
      </a:accent5>
      <a:accent6>
        <a:srgbClr val="A4DB9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4793</TotalTime>
  <Words>457</Words>
  <Application>Microsoft Office PowerPoint</Application>
  <PresentationFormat>Widescreen</PresentationFormat>
  <Paragraphs>92</Paragraphs>
  <Slides>22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5" baseType="lpstr">
      <vt:lpstr>Arial</vt:lpstr>
      <vt:lpstr>Calibri</vt:lpstr>
      <vt:lpstr>Tema do Office</vt:lpstr>
      <vt:lpstr>Megatrends in global food  </vt:lpstr>
      <vt:lpstr>Agenda</vt:lpstr>
      <vt:lpstr>Contexto</vt:lpstr>
      <vt:lpstr>Responsabilidades</vt:lpstr>
      <vt:lpstr>Megatendências</vt:lpstr>
      <vt:lpstr>Apresentação do PowerPoint</vt:lpstr>
      <vt:lpstr>Mudança de Fronteiras de Mercado</vt:lpstr>
      <vt:lpstr>Gastos per capita em alimentos empacotados</vt:lpstr>
      <vt:lpstr>Crescimento nos gastos com alimentos empacotados</vt:lpstr>
      <vt:lpstr>Produtos assados (baked goods)</vt:lpstr>
      <vt:lpstr>Servir a base da pirâmide hoje permite a premiumização de amanhã</vt:lpstr>
      <vt:lpstr>Estratégia da base da pirâmide em alimentos</vt:lpstr>
      <vt:lpstr>Compras Reinventadas</vt:lpstr>
      <vt:lpstr>Apresentação do PowerPoint</vt:lpstr>
      <vt:lpstr>Compras para novos estilos de vida</vt:lpstr>
      <vt:lpstr>Apresentação do PowerPoint</vt:lpstr>
      <vt:lpstr>Vida Ética</vt:lpstr>
      <vt:lpstr>Apresentação do PowerPoint</vt:lpstr>
      <vt:lpstr>“Estou preocupado com as mudanças climáticas”</vt:lpstr>
      <vt:lpstr>“Eu tento ter um impacto positivo no meio ambiente através das minhas ações cotidianas”</vt:lpstr>
      <vt:lpstr>Negócios verdes inovadores e lucrativos</vt:lpstr>
      <vt:lpstr>Três megatendências em alimentos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Vitor Marques</dc:creator>
  <cp:lastModifiedBy>Vitor Marques</cp:lastModifiedBy>
  <cp:revision>181</cp:revision>
  <dcterms:created xsi:type="dcterms:W3CDTF">2019-02-13T23:53:46Z</dcterms:created>
  <dcterms:modified xsi:type="dcterms:W3CDTF">2019-10-30T10:15:17Z</dcterms:modified>
</cp:coreProperties>
</file>