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2.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467" r:id="rId2"/>
    <p:sldId id="411" r:id="rId3"/>
    <p:sldId id="412"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256" r:id="rId23"/>
    <p:sldId id="257" r:id="rId24"/>
    <p:sldId id="258" r:id="rId25"/>
    <p:sldId id="259" r:id="rId26"/>
    <p:sldId id="260" r:id="rId27"/>
    <p:sldId id="261" r:id="rId28"/>
    <p:sldId id="262"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433" r:id="rId44"/>
    <p:sldId id="434" r:id="rId45"/>
    <p:sldId id="435" r:id="rId46"/>
    <p:sldId id="436" r:id="rId47"/>
    <p:sldId id="437" r:id="rId48"/>
    <p:sldId id="438" r:id="rId49"/>
    <p:sldId id="439" r:id="rId50"/>
    <p:sldId id="440" r:id="rId51"/>
    <p:sldId id="441" r:id="rId52"/>
    <p:sldId id="442" r:id="rId53"/>
    <p:sldId id="443" r:id="rId54"/>
    <p:sldId id="444" r:id="rId55"/>
    <p:sldId id="445" r:id="rId56"/>
    <p:sldId id="446" r:id="rId57"/>
    <p:sldId id="447" r:id="rId58"/>
    <p:sldId id="448"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ário do Windows" initials="UdW" lastIdx="1" clrIdx="0">
    <p:extLst>
      <p:ext uri="{19B8F6BF-5375-455C-9EA6-DF929625EA0E}">
        <p15:presenceInfo xmlns:p15="http://schemas.microsoft.com/office/powerpoint/2012/main" userId="Usuário do 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711"/>
    <a:srgbClr val="08782B"/>
    <a:srgbClr val="C5E0B4"/>
    <a:srgbClr val="2B733C"/>
    <a:srgbClr val="16781D"/>
    <a:srgbClr val="548235"/>
    <a:srgbClr val="D8EBCD"/>
    <a:srgbClr val="AFABAB"/>
    <a:srgbClr val="D0CECE"/>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Estilo Escuro 2 - Ênfase 1/Ênfas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Estilo Claro 2 - Ênfas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snapToGrid="0">
      <p:cViewPr varScale="1">
        <p:scale>
          <a:sx n="68" d="100"/>
          <a:sy n="68" d="100"/>
        </p:scale>
        <p:origin x="708"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6" d="100"/>
          <a:sy n="56" d="100"/>
        </p:scale>
        <p:origin x="2856"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_rels/data1.xml.rels><?xml version="1.0" encoding="UTF-8" standalone="yes"?>
<Relationships xmlns="http://schemas.openxmlformats.org/package/2006/relationships"><Relationship Id="rId1" Type="http://schemas.openxmlformats.org/officeDocument/2006/relationships/image" Target="../media/image4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256F5-020B-4CDB-BD13-62AA5B9965DB}"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00D1A35-A432-40DD-82EA-B07A89CC1420}">
      <dgm:prSet phldrT="[Texto]"/>
      <dgm:spPr/>
      <dgm:t>
        <a:bodyPr/>
        <a:lstStyle/>
        <a:p>
          <a:r>
            <a:rPr lang="pt-BR" dirty="0"/>
            <a:t> </a:t>
          </a:r>
        </a:p>
      </dgm:t>
    </dgm:pt>
    <dgm:pt modelId="{93E08DDD-6D19-483C-BAD1-69E9B70EBD91}" type="sibTrans" cxnId="{9105C2A9-05FE-4B4C-8B10-B375F9F1C4D9}">
      <dgm:prSet/>
      <dgm:spPr>
        <a:blipFill>
          <a:blip xmlns:r="http://schemas.openxmlformats.org/officeDocument/2006/relationships" r:embed="rId1"/>
          <a:srcRect/>
          <a:stretch>
            <a:fillRect/>
          </a:stretch>
        </a:blipFill>
      </dgm:spPr>
      <dgm:t>
        <a:bodyPr/>
        <a:lstStyle/>
        <a:p>
          <a:endParaRPr lang="pt-BR"/>
        </a:p>
      </dgm:t>
    </dgm:pt>
    <dgm:pt modelId="{4F28E982-EE3D-4F0B-B9D9-64B12CD40430}" type="parTrans" cxnId="{9105C2A9-05FE-4B4C-8B10-B375F9F1C4D9}">
      <dgm:prSet/>
      <dgm:spPr/>
      <dgm:t>
        <a:bodyPr/>
        <a:lstStyle/>
        <a:p>
          <a:endParaRPr lang="pt-BR"/>
        </a:p>
      </dgm:t>
    </dgm:pt>
    <dgm:pt modelId="{83602FA4-9F4B-4A6F-A055-0FF4E5C7175C}" type="pres">
      <dgm:prSet presAssocID="{105256F5-020B-4CDB-BD13-62AA5B9965DB}" presName="Name0" presStyleCnt="0">
        <dgm:presLayoutVars>
          <dgm:chMax val="7"/>
          <dgm:chPref val="7"/>
          <dgm:dir/>
        </dgm:presLayoutVars>
      </dgm:prSet>
      <dgm:spPr/>
    </dgm:pt>
    <dgm:pt modelId="{437F528E-5472-41A1-A42C-130BB493F5BA}" type="pres">
      <dgm:prSet presAssocID="{105256F5-020B-4CDB-BD13-62AA5B9965DB}" presName="Name1" presStyleCnt="0"/>
      <dgm:spPr/>
    </dgm:pt>
    <dgm:pt modelId="{951D337A-BB72-4BA5-B8B6-B7F763761572}" type="pres">
      <dgm:prSet presAssocID="{93E08DDD-6D19-483C-BAD1-69E9B70EBD91}" presName="picture_1" presStyleCnt="0"/>
      <dgm:spPr/>
    </dgm:pt>
    <dgm:pt modelId="{1067643A-19A1-4907-ADC2-4C604027D6F0}" type="pres">
      <dgm:prSet presAssocID="{93E08DDD-6D19-483C-BAD1-69E9B70EBD91}" presName="pictureRepeatNode" presStyleLbl="alignImgPlace1" presStyleIdx="0" presStyleCnt="1" custScaleX="200000" custScaleY="201732" custLinFactX="66234" custLinFactNeighborX="100000" custLinFactNeighborY="0"/>
      <dgm:spPr/>
    </dgm:pt>
    <dgm:pt modelId="{B2FAE019-E029-49E1-BCB8-5297927B10E6}" type="pres">
      <dgm:prSet presAssocID="{700D1A35-A432-40DD-82EA-B07A89CC1420}" presName="text_1" presStyleLbl="node1" presStyleIdx="0" presStyleCnt="0">
        <dgm:presLayoutVars>
          <dgm:bulletEnabled val="1"/>
        </dgm:presLayoutVars>
      </dgm:prSet>
      <dgm:spPr/>
    </dgm:pt>
  </dgm:ptLst>
  <dgm:cxnLst>
    <dgm:cxn modelId="{1CEC692C-8920-4180-8ADB-30292EEC3555}" type="presOf" srcId="{700D1A35-A432-40DD-82EA-B07A89CC1420}" destId="{B2FAE019-E029-49E1-BCB8-5297927B10E6}" srcOrd="0" destOrd="0" presId="urn:microsoft.com/office/officeart/2008/layout/CircularPictureCallout"/>
    <dgm:cxn modelId="{2CC71561-3F19-4A99-8DFE-751C09F632DF}" type="presOf" srcId="{105256F5-020B-4CDB-BD13-62AA5B9965DB}" destId="{83602FA4-9F4B-4A6F-A055-0FF4E5C7175C}" srcOrd="0" destOrd="0" presId="urn:microsoft.com/office/officeart/2008/layout/CircularPictureCallout"/>
    <dgm:cxn modelId="{9105C2A9-05FE-4B4C-8B10-B375F9F1C4D9}" srcId="{105256F5-020B-4CDB-BD13-62AA5B9965DB}" destId="{700D1A35-A432-40DD-82EA-B07A89CC1420}" srcOrd="0" destOrd="0" parTransId="{4F28E982-EE3D-4F0B-B9D9-64B12CD40430}" sibTransId="{93E08DDD-6D19-483C-BAD1-69E9B70EBD91}"/>
    <dgm:cxn modelId="{A7E2C4BD-D3B0-417C-A110-07C484EE7BF8}" type="presOf" srcId="{93E08DDD-6D19-483C-BAD1-69E9B70EBD91}" destId="{1067643A-19A1-4907-ADC2-4C604027D6F0}" srcOrd="0" destOrd="0" presId="urn:microsoft.com/office/officeart/2008/layout/CircularPictureCallout"/>
    <dgm:cxn modelId="{C26FC789-CE1A-4174-AB35-E0627CC20C61}" type="presParOf" srcId="{83602FA4-9F4B-4A6F-A055-0FF4E5C7175C}" destId="{437F528E-5472-41A1-A42C-130BB493F5BA}" srcOrd="0" destOrd="0" presId="urn:microsoft.com/office/officeart/2008/layout/CircularPictureCallout"/>
    <dgm:cxn modelId="{B7B297DC-B78E-490B-824F-FB767482A3CC}" type="presParOf" srcId="{437F528E-5472-41A1-A42C-130BB493F5BA}" destId="{951D337A-BB72-4BA5-B8B6-B7F763761572}" srcOrd="0" destOrd="0" presId="urn:microsoft.com/office/officeart/2008/layout/CircularPictureCallout"/>
    <dgm:cxn modelId="{47F82396-652F-4987-AA2C-F19E7A07BE14}" type="presParOf" srcId="{951D337A-BB72-4BA5-B8B6-B7F763761572}" destId="{1067643A-19A1-4907-ADC2-4C604027D6F0}" srcOrd="0" destOrd="0" presId="urn:microsoft.com/office/officeart/2008/layout/CircularPictureCallout"/>
    <dgm:cxn modelId="{22703616-446E-4871-BFAD-662BFE8D07AE}" type="presParOf" srcId="{437F528E-5472-41A1-A42C-130BB493F5BA}" destId="{B2FAE019-E029-49E1-BCB8-5297927B10E6}"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7643A-19A1-4907-ADC2-4C604027D6F0}">
      <dsp:nvSpPr>
        <dsp:cNvPr id="0" name=""/>
        <dsp:cNvSpPr/>
      </dsp:nvSpPr>
      <dsp:spPr>
        <a:xfrm>
          <a:off x="0" y="-2"/>
          <a:ext cx="2200275" cy="2219329"/>
        </a:xfrm>
        <a:prstGeom prst="ellipse">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FAE019-E029-49E1-BCB8-5297927B10E6}">
      <dsp:nvSpPr>
        <dsp:cNvPr id="0" name=""/>
        <dsp:cNvSpPr/>
      </dsp:nvSpPr>
      <dsp:spPr>
        <a:xfrm>
          <a:off x="748093" y="1143766"/>
          <a:ext cx="704088" cy="3630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155700">
            <a:lnSpc>
              <a:spcPct val="90000"/>
            </a:lnSpc>
            <a:spcBef>
              <a:spcPct val="0"/>
            </a:spcBef>
            <a:spcAft>
              <a:spcPct val="35000"/>
            </a:spcAft>
            <a:buNone/>
          </a:pPr>
          <a:r>
            <a:rPr lang="pt-BR" sz="2600" kern="1200" dirty="0"/>
            <a:t> </a:t>
          </a:r>
        </a:p>
      </dsp:txBody>
      <dsp:txXfrm>
        <a:off x="748093" y="1143766"/>
        <a:ext cx="704088" cy="363045"/>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30920E-D4C1-4AE7-8CFE-4B89DE8764B9}" type="datetimeFigureOut">
              <a:rPr lang="pt-BR" smtClean="0"/>
              <a:t>11/11/2019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D17B4-5182-477A-BA2B-3E5BE03E85E4}" type="slidenum">
              <a:rPr lang="pt-BR" smtClean="0"/>
              <a:t>‹nº›</a:t>
            </a:fld>
            <a:endParaRPr lang="pt-BR"/>
          </a:p>
        </p:txBody>
      </p:sp>
    </p:spTree>
    <p:extLst>
      <p:ext uri="{BB962C8B-B14F-4D97-AF65-F5344CB8AC3E}">
        <p14:creationId xmlns:p14="http://schemas.microsoft.com/office/powerpoint/2010/main" val="2755877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1</a:t>
            </a:fld>
            <a:endParaRPr lang="pt-BR"/>
          </a:p>
        </p:txBody>
      </p:sp>
    </p:spTree>
    <p:extLst>
      <p:ext uri="{BB962C8B-B14F-4D97-AF65-F5344CB8AC3E}">
        <p14:creationId xmlns:p14="http://schemas.microsoft.com/office/powerpoint/2010/main" val="313603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65a028d034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65a028d03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5a028d034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5a028d03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5a028d034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5a028d034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4791828d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4791828d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791828de7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791828de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791828de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791828de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59d2e78b4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59d2e78b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659d2e78b4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659d2e78b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5a028d03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5a028d0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5a028d03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5a028d03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2</a:t>
            </a:fld>
            <a:endParaRPr lang="pt-BR"/>
          </a:p>
        </p:txBody>
      </p:sp>
    </p:spTree>
    <p:extLst>
      <p:ext uri="{BB962C8B-B14F-4D97-AF65-F5344CB8AC3E}">
        <p14:creationId xmlns:p14="http://schemas.microsoft.com/office/powerpoint/2010/main" val="229425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5a028d034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5a028d03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5a028d034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5a028d03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5a028d034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5a028d03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5a028d034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5a028d034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65a028d034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65a028d034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43</a:t>
            </a:fld>
            <a:endParaRPr lang="pt-BR"/>
          </a:p>
        </p:txBody>
      </p:sp>
    </p:spTree>
    <p:extLst>
      <p:ext uri="{BB962C8B-B14F-4D97-AF65-F5344CB8AC3E}">
        <p14:creationId xmlns:p14="http://schemas.microsoft.com/office/powerpoint/2010/main" val="22942548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54</a:t>
            </a:fld>
            <a:endParaRPr lang="pt-BR"/>
          </a:p>
        </p:txBody>
      </p:sp>
    </p:spTree>
    <p:extLst>
      <p:ext uri="{BB962C8B-B14F-4D97-AF65-F5344CB8AC3E}">
        <p14:creationId xmlns:p14="http://schemas.microsoft.com/office/powerpoint/2010/main" val="2294254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67D17B4-5182-477A-BA2B-3E5BE03E85E4}" type="slidenum">
              <a:rPr lang="pt-BR" smtClean="0"/>
              <a:t>62</a:t>
            </a:fld>
            <a:endParaRPr lang="pt-BR"/>
          </a:p>
        </p:txBody>
      </p:sp>
    </p:spTree>
    <p:extLst>
      <p:ext uri="{BB962C8B-B14F-4D97-AF65-F5344CB8AC3E}">
        <p14:creationId xmlns:p14="http://schemas.microsoft.com/office/powerpoint/2010/main" val="24068343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70</a:t>
            </a:fld>
            <a:endParaRPr lang="pt-BR"/>
          </a:p>
        </p:txBody>
      </p:sp>
    </p:spTree>
    <p:extLst>
      <p:ext uri="{BB962C8B-B14F-4D97-AF65-F5344CB8AC3E}">
        <p14:creationId xmlns:p14="http://schemas.microsoft.com/office/powerpoint/2010/main" val="229425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67D17B4-5182-477A-BA2B-3E5BE03E85E4}" type="slidenum">
              <a:rPr lang="pt-BR" smtClean="0"/>
              <a:t>11</a:t>
            </a:fld>
            <a:endParaRPr lang="pt-BR"/>
          </a:p>
        </p:txBody>
      </p:sp>
    </p:spTree>
    <p:extLst>
      <p:ext uri="{BB962C8B-B14F-4D97-AF65-F5344CB8AC3E}">
        <p14:creationId xmlns:p14="http://schemas.microsoft.com/office/powerpoint/2010/main" val="22942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59fdc463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g659fdc463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g659fdc463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t-BR"/>
              <a:t>22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59d2e78b4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59d2e78b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59d2e78b4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659d2e78b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5a028d034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5a028d034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5a028d03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5a028d03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65a028d034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65a028d034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43DD76-D9A2-43C0-8829-C5B388A3D2A1}"/>
              </a:ext>
            </a:extLst>
          </p:cNvPr>
          <p:cNvSpPr>
            <a:spLocks noGrp="1"/>
          </p:cNvSpPr>
          <p:nvPr>
            <p:ph type="ctrTitle"/>
          </p:nvPr>
        </p:nvSpPr>
        <p:spPr>
          <a:xfrm>
            <a:off x="1524000" y="1122363"/>
            <a:ext cx="91440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87E1E4CA-65FD-43F6-A338-C1F8CD559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B139458-A961-41CD-AFCD-2B633EDD7E6B}"/>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5" name="Espaço Reservado para Rodapé 4">
            <a:extLst>
              <a:ext uri="{FF2B5EF4-FFF2-40B4-BE49-F238E27FC236}">
                <a16:creationId xmlns:a16="http://schemas.microsoft.com/office/drawing/2014/main" id="{0ACC8E34-940C-4F0B-BAEA-122A7B602093}"/>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089B9BD5-72C8-4DEA-A17F-35FD663A94D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8293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6002E-F6B0-4804-A23A-287E23F47E60}"/>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74CEF8D-B7F2-4D25-B6C1-8D1C76767E9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281065A-A53B-4E75-9433-B3090DDF205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5" name="Espaço Reservado para Rodapé 4">
            <a:extLst>
              <a:ext uri="{FF2B5EF4-FFF2-40B4-BE49-F238E27FC236}">
                <a16:creationId xmlns:a16="http://schemas.microsoft.com/office/drawing/2014/main" id="{F92D514E-C6C2-4F89-9336-09B0BA3FD604}"/>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599C014-3B67-481F-A79A-C0444E3F8DED}"/>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407761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E2F819-28AA-4092-9684-5DF45DECDE8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F4EB325-766E-43AB-BFA2-7483BAC85C0D}"/>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D482466-0DCD-43D9-900D-7D0921BF3CB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5" name="Espaço Reservado para Rodapé 4">
            <a:extLst>
              <a:ext uri="{FF2B5EF4-FFF2-40B4-BE49-F238E27FC236}">
                <a16:creationId xmlns:a16="http://schemas.microsoft.com/office/drawing/2014/main" id="{34ED5F28-7754-4AAD-8D5B-4D0212071A9F}"/>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B80FCD2-24C2-45FB-8F2E-65B62F3A3EE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2767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b="1">
                <a:solidFill>
                  <a:schemeClr val="bg1"/>
                </a:solidFill>
                <a:latin typeface="+mn-lt"/>
              </a:defRPr>
            </a:lvl1pPr>
          </a:lstStyle>
          <a:p>
            <a:r>
              <a:rPr lang="en-US"/>
              <a:t>Click to edit Master title style</a:t>
            </a:r>
            <a:endParaRPr lang="en-ZA"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16D4FEC-ABF5-4A7C-9F4E-229F4D4E17D6}" type="datetimeFigureOut">
              <a:rPr lang="en-ZA" smtClean="0">
                <a:solidFill>
                  <a:prstClr val="black">
                    <a:tint val="75000"/>
                  </a:prstClr>
                </a:solidFill>
              </a:rPr>
              <a:pPr/>
              <a:t>2019/11/11</a:t>
            </a:fld>
            <a:endParaRPr lang="en-ZA">
              <a:solidFill>
                <a:prstClr val="black">
                  <a:tint val="75000"/>
                </a:prstClr>
              </a:solidFill>
            </a:endParaRPr>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p>
            <a:fld id="{067E71FB-A6BA-466A-A3C6-B81F28047842}" type="slidenum">
              <a:rPr lang="en-ZA" smtClean="0">
                <a:solidFill>
                  <a:prstClr val="black">
                    <a:tint val="75000"/>
                  </a:prstClr>
                </a:solidFill>
              </a:rPr>
              <a:pPr/>
              <a:t>‹nº›</a:t>
            </a:fld>
            <a:endParaRPr lang="en-ZA">
              <a:solidFill>
                <a:prstClr val="black">
                  <a:tint val="75000"/>
                </a:prstClr>
              </a:solidFill>
            </a:endParaRPr>
          </a:p>
        </p:txBody>
      </p:sp>
    </p:spTree>
    <p:extLst>
      <p:ext uri="{BB962C8B-B14F-4D97-AF65-F5344CB8AC3E}">
        <p14:creationId xmlns:p14="http://schemas.microsoft.com/office/powerpoint/2010/main" val="352540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lide de Título">
  <p:cSld name="1_Slide de Título">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2"/>
          <p:cNvSpPr txBox="1">
            <a:spLocks noGrp="1"/>
          </p:cNvSpPr>
          <p:nvPr>
            <p:ph type="subTitle" idx="1"/>
          </p:nvPr>
        </p:nvSpPr>
        <p:spPr>
          <a:xfrm>
            <a:off x="1524000" y="3602037"/>
            <a:ext cx="9144000" cy="1655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13" name="Google Shape;13;p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867" b="0" i="0" u="none" strike="noStrike" cap="none">
                <a:solidFill>
                  <a:schemeClr val="dk1"/>
                </a:solidFill>
                <a:latin typeface="Calibri"/>
                <a:ea typeface="Calibri"/>
                <a:cs typeface="Calibri"/>
                <a:sym typeface="Calibri"/>
              </a:defRPr>
            </a:lvl1pPr>
            <a:lvl2pPr marL="0" marR="0" lvl="1" indent="0" algn="l" rtl="0">
              <a:spcBef>
                <a:spcPts val="0"/>
              </a:spcBef>
              <a:buNone/>
              <a:defRPr sz="1867" b="0" i="0" u="none" strike="noStrike" cap="none">
                <a:solidFill>
                  <a:schemeClr val="dk1"/>
                </a:solidFill>
                <a:latin typeface="Calibri"/>
                <a:ea typeface="Calibri"/>
                <a:cs typeface="Calibri"/>
                <a:sym typeface="Calibri"/>
              </a:defRPr>
            </a:lvl2pPr>
            <a:lvl3pPr marL="0" marR="0" lvl="2" indent="0" algn="l" rtl="0">
              <a:spcBef>
                <a:spcPts val="0"/>
              </a:spcBef>
              <a:buNone/>
              <a:defRPr sz="1867" b="0" i="0" u="none" strike="noStrike" cap="none">
                <a:solidFill>
                  <a:schemeClr val="dk1"/>
                </a:solidFill>
                <a:latin typeface="Calibri"/>
                <a:ea typeface="Calibri"/>
                <a:cs typeface="Calibri"/>
                <a:sym typeface="Calibri"/>
              </a:defRPr>
            </a:lvl3pPr>
            <a:lvl4pPr marL="0" marR="0" lvl="3" indent="0" algn="l" rtl="0">
              <a:spcBef>
                <a:spcPts val="0"/>
              </a:spcBef>
              <a:buNone/>
              <a:defRPr sz="1867" b="0" i="0" u="none" strike="noStrike" cap="none">
                <a:solidFill>
                  <a:schemeClr val="dk1"/>
                </a:solidFill>
                <a:latin typeface="Calibri"/>
                <a:ea typeface="Calibri"/>
                <a:cs typeface="Calibri"/>
                <a:sym typeface="Calibri"/>
              </a:defRPr>
            </a:lvl4pPr>
            <a:lvl5pPr marL="0" marR="0" lvl="4" indent="0" algn="l" rtl="0">
              <a:spcBef>
                <a:spcPts val="0"/>
              </a:spcBef>
              <a:buNone/>
              <a:defRPr sz="1867" b="0" i="0" u="none" strike="noStrike" cap="none">
                <a:solidFill>
                  <a:schemeClr val="dk1"/>
                </a:solidFill>
                <a:latin typeface="Calibri"/>
                <a:ea typeface="Calibri"/>
                <a:cs typeface="Calibri"/>
                <a:sym typeface="Calibri"/>
              </a:defRPr>
            </a:lvl5pPr>
            <a:lvl6pPr marL="0" marR="0" lvl="5" indent="0" algn="l" rtl="0">
              <a:spcBef>
                <a:spcPts val="0"/>
              </a:spcBef>
              <a:buNone/>
              <a:defRPr sz="1867" b="0" i="0" u="none" strike="noStrike" cap="none">
                <a:solidFill>
                  <a:schemeClr val="dk1"/>
                </a:solidFill>
                <a:latin typeface="Calibri"/>
                <a:ea typeface="Calibri"/>
                <a:cs typeface="Calibri"/>
                <a:sym typeface="Calibri"/>
              </a:defRPr>
            </a:lvl6pPr>
            <a:lvl7pPr marL="0" marR="0" lvl="6" indent="0" algn="l" rtl="0">
              <a:spcBef>
                <a:spcPts val="0"/>
              </a:spcBef>
              <a:buNone/>
              <a:defRPr sz="1867" b="0" i="0" u="none" strike="noStrike" cap="none">
                <a:solidFill>
                  <a:schemeClr val="dk1"/>
                </a:solidFill>
                <a:latin typeface="Calibri"/>
                <a:ea typeface="Calibri"/>
                <a:cs typeface="Calibri"/>
                <a:sym typeface="Calibri"/>
              </a:defRPr>
            </a:lvl7pPr>
            <a:lvl8pPr marL="0" marR="0" lvl="7" indent="0" algn="l" rtl="0">
              <a:spcBef>
                <a:spcPts val="0"/>
              </a:spcBef>
              <a:buNone/>
              <a:defRPr sz="1867" b="0" i="0" u="none" strike="noStrike" cap="none">
                <a:solidFill>
                  <a:schemeClr val="dk1"/>
                </a:solidFill>
                <a:latin typeface="Calibri"/>
                <a:ea typeface="Calibri"/>
                <a:cs typeface="Calibri"/>
                <a:sym typeface="Calibri"/>
              </a:defRPr>
            </a:lvl8pPr>
            <a:lvl9pPr marL="0" marR="0" lvl="8" indent="0" algn="l" rtl="0">
              <a:spcBef>
                <a:spcPts val="0"/>
              </a:spcBef>
              <a:buNone/>
              <a:defRPr sz="1867" b="0" i="0" u="none" strike="noStrike" cap="none">
                <a:solidFill>
                  <a:schemeClr val="dk1"/>
                </a:solidFill>
                <a:latin typeface="Calibri"/>
                <a:ea typeface="Calibri"/>
                <a:cs typeface="Calibri"/>
                <a:sym typeface="Calibri"/>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14675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44E6F4-ADD0-468D-9210-FFBAF3AD7C7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0034F57-7D82-42FB-8733-8CCE9AB296BA}"/>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7E7EAB2-CAB9-44F3-9BD3-8A9D84D49A9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5" name="Espaço Reservado para Rodapé 4">
            <a:extLst>
              <a:ext uri="{FF2B5EF4-FFF2-40B4-BE49-F238E27FC236}">
                <a16:creationId xmlns:a16="http://schemas.microsoft.com/office/drawing/2014/main" id="{F6B600DD-5FC6-4EE4-83FE-8F370B8E8F1C}"/>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2E2D064E-88CB-4807-94A6-F140D4CB66C9}"/>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7481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E7EBF-6F81-426E-8BA8-A72ED2EC45A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DB4A730F-BBBE-46F3-805B-4980AEC96B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84FF1D5A-2505-47CD-90CA-79BF8F94C09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5" name="Espaço Reservado para Rodapé 4">
            <a:extLst>
              <a:ext uri="{FF2B5EF4-FFF2-40B4-BE49-F238E27FC236}">
                <a16:creationId xmlns:a16="http://schemas.microsoft.com/office/drawing/2014/main" id="{47F7901B-F3CE-45B4-9560-D83AFB858046}"/>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C5F4A7CA-A0B8-495F-A467-809290E06BB2}"/>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66981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6C188-6050-44A4-869C-6D3FDD07A182}"/>
              </a:ext>
            </a:extLst>
          </p:cNvPr>
          <p:cNvSpPr>
            <a:spLocks noGrp="1"/>
          </p:cNvSpPr>
          <p:nvPr>
            <p:ph type="title"/>
          </p:nvPr>
        </p:nvSpPr>
        <p:spPr/>
        <p:txBody>
          <a:bodyPr/>
          <a:lstStyle/>
          <a:p>
            <a:r>
              <a:rPr lang="pt-BR" dirty="0"/>
              <a:t>Clique para editar o título Mestre</a:t>
            </a:r>
          </a:p>
        </p:txBody>
      </p:sp>
      <p:sp>
        <p:nvSpPr>
          <p:cNvPr id="3" name="Espaço Reservado para Conteúdo 2">
            <a:extLst>
              <a:ext uri="{FF2B5EF4-FFF2-40B4-BE49-F238E27FC236}">
                <a16:creationId xmlns:a16="http://schemas.microsoft.com/office/drawing/2014/main" id="{A669F626-3E03-4324-B8FB-7191BA157EC9}"/>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F0C1D8D-4807-4452-BF21-65B6EFA4C2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A64A1F35-CB5D-400E-8E49-3C0EA8B9CF3C}"/>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6" name="Espaço Reservado para Rodapé 5">
            <a:extLst>
              <a:ext uri="{FF2B5EF4-FFF2-40B4-BE49-F238E27FC236}">
                <a16:creationId xmlns:a16="http://schemas.microsoft.com/office/drawing/2014/main" id="{D27585C6-0035-482F-AA49-088CCD6D25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88070D6-3C38-4372-93DE-49E2969B0EA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610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D668-D353-4EDB-A9EC-66FFE36E84EC}"/>
              </a:ext>
            </a:extLst>
          </p:cNvPr>
          <p:cNvSpPr>
            <a:spLocks noGrp="1"/>
          </p:cNvSpPr>
          <p:nvPr>
            <p:ph type="title"/>
          </p:nvPr>
        </p:nvSpPr>
        <p:spPr>
          <a:xfrm>
            <a:off x="839788" y="365125"/>
            <a:ext cx="10515600" cy="1325563"/>
          </a:xfrm>
        </p:spPr>
        <p:txBody>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94AC34AD-A218-49C9-AEAE-F443017AC7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AEEDE1E3-2E96-4081-80A8-DB1F960A0FA9}"/>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8F120F7-16DB-46EA-940D-035657CC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52B9F966-A5B9-47F5-8300-FA40EE5C3E86}"/>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6402C9-3AB2-4126-903D-EE80146C57C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8" name="Espaço Reservado para Rodapé 7">
            <a:extLst>
              <a:ext uri="{FF2B5EF4-FFF2-40B4-BE49-F238E27FC236}">
                <a16:creationId xmlns:a16="http://schemas.microsoft.com/office/drawing/2014/main" id="{26640159-F6EC-4F24-8EA9-B91D9759740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918D09EE-2E81-4692-B5F5-83FFA2B473B3}"/>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86383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499E3-183B-4DC4-9474-5C357A3D315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B4D4E5B-1726-4A77-9DE9-98A86E059EA4}"/>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4" name="Espaço Reservado para Rodapé 3">
            <a:extLst>
              <a:ext uri="{FF2B5EF4-FFF2-40B4-BE49-F238E27FC236}">
                <a16:creationId xmlns:a16="http://schemas.microsoft.com/office/drawing/2014/main" id="{B5BD1F7F-5461-4213-85C5-D08808E39C4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80CEE829-166E-4DD6-BC29-F5C438BFD494}"/>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9812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5485643-0C8B-4192-B7E5-3A151879A180}"/>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3" name="Espaço Reservado para Rodapé 2">
            <a:extLst>
              <a:ext uri="{FF2B5EF4-FFF2-40B4-BE49-F238E27FC236}">
                <a16:creationId xmlns:a16="http://schemas.microsoft.com/office/drawing/2014/main" id="{C3D5CBCE-C5A3-4D0D-841A-388395664585}"/>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B639F694-9A1C-4339-B580-2B02255B862A}"/>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4398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91427-6918-46EA-9140-75F3AD01DC2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7EAF9F0-6F74-40FD-B4CE-DBF2F35F6E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843B4BA-5CE1-4BDC-A92F-6B76A2DB0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B44BA9CC-01C6-4931-9C13-C8E43FA47CC6}"/>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6" name="Espaço Reservado para Rodapé 5">
            <a:extLst>
              <a:ext uri="{FF2B5EF4-FFF2-40B4-BE49-F238E27FC236}">
                <a16:creationId xmlns:a16="http://schemas.microsoft.com/office/drawing/2014/main" id="{1C7F3AA5-C9E7-44A1-AA16-8AA672F2B62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626CF8E7-C477-49A0-B97C-3B0889B1D1B0}"/>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322649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77F68-FBBD-4FCB-8822-A785CFD160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785623C-8B1D-4E83-9D45-A0A3C1F3BD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45A8B237-1761-489E-83BF-F0D510BC55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D6D4F8C-1760-4D8D-898E-956AA4636489}"/>
              </a:ext>
            </a:extLst>
          </p:cNvPr>
          <p:cNvSpPr>
            <a:spLocks noGrp="1"/>
          </p:cNvSpPr>
          <p:nvPr>
            <p:ph type="dt" sz="half" idx="10"/>
          </p:nvPr>
        </p:nvSpPr>
        <p:spPr>
          <a:xfrm>
            <a:off x="838200" y="6356350"/>
            <a:ext cx="2743200" cy="365125"/>
          </a:xfrm>
          <a:prstGeom prst="rect">
            <a:avLst/>
          </a:prstGeom>
        </p:spPr>
        <p:txBody>
          <a:bodyPr/>
          <a:lstStyle/>
          <a:p>
            <a:fld id="{8B90ADA2-92DC-44BA-9FBD-4FAA5C355529}" type="datetimeFigureOut">
              <a:rPr lang="pt-BR" smtClean="0"/>
              <a:t>11/11/2019</a:t>
            </a:fld>
            <a:endParaRPr lang="pt-BR"/>
          </a:p>
        </p:txBody>
      </p:sp>
      <p:sp>
        <p:nvSpPr>
          <p:cNvPr id="6" name="Espaço Reservado para Rodapé 5">
            <a:extLst>
              <a:ext uri="{FF2B5EF4-FFF2-40B4-BE49-F238E27FC236}">
                <a16:creationId xmlns:a16="http://schemas.microsoft.com/office/drawing/2014/main" id="{54D5C780-568A-40A7-A21C-57A5A13F39C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38084CC5-42DE-47BE-A4E1-D3B193900528}"/>
              </a:ext>
            </a:extLst>
          </p:cNvPr>
          <p:cNvSpPr>
            <a:spLocks noGrp="1"/>
          </p:cNvSpPr>
          <p:nvPr>
            <p:ph type="sldNum" sz="quarter" idx="12"/>
          </p:nvPr>
        </p:nvSpPr>
        <p:spPr>
          <a:xfrm>
            <a:off x="8610600" y="6356350"/>
            <a:ext cx="2743200" cy="365125"/>
          </a:xfrm>
          <a:prstGeom prst="rect">
            <a:avLst/>
          </a:prstGeom>
        </p:spPr>
        <p:txBody>
          <a:bodyPr/>
          <a:lstStyle/>
          <a:p>
            <a:fld id="{E0DE2AD5-3DBE-447B-A232-B6BF712658A4}" type="slidenum">
              <a:rPr lang="pt-BR" smtClean="0"/>
              <a:t>‹nº›</a:t>
            </a:fld>
            <a:endParaRPr lang="pt-BR"/>
          </a:p>
        </p:txBody>
      </p:sp>
    </p:spTree>
    <p:extLst>
      <p:ext uri="{BB962C8B-B14F-4D97-AF65-F5344CB8AC3E}">
        <p14:creationId xmlns:p14="http://schemas.microsoft.com/office/powerpoint/2010/main" val="110006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D000C0E-E51C-45FB-83D7-91EEA55E30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pt-BR" dirty="0"/>
          </a:p>
        </p:txBody>
      </p:sp>
      <p:sp>
        <p:nvSpPr>
          <p:cNvPr id="3" name="Espaço Reservado para Texto 2">
            <a:extLst>
              <a:ext uri="{FF2B5EF4-FFF2-40B4-BE49-F238E27FC236}">
                <a16:creationId xmlns:a16="http://schemas.microsoft.com/office/drawing/2014/main" id="{3EC3B1C1-0440-4DAA-B8F4-FB97D2FA0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Retângulo 3"/>
          <p:cNvSpPr/>
          <p:nvPr userDrawn="1"/>
        </p:nvSpPr>
        <p:spPr>
          <a:xfrm>
            <a:off x="0" y="6356350"/>
            <a:ext cx="1351722"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6520" y="6349589"/>
            <a:ext cx="1408561" cy="557212"/>
          </a:xfrm>
          <a:prstGeom prst="rect">
            <a:avLst/>
          </a:prstGeom>
        </p:spPr>
      </p:pic>
    </p:spTree>
    <p:extLst>
      <p:ext uri="{BB962C8B-B14F-4D97-AF65-F5344CB8AC3E}">
        <p14:creationId xmlns:p14="http://schemas.microsoft.com/office/powerpoint/2010/main" val="4050254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6" r:id="rId12"/>
    <p:sldLayoutId id="214748366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uGslWX7_BZ0?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store.swbasicsofbk.com/products/mini-sizes" TargetMode="External"/><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cnet.com/news/this-online-household-goods-store-that-wants-to-outrun-amazon-and-brandless/"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kompoz.com/music/i/abou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4.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4.sv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9.svg"/></Relationships>
</file>

<file path=ppt/slides/_rels/slide53.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510179"/>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93196" y="2229397"/>
            <a:ext cx="8895424" cy="707886"/>
          </a:xfrm>
          <a:prstGeom prst="rect">
            <a:avLst/>
          </a:prstGeom>
        </p:spPr>
        <p:txBody>
          <a:bodyPr wrap="square">
            <a:spAutoFit/>
          </a:bodyPr>
          <a:lstStyle/>
          <a:p>
            <a:pPr algn="ctr"/>
            <a:r>
              <a:rPr lang="en-US" sz="2000" b="1" dirty="0">
                <a:solidFill>
                  <a:schemeClr val="bg1"/>
                </a:solidFill>
              </a:rPr>
              <a:t>RAD 2402 – Strategies in Agribusiness</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04/11/19</a:t>
            </a:r>
          </a:p>
        </p:txBody>
      </p:sp>
      <p:sp>
        <p:nvSpPr>
          <p:cNvPr id="10" name="Título 1"/>
          <p:cNvSpPr>
            <a:spLocks noGrp="1"/>
          </p:cNvSpPr>
          <p:nvPr>
            <p:ph type="ctrTitle"/>
          </p:nvPr>
        </p:nvSpPr>
        <p:spPr>
          <a:xfrm>
            <a:off x="102441" y="858128"/>
            <a:ext cx="9076933" cy="1371269"/>
          </a:xfrm>
        </p:spPr>
        <p:txBody>
          <a:bodyPr anchor="ctr">
            <a:noAutofit/>
          </a:bodyPr>
          <a:lstStyle/>
          <a:p>
            <a:r>
              <a:rPr lang="pt-BR" sz="4400" dirty="0">
                <a:solidFill>
                  <a:schemeClr val="bg1"/>
                </a:solidFill>
                <a:latin typeface="+mn-lt"/>
                <a:ea typeface="Roboto" pitchFamily="2" charset="0"/>
              </a:rPr>
              <a:t>Top 10 Global </a:t>
            </a:r>
            <a:r>
              <a:rPr lang="pt-BR" sz="4400" dirty="0" err="1">
                <a:solidFill>
                  <a:schemeClr val="bg1"/>
                </a:solidFill>
                <a:latin typeface="+mn-lt"/>
                <a:ea typeface="Roboto" pitchFamily="2" charset="0"/>
              </a:rPr>
              <a:t>Consumer</a:t>
            </a:r>
            <a:r>
              <a:rPr lang="pt-BR" sz="4400" dirty="0">
                <a:solidFill>
                  <a:schemeClr val="bg1"/>
                </a:solidFill>
                <a:latin typeface="+mn-lt"/>
                <a:ea typeface="Roboto" pitchFamily="2" charset="0"/>
              </a:rPr>
              <a:t> </a:t>
            </a:r>
            <a:r>
              <a:rPr lang="pt-BR" sz="4400" dirty="0" err="1">
                <a:solidFill>
                  <a:schemeClr val="bg1"/>
                </a:solidFill>
                <a:latin typeface="+mn-lt"/>
                <a:ea typeface="Roboto" pitchFamily="2" charset="0"/>
              </a:rPr>
              <a:t>Trends</a:t>
            </a:r>
            <a:endParaRPr lang="bg-BG" sz="44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3284" y="1866646"/>
            <a:ext cx="2197404" cy="3124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183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36EDF-3A3B-4DC4-9F95-1E8DC49D71D1}"/>
              </a:ext>
            </a:extLst>
          </p:cNvPr>
          <p:cNvSpPr>
            <a:spLocks noGrp="1"/>
          </p:cNvSpPr>
          <p:nvPr>
            <p:ph type="title"/>
          </p:nvPr>
        </p:nvSpPr>
        <p:spPr/>
        <p:txBody>
          <a:bodyPr>
            <a:normAutofit/>
          </a:bodyPr>
          <a:lstStyle/>
          <a:p>
            <a:r>
              <a:rPr lang="pt-BR" sz="3600" dirty="0" err="1"/>
              <a:t>M&amp;S’s</a:t>
            </a:r>
            <a:endParaRPr lang="pt-BR" sz="3600" dirty="0"/>
          </a:p>
        </p:txBody>
      </p:sp>
      <p:sp>
        <p:nvSpPr>
          <p:cNvPr id="4" name="Espaço Reservado para Texto 3">
            <a:extLst>
              <a:ext uri="{FF2B5EF4-FFF2-40B4-BE49-F238E27FC236}">
                <a16:creationId xmlns:a16="http://schemas.microsoft.com/office/drawing/2014/main" id="{DB0D3066-DBA0-4ADE-BEB5-9FA11430AB72}"/>
              </a:ext>
            </a:extLst>
          </p:cNvPr>
          <p:cNvSpPr>
            <a:spLocks noGrp="1"/>
          </p:cNvSpPr>
          <p:nvPr>
            <p:ph type="body" sz="half" idx="2"/>
          </p:nvPr>
        </p:nvSpPr>
        <p:spPr/>
        <p:txBody>
          <a:bodyPr/>
          <a:lstStyle/>
          <a:p>
            <a:pPr marL="285750" indent="-285750">
              <a:buFont typeface="Arial" panose="020B0604020202020204" pitchFamily="34" charset="0"/>
              <a:buChar char="•"/>
            </a:pPr>
            <a:r>
              <a:rPr lang="pt-BR" sz="2800" dirty="0"/>
              <a:t> Companhia de varejo britânica</a:t>
            </a:r>
          </a:p>
          <a:p>
            <a:pPr marL="285750" indent="-285750">
              <a:buFont typeface="Arial" panose="020B0604020202020204" pitchFamily="34" charset="0"/>
              <a:buChar char="•"/>
            </a:pPr>
            <a:r>
              <a:rPr lang="pt-BR" sz="2800" dirty="0"/>
              <a:t>Food </a:t>
            </a:r>
            <a:r>
              <a:rPr lang="pt-BR" sz="2800" dirty="0" err="1"/>
              <a:t>Porn</a:t>
            </a:r>
            <a:endParaRPr lang="pt-BR" sz="2800" dirty="0"/>
          </a:p>
          <a:p>
            <a:endParaRPr lang="pt-BR" sz="2800" dirty="0"/>
          </a:p>
        </p:txBody>
      </p:sp>
      <p:pic>
        <p:nvPicPr>
          <p:cNvPr id="5" name="Mídia Online 4" title="Easter Food TV Advert 2018 | M&amp;S">
            <a:hlinkClick r:id="" action="ppaction://media"/>
            <a:extLst>
              <a:ext uri="{FF2B5EF4-FFF2-40B4-BE49-F238E27FC236}">
                <a16:creationId xmlns:a16="http://schemas.microsoft.com/office/drawing/2014/main" id="{9BE6CA4D-29E0-4B24-B3DA-1C60981BB958}"/>
              </a:ext>
            </a:extLst>
          </p:cNvPr>
          <p:cNvPicPr>
            <a:picLocks noRot="1" noChangeAspect="1"/>
          </p:cNvPicPr>
          <p:nvPr>
            <a:videoFile r:link="rId1"/>
          </p:nvPr>
        </p:nvPicPr>
        <p:blipFill>
          <a:blip r:embed="rId3"/>
          <a:stretch>
            <a:fillRect/>
          </a:stretch>
        </p:blipFill>
        <p:spPr>
          <a:xfrm>
            <a:off x="4772025" y="1371601"/>
            <a:ext cx="6776156" cy="3811588"/>
          </a:xfrm>
          <a:prstGeom prst="rect">
            <a:avLst/>
          </a:prstGeom>
        </p:spPr>
      </p:pic>
    </p:spTree>
    <p:extLst>
      <p:ext uri="{BB962C8B-B14F-4D97-AF65-F5344CB8AC3E}">
        <p14:creationId xmlns:p14="http://schemas.microsoft.com/office/powerpoint/2010/main" val="374001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510179"/>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93196" y="1869089"/>
            <a:ext cx="8895424" cy="1631216"/>
          </a:xfrm>
          <a:prstGeom prst="rect">
            <a:avLst/>
          </a:prstGeom>
        </p:spPr>
        <p:txBody>
          <a:bodyPr wrap="square">
            <a:spAutoFit/>
          </a:bodyPr>
          <a:lstStyle/>
          <a:p>
            <a:pPr algn="ctr"/>
            <a:r>
              <a:rPr lang="pt-BR" sz="2000" b="1" dirty="0">
                <a:solidFill>
                  <a:schemeClr val="bg1"/>
                </a:solidFill>
                <a:ea typeface="Roboto" pitchFamily="2" charset="0"/>
                <a:cs typeface="Cambria"/>
              </a:rPr>
              <a:t>RAD 2402 – Estratégias em Agronegócios</a:t>
            </a:r>
          </a:p>
          <a:p>
            <a:pPr algn="ctr"/>
            <a:r>
              <a:rPr lang="pt-BR" sz="2000" b="1" dirty="0">
                <a:solidFill>
                  <a:schemeClr val="bg1"/>
                </a:solidFill>
                <a:ea typeface="Roboto" pitchFamily="2" charset="0"/>
                <a:cs typeface="Cambria"/>
              </a:rPr>
              <a:t>04/11/2019</a:t>
            </a:r>
          </a:p>
          <a:p>
            <a:pPr algn="ctr"/>
            <a:r>
              <a:rPr lang="pt-BR" sz="2000" b="1" dirty="0">
                <a:solidFill>
                  <a:schemeClr val="bg1"/>
                </a:solidFill>
                <a:ea typeface="Roboto" pitchFamily="2" charset="0"/>
                <a:cs typeface="Cambria"/>
              </a:rPr>
              <a:t>João Pedro S. Zaneratti</a:t>
            </a:r>
          </a:p>
          <a:p>
            <a:pPr algn="ctr"/>
            <a:r>
              <a:rPr lang="pt-BR" sz="2000" b="1" dirty="0">
                <a:solidFill>
                  <a:schemeClr val="bg1"/>
                </a:solidFill>
                <a:ea typeface="Roboto" pitchFamily="2" charset="0"/>
                <a:cs typeface="Cambria"/>
              </a:rPr>
              <a:t>Pedro </a:t>
            </a:r>
            <a:r>
              <a:rPr lang="pt-BR" sz="2000" b="1" dirty="0" err="1">
                <a:solidFill>
                  <a:schemeClr val="bg1"/>
                </a:solidFill>
                <a:ea typeface="Roboto" pitchFamily="2" charset="0"/>
                <a:cs typeface="Cambria"/>
              </a:rPr>
              <a:t>Antonio</a:t>
            </a:r>
            <a:r>
              <a:rPr lang="pt-BR" sz="2000" b="1" dirty="0">
                <a:solidFill>
                  <a:schemeClr val="bg1"/>
                </a:solidFill>
                <a:ea typeface="Roboto" pitchFamily="2" charset="0"/>
                <a:cs typeface="Cambria"/>
              </a:rPr>
              <a:t> Miguel</a:t>
            </a:r>
          </a:p>
          <a:p>
            <a:pPr algn="ctr"/>
            <a:r>
              <a:rPr lang="pt-BR" sz="2000" b="1" dirty="0">
                <a:solidFill>
                  <a:schemeClr val="bg1"/>
                </a:solidFill>
                <a:ea typeface="Roboto" pitchFamily="2" charset="0"/>
                <a:cs typeface="Cambria"/>
              </a:rPr>
              <a:t>Rafael Biondi Soares</a:t>
            </a:r>
            <a:endParaRPr lang="en-US" sz="2000" b="1" dirty="0">
              <a:solidFill>
                <a:schemeClr val="bg1"/>
              </a:solidFill>
              <a:ea typeface="Roboto" pitchFamily="2" charset="0"/>
              <a:cs typeface="Cambria"/>
            </a:endParaRPr>
          </a:p>
        </p:txBody>
      </p:sp>
      <p:sp>
        <p:nvSpPr>
          <p:cNvPr id="10" name="Título 1"/>
          <p:cNvSpPr>
            <a:spLocks noGrp="1"/>
          </p:cNvSpPr>
          <p:nvPr>
            <p:ph type="ctrTitle"/>
          </p:nvPr>
        </p:nvSpPr>
        <p:spPr>
          <a:xfrm>
            <a:off x="102441" y="363204"/>
            <a:ext cx="9076933" cy="1874812"/>
          </a:xfrm>
        </p:spPr>
        <p:txBody>
          <a:bodyPr>
            <a:noAutofit/>
          </a:bodyPr>
          <a:lstStyle/>
          <a:p>
            <a:r>
              <a:rPr lang="pt-BR" sz="4400" dirty="0">
                <a:solidFill>
                  <a:schemeClr val="bg1"/>
                </a:solidFill>
                <a:latin typeface="+mn-lt"/>
                <a:ea typeface="Roboto" pitchFamily="2" charset="0"/>
              </a:rPr>
              <a:t>Top 10 Global </a:t>
            </a:r>
            <a:r>
              <a:rPr lang="pt-BR" sz="4400" dirty="0" err="1">
                <a:solidFill>
                  <a:schemeClr val="bg1"/>
                </a:solidFill>
                <a:latin typeface="+mn-lt"/>
                <a:ea typeface="Roboto" pitchFamily="2" charset="0"/>
              </a:rPr>
              <a:t>Consumer</a:t>
            </a:r>
            <a:r>
              <a:rPr lang="pt-BR" sz="4400" dirty="0">
                <a:solidFill>
                  <a:schemeClr val="bg1"/>
                </a:solidFill>
                <a:latin typeface="+mn-lt"/>
                <a:ea typeface="Roboto" pitchFamily="2" charset="0"/>
              </a:rPr>
              <a:t> </a:t>
            </a:r>
            <a:r>
              <a:rPr lang="pt-BR" sz="4400" dirty="0" err="1">
                <a:solidFill>
                  <a:schemeClr val="bg1"/>
                </a:solidFill>
                <a:latin typeface="+mn-lt"/>
                <a:ea typeface="Roboto" pitchFamily="2" charset="0"/>
              </a:rPr>
              <a:t>Trends</a:t>
            </a:r>
            <a:r>
              <a:rPr lang="pt-BR" sz="4400" dirty="0">
                <a:solidFill>
                  <a:schemeClr val="bg1"/>
                </a:solidFill>
                <a:latin typeface="+mn-lt"/>
                <a:ea typeface="Roboto" pitchFamily="2" charset="0"/>
              </a:rPr>
              <a:t> 2019</a:t>
            </a:r>
            <a:br>
              <a:rPr lang="pt-BR" sz="4400" dirty="0">
                <a:solidFill>
                  <a:schemeClr val="bg1"/>
                </a:solidFill>
                <a:latin typeface="+mn-lt"/>
                <a:ea typeface="Roboto" pitchFamily="2" charset="0"/>
              </a:rPr>
            </a:br>
            <a:r>
              <a:rPr lang="pt-BR" sz="3600" dirty="0">
                <a:solidFill>
                  <a:schemeClr val="bg1"/>
                </a:solidFill>
                <a:latin typeface="+mn-lt"/>
                <a:ea typeface="Roboto" pitchFamily="2" charset="0"/>
              </a:rPr>
              <a:t>Back </a:t>
            </a:r>
            <a:r>
              <a:rPr lang="pt-BR" sz="3600" dirty="0" err="1">
                <a:solidFill>
                  <a:schemeClr val="bg1"/>
                </a:solidFill>
                <a:latin typeface="+mn-lt"/>
                <a:ea typeface="Roboto" pitchFamily="2" charset="0"/>
              </a:rPr>
              <a:t>to</a:t>
            </a:r>
            <a:r>
              <a:rPr lang="pt-BR" sz="3600" dirty="0">
                <a:solidFill>
                  <a:schemeClr val="bg1"/>
                </a:solidFill>
                <a:latin typeface="+mn-lt"/>
                <a:ea typeface="Roboto" pitchFamily="2" charset="0"/>
              </a:rPr>
              <a:t> </a:t>
            </a:r>
            <a:r>
              <a:rPr lang="pt-BR" sz="3600" dirty="0" err="1">
                <a:solidFill>
                  <a:schemeClr val="bg1"/>
                </a:solidFill>
                <a:latin typeface="+mn-lt"/>
                <a:ea typeface="Roboto" pitchFamily="2" charset="0"/>
              </a:rPr>
              <a:t>Basics</a:t>
            </a:r>
            <a:r>
              <a:rPr lang="pt-BR" sz="3600" dirty="0">
                <a:solidFill>
                  <a:schemeClr val="bg1"/>
                </a:solidFill>
                <a:latin typeface="+mn-lt"/>
                <a:ea typeface="Roboto" pitchFamily="2" charset="0"/>
              </a:rPr>
              <a:t> for Status </a:t>
            </a:r>
            <a:br>
              <a:rPr lang="bg-BG" sz="4400" dirty="0">
                <a:solidFill>
                  <a:schemeClr val="bg1"/>
                </a:solidFill>
                <a:latin typeface="+mn-lt"/>
                <a:ea typeface="Roboto" pitchFamily="2" charset="0"/>
              </a:rPr>
            </a:br>
            <a:endParaRPr lang="bg-BG" sz="44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8026" y="440254"/>
            <a:ext cx="1721685" cy="2448235"/>
          </a:xfrm>
          <a:prstGeom prst="rect">
            <a:avLst/>
          </a:prstGeom>
          <a:ln>
            <a:noFill/>
          </a:ln>
          <a:effectLst>
            <a:outerShdw blurRad="292100" dist="139700" dir="2700000" algn="tl" rotWithShape="0">
              <a:srgbClr val="333333">
                <a:alpha val="65000"/>
              </a:srgbClr>
            </a:outerShdw>
          </a:effectLst>
        </p:spPr>
      </p:pic>
      <p:pic>
        <p:nvPicPr>
          <p:cNvPr id="2" name="Imagem 1"/>
          <p:cNvPicPr>
            <a:picLocks noChangeAspect="1"/>
          </p:cNvPicPr>
          <p:nvPr/>
        </p:nvPicPr>
        <p:blipFill rotWithShape="1">
          <a:blip r:embed="rId4"/>
          <a:srcRect t="1066" r="11734"/>
          <a:stretch/>
        </p:blipFill>
        <p:spPr>
          <a:xfrm>
            <a:off x="9858599" y="3332755"/>
            <a:ext cx="1721112" cy="24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014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868117" y="1630528"/>
            <a:ext cx="8399401" cy="4064759"/>
            <a:chOff x="384599" y="1884521"/>
            <a:chExt cx="8399401" cy="4064759"/>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2"/>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330316" y="3388067"/>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60417"/>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D8EBCD"/>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204851" y="2080003"/>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391464" y="1974996"/>
                <a:ext cx="3853039" cy="443180"/>
              </a:xfrm>
              <a:prstGeom prst="rect">
                <a:avLst/>
              </a:prstGeom>
            </p:spPr>
            <p:txBody>
              <a:bodyPr wrap="square">
                <a:spAutoFit/>
              </a:bodyPr>
              <a:lstStyle/>
              <a:p>
                <a:r>
                  <a:rPr lang="en-US" b="1" dirty="0">
                    <a:solidFill>
                      <a:srgbClr val="000000"/>
                    </a:solidFill>
                    <a:latin typeface="Proxima Nova Semibold"/>
                  </a:rPr>
                  <a:t>Shifting consumer values </a:t>
                </a:r>
                <a:r>
                  <a:rPr lang="en-US" b="1" dirty="0" err="1">
                    <a:solidFill>
                      <a:srgbClr val="000000"/>
                    </a:solidFill>
                    <a:latin typeface="Proxima Nova Semibold"/>
                  </a:rPr>
                  <a:t>favour</a:t>
                </a:r>
                <a:r>
                  <a:rPr lang="en-US" b="1" dirty="0">
                    <a:solidFill>
                      <a:srgbClr val="000000"/>
                    </a:solidFill>
                    <a:latin typeface="Proxima Nova Semibold"/>
                  </a:rPr>
                  <a:t> authenticity</a:t>
                </a:r>
                <a:r>
                  <a:rPr lang="en-US" sz="2000" b="1" dirty="0">
                    <a:solidFill>
                      <a:srgbClr val="000000"/>
                    </a:solidFill>
                    <a:latin typeface="Proxima Nova Semibold"/>
                  </a:rPr>
                  <a:t> </a:t>
                </a:r>
                <a:endParaRPr lang="pt-BR" sz="2000" b="1" dirty="0">
                  <a:solidFill>
                    <a:srgbClr val="0D4711"/>
                  </a:solidFill>
                </a:endParaRPr>
              </a:p>
            </p:txBody>
          </p:sp>
          <p:sp>
            <p:nvSpPr>
              <p:cNvPr id="83" name="Retângulo 82"/>
              <p:cNvSpPr/>
              <p:nvPr/>
            </p:nvSpPr>
            <p:spPr>
              <a:xfrm>
                <a:off x="4398002" y="2610858"/>
                <a:ext cx="3832005" cy="492535"/>
              </a:xfrm>
              <a:prstGeom prst="rect">
                <a:avLst/>
              </a:prstGeom>
            </p:spPr>
            <p:txBody>
              <a:bodyPr wrap="square">
                <a:spAutoFit/>
              </a:bodyPr>
              <a:lstStyle/>
              <a:p>
                <a:pPr>
                  <a:lnSpc>
                    <a:spcPct val="110000"/>
                  </a:lnSpc>
                  <a:defRPr/>
                </a:pPr>
                <a:r>
                  <a:rPr lang="en-US" sz="2000" b="1" dirty="0">
                    <a:solidFill>
                      <a:schemeClr val="bg2">
                        <a:lumMod val="50000"/>
                      </a:schemeClr>
                    </a:solidFill>
                    <a:cs typeface="MV Boli" panose="02000500030200090000" pitchFamily="2" charset="0"/>
                  </a:rPr>
                  <a:t>DIY beauty products are becoming the norm </a:t>
                </a:r>
              </a:p>
            </p:txBody>
          </p:sp>
          <p:sp>
            <p:nvSpPr>
              <p:cNvPr id="84" name="Retângulo 83"/>
              <p:cNvSpPr/>
              <p:nvPr/>
            </p:nvSpPr>
            <p:spPr>
              <a:xfrm>
                <a:off x="4391464" y="4045613"/>
                <a:ext cx="3938852" cy="261880"/>
              </a:xfrm>
              <a:prstGeom prst="rect">
                <a:avLst/>
              </a:prstGeom>
            </p:spPr>
            <p:txBody>
              <a:bodyPr wrap="square">
                <a:spAutoFit/>
              </a:bodyPr>
              <a:lstStyle/>
              <a:p>
                <a:r>
                  <a:rPr lang="pt-BR" sz="2000" b="1" dirty="0">
                    <a:solidFill>
                      <a:schemeClr val="bg2">
                        <a:lumMod val="50000"/>
                      </a:schemeClr>
                    </a:solidFill>
                    <a:cs typeface="MV Boli" panose="02000500030200090000" pitchFamily="2" charset="0"/>
                  </a:rPr>
                  <a:t>Expert </a:t>
                </a:r>
                <a:r>
                  <a:rPr lang="pt-BR" sz="2000" b="1" dirty="0" err="1">
                    <a:solidFill>
                      <a:schemeClr val="bg2">
                        <a:lumMod val="50000"/>
                      </a:schemeClr>
                    </a:solidFill>
                    <a:cs typeface="MV Boli" panose="02000500030200090000" pitchFamily="2" charset="0"/>
                  </a:rPr>
                  <a:t>View</a:t>
                </a:r>
                <a:r>
                  <a:rPr lang="pt-BR" sz="2000" b="1" dirty="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Looking</a:t>
                </a:r>
                <a:r>
                  <a:rPr lang="pt-BR" sz="2000" b="1" dirty="0">
                    <a:solidFill>
                      <a:schemeClr val="bg2">
                        <a:lumMod val="50000"/>
                      </a:schemeClr>
                    </a:solidFill>
                    <a:cs typeface="MV Boli" panose="02000500030200090000" pitchFamily="2" charset="0"/>
                  </a:rPr>
                  <a:t> for </a:t>
                </a:r>
                <a:r>
                  <a:rPr lang="pt-BR" sz="2000" b="1" dirty="0" err="1">
                    <a:solidFill>
                      <a:schemeClr val="bg2">
                        <a:lumMod val="50000"/>
                      </a:schemeClr>
                    </a:solidFill>
                    <a:cs typeface="MV Boli" panose="02000500030200090000" pitchFamily="2" charset="0"/>
                  </a:rPr>
                  <a:t>simplicity</a:t>
                </a:r>
                <a:endParaRPr lang="pt-BR" sz="2000" b="1" dirty="0">
                  <a:solidFill>
                    <a:schemeClr val="bg2">
                      <a:lumMod val="50000"/>
                    </a:schemeClr>
                  </a:solidFill>
                  <a:cs typeface="MV Boli" panose="02000500030200090000" pitchFamily="2" charset="0"/>
                </a:endParaRPr>
              </a:p>
            </p:txBody>
          </p:sp>
          <p:sp>
            <p:nvSpPr>
              <p:cNvPr id="86" name="Retângulo 85"/>
              <p:cNvSpPr/>
              <p:nvPr/>
            </p:nvSpPr>
            <p:spPr>
              <a:xfrm>
                <a:off x="4398002" y="3298724"/>
                <a:ext cx="3840844" cy="463325"/>
              </a:xfrm>
              <a:prstGeom prst="rect">
                <a:avLst/>
              </a:prstGeom>
            </p:spPr>
            <p:txBody>
              <a:bodyPr wrap="square">
                <a:spAutoFit/>
              </a:bodyPr>
              <a:lstStyle/>
              <a:p>
                <a:r>
                  <a:rPr lang="en-US" sz="2000" b="1" dirty="0">
                    <a:solidFill>
                      <a:schemeClr val="bg2">
                        <a:lumMod val="50000"/>
                      </a:schemeClr>
                    </a:solidFill>
                    <a:cs typeface="MV Boli" panose="02000500030200090000" pitchFamily="2" charset="0"/>
                  </a:rPr>
                  <a:t>Response to Back to Basics for Status </a:t>
                </a:r>
                <a:endParaRPr lang="pt-BR" sz="2000" b="1" dirty="0">
                  <a:solidFill>
                    <a:schemeClr val="bg2">
                      <a:lumMod val="50000"/>
                    </a:schemeClr>
                  </a:solidFill>
                  <a:cs typeface="MV Boli" panose="02000500030200090000" pitchFamily="2" charset="0"/>
                </a:endParaRP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90" name="Freeform 30182"/>
              <p:cNvSpPr>
                <a:spLocks/>
              </p:cNvSpPr>
              <p:nvPr/>
            </p:nvSpPr>
            <p:spPr bwMode="auto">
              <a:xfrm>
                <a:off x="4204851" y="3406095"/>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t-BR" sz="2000"/>
              </a:p>
            </p:txBody>
          </p:sp>
        </p:grpSp>
      </p:grpSp>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solidFill>
                  <a:srgbClr val="0D4711"/>
                </a:solidFill>
                <a:latin typeface="+mn-lt"/>
              </a:rPr>
              <a:t>Agenda </a:t>
            </a:r>
          </a:p>
        </p:txBody>
      </p:sp>
      <p:pic>
        <p:nvPicPr>
          <p:cNvPr id="2" name="Picture 1"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519" y="293404"/>
            <a:ext cx="1654461" cy="2352643"/>
          </a:xfrm>
          <a:prstGeom prst="rect">
            <a:avLst/>
          </a:prstGeom>
          <a:ln>
            <a:noFill/>
          </a:ln>
          <a:effectLst>
            <a:outerShdw blurRad="292100" dist="139700" dir="2700000" algn="tl" rotWithShape="0">
              <a:srgbClr val="333333">
                <a:alpha val="65000"/>
              </a:srgbClr>
            </a:outerShdw>
          </a:effectLst>
        </p:spPr>
      </p:pic>
      <p:pic>
        <p:nvPicPr>
          <p:cNvPr id="31" name="Imagem 30"/>
          <p:cNvPicPr>
            <a:picLocks noChangeAspect="1"/>
          </p:cNvPicPr>
          <p:nvPr/>
        </p:nvPicPr>
        <p:blipFill rotWithShape="1">
          <a:blip r:embed="rId4"/>
          <a:srcRect t="1066" r="11734"/>
          <a:stretch/>
        </p:blipFill>
        <p:spPr>
          <a:xfrm>
            <a:off x="10187675" y="3002141"/>
            <a:ext cx="1655305" cy="2354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665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7986-50C8-4279-B7F4-4657D8D33734}"/>
              </a:ext>
            </a:extLst>
          </p:cNvPr>
          <p:cNvSpPr>
            <a:spLocks noGrp="1"/>
          </p:cNvSpPr>
          <p:nvPr>
            <p:ph type="title"/>
          </p:nvPr>
        </p:nvSpPr>
        <p:spPr>
          <a:xfrm>
            <a:off x="838200" y="583493"/>
            <a:ext cx="10515600" cy="1325563"/>
          </a:xfrm>
        </p:spPr>
        <p:txBody>
          <a:bodyPr>
            <a:normAutofit fontScale="90000"/>
          </a:bodyPr>
          <a:lstStyle/>
          <a:p>
            <a:r>
              <a:rPr lang="pt-BR" sz="4000" dirty="0">
                <a:solidFill>
                  <a:srgbClr val="000000"/>
                </a:solidFill>
                <a:latin typeface="Proxima Nova Semibold"/>
              </a:rPr>
              <a:t>A mudança dos valores do consumidor favorece a autenticidade</a:t>
            </a:r>
            <a:br>
              <a:rPr lang="pt-BR" sz="4000" dirty="0">
                <a:solidFill>
                  <a:srgbClr val="0D4711"/>
                </a:solidFill>
              </a:rPr>
            </a:br>
            <a:endParaRPr lang="pt-BR" dirty="0"/>
          </a:p>
        </p:txBody>
      </p:sp>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p:txBody>
          <a:bodyPr/>
          <a:lstStyle/>
          <a:p>
            <a:r>
              <a:rPr lang="pt-BR" dirty="0"/>
              <a:t>Intensa globalização e exportação e importação de produtos industrializados, que seguem um padrão adquiridos a um custo relativamente baixo</a:t>
            </a:r>
          </a:p>
          <a:p>
            <a:r>
              <a:rPr lang="pt-BR" dirty="0"/>
              <a:t>Mudanças de valores para: valorização do local, redução de impacto ambiental, comidas frescas e saudáveis, simplicidade, individualismo e autenticidade</a:t>
            </a:r>
          </a:p>
          <a:p>
            <a:r>
              <a:rPr lang="pt-BR" dirty="0"/>
              <a:t>Tendência em diversos produtos</a:t>
            </a:r>
          </a:p>
        </p:txBody>
      </p:sp>
      <p:pic>
        <p:nvPicPr>
          <p:cNvPr id="4" name="Imagem 3"/>
          <p:cNvPicPr>
            <a:picLocks noChangeAspect="1"/>
          </p:cNvPicPr>
          <p:nvPr/>
        </p:nvPicPr>
        <p:blipFill>
          <a:blip r:embed="rId2"/>
          <a:stretch>
            <a:fillRect/>
          </a:stretch>
        </p:blipFill>
        <p:spPr>
          <a:xfrm>
            <a:off x="6852881" y="4124124"/>
            <a:ext cx="3150927" cy="2502954"/>
          </a:xfrm>
          <a:prstGeom prst="rect">
            <a:avLst/>
          </a:prstGeom>
        </p:spPr>
      </p:pic>
    </p:spTree>
    <p:extLst>
      <p:ext uri="{BB962C8B-B14F-4D97-AF65-F5344CB8AC3E}">
        <p14:creationId xmlns:p14="http://schemas.microsoft.com/office/powerpoint/2010/main" val="230817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7F3C5-C0D1-4EDE-BFD5-17A4E967EFFF}"/>
              </a:ext>
            </a:extLst>
          </p:cNvPr>
          <p:cNvSpPr>
            <a:spLocks noGrp="1"/>
          </p:cNvSpPr>
          <p:nvPr>
            <p:ph type="title"/>
          </p:nvPr>
        </p:nvSpPr>
        <p:spPr>
          <a:xfrm>
            <a:off x="839787" y="554804"/>
            <a:ext cx="10543979" cy="1205287"/>
          </a:xfrm>
        </p:spPr>
        <p:txBody>
          <a:bodyPr>
            <a:normAutofit/>
          </a:bodyPr>
          <a:lstStyle/>
          <a:p>
            <a:pPr algn="ctr"/>
            <a:r>
              <a:rPr lang="pt-BR" dirty="0"/>
              <a:t>Produtos de beleza “Faça você mesmo” em tendência</a:t>
            </a:r>
            <a:br>
              <a:rPr lang="pt-BR" dirty="0"/>
            </a:br>
            <a:endParaRPr lang="en-US" dirty="0"/>
          </a:p>
        </p:txBody>
      </p:sp>
      <p:sp>
        <p:nvSpPr>
          <p:cNvPr id="4" name="Espaço Reservado para Texto 3">
            <a:extLst>
              <a:ext uri="{FF2B5EF4-FFF2-40B4-BE49-F238E27FC236}">
                <a16:creationId xmlns:a16="http://schemas.microsoft.com/office/drawing/2014/main" id="{FE25602B-4F2B-410B-9BCC-1F97FC3A5723}"/>
              </a:ext>
            </a:extLst>
          </p:cNvPr>
          <p:cNvSpPr>
            <a:spLocks noGrp="1"/>
          </p:cNvSpPr>
          <p:nvPr>
            <p:ph type="body" sz="half" idx="2"/>
          </p:nvPr>
        </p:nvSpPr>
        <p:spPr>
          <a:xfrm>
            <a:off x="7024861" y="1664412"/>
            <a:ext cx="3932237" cy="4276494"/>
          </a:xfrm>
        </p:spPr>
        <p:txBody>
          <a:bodyPr/>
          <a:lstStyle/>
          <a:p>
            <a:pPr marL="285750" indent="-285750">
              <a:buFont typeface="Arial" panose="020B0604020202020204" pitchFamily="34" charset="0"/>
              <a:buChar char="•"/>
            </a:pPr>
            <a:r>
              <a:rPr lang="pt-BR" sz="2400" dirty="0"/>
              <a:t>Desejo de customização, personalização e simplicidade;</a:t>
            </a:r>
          </a:p>
          <a:p>
            <a:pPr marL="285750" indent="-285750">
              <a:buFont typeface="Arial" panose="020B0604020202020204" pitchFamily="34" charset="0"/>
              <a:buChar char="•"/>
            </a:pPr>
            <a:endParaRPr lang="pt-BR" sz="2400" dirty="0"/>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r>
              <a:rPr lang="pt-BR" sz="2400" dirty="0"/>
              <a:t>Maior controle sobre aquilo que comemos, bebemos ou colocamos em nossa pele;</a:t>
            </a:r>
          </a:p>
          <a:p>
            <a:pPr marL="285750" indent="-285750">
              <a:buFont typeface="Arial" panose="020B0604020202020204" pitchFamily="34" charset="0"/>
              <a:buChar char="•"/>
            </a:pPr>
            <a:endParaRPr lang="en-US" dirty="0"/>
          </a:p>
        </p:txBody>
      </p:sp>
      <p:pic>
        <p:nvPicPr>
          <p:cNvPr id="9" name="Imagem 8">
            <a:extLst>
              <a:ext uri="{FF2B5EF4-FFF2-40B4-BE49-F238E27FC236}">
                <a16:creationId xmlns:a16="http://schemas.microsoft.com/office/drawing/2014/main" id="{37EC61B6-2F91-4758-A1A0-64B67D42BECB}"/>
              </a:ext>
            </a:extLst>
          </p:cNvPr>
          <p:cNvPicPr>
            <a:picLocks noChangeAspect="1"/>
          </p:cNvPicPr>
          <p:nvPr/>
        </p:nvPicPr>
        <p:blipFill>
          <a:blip r:embed="rId2"/>
          <a:stretch>
            <a:fillRect/>
          </a:stretch>
        </p:blipFill>
        <p:spPr>
          <a:xfrm>
            <a:off x="651074" y="2161304"/>
            <a:ext cx="6410325" cy="3543300"/>
          </a:xfrm>
          <a:prstGeom prst="rect">
            <a:avLst/>
          </a:prstGeom>
        </p:spPr>
      </p:pic>
      <p:sp>
        <p:nvSpPr>
          <p:cNvPr id="10" name="CaixaDeTexto 9">
            <a:extLst>
              <a:ext uri="{FF2B5EF4-FFF2-40B4-BE49-F238E27FC236}">
                <a16:creationId xmlns:a16="http://schemas.microsoft.com/office/drawing/2014/main" id="{70926340-3638-4A51-92D8-2BBD43E00585}"/>
              </a:ext>
            </a:extLst>
          </p:cNvPr>
          <p:cNvSpPr txBox="1"/>
          <p:nvPr/>
        </p:nvSpPr>
        <p:spPr>
          <a:xfrm>
            <a:off x="698645" y="1582219"/>
            <a:ext cx="5948005" cy="400110"/>
          </a:xfrm>
          <a:prstGeom prst="rect">
            <a:avLst/>
          </a:prstGeom>
          <a:noFill/>
        </p:spPr>
        <p:txBody>
          <a:bodyPr wrap="square" rtlCol="0">
            <a:spAutoFit/>
          </a:bodyPr>
          <a:lstStyle/>
          <a:p>
            <a:r>
              <a:rPr lang="pt-BR" sz="2000" dirty="0"/>
              <a:t>De acordo com a </a:t>
            </a:r>
            <a:r>
              <a:rPr lang="pt-BR" sz="2000" dirty="0" err="1"/>
              <a:t>Euromonitors</a:t>
            </a:r>
            <a:r>
              <a:rPr lang="pt-BR" sz="2000" dirty="0"/>
              <a:t>’ 2018 </a:t>
            </a:r>
            <a:r>
              <a:rPr lang="pt-BR" sz="2000" dirty="0" err="1"/>
              <a:t>Beauty</a:t>
            </a:r>
            <a:r>
              <a:rPr lang="pt-BR" sz="2000" dirty="0"/>
              <a:t> </a:t>
            </a:r>
            <a:r>
              <a:rPr lang="pt-BR" sz="2000" dirty="0" err="1"/>
              <a:t>Survey</a:t>
            </a:r>
            <a:r>
              <a:rPr lang="pt-BR" sz="2000" dirty="0"/>
              <a:t>:</a:t>
            </a:r>
            <a:endParaRPr lang="en-US" sz="2000" dirty="0"/>
          </a:p>
        </p:txBody>
      </p:sp>
      <p:cxnSp>
        <p:nvCxnSpPr>
          <p:cNvPr id="12" name="Conector: Angulado 11">
            <a:extLst>
              <a:ext uri="{FF2B5EF4-FFF2-40B4-BE49-F238E27FC236}">
                <a16:creationId xmlns:a16="http://schemas.microsoft.com/office/drawing/2014/main" id="{C784AD35-E1D5-48D7-A5E3-8EDD9E18C0A6}"/>
              </a:ext>
            </a:extLst>
          </p:cNvPr>
          <p:cNvCxnSpPr/>
          <p:nvPr/>
        </p:nvCxnSpPr>
        <p:spPr>
          <a:xfrm>
            <a:off x="7469343" y="2676417"/>
            <a:ext cx="328773" cy="215758"/>
          </a:xfrm>
          <a:prstGeom prst="bentConnector3">
            <a:avLst>
              <a:gd name="adj1" fmla="val 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4B500957-B7E6-44E2-8C13-68BB10E8FD39}"/>
              </a:ext>
            </a:extLst>
          </p:cNvPr>
          <p:cNvSpPr txBox="1"/>
          <p:nvPr/>
        </p:nvSpPr>
        <p:spPr>
          <a:xfrm>
            <a:off x="7767294" y="2702105"/>
            <a:ext cx="2681554" cy="707886"/>
          </a:xfrm>
          <a:prstGeom prst="rect">
            <a:avLst/>
          </a:prstGeom>
          <a:noFill/>
        </p:spPr>
        <p:txBody>
          <a:bodyPr wrap="square" rtlCol="0">
            <a:spAutoFit/>
          </a:bodyPr>
          <a:lstStyle/>
          <a:p>
            <a:r>
              <a:rPr lang="pt-BR" sz="2000" dirty="0"/>
              <a:t>Manter somente os ingredientes essenciais</a:t>
            </a:r>
            <a:endParaRPr lang="en-US" sz="2000" dirty="0"/>
          </a:p>
        </p:txBody>
      </p:sp>
    </p:spTree>
    <p:extLst>
      <p:ext uri="{BB962C8B-B14F-4D97-AF65-F5344CB8AC3E}">
        <p14:creationId xmlns:p14="http://schemas.microsoft.com/office/powerpoint/2010/main" val="663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7986-50C8-4279-B7F4-4657D8D33734}"/>
              </a:ext>
            </a:extLst>
          </p:cNvPr>
          <p:cNvSpPr>
            <a:spLocks noGrp="1"/>
          </p:cNvSpPr>
          <p:nvPr>
            <p:ph type="title"/>
          </p:nvPr>
        </p:nvSpPr>
        <p:spPr>
          <a:xfrm>
            <a:off x="9426124" y="5059336"/>
            <a:ext cx="2620370" cy="412797"/>
          </a:xfrm>
        </p:spPr>
        <p:txBody>
          <a:bodyPr>
            <a:noAutofit/>
          </a:bodyPr>
          <a:lstStyle/>
          <a:p>
            <a:r>
              <a:rPr lang="pt-BR" sz="1400" b="0" dirty="0"/>
              <a:t>(</a:t>
            </a:r>
            <a:r>
              <a:rPr lang="pt-BR" sz="1400" b="0" dirty="0" err="1"/>
              <a:t>Source</a:t>
            </a:r>
            <a:r>
              <a:rPr lang="pt-BR" sz="1400" b="0" dirty="0"/>
              <a:t>: </a:t>
            </a:r>
            <a:r>
              <a:rPr lang="pt-BR" sz="1400" b="0" dirty="0" err="1"/>
              <a:t>Tito’s</a:t>
            </a:r>
            <a:r>
              <a:rPr lang="pt-BR" sz="1400" b="0" dirty="0"/>
              <a:t> </a:t>
            </a:r>
            <a:r>
              <a:rPr lang="pt-BR" sz="1400" b="0" dirty="0" err="1"/>
              <a:t>Handmake</a:t>
            </a:r>
            <a:r>
              <a:rPr lang="pt-BR" sz="1400" b="0" dirty="0"/>
              <a:t> </a:t>
            </a:r>
            <a:r>
              <a:rPr lang="pt-BR" sz="1400" b="0" dirty="0" err="1"/>
              <a:t>Vodka</a:t>
            </a:r>
            <a:r>
              <a:rPr lang="pt-BR" sz="1400" b="0" dirty="0"/>
              <a:t>)</a:t>
            </a:r>
          </a:p>
        </p:txBody>
      </p:sp>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a:xfrm>
            <a:off x="838200" y="1825625"/>
            <a:ext cx="9383973" cy="4351338"/>
          </a:xfrm>
        </p:spPr>
        <p:txBody>
          <a:bodyPr/>
          <a:lstStyle/>
          <a:p>
            <a:r>
              <a:rPr lang="pt-BR" b="1" dirty="0" err="1"/>
              <a:t>Tito’s</a:t>
            </a:r>
            <a:r>
              <a:rPr lang="pt-BR" b="1" dirty="0"/>
              <a:t> </a:t>
            </a:r>
            <a:r>
              <a:rPr lang="pt-BR" b="1" dirty="0" err="1"/>
              <a:t>Handmake</a:t>
            </a:r>
            <a:r>
              <a:rPr lang="pt-BR" b="1" dirty="0"/>
              <a:t> </a:t>
            </a:r>
            <a:r>
              <a:rPr lang="pt-BR" b="1" dirty="0" err="1"/>
              <a:t>Vodka</a:t>
            </a:r>
            <a:r>
              <a:rPr lang="pt-BR" b="1" dirty="0"/>
              <a:t>, EUA</a:t>
            </a:r>
          </a:p>
          <a:p>
            <a:pPr marL="0" indent="0">
              <a:buNone/>
            </a:pPr>
            <a:r>
              <a:rPr lang="pt-BR" dirty="0"/>
              <a:t>	</a:t>
            </a:r>
            <a:r>
              <a:rPr lang="pt-BR" sz="2400" dirty="0"/>
              <a:t>Inicio a destilação em 1995 e ganhou popularidade em 2018</a:t>
            </a:r>
          </a:p>
          <a:p>
            <a:pPr marL="0" indent="0">
              <a:buNone/>
            </a:pPr>
            <a:r>
              <a:rPr lang="pt-BR" sz="2400" b="1" dirty="0"/>
              <a:t>	</a:t>
            </a:r>
            <a:r>
              <a:rPr lang="pt-BR" sz="2400" dirty="0"/>
              <a:t>Uma das marcas de vodca mais vendidas dos EUA, também em exportação</a:t>
            </a:r>
          </a:p>
          <a:p>
            <a:pPr marL="0" indent="0">
              <a:buNone/>
            </a:pPr>
            <a:r>
              <a:rPr lang="pt-BR" sz="2400" dirty="0"/>
              <a:t>	Ênfase na produção artesanal e o destaque ao empreendedorismo com toda sua história e identidade de marca</a:t>
            </a:r>
            <a:r>
              <a:rPr lang="pt-BR" dirty="0"/>
              <a:t>	</a:t>
            </a:r>
          </a:p>
        </p:txBody>
      </p:sp>
      <p:pic>
        <p:nvPicPr>
          <p:cNvPr id="4" name="Imagem 3"/>
          <p:cNvPicPr>
            <a:picLocks noChangeAspect="1"/>
          </p:cNvPicPr>
          <p:nvPr/>
        </p:nvPicPr>
        <p:blipFill>
          <a:blip r:embed="rId2"/>
          <a:stretch>
            <a:fillRect/>
          </a:stretch>
        </p:blipFill>
        <p:spPr>
          <a:xfrm>
            <a:off x="10118819" y="1825625"/>
            <a:ext cx="1234981" cy="3354475"/>
          </a:xfrm>
          <a:prstGeom prst="rect">
            <a:avLst/>
          </a:prstGeom>
        </p:spPr>
      </p:pic>
      <p:sp>
        <p:nvSpPr>
          <p:cNvPr id="5" name="Título 1">
            <a:extLst>
              <a:ext uri="{FF2B5EF4-FFF2-40B4-BE49-F238E27FC236}">
                <a16:creationId xmlns:a16="http://schemas.microsoft.com/office/drawing/2014/main" id="{ED837986-50C8-4279-B7F4-4657D8D33734}"/>
              </a:ext>
            </a:extLst>
          </p:cNvPr>
          <p:cNvSpPr txBox="1">
            <a:spLocks/>
          </p:cNvSpPr>
          <p:nvPr/>
        </p:nvSpPr>
        <p:spPr>
          <a:xfrm>
            <a:off x="990600" y="531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dirty="0">
                <a:solidFill>
                  <a:srgbClr val="000000"/>
                </a:solidFill>
                <a:latin typeface="Proxima Nova Semibold"/>
              </a:rPr>
              <a:t>Resposta à “Volta ao Básico para Status”</a:t>
            </a:r>
            <a:endParaRPr lang="pt-BR" dirty="0"/>
          </a:p>
        </p:txBody>
      </p:sp>
    </p:spTree>
    <p:extLst>
      <p:ext uri="{BB962C8B-B14F-4D97-AF65-F5344CB8AC3E}">
        <p14:creationId xmlns:p14="http://schemas.microsoft.com/office/powerpoint/2010/main" val="34766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a:xfrm>
            <a:off x="838200" y="1825625"/>
            <a:ext cx="10080009" cy="4351338"/>
          </a:xfrm>
        </p:spPr>
        <p:txBody>
          <a:bodyPr/>
          <a:lstStyle/>
          <a:p>
            <a:r>
              <a:rPr lang="pt-BR" b="1" dirty="0" err="1"/>
              <a:t>Mauritius</a:t>
            </a:r>
            <a:r>
              <a:rPr lang="pt-BR" b="1" dirty="0"/>
              <a:t> </a:t>
            </a:r>
            <a:r>
              <a:rPr lang="pt-BR" b="1" dirty="0" err="1"/>
              <a:t>Conscious</a:t>
            </a:r>
            <a:r>
              <a:rPr lang="pt-BR" b="1" dirty="0"/>
              <a:t>, </a:t>
            </a:r>
            <a:r>
              <a:rPr lang="pt-BR" b="1" dirty="0" err="1"/>
              <a:t>Mauritius</a:t>
            </a:r>
            <a:r>
              <a:rPr lang="pt-BR" b="1" dirty="0"/>
              <a:t> </a:t>
            </a:r>
          </a:p>
          <a:p>
            <a:pPr marL="0" indent="0">
              <a:buNone/>
            </a:pPr>
            <a:r>
              <a:rPr lang="pt-BR" dirty="0"/>
              <a:t>	</a:t>
            </a:r>
            <a:r>
              <a:rPr lang="pt-BR" sz="2400" dirty="0"/>
              <a:t>Primeiro pacote de férias vendido 2017</a:t>
            </a:r>
            <a:endParaRPr lang="pt-BR" dirty="0"/>
          </a:p>
          <a:p>
            <a:pPr marL="0" indent="0">
              <a:buNone/>
            </a:pPr>
            <a:r>
              <a:rPr lang="pt-BR" sz="2400" dirty="0"/>
              <a:t>	Experiência de férias com foco nos conceitos de “local” e “autêntico”</a:t>
            </a:r>
          </a:p>
          <a:p>
            <a:pPr marL="0" indent="0">
              <a:buNone/>
            </a:pPr>
            <a:r>
              <a:rPr lang="pt-BR" sz="2400" dirty="0"/>
              <a:t>	Experiência de viagem respeitando o meio ambiente: “</a:t>
            </a:r>
            <a:r>
              <a:rPr lang="pt-BR" sz="2400" dirty="0" err="1"/>
              <a:t>glamping</a:t>
            </a:r>
            <a:r>
              <a:rPr lang="pt-BR" sz="2400" dirty="0"/>
              <a:t>”, degustação de comidas e bebidas locais, encontro com locais e imersão cultural da ilha, sem prejudicar a natureza</a:t>
            </a:r>
            <a:r>
              <a:rPr lang="pt-BR" dirty="0"/>
              <a:t>	</a:t>
            </a:r>
          </a:p>
        </p:txBody>
      </p:sp>
      <p:sp>
        <p:nvSpPr>
          <p:cNvPr id="5" name="Título 1">
            <a:extLst>
              <a:ext uri="{FF2B5EF4-FFF2-40B4-BE49-F238E27FC236}">
                <a16:creationId xmlns:a16="http://schemas.microsoft.com/office/drawing/2014/main" id="{ED837986-50C8-4279-B7F4-4657D8D33734}"/>
              </a:ext>
            </a:extLst>
          </p:cNvPr>
          <p:cNvSpPr txBox="1">
            <a:spLocks/>
          </p:cNvSpPr>
          <p:nvPr/>
        </p:nvSpPr>
        <p:spPr>
          <a:xfrm>
            <a:off x="990600" y="531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dirty="0">
                <a:solidFill>
                  <a:srgbClr val="000000"/>
                </a:solidFill>
                <a:latin typeface="Proxima Nova Semibold"/>
              </a:rPr>
              <a:t>Resposta à “Volta ao Básico para Status”</a:t>
            </a:r>
            <a:endParaRPr lang="pt-BR" dirty="0"/>
          </a:p>
        </p:txBody>
      </p:sp>
      <p:pic>
        <p:nvPicPr>
          <p:cNvPr id="7" name="Imagem 6"/>
          <p:cNvPicPr>
            <a:picLocks noChangeAspect="1"/>
          </p:cNvPicPr>
          <p:nvPr/>
        </p:nvPicPr>
        <p:blipFill>
          <a:blip r:embed="rId2"/>
          <a:stretch>
            <a:fillRect/>
          </a:stretch>
        </p:blipFill>
        <p:spPr>
          <a:xfrm>
            <a:off x="5241893" y="4319288"/>
            <a:ext cx="2673807" cy="1721195"/>
          </a:xfrm>
          <a:prstGeom prst="rect">
            <a:avLst/>
          </a:prstGeom>
        </p:spPr>
      </p:pic>
      <p:sp>
        <p:nvSpPr>
          <p:cNvPr id="8" name="Título 1">
            <a:extLst>
              <a:ext uri="{FF2B5EF4-FFF2-40B4-BE49-F238E27FC236}">
                <a16:creationId xmlns:a16="http://schemas.microsoft.com/office/drawing/2014/main" id="{ED837986-50C8-4279-B7F4-4657D8D33734}"/>
              </a:ext>
            </a:extLst>
          </p:cNvPr>
          <p:cNvSpPr>
            <a:spLocks noGrp="1"/>
          </p:cNvSpPr>
          <p:nvPr>
            <p:ph type="title"/>
          </p:nvPr>
        </p:nvSpPr>
        <p:spPr>
          <a:xfrm>
            <a:off x="5268611" y="5902325"/>
            <a:ext cx="2620370" cy="412797"/>
          </a:xfrm>
        </p:spPr>
        <p:txBody>
          <a:bodyPr>
            <a:noAutofit/>
          </a:bodyPr>
          <a:lstStyle/>
          <a:p>
            <a:r>
              <a:rPr lang="pt-BR" sz="1400" b="0" dirty="0"/>
              <a:t>(</a:t>
            </a:r>
            <a:r>
              <a:rPr lang="pt-BR" sz="1400" b="0" dirty="0" err="1"/>
              <a:t>Source</a:t>
            </a:r>
            <a:r>
              <a:rPr lang="pt-BR" sz="1400" b="0" dirty="0"/>
              <a:t>: mauritiusconscious.com)</a:t>
            </a:r>
          </a:p>
        </p:txBody>
      </p:sp>
    </p:spTree>
    <p:extLst>
      <p:ext uri="{BB962C8B-B14F-4D97-AF65-F5344CB8AC3E}">
        <p14:creationId xmlns:p14="http://schemas.microsoft.com/office/powerpoint/2010/main" val="326418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a:xfrm>
            <a:off x="838200" y="1757385"/>
            <a:ext cx="10668000" cy="4351338"/>
          </a:xfrm>
        </p:spPr>
        <p:txBody>
          <a:bodyPr/>
          <a:lstStyle/>
          <a:p>
            <a:r>
              <a:rPr lang="pt-BR" b="1" dirty="0" err="1"/>
              <a:t>Delhaize</a:t>
            </a:r>
            <a:r>
              <a:rPr lang="pt-BR" b="1" dirty="0"/>
              <a:t>, Bélgica</a:t>
            </a:r>
          </a:p>
          <a:p>
            <a:pPr marL="0" indent="0">
              <a:buNone/>
            </a:pPr>
            <a:r>
              <a:rPr lang="pt-BR" dirty="0"/>
              <a:t>	</a:t>
            </a:r>
            <a:r>
              <a:rPr lang="en-US" sz="2400" dirty="0" err="1"/>
              <a:t>Desde</a:t>
            </a:r>
            <a:r>
              <a:rPr lang="en-US" sz="2400" dirty="0"/>
              <a:t> 2017, Delhaize </a:t>
            </a:r>
            <a:r>
              <a:rPr lang="en-US" sz="2400" dirty="0" err="1"/>
              <a:t>reduziu</a:t>
            </a:r>
            <a:r>
              <a:rPr lang="en-US" sz="2400" dirty="0"/>
              <a:t> </a:t>
            </a:r>
            <a:r>
              <a:rPr lang="en-US" sz="2400" dirty="0" err="1"/>
              <a:t>suas</a:t>
            </a:r>
            <a:r>
              <a:rPr lang="en-US" sz="2400" dirty="0"/>
              <a:t> “</a:t>
            </a:r>
            <a:r>
              <a:rPr lang="en-US" sz="2400" dirty="0" err="1"/>
              <a:t>milhas</a:t>
            </a:r>
            <a:r>
              <a:rPr lang="en-US" sz="2400" dirty="0"/>
              <a:t> de </a:t>
            </a:r>
            <a:r>
              <a:rPr lang="en-US" sz="2400" dirty="0" err="1"/>
              <a:t>alimentos</a:t>
            </a:r>
            <a:r>
              <a:rPr lang="en-US" sz="2400" dirty="0"/>
              <a:t>” de </a:t>
            </a:r>
            <a:r>
              <a:rPr lang="en-US" sz="2400" dirty="0" err="1"/>
              <a:t>suas</a:t>
            </a:r>
            <a:r>
              <a:rPr lang="en-US" sz="2400" dirty="0"/>
              <a:t> </a:t>
            </a:r>
            <a:r>
              <a:rPr lang="en-US" sz="2400" dirty="0" err="1"/>
              <a:t>frutas</a:t>
            </a:r>
            <a:r>
              <a:rPr lang="en-US" sz="2400" dirty="0"/>
              <a:t> e </a:t>
            </a:r>
            <a:r>
              <a:rPr lang="en-US" sz="2400" dirty="0" err="1"/>
              <a:t>vegetais</a:t>
            </a:r>
            <a:r>
              <a:rPr lang="en-US" sz="2400" dirty="0"/>
              <a:t> para </a:t>
            </a:r>
            <a:r>
              <a:rPr lang="en-US" sz="2400" dirty="0" err="1"/>
              <a:t>quase</a:t>
            </a:r>
            <a:r>
              <a:rPr lang="en-US" sz="2400" dirty="0"/>
              <a:t> zero </a:t>
            </a:r>
            <a:r>
              <a:rPr lang="en-US" sz="2400" dirty="0" err="1"/>
              <a:t>em</a:t>
            </a:r>
            <a:r>
              <a:rPr lang="en-US" sz="2400" dirty="0"/>
              <a:t> </a:t>
            </a:r>
            <a:r>
              <a:rPr lang="en-US" sz="2400" dirty="0" err="1"/>
              <a:t>uma</a:t>
            </a:r>
            <a:r>
              <a:rPr lang="en-US" sz="2400" dirty="0"/>
              <a:t> de </a:t>
            </a:r>
            <a:r>
              <a:rPr lang="en-US" sz="2400" dirty="0" err="1"/>
              <a:t>suas</a:t>
            </a:r>
            <a:r>
              <a:rPr lang="en-US" sz="2400" dirty="0"/>
              <a:t> </a:t>
            </a:r>
            <a:r>
              <a:rPr lang="en-US" sz="2400" dirty="0" err="1"/>
              <a:t>lojas</a:t>
            </a:r>
            <a:r>
              <a:rPr lang="en-US" sz="2400" dirty="0"/>
              <a:t> </a:t>
            </a:r>
            <a:r>
              <a:rPr lang="en-US" sz="2400" dirty="0" err="1"/>
              <a:t>ao</a:t>
            </a:r>
            <a:r>
              <a:rPr lang="en-US" sz="2400" dirty="0"/>
              <a:t> </a:t>
            </a:r>
            <a:r>
              <a:rPr lang="en-US" sz="2400" dirty="0" err="1"/>
              <a:t>implementar</a:t>
            </a:r>
            <a:r>
              <a:rPr lang="en-US" sz="2400" dirty="0"/>
              <a:t> </a:t>
            </a:r>
            <a:r>
              <a:rPr lang="en-US" sz="2400" dirty="0" err="1"/>
              <a:t>uma</a:t>
            </a:r>
            <a:r>
              <a:rPr lang="en-US" sz="2400" dirty="0"/>
              <a:t> </a:t>
            </a:r>
            <a:r>
              <a:rPr lang="en-US" sz="2400" dirty="0" err="1"/>
              <a:t>fazenda</a:t>
            </a:r>
            <a:r>
              <a:rPr lang="en-US" sz="2400" dirty="0"/>
              <a:t> </a:t>
            </a:r>
            <a:r>
              <a:rPr lang="en-US" sz="2400" dirty="0" err="1"/>
              <a:t>urbana</a:t>
            </a:r>
            <a:r>
              <a:rPr lang="en-US" sz="2400" dirty="0"/>
              <a:t> de 360 m2, </a:t>
            </a:r>
            <a:r>
              <a:rPr lang="en-US" sz="2400" dirty="0" err="1"/>
              <a:t>onde</a:t>
            </a:r>
            <a:r>
              <a:rPr lang="en-US" sz="2400" dirty="0"/>
              <a:t> </a:t>
            </a:r>
            <a:r>
              <a:rPr lang="en-US" sz="2400" dirty="0" err="1"/>
              <a:t>aumentam</a:t>
            </a:r>
            <a:r>
              <a:rPr lang="en-US" sz="2400" dirty="0"/>
              <a:t> </a:t>
            </a:r>
            <a:r>
              <a:rPr lang="en-US" sz="2400" dirty="0" err="1"/>
              <a:t>sua</a:t>
            </a:r>
            <a:r>
              <a:rPr lang="en-US" sz="2400" dirty="0"/>
              <a:t> </a:t>
            </a:r>
            <a:r>
              <a:rPr lang="en-US" sz="2400" dirty="0" err="1"/>
              <a:t>produçãoo</a:t>
            </a:r>
            <a:r>
              <a:rPr lang="en-US" sz="2400" dirty="0"/>
              <a:t> de </a:t>
            </a:r>
            <a:r>
              <a:rPr lang="en-US" sz="2400" dirty="0" err="1"/>
              <a:t>tomates</a:t>
            </a:r>
            <a:r>
              <a:rPr lang="en-US" sz="2400" dirty="0"/>
              <a:t>, </a:t>
            </a:r>
            <a:r>
              <a:rPr lang="en-US" sz="2400" dirty="0" err="1"/>
              <a:t>alface</a:t>
            </a:r>
            <a:r>
              <a:rPr lang="en-US" sz="2400" dirty="0"/>
              <a:t> e </a:t>
            </a:r>
            <a:r>
              <a:rPr lang="en-US" sz="2400" dirty="0" err="1"/>
              <a:t>morangos</a:t>
            </a:r>
            <a:r>
              <a:rPr lang="pt-BR" sz="2400" dirty="0"/>
              <a:t>	</a:t>
            </a:r>
          </a:p>
          <a:p>
            <a:pPr marL="0" indent="0">
              <a:buNone/>
            </a:pPr>
            <a:r>
              <a:rPr lang="pt-BR" sz="2400" dirty="0"/>
              <a:t>	“Colheita e venda no mesmo dia”</a:t>
            </a:r>
          </a:p>
          <a:p>
            <a:pPr marL="0" indent="0">
              <a:buNone/>
            </a:pPr>
            <a:r>
              <a:rPr lang="pt-BR" sz="2400" dirty="0"/>
              <a:t>	Alerta a demanda por alimentos frescos, locais, com baixo impacto ambiental </a:t>
            </a:r>
          </a:p>
        </p:txBody>
      </p:sp>
      <p:sp>
        <p:nvSpPr>
          <p:cNvPr id="5" name="Título 1">
            <a:extLst>
              <a:ext uri="{FF2B5EF4-FFF2-40B4-BE49-F238E27FC236}">
                <a16:creationId xmlns:a16="http://schemas.microsoft.com/office/drawing/2014/main" id="{ED837986-50C8-4279-B7F4-4657D8D33734}"/>
              </a:ext>
            </a:extLst>
          </p:cNvPr>
          <p:cNvSpPr txBox="1">
            <a:spLocks/>
          </p:cNvSpPr>
          <p:nvPr/>
        </p:nvSpPr>
        <p:spPr>
          <a:xfrm>
            <a:off x="990600" y="790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dirty="0">
                <a:solidFill>
                  <a:srgbClr val="000000"/>
                </a:solidFill>
                <a:latin typeface="Proxima Nova Semibold"/>
              </a:rPr>
              <a:t>Resposta à “Volta ao Básico para Status”</a:t>
            </a:r>
            <a:endParaRPr lang="pt-BR" dirty="0"/>
          </a:p>
          <a:p>
            <a:endParaRPr lang="pt-BR" dirty="0"/>
          </a:p>
        </p:txBody>
      </p:sp>
      <p:pic>
        <p:nvPicPr>
          <p:cNvPr id="4" name="Imagem 3"/>
          <p:cNvPicPr>
            <a:picLocks noChangeAspect="1"/>
          </p:cNvPicPr>
          <p:nvPr/>
        </p:nvPicPr>
        <p:blipFill>
          <a:blip r:embed="rId2"/>
          <a:stretch>
            <a:fillRect/>
          </a:stretch>
        </p:blipFill>
        <p:spPr>
          <a:xfrm>
            <a:off x="5326749" y="4349371"/>
            <a:ext cx="4895850" cy="2171700"/>
          </a:xfrm>
          <a:prstGeom prst="rect">
            <a:avLst/>
          </a:prstGeom>
        </p:spPr>
      </p:pic>
      <p:sp>
        <p:nvSpPr>
          <p:cNvPr id="9" name="Título 1">
            <a:extLst>
              <a:ext uri="{FF2B5EF4-FFF2-40B4-BE49-F238E27FC236}">
                <a16:creationId xmlns:a16="http://schemas.microsoft.com/office/drawing/2014/main" id="{ED837986-50C8-4279-B7F4-4657D8D33734}"/>
              </a:ext>
            </a:extLst>
          </p:cNvPr>
          <p:cNvSpPr>
            <a:spLocks noGrp="1"/>
          </p:cNvSpPr>
          <p:nvPr>
            <p:ph type="title"/>
          </p:nvPr>
        </p:nvSpPr>
        <p:spPr>
          <a:xfrm>
            <a:off x="6464489" y="6445203"/>
            <a:ext cx="2620370" cy="412797"/>
          </a:xfrm>
        </p:spPr>
        <p:txBody>
          <a:bodyPr>
            <a:noAutofit/>
          </a:bodyPr>
          <a:lstStyle/>
          <a:p>
            <a:pPr algn="ctr"/>
            <a:r>
              <a:rPr lang="pt-BR" sz="1400" b="0" dirty="0"/>
              <a:t>(</a:t>
            </a:r>
            <a:r>
              <a:rPr lang="pt-BR" sz="1400" b="0" dirty="0" err="1"/>
              <a:t>Source</a:t>
            </a:r>
            <a:r>
              <a:rPr lang="pt-BR" sz="1400" b="0" dirty="0"/>
              <a:t>: </a:t>
            </a:r>
            <a:r>
              <a:rPr lang="pt-BR" sz="1400" b="0" dirty="0" err="1"/>
              <a:t>Delhaize</a:t>
            </a:r>
            <a:r>
              <a:rPr lang="pt-BR" sz="1400" b="0" dirty="0"/>
              <a:t>)</a:t>
            </a:r>
          </a:p>
        </p:txBody>
      </p:sp>
    </p:spTree>
    <p:extLst>
      <p:ext uri="{BB962C8B-B14F-4D97-AF65-F5344CB8AC3E}">
        <p14:creationId xmlns:p14="http://schemas.microsoft.com/office/powerpoint/2010/main" val="1586419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a:xfrm>
            <a:off x="838200" y="1825625"/>
            <a:ext cx="6804546" cy="4351338"/>
          </a:xfrm>
        </p:spPr>
        <p:txBody>
          <a:bodyPr>
            <a:normAutofit/>
          </a:bodyPr>
          <a:lstStyle/>
          <a:p>
            <a:r>
              <a:rPr lang="pt-BR" b="1" dirty="0"/>
              <a:t>LOLI </a:t>
            </a:r>
            <a:r>
              <a:rPr lang="pt-BR" b="1" dirty="0" err="1"/>
              <a:t>Beauty</a:t>
            </a:r>
            <a:r>
              <a:rPr lang="pt-BR" b="1" dirty="0"/>
              <a:t>, EUA</a:t>
            </a:r>
          </a:p>
          <a:p>
            <a:pPr marL="457200" lvl="1" indent="0">
              <a:buNone/>
            </a:pPr>
            <a:r>
              <a:rPr lang="pt-BR" dirty="0"/>
              <a:t>	Lançado em março de 2018</a:t>
            </a:r>
          </a:p>
          <a:p>
            <a:pPr marL="457200" lvl="1" indent="0">
              <a:buNone/>
            </a:pPr>
            <a:r>
              <a:rPr lang="pt-BR" dirty="0"/>
              <a:t>	Produtos “</a:t>
            </a:r>
            <a:r>
              <a:rPr lang="pt-BR" dirty="0" err="1"/>
              <a:t>Ready</a:t>
            </a:r>
            <a:r>
              <a:rPr lang="pt-BR" dirty="0"/>
              <a:t>-</a:t>
            </a:r>
            <a:r>
              <a:rPr lang="pt-BR" dirty="0" err="1"/>
              <a:t>to-use</a:t>
            </a:r>
            <a:r>
              <a:rPr lang="pt-BR" dirty="0"/>
              <a:t>”, assim como personalizáveis</a:t>
            </a:r>
          </a:p>
          <a:p>
            <a:pPr marL="457200" lvl="1" indent="0">
              <a:buNone/>
            </a:pPr>
            <a:r>
              <a:rPr lang="pt-BR" dirty="0"/>
              <a:t>	“</a:t>
            </a:r>
            <a:r>
              <a:rPr lang="pt-BR" dirty="0" err="1"/>
              <a:t>Blend</a:t>
            </a:r>
            <a:r>
              <a:rPr lang="pt-BR" dirty="0"/>
              <a:t>-It-</a:t>
            </a:r>
            <a:r>
              <a:rPr lang="pt-BR" dirty="0" err="1"/>
              <a:t>Yourself</a:t>
            </a:r>
            <a:r>
              <a:rPr lang="pt-BR" dirty="0"/>
              <a:t> </a:t>
            </a:r>
            <a:r>
              <a:rPr lang="pt-BR" dirty="0" err="1"/>
              <a:t>customisation</a:t>
            </a:r>
            <a:r>
              <a:rPr lang="pt-BR" dirty="0"/>
              <a:t>”, utilizando ingredientes sustentáveis e de qualidade, e embalagens reutilizáveis e </a:t>
            </a:r>
            <a:r>
              <a:rPr lang="pt-BR" dirty="0" err="1"/>
              <a:t>compostáveis</a:t>
            </a:r>
            <a:endParaRPr lang="pt-BR" dirty="0"/>
          </a:p>
          <a:p>
            <a:pPr marL="457200" lvl="1" indent="0">
              <a:buNone/>
            </a:pPr>
            <a:r>
              <a:rPr lang="pt-BR" dirty="0"/>
              <a:t>	</a:t>
            </a:r>
            <a:r>
              <a:rPr lang="pt-BR" dirty="0" err="1"/>
              <a:t>Ingredintes</a:t>
            </a:r>
            <a:r>
              <a:rPr lang="pt-BR" dirty="0"/>
              <a:t> de origem sustentável para montar receitas em casa</a:t>
            </a:r>
          </a:p>
          <a:p>
            <a:pPr marL="457200" lvl="1" indent="0">
              <a:buNone/>
            </a:pPr>
            <a:r>
              <a:rPr lang="pt-BR" dirty="0"/>
              <a:t>	Foco na transparência</a:t>
            </a:r>
            <a:endParaRPr lang="pt-BR" sz="2800" dirty="0"/>
          </a:p>
        </p:txBody>
      </p:sp>
      <p:sp>
        <p:nvSpPr>
          <p:cNvPr id="5" name="Título 1">
            <a:extLst>
              <a:ext uri="{FF2B5EF4-FFF2-40B4-BE49-F238E27FC236}">
                <a16:creationId xmlns:a16="http://schemas.microsoft.com/office/drawing/2014/main" id="{ED837986-50C8-4279-B7F4-4657D8D33734}"/>
              </a:ext>
            </a:extLst>
          </p:cNvPr>
          <p:cNvSpPr txBox="1">
            <a:spLocks/>
          </p:cNvSpPr>
          <p:nvPr/>
        </p:nvSpPr>
        <p:spPr>
          <a:xfrm>
            <a:off x="990600" y="5311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dirty="0">
                <a:solidFill>
                  <a:srgbClr val="000000"/>
                </a:solidFill>
                <a:latin typeface="Proxima Nova Semibold"/>
              </a:rPr>
              <a:t>Resposta à “Volta ao Básico para Status”</a:t>
            </a:r>
            <a:endParaRPr lang="pt-BR" dirty="0"/>
          </a:p>
        </p:txBody>
      </p:sp>
      <p:sp>
        <p:nvSpPr>
          <p:cNvPr id="8" name="Título 1">
            <a:extLst>
              <a:ext uri="{FF2B5EF4-FFF2-40B4-BE49-F238E27FC236}">
                <a16:creationId xmlns:a16="http://schemas.microsoft.com/office/drawing/2014/main" id="{ED837986-50C8-4279-B7F4-4657D8D33734}"/>
              </a:ext>
            </a:extLst>
          </p:cNvPr>
          <p:cNvSpPr>
            <a:spLocks noGrp="1"/>
          </p:cNvSpPr>
          <p:nvPr>
            <p:ph type="title"/>
          </p:nvPr>
        </p:nvSpPr>
        <p:spPr>
          <a:xfrm>
            <a:off x="8503377" y="4956854"/>
            <a:ext cx="2620370" cy="412797"/>
          </a:xfrm>
        </p:spPr>
        <p:txBody>
          <a:bodyPr>
            <a:noAutofit/>
          </a:bodyPr>
          <a:lstStyle/>
          <a:p>
            <a:pPr algn="ctr"/>
            <a:r>
              <a:rPr lang="pt-BR" sz="1400" b="0" dirty="0"/>
              <a:t>(</a:t>
            </a:r>
            <a:r>
              <a:rPr lang="pt-BR" sz="1400" b="0" dirty="0" err="1"/>
              <a:t>Source</a:t>
            </a:r>
            <a:r>
              <a:rPr lang="pt-BR" sz="1400" b="0" dirty="0"/>
              <a:t>: lolibeauty.com)</a:t>
            </a:r>
          </a:p>
        </p:txBody>
      </p:sp>
      <p:pic>
        <p:nvPicPr>
          <p:cNvPr id="2" name="Imagem 1"/>
          <p:cNvPicPr>
            <a:picLocks noChangeAspect="1"/>
          </p:cNvPicPr>
          <p:nvPr/>
        </p:nvPicPr>
        <p:blipFill rotWithShape="1">
          <a:blip r:embed="rId2"/>
          <a:srcRect t="8941" b="5515"/>
          <a:stretch/>
        </p:blipFill>
        <p:spPr>
          <a:xfrm>
            <a:off x="7642746" y="2936984"/>
            <a:ext cx="4341632" cy="2088107"/>
          </a:xfrm>
          <a:prstGeom prst="rect">
            <a:avLst/>
          </a:prstGeom>
        </p:spPr>
      </p:pic>
    </p:spTree>
    <p:extLst>
      <p:ext uri="{BB962C8B-B14F-4D97-AF65-F5344CB8AC3E}">
        <p14:creationId xmlns:p14="http://schemas.microsoft.com/office/powerpoint/2010/main" val="357213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D869C3-F139-40B8-8FC5-653E0C077894}"/>
              </a:ext>
            </a:extLst>
          </p:cNvPr>
          <p:cNvSpPr>
            <a:spLocks noGrp="1"/>
          </p:cNvSpPr>
          <p:nvPr>
            <p:ph type="title"/>
          </p:nvPr>
        </p:nvSpPr>
        <p:spPr>
          <a:xfrm>
            <a:off x="838200" y="365126"/>
            <a:ext cx="10515600" cy="991064"/>
          </a:xfrm>
        </p:spPr>
        <p:txBody>
          <a:bodyPr/>
          <a:lstStyle/>
          <a:p>
            <a:r>
              <a:rPr lang="pt-BR" dirty="0"/>
              <a:t>Opinião de especialista: aprendendo com o simples</a:t>
            </a:r>
            <a:endParaRPr lang="en-US" dirty="0"/>
          </a:p>
        </p:txBody>
      </p:sp>
      <p:sp>
        <p:nvSpPr>
          <p:cNvPr id="3" name="Espaço Reservado para Conteúdo 2">
            <a:extLst>
              <a:ext uri="{FF2B5EF4-FFF2-40B4-BE49-F238E27FC236}">
                <a16:creationId xmlns:a16="http://schemas.microsoft.com/office/drawing/2014/main" id="{DDC585D4-1593-4746-BAF3-07D84BF45D15}"/>
              </a:ext>
            </a:extLst>
          </p:cNvPr>
          <p:cNvSpPr>
            <a:spLocks noGrp="1"/>
          </p:cNvSpPr>
          <p:nvPr>
            <p:ph idx="1"/>
          </p:nvPr>
        </p:nvSpPr>
        <p:spPr>
          <a:xfrm>
            <a:off x="838200" y="1356190"/>
            <a:ext cx="10515600" cy="4820773"/>
          </a:xfrm>
        </p:spPr>
        <p:txBody>
          <a:bodyPr>
            <a:normAutofit/>
          </a:bodyPr>
          <a:lstStyle/>
          <a:p>
            <a:r>
              <a:rPr lang="pt-BR" dirty="0"/>
              <a:t>Aumento no interesse por métodos de cura natural, remédios à base de ervas e ingredientes saudáveis naturais;</a:t>
            </a:r>
          </a:p>
          <a:p>
            <a:r>
              <a:rPr lang="en-US" dirty="0"/>
              <a:t>29% dos </a:t>
            </a:r>
            <a:r>
              <a:rPr lang="en-US" dirty="0" err="1"/>
              <a:t>consumidores</a:t>
            </a:r>
            <a:r>
              <a:rPr lang="en-US" dirty="0"/>
              <a:t> </a:t>
            </a:r>
            <a:r>
              <a:rPr lang="en-US" dirty="0" err="1"/>
              <a:t>em</a:t>
            </a:r>
            <a:r>
              <a:rPr lang="en-US" dirty="0"/>
              <a:t> </a:t>
            </a:r>
            <a:r>
              <a:rPr lang="en-US" dirty="0" err="1"/>
              <a:t>busca</a:t>
            </a:r>
            <a:r>
              <a:rPr lang="en-US" dirty="0"/>
              <a:t> </a:t>
            </a:r>
            <a:r>
              <a:rPr lang="en-US" dirty="0" err="1"/>
              <a:t>produtos</a:t>
            </a:r>
            <a:r>
              <a:rPr lang="en-US" dirty="0"/>
              <a:t> para a </a:t>
            </a:r>
            <a:r>
              <a:rPr lang="en-US" dirty="0" err="1"/>
              <a:t>pele</a:t>
            </a:r>
            <a:r>
              <a:rPr lang="en-US" dirty="0"/>
              <a:t> </a:t>
            </a:r>
            <a:r>
              <a:rPr lang="en-US" dirty="0" err="1"/>
              <a:t>totalmente</a:t>
            </a:r>
            <a:r>
              <a:rPr lang="en-US" dirty="0"/>
              <a:t> </a:t>
            </a:r>
            <a:r>
              <a:rPr lang="en-US" dirty="0" err="1"/>
              <a:t>naturais</a:t>
            </a:r>
            <a:r>
              <a:rPr lang="en-US" dirty="0"/>
              <a:t>;</a:t>
            </a:r>
          </a:p>
          <a:p>
            <a:r>
              <a:rPr lang="en-US" dirty="0"/>
              <a:t> 19% dos </a:t>
            </a:r>
            <a:r>
              <a:rPr lang="en-US" dirty="0" err="1"/>
              <a:t>consumidores</a:t>
            </a:r>
            <a:r>
              <a:rPr lang="en-US" dirty="0"/>
              <a:t> </a:t>
            </a:r>
            <a:r>
              <a:rPr lang="en-US" dirty="0" err="1"/>
              <a:t>buscando</a:t>
            </a:r>
            <a:r>
              <a:rPr lang="en-US" dirty="0"/>
              <a:t> </a:t>
            </a:r>
            <a:r>
              <a:rPr lang="en-US" dirty="0" err="1"/>
              <a:t>transparência</a:t>
            </a:r>
            <a:r>
              <a:rPr lang="en-US" dirty="0"/>
              <a:t> </a:t>
            </a:r>
            <a:r>
              <a:rPr lang="en-US" dirty="0" err="1"/>
              <a:t>nas</a:t>
            </a:r>
            <a:r>
              <a:rPr lang="en-US" dirty="0"/>
              <a:t> </a:t>
            </a:r>
            <a:r>
              <a:rPr lang="en-US" dirty="0" err="1"/>
              <a:t>formulações</a:t>
            </a:r>
            <a:r>
              <a:rPr lang="en-US" dirty="0"/>
              <a:t> dos </a:t>
            </a:r>
            <a:r>
              <a:rPr lang="en-US" dirty="0" err="1"/>
              <a:t>produtos</a:t>
            </a:r>
            <a:r>
              <a:rPr lang="en-US" dirty="0"/>
              <a:t>;</a:t>
            </a:r>
          </a:p>
          <a:p>
            <a:endParaRPr lang="en-US" dirty="0"/>
          </a:p>
          <a:p>
            <a:pPr marL="0" indent="0">
              <a:buNone/>
            </a:pPr>
            <a:endParaRPr lang="en-US" dirty="0"/>
          </a:p>
          <a:p>
            <a:r>
              <a:rPr lang="en-US" dirty="0" err="1"/>
              <a:t>Transparência</a:t>
            </a:r>
            <a:r>
              <a:rPr lang="en-US" dirty="0"/>
              <a:t> </a:t>
            </a:r>
            <a:r>
              <a:rPr lang="en-US" dirty="0" err="1"/>
              <a:t>nos</a:t>
            </a:r>
            <a:r>
              <a:rPr lang="en-US" dirty="0"/>
              <a:t> custos</a:t>
            </a:r>
            <a:r>
              <a:rPr lang="en-US" dirty="0">
                <a:sym typeface="Wingdings" panose="05000000000000000000" pitchFamily="2" charset="2"/>
              </a:rPr>
              <a:t> </a:t>
            </a:r>
            <a:r>
              <a:rPr lang="en-US" dirty="0" err="1">
                <a:sym typeface="Wingdings" panose="05000000000000000000" pitchFamily="2" charset="2"/>
              </a:rPr>
              <a:t>Entregar</a:t>
            </a:r>
            <a:r>
              <a:rPr lang="en-US" dirty="0">
                <a:sym typeface="Wingdings" panose="05000000000000000000" pitchFamily="2" charset="2"/>
              </a:rPr>
              <a:t> </a:t>
            </a:r>
            <a:r>
              <a:rPr lang="en-US" dirty="0" err="1">
                <a:sym typeface="Wingdings" panose="05000000000000000000" pitchFamily="2" charset="2"/>
              </a:rPr>
              <a:t>produtos</a:t>
            </a:r>
            <a:r>
              <a:rPr lang="en-US" dirty="0">
                <a:sym typeface="Wingdings" panose="05000000000000000000" pitchFamily="2" charset="2"/>
              </a:rPr>
              <a:t> de </a:t>
            </a:r>
            <a:r>
              <a:rPr lang="en-US" dirty="0" err="1">
                <a:sym typeface="Wingdings" panose="05000000000000000000" pitchFamily="2" charset="2"/>
              </a:rPr>
              <a:t>qualidade</a:t>
            </a:r>
            <a:r>
              <a:rPr lang="en-US" dirty="0">
                <a:sym typeface="Wingdings" panose="05000000000000000000" pitchFamily="2" charset="2"/>
              </a:rPr>
              <a:t> com </a:t>
            </a:r>
            <a:r>
              <a:rPr lang="en-US" dirty="0" err="1">
                <a:sym typeface="Wingdings" panose="05000000000000000000" pitchFamily="2" charset="2"/>
              </a:rPr>
              <a:t>uma</a:t>
            </a:r>
            <a:r>
              <a:rPr lang="en-US" dirty="0">
                <a:sym typeface="Wingdings" panose="05000000000000000000" pitchFamily="2" charset="2"/>
              </a:rPr>
              <a:t> </a:t>
            </a:r>
            <a:r>
              <a:rPr lang="en-US" dirty="0" err="1">
                <a:sym typeface="Wingdings" panose="05000000000000000000" pitchFamily="2" charset="2"/>
              </a:rPr>
              <a:t>menor</a:t>
            </a:r>
            <a:r>
              <a:rPr lang="en-US" dirty="0">
                <a:sym typeface="Wingdings" panose="05000000000000000000" pitchFamily="2" charset="2"/>
              </a:rPr>
              <a:t> </a:t>
            </a:r>
            <a:r>
              <a:rPr lang="en-US" dirty="0" err="1">
                <a:sym typeface="Wingdings" panose="05000000000000000000" pitchFamily="2" charset="2"/>
              </a:rPr>
              <a:t>margem</a:t>
            </a:r>
            <a:r>
              <a:rPr lang="en-US" dirty="0">
                <a:sym typeface="Wingdings" panose="05000000000000000000" pitchFamily="2" charset="2"/>
              </a:rPr>
              <a:t> de </a:t>
            </a:r>
            <a:r>
              <a:rPr lang="en-US" dirty="0" err="1">
                <a:sym typeface="Wingdings" panose="05000000000000000000" pitchFamily="2" charset="2"/>
              </a:rPr>
              <a:t>lucro</a:t>
            </a:r>
            <a:r>
              <a:rPr lang="en-US" dirty="0">
                <a:sym typeface="Wingdings" panose="05000000000000000000" pitchFamily="2" charset="2"/>
              </a:rPr>
              <a:t>.</a:t>
            </a:r>
            <a:endParaRPr lang="en-US" dirty="0"/>
          </a:p>
          <a:p>
            <a:endParaRPr lang="en-US" dirty="0"/>
          </a:p>
        </p:txBody>
      </p:sp>
      <p:cxnSp>
        <p:nvCxnSpPr>
          <p:cNvPr id="5" name="Conector: Angulado 4">
            <a:extLst>
              <a:ext uri="{FF2B5EF4-FFF2-40B4-BE49-F238E27FC236}">
                <a16:creationId xmlns:a16="http://schemas.microsoft.com/office/drawing/2014/main" id="{EF4BD80B-8CED-48B3-A580-4D2FCDF5D36B}"/>
              </a:ext>
            </a:extLst>
          </p:cNvPr>
          <p:cNvCxnSpPr/>
          <p:nvPr/>
        </p:nvCxnSpPr>
        <p:spPr>
          <a:xfrm>
            <a:off x="1397283" y="4058290"/>
            <a:ext cx="482885" cy="297950"/>
          </a:xfrm>
          <a:prstGeom prst="bentConnector3">
            <a:avLst>
              <a:gd name="adj1" fmla="val 1064"/>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aixaDeTexto 6">
            <a:extLst>
              <a:ext uri="{FF2B5EF4-FFF2-40B4-BE49-F238E27FC236}">
                <a16:creationId xmlns:a16="http://schemas.microsoft.com/office/drawing/2014/main" id="{D2C5BDB4-5216-4F79-8014-F829891F4765}"/>
              </a:ext>
            </a:extLst>
          </p:cNvPr>
          <p:cNvSpPr txBox="1"/>
          <p:nvPr/>
        </p:nvSpPr>
        <p:spPr>
          <a:xfrm>
            <a:off x="1808253" y="4130209"/>
            <a:ext cx="9657707" cy="461665"/>
          </a:xfrm>
          <a:prstGeom prst="rect">
            <a:avLst/>
          </a:prstGeom>
          <a:noFill/>
        </p:spPr>
        <p:txBody>
          <a:bodyPr wrap="square" rtlCol="0">
            <a:spAutoFit/>
          </a:bodyPr>
          <a:lstStyle/>
          <a:p>
            <a:r>
              <a:rPr lang="pt-BR" sz="2400" dirty="0"/>
              <a:t>Resposta da indústria </a:t>
            </a:r>
            <a:r>
              <a:rPr lang="pt-BR" sz="2400" dirty="0">
                <a:sym typeface="Wingdings" panose="05000000000000000000" pitchFamily="2" charset="2"/>
              </a:rPr>
              <a:t> Minimizar os ingredientes da composição</a:t>
            </a:r>
            <a:endParaRPr lang="en-US" sz="2400" dirty="0"/>
          </a:p>
        </p:txBody>
      </p:sp>
    </p:spTree>
    <p:extLst>
      <p:ext uri="{BB962C8B-B14F-4D97-AF65-F5344CB8AC3E}">
        <p14:creationId xmlns:p14="http://schemas.microsoft.com/office/powerpoint/2010/main" val="120167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510179"/>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93196" y="2046513"/>
            <a:ext cx="8895424" cy="1323439"/>
          </a:xfrm>
          <a:prstGeom prst="rect">
            <a:avLst/>
          </a:prstGeom>
        </p:spPr>
        <p:txBody>
          <a:bodyPr wrap="square">
            <a:spAutoFit/>
          </a:bodyPr>
          <a:lstStyle/>
          <a:p>
            <a:pPr algn="ctr"/>
            <a:r>
              <a:rPr lang="en-US" sz="2000" b="1" dirty="0">
                <a:solidFill>
                  <a:schemeClr val="bg1"/>
                </a:solidFill>
              </a:rPr>
              <a:t>RAD 2402 – Strategies in Agribusiness</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04/11/19</a:t>
            </a:r>
          </a:p>
          <a:p>
            <a:pPr algn="ctr"/>
            <a:r>
              <a:rPr lang="pt-BR" sz="2000" b="1" dirty="0">
                <a:solidFill>
                  <a:schemeClr val="bg1"/>
                </a:solidFill>
                <a:ea typeface="Roboto" pitchFamily="2" charset="0"/>
                <a:cs typeface="Cambria"/>
              </a:rPr>
              <a:t>Vinícius </a:t>
            </a:r>
            <a:r>
              <a:rPr lang="pt-BR" sz="2000" b="1" dirty="0" err="1">
                <a:solidFill>
                  <a:schemeClr val="bg1"/>
                </a:solidFill>
                <a:ea typeface="Roboto" pitchFamily="2" charset="0"/>
                <a:cs typeface="Cambria"/>
              </a:rPr>
              <a:t>Scalabrini</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Vinicius </a:t>
            </a:r>
            <a:r>
              <a:rPr lang="pt-BR" sz="2000" b="1" dirty="0" err="1">
                <a:solidFill>
                  <a:schemeClr val="bg1"/>
                </a:solidFill>
                <a:ea typeface="Roboto" pitchFamily="2" charset="0"/>
                <a:cs typeface="Cambria"/>
              </a:rPr>
              <a:t>Burato</a:t>
            </a:r>
            <a:endParaRPr lang="en-US" sz="2000" b="1" dirty="0">
              <a:solidFill>
                <a:schemeClr val="bg1"/>
              </a:solidFill>
              <a:ea typeface="Roboto" pitchFamily="2" charset="0"/>
              <a:cs typeface="Cambria"/>
            </a:endParaRPr>
          </a:p>
        </p:txBody>
      </p:sp>
      <p:sp>
        <p:nvSpPr>
          <p:cNvPr id="10" name="Título 1"/>
          <p:cNvSpPr>
            <a:spLocks noGrp="1"/>
          </p:cNvSpPr>
          <p:nvPr>
            <p:ph type="ctrTitle"/>
          </p:nvPr>
        </p:nvSpPr>
        <p:spPr>
          <a:xfrm>
            <a:off x="102441" y="567922"/>
            <a:ext cx="9076933" cy="1874812"/>
          </a:xfrm>
        </p:spPr>
        <p:txBody>
          <a:bodyPr>
            <a:noAutofit/>
          </a:bodyPr>
          <a:lstStyle/>
          <a:p>
            <a:r>
              <a:rPr lang="pt-BR" sz="4400" dirty="0">
                <a:solidFill>
                  <a:schemeClr val="bg1"/>
                </a:solidFill>
                <a:latin typeface="+mn-lt"/>
                <a:ea typeface="Roboto" pitchFamily="2" charset="0"/>
              </a:rPr>
              <a:t>Age </a:t>
            </a:r>
            <a:r>
              <a:rPr lang="pt-BR" sz="4400" dirty="0" err="1">
                <a:solidFill>
                  <a:schemeClr val="bg1"/>
                </a:solidFill>
                <a:latin typeface="+mn-lt"/>
                <a:ea typeface="Roboto" pitchFamily="2" charset="0"/>
              </a:rPr>
              <a:t>Agnostic</a:t>
            </a:r>
            <a:r>
              <a:rPr lang="pt-BR" sz="4400" dirty="0">
                <a:solidFill>
                  <a:schemeClr val="bg1"/>
                </a:solidFill>
                <a:latin typeface="+mn-lt"/>
                <a:ea typeface="Roboto" pitchFamily="2" charset="0"/>
              </a:rPr>
              <a:t> </a:t>
            </a:r>
            <a:br>
              <a:rPr lang="bg-BG" sz="4400" dirty="0">
                <a:solidFill>
                  <a:schemeClr val="bg1"/>
                </a:solidFill>
                <a:latin typeface="+mn-lt"/>
                <a:ea typeface="Roboto" pitchFamily="2" charset="0"/>
              </a:rPr>
            </a:br>
            <a:endParaRPr lang="bg-BG" sz="44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3284" y="1866646"/>
            <a:ext cx="2197404" cy="3124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114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0310C-C46D-482A-91B3-E481C674AF11}"/>
              </a:ext>
            </a:extLst>
          </p:cNvPr>
          <p:cNvSpPr>
            <a:spLocks noGrp="1"/>
          </p:cNvSpPr>
          <p:nvPr>
            <p:ph type="title"/>
          </p:nvPr>
        </p:nvSpPr>
        <p:spPr/>
        <p:txBody>
          <a:bodyPr/>
          <a:lstStyle/>
          <a:p>
            <a:r>
              <a:rPr lang="pt-BR" dirty="0"/>
              <a:t>Exemplo: SW </a:t>
            </a:r>
            <a:r>
              <a:rPr lang="pt-BR" dirty="0" err="1"/>
              <a:t>Basics</a:t>
            </a:r>
            <a:endParaRPr lang="en-US" dirty="0"/>
          </a:p>
        </p:txBody>
      </p:sp>
      <p:pic>
        <p:nvPicPr>
          <p:cNvPr id="6" name="Espaço Reservado para Conteúdo 5">
            <a:extLst>
              <a:ext uri="{FF2B5EF4-FFF2-40B4-BE49-F238E27FC236}">
                <a16:creationId xmlns:a16="http://schemas.microsoft.com/office/drawing/2014/main" id="{18B30609-EBC5-49C4-AE6D-EFD7C5446466}"/>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9707"/>
          <a:stretch/>
        </p:blipFill>
        <p:spPr>
          <a:xfrm>
            <a:off x="532807" y="1294484"/>
            <a:ext cx="11126386" cy="4474513"/>
          </a:xfrm>
        </p:spPr>
      </p:pic>
      <p:sp>
        <p:nvSpPr>
          <p:cNvPr id="3" name="CaixaDeTexto 2"/>
          <p:cNvSpPr txBox="1"/>
          <p:nvPr/>
        </p:nvSpPr>
        <p:spPr>
          <a:xfrm>
            <a:off x="3421038" y="5399665"/>
            <a:ext cx="5349923" cy="369332"/>
          </a:xfrm>
          <a:prstGeom prst="rect">
            <a:avLst/>
          </a:prstGeom>
          <a:noFill/>
        </p:spPr>
        <p:txBody>
          <a:bodyPr wrap="square" rtlCol="0">
            <a:spAutoFit/>
          </a:bodyPr>
          <a:lstStyle/>
          <a:p>
            <a:r>
              <a:rPr lang="pt-BR" u="sng" dirty="0">
                <a:hlinkClick r:id="rId3"/>
              </a:rPr>
              <a:t>( https://store.swbasicsofbk.com/products/mini-sizes</a:t>
            </a:r>
            <a:r>
              <a:rPr lang="pt-BR" u="sng" dirty="0"/>
              <a:t>)</a:t>
            </a:r>
          </a:p>
        </p:txBody>
      </p:sp>
    </p:spTree>
    <p:extLst>
      <p:ext uri="{BB962C8B-B14F-4D97-AF65-F5344CB8AC3E}">
        <p14:creationId xmlns:p14="http://schemas.microsoft.com/office/powerpoint/2010/main" val="428580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07E6E-1438-4708-A037-C14F214C3D91}"/>
              </a:ext>
            </a:extLst>
          </p:cNvPr>
          <p:cNvSpPr>
            <a:spLocks noGrp="1"/>
          </p:cNvSpPr>
          <p:nvPr>
            <p:ph type="title"/>
          </p:nvPr>
        </p:nvSpPr>
        <p:spPr/>
        <p:txBody>
          <a:bodyPr/>
          <a:lstStyle/>
          <a:p>
            <a:r>
              <a:rPr lang="pt-BR" dirty="0"/>
              <a:t>Exemplo: </a:t>
            </a:r>
            <a:r>
              <a:rPr lang="pt-BR" dirty="0" err="1"/>
              <a:t>Public</a:t>
            </a:r>
            <a:r>
              <a:rPr lang="pt-BR" dirty="0"/>
              <a:t> </a:t>
            </a:r>
            <a:r>
              <a:rPr lang="pt-BR" dirty="0" err="1"/>
              <a:t>Goods</a:t>
            </a:r>
            <a:r>
              <a:rPr lang="pt-BR" dirty="0"/>
              <a:t> &amp; </a:t>
            </a:r>
            <a:r>
              <a:rPr lang="pt-BR" dirty="0" err="1"/>
              <a:t>Brandless</a:t>
            </a:r>
            <a:endParaRPr lang="en-US" dirty="0"/>
          </a:p>
        </p:txBody>
      </p:sp>
      <p:pic>
        <p:nvPicPr>
          <p:cNvPr id="5" name="Espaço Reservado para Conteúdo 4">
            <a:extLst>
              <a:ext uri="{FF2B5EF4-FFF2-40B4-BE49-F238E27FC236}">
                <a16:creationId xmlns:a16="http://schemas.microsoft.com/office/drawing/2014/main" id="{664A9561-F766-40C9-9F88-392123162B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9879" y="1409651"/>
            <a:ext cx="7301409" cy="4767312"/>
          </a:xfrm>
        </p:spPr>
      </p:pic>
      <p:sp>
        <p:nvSpPr>
          <p:cNvPr id="3" name="CaixaDeTexto 2"/>
          <p:cNvSpPr txBox="1"/>
          <p:nvPr/>
        </p:nvSpPr>
        <p:spPr>
          <a:xfrm>
            <a:off x="3548423" y="6176963"/>
            <a:ext cx="6264322" cy="646331"/>
          </a:xfrm>
          <a:prstGeom prst="rect">
            <a:avLst/>
          </a:prstGeom>
          <a:noFill/>
        </p:spPr>
        <p:txBody>
          <a:bodyPr wrap="square" rtlCol="0">
            <a:spAutoFit/>
          </a:bodyPr>
          <a:lstStyle/>
          <a:p>
            <a:r>
              <a:rPr lang="pt-BR" dirty="0">
                <a:hlinkClick r:id="rId3"/>
              </a:rPr>
              <a:t>(https://www.cnet.com/news/this-online-household-goods-store-that-wants-to-outrun-amazon-and-brandless/</a:t>
            </a:r>
            <a:r>
              <a:rPr lang="pt-BR" dirty="0"/>
              <a:t>)</a:t>
            </a:r>
          </a:p>
        </p:txBody>
      </p:sp>
    </p:spTree>
    <p:extLst>
      <p:ext uri="{BB962C8B-B14F-4D97-AF65-F5344CB8AC3E}">
        <p14:creationId xmlns:p14="http://schemas.microsoft.com/office/powerpoint/2010/main" val="277278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p:nvPr/>
        </p:nvSpPr>
        <p:spPr>
          <a:xfrm>
            <a:off x="-1" y="0"/>
            <a:ext cx="9216000" cy="6858000"/>
          </a:xfrm>
          <a:prstGeom prst="rect">
            <a:avLst/>
          </a:prstGeom>
          <a:solidFill>
            <a:srgbClr val="002809"/>
          </a:solidFill>
          <a:ln w="12700" cap="flat" cmpd="sng">
            <a:solidFill>
              <a:srgbClr val="0D4711"/>
            </a:solidFill>
            <a:prstDash val="solid"/>
            <a:miter lim="800000"/>
            <a:headEnd type="none" w="sm" len="sm"/>
            <a:tailEnd type="none" w="sm" len="sm"/>
          </a:ln>
        </p:spPr>
        <p:txBody>
          <a:bodyPr spcFirstLastPara="1" wrap="square" lIns="91433" tIns="45700" rIns="91433" bIns="45700" anchor="ctr" anchorCtr="0">
            <a:noAutofit/>
          </a:bodyPr>
          <a:lstStyle/>
          <a:p>
            <a:pPr algn="ctr"/>
            <a:endParaRPr sz="1867">
              <a:solidFill>
                <a:schemeClr val="lt1"/>
              </a:solidFill>
              <a:latin typeface="Calibri"/>
              <a:ea typeface="Calibri"/>
              <a:cs typeface="Calibri"/>
              <a:sym typeface="Calibri"/>
            </a:endParaRPr>
          </a:p>
        </p:txBody>
      </p:sp>
      <p:sp>
        <p:nvSpPr>
          <p:cNvPr id="94" name="Google Shape;94;p15"/>
          <p:cNvSpPr txBox="1"/>
          <p:nvPr/>
        </p:nvSpPr>
        <p:spPr>
          <a:xfrm>
            <a:off x="492475" y="3510179"/>
            <a:ext cx="8296800" cy="2962400"/>
          </a:xfrm>
          <a:prstGeom prst="rect">
            <a:avLst/>
          </a:prstGeom>
          <a:noFill/>
          <a:ln>
            <a:noFill/>
          </a:ln>
        </p:spPr>
        <p:txBody>
          <a:bodyPr spcFirstLastPara="1" wrap="square" lIns="91433" tIns="45700" rIns="91433" bIns="45700" anchor="t" anchorCtr="0">
            <a:noAutofit/>
          </a:bodyPr>
          <a:lstStyle/>
          <a:p>
            <a:r>
              <a:rPr lang="pt-BR" sz="2800">
                <a:solidFill>
                  <a:schemeClr val="lt1"/>
                </a:solidFill>
                <a:latin typeface="Calibri"/>
                <a:ea typeface="Calibri"/>
                <a:cs typeface="Calibri"/>
                <a:sym typeface="Calibri"/>
              </a:rPr>
              <a:t>Prof. Dr. Marcos Fava Neves</a:t>
            </a:r>
            <a:endParaRPr sz="2800">
              <a:solidFill>
                <a:schemeClr val="lt1"/>
              </a:solidFill>
              <a:latin typeface="Calibri"/>
              <a:ea typeface="Calibri"/>
              <a:cs typeface="Calibri"/>
              <a:sym typeface="Calibri"/>
            </a:endParaRPr>
          </a:p>
          <a:p>
            <a:pPr>
              <a:spcBef>
                <a:spcPts val="933"/>
              </a:spcBef>
            </a:pPr>
            <a:endParaRPr sz="1600">
              <a:solidFill>
                <a:schemeClr val="lt1"/>
              </a:solidFill>
              <a:latin typeface="Calibri"/>
              <a:ea typeface="Calibri"/>
              <a:cs typeface="Calibri"/>
              <a:sym typeface="Calibri"/>
            </a:endParaRPr>
          </a:p>
          <a:p>
            <a:pPr>
              <a:spcBef>
                <a:spcPts val="933"/>
              </a:spcBef>
            </a:pPr>
            <a:r>
              <a:rPr lang="pt-BR" sz="1600">
                <a:solidFill>
                  <a:schemeClr val="lt1"/>
                </a:solidFill>
                <a:latin typeface="Calibri"/>
                <a:ea typeface="Calibri"/>
                <a:cs typeface="Calibri"/>
                <a:sym typeface="Calibri"/>
              </a:rPr>
              <a:t>Faculdade de Administraçao (FEA/RP) – Universidade de São Paulo, desde 1995</a:t>
            </a:r>
            <a:endParaRPr sz="1467"/>
          </a:p>
          <a:p>
            <a:r>
              <a:rPr lang="pt-BR" sz="1600">
                <a:solidFill>
                  <a:schemeClr val="lt1"/>
                </a:solidFill>
                <a:latin typeface="Calibri"/>
                <a:ea typeface="Calibri"/>
                <a:cs typeface="Calibri"/>
                <a:sym typeface="Calibri"/>
              </a:rPr>
              <a:t>Escola de Administração de Empresas (EAESP/FGV), desde 2018</a:t>
            </a:r>
            <a:endParaRPr sz="1467"/>
          </a:p>
          <a:p>
            <a:r>
              <a:rPr lang="pt-BR" sz="1600">
                <a:solidFill>
                  <a:schemeClr val="lt1"/>
                </a:solidFill>
                <a:latin typeface="Calibri"/>
                <a:ea typeface="Calibri"/>
                <a:cs typeface="Calibri"/>
                <a:sym typeface="Calibri"/>
              </a:rPr>
              <a:t>Center for Agricultural Business - Purdue University (Indiana/USA), desde 2013</a:t>
            </a:r>
            <a:endParaRPr sz="1467"/>
          </a:p>
          <a:p>
            <a:r>
              <a:rPr lang="pt-BR" sz="1600">
                <a:solidFill>
                  <a:schemeClr val="lt1"/>
                </a:solidFill>
                <a:latin typeface="Calibri"/>
                <a:ea typeface="Calibri"/>
                <a:cs typeface="Calibri"/>
                <a:sym typeface="Calibri"/>
              </a:rPr>
              <a:t>PAA – FAUBA – Universidade de Buenos Aires, desde 2006</a:t>
            </a:r>
            <a:endParaRPr sz="1467"/>
          </a:p>
          <a:p>
            <a:r>
              <a:rPr lang="pt-BR" sz="1600">
                <a:solidFill>
                  <a:schemeClr val="lt1"/>
                </a:solidFill>
                <a:latin typeface="Calibri"/>
                <a:ea typeface="Calibri"/>
                <a:cs typeface="Calibri"/>
                <a:sym typeface="Calibri"/>
              </a:rPr>
              <a:t>Criador da Markestrat </a:t>
            </a:r>
            <a:r>
              <a:rPr lang="pt-BR" sz="1600">
                <a:solidFill>
                  <a:srgbClr val="FFFFFF"/>
                </a:solidFill>
                <a:latin typeface="Calibri"/>
                <a:ea typeface="Calibri"/>
                <a:cs typeface="Calibri"/>
                <a:sym typeface="Calibri"/>
              </a:rPr>
              <a:t>(www.markestrat.com.br) em 2004</a:t>
            </a:r>
            <a:endParaRPr sz="1467"/>
          </a:p>
          <a:p>
            <a:r>
              <a:rPr lang="pt-BR" sz="1600">
                <a:solidFill>
                  <a:srgbClr val="FFFFFF"/>
                </a:solidFill>
                <a:latin typeface="Calibri"/>
                <a:ea typeface="Calibri"/>
                <a:cs typeface="Calibri"/>
                <a:sym typeface="Calibri"/>
              </a:rPr>
              <a:t>Especialista em planejamento estratégico no agronegócio    </a:t>
            </a:r>
            <a:endParaRPr sz="1600">
              <a:solidFill>
                <a:srgbClr val="FFFFFF"/>
              </a:solidFill>
              <a:latin typeface="Calibri"/>
              <a:ea typeface="Calibri"/>
              <a:cs typeface="Calibri"/>
              <a:sym typeface="Calibri"/>
            </a:endParaRPr>
          </a:p>
          <a:p>
            <a:pPr>
              <a:spcBef>
                <a:spcPts val="933"/>
              </a:spcBef>
            </a:pPr>
            <a:r>
              <a:rPr lang="pt-BR" sz="2400">
                <a:solidFill>
                  <a:schemeClr val="lt1"/>
                </a:solidFill>
                <a:latin typeface="Calibri"/>
                <a:ea typeface="Calibri"/>
                <a:cs typeface="Calibri"/>
                <a:sym typeface="Calibri"/>
              </a:rPr>
              <a:t>www.</a:t>
            </a:r>
            <a:r>
              <a:rPr lang="pt-BR" sz="2400" b="1">
                <a:solidFill>
                  <a:schemeClr val="lt1"/>
                </a:solidFill>
                <a:latin typeface="Calibri"/>
                <a:ea typeface="Calibri"/>
                <a:cs typeface="Calibri"/>
                <a:sym typeface="Calibri"/>
              </a:rPr>
              <a:t>doutoragro</a:t>
            </a:r>
            <a:r>
              <a:rPr lang="pt-BR" sz="2400">
                <a:solidFill>
                  <a:schemeClr val="lt1"/>
                </a:solidFill>
                <a:latin typeface="Calibri"/>
                <a:ea typeface="Calibri"/>
                <a:cs typeface="Calibri"/>
                <a:sym typeface="Calibri"/>
              </a:rPr>
              <a:t>.com</a:t>
            </a:r>
            <a:endParaRPr sz="1467"/>
          </a:p>
        </p:txBody>
      </p:sp>
      <p:sp>
        <p:nvSpPr>
          <p:cNvPr id="95" name="Google Shape;95;p15"/>
          <p:cNvSpPr/>
          <p:nvPr/>
        </p:nvSpPr>
        <p:spPr>
          <a:xfrm>
            <a:off x="193196" y="2046513"/>
            <a:ext cx="8895200" cy="1016000"/>
          </a:xfrm>
          <a:prstGeom prst="rect">
            <a:avLst/>
          </a:prstGeom>
          <a:noFill/>
          <a:ln>
            <a:noFill/>
          </a:ln>
        </p:spPr>
        <p:txBody>
          <a:bodyPr spcFirstLastPara="1" wrap="square" lIns="91433" tIns="45700" rIns="91433" bIns="45700" anchor="t" anchorCtr="0">
            <a:noAutofit/>
          </a:bodyPr>
          <a:lstStyle/>
          <a:p>
            <a:pPr algn="ctr"/>
            <a:r>
              <a:rPr lang="pt-BR" sz="2000" b="1">
                <a:solidFill>
                  <a:schemeClr val="lt1"/>
                </a:solidFill>
                <a:latin typeface="Calibri"/>
                <a:ea typeface="Calibri"/>
                <a:cs typeface="Calibri"/>
                <a:sym typeface="Calibri"/>
              </a:rPr>
              <a:t>RAD 2200 – Case Studies</a:t>
            </a:r>
            <a:endParaRPr sz="2000" b="1">
              <a:solidFill>
                <a:schemeClr val="lt1"/>
              </a:solidFill>
              <a:latin typeface="Calibri"/>
              <a:ea typeface="Calibri"/>
              <a:cs typeface="Calibri"/>
              <a:sym typeface="Calibri"/>
            </a:endParaRPr>
          </a:p>
          <a:p>
            <a:pPr algn="ctr"/>
            <a:r>
              <a:rPr lang="pt-BR" sz="2000" b="1">
                <a:solidFill>
                  <a:schemeClr val="lt1"/>
                </a:solidFill>
                <a:latin typeface="Calibri"/>
                <a:ea typeface="Calibri"/>
                <a:cs typeface="Calibri"/>
                <a:sym typeface="Calibri"/>
              </a:rPr>
              <a:t>04/11/2019</a:t>
            </a:r>
            <a:endParaRPr sz="1467"/>
          </a:p>
          <a:p>
            <a:pPr algn="ctr"/>
            <a:r>
              <a:rPr lang="pt-BR" sz="2000" b="1">
                <a:solidFill>
                  <a:schemeClr val="lt1"/>
                </a:solidFill>
                <a:latin typeface="Calibri"/>
                <a:ea typeface="Calibri"/>
                <a:cs typeface="Calibri"/>
                <a:sym typeface="Calibri"/>
              </a:rPr>
              <a:t>Luiz Paulo, Tarso, Isadora, Rafaela</a:t>
            </a:r>
            <a:endParaRPr sz="2000" b="1">
              <a:solidFill>
                <a:schemeClr val="lt1"/>
              </a:solidFill>
              <a:latin typeface="Calibri"/>
              <a:ea typeface="Calibri"/>
              <a:cs typeface="Calibri"/>
              <a:sym typeface="Calibri"/>
            </a:endParaRPr>
          </a:p>
        </p:txBody>
      </p:sp>
      <p:sp>
        <p:nvSpPr>
          <p:cNvPr id="96" name="Google Shape;96;p15"/>
          <p:cNvSpPr txBox="1">
            <a:spLocks noGrp="1"/>
          </p:cNvSpPr>
          <p:nvPr>
            <p:ph type="ctrTitle"/>
          </p:nvPr>
        </p:nvSpPr>
        <p:spPr>
          <a:xfrm>
            <a:off x="102408" y="171689"/>
            <a:ext cx="9076800" cy="1874800"/>
          </a:xfrm>
          <a:prstGeom prst="rect">
            <a:avLst/>
          </a:prstGeom>
          <a:noFill/>
          <a:ln>
            <a:noFill/>
          </a:ln>
        </p:spPr>
        <p:txBody>
          <a:bodyPr spcFirstLastPara="1" vert="horz" wrap="square" lIns="91433" tIns="45700" rIns="91433" bIns="45700" rtlCol="0" anchor="b" anchorCtr="0">
            <a:noAutofit/>
          </a:bodyPr>
          <a:lstStyle/>
          <a:p>
            <a:pPr>
              <a:buClr>
                <a:schemeClr val="lt1"/>
              </a:buClr>
              <a:buSzPts val="3300"/>
            </a:pPr>
            <a:r>
              <a:rPr lang="pt-BR" sz="4400">
                <a:solidFill>
                  <a:schemeClr val="lt1"/>
                </a:solidFill>
              </a:rPr>
              <a:t>Top 10 Trends - Conscious Consumer and Digitally Together</a:t>
            </a:r>
            <a:endParaRPr sz="4400">
              <a:solidFill>
                <a:schemeClr val="lt1"/>
              </a:solidFill>
              <a:latin typeface="Calibri"/>
              <a:ea typeface="Calibri"/>
              <a:cs typeface="Calibri"/>
              <a:sym typeface="Calibri"/>
            </a:endParaRPr>
          </a:p>
        </p:txBody>
      </p:sp>
      <p:pic>
        <p:nvPicPr>
          <p:cNvPr id="97" name="Google Shape;97;p15" descr="Screen Shot 2019-04-03 at 20.35.25.png"/>
          <p:cNvPicPr preferRelativeResize="0"/>
          <p:nvPr/>
        </p:nvPicPr>
        <p:blipFill rotWithShape="1">
          <a:blip r:embed="rId3">
            <a:alphaModFix/>
          </a:blip>
          <a:srcRect/>
          <a:stretch/>
        </p:blipFill>
        <p:spPr>
          <a:xfrm>
            <a:off x="9613285" y="1866647"/>
            <a:ext cx="2197404" cy="3124708"/>
          </a:xfrm>
          <a:prstGeom prst="rect">
            <a:avLst/>
          </a:prstGeom>
          <a:noFill/>
          <a:ln>
            <a:noFill/>
          </a:ln>
          <a:effectLst>
            <a:outerShdw blurRad="292100" dist="139700" dir="2700000" algn="tl" rotWithShape="0">
              <a:srgbClr val="333333">
                <a:alpha val="64709"/>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p:spPr>
        <p:txBody>
          <a:bodyPr spcFirstLastPara="1" vert="horz" wrap="square" lIns="91433" tIns="45700" rIns="91433" bIns="45700" rtlCol="0" anchor="b" anchorCtr="0">
            <a:noAutofit/>
          </a:bodyPr>
          <a:lstStyle/>
          <a:p>
            <a:pPr>
              <a:buSzPts val="1100"/>
            </a:pPr>
            <a:r>
              <a:rPr lang="pt-BR" sz="3200" i="1">
                <a:solidFill>
                  <a:srgbClr val="393939"/>
                </a:solidFill>
                <a:highlight>
                  <a:srgbClr val="FEFEFE"/>
                </a:highlight>
                <a:latin typeface="Arial"/>
                <a:ea typeface="Arial"/>
                <a:cs typeface="Arial"/>
                <a:sym typeface="Arial"/>
              </a:rPr>
              <a:t>Conscious Consumer</a:t>
            </a:r>
            <a:endParaRPr sz="3200" i="1">
              <a:solidFill>
                <a:srgbClr val="393939"/>
              </a:solidFill>
              <a:highlight>
                <a:srgbClr val="FEFEFE"/>
              </a:highlight>
              <a:latin typeface="Arial"/>
              <a:ea typeface="Arial"/>
              <a:cs typeface="Arial"/>
              <a:sym typeface="Arial"/>
            </a:endParaRPr>
          </a:p>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Conscious Consumer</a:t>
            </a:r>
            <a:endParaRPr/>
          </a:p>
        </p:txBody>
      </p:sp>
      <p:sp>
        <p:nvSpPr>
          <p:cNvPr id="108" name="Google Shape;108;p17"/>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0" indent="0">
              <a:spcBef>
                <a:spcPts val="1067"/>
              </a:spcBef>
              <a:buNone/>
            </a:pPr>
            <a:r>
              <a:rPr lang="pt-BR"/>
              <a:t>Definição:</a:t>
            </a:r>
            <a:endParaRPr/>
          </a:p>
          <a:p>
            <a:pPr marL="609585" indent="-423323">
              <a:spcBef>
                <a:spcPts val="1067"/>
              </a:spcBef>
              <a:buSzPts val="1400"/>
            </a:pPr>
            <a:r>
              <a:rPr lang="pt-BR"/>
              <a:t>Consumidores que estão atentos a sua compra</a:t>
            </a:r>
            <a:endParaRPr/>
          </a:p>
          <a:p>
            <a:pPr marL="609585" indent="-423323">
              <a:spcBef>
                <a:spcPts val="0"/>
              </a:spcBef>
              <a:buSzPts val="1400"/>
            </a:pPr>
            <a:r>
              <a:rPr lang="pt-BR"/>
              <a:t>Querem que sua compra cause menos impacto no mundo</a:t>
            </a:r>
            <a:endParaRPr/>
          </a:p>
          <a:p>
            <a:pPr marL="609585" indent="-423323">
              <a:spcBef>
                <a:spcPts val="0"/>
              </a:spcBef>
              <a:buSzPts val="1400"/>
            </a:pPr>
            <a:r>
              <a:rPr lang="pt-BR"/>
              <a:t>Estão conectados com outros seres humanos, animais e meio ambiente</a:t>
            </a:r>
            <a:endParaRPr/>
          </a:p>
          <a:p>
            <a:pPr marL="609585" indent="0">
              <a:spcBef>
                <a:spcPts val="1067"/>
              </a:spcBef>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sp>
        <p:nvSpPr>
          <p:cNvPr id="114" name="Google Shape;114;p18"/>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Crescimento do Veganismo</a:t>
            </a:r>
            <a:endParaRPr/>
          </a:p>
          <a:p>
            <a:pPr marL="609585" indent="-423323">
              <a:spcBef>
                <a:spcPts val="0"/>
              </a:spcBef>
              <a:buSzPts val="1400"/>
            </a:pPr>
            <a:r>
              <a:rPr lang="pt-BR"/>
              <a:t>Surgimento dos flexitarian</a:t>
            </a:r>
            <a:endParaRPr/>
          </a:p>
          <a:p>
            <a:pPr marL="1219170" lvl="1" indent="-423323">
              <a:spcBef>
                <a:spcPts val="0"/>
              </a:spcBef>
              <a:buSzPts val="1400"/>
            </a:pPr>
            <a:r>
              <a:rPr lang="pt-BR"/>
              <a:t>Consumo intermitente</a:t>
            </a:r>
            <a:endParaRPr/>
          </a:p>
          <a:p>
            <a:pPr marL="609585" indent="-423323">
              <a:spcBef>
                <a:spcPts val="0"/>
              </a:spcBef>
              <a:buSzPts val="1400"/>
            </a:pPr>
            <a:r>
              <a:rPr lang="pt-BR"/>
              <a:t>Principalmente para países desenvolvidos</a:t>
            </a:r>
            <a:endParaRPr/>
          </a:p>
          <a:p>
            <a:pPr marL="609585" indent="-423323">
              <a:spcBef>
                <a:spcPts val="0"/>
              </a:spcBef>
              <a:buSzPts val="1400"/>
            </a:pPr>
            <a:r>
              <a:rPr lang="pt-BR"/>
              <a:t>Mas em países emergentes também está se desenvolvendo</a:t>
            </a:r>
            <a:endParaRPr/>
          </a:p>
          <a:p>
            <a:pPr marL="609585" indent="0">
              <a:spcBef>
                <a:spcPts val="1067"/>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pic>
        <p:nvPicPr>
          <p:cNvPr id="120" name="Google Shape;120;p19"/>
          <p:cNvPicPr preferRelativeResize="0"/>
          <p:nvPr/>
        </p:nvPicPr>
        <p:blipFill>
          <a:blip r:embed="rId3">
            <a:alphaModFix/>
          </a:blip>
          <a:stretch>
            <a:fillRect/>
          </a:stretch>
        </p:blipFill>
        <p:spPr>
          <a:xfrm>
            <a:off x="2746533" y="1362892"/>
            <a:ext cx="6698931" cy="4760875"/>
          </a:xfrm>
          <a:prstGeom prst="rect">
            <a:avLst/>
          </a:prstGeom>
          <a:noFill/>
          <a:ln>
            <a:noFill/>
          </a:ln>
        </p:spPr>
      </p:pic>
      <p:sp>
        <p:nvSpPr>
          <p:cNvPr id="121" name="Google Shape;121;p19"/>
          <p:cNvSpPr txBox="1"/>
          <p:nvPr/>
        </p:nvSpPr>
        <p:spPr>
          <a:xfrm>
            <a:off x="3238200" y="6123767"/>
            <a:ext cx="5715600" cy="494400"/>
          </a:xfrm>
          <a:prstGeom prst="rect">
            <a:avLst/>
          </a:prstGeom>
          <a:noFill/>
          <a:ln>
            <a:noFill/>
          </a:ln>
        </p:spPr>
        <p:txBody>
          <a:bodyPr spcFirstLastPara="1" wrap="square" lIns="121900" tIns="121900" rIns="121900" bIns="121900" anchor="t" anchorCtr="0">
            <a:noAutofit/>
          </a:bodyPr>
          <a:lstStyle/>
          <a:p>
            <a:pPr algn="ctr"/>
            <a:r>
              <a:rPr lang="pt-BR" sz="1467" b="1">
                <a:latin typeface="Calibri"/>
                <a:ea typeface="Calibri"/>
                <a:cs typeface="Calibri"/>
                <a:sym typeface="Calibri"/>
              </a:rPr>
              <a:t>Fonte: Obtido por Anuga - Top 10 Global Consumer Trends (2019)</a:t>
            </a:r>
            <a:endParaRPr sz="1467" b="1">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sp>
        <p:nvSpPr>
          <p:cNvPr id="127" name="Google Shape;127;p20"/>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Reflexos não atingem somente o consumo de carne</a:t>
            </a:r>
            <a:endParaRPr/>
          </a:p>
          <a:p>
            <a:pPr marL="1219170" lvl="1" indent="-423323">
              <a:spcBef>
                <a:spcPts val="0"/>
              </a:spcBef>
              <a:buSzPts val="1400"/>
            </a:pPr>
            <a:r>
              <a:rPr lang="pt-BR"/>
              <a:t>Produtos de beleza</a:t>
            </a:r>
            <a:endParaRPr/>
          </a:p>
          <a:p>
            <a:pPr marL="1219170" lvl="1" indent="-423323">
              <a:spcBef>
                <a:spcPts val="0"/>
              </a:spcBef>
              <a:buSzPts val="1400"/>
            </a:pPr>
            <a:r>
              <a:rPr lang="pt-BR"/>
              <a:t>Roupas</a:t>
            </a:r>
            <a:endParaRPr/>
          </a:p>
          <a:p>
            <a:pPr marL="1219170" lvl="1" indent="-423323">
              <a:spcBef>
                <a:spcPts val="0"/>
              </a:spcBef>
              <a:buSzPts val="1400"/>
            </a:pPr>
            <a:r>
              <a:rPr lang="pt-BR"/>
              <a:t>Remédios</a:t>
            </a:r>
            <a:endParaRPr/>
          </a:p>
          <a:p>
            <a:pPr marL="609585" indent="-423323">
              <a:spcBef>
                <a:spcPts val="0"/>
              </a:spcBef>
              <a:buSzPts val="1400"/>
            </a:pPr>
            <a:r>
              <a:rPr lang="pt-BR"/>
              <a:t>Na contramão os produtos baseados em plantas crescem</a:t>
            </a:r>
            <a:endParaRPr/>
          </a:p>
          <a:p>
            <a:pPr marL="1219170" lvl="1" indent="-423323">
              <a:spcBef>
                <a:spcPts val="0"/>
              </a:spcBef>
              <a:buSzPts val="1400"/>
            </a:pPr>
            <a:r>
              <a:rPr lang="pt-BR"/>
              <a:t>Extratos</a:t>
            </a:r>
            <a:endParaRPr/>
          </a:p>
          <a:p>
            <a:pPr marL="1219170" lvl="1" indent="-423323">
              <a:spcBef>
                <a:spcPts val="0"/>
              </a:spcBef>
              <a:buSzPts val="1400"/>
            </a:pPr>
            <a:r>
              <a:rPr lang="pt-BR"/>
              <a:t>Essências</a:t>
            </a:r>
            <a:endParaRPr/>
          </a:p>
          <a:p>
            <a:pPr marL="1219170" lvl="1" indent="-423323">
              <a:spcBef>
                <a:spcPts val="0"/>
              </a:spcBef>
              <a:buSzPts val="1400"/>
            </a:pPr>
            <a:r>
              <a:rPr lang="pt-BR"/>
              <a:t>Óleos</a:t>
            </a:r>
            <a:endParaRPr/>
          </a:p>
          <a:p>
            <a:pPr marL="1219170" lvl="1" indent="-423323">
              <a:spcBef>
                <a:spcPts val="0"/>
              </a:spcBef>
              <a:buSzPts val="1400"/>
            </a:pPr>
            <a:r>
              <a:rPr lang="pt-BR"/>
              <a:t>Ceras </a:t>
            </a:r>
            <a:endParaRPr/>
          </a:p>
          <a:p>
            <a:pPr marL="609585" indent="0">
              <a:spcBef>
                <a:spcPts val="1067"/>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pic>
        <p:nvPicPr>
          <p:cNvPr id="133" name="Google Shape;133;p21"/>
          <p:cNvPicPr preferRelativeResize="0"/>
          <p:nvPr/>
        </p:nvPicPr>
        <p:blipFill>
          <a:blip r:embed="rId3">
            <a:alphaModFix/>
          </a:blip>
          <a:stretch>
            <a:fillRect/>
          </a:stretch>
        </p:blipFill>
        <p:spPr>
          <a:xfrm>
            <a:off x="2746533" y="1362892"/>
            <a:ext cx="6698931" cy="4760875"/>
          </a:xfrm>
          <a:prstGeom prst="rect">
            <a:avLst/>
          </a:prstGeom>
          <a:noFill/>
          <a:ln>
            <a:noFill/>
          </a:ln>
        </p:spPr>
      </p:pic>
      <p:sp>
        <p:nvSpPr>
          <p:cNvPr id="134" name="Google Shape;134;p21"/>
          <p:cNvSpPr txBox="1"/>
          <p:nvPr/>
        </p:nvSpPr>
        <p:spPr>
          <a:xfrm>
            <a:off x="3238200" y="6123767"/>
            <a:ext cx="5715600" cy="494400"/>
          </a:xfrm>
          <a:prstGeom prst="rect">
            <a:avLst/>
          </a:prstGeom>
          <a:noFill/>
          <a:ln>
            <a:noFill/>
          </a:ln>
        </p:spPr>
        <p:txBody>
          <a:bodyPr spcFirstLastPara="1" wrap="square" lIns="121900" tIns="121900" rIns="121900" bIns="121900" anchor="t" anchorCtr="0">
            <a:noAutofit/>
          </a:bodyPr>
          <a:lstStyle/>
          <a:p>
            <a:pPr algn="ctr"/>
            <a:r>
              <a:rPr lang="pt-BR" sz="1467" b="1">
                <a:latin typeface="Calibri"/>
                <a:ea typeface="Calibri"/>
                <a:cs typeface="Calibri"/>
                <a:sym typeface="Calibri"/>
              </a:rPr>
              <a:t>Fonte: Obtido por Anuga - Top 10 Global Consumer Trends (2019)</a:t>
            </a:r>
            <a:endParaRPr sz="1467" b="1">
              <a:latin typeface="Calibri"/>
              <a:ea typeface="Calibri"/>
              <a:cs typeface="Calibri"/>
              <a:sym typeface="Calibri"/>
            </a:endParaRPr>
          </a:p>
        </p:txBody>
      </p:sp>
      <p:pic>
        <p:nvPicPr>
          <p:cNvPr id="135" name="Google Shape;135;p21"/>
          <p:cNvPicPr preferRelativeResize="0"/>
          <p:nvPr/>
        </p:nvPicPr>
        <p:blipFill>
          <a:blip r:embed="rId4">
            <a:alphaModFix/>
          </a:blip>
          <a:stretch>
            <a:fillRect/>
          </a:stretch>
        </p:blipFill>
        <p:spPr>
          <a:xfrm>
            <a:off x="2355851" y="1450985"/>
            <a:ext cx="7480300" cy="4584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sp>
        <p:nvSpPr>
          <p:cNvPr id="141" name="Google Shape;141;p22"/>
          <p:cNvSpPr txBox="1"/>
          <p:nvPr/>
        </p:nvSpPr>
        <p:spPr>
          <a:xfrm>
            <a:off x="3238200" y="6123767"/>
            <a:ext cx="5715600" cy="494400"/>
          </a:xfrm>
          <a:prstGeom prst="rect">
            <a:avLst/>
          </a:prstGeom>
          <a:noFill/>
          <a:ln>
            <a:noFill/>
          </a:ln>
        </p:spPr>
        <p:txBody>
          <a:bodyPr spcFirstLastPara="1" wrap="square" lIns="121900" tIns="121900" rIns="121900" bIns="121900" anchor="t" anchorCtr="0">
            <a:noAutofit/>
          </a:bodyPr>
          <a:lstStyle/>
          <a:p>
            <a:pPr algn="ctr"/>
            <a:r>
              <a:rPr lang="pt-BR" sz="1467" b="1">
                <a:latin typeface="Calibri"/>
                <a:ea typeface="Calibri"/>
                <a:cs typeface="Calibri"/>
                <a:sym typeface="Calibri"/>
              </a:rPr>
              <a:t>Fonte: Obtido por Anuga - Top 10 Global Consumer Trends (2019)</a:t>
            </a:r>
            <a:endParaRPr sz="1467" b="1">
              <a:latin typeface="Calibri"/>
              <a:ea typeface="Calibri"/>
              <a:cs typeface="Calibri"/>
              <a:sym typeface="Calibri"/>
            </a:endParaRPr>
          </a:p>
        </p:txBody>
      </p:sp>
      <p:pic>
        <p:nvPicPr>
          <p:cNvPr id="142" name="Google Shape;142;p22"/>
          <p:cNvPicPr preferRelativeResize="0"/>
          <p:nvPr/>
        </p:nvPicPr>
        <p:blipFill>
          <a:blip r:embed="rId3">
            <a:alphaModFix/>
          </a:blip>
          <a:stretch>
            <a:fillRect/>
          </a:stretch>
        </p:blipFill>
        <p:spPr>
          <a:xfrm>
            <a:off x="2072500" y="1185117"/>
            <a:ext cx="8047000" cy="4487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868117" y="1630528"/>
            <a:ext cx="8399401" cy="4064759"/>
            <a:chOff x="384599" y="1884521"/>
            <a:chExt cx="8399401" cy="4064759"/>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88432"/>
              <a:chOff x="3933521" y="1916832"/>
              <a:chExt cx="4850479" cy="2545053"/>
            </a:xfrm>
          </p:grpSpPr>
          <p:sp>
            <p:nvSpPr>
              <p:cNvPr id="51" name="AutoShape 30173"/>
              <p:cNvSpPr>
                <a:spLocks noChangeAspect="1" noChangeArrowheads="1" noTextEdit="1"/>
              </p:cNvSpPr>
              <p:nvPr/>
            </p:nvSpPr>
            <p:spPr bwMode="auto">
              <a:xfrm>
                <a:off x="3938897" y="3230734"/>
                <a:ext cx="4823470" cy="527204"/>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2" name="Freeform 30181"/>
              <p:cNvSpPr>
                <a:spLocks/>
              </p:cNvSpPr>
              <p:nvPr/>
            </p:nvSpPr>
            <p:spPr bwMode="auto">
              <a:xfrm>
                <a:off x="8330316" y="3388067"/>
                <a:ext cx="453684"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dirty="0"/>
              </a:p>
            </p:txBody>
          </p:sp>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dirty="0"/>
              </a:p>
            </p:txBody>
          </p:sp>
          <p:sp>
            <p:nvSpPr>
              <p:cNvPr id="59" name="AutoShape 30173"/>
              <p:cNvSpPr>
                <a:spLocks noChangeAspect="1" noChangeArrowheads="1" noTextEdit="1"/>
              </p:cNvSpPr>
              <p:nvPr/>
            </p:nvSpPr>
            <p:spPr bwMode="auto">
              <a:xfrm>
                <a:off x="3944686" y="3934681"/>
                <a:ext cx="4823470" cy="5272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3947025" y="3963393"/>
                <a:ext cx="4821131"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336105" y="4060417"/>
                <a:ext cx="447895"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D8EBCD"/>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204851" y="2080003"/>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391464" y="2046460"/>
                <a:ext cx="1720664" cy="261880"/>
              </a:xfrm>
              <a:prstGeom prst="rect">
                <a:avLst/>
              </a:prstGeom>
            </p:spPr>
            <p:txBody>
              <a:bodyPr wrap="none">
                <a:spAutoFit/>
              </a:bodyPr>
              <a:lstStyle/>
              <a:p>
                <a:r>
                  <a:rPr lang="pt-BR" sz="2000" b="1" dirty="0">
                    <a:solidFill>
                      <a:srgbClr val="0D4711"/>
                    </a:solidFill>
                    <a:cs typeface="MV Boli" panose="02000500030200090000" pitchFamily="2" charset="0"/>
                  </a:rPr>
                  <a:t>Baby Boomers</a:t>
                </a:r>
                <a:endParaRPr lang="pt-BR" sz="2000" b="1" dirty="0">
                  <a:solidFill>
                    <a:srgbClr val="0D4711"/>
                  </a:solidFill>
                </a:endParaRPr>
              </a:p>
            </p:txBody>
          </p:sp>
          <p:sp>
            <p:nvSpPr>
              <p:cNvPr id="83" name="Retângulo 82"/>
              <p:cNvSpPr/>
              <p:nvPr/>
            </p:nvSpPr>
            <p:spPr>
              <a:xfrm>
                <a:off x="4398002" y="2682322"/>
                <a:ext cx="1909305" cy="270944"/>
              </a:xfrm>
              <a:prstGeom prst="rect">
                <a:avLst/>
              </a:prstGeom>
            </p:spPr>
            <p:txBody>
              <a:bodyPr wrap="none">
                <a:spAutoFit/>
              </a:bodyPr>
              <a:lstStyle/>
              <a:p>
                <a:pPr>
                  <a:lnSpc>
                    <a:spcPct val="110000"/>
                  </a:lnSpc>
                  <a:defRPr/>
                </a:pPr>
                <a:r>
                  <a:rPr lang="pt-BR" sz="2000" b="1" dirty="0" err="1">
                    <a:solidFill>
                      <a:schemeClr val="accent3">
                        <a:lumMod val="50000"/>
                      </a:schemeClr>
                    </a:solidFill>
                    <a:cs typeface="MV Boli" panose="02000500030200090000" pitchFamily="2" charset="0"/>
                  </a:rPr>
                  <a:t>Spending</a:t>
                </a:r>
                <a:r>
                  <a:rPr lang="pt-BR" sz="2000" b="1" dirty="0">
                    <a:solidFill>
                      <a:schemeClr val="accent3">
                        <a:lumMod val="50000"/>
                      </a:schemeClr>
                    </a:solidFill>
                    <a:cs typeface="MV Boli" panose="02000500030200090000" pitchFamily="2" charset="0"/>
                  </a:rPr>
                  <a:t> Power</a:t>
                </a:r>
                <a:endParaRPr lang="en-US" sz="2000" b="1" dirty="0">
                  <a:solidFill>
                    <a:schemeClr val="accent3">
                      <a:lumMod val="50000"/>
                    </a:schemeClr>
                  </a:solidFill>
                  <a:cs typeface="MV Boli" panose="02000500030200090000" pitchFamily="2" charset="0"/>
                </a:endParaRPr>
              </a:p>
            </p:txBody>
          </p:sp>
          <p:sp>
            <p:nvSpPr>
              <p:cNvPr id="84" name="Retângulo 83"/>
              <p:cNvSpPr/>
              <p:nvPr/>
            </p:nvSpPr>
            <p:spPr>
              <a:xfrm>
                <a:off x="4391464" y="4045613"/>
                <a:ext cx="3938852" cy="261880"/>
              </a:xfrm>
              <a:prstGeom prst="rect">
                <a:avLst/>
              </a:prstGeom>
            </p:spPr>
            <p:txBody>
              <a:bodyPr wrap="square">
                <a:spAutoFit/>
              </a:bodyPr>
              <a:lstStyle/>
              <a:p>
                <a:r>
                  <a:rPr lang="pt-BR" sz="2000" b="1" dirty="0" err="1">
                    <a:solidFill>
                      <a:schemeClr val="accent3">
                        <a:lumMod val="50000"/>
                      </a:schemeClr>
                    </a:solidFill>
                    <a:cs typeface="MV Boli" panose="02000500030200090000" pitchFamily="2" charset="0"/>
                  </a:rPr>
                  <a:t>Products</a:t>
                </a:r>
                <a:r>
                  <a:rPr lang="pt-BR" sz="2000" b="1" dirty="0">
                    <a:solidFill>
                      <a:schemeClr val="accent3">
                        <a:lumMod val="50000"/>
                      </a:schemeClr>
                    </a:solidFill>
                    <a:cs typeface="MV Boli" panose="02000500030200090000" pitchFamily="2" charset="0"/>
                  </a:rPr>
                  <a:t> </a:t>
                </a:r>
                <a:r>
                  <a:rPr lang="pt-BR" sz="2000" b="1" dirty="0" err="1">
                    <a:solidFill>
                      <a:schemeClr val="accent3">
                        <a:lumMod val="50000"/>
                      </a:schemeClr>
                    </a:solidFill>
                    <a:cs typeface="MV Boli" panose="02000500030200090000" pitchFamily="2" charset="0"/>
                  </a:rPr>
                  <a:t>Trends</a:t>
                </a:r>
                <a:endParaRPr lang="pt-BR" sz="2000" b="1" dirty="0">
                  <a:solidFill>
                    <a:schemeClr val="accent3">
                      <a:lumMod val="50000"/>
                    </a:schemeClr>
                  </a:solidFill>
                  <a:cs typeface="MV Boli" panose="02000500030200090000" pitchFamily="2" charset="0"/>
                </a:endParaRPr>
              </a:p>
            </p:txBody>
          </p:sp>
          <p:sp>
            <p:nvSpPr>
              <p:cNvPr id="86" name="Retângulo 85"/>
              <p:cNvSpPr/>
              <p:nvPr/>
            </p:nvSpPr>
            <p:spPr>
              <a:xfrm>
                <a:off x="4398002" y="3370188"/>
                <a:ext cx="1769715" cy="261880"/>
              </a:xfrm>
              <a:prstGeom prst="rect">
                <a:avLst/>
              </a:prstGeom>
            </p:spPr>
            <p:txBody>
              <a:bodyPr wrap="none">
                <a:spAutoFit/>
              </a:bodyPr>
              <a:lstStyle/>
              <a:p>
                <a:r>
                  <a:rPr lang="pt-BR" sz="2000" b="1" dirty="0" err="1">
                    <a:solidFill>
                      <a:schemeClr val="accent3">
                        <a:lumMod val="50000"/>
                      </a:schemeClr>
                    </a:solidFill>
                    <a:cs typeface="MV Boli" panose="02000500030200090000" pitchFamily="2" charset="0"/>
                  </a:rPr>
                  <a:t>Enjoyment</a:t>
                </a:r>
                <a:r>
                  <a:rPr lang="pt-BR" sz="2000" b="1" dirty="0">
                    <a:solidFill>
                      <a:schemeClr val="accent3">
                        <a:lumMod val="50000"/>
                      </a:schemeClr>
                    </a:solidFill>
                    <a:cs typeface="MV Boli" panose="02000500030200090000" pitchFamily="2" charset="0"/>
                  </a:rPr>
                  <a:t> Life</a:t>
                </a:r>
                <a:endParaRPr lang="pt-BR" sz="2000" b="1" dirty="0">
                  <a:solidFill>
                    <a:schemeClr val="accent3">
                      <a:lumMod val="50000"/>
                    </a:schemeClr>
                  </a:solidFill>
                </a:endParaRP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pt-BR" sz="2000">
                  <a:solidFill>
                    <a:schemeClr val="accent3">
                      <a:lumMod val="50000"/>
                    </a:schemeClr>
                  </a:solidFill>
                </a:endParaRPr>
              </a:p>
            </p:txBody>
          </p:sp>
          <p:sp>
            <p:nvSpPr>
              <p:cNvPr id="90" name="Freeform 30182"/>
              <p:cNvSpPr>
                <a:spLocks/>
              </p:cNvSpPr>
              <p:nvPr/>
            </p:nvSpPr>
            <p:spPr bwMode="auto">
              <a:xfrm>
                <a:off x="4204851" y="3406095"/>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pt-BR" sz="2000" dirty="0"/>
              </a:p>
            </p:txBody>
          </p:sp>
          <p:sp>
            <p:nvSpPr>
              <p:cNvPr id="91" name="Freeform 30182"/>
              <p:cNvSpPr>
                <a:spLocks/>
              </p:cNvSpPr>
              <p:nvPr/>
            </p:nvSpPr>
            <p:spPr bwMode="auto">
              <a:xfrm>
                <a:off x="4231728" y="4090502"/>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t-BR" sz="2000"/>
              </a:p>
            </p:txBody>
          </p:sp>
        </p:grpSp>
      </p:grpSp>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solidFill>
                  <a:srgbClr val="0D4711"/>
                </a:solidFill>
                <a:latin typeface="+mn-lt"/>
              </a:rPr>
              <a:t>Agenda</a:t>
            </a:r>
          </a:p>
        </p:txBody>
      </p:sp>
      <p:pic>
        <p:nvPicPr>
          <p:cNvPr id="2" name="Picture 1"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519" y="293404"/>
            <a:ext cx="1654461" cy="2352643"/>
          </a:xfrm>
          <a:prstGeom prst="rect">
            <a:avLst/>
          </a:prstGeom>
          <a:ln>
            <a:noFill/>
          </a:ln>
          <a:effectLst>
            <a:outerShdw blurRad="292100" dist="139700" dir="2700000" algn="tl" rotWithShape="0">
              <a:srgbClr val="333333">
                <a:alpha val="65000"/>
              </a:srgbClr>
            </a:outerShdw>
          </a:effectLst>
        </p:spPr>
      </p:pic>
      <p:sp>
        <p:nvSpPr>
          <p:cNvPr id="32" name="Freeform 30182">
            <a:extLst>
              <a:ext uri="{FF2B5EF4-FFF2-40B4-BE49-F238E27FC236}">
                <a16:creationId xmlns:a16="http://schemas.microsoft.com/office/drawing/2014/main" id="{A766FA18-799A-467F-9F6D-61C8483D58E5}"/>
              </a:ext>
            </a:extLst>
          </p:cNvPr>
          <p:cNvSpPr>
            <a:spLocks/>
          </p:cNvSpPr>
          <p:nvPr/>
        </p:nvSpPr>
        <p:spPr bwMode="auto">
          <a:xfrm>
            <a:off x="4715246" y="5162814"/>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endParaRPr lang="pt-BR" sz="2000" dirty="0"/>
          </a:p>
        </p:txBody>
      </p:sp>
      <p:sp>
        <p:nvSpPr>
          <p:cNvPr id="35" name="Freeform 30181">
            <a:extLst>
              <a:ext uri="{FF2B5EF4-FFF2-40B4-BE49-F238E27FC236}">
                <a16:creationId xmlns:a16="http://schemas.microsoft.com/office/drawing/2014/main" id="{6F34B728-CBE9-41C9-8F51-80CB54F3CFF8}"/>
              </a:ext>
            </a:extLst>
          </p:cNvPr>
          <p:cNvSpPr>
            <a:spLocks/>
          </p:cNvSpPr>
          <p:nvPr/>
        </p:nvSpPr>
        <p:spPr bwMode="auto">
          <a:xfrm>
            <a:off x="8814389" y="2982955"/>
            <a:ext cx="458362"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36" name="Freeform 30181">
            <a:extLst>
              <a:ext uri="{FF2B5EF4-FFF2-40B4-BE49-F238E27FC236}">
                <a16:creationId xmlns:a16="http://schemas.microsoft.com/office/drawing/2014/main" id="{1BC0AD51-4E10-45F9-81D1-75BF8C4CEA12}"/>
              </a:ext>
            </a:extLst>
          </p:cNvPr>
          <p:cNvSpPr>
            <a:spLocks/>
          </p:cNvSpPr>
          <p:nvPr/>
        </p:nvSpPr>
        <p:spPr bwMode="auto">
          <a:xfrm>
            <a:off x="8814389" y="4034865"/>
            <a:ext cx="458362"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37" name="Freeform 30181">
            <a:extLst>
              <a:ext uri="{FF2B5EF4-FFF2-40B4-BE49-F238E27FC236}">
                <a16:creationId xmlns:a16="http://schemas.microsoft.com/office/drawing/2014/main" id="{FC0556BD-EF3F-4F54-A17D-B1D12B591FCC}"/>
              </a:ext>
            </a:extLst>
          </p:cNvPr>
          <p:cNvSpPr>
            <a:spLocks/>
          </p:cNvSpPr>
          <p:nvPr/>
        </p:nvSpPr>
        <p:spPr bwMode="auto">
          <a:xfrm>
            <a:off x="8846752" y="5065136"/>
            <a:ext cx="458362"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6" name="Retângulo 5">
            <a:extLst>
              <a:ext uri="{FF2B5EF4-FFF2-40B4-BE49-F238E27FC236}">
                <a16:creationId xmlns:a16="http://schemas.microsoft.com/office/drawing/2014/main" id="{1400B889-8FC1-4C34-9C4A-17546A1B7212}"/>
              </a:ext>
            </a:extLst>
          </p:cNvPr>
          <p:cNvSpPr/>
          <p:nvPr/>
        </p:nvSpPr>
        <p:spPr>
          <a:xfrm>
            <a:off x="8894275" y="2989207"/>
            <a:ext cx="418704" cy="646331"/>
          </a:xfrm>
          <a:prstGeom prst="rect">
            <a:avLst/>
          </a:prstGeom>
        </p:spPr>
        <p:txBody>
          <a:bodyPr wrap="none">
            <a:spAutoFit/>
          </a:bodyPr>
          <a:lstStyle/>
          <a:p>
            <a:r>
              <a:rPr lang="pt-BR" sz="3600" dirty="0">
                <a:ln w="0"/>
                <a:solidFill>
                  <a:schemeClr val="bg1"/>
                </a:solidFill>
                <a:effectLst>
                  <a:outerShdw blurRad="38100" dist="25400" dir="5400000" algn="ctr" rotWithShape="0">
                    <a:srgbClr val="6E747A">
                      <a:alpha val="43000"/>
                    </a:srgbClr>
                  </a:outerShdw>
                </a:effectLst>
              </a:rPr>
              <a:t>2</a:t>
            </a:r>
            <a:endParaRPr lang="pt-BR" sz="3600" dirty="0"/>
          </a:p>
        </p:txBody>
      </p:sp>
      <p:sp>
        <p:nvSpPr>
          <p:cNvPr id="39" name="Retângulo 38">
            <a:extLst>
              <a:ext uri="{FF2B5EF4-FFF2-40B4-BE49-F238E27FC236}">
                <a16:creationId xmlns:a16="http://schemas.microsoft.com/office/drawing/2014/main" id="{C617D617-9980-4B87-A1AA-639559687901}"/>
              </a:ext>
            </a:extLst>
          </p:cNvPr>
          <p:cNvSpPr/>
          <p:nvPr/>
        </p:nvSpPr>
        <p:spPr>
          <a:xfrm>
            <a:off x="8903114" y="4044155"/>
            <a:ext cx="418704" cy="646331"/>
          </a:xfrm>
          <a:prstGeom prst="rect">
            <a:avLst/>
          </a:prstGeom>
        </p:spPr>
        <p:txBody>
          <a:bodyPr wrap="none">
            <a:spAutoFit/>
          </a:bodyPr>
          <a:lstStyle/>
          <a:p>
            <a:r>
              <a:rPr lang="pt-BR" sz="3600" dirty="0">
                <a:ln w="0"/>
                <a:solidFill>
                  <a:schemeClr val="bg1"/>
                </a:solidFill>
                <a:effectLst>
                  <a:outerShdw blurRad="38100" dist="25400" dir="5400000" algn="ctr" rotWithShape="0">
                    <a:srgbClr val="6E747A">
                      <a:alpha val="43000"/>
                    </a:srgbClr>
                  </a:outerShdw>
                </a:effectLst>
              </a:rPr>
              <a:t>3</a:t>
            </a:r>
            <a:endParaRPr lang="pt-BR" sz="3600" dirty="0"/>
          </a:p>
        </p:txBody>
      </p:sp>
      <p:sp>
        <p:nvSpPr>
          <p:cNvPr id="40" name="Retângulo 39">
            <a:extLst>
              <a:ext uri="{FF2B5EF4-FFF2-40B4-BE49-F238E27FC236}">
                <a16:creationId xmlns:a16="http://schemas.microsoft.com/office/drawing/2014/main" id="{2AD244CC-00CE-4D18-AC1B-BCD431587A3F}"/>
              </a:ext>
            </a:extLst>
          </p:cNvPr>
          <p:cNvSpPr/>
          <p:nvPr/>
        </p:nvSpPr>
        <p:spPr>
          <a:xfrm>
            <a:off x="8913539" y="5026402"/>
            <a:ext cx="418704" cy="646331"/>
          </a:xfrm>
          <a:prstGeom prst="rect">
            <a:avLst/>
          </a:prstGeom>
        </p:spPr>
        <p:txBody>
          <a:bodyPr wrap="none">
            <a:spAutoFit/>
          </a:bodyPr>
          <a:lstStyle/>
          <a:p>
            <a:r>
              <a:rPr lang="pt-BR" sz="3600" dirty="0">
                <a:ln w="0"/>
                <a:solidFill>
                  <a:schemeClr val="bg1"/>
                </a:solidFill>
                <a:effectLst>
                  <a:outerShdw blurRad="38100" dist="25400" dir="5400000" algn="ctr" rotWithShape="0">
                    <a:srgbClr val="6E747A">
                      <a:alpha val="43000"/>
                    </a:srgbClr>
                  </a:outerShdw>
                </a:effectLst>
              </a:rPr>
              <a:t>4</a:t>
            </a:r>
            <a:endParaRPr lang="pt-BR" sz="3600" dirty="0"/>
          </a:p>
        </p:txBody>
      </p:sp>
    </p:spTree>
    <p:extLst>
      <p:ext uri="{BB962C8B-B14F-4D97-AF65-F5344CB8AC3E}">
        <p14:creationId xmlns:p14="http://schemas.microsoft.com/office/powerpoint/2010/main" val="54925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Animal-Friendly</a:t>
            </a:r>
            <a:endParaRPr/>
          </a:p>
        </p:txBody>
      </p:sp>
      <p:sp>
        <p:nvSpPr>
          <p:cNvPr id="148" name="Google Shape;148;p23"/>
          <p:cNvSpPr txBox="1"/>
          <p:nvPr/>
        </p:nvSpPr>
        <p:spPr>
          <a:xfrm>
            <a:off x="3238200" y="6123767"/>
            <a:ext cx="5715600" cy="494400"/>
          </a:xfrm>
          <a:prstGeom prst="rect">
            <a:avLst/>
          </a:prstGeom>
          <a:noFill/>
          <a:ln>
            <a:noFill/>
          </a:ln>
        </p:spPr>
        <p:txBody>
          <a:bodyPr spcFirstLastPara="1" wrap="square" lIns="121900" tIns="121900" rIns="121900" bIns="121900" anchor="t" anchorCtr="0">
            <a:noAutofit/>
          </a:bodyPr>
          <a:lstStyle/>
          <a:p>
            <a:pPr algn="ctr"/>
            <a:r>
              <a:rPr lang="pt-BR" sz="1467" b="1">
                <a:latin typeface="Calibri"/>
                <a:ea typeface="Calibri"/>
                <a:cs typeface="Calibri"/>
                <a:sym typeface="Calibri"/>
              </a:rPr>
              <a:t>Fonte: Obtido por Anuga - Top 10 Global Consumer Trends (2019)</a:t>
            </a:r>
            <a:endParaRPr sz="1467" b="1">
              <a:latin typeface="Calibri"/>
              <a:ea typeface="Calibri"/>
              <a:cs typeface="Calibri"/>
              <a:sym typeface="Calibri"/>
            </a:endParaRPr>
          </a:p>
        </p:txBody>
      </p:sp>
      <p:pic>
        <p:nvPicPr>
          <p:cNvPr id="149" name="Google Shape;149;p23"/>
          <p:cNvPicPr preferRelativeResize="0"/>
          <p:nvPr/>
        </p:nvPicPr>
        <p:blipFill>
          <a:blip r:embed="rId3">
            <a:alphaModFix/>
          </a:blip>
          <a:stretch>
            <a:fillRect/>
          </a:stretch>
        </p:blipFill>
        <p:spPr>
          <a:xfrm>
            <a:off x="2091534" y="1273467"/>
            <a:ext cx="8008932" cy="48503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Caso KFC na África</a:t>
            </a:r>
            <a:endParaRPr/>
          </a:p>
        </p:txBody>
      </p:sp>
      <p:sp>
        <p:nvSpPr>
          <p:cNvPr id="155" name="Google Shape;155;p24"/>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Aumento do número de vegetarianos e veganos</a:t>
            </a:r>
            <a:endParaRPr/>
          </a:p>
          <a:p>
            <a:pPr marL="609585" indent="-423323">
              <a:spcBef>
                <a:spcPts val="0"/>
              </a:spcBef>
              <a:buSzPts val="1400"/>
            </a:pPr>
            <a:r>
              <a:rPr lang="pt-BR"/>
              <a:t>Objetivo: Capturar consumidores conscientes através de  produtos</a:t>
            </a:r>
            <a:endParaRPr/>
          </a:p>
          <a:p>
            <a:pPr marL="609585" indent="-423323">
              <a:spcBef>
                <a:spcPts val="0"/>
              </a:spcBef>
              <a:buSzPts val="1400"/>
            </a:pPr>
            <a:r>
              <a:rPr lang="pt-BR"/>
              <a:t>Lançamento do Veggie Burguer (a base de vegetais)</a:t>
            </a:r>
            <a:endParaRPr/>
          </a:p>
          <a:p>
            <a:pPr marL="609585" indent="-423323">
              <a:spcBef>
                <a:spcPts val="0"/>
              </a:spcBef>
              <a:buSzPts val="1400"/>
            </a:pPr>
            <a:r>
              <a:rPr lang="pt-BR"/>
              <a:t>O produto foi atraente para consumidores e se assemelha com carne de frango</a:t>
            </a:r>
            <a:endParaRPr/>
          </a:p>
          <a:p>
            <a:pPr marL="609585" indent="-423323">
              <a:spcBef>
                <a:spcPts val="0"/>
              </a:spcBef>
              <a:buSzPts val="1400"/>
            </a:pPr>
            <a:r>
              <a:rPr lang="pt-BR"/>
              <a:t>Hoje a empresa já está testando esse produto em no Reino Unido e Austrália</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Caso The Body Shop no Reino Unido</a:t>
            </a:r>
            <a:endParaRPr/>
          </a:p>
        </p:txBody>
      </p:sp>
      <p:sp>
        <p:nvSpPr>
          <p:cNvPr id="161" name="Google Shape;161;p25"/>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Cada vez mais testes de cosméticos em animais é menos utilizado</a:t>
            </a:r>
            <a:endParaRPr/>
          </a:p>
          <a:p>
            <a:pPr marL="609585" indent="-423323">
              <a:spcBef>
                <a:spcPts val="0"/>
              </a:spcBef>
              <a:buSzPts val="1400"/>
            </a:pPr>
            <a:r>
              <a:rPr lang="pt-BR"/>
              <a:t>Taiwan já aprovou uma lei que proíbe tais testes</a:t>
            </a:r>
            <a:endParaRPr/>
          </a:p>
          <a:p>
            <a:pPr marL="609585" indent="-423323">
              <a:spcBef>
                <a:spcPts val="0"/>
              </a:spcBef>
              <a:buSzPts val="1400"/>
            </a:pPr>
            <a:r>
              <a:rPr lang="pt-BR"/>
              <a:t>Em 80% dos países do mundo ainda é utilizado </a:t>
            </a:r>
            <a:endParaRPr/>
          </a:p>
          <a:p>
            <a:pPr marL="609585" indent="-423323">
              <a:spcBef>
                <a:spcPts val="0"/>
              </a:spcBef>
              <a:buSzPts val="1400"/>
            </a:pPr>
            <a:r>
              <a:rPr lang="pt-BR"/>
              <a:t>Liderando a proibição global dos testes decosméticos para animais o Parlamento Europeu votou na UE e em seus Estados-Membros para trabalhar em direção a uma convenção da ONU contra o uso de testes em animais para cosméticos em maio de 2018</a:t>
            </a:r>
            <a:endParaRPr/>
          </a:p>
          <a:p>
            <a:pPr marL="609585" indent="-423323">
              <a:spcBef>
                <a:spcPts val="0"/>
              </a:spcBef>
              <a:buSzPts val="1400"/>
            </a:pPr>
            <a:r>
              <a:rPr lang="pt-BR"/>
              <a:t>A resolução é apoiado pela The Body Shop e pela ONG Cruelty-Free International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ASOS UK</a:t>
            </a:r>
            <a:endParaRPr/>
          </a:p>
        </p:txBody>
      </p:sp>
      <p:sp>
        <p:nvSpPr>
          <p:cNvPr id="167" name="Google Shape;167;p26"/>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A empresa de varejo na Internet sediada no Reino Unido, ASOS, envia uma ampla gama de roupas e calçados, beleza e pessoal</a:t>
            </a:r>
            <a:endParaRPr/>
          </a:p>
          <a:p>
            <a:pPr marL="609585" indent="-423323">
              <a:spcBef>
                <a:spcPts val="0"/>
              </a:spcBef>
              <a:buSzPts val="1400"/>
            </a:pPr>
            <a:r>
              <a:rPr lang="pt-BR"/>
              <a:t>Em 2018, a empresa revelou planos de proibir qualquer produto de seu site que foi feito usando penas, mohair, seda, caxemira ou osso, dentes ou casca</a:t>
            </a:r>
            <a:endParaRPr/>
          </a:p>
          <a:p>
            <a:pPr marL="609585" indent="-423323">
              <a:spcBef>
                <a:spcPts val="0"/>
              </a:spcBef>
              <a:buSzPts val="1400"/>
            </a:pPr>
            <a:r>
              <a:rPr lang="pt-BR"/>
              <a:t> A proibição, que entrou em vigor no final de janeiro de 2019</a:t>
            </a:r>
            <a:endParaRPr/>
          </a:p>
          <a:p>
            <a:pPr marL="609585" indent="-423323">
              <a:spcBef>
                <a:spcPts val="0"/>
              </a:spcBef>
              <a:buSzPts val="1400"/>
            </a:pPr>
            <a:r>
              <a:rPr lang="pt-BR"/>
              <a:t> Junto a ASOS mais de 140 varejistas internacionais prometeram parar de comercializar produtos a base dessas matérias primas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ctrTitle"/>
          </p:nvPr>
        </p:nvSpPr>
        <p:spPr>
          <a:xfrm>
            <a:off x="1524000" y="1975997"/>
            <a:ext cx="9144000" cy="753200"/>
          </a:xfrm>
          <a:prstGeom prst="rect">
            <a:avLst/>
          </a:prstGeom>
        </p:spPr>
        <p:txBody>
          <a:bodyPr spcFirstLastPara="1" vert="horz" wrap="square" lIns="91433" tIns="45700" rIns="91433" bIns="45700" rtlCol="0" anchor="b" anchorCtr="0">
            <a:noAutofit/>
          </a:bodyPr>
          <a:lstStyle/>
          <a:p>
            <a:pPr>
              <a:buSzPts val="1100"/>
            </a:pPr>
            <a:r>
              <a:rPr lang="pt-BR" sz="3200" i="1">
                <a:solidFill>
                  <a:srgbClr val="393939"/>
                </a:solidFill>
                <a:highlight>
                  <a:srgbClr val="FEFEFE"/>
                </a:highlight>
                <a:latin typeface="Arial"/>
                <a:ea typeface="Arial"/>
                <a:cs typeface="Arial"/>
                <a:sym typeface="Arial"/>
              </a:rPr>
              <a:t>Digitally Together</a:t>
            </a:r>
            <a:endParaRPr/>
          </a:p>
        </p:txBody>
      </p:sp>
      <p:sp>
        <p:nvSpPr>
          <p:cNvPr id="173" name="Google Shape;173;p27"/>
          <p:cNvSpPr txBox="1">
            <a:spLocks noGrp="1"/>
          </p:cNvSpPr>
          <p:nvPr>
            <p:ph type="subTitle" idx="1"/>
          </p:nvPr>
        </p:nvSpPr>
        <p:spPr>
          <a:xfrm>
            <a:off x="1524000" y="3602037"/>
            <a:ext cx="9144000" cy="1655600"/>
          </a:xfrm>
          <a:prstGeom prst="rect">
            <a:avLst/>
          </a:prstGeom>
        </p:spPr>
        <p:txBody>
          <a:bodyPr spcFirstLastPara="1" vert="horz" wrap="square" lIns="91433" tIns="45700" rIns="91433" bIns="45700" rtlCol="0" anchor="t" anchorCtr="0">
            <a:noAutofit/>
          </a:bodyPr>
          <a:lstStyle/>
          <a:p>
            <a:pPr marL="0" inden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Faster internet fulfilling needs of global </a:t>
            </a:r>
            <a:endParaRPr/>
          </a:p>
        </p:txBody>
      </p:sp>
      <p:sp>
        <p:nvSpPr>
          <p:cNvPr id="179" name="Google Shape;179;p28"/>
          <p:cNvSpPr txBox="1">
            <a:spLocks noGrp="1"/>
          </p:cNvSpPr>
          <p:nvPr>
            <p:ph type="body" idx="1"/>
          </p:nvPr>
        </p:nvSpPr>
        <p:spPr>
          <a:xfrm>
            <a:off x="633933" y="1417092"/>
            <a:ext cx="10515600" cy="4351200"/>
          </a:xfrm>
          <a:prstGeom prst="rect">
            <a:avLst/>
          </a:prstGeom>
        </p:spPr>
        <p:txBody>
          <a:bodyPr spcFirstLastPara="1" vert="horz" wrap="square" lIns="91433" tIns="45700" rIns="91433" bIns="45700" rtlCol="0" anchor="t" anchorCtr="0">
            <a:noAutofit/>
          </a:bodyPr>
          <a:lstStyle/>
          <a:p>
            <a:pPr marL="609585" indent="0" algn="ctr">
              <a:spcBef>
                <a:spcPts val="1067"/>
              </a:spcBef>
              <a:buNone/>
            </a:pPr>
            <a:r>
              <a:rPr lang="pt-BR"/>
              <a:t>Internet de alta velocidade nos aparelhos móveis impulsiona troca de experiências online e de modo interativo</a:t>
            </a:r>
            <a:endParaRPr/>
          </a:p>
          <a:p>
            <a:pPr marL="609585" indent="0">
              <a:spcBef>
                <a:spcPts val="1067"/>
              </a:spcBef>
              <a:buNone/>
            </a:pPr>
            <a:endParaRPr/>
          </a:p>
          <a:p>
            <a:pPr marL="0" indent="0">
              <a:spcBef>
                <a:spcPts val="1067"/>
              </a:spcBef>
              <a:buNone/>
            </a:pPr>
            <a:endParaRPr/>
          </a:p>
        </p:txBody>
      </p:sp>
      <p:pic>
        <p:nvPicPr>
          <p:cNvPr id="180" name="Google Shape;180;p28"/>
          <p:cNvPicPr preferRelativeResize="0"/>
          <p:nvPr/>
        </p:nvPicPr>
        <p:blipFill>
          <a:blip r:embed="rId3">
            <a:alphaModFix/>
          </a:blip>
          <a:stretch>
            <a:fillRect/>
          </a:stretch>
        </p:blipFill>
        <p:spPr>
          <a:xfrm>
            <a:off x="3324618" y="2437667"/>
            <a:ext cx="5542767" cy="3863133"/>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Aumento no número de migrantes internacionais de 173 milhões para 220 milhões entre 2010 e 2017</a:t>
            </a:r>
            <a:endParaRPr/>
          </a:p>
          <a:p>
            <a:pPr marL="0" indent="0">
              <a:spcBef>
                <a:spcPts val="1067"/>
              </a:spcBef>
              <a:buNone/>
            </a:pPr>
            <a:endParaRPr/>
          </a:p>
          <a:p>
            <a:pPr marL="609585" indent="-423323">
              <a:spcBef>
                <a:spcPts val="1067"/>
              </a:spcBef>
              <a:buSzPts val="1400"/>
            </a:pPr>
            <a:r>
              <a:rPr lang="pt-BR"/>
              <a:t>Redes sociais têm o domínio das atividades onlines</a:t>
            </a:r>
            <a:endParaRPr/>
          </a:p>
          <a:p>
            <a:pPr marL="0" indent="0">
              <a:spcBef>
                <a:spcPts val="1067"/>
              </a:spcBef>
              <a:buNone/>
            </a:pPr>
            <a:endParaRPr/>
          </a:p>
          <a:p>
            <a:pPr marL="609585" indent="-423323">
              <a:spcBef>
                <a:spcPts val="1067"/>
              </a:spcBef>
              <a:buSzPts val="1400"/>
            </a:pPr>
            <a:r>
              <a:rPr lang="pt-BR"/>
              <a:t>Conversas por vídeo interativas</a:t>
            </a:r>
            <a:endParaRPr/>
          </a:p>
        </p:txBody>
      </p:sp>
      <p:sp>
        <p:nvSpPr>
          <p:cNvPr id="186" name="Google Shape;186;p29"/>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Faster internet fulfilling needs of global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body" idx="1"/>
          </p:nvPr>
        </p:nvSpPr>
        <p:spPr>
          <a:xfrm>
            <a:off x="838200" y="1705292"/>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Dispositivos vestíveis fitness - Apple watch</a:t>
            </a:r>
            <a:endParaRPr/>
          </a:p>
          <a:p>
            <a:pPr marL="609585" indent="0">
              <a:spcBef>
                <a:spcPts val="1067"/>
              </a:spcBef>
              <a:buNone/>
            </a:pPr>
            <a:r>
              <a:rPr lang="pt-BR"/>
              <a:t>	- Combinação de tecnologia biométrica com compartilhamento de arquivos</a:t>
            </a:r>
            <a:endParaRPr/>
          </a:p>
          <a:p>
            <a:pPr marL="609585" indent="0">
              <a:spcBef>
                <a:spcPts val="1067"/>
              </a:spcBef>
              <a:buNone/>
            </a:pPr>
            <a:r>
              <a:rPr lang="pt-BR"/>
              <a:t>	- Ajuda no diagnóstico e tratamento médico</a:t>
            </a:r>
            <a:endParaRPr/>
          </a:p>
          <a:p>
            <a:pPr marL="609585" indent="0">
              <a:spcBef>
                <a:spcPts val="1067"/>
              </a:spcBef>
              <a:buNone/>
            </a:pPr>
            <a:endParaRPr/>
          </a:p>
          <a:p>
            <a:pPr marL="609585" indent="-423323">
              <a:spcBef>
                <a:spcPts val="1067"/>
              </a:spcBef>
              <a:buSzPts val="1400"/>
            </a:pPr>
            <a:r>
              <a:rPr lang="pt-BR"/>
              <a:t>Conforto e diversão</a:t>
            </a:r>
            <a:endParaRPr/>
          </a:p>
          <a:p>
            <a:pPr marL="0" indent="0">
              <a:spcBef>
                <a:spcPts val="1067"/>
              </a:spcBef>
              <a:buNone/>
            </a:pPr>
            <a:endParaRPr/>
          </a:p>
          <a:p>
            <a:pPr marL="609585" indent="-423323">
              <a:spcBef>
                <a:spcPts val="1067"/>
              </a:spcBef>
              <a:buSzPts val="1400"/>
            </a:pPr>
            <a:r>
              <a:rPr lang="pt-BR"/>
              <a:t>Namoro virtual</a:t>
            </a:r>
            <a:endParaRPr/>
          </a:p>
        </p:txBody>
      </p:sp>
      <p:sp>
        <p:nvSpPr>
          <p:cNvPr id="192" name="Google Shape;192;p30"/>
          <p:cNvSpPr txBox="1">
            <a:spLocks noGrp="1"/>
          </p:cNvSpPr>
          <p:nvPr>
            <p:ph type="title"/>
          </p:nvPr>
        </p:nvSpPr>
        <p:spPr>
          <a:xfrm>
            <a:off x="838200" y="379692"/>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Faster internet fulfilling needs of global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Together behaviour</a:t>
            </a:r>
            <a:endParaRPr/>
          </a:p>
        </p:txBody>
      </p:sp>
      <p:sp>
        <p:nvSpPr>
          <p:cNvPr id="198" name="Google Shape;198;p31"/>
          <p:cNvSpPr txBox="1">
            <a:spLocks noGrp="1"/>
          </p:cNvSpPr>
          <p:nvPr>
            <p:ph type="body" idx="1"/>
          </p:nvPr>
        </p:nvSpPr>
        <p:spPr>
          <a:xfrm>
            <a:off x="838200" y="1504592"/>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Compartilhamento de informações a todo momento</a:t>
            </a:r>
            <a:endParaRPr/>
          </a:p>
          <a:p>
            <a:pPr marL="0" indent="0">
              <a:spcBef>
                <a:spcPts val="1067"/>
              </a:spcBef>
              <a:buNone/>
            </a:pPr>
            <a:endParaRPr/>
          </a:p>
        </p:txBody>
      </p:sp>
      <p:pic>
        <p:nvPicPr>
          <p:cNvPr id="199" name="Google Shape;199;p31"/>
          <p:cNvPicPr preferRelativeResize="0"/>
          <p:nvPr/>
        </p:nvPicPr>
        <p:blipFill>
          <a:blip r:embed="rId3">
            <a:alphaModFix/>
          </a:blip>
          <a:stretch>
            <a:fillRect/>
          </a:stretch>
        </p:blipFill>
        <p:spPr>
          <a:xfrm>
            <a:off x="3284985" y="2174135"/>
            <a:ext cx="5622033" cy="41568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609585" indent="-423323">
              <a:spcBef>
                <a:spcPts val="1067"/>
              </a:spcBef>
              <a:buSzPts val="1400"/>
            </a:pPr>
            <a:r>
              <a:rPr lang="pt-BR"/>
              <a:t>Segurança: monitoramento e controle remoto de casas</a:t>
            </a:r>
            <a:endParaRPr/>
          </a:p>
          <a:p>
            <a:pPr marL="609585" indent="0">
              <a:spcBef>
                <a:spcPts val="1067"/>
              </a:spcBef>
              <a:buClr>
                <a:schemeClr val="dk1"/>
              </a:buClr>
              <a:buSzPts val="1100"/>
              <a:buNone/>
            </a:pPr>
            <a:endParaRPr/>
          </a:p>
          <a:p>
            <a:pPr marL="609585" indent="-423323">
              <a:spcBef>
                <a:spcPts val="1067"/>
              </a:spcBef>
              <a:buSzPts val="1400"/>
            </a:pPr>
            <a:r>
              <a:rPr lang="pt-BR"/>
              <a:t>Tecnologias vestíveis: vinculação com plataformas online permitem o compartilhamento de atividades</a:t>
            </a:r>
            <a:endParaRPr/>
          </a:p>
          <a:p>
            <a:pPr marL="1219170" indent="-423323">
              <a:spcBef>
                <a:spcPts val="0"/>
              </a:spcBef>
              <a:buSzPts val="1400"/>
              <a:buChar char="-"/>
            </a:pPr>
            <a:r>
              <a:rPr lang="pt-BR"/>
              <a:t>Smartwatches</a:t>
            </a:r>
            <a:endParaRPr/>
          </a:p>
        </p:txBody>
      </p:sp>
      <p:sp>
        <p:nvSpPr>
          <p:cNvPr id="205" name="Google Shape;205;p32"/>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Together behaviour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7986-50C8-4279-B7F4-4657D8D33734}"/>
              </a:ext>
            </a:extLst>
          </p:cNvPr>
          <p:cNvSpPr>
            <a:spLocks noGrp="1"/>
          </p:cNvSpPr>
          <p:nvPr>
            <p:ph type="title"/>
          </p:nvPr>
        </p:nvSpPr>
        <p:spPr/>
        <p:txBody>
          <a:bodyPr/>
          <a:lstStyle/>
          <a:p>
            <a:r>
              <a:rPr lang="pt-BR" dirty="0"/>
              <a:t>Baby Boomers</a:t>
            </a:r>
          </a:p>
        </p:txBody>
      </p:sp>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a:xfrm>
            <a:off x="838200" y="1825625"/>
            <a:ext cx="5379720" cy="4351338"/>
          </a:xfrm>
        </p:spPr>
        <p:txBody>
          <a:bodyPr/>
          <a:lstStyle/>
          <a:p>
            <a:r>
              <a:rPr lang="pt-BR" dirty="0"/>
              <a:t>Pessoas nascidas entre 1946 e 1964 são as que mais desconsideram a idade – agnósticas.</a:t>
            </a:r>
          </a:p>
          <a:p>
            <a:r>
              <a:rPr lang="pt-BR" dirty="0"/>
              <a:t>Mudança de atitude de passiva para ativa</a:t>
            </a:r>
          </a:p>
          <a:p>
            <a:r>
              <a:rPr lang="pt-BR" dirty="0"/>
              <a:t>Novo tipo de consumidor</a:t>
            </a:r>
          </a:p>
        </p:txBody>
      </p:sp>
      <p:pic>
        <p:nvPicPr>
          <p:cNvPr id="1028" name="Picture 4" descr="Casal de idosos tirando uma foto juntos Vetor Premium">
            <a:extLst>
              <a:ext uri="{FF2B5EF4-FFF2-40B4-BE49-F238E27FC236}">
                <a16:creationId xmlns:a16="http://schemas.microsoft.com/office/drawing/2014/main" id="{2951D91F-4817-46C0-AD07-1066B8B58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3992" y="1312956"/>
            <a:ext cx="3054350" cy="423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6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3"/>
          <p:cNvPicPr preferRelativeResize="0"/>
          <p:nvPr/>
        </p:nvPicPr>
        <p:blipFill>
          <a:blip r:embed="rId3">
            <a:alphaModFix/>
          </a:blip>
          <a:stretch>
            <a:fillRect/>
          </a:stretch>
        </p:blipFill>
        <p:spPr>
          <a:xfrm>
            <a:off x="2505001" y="1559400"/>
            <a:ext cx="7512300" cy="4314600"/>
          </a:xfrm>
          <a:prstGeom prst="rect">
            <a:avLst/>
          </a:prstGeom>
          <a:noFill/>
          <a:ln>
            <a:noFill/>
          </a:ln>
        </p:spPr>
      </p:pic>
      <p:sp>
        <p:nvSpPr>
          <p:cNvPr id="211" name="Google Shape;211;p33"/>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spcBef>
                <a:spcPts val="0"/>
              </a:spcBef>
            </a:pPr>
            <a:r>
              <a:rPr lang="pt-BR"/>
              <a:t>Together behaviour</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lnSpc>
                <a:spcPct val="115000"/>
              </a:lnSpc>
              <a:spcBef>
                <a:spcPts val="0"/>
              </a:spcBef>
              <a:buClr>
                <a:schemeClr val="dk1"/>
              </a:buClr>
              <a:buSzPts val="1100"/>
            </a:pPr>
            <a:r>
              <a:rPr lang="pt-BR"/>
              <a:t>Response to Digital Together</a:t>
            </a:r>
            <a:endParaRPr/>
          </a:p>
        </p:txBody>
      </p:sp>
      <p:sp>
        <p:nvSpPr>
          <p:cNvPr id="217" name="Google Shape;217;p34"/>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0" indent="0">
              <a:lnSpc>
                <a:spcPct val="115000"/>
              </a:lnSpc>
              <a:spcBef>
                <a:spcPts val="0"/>
              </a:spcBef>
              <a:buNone/>
            </a:pPr>
            <a:r>
              <a:rPr lang="pt-BR" sz="2400" b="1">
                <a:solidFill>
                  <a:srgbClr val="454545"/>
                </a:solidFill>
                <a:latin typeface="Arial"/>
                <a:ea typeface="Arial"/>
                <a:cs typeface="Arial"/>
                <a:sym typeface="Arial"/>
              </a:rPr>
              <a:t>Oksusu, South Korea</a:t>
            </a:r>
            <a:endParaRPr sz="2400" b="1">
              <a:solidFill>
                <a:srgbClr val="454545"/>
              </a:solidFill>
              <a:latin typeface="Arial"/>
              <a:ea typeface="Arial"/>
              <a:cs typeface="Arial"/>
              <a:sym typeface="Arial"/>
            </a:endParaRPr>
          </a:p>
          <a:p>
            <a:pPr marL="609585" indent="-423323">
              <a:lnSpc>
                <a:spcPct val="115000"/>
              </a:lnSpc>
              <a:spcBef>
                <a:spcPts val="0"/>
              </a:spcBef>
              <a:buClr>
                <a:srgbClr val="454545"/>
              </a:buClr>
              <a:buSzPts val="1400"/>
              <a:buFont typeface="Arial"/>
              <a:buChar char="●"/>
            </a:pPr>
            <a:r>
              <a:rPr lang="pt-BR" sz="1867">
                <a:solidFill>
                  <a:srgbClr val="454545"/>
                </a:solidFill>
                <a:latin typeface="Arial"/>
                <a:ea typeface="Arial"/>
                <a:cs typeface="Arial"/>
                <a:sym typeface="Arial"/>
              </a:rPr>
              <a:t>Mundo virtual </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Char char="●"/>
            </a:pPr>
            <a:r>
              <a:rPr lang="pt-BR" sz="1867">
                <a:solidFill>
                  <a:srgbClr val="454545"/>
                </a:solidFill>
                <a:latin typeface="Arial"/>
                <a:ea typeface="Arial"/>
                <a:cs typeface="Arial"/>
                <a:sym typeface="Arial"/>
              </a:rPr>
              <a:t>Permite pessoas se relacionar por meio de avatares</a:t>
            </a:r>
            <a:endParaRPr sz="2400" b="1">
              <a:solidFill>
                <a:srgbClr val="454545"/>
              </a:solidFill>
              <a:latin typeface="Arial"/>
              <a:ea typeface="Arial"/>
              <a:cs typeface="Arial"/>
              <a:sym typeface="Arial"/>
            </a:endParaRPr>
          </a:p>
          <a:p>
            <a:pPr marL="0" indent="0">
              <a:lnSpc>
                <a:spcPct val="115000"/>
              </a:lnSpc>
              <a:spcBef>
                <a:spcPts val="1600"/>
              </a:spcBef>
              <a:buNone/>
            </a:pPr>
            <a:r>
              <a:rPr lang="pt-BR" sz="2400" b="1">
                <a:solidFill>
                  <a:srgbClr val="454545"/>
                </a:solidFill>
                <a:latin typeface="Arial"/>
                <a:ea typeface="Arial"/>
                <a:cs typeface="Arial"/>
                <a:sym typeface="Arial"/>
              </a:rPr>
              <a:t>Super Fan Qualson Inc, South Korea </a:t>
            </a:r>
            <a:endParaRPr sz="1200">
              <a:solidFill>
                <a:srgbClr val="454545"/>
              </a:solidFill>
              <a:latin typeface="Arial"/>
              <a:ea typeface="Arial"/>
              <a:cs typeface="Arial"/>
              <a:sym typeface="Arial"/>
            </a:endParaRPr>
          </a:p>
          <a:p>
            <a:pPr marL="609585" indent="-423323">
              <a:lnSpc>
                <a:spcPct val="115000"/>
              </a:lnSpc>
              <a:spcBef>
                <a:spcPts val="0"/>
              </a:spcBef>
              <a:buClr>
                <a:srgbClr val="454545"/>
              </a:buClr>
              <a:buSzPts val="1400"/>
              <a:buFont typeface="Arial"/>
              <a:buChar char="●"/>
            </a:pPr>
            <a:r>
              <a:rPr lang="pt-BR" sz="1867">
                <a:solidFill>
                  <a:srgbClr val="454545"/>
                </a:solidFill>
                <a:latin typeface="Arial"/>
                <a:ea typeface="Arial"/>
                <a:cs typeface="Arial"/>
                <a:sym typeface="Arial"/>
              </a:rPr>
              <a:t>App que permite que você aprenda inglês por meio de vídeos online e interação com pessoas nativas criando legendas para os vídeos</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Font typeface="Arial"/>
              <a:buChar char="●"/>
            </a:pPr>
            <a:r>
              <a:rPr lang="pt-BR" sz="1867">
                <a:solidFill>
                  <a:srgbClr val="454545"/>
                </a:solidFill>
                <a:latin typeface="Arial"/>
                <a:ea typeface="Arial"/>
                <a:cs typeface="Arial"/>
                <a:sym typeface="Arial"/>
              </a:rPr>
              <a:t>6 meses - 500,000 users </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Font typeface="Arial"/>
              <a:buChar char="●"/>
            </a:pPr>
            <a:r>
              <a:rPr lang="pt-BR" sz="1867">
                <a:solidFill>
                  <a:srgbClr val="454545"/>
                </a:solidFill>
                <a:latin typeface="Arial"/>
                <a:ea typeface="Arial"/>
                <a:cs typeface="Arial"/>
                <a:sym typeface="Arial"/>
              </a:rPr>
              <a:t>Top educacional app </a:t>
            </a:r>
            <a:endParaRPr sz="1867">
              <a:solidFill>
                <a:srgbClr val="454545"/>
              </a:solidFill>
              <a:latin typeface="Arial"/>
              <a:ea typeface="Arial"/>
              <a:cs typeface="Arial"/>
              <a:sym typeface="Arial"/>
            </a:endParaRPr>
          </a:p>
          <a:p>
            <a:pPr marL="0" indent="0">
              <a:lnSpc>
                <a:spcPct val="115000"/>
              </a:lnSpc>
              <a:spcBef>
                <a:spcPts val="1600"/>
              </a:spcBef>
              <a:buNone/>
            </a:pPr>
            <a:endParaRPr sz="1867">
              <a:solidFill>
                <a:srgbClr val="454545"/>
              </a:solidFill>
              <a:latin typeface="Arial"/>
              <a:ea typeface="Arial"/>
              <a:cs typeface="Arial"/>
              <a:sym typeface="Arial"/>
            </a:endParaRPr>
          </a:p>
          <a:p>
            <a:pPr marL="0" indent="0">
              <a:lnSpc>
                <a:spcPct val="115000"/>
              </a:lnSpc>
              <a:spcBef>
                <a:spcPts val="1600"/>
              </a:spcBef>
              <a:buNone/>
            </a:pPr>
            <a:endParaRPr sz="1867">
              <a:solidFill>
                <a:srgbClr val="454545"/>
              </a:solidFill>
              <a:latin typeface="Arial"/>
              <a:ea typeface="Arial"/>
              <a:cs typeface="Arial"/>
              <a:sym typeface="Arial"/>
            </a:endParaRPr>
          </a:p>
          <a:p>
            <a:pPr marL="0" indent="0">
              <a:spcBef>
                <a:spcPts val="1600"/>
              </a:spcBef>
              <a:buNone/>
            </a:pPr>
            <a:endParaRPr/>
          </a:p>
        </p:txBody>
      </p:sp>
      <p:pic>
        <p:nvPicPr>
          <p:cNvPr id="218" name="Google Shape;218;p34"/>
          <p:cNvPicPr preferRelativeResize="0"/>
          <p:nvPr/>
        </p:nvPicPr>
        <p:blipFill>
          <a:blip r:embed="rId3">
            <a:alphaModFix/>
          </a:blip>
          <a:stretch>
            <a:fillRect/>
          </a:stretch>
        </p:blipFill>
        <p:spPr>
          <a:xfrm>
            <a:off x="6687933" y="4244100"/>
            <a:ext cx="3865400" cy="2405133"/>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Autofit/>
          </a:bodyPr>
          <a:lstStyle/>
          <a:p>
            <a:pPr>
              <a:lnSpc>
                <a:spcPct val="115000"/>
              </a:lnSpc>
              <a:spcBef>
                <a:spcPts val="0"/>
              </a:spcBef>
              <a:buClr>
                <a:schemeClr val="dk1"/>
              </a:buClr>
              <a:buSzPts val="1100"/>
            </a:pPr>
            <a:r>
              <a:rPr lang="pt-BR"/>
              <a:t>Response to Digital Together</a:t>
            </a:r>
            <a:endParaRPr/>
          </a:p>
        </p:txBody>
      </p:sp>
      <p:sp>
        <p:nvSpPr>
          <p:cNvPr id="224" name="Google Shape;224;p35"/>
          <p:cNvSpPr txBox="1">
            <a:spLocks noGrp="1"/>
          </p:cNvSpPr>
          <p:nvPr>
            <p:ph type="body" idx="1"/>
          </p:nvPr>
        </p:nvSpPr>
        <p:spPr>
          <a:xfrm>
            <a:off x="838200" y="1825625"/>
            <a:ext cx="10515600" cy="4351200"/>
          </a:xfrm>
          <a:prstGeom prst="rect">
            <a:avLst/>
          </a:prstGeom>
        </p:spPr>
        <p:txBody>
          <a:bodyPr spcFirstLastPara="1" vert="horz" wrap="square" lIns="91433" tIns="45700" rIns="91433" bIns="45700" rtlCol="0" anchor="t" anchorCtr="0">
            <a:noAutofit/>
          </a:bodyPr>
          <a:lstStyle/>
          <a:p>
            <a:pPr marL="0" indent="0">
              <a:lnSpc>
                <a:spcPct val="115000"/>
              </a:lnSpc>
              <a:spcBef>
                <a:spcPts val="0"/>
              </a:spcBef>
              <a:buClr>
                <a:schemeClr val="dk1"/>
              </a:buClr>
              <a:buSzPts val="1100"/>
              <a:buNone/>
            </a:pPr>
            <a:r>
              <a:rPr lang="pt-BR" sz="2400" b="1">
                <a:solidFill>
                  <a:srgbClr val="454545"/>
                </a:solidFill>
                <a:latin typeface="Arial"/>
                <a:ea typeface="Arial"/>
                <a:cs typeface="Arial"/>
                <a:sym typeface="Arial"/>
              </a:rPr>
              <a:t>Kompoz, US</a:t>
            </a:r>
            <a:endParaRPr sz="2400" b="1">
              <a:solidFill>
                <a:srgbClr val="454545"/>
              </a:solidFill>
              <a:latin typeface="Arial"/>
              <a:ea typeface="Arial"/>
              <a:cs typeface="Arial"/>
              <a:sym typeface="Arial"/>
            </a:endParaRPr>
          </a:p>
          <a:p>
            <a:pPr marL="609585" indent="-423323">
              <a:lnSpc>
                <a:spcPct val="115000"/>
              </a:lnSpc>
              <a:spcBef>
                <a:spcPts val="1600"/>
              </a:spcBef>
              <a:buClr>
                <a:srgbClr val="454545"/>
              </a:buClr>
              <a:buSzPts val="1400"/>
              <a:buChar char="●"/>
            </a:pPr>
            <a:r>
              <a:rPr lang="pt-BR" sz="1867">
                <a:solidFill>
                  <a:srgbClr val="454545"/>
                </a:solidFill>
                <a:latin typeface="Arial"/>
                <a:ea typeface="Arial"/>
                <a:cs typeface="Arial"/>
                <a:sym typeface="Arial"/>
              </a:rPr>
              <a:t>Software que reúne músicos de todo o mundo que se encontram para criar músicas e bandas onlines</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Char char="●"/>
            </a:pPr>
            <a:r>
              <a:rPr lang="pt-BR" sz="1867">
                <a:solidFill>
                  <a:srgbClr val="454545"/>
                </a:solidFill>
                <a:latin typeface="Arial"/>
                <a:ea typeface="Arial"/>
                <a:cs typeface="Arial"/>
                <a:sym typeface="Arial"/>
              </a:rPr>
              <a:t>Feedbacks </a:t>
            </a:r>
            <a:br>
              <a:rPr lang="pt-BR" sz="1867"/>
            </a:br>
            <a:r>
              <a:rPr lang="pt-BR" u="sng">
                <a:solidFill>
                  <a:schemeClr val="hlink"/>
                </a:solidFill>
                <a:hlinkClick r:id="rId3"/>
              </a:rPr>
              <a:t>https://www.kompoz.com/music/i/about</a:t>
            </a:r>
            <a:endParaRPr/>
          </a:p>
          <a:p>
            <a:pPr marL="0" indent="0">
              <a:lnSpc>
                <a:spcPct val="115000"/>
              </a:lnSpc>
              <a:spcBef>
                <a:spcPts val="1600"/>
              </a:spcBef>
              <a:buNone/>
            </a:pPr>
            <a:r>
              <a:rPr lang="pt-BR" sz="2400" b="1">
                <a:solidFill>
                  <a:srgbClr val="454545"/>
                </a:solidFill>
                <a:latin typeface="Arial"/>
                <a:ea typeface="Arial"/>
                <a:cs typeface="Arial"/>
                <a:sym typeface="Arial"/>
              </a:rPr>
              <a:t>Douyu, China </a:t>
            </a:r>
            <a:endParaRPr sz="2400" b="1">
              <a:solidFill>
                <a:srgbClr val="454545"/>
              </a:solidFill>
              <a:latin typeface="Arial"/>
              <a:ea typeface="Arial"/>
              <a:cs typeface="Arial"/>
              <a:sym typeface="Arial"/>
            </a:endParaRPr>
          </a:p>
          <a:p>
            <a:pPr marL="609585" indent="-423323">
              <a:lnSpc>
                <a:spcPct val="115000"/>
              </a:lnSpc>
              <a:spcBef>
                <a:spcPts val="1600"/>
              </a:spcBef>
              <a:buClr>
                <a:srgbClr val="454545"/>
              </a:buClr>
              <a:buSzPts val="1400"/>
              <a:buChar char="●"/>
            </a:pPr>
            <a:r>
              <a:rPr lang="pt-BR" sz="1867">
                <a:solidFill>
                  <a:srgbClr val="454545"/>
                </a:solidFill>
                <a:latin typeface="Arial"/>
                <a:ea typeface="Arial"/>
                <a:cs typeface="Arial"/>
                <a:sym typeface="Arial"/>
              </a:rPr>
              <a:t>“Call of Duty”</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Char char="●"/>
            </a:pPr>
            <a:r>
              <a:rPr lang="pt-BR" sz="1867">
                <a:solidFill>
                  <a:srgbClr val="454545"/>
                </a:solidFill>
                <a:latin typeface="Arial"/>
                <a:ea typeface="Arial"/>
                <a:cs typeface="Arial"/>
                <a:sym typeface="Arial"/>
              </a:rPr>
              <a:t>Interação com os jogadores </a:t>
            </a:r>
            <a:endParaRPr sz="1867">
              <a:solidFill>
                <a:srgbClr val="454545"/>
              </a:solidFill>
              <a:latin typeface="Arial"/>
              <a:ea typeface="Arial"/>
              <a:cs typeface="Arial"/>
              <a:sym typeface="Arial"/>
            </a:endParaRPr>
          </a:p>
          <a:p>
            <a:pPr marL="609585" indent="-423323">
              <a:lnSpc>
                <a:spcPct val="115000"/>
              </a:lnSpc>
              <a:spcBef>
                <a:spcPts val="0"/>
              </a:spcBef>
              <a:buClr>
                <a:srgbClr val="454545"/>
              </a:buClr>
              <a:buSzPts val="1400"/>
              <a:buChar char="●"/>
            </a:pPr>
            <a:r>
              <a:rPr lang="pt-BR" sz="1867">
                <a:solidFill>
                  <a:srgbClr val="454545"/>
                </a:solidFill>
                <a:latin typeface="Arial"/>
                <a:ea typeface="Arial"/>
                <a:cs typeface="Arial"/>
                <a:sym typeface="Arial"/>
              </a:rPr>
              <a:t>Compartilhar estratégias </a:t>
            </a:r>
            <a:endParaRPr sz="1867"/>
          </a:p>
        </p:txBody>
      </p:sp>
      <p:pic>
        <p:nvPicPr>
          <p:cNvPr id="225" name="Google Shape;225;p35"/>
          <p:cNvPicPr preferRelativeResize="0"/>
          <p:nvPr/>
        </p:nvPicPr>
        <p:blipFill>
          <a:blip r:embed="rId4">
            <a:alphaModFix/>
          </a:blip>
          <a:stretch>
            <a:fillRect/>
          </a:stretch>
        </p:blipFill>
        <p:spPr>
          <a:xfrm>
            <a:off x="5272767" y="4057633"/>
            <a:ext cx="5117000" cy="255446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921325"/>
            <a:ext cx="8296865" cy="2685351"/>
          </a:xfrm>
          <a:prstGeom prst="rect">
            <a:avLst/>
          </a:prstGeom>
          <a:noFill/>
        </p:spPr>
        <p:txBody>
          <a:bodyPr wrap="square" rtlCol="0">
            <a:spAutoFit/>
          </a:bodyPr>
          <a:lstStyle/>
          <a:p>
            <a:r>
              <a:rPr lang="en-ZA" sz="2400" dirty="0" err="1">
                <a:solidFill>
                  <a:schemeClr val="bg1"/>
                </a:solidFill>
              </a:rPr>
              <a:t>Prof.</a:t>
            </a:r>
            <a:r>
              <a:rPr lang="en-ZA" sz="2400" dirty="0">
                <a:solidFill>
                  <a:schemeClr val="bg1"/>
                </a:solidFill>
              </a:rPr>
              <a:t> </a:t>
            </a:r>
            <a:r>
              <a:rPr lang="en-ZA" sz="2400" dirty="0" err="1">
                <a:solidFill>
                  <a:schemeClr val="bg1"/>
                </a:solidFill>
              </a:rPr>
              <a:t>Dr.</a:t>
            </a:r>
            <a:r>
              <a:rPr lang="en-ZA" sz="2400" dirty="0">
                <a:solidFill>
                  <a:schemeClr val="bg1"/>
                </a:solidFill>
              </a:rPr>
              <a:t> Marcos Fava </a:t>
            </a:r>
            <a:r>
              <a:rPr lang="en-ZA" sz="2400" dirty="0" err="1">
                <a:solidFill>
                  <a:schemeClr val="bg1"/>
                </a:solidFill>
              </a:rPr>
              <a:t>Neves</a:t>
            </a:r>
            <a:endParaRPr lang="en-ZA" sz="2400" dirty="0">
              <a:solidFill>
                <a:schemeClr val="bg1"/>
              </a:solidFill>
            </a:endParaRPr>
          </a:p>
          <a:p>
            <a:pPr>
              <a:spcBef>
                <a:spcPts val="900"/>
              </a:spcBef>
            </a:pPr>
            <a:endParaRPr lang="bg-BG" sz="1400" dirty="0">
              <a:solidFill>
                <a:schemeClr val="bg1"/>
              </a:solidFill>
            </a:endParaRPr>
          </a:p>
          <a:p>
            <a:pPr>
              <a:spcBef>
                <a:spcPts val="900"/>
              </a:spcBef>
            </a:pPr>
            <a:r>
              <a:rPr lang="bg-BG" sz="1400" dirty="0">
                <a:solidFill>
                  <a:schemeClr val="bg1"/>
                </a:solidFill>
              </a:rPr>
              <a:t>Faculdade de Administraçao (FEA/RP) </a:t>
            </a:r>
            <a:r>
              <a:rPr lang="mr-IN" sz="1400" dirty="0">
                <a:solidFill>
                  <a:schemeClr val="bg1"/>
                </a:solidFill>
              </a:rPr>
              <a:t>–</a:t>
            </a:r>
            <a:r>
              <a:rPr lang="bg-BG" sz="1400" dirty="0">
                <a:solidFill>
                  <a:schemeClr val="bg1"/>
                </a:solidFill>
              </a:rPr>
              <a:t> Universidade de São Paulo, desde </a:t>
            </a:r>
            <a:r>
              <a:rPr lang="en-ZA" sz="1400" dirty="0">
                <a:solidFill>
                  <a:schemeClr val="bg1"/>
                </a:solidFill>
              </a:rPr>
              <a:t>1995</a:t>
            </a:r>
          </a:p>
          <a:p>
            <a:r>
              <a:rPr lang="bg-BG" sz="1400" dirty="0">
                <a:solidFill>
                  <a:schemeClr val="bg1"/>
                </a:solidFill>
              </a:rPr>
              <a:t>Escola de Administração de Empresas (EAESP/FGV)</a:t>
            </a:r>
            <a:r>
              <a:rPr lang="en-ZA" sz="1400" dirty="0">
                <a:solidFill>
                  <a:schemeClr val="bg1"/>
                </a:solidFill>
              </a:rPr>
              <a:t>, </a:t>
            </a:r>
            <a:r>
              <a:rPr lang="bg-BG" sz="1400" dirty="0">
                <a:solidFill>
                  <a:schemeClr val="bg1"/>
                </a:solidFill>
              </a:rPr>
              <a:t>desde</a:t>
            </a:r>
            <a:r>
              <a:rPr lang="en-ZA" sz="1400" dirty="0">
                <a:solidFill>
                  <a:schemeClr val="bg1"/>
                </a:solidFill>
              </a:rPr>
              <a:t> 2018</a:t>
            </a:r>
          </a:p>
          <a:p>
            <a:r>
              <a:rPr lang="bg-BG" sz="1400" dirty="0">
                <a:solidFill>
                  <a:schemeClr val="bg1"/>
                </a:solidFill>
              </a:rPr>
              <a:t>Center for Agricultural Business -</a:t>
            </a:r>
            <a:r>
              <a:rPr lang="en-ZA" sz="1400" dirty="0">
                <a:solidFill>
                  <a:schemeClr val="bg1"/>
                </a:solidFill>
              </a:rPr>
              <a:t> Purdue University</a:t>
            </a:r>
            <a:r>
              <a:rPr lang="bg-BG" sz="1400" dirty="0">
                <a:solidFill>
                  <a:schemeClr val="bg1"/>
                </a:solidFill>
              </a:rPr>
              <a:t> (Indiana/USA),</a:t>
            </a:r>
            <a:r>
              <a:rPr lang="en-ZA" sz="1400" dirty="0">
                <a:solidFill>
                  <a:schemeClr val="bg1"/>
                </a:solidFill>
              </a:rPr>
              <a:t> </a:t>
            </a:r>
            <a:r>
              <a:rPr lang="bg-BG" sz="1400" dirty="0">
                <a:solidFill>
                  <a:schemeClr val="bg1"/>
                </a:solidFill>
              </a:rPr>
              <a:t>desde</a:t>
            </a:r>
            <a:r>
              <a:rPr lang="en-ZA" sz="1400" dirty="0">
                <a:solidFill>
                  <a:schemeClr val="bg1"/>
                </a:solidFill>
              </a:rPr>
              <a:t> 2013</a:t>
            </a:r>
          </a:p>
          <a:p>
            <a:r>
              <a:rPr lang="bg-BG" sz="1400" dirty="0">
                <a:solidFill>
                  <a:schemeClr val="bg1"/>
                </a:solidFill>
              </a:rPr>
              <a:t>PAA </a:t>
            </a:r>
            <a:r>
              <a:rPr lang="mr-IN" sz="1400" dirty="0">
                <a:solidFill>
                  <a:schemeClr val="bg1"/>
                </a:solidFill>
              </a:rPr>
              <a:t>–</a:t>
            </a:r>
            <a:r>
              <a:rPr lang="bg-BG" sz="1400" dirty="0">
                <a:solidFill>
                  <a:schemeClr val="bg1"/>
                </a:solidFill>
              </a:rPr>
              <a:t> FAUBA </a:t>
            </a:r>
            <a:r>
              <a:rPr lang="mr-IN" sz="1400" dirty="0">
                <a:solidFill>
                  <a:schemeClr val="bg1"/>
                </a:solidFill>
              </a:rPr>
              <a:t>–</a:t>
            </a:r>
            <a:r>
              <a:rPr lang="bg-BG" sz="1400" dirty="0">
                <a:solidFill>
                  <a:schemeClr val="bg1"/>
                </a:solidFill>
              </a:rPr>
              <a:t> </a:t>
            </a:r>
            <a:r>
              <a:rPr lang="en-ZA" sz="1400" dirty="0">
                <a:solidFill>
                  <a:schemeClr val="bg1"/>
                </a:solidFill>
              </a:rPr>
              <a:t>Universi</a:t>
            </a:r>
            <a:r>
              <a:rPr lang="bg-BG" sz="1400" dirty="0">
                <a:solidFill>
                  <a:schemeClr val="bg1"/>
                </a:solidFill>
              </a:rPr>
              <a:t>dade de Buenos Aires, desde</a:t>
            </a:r>
            <a:r>
              <a:rPr lang="en-ZA" sz="1400" dirty="0">
                <a:solidFill>
                  <a:schemeClr val="bg1"/>
                </a:solidFill>
              </a:rPr>
              <a:t> 2006</a:t>
            </a:r>
          </a:p>
          <a:p>
            <a:r>
              <a:rPr lang="bg-BG" sz="1400" dirty="0">
                <a:solidFill>
                  <a:schemeClr val="bg1"/>
                </a:solidFill>
              </a:rPr>
              <a:t>Criador da Markestrat </a:t>
            </a:r>
            <a:r>
              <a:rPr lang="bg-BG" sz="1400" dirty="0">
                <a:solidFill>
                  <a:srgbClr val="FFFFFF"/>
                </a:solidFill>
              </a:rPr>
              <a:t>(www.markestrat.com.br) em 2004</a:t>
            </a:r>
          </a:p>
          <a:p>
            <a:r>
              <a:rPr lang="bg-BG" sz="1400" dirty="0">
                <a:solidFill>
                  <a:srgbClr val="FFFFFF"/>
                </a:solidFill>
              </a:rPr>
              <a:t>Especialista em planejamento estratégico no agronegócio    </a:t>
            </a:r>
            <a:endParaRPr lang="en-ZA" sz="1400" dirty="0">
              <a:solidFill>
                <a:srgbClr val="FFFFFF"/>
              </a:solidFill>
            </a:endParaRPr>
          </a:p>
          <a:p>
            <a:pPr>
              <a:spcBef>
                <a:spcPts val="900"/>
              </a:spcBef>
            </a:pPr>
            <a:r>
              <a:rPr lang="en-ZA" sz="2000" dirty="0">
                <a:solidFill>
                  <a:schemeClr val="bg1"/>
                </a:solidFill>
              </a:rPr>
              <a:t>www.</a:t>
            </a:r>
            <a:r>
              <a:rPr lang="en-ZA" sz="2000" b="1" dirty="0">
                <a:solidFill>
                  <a:schemeClr val="bg1"/>
                </a:solidFill>
              </a:rPr>
              <a:t>doutoragro</a:t>
            </a:r>
            <a:r>
              <a:rPr lang="en-ZA" sz="2000" dirty="0">
                <a:solidFill>
                  <a:schemeClr val="bg1"/>
                </a:solidFill>
              </a:rPr>
              <a:t>.com</a:t>
            </a:r>
          </a:p>
        </p:txBody>
      </p:sp>
      <p:sp>
        <p:nvSpPr>
          <p:cNvPr id="8" name="Retângulo 5"/>
          <p:cNvSpPr/>
          <p:nvPr/>
        </p:nvSpPr>
        <p:spPr>
          <a:xfrm>
            <a:off x="193196" y="2046513"/>
            <a:ext cx="8895424" cy="2246769"/>
          </a:xfrm>
          <a:prstGeom prst="rect">
            <a:avLst/>
          </a:prstGeom>
        </p:spPr>
        <p:txBody>
          <a:bodyPr wrap="square">
            <a:spAutoFit/>
          </a:bodyPr>
          <a:lstStyle/>
          <a:p>
            <a:pPr algn="ctr"/>
            <a:r>
              <a:rPr lang="pt-BR" sz="2000" b="1" dirty="0">
                <a:solidFill>
                  <a:schemeClr val="bg1"/>
                </a:solidFill>
                <a:ea typeface="Roboto" pitchFamily="2" charset="0"/>
                <a:cs typeface="Cambria"/>
              </a:rPr>
              <a:t>RAD 2402 – Estratégias em Agronegócios</a:t>
            </a:r>
          </a:p>
          <a:p>
            <a:pPr algn="ct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Gustavo Aguiar - </a:t>
            </a:r>
          </a:p>
          <a:p>
            <a:pPr algn="ctr"/>
            <a:r>
              <a:rPr lang="pt-BR" sz="2000" b="1" dirty="0">
                <a:solidFill>
                  <a:schemeClr val="bg1"/>
                </a:solidFill>
                <a:ea typeface="Roboto" pitchFamily="2" charset="0"/>
                <a:cs typeface="Cambria"/>
              </a:rPr>
              <a:t>Pedro Rezende - 10817409</a:t>
            </a:r>
          </a:p>
          <a:p>
            <a:pPr algn="ctr"/>
            <a:r>
              <a:rPr lang="pt-BR" sz="2000" b="1" dirty="0">
                <a:solidFill>
                  <a:schemeClr val="bg1"/>
                </a:solidFill>
                <a:ea typeface="Roboto" pitchFamily="2" charset="0"/>
                <a:cs typeface="Cambria"/>
              </a:rPr>
              <a:t>Pedro </a:t>
            </a:r>
            <a:r>
              <a:rPr lang="pt-BR" sz="2000" b="1" dirty="0" err="1">
                <a:solidFill>
                  <a:schemeClr val="bg1"/>
                </a:solidFill>
                <a:ea typeface="Roboto" pitchFamily="2" charset="0"/>
                <a:cs typeface="Cambria"/>
              </a:rPr>
              <a:t>Touso</a:t>
            </a:r>
            <a:r>
              <a:rPr lang="pt-BR" sz="2000" b="1" dirty="0">
                <a:solidFill>
                  <a:schemeClr val="bg1"/>
                </a:solidFill>
                <a:ea typeface="Roboto" pitchFamily="2" charset="0"/>
                <a:cs typeface="Cambria"/>
              </a:rPr>
              <a:t> - 10784178</a:t>
            </a:r>
          </a:p>
          <a:p>
            <a:pPr algn="ctr"/>
            <a:r>
              <a:rPr lang="pt-BR" sz="2000" b="1" dirty="0">
                <a:solidFill>
                  <a:schemeClr val="bg1"/>
                </a:solidFill>
                <a:ea typeface="Roboto" pitchFamily="2" charset="0"/>
                <a:cs typeface="Cambria"/>
              </a:rPr>
              <a:t>Vinícius Lopes - 9788534</a:t>
            </a:r>
          </a:p>
          <a:p>
            <a:pPr algn="ctr"/>
            <a:endParaRPr lang="en-US" sz="2000" b="1" dirty="0">
              <a:solidFill>
                <a:schemeClr val="bg1"/>
              </a:solidFill>
              <a:ea typeface="Roboto" pitchFamily="2" charset="0"/>
              <a:cs typeface="Cambria"/>
            </a:endParaRPr>
          </a:p>
        </p:txBody>
      </p:sp>
      <p:sp>
        <p:nvSpPr>
          <p:cNvPr id="10" name="Título 1"/>
          <p:cNvSpPr>
            <a:spLocks noGrp="1"/>
          </p:cNvSpPr>
          <p:nvPr>
            <p:ph type="ctrTitle"/>
          </p:nvPr>
        </p:nvSpPr>
        <p:spPr>
          <a:xfrm>
            <a:off x="102441" y="567922"/>
            <a:ext cx="9076933" cy="1874812"/>
          </a:xfrm>
        </p:spPr>
        <p:txBody>
          <a:bodyPr>
            <a:noAutofit/>
          </a:bodyPr>
          <a:lstStyle/>
          <a:p>
            <a:r>
              <a:rPr lang="en-US" sz="4400" dirty="0">
                <a:solidFill>
                  <a:schemeClr val="bg1"/>
                </a:solidFill>
                <a:latin typeface="+mn-lt"/>
                <a:ea typeface="Roboto" pitchFamily="2" charset="0"/>
              </a:rPr>
              <a:t>Everyone's an Expert and</a:t>
            </a:r>
            <a:br>
              <a:rPr lang="en-US" sz="4400" dirty="0">
                <a:solidFill>
                  <a:schemeClr val="bg1"/>
                </a:solidFill>
                <a:latin typeface="+mn-lt"/>
                <a:ea typeface="Roboto" pitchFamily="2" charset="0"/>
              </a:rPr>
            </a:br>
            <a:r>
              <a:rPr lang="en-US" sz="4400" dirty="0">
                <a:solidFill>
                  <a:schemeClr val="bg1"/>
                </a:solidFill>
                <a:latin typeface="+mn-lt"/>
                <a:ea typeface="Roboto" pitchFamily="2" charset="0"/>
              </a:rPr>
              <a:t> Finding my JOMO</a:t>
            </a:r>
            <a:br>
              <a:rPr lang="bg-BG" sz="4400" dirty="0">
                <a:solidFill>
                  <a:schemeClr val="bg1"/>
                </a:solidFill>
                <a:latin typeface="+mn-lt"/>
                <a:ea typeface="Roboto" pitchFamily="2" charset="0"/>
              </a:rPr>
            </a:br>
            <a:endParaRPr lang="bg-BG" sz="44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3284" y="1866646"/>
            <a:ext cx="2197404" cy="3124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73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CBBCAE3A-93B0-41EB-898E-AAE43D88F2E4}"/>
              </a:ext>
            </a:extLst>
          </p:cNvPr>
          <p:cNvPicPr>
            <a:picLocks noChangeAspect="1"/>
          </p:cNvPicPr>
          <p:nvPr/>
        </p:nvPicPr>
        <p:blipFill rotWithShape="1">
          <a:blip r:embed="rId2"/>
          <a:srcRect r="-990"/>
          <a:stretch/>
        </p:blipFill>
        <p:spPr>
          <a:xfrm>
            <a:off x="6382813" y="2118834"/>
            <a:ext cx="5791453" cy="3511563"/>
          </a:xfrm>
          <a:prstGeom prst="rect">
            <a:avLst/>
          </a:prstGeom>
        </p:spPr>
      </p:pic>
      <p:sp>
        <p:nvSpPr>
          <p:cNvPr id="32" name="Retângulo 31">
            <a:extLst>
              <a:ext uri="{FF2B5EF4-FFF2-40B4-BE49-F238E27FC236}">
                <a16:creationId xmlns:a16="http://schemas.microsoft.com/office/drawing/2014/main" id="{5BA433F2-8954-4993-9D83-3E449BF48B13}"/>
              </a:ext>
            </a:extLst>
          </p:cNvPr>
          <p:cNvSpPr/>
          <p:nvPr/>
        </p:nvSpPr>
        <p:spPr>
          <a:xfrm>
            <a:off x="721126" y="1558382"/>
            <a:ext cx="5391930" cy="4618581"/>
          </a:xfrm>
          <a:prstGeom prst="rect">
            <a:avLst/>
          </a:prstGeom>
          <a:solidFill>
            <a:srgbClr val="D8EBCD"/>
          </a:solidFill>
          <a:ln>
            <a:noFill/>
          </a:ln>
        </p:spPr>
        <p:style>
          <a:lnRef idx="1">
            <a:schemeClr val="accent3"/>
          </a:lnRef>
          <a:fillRef idx="2">
            <a:schemeClr val="accent3"/>
          </a:fillRef>
          <a:effectRef idx="1">
            <a:schemeClr val="accent3"/>
          </a:effectRef>
          <a:fontRef idx="minor">
            <a:schemeClr val="dk1"/>
          </a:fontRef>
        </p:style>
        <p:txBody>
          <a:bodyPr rtlCol="0" anchor="t"/>
          <a:lstStyle/>
          <a:p>
            <a:endParaRPr lang="pt-BR" sz="1600" dirty="0">
              <a:solidFill>
                <a:srgbClr val="282828"/>
              </a:solidFill>
            </a:endParaRPr>
          </a:p>
        </p:txBody>
      </p:sp>
      <p:sp>
        <p:nvSpPr>
          <p:cNvPr id="31" name="Espaço Reservado para Conteúdo 2">
            <a:extLst>
              <a:ext uri="{FF2B5EF4-FFF2-40B4-BE49-F238E27FC236}">
                <a16:creationId xmlns:a16="http://schemas.microsoft.com/office/drawing/2014/main" id="{DB7E40AB-BA68-430A-977F-AB9E46FB509E}"/>
              </a:ext>
            </a:extLst>
          </p:cNvPr>
          <p:cNvSpPr>
            <a:spLocks noGrp="1"/>
          </p:cNvSpPr>
          <p:nvPr>
            <p:ph idx="1"/>
          </p:nvPr>
        </p:nvSpPr>
        <p:spPr>
          <a:xfrm>
            <a:off x="990883" y="1702001"/>
            <a:ext cx="4852416" cy="4345231"/>
          </a:xfrm>
        </p:spPr>
        <p:txBody>
          <a:bodyPr>
            <a:normAutofit/>
          </a:bodyPr>
          <a:lstStyle/>
          <a:p>
            <a:pPr marL="0" indent="0" algn="just">
              <a:buNone/>
            </a:pPr>
            <a:r>
              <a:rPr lang="en-US"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The countries that will generate the most revenue in internet retailing in 2022, according to Euromonitor, are China, Japan, the USA, the UK and India. It is no coincidence that the search term ‘best’ is one of the top searched words on Google in these countries in 2018.</a:t>
            </a:r>
          </a:p>
          <a:p>
            <a:pPr marL="0" indent="0" algn="just">
              <a:buNone/>
            </a:pPr>
            <a:r>
              <a:rPr lang="en-US"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Rather than be seduced by brands’ marketing, consumers look to each other for advice on what to buy and where, and how to get the best product for their money.</a:t>
            </a:r>
          </a:p>
          <a:p>
            <a:pPr marL="0" indent="0" algn="just">
              <a:buNone/>
            </a:pPr>
            <a:r>
              <a:rPr lang="en-US"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Social media has given new meaning to ‘word of mouth’, with consumers increasingly use to share  research, offer discount codes, swap secret deals and helpful hints to find new products, and to always get the best deal.</a:t>
            </a:r>
          </a:p>
          <a:p>
            <a:pPr marL="0" indent="0" algn="ctr">
              <a:buNone/>
            </a:pPr>
            <a:r>
              <a:rPr lang="pt-BR"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Influencers </a:t>
            </a:r>
            <a:r>
              <a:rPr lang="pt-BR" sz="1600" dirty="0" err="1">
                <a:solidFill>
                  <a:srgbClr val="0D4711"/>
                </a:solidFill>
                <a:latin typeface="Arial" panose="020B0604020202020204" pitchFamily="34" charset="0"/>
                <a:ea typeface="Source Sans Pro" panose="020B0503030403020204" pitchFamily="34" charset="0"/>
                <a:cs typeface="Arial" panose="020B0604020202020204" pitchFamily="34" charset="0"/>
              </a:rPr>
              <a:t>and</a:t>
            </a:r>
            <a:r>
              <a:rPr lang="pt-BR"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 </a:t>
            </a:r>
            <a:r>
              <a:rPr lang="pt-BR" sz="1600" dirty="0" err="1">
                <a:solidFill>
                  <a:srgbClr val="0D4711"/>
                </a:solidFill>
                <a:latin typeface="Arial" panose="020B0604020202020204" pitchFamily="34" charset="0"/>
                <a:ea typeface="Source Sans Pro" panose="020B0503030403020204" pitchFamily="34" charset="0"/>
                <a:cs typeface="Arial" panose="020B0604020202020204" pitchFamily="34" charset="0"/>
              </a:rPr>
              <a:t>their</a:t>
            </a:r>
            <a:r>
              <a:rPr lang="pt-BR"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 </a:t>
            </a:r>
            <a:r>
              <a:rPr lang="en-US" sz="1600" dirty="0">
                <a:solidFill>
                  <a:srgbClr val="0D4711"/>
                </a:solidFill>
                <a:latin typeface="Arial" panose="020B0604020202020204" pitchFamily="34" charset="0"/>
                <a:ea typeface="Source Sans Pro" panose="020B0503030403020204" pitchFamily="34" charset="0"/>
                <a:cs typeface="Arial" panose="020B0604020202020204" pitchFamily="34" charset="0"/>
              </a:rPr>
              <a:t>audiences</a:t>
            </a:r>
          </a:p>
        </p:txBody>
      </p:sp>
      <p:sp>
        <p:nvSpPr>
          <p:cNvPr id="7" name="Retângulo 6">
            <a:extLst>
              <a:ext uri="{FF2B5EF4-FFF2-40B4-BE49-F238E27FC236}">
                <a16:creationId xmlns:a16="http://schemas.microsoft.com/office/drawing/2014/main" id="{0EB7AEF2-BC47-4D7C-9CB5-5C73BF439DA1}"/>
              </a:ext>
            </a:extLst>
          </p:cNvPr>
          <p:cNvSpPr/>
          <p:nvPr/>
        </p:nvSpPr>
        <p:spPr>
          <a:xfrm>
            <a:off x="6965661" y="850496"/>
            <a:ext cx="4405943" cy="707886"/>
          </a:xfrm>
          <a:prstGeom prst="rect">
            <a:avLst/>
          </a:prstGeom>
        </p:spPr>
        <p:txBody>
          <a:bodyPr wrap="square">
            <a:spAutoFit/>
          </a:bodyPr>
          <a:lstStyle/>
          <a:p>
            <a:pPr algn="ctr"/>
            <a:r>
              <a:rPr lang="en-US" sz="2000" b="1" dirty="0">
                <a:solidFill>
                  <a:srgbClr val="0D4711"/>
                </a:solidFill>
                <a:latin typeface="+mj-lt"/>
              </a:rPr>
              <a:t>“The customer is always right” </a:t>
            </a:r>
          </a:p>
          <a:p>
            <a:pPr algn="ctr"/>
            <a:r>
              <a:rPr lang="en-US" sz="2000" b="1" dirty="0">
                <a:solidFill>
                  <a:srgbClr val="0D4711"/>
                </a:solidFill>
                <a:latin typeface="+mj-lt"/>
              </a:rPr>
              <a:t>has never been truer</a:t>
            </a:r>
            <a:endParaRPr lang="pt-BR" sz="2000" b="1" dirty="0">
              <a:solidFill>
                <a:srgbClr val="0D4711"/>
              </a:solidFill>
              <a:latin typeface="+mj-lt"/>
            </a:endParaRPr>
          </a:p>
        </p:txBody>
      </p:sp>
      <p:sp>
        <p:nvSpPr>
          <p:cNvPr id="5" name="Título 4">
            <a:extLst>
              <a:ext uri="{FF2B5EF4-FFF2-40B4-BE49-F238E27FC236}">
                <a16:creationId xmlns:a16="http://schemas.microsoft.com/office/drawing/2014/main" id="{7F4D4B20-C42B-4646-9DA5-8564D9A2CCCE}"/>
              </a:ext>
            </a:extLst>
          </p:cNvPr>
          <p:cNvSpPr>
            <a:spLocks noGrp="1"/>
          </p:cNvSpPr>
          <p:nvPr>
            <p:ph type="title"/>
          </p:nvPr>
        </p:nvSpPr>
        <p:spPr/>
        <p:txBody>
          <a:bodyPr/>
          <a:lstStyle/>
          <a:p>
            <a:r>
              <a:rPr lang="pt-BR" dirty="0" err="1">
                <a:solidFill>
                  <a:srgbClr val="0D4711"/>
                </a:solidFill>
              </a:rPr>
              <a:t>Everyone’s</a:t>
            </a:r>
            <a:r>
              <a:rPr lang="pt-BR" dirty="0">
                <a:solidFill>
                  <a:srgbClr val="0D4711"/>
                </a:solidFill>
              </a:rPr>
              <a:t> </a:t>
            </a:r>
            <a:r>
              <a:rPr lang="pt-BR" dirty="0" err="1">
                <a:solidFill>
                  <a:srgbClr val="0D4711"/>
                </a:solidFill>
              </a:rPr>
              <a:t>an</a:t>
            </a:r>
            <a:r>
              <a:rPr lang="pt-BR" dirty="0">
                <a:solidFill>
                  <a:srgbClr val="0D4711"/>
                </a:solidFill>
              </a:rPr>
              <a:t> Expert</a:t>
            </a:r>
          </a:p>
        </p:txBody>
      </p:sp>
      <p:sp>
        <p:nvSpPr>
          <p:cNvPr id="11" name="CaixaDeTexto 10">
            <a:extLst>
              <a:ext uri="{FF2B5EF4-FFF2-40B4-BE49-F238E27FC236}">
                <a16:creationId xmlns:a16="http://schemas.microsoft.com/office/drawing/2014/main" id="{2C74175F-9998-4682-9E9C-24516D5E329D}"/>
              </a:ext>
            </a:extLst>
          </p:cNvPr>
          <p:cNvSpPr txBox="1"/>
          <p:nvPr/>
        </p:nvSpPr>
        <p:spPr>
          <a:xfrm>
            <a:off x="7315199" y="6488668"/>
            <a:ext cx="2989986"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P.32/33 </a:t>
            </a:r>
          </a:p>
        </p:txBody>
      </p:sp>
    </p:spTree>
    <p:extLst>
      <p:ext uri="{BB962C8B-B14F-4D97-AF65-F5344CB8AC3E}">
        <p14:creationId xmlns:p14="http://schemas.microsoft.com/office/powerpoint/2010/main" val="248232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2EF5C58-01A4-4434-99B3-D2CF4177A008}"/>
              </a:ext>
            </a:extLst>
          </p:cNvPr>
          <p:cNvSpPr/>
          <p:nvPr/>
        </p:nvSpPr>
        <p:spPr>
          <a:xfrm>
            <a:off x="7610856" y="484632"/>
            <a:ext cx="3837431" cy="3926787"/>
          </a:xfrm>
          <a:prstGeom prst="rect">
            <a:avLst/>
          </a:prstGeom>
          <a:solidFill>
            <a:srgbClr val="D8EBCD"/>
          </a:solidFill>
          <a:ln>
            <a:noFill/>
          </a:ln>
        </p:spPr>
        <p:style>
          <a:lnRef idx="1">
            <a:schemeClr val="accent3"/>
          </a:lnRef>
          <a:fillRef idx="2">
            <a:schemeClr val="accent3"/>
          </a:fillRef>
          <a:effectRef idx="1">
            <a:schemeClr val="accent3"/>
          </a:effectRef>
          <a:fontRef idx="minor">
            <a:schemeClr val="dk1"/>
          </a:fontRef>
        </p:style>
        <p:txBody>
          <a:bodyPr rtlCol="0" anchor="t"/>
          <a:lstStyle/>
          <a:p>
            <a:endParaRPr lang="pt-BR" sz="1600" dirty="0">
              <a:solidFill>
                <a:srgbClr val="282828"/>
              </a:solidFill>
            </a:endParaRPr>
          </a:p>
        </p:txBody>
      </p:sp>
      <p:sp>
        <p:nvSpPr>
          <p:cNvPr id="2" name="Retângulo 1">
            <a:extLst>
              <a:ext uri="{FF2B5EF4-FFF2-40B4-BE49-F238E27FC236}">
                <a16:creationId xmlns:a16="http://schemas.microsoft.com/office/drawing/2014/main" id="{B04DBF5A-5B4D-46E1-A8FB-CB628520A468}"/>
              </a:ext>
            </a:extLst>
          </p:cNvPr>
          <p:cNvSpPr/>
          <p:nvPr/>
        </p:nvSpPr>
        <p:spPr>
          <a:xfrm>
            <a:off x="7610857" y="791151"/>
            <a:ext cx="3565748" cy="3416320"/>
          </a:xfrm>
          <a:prstGeom prst="rect">
            <a:avLst/>
          </a:prstGeom>
        </p:spPr>
        <p:txBody>
          <a:bodyPr wrap="square">
            <a:spAutoFit/>
          </a:bodyPr>
          <a:lstStyle/>
          <a:p>
            <a:pPr marL="285750" indent="-285750">
              <a:buFont typeface="Wingdings" panose="05000000000000000000" pitchFamily="2" charset="2"/>
              <a:buChar char="ü"/>
            </a:pPr>
            <a:r>
              <a:rPr lang="en-US" dirty="0">
                <a:solidFill>
                  <a:srgbClr val="0D4711"/>
                </a:solidFill>
              </a:rPr>
              <a:t>consumer trend is more prevalent among those with a mid / high-range income.</a:t>
            </a:r>
          </a:p>
          <a:p>
            <a:pPr marL="285750" indent="-285750">
              <a:buFont typeface="Wingdings" panose="05000000000000000000" pitchFamily="2" charset="2"/>
              <a:buChar char="ü"/>
            </a:pPr>
            <a:endParaRPr lang="en-US" dirty="0">
              <a:solidFill>
                <a:srgbClr val="0D4711"/>
              </a:solidFill>
            </a:endParaRPr>
          </a:p>
          <a:p>
            <a:pPr marL="285750" indent="-285750">
              <a:buFont typeface="Wingdings" panose="05000000000000000000" pitchFamily="2" charset="2"/>
              <a:buChar char="ü"/>
            </a:pPr>
            <a:r>
              <a:rPr lang="en-US" dirty="0">
                <a:solidFill>
                  <a:srgbClr val="0D4711"/>
                </a:solidFill>
              </a:rPr>
              <a:t>Lower-income consumers will participate less in this digital trend on a global level.</a:t>
            </a:r>
          </a:p>
          <a:p>
            <a:pPr marL="285750" indent="-285750">
              <a:buFont typeface="Wingdings" panose="05000000000000000000" pitchFamily="2" charset="2"/>
              <a:buChar char="ü"/>
            </a:pPr>
            <a:endParaRPr lang="en-US" dirty="0">
              <a:solidFill>
                <a:srgbClr val="0D4711"/>
              </a:solidFill>
            </a:endParaRPr>
          </a:p>
          <a:p>
            <a:pPr marL="285750" indent="-285750">
              <a:buFont typeface="Wingdings" panose="05000000000000000000" pitchFamily="2" charset="2"/>
              <a:buChar char="ü"/>
            </a:pPr>
            <a:r>
              <a:rPr lang="en-US" dirty="0">
                <a:solidFill>
                  <a:srgbClr val="0D4711"/>
                </a:solidFill>
              </a:rPr>
              <a:t>Expert consumers are also more likely to be aged 15–40 years and accustomed to using the internet.</a:t>
            </a:r>
            <a:endParaRPr lang="pt-BR" dirty="0">
              <a:solidFill>
                <a:srgbClr val="0D4711"/>
              </a:solidFill>
            </a:endParaRPr>
          </a:p>
        </p:txBody>
      </p:sp>
      <p:sp>
        <p:nvSpPr>
          <p:cNvPr id="3" name="CaixaDeTexto 2">
            <a:extLst>
              <a:ext uri="{FF2B5EF4-FFF2-40B4-BE49-F238E27FC236}">
                <a16:creationId xmlns:a16="http://schemas.microsoft.com/office/drawing/2014/main" id="{909DC2CC-D791-4C9B-B5BA-AF14626587A2}"/>
              </a:ext>
            </a:extLst>
          </p:cNvPr>
          <p:cNvSpPr txBox="1"/>
          <p:nvPr/>
        </p:nvSpPr>
        <p:spPr>
          <a:xfrm>
            <a:off x="7315199" y="6488668"/>
            <a:ext cx="2692468" cy="307777"/>
          </a:xfrm>
          <a:prstGeom prst="rect">
            <a:avLst/>
          </a:prstGeom>
          <a:noFill/>
        </p:spPr>
        <p:txBody>
          <a:bodyPr wrap="none" rtlCol="0">
            <a:spAutoFit/>
          </a:bodyPr>
          <a:lstStyle>
            <a:defPPr>
              <a:defRPr lang="pt-BR"/>
            </a:defPPr>
            <a:lvl1pPr>
              <a:defRPr sz="1400" b="1">
                <a:solidFill>
                  <a:schemeClr val="tx1">
                    <a:lumMod val="65000"/>
                    <a:lumOff val="35000"/>
                  </a:schemeClr>
                </a:solidFill>
              </a:defRPr>
            </a:lvl1pPr>
          </a:lstStyle>
          <a:p>
            <a:r>
              <a:rPr lang="pt-BR" dirty="0"/>
              <a:t>Fonte: Top 10 </a:t>
            </a:r>
            <a:r>
              <a:rPr lang="pt-BR" dirty="0" err="1"/>
              <a:t>trends</a:t>
            </a:r>
            <a:r>
              <a:rPr lang="pt-BR" dirty="0"/>
              <a:t> </a:t>
            </a:r>
            <a:r>
              <a:rPr lang="pt-BR" dirty="0" err="1"/>
              <a:t>Anuga</a:t>
            </a:r>
            <a:r>
              <a:rPr lang="pt-BR" dirty="0"/>
              <a:t> – P.34 </a:t>
            </a:r>
          </a:p>
        </p:txBody>
      </p:sp>
      <p:pic>
        <p:nvPicPr>
          <p:cNvPr id="5" name="Imagem 4">
            <a:extLst>
              <a:ext uri="{FF2B5EF4-FFF2-40B4-BE49-F238E27FC236}">
                <a16:creationId xmlns:a16="http://schemas.microsoft.com/office/drawing/2014/main" id="{16381BFA-EF80-4542-8597-78D1D0C6D5A4}"/>
              </a:ext>
            </a:extLst>
          </p:cNvPr>
          <p:cNvPicPr>
            <a:picLocks noChangeAspect="1"/>
          </p:cNvPicPr>
          <p:nvPr/>
        </p:nvPicPr>
        <p:blipFill rotWithShape="1">
          <a:blip r:embed="rId2"/>
          <a:srcRect r="34109" b="11004"/>
          <a:stretch/>
        </p:blipFill>
        <p:spPr>
          <a:xfrm>
            <a:off x="0" y="0"/>
            <a:ext cx="5940218" cy="4257531"/>
          </a:xfrm>
          <a:prstGeom prst="rect">
            <a:avLst/>
          </a:prstGeom>
        </p:spPr>
      </p:pic>
      <p:pic>
        <p:nvPicPr>
          <p:cNvPr id="7" name="Imagem 6">
            <a:extLst>
              <a:ext uri="{FF2B5EF4-FFF2-40B4-BE49-F238E27FC236}">
                <a16:creationId xmlns:a16="http://schemas.microsoft.com/office/drawing/2014/main" id="{F0C988F0-3ADF-42F6-A7D3-85EC074A386C}"/>
              </a:ext>
            </a:extLst>
          </p:cNvPr>
          <p:cNvPicPr>
            <a:picLocks noChangeAspect="1"/>
          </p:cNvPicPr>
          <p:nvPr/>
        </p:nvPicPr>
        <p:blipFill rotWithShape="1">
          <a:blip r:embed="rId2"/>
          <a:srcRect l="70287" t="20155" r="198" b="35718"/>
          <a:stretch/>
        </p:blipFill>
        <p:spPr>
          <a:xfrm>
            <a:off x="4359569" y="4377635"/>
            <a:ext cx="2660904" cy="2111033"/>
          </a:xfrm>
          <a:prstGeom prst="rect">
            <a:avLst/>
          </a:prstGeom>
        </p:spPr>
      </p:pic>
      <p:pic>
        <p:nvPicPr>
          <p:cNvPr id="9" name="Imagem 8">
            <a:extLst>
              <a:ext uri="{FF2B5EF4-FFF2-40B4-BE49-F238E27FC236}">
                <a16:creationId xmlns:a16="http://schemas.microsoft.com/office/drawing/2014/main" id="{E8A27ED0-8412-4909-8941-7747359FD69A}"/>
              </a:ext>
            </a:extLst>
          </p:cNvPr>
          <p:cNvPicPr>
            <a:picLocks noChangeAspect="1"/>
          </p:cNvPicPr>
          <p:nvPr/>
        </p:nvPicPr>
        <p:blipFill rotWithShape="1">
          <a:blip r:embed="rId2"/>
          <a:srcRect l="-1739" t="93252" r="55353" b="-408"/>
          <a:stretch/>
        </p:blipFill>
        <p:spPr>
          <a:xfrm>
            <a:off x="-162473" y="4161182"/>
            <a:ext cx="4181856" cy="342339"/>
          </a:xfrm>
          <a:prstGeom prst="rect">
            <a:avLst/>
          </a:prstGeom>
        </p:spPr>
      </p:pic>
    </p:spTree>
    <p:extLst>
      <p:ext uri="{BB962C8B-B14F-4D97-AF65-F5344CB8AC3E}">
        <p14:creationId xmlns:p14="http://schemas.microsoft.com/office/powerpoint/2010/main" val="136166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9B477E-59B8-4E0A-851D-35EC912ECAD3}"/>
              </a:ext>
            </a:extLst>
          </p:cNvPr>
          <p:cNvSpPr>
            <a:spLocks noGrp="1"/>
          </p:cNvSpPr>
          <p:nvPr>
            <p:ph type="title"/>
          </p:nvPr>
        </p:nvSpPr>
        <p:spPr>
          <a:xfrm>
            <a:off x="838200" y="365125"/>
            <a:ext cx="10515600" cy="1325563"/>
          </a:xfrm>
        </p:spPr>
        <p:txBody>
          <a:bodyPr/>
          <a:lstStyle/>
          <a:p>
            <a:r>
              <a:rPr lang="en-US" dirty="0">
                <a:solidFill>
                  <a:srgbClr val="0D4711"/>
                </a:solidFill>
              </a:rPr>
              <a:t>Response to Everyone’s an Expert </a:t>
            </a:r>
            <a:endParaRPr lang="pt-BR" dirty="0">
              <a:solidFill>
                <a:srgbClr val="0D4711"/>
              </a:solidFill>
            </a:endParaRPr>
          </a:p>
        </p:txBody>
      </p:sp>
      <p:pic>
        <p:nvPicPr>
          <p:cNvPr id="1026" name="Picture 2" descr="Resultado de imagem para sephora logo">
            <a:extLst>
              <a:ext uri="{FF2B5EF4-FFF2-40B4-BE49-F238E27FC236}">
                <a16:creationId xmlns:a16="http://schemas.microsoft.com/office/drawing/2014/main" id="{F0CE5A94-970B-40B6-8540-2235754A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16" y="1690688"/>
            <a:ext cx="2035568" cy="16284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masse us logo">
            <a:extLst>
              <a:ext uri="{FF2B5EF4-FFF2-40B4-BE49-F238E27FC236}">
                <a16:creationId xmlns:a16="http://schemas.microsoft.com/office/drawing/2014/main" id="{D90C2AFA-C0A8-4C84-9699-E667937231A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2500" y1="49560" x2="32500" y2="49560"/>
                        <a14:foregroundMark x1="43350" y1="44076" x2="43350" y2="44076"/>
                        <a14:foregroundMark x1="32250" y1="50779" x2="35350" y2="45091"/>
                        <a14:foregroundMark x1="35350" y1="45091" x2="36900" y2="51997"/>
                        <a14:foregroundMark x1="36900" y1="51997" x2="36900" y2="52268"/>
                        <a14:foregroundMark x1="42450" y1="50169" x2="43350" y2="47935"/>
                        <a14:foregroundMark x1="52400" y1="43128" x2="49300" y2="47461"/>
                        <a14:foregroundMark x1="59250" y1="44956" x2="56250" y2="49560"/>
                        <a14:foregroundMark x1="67900" y1="45836" x2="63800" y2="50305"/>
                        <a14:foregroundMark x1="63800" y1="50305" x2="67350" y2="51862"/>
                        <a14:foregroundMark x1="51850" y1="45362" x2="53850" y2="49289"/>
                      </a14:backgroundRemoval>
                    </a14:imgEffect>
                  </a14:imgLayer>
                </a14:imgProps>
              </a:ext>
              <a:ext uri="{28A0092B-C50C-407E-A947-70E740481C1C}">
                <a14:useLocalDpi xmlns:a14="http://schemas.microsoft.com/office/drawing/2010/main" val="0"/>
              </a:ext>
            </a:extLst>
          </a:blip>
          <a:srcRect/>
          <a:stretch>
            <a:fillRect/>
          </a:stretch>
        </p:blipFill>
        <p:spPr bwMode="auto">
          <a:xfrm>
            <a:off x="2648863" y="1369861"/>
            <a:ext cx="3294361" cy="24327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m para wirecutter company">
            <a:extLst>
              <a:ext uri="{FF2B5EF4-FFF2-40B4-BE49-F238E27FC236}">
                <a16:creationId xmlns:a16="http://schemas.microsoft.com/office/drawing/2014/main" id="{542F5583-5583-4A17-8F4D-3C16829727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5423" y="1661297"/>
            <a:ext cx="1657846" cy="165784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m para fiit logo">
            <a:extLst>
              <a:ext uri="{FF2B5EF4-FFF2-40B4-BE49-F238E27FC236}">
                <a16:creationId xmlns:a16="http://schemas.microsoft.com/office/drawing/2014/main" id="{416B1466-1793-4E1E-BF4C-62FCB0541A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81360" y="1767551"/>
            <a:ext cx="2710228" cy="1325563"/>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DDCCD3E1-2661-4822-9E8D-A86BB9338256}"/>
              </a:ext>
            </a:extLst>
          </p:cNvPr>
          <p:cNvSpPr txBox="1"/>
          <p:nvPr/>
        </p:nvSpPr>
        <p:spPr>
          <a:xfrm>
            <a:off x="7315199" y="6488668"/>
            <a:ext cx="2989986"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P.35/36 </a:t>
            </a:r>
          </a:p>
        </p:txBody>
      </p:sp>
      <p:sp>
        <p:nvSpPr>
          <p:cNvPr id="6" name="Retângulo 5">
            <a:extLst>
              <a:ext uri="{FF2B5EF4-FFF2-40B4-BE49-F238E27FC236}">
                <a16:creationId xmlns:a16="http://schemas.microsoft.com/office/drawing/2014/main" id="{7673BE02-6CF5-4D26-8438-D6094C6E81AE}"/>
              </a:ext>
            </a:extLst>
          </p:cNvPr>
          <p:cNvSpPr/>
          <p:nvPr/>
        </p:nvSpPr>
        <p:spPr>
          <a:xfrm>
            <a:off x="3081312" y="3733813"/>
            <a:ext cx="2429462" cy="1754326"/>
          </a:xfrm>
          <a:prstGeom prst="rect">
            <a:avLst/>
          </a:prstGeom>
        </p:spPr>
        <p:txBody>
          <a:bodyPr wrap="square">
            <a:spAutoFit/>
          </a:bodyPr>
          <a:lstStyle/>
          <a:p>
            <a:pPr algn="ctr"/>
            <a:r>
              <a:rPr lang="en-US" dirty="0">
                <a:solidFill>
                  <a:srgbClr val="0D4711"/>
                </a:solidFill>
              </a:rPr>
              <a:t>“trying to create a community where users can share product recommendations with each other, totally free of paid content.”</a:t>
            </a:r>
            <a:endParaRPr lang="pt-BR" dirty="0">
              <a:solidFill>
                <a:srgbClr val="0D4711"/>
              </a:solidFill>
            </a:endParaRPr>
          </a:p>
        </p:txBody>
      </p:sp>
      <p:sp>
        <p:nvSpPr>
          <p:cNvPr id="7" name="Retângulo 6">
            <a:extLst>
              <a:ext uri="{FF2B5EF4-FFF2-40B4-BE49-F238E27FC236}">
                <a16:creationId xmlns:a16="http://schemas.microsoft.com/office/drawing/2014/main" id="{D4051FAC-8F6E-4903-A401-D7C29FE558E2}"/>
              </a:ext>
            </a:extLst>
          </p:cNvPr>
          <p:cNvSpPr/>
          <p:nvPr/>
        </p:nvSpPr>
        <p:spPr>
          <a:xfrm>
            <a:off x="379634" y="3727833"/>
            <a:ext cx="2269228" cy="2585323"/>
          </a:xfrm>
          <a:prstGeom prst="rect">
            <a:avLst/>
          </a:prstGeom>
        </p:spPr>
        <p:txBody>
          <a:bodyPr wrap="square">
            <a:spAutoFit/>
          </a:bodyPr>
          <a:lstStyle/>
          <a:p>
            <a:pPr algn="ctr"/>
            <a:r>
              <a:rPr lang="en-US" dirty="0">
                <a:solidFill>
                  <a:srgbClr val="08782B"/>
                </a:solidFill>
              </a:rPr>
              <a:t>This tool gives Sephora customers five responsive features which give the online consumer the option to communicate directly with beauty experts and fellow shoppers.</a:t>
            </a:r>
            <a:endParaRPr lang="pt-BR" dirty="0">
              <a:solidFill>
                <a:srgbClr val="08782B"/>
              </a:solidFill>
            </a:endParaRPr>
          </a:p>
        </p:txBody>
      </p:sp>
      <p:sp>
        <p:nvSpPr>
          <p:cNvPr id="8" name="Retângulo 7">
            <a:extLst>
              <a:ext uri="{FF2B5EF4-FFF2-40B4-BE49-F238E27FC236}">
                <a16:creationId xmlns:a16="http://schemas.microsoft.com/office/drawing/2014/main" id="{BAABCAFB-9B79-4D33-8878-6F2C65FE703C}"/>
              </a:ext>
            </a:extLst>
          </p:cNvPr>
          <p:cNvSpPr/>
          <p:nvPr/>
        </p:nvSpPr>
        <p:spPr>
          <a:xfrm>
            <a:off x="6045003" y="3757072"/>
            <a:ext cx="2429462" cy="2308324"/>
          </a:xfrm>
          <a:prstGeom prst="rect">
            <a:avLst/>
          </a:prstGeom>
        </p:spPr>
        <p:txBody>
          <a:bodyPr wrap="square">
            <a:spAutoFit/>
          </a:bodyPr>
          <a:lstStyle/>
          <a:p>
            <a:pPr algn="ctr"/>
            <a:r>
              <a:rPr lang="en-US" dirty="0" err="1">
                <a:solidFill>
                  <a:srgbClr val="08782B"/>
                </a:solidFill>
              </a:rPr>
              <a:t>Wirecutter</a:t>
            </a:r>
            <a:r>
              <a:rPr lang="en-US" dirty="0">
                <a:solidFill>
                  <a:srgbClr val="08782B"/>
                </a:solidFill>
              </a:rPr>
              <a:t> is a product review website owned by the New York Times. It trials everything from cake pans to Chromecast speakers, from folding chairs to formula milk.</a:t>
            </a:r>
            <a:endParaRPr lang="pt-BR" dirty="0">
              <a:solidFill>
                <a:srgbClr val="08782B"/>
              </a:solidFill>
            </a:endParaRPr>
          </a:p>
        </p:txBody>
      </p:sp>
      <p:sp>
        <p:nvSpPr>
          <p:cNvPr id="9" name="Retângulo 8">
            <a:extLst>
              <a:ext uri="{FF2B5EF4-FFF2-40B4-BE49-F238E27FC236}">
                <a16:creationId xmlns:a16="http://schemas.microsoft.com/office/drawing/2014/main" id="{68FEEC53-E205-4360-BF1A-4D094AE02D30}"/>
              </a:ext>
            </a:extLst>
          </p:cNvPr>
          <p:cNvSpPr/>
          <p:nvPr/>
        </p:nvSpPr>
        <p:spPr>
          <a:xfrm>
            <a:off x="9008694" y="3715873"/>
            <a:ext cx="2551416" cy="2308324"/>
          </a:xfrm>
          <a:prstGeom prst="rect">
            <a:avLst/>
          </a:prstGeom>
        </p:spPr>
        <p:txBody>
          <a:bodyPr wrap="square">
            <a:spAutoFit/>
          </a:bodyPr>
          <a:lstStyle/>
          <a:p>
            <a:pPr algn="ctr"/>
            <a:r>
              <a:rPr lang="en-US" dirty="0">
                <a:solidFill>
                  <a:srgbClr val="0D4711"/>
                </a:solidFill>
              </a:rPr>
              <a:t>Described as ‘the Netflix of fitness apps’, FIIT is an app that hones and elevates the healthy living trend by offering subscribers classes and routines by world-leading instructors. </a:t>
            </a:r>
            <a:endParaRPr lang="pt-BR" dirty="0">
              <a:solidFill>
                <a:srgbClr val="0D4711"/>
              </a:solidFill>
            </a:endParaRPr>
          </a:p>
        </p:txBody>
      </p:sp>
    </p:spTree>
    <p:extLst>
      <p:ext uri="{BB962C8B-B14F-4D97-AF65-F5344CB8AC3E}">
        <p14:creationId xmlns:p14="http://schemas.microsoft.com/office/powerpoint/2010/main" val="241027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dirty="0" err="1">
                <a:solidFill>
                  <a:srgbClr val="0D4711"/>
                </a:solidFill>
                <a:latin typeface="+mn-lt"/>
                <a:cs typeface="Calibri"/>
              </a:rPr>
              <a:t>Finding</a:t>
            </a:r>
            <a:r>
              <a:rPr lang="pt-BR" sz="4000" dirty="0">
                <a:solidFill>
                  <a:srgbClr val="0D4711"/>
                </a:solidFill>
                <a:latin typeface="+mn-lt"/>
                <a:cs typeface="Calibri"/>
              </a:rPr>
              <a:t> </a:t>
            </a:r>
            <a:r>
              <a:rPr lang="pt-BR" sz="4000" dirty="0" err="1">
                <a:solidFill>
                  <a:srgbClr val="0D4711"/>
                </a:solidFill>
                <a:latin typeface="+mn-lt"/>
                <a:cs typeface="Calibri"/>
              </a:rPr>
              <a:t>my</a:t>
            </a:r>
            <a:r>
              <a:rPr lang="pt-BR" sz="4000" dirty="0">
                <a:solidFill>
                  <a:srgbClr val="0D4711"/>
                </a:solidFill>
                <a:latin typeface="+mn-lt"/>
                <a:cs typeface="Calibri"/>
              </a:rPr>
              <a:t> JOMO</a:t>
            </a:r>
            <a:endParaRPr lang="pt-BR" sz="4000" b="1" dirty="0">
              <a:solidFill>
                <a:srgbClr val="0D4711"/>
              </a:solidFill>
              <a:latin typeface="+mn-lt"/>
              <a:cs typeface="Calibri"/>
            </a:endParaRPr>
          </a:p>
        </p:txBody>
      </p:sp>
      <p:sp>
        <p:nvSpPr>
          <p:cNvPr id="32" name="Retângulo 31">
            <a:extLst>
              <a:ext uri="{FF2B5EF4-FFF2-40B4-BE49-F238E27FC236}">
                <a16:creationId xmlns:a16="http://schemas.microsoft.com/office/drawing/2014/main" id="{5BA433F2-8954-4993-9D83-3E449BF48B13}"/>
              </a:ext>
            </a:extLst>
          </p:cNvPr>
          <p:cNvSpPr/>
          <p:nvPr/>
        </p:nvSpPr>
        <p:spPr>
          <a:xfrm>
            <a:off x="257336" y="1546545"/>
            <a:ext cx="3843026" cy="4498120"/>
          </a:xfrm>
          <a:prstGeom prst="rect">
            <a:avLst/>
          </a:prstGeom>
          <a:solidFill>
            <a:srgbClr val="D8EBCD"/>
          </a:solidFill>
          <a:ln>
            <a:noFill/>
          </a:ln>
        </p:spPr>
        <p:style>
          <a:lnRef idx="1">
            <a:schemeClr val="accent3"/>
          </a:lnRef>
          <a:fillRef idx="2">
            <a:schemeClr val="accent3"/>
          </a:fillRef>
          <a:effectRef idx="1">
            <a:schemeClr val="accent3"/>
          </a:effectRef>
          <a:fontRef idx="minor">
            <a:schemeClr val="dk1"/>
          </a:fontRef>
        </p:style>
        <p:txBody>
          <a:bodyPr rtlCol="0" anchor="t"/>
          <a:lstStyle/>
          <a:p>
            <a:endParaRPr lang="pt-BR" sz="1600" dirty="0">
              <a:solidFill>
                <a:srgbClr val="282828"/>
              </a:solidFill>
            </a:endParaRPr>
          </a:p>
        </p:txBody>
      </p:sp>
      <p:sp>
        <p:nvSpPr>
          <p:cNvPr id="31" name="Espaço Reservado para Conteúdo 2">
            <a:extLst>
              <a:ext uri="{FF2B5EF4-FFF2-40B4-BE49-F238E27FC236}">
                <a16:creationId xmlns:a16="http://schemas.microsoft.com/office/drawing/2014/main" id="{DB7E40AB-BA68-430A-977F-AB9E46FB509E}"/>
              </a:ext>
            </a:extLst>
          </p:cNvPr>
          <p:cNvSpPr>
            <a:spLocks noGrp="1"/>
          </p:cNvSpPr>
          <p:nvPr>
            <p:ph idx="1"/>
          </p:nvPr>
        </p:nvSpPr>
        <p:spPr>
          <a:xfrm>
            <a:off x="361391" y="1690407"/>
            <a:ext cx="3594592" cy="4189185"/>
          </a:xfrm>
        </p:spPr>
        <p:txBody>
          <a:bodyPr vert="horz" lIns="91440" tIns="45720" rIns="91440" bIns="45720" rtlCol="0" anchor="t">
            <a:normAutofit/>
          </a:bodyPr>
          <a:lstStyle/>
          <a:p>
            <a:pPr marL="0" indent="0" algn="just">
              <a:buNone/>
            </a:pPr>
            <a:r>
              <a:rPr lang="en-US" sz="1600" dirty="0">
                <a:solidFill>
                  <a:srgbClr val="0D4711"/>
                </a:solidFill>
                <a:latin typeface="+mj-lt"/>
                <a:ea typeface="Source Sans Pro"/>
                <a:cs typeface="Calibri"/>
              </a:rPr>
              <a:t>À </a:t>
            </a:r>
            <a:r>
              <a:rPr lang="en-US" sz="1600" dirty="0" err="1">
                <a:solidFill>
                  <a:srgbClr val="0D4711"/>
                </a:solidFill>
                <a:latin typeface="+mj-lt"/>
                <a:ea typeface="Source Sans Pro"/>
                <a:cs typeface="Calibri"/>
              </a:rPr>
              <a:t>medida</a:t>
            </a:r>
            <a:r>
              <a:rPr lang="en-US" sz="1600" dirty="0">
                <a:solidFill>
                  <a:srgbClr val="0D4711"/>
                </a:solidFill>
                <a:latin typeface="+mj-lt"/>
                <a:ea typeface="Source Sans Pro"/>
                <a:cs typeface="Calibri"/>
              </a:rPr>
              <a:t> que a </a:t>
            </a:r>
            <a:r>
              <a:rPr lang="en-US" sz="1600" b="1" dirty="0">
                <a:solidFill>
                  <a:srgbClr val="0D4711"/>
                </a:solidFill>
                <a:latin typeface="+mj-lt"/>
                <a:ea typeface="Source Sans Pro"/>
                <a:cs typeface="Calibri"/>
              </a:rPr>
              <a:t>posse de smartphones </a:t>
            </a:r>
            <a:r>
              <a:rPr lang="en-US" sz="1600" b="1" dirty="0" err="1">
                <a:solidFill>
                  <a:srgbClr val="0D4711"/>
                </a:solidFill>
                <a:latin typeface="+mj-lt"/>
                <a:ea typeface="Source Sans Pro"/>
                <a:cs typeface="Calibri"/>
              </a:rPr>
              <a:t>aumenta</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os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gastos</a:t>
            </a:r>
            <a:r>
              <a:rPr lang="en-US" sz="1600" dirty="0">
                <a:solidFill>
                  <a:srgbClr val="0D4711"/>
                </a:solidFill>
                <a:latin typeface="+mj-lt"/>
                <a:ea typeface="Source Sans Pro"/>
                <a:cs typeface="Calibri"/>
              </a:rPr>
              <a:t> dos </a:t>
            </a:r>
            <a:r>
              <a:rPr lang="en-US" sz="1600" dirty="0" err="1">
                <a:solidFill>
                  <a:srgbClr val="0D4711"/>
                </a:solidFill>
                <a:latin typeface="+mj-lt"/>
                <a:ea typeface="Source Sans Pro"/>
                <a:cs typeface="Calibri"/>
              </a:rPr>
              <a:t>consumidores</a:t>
            </a:r>
            <a:r>
              <a:rPr lang="en-US" sz="1600" dirty="0">
                <a:solidFill>
                  <a:srgbClr val="0D4711"/>
                </a:solidFill>
                <a:latin typeface="+mj-lt"/>
                <a:ea typeface="Source Sans Pro"/>
                <a:cs typeface="Calibri"/>
              </a:rPr>
              <a:t> com </a:t>
            </a:r>
            <a:r>
              <a:rPr lang="en-US" sz="1600" b="1" dirty="0" err="1">
                <a:solidFill>
                  <a:srgbClr val="0D4711"/>
                </a:solidFill>
                <a:latin typeface="+mj-lt"/>
                <a:ea typeface="Source Sans Pro"/>
                <a:cs typeface="Calibri"/>
              </a:rPr>
              <a:t>serviços</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recreativos</a:t>
            </a:r>
            <a:r>
              <a:rPr lang="en-US" sz="1600" b="1" dirty="0">
                <a:solidFill>
                  <a:srgbClr val="0D4711"/>
                </a:solidFill>
                <a:latin typeface="+mj-lt"/>
                <a:ea typeface="Source Sans Pro"/>
                <a:cs typeface="Calibri"/>
              </a:rPr>
              <a:t> e </a:t>
            </a:r>
            <a:r>
              <a:rPr lang="en-US" sz="1600" b="1" dirty="0" err="1">
                <a:solidFill>
                  <a:srgbClr val="0D4711"/>
                </a:solidFill>
                <a:latin typeface="+mj-lt"/>
                <a:ea typeface="Source Sans Pro"/>
                <a:cs typeface="Calibri"/>
              </a:rPr>
              <a:t>culturais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também</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são</a:t>
            </a:r>
            <a:r>
              <a:rPr lang="en-US" sz="1600"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deve</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cresce</a:t>
            </a:r>
            <a:r>
              <a:rPr lang="en-US" sz="1600" dirty="0" err="1">
                <a:solidFill>
                  <a:srgbClr val="0D4711"/>
                </a:solidFill>
                <a:latin typeface="+mj-lt"/>
                <a:ea typeface="Source Sans Pro"/>
                <a:cs typeface="Calibri"/>
              </a:rPr>
              <a:t>r</a:t>
            </a:r>
            <a:r>
              <a:rPr lang="en-US" sz="1600" dirty="0">
                <a:solidFill>
                  <a:srgbClr val="0D4711"/>
                </a:solidFill>
                <a:latin typeface="+mj-lt"/>
                <a:ea typeface="Source Sans Pro"/>
                <a:cs typeface="Calibri"/>
              </a:rPr>
              <a:t> fortemente, </a:t>
            </a:r>
            <a:r>
              <a:rPr lang="en-US" sz="1600" dirty="0" err="1">
                <a:solidFill>
                  <a:srgbClr val="0D4711"/>
                </a:solidFill>
                <a:latin typeface="+mj-lt"/>
                <a:ea typeface="Source Sans Pro"/>
                <a:cs typeface="Calibri"/>
              </a:rPr>
              <a:t>especialmente</a:t>
            </a:r>
            <a:r>
              <a:rPr lang="en-US" sz="1600" dirty="0">
                <a:solidFill>
                  <a:srgbClr val="0D4711"/>
                </a:solidFill>
                <a:latin typeface="+mj-lt"/>
                <a:ea typeface="Source Sans Pro"/>
                <a:cs typeface="Calibri"/>
              </a:rPr>
              <a:t> em </a:t>
            </a:r>
            <a:r>
              <a:rPr lang="en-US" sz="1600" dirty="0" err="1">
                <a:solidFill>
                  <a:srgbClr val="0D4711"/>
                </a:solidFill>
                <a:latin typeface="+mj-lt"/>
                <a:ea typeface="Source Sans Pro"/>
                <a:cs typeface="Calibri"/>
              </a:rPr>
              <a:t>mercados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onde</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os</a:t>
            </a:r>
            <a:r>
              <a:rPr lang="en-US" sz="1600"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níveis</a:t>
            </a:r>
            <a:r>
              <a:rPr lang="en-US" sz="1600" b="1" dirty="0">
                <a:solidFill>
                  <a:srgbClr val="0D4711"/>
                </a:solidFill>
                <a:latin typeface="+mj-lt"/>
                <a:ea typeface="Source Sans Pro"/>
                <a:cs typeface="Calibri"/>
              </a:rPr>
              <a:t> de </a:t>
            </a:r>
            <a:r>
              <a:rPr lang="en-US" sz="1600" b="1" dirty="0" err="1">
                <a:solidFill>
                  <a:srgbClr val="0D4711"/>
                </a:solidFill>
                <a:latin typeface="+mj-lt"/>
                <a:ea typeface="Source Sans Pro"/>
                <a:cs typeface="Calibri"/>
              </a:rPr>
              <a:t>estresse</a:t>
            </a:r>
            <a:r>
              <a:rPr lang="en-US" sz="1600" dirty="0">
                <a:solidFill>
                  <a:srgbClr val="0D4711"/>
                </a:solidFill>
                <a:latin typeface="+mj-lt"/>
                <a:ea typeface="Source Sans Pro"/>
                <a:cs typeface="Calibri"/>
              </a:rPr>
              <a:t> digital </a:t>
            </a:r>
            <a:r>
              <a:rPr lang="en-US" sz="1600" dirty="0" err="1">
                <a:solidFill>
                  <a:srgbClr val="0D4711"/>
                </a:solidFill>
                <a:latin typeface="+mj-lt"/>
                <a:ea typeface="Source Sans Pro"/>
                <a:cs typeface="Calibri"/>
              </a:rPr>
              <a:t>são</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mais</a:t>
            </a:r>
            <a:r>
              <a:rPr lang="en-US" sz="1600" dirty="0">
                <a:solidFill>
                  <a:srgbClr val="0D4711"/>
                </a:solidFill>
                <a:latin typeface="+mj-lt"/>
                <a:ea typeface="Source Sans Pro"/>
                <a:cs typeface="Calibri"/>
              </a:rPr>
              <a:t> altos. </a:t>
            </a:r>
          </a:p>
          <a:p>
            <a:pPr marL="0" indent="0" algn="just">
              <a:buNone/>
            </a:pPr>
            <a:r>
              <a:rPr lang="en-US" sz="1600" dirty="0" err="1">
                <a:solidFill>
                  <a:srgbClr val="0D4711"/>
                </a:solidFill>
                <a:latin typeface="+mj-lt"/>
                <a:ea typeface="Source Sans Pro"/>
                <a:cs typeface="Calibri"/>
              </a:rPr>
              <a:t>Mobilidade</a:t>
            </a:r>
            <a:r>
              <a:rPr lang="en-US" sz="1600" dirty="0">
                <a:solidFill>
                  <a:srgbClr val="0D4711"/>
                </a:solidFill>
                <a:latin typeface="+mj-lt"/>
                <a:ea typeface="Source Sans Pro"/>
                <a:cs typeface="Calibri"/>
              </a:rPr>
              <a:t> e </a:t>
            </a:r>
            <a:r>
              <a:rPr lang="en-US" sz="1600" dirty="0" err="1">
                <a:solidFill>
                  <a:srgbClr val="0D4711"/>
                </a:solidFill>
                <a:latin typeface="+mj-lt"/>
                <a:ea typeface="Source Sans Pro"/>
                <a:cs typeface="Calibri"/>
              </a:rPr>
              <a:t>flexibilidade</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sem</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precedentes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aliadas</a:t>
            </a:r>
            <a:r>
              <a:rPr lang="en-US" sz="1600" dirty="0">
                <a:solidFill>
                  <a:srgbClr val="0D4711"/>
                </a:solidFill>
                <a:latin typeface="+mj-lt"/>
                <a:ea typeface="Source Sans Pro"/>
                <a:cs typeface="Calibri"/>
              </a:rPr>
              <a:t> a </a:t>
            </a:r>
            <a:r>
              <a:rPr lang="en-US" sz="1600" dirty="0" err="1">
                <a:solidFill>
                  <a:srgbClr val="0D4711"/>
                </a:solidFill>
                <a:latin typeface="+mj-lt"/>
                <a:ea typeface="Source Sans Pro"/>
                <a:cs typeface="Calibri"/>
              </a:rPr>
              <a:t>uma</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sensação</a:t>
            </a:r>
            <a:r>
              <a:rPr lang="en-US" sz="1600" dirty="0">
                <a:solidFill>
                  <a:srgbClr val="0D4711"/>
                </a:solidFill>
                <a:latin typeface="+mj-lt"/>
                <a:ea typeface="Source Sans Pro"/>
                <a:cs typeface="Calibri"/>
              </a:rPr>
              <a:t> de </a:t>
            </a:r>
            <a:r>
              <a:rPr lang="en-US" sz="1600" dirty="0" err="1">
                <a:solidFill>
                  <a:srgbClr val="0D4711"/>
                </a:solidFill>
                <a:latin typeface="+mj-lt"/>
                <a:ea typeface="Source Sans Pro"/>
                <a:cs typeface="Calibri"/>
              </a:rPr>
              <a:t>incerteza</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impulsionada</a:t>
            </a:r>
            <a:r>
              <a:rPr lang="en-US" sz="1600" dirty="0">
                <a:solidFill>
                  <a:srgbClr val="0D4711"/>
                </a:solidFill>
                <a:latin typeface="+mj-lt"/>
                <a:ea typeface="Source Sans Pro"/>
                <a:cs typeface="Calibri"/>
              </a:rPr>
              <a:t> por um </a:t>
            </a:r>
            <a:r>
              <a:rPr lang="en-US" sz="1600" dirty="0" err="1">
                <a:solidFill>
                  <a:srgbClr val="0D4711"/>
                </a:solidFill>
                <a:latin typeface="+mj-lt"/>
                <a:ea typeface="Source Sans Pro"/>
                <a:cs typeface="Calibri"/>
              </a:rPr>
              <a:t>ambiente</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bastante</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precário</a:t>
            </a:r>
            <a:r>
              <a:rPr lang="en-US" sz="1600" dirty="0">
                <a:solidFill>
                  <a:srgbClr val="0D4711"/>
                </a:solidFill>
                <a:latin typeface="+mj-lt"/>
                <a:ea typeface="Source Sans Pro"/>
                <a:cs typeface="Calibri"/>
              </a:rPr>
              <a:t> o </a:t>
            </a:r>
            <a:r>
              <a:rPr lang="en-US" sz="1600" dirty="0" err="1">
                <a:solidFill>
                  <a:srgbClr val="0D4711"/>
                </a:solidFill>
                <a:latin typeface="+mj-lt"/>
                <a:ea typeface="Source Sans Pro"/>
                <a:cs typeface="Calibri"/>
              </a:rPr>
              <a:t>mercado</a:t>
            </a:r>
            <a:r>
              <a:rPr lang="en-US" sz="1600" dirty="0">
                <a:solidFill>
                  <a:srgbClr val="0D4711"/>
                </a:solidFill>
                <a:latin typeface="+mj-lt"/>
                <a:ea typeface="Source Sans Pro"/>
                <a:cs typeface="Calibri"/>
              </a:rPr>
              <a:t> de </a:t>
            </a:r>
            <a:r>
              <a:rPr lang="en-US" sz="1600" dirty="0" err="1">
                <a:solidFill>
                  <a:srgbClr val="0D4711"/>
                </a:solidFill>
                <a:latin typeface="+mj-lt"/>
                <a:ea typeface="Source Sans Pro"/>
                <a:cs typeface="Calibri"/>
              </a:rPr>
              <a:t>trabalho</a:t>
            </a:r>
            <a:r>
              <a:rPr lang="en-US" sz="1600" dirty="0">
                <a:solidFill>
                  <a:srgbClr val="0D4711"/>
                </a:solidFill>
                <a:latin typeface="+mj-lt"/>
                <a:ea typeface="Source Sans Pro"/>
                <a:cs typeface="Calibri"/>
              </a:rPr>
              <a:t> e </a:t>
            </a:r>
            <a:r>
              <a:rPr lang="en-US" sz="1600" dirty="0" err="1">
                <a:solidFill>
                  <a:srgbClr val="0D4711"/>
                </a:solidFill>
                <a:latin typeface="+mj-lt"/>
                <a:ea typeface="Source Sans Pro"/>
                <a:cs typeface="Calibri"/>
              </a:rPr>
              <a:t>habitação</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levou</a:t>
            </a:r>
            <a:r>
              <a:rPr lang="en-US" sz="1600" dirty="0">
                <a:solidFill>
                  <a:srgbClr val="0D4711"/>
                </a:solidFill>
                <a:latin typeface="+mj-lt"/>
                <a:ea typeface="Source Sans Pro"/>
                <a:cs typeface="Calibri"/>
              </a:rPr>
              <a:t> a </a:t>
            </a:r>
            <a:r>
              <a:rPr lang="en-US" sz="1600" dirty="0" err="1">
                <a:solidFill>
                  <a:srgbClr val="0D4711"/>
                </a:solidFill>
                <a:latin typeface="+mj-lt"/>
                <a:ea typeface="Source Sans Pro"/>
                <a:cs typeface="Calibri"/>
              </a:rPr>
              <a:t>geração</a:t>
            </a:r>
            <a:r>
              <a:rPr lang="en-US" sz="1600" dirty="0">
                <a:solidFill>
                  <a:srgbClr val="0D4711"/>
                </a:solidFill>
                <a:latin typeface="+mj-lt"/>
                <a:ea typeface="Source Sans Pro"/>
                <a:cs typeface="Calibri"/>
              </a:rPr>
              <a:t> do </a:t>
            </a:r>
            <a:r>
              <a:rPr lang="en-US" sz="1600" dirty="0" err="1">
                <a:solidFill>
                  <a:srgbClr val="0D4711"/>
                </a:solidFill>
                <a:latin typeface="+mj-lt"/>
                <a:ea typeface="Source Sans Pro"/>
                <a:cs typeface="Calibri"/>
              </a:rPr>
              <a:t>milênio</a:t>
            </a:r>
            <a:r>
              <a:rPr lang="en-US" sz="1600" dirty="0">
                <a:solidFill>
                  <a:srgbClr val="0D4711"/>
                </a:solidFill>
                <a:latin typeface="+mj-lt"/>
                <a:ea typeface="Source Sans Pro"/>
                <a:cs typeface="Calibri"/>
              </a:rPr>
              <a:t> a </a:t>
            </a:r>
            <a:r>
              <a:rPr lang="en-US" sz="1600" dirty="0" err="1">
                <a:solidFill>
                  <a:srgbClr val="0D4711"/>
                </a:solidFill>
                <a:latin typeface="+mj-lt"/>
                <a:ea typeface="Source Sans Pro"/>
                <a:cs typeface="Calibri"/>
              </a:rPr>
              <a:t>considerar</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objetos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sólidos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importantes</a:t>
            </a:r>
            <a:r>
              <a:rPr lang="en-US" sz="1600" dirty="0">
                <a:solidFill>
                  <a:srgbClr val="0D4711"/>
                </a:solidFill>
                <a:latin typeface="+mj-lt"/>
                <a:ea typeface="Source Sans Pro"/>
                <a:cs typeface="Calibri"/>
              </a:rPr>
              <a:t> para </a:t>
            </a:r>
            <a:r>
              <a:rPr lang="en-US" sz="1600" dirty="0" err="1">
                <a:solidFill>
                  <a:srgbClr val="0D4711"/>
                </a:solidFill>
                <a:latin typeface="+mj-lt"/>
                <a:ea typeface="Source Sans Pro"/>
                <a:cs typeface="Calibri"/>
              </a:rPr>
              <a:t>definir</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quem</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eles</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são</a:t>
            </a:r>
            <a:r>
              <a:rPr lang="en-US" sz="1600" dirty="0">
                <a:solidFill>
                  <a:srgbClr val="0D4711"/>
                </a:solidFill>
                <a:latin typeface="+mj-lt"/>
                <a:ea typeface="Source Sans Pro"/>
                <a:cs typeface="Calibri"/>
              </a:rPr>
              <a:t>, </a:t>
            </a:r>
            <a:r>
              <a:rPr lang="en-US" sz="1600" b="1" dirty="0">
                <a:solidFill>
                  <a:srgbClr val="0D4711"/>
                </a:solidFill>
                <a:latin typeface="+mj-lt"/>
                <a:ea typeface="Source Sans Pro"/>
                <a:cs typeface="Calibri"/>
              </a:rPr>
              <a:t>para </a:t>
            </a:r>
            <a:r>
              <a:rPr lang="en-US" sz="1600" b="1" dirty="0" err="1">
                <a:solidFill>
                  <a:srgbClr val="0D4711"/>
                </a:solidFill>
                <a:latin typeface="+mj-lt"/>
                <a:ea typeface="Source Sans Pro"/>
                <a:cs typeface="Calibri"/>
              </a:rPr>
              <a:t>melhorar</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seu</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senso</a:t>
            </a:r>
            <a:r>
              <a:rPr lang="en-US" sz="1600" b="1" dirty="0">
                <a:solidFill>
                  <a:srgbClr val="0D4711"/>
                </a:solidFill>
                <a:latin typeface="+mj-lt"/>
                <a:ea typeface="Source Sans Pro"/>
                <a:cs typeface="Calibri"/>
              </a:rPr>
              <a:t> de </a:t>
            </a:r>
            <a:r>
              <a:rPr lang="en-US" sz="1600" b="1" dirty="0" err="1">
                <a:solidFill>
                  <a:srgbClr val="0D4711"/>
                </a:solidFill>
                <a:latin typeface="+mj-lt"/>
                <a:ea typeface="Source Sans Pro"/>
                <a:cs typeface="Calibri"/>
              </a:rPr>
              <a:t>propriedade</a:t>
            </a:r>
            <a:r>
              <a:rPr lang="en-US" sz="1600" dirty="0">
                <a:solidFill>
                  <a:srgbClr val="0D4711"/>
                </a:solidFill>
                <a:latin typeface="+mj-lt"/>
                <a:ea typeface="Source Sans Pro"/>
                <a:cs typeface="Calibri"/>
              </a:rPr>
              <a:t>. As </a:t>
            </a:r>
            <a:r>
              <a:rPr lang="en-US" sz="1600" dirty="0" err="1">
                <a:solidFill>
                  <a:srgbClr val="0D4711"/>
                </a:solidFill>
                <a:latin typeface="+mj-lt"/>
                <a:ea typeface="Source Sans Pro"/>
                <a:cs typeface="Calibri"/>
              </a:rPr>
              <a:t>vendas</a:t>
            </a:r>
            <a:r>
              <a:rPr lang="en-US" sz="1600" dirty="0">
                <a:solidFill>
                  <a:srgbClr val="0D4711"/>
                </a:solidFill>
                <a:latin typeface="+mj-lt"/>
                <a:ea typeface="Source Sans Pro"/>
                <a:cs typeface="Calibri"/>
              </a:rPr>
              <a:t> de </a:t>
            </a:r>
            <a:r>
              <a:rPr lang="en-US" sz="1600" dirty="0" err="1">
                <a:solidFill>
                  <a:srgbClr val="0D4711"/>
                </a:solidFill>
                <a:latin typeface="+mj-lt"/>
                <a:ea typeface="Source Sans Pro"/>
                <a:cs typeface="Calibri"/>
              </a:rPr>
              <a:t>livros</a:t>
            </a:r>
            <a:r>
              <a:rPr lang="en-US" sz="1600" dirty="0">
                <a:solidFill>
                  <a:srgbClr val="0D4711"/>
                </a:solidFill>
                <a:latin typeface="+mj-lt"/>
                <a:ea typeface="Source Sans Pro"/>
                <a:cs typeface="Calibri"/>
              </a:rPr>
              <a:t> e </a:t>
            </a:r>
            <a:r>
              <a:rPr lang="en-US" sz="1600" dirty="0" err="1">
                <a:solidFill>
                  <a:srgbClr val="0D4711"/>
                </a:solidFill>
                <a:latin typeface="+mj-lt"/>
                <a:ea typeface="Source Sans Pro"/>
                <a:cs typeface="Calibri"/>
              </a:rPr>
              <a:t>até</a:t>
            </a:r>
            <a:r>
              <a:rPr lang="en-US" sz="1600" dirty="0">
                <a:solidFill>
                  <a:srgbClr val="0D4711"/>
                </a:solidFill>
                <a:latin typeface="+mj-lt"/>
                <a:ea typeface="Source Sans Pro"/>
                <a:cs typeface="Calibri"/>
              </a:rPr>
              <a:t> de discos de </a:t>
            </a:r>
            <a:r>
              <a:rPr lang="en-US" sz="1600" dirty="0" err="1">
                <a:solidFill>
                  <a:srgbClr val="0D4711"/>
                </a:solidFill>
                <a:latin typeface="+mj-lt"/>
                <a:ea typeface="Source Sans Pro"/>
                <a:cs typeface="Calibri"/>
              </a:rPr>
              <a:t>vinil</a:t>
            </a:r>
            <a:r>
              <a:rPr lang="en-US" sz="1600" dirty="0">
                <a:solidFill>
                  <a:srgbClr val="0D4711"/>
                </a:solidFill>
                <a:latin typeface="+mj-lt"/>
                <a:ea typeface="Source Sans Pro"/>
                <a:cs typeface="Calibri"/>
              </a:rPr>
              <a:t> da </a:t>
            </a:r>
            <a:r>
              <a:rPr lang="en-US" sz="1600" dirty="0" err="1">
                <a:solidFill>
                  <a:srgbClr val="0D4711"/>
                </a:solidFill>
                <a:latin typeface="+mj-lt"/>
                <a:ea typeface="Source Sans Pro"/>
                <a:cs typeface="Calibri"/>
              </a:rPr>
              <a:t>velha</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escola</a:t>
            </a:r>
            <a:r>
              <a:rPr lang="en-US" sz="1600" dirty="0">
                <a:solidFill>
                  <a:srgbClr val="0D4711"/>
                </a:solidFill>
                <a:latin typeface="+mj-lt"/>
                <a:ea typeface="Source Sans Pro"/>
                <a:cs typeface="Calibri"/>
              </a:rPr>
              <a:t> </a:t>
            </a:r>
            <a:r>
              <a:rPr lang="en-US" sz="1600" dirty="0" err="1">
                <a:solidFill>
                  <a:srgbClr val="0D4711"/>
                </a:solidFill>
                <a:latin typeface="+mj-lt"/>
                <a:ea typeface="Source Sans Pro"/>
                <a:cs typeface="Calibri"/>
              </a:rPr>
              <a:t>estão</a:t>
            </a:r>
            <a:r>
              <a:rPr lang="en-US" sz="1600" dirty="0">
                <a:solidFill>
                  <a:srgbClr val="0D4711"/>
                </a:solidFill>
                <a:latin typeface="+mj-lt"/>
                <a:ea typeface="Source Sans Pro"/>
                <a:cs typeface="Calibri"/>
              </a:rPr>
              <a:t> crescendo e as </a:t>
            </a:r>
            <a:r>
              <a:rPr lang="en-US" sz="1600" b="1" dirty="0" err="1">
                <a:solidFill>
                  <a:srgbClr val="0D4711"/>
                </a:solidFill>
                <a:latin typeface="+mj-lt"/>
                <a:ea typeface="Source Sans Pro"/>
                <a:cs typeface="Calibri"/>
              </a:rPr>
              <a:t>empresas</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estão</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explorando</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essa</a:t>
            </a:r>
            <a:r>
              <a:rPr lang="en-US" sz="1600" b="1" dirty="0">
                <a:solidFill>
                  <a:srgbClr val="0D4711"/>
                </a:solidFill>
                <a:latin typeface="+mj-lt"/>
                <a:ea typeface="Source Sans Pro"/>
                <a:cs typeface="Calibri"/>
              </a:rPr>
              <a:t> </a:t>
            </a:r>
            <a:r>
              <a:rPr lang="en-US" sz="1600" b="1" dirty="0" err="1">
                <a:solidFill>
                  <a:srgbClr val="0D4711"/>
                </a:solidFill>
                <a:latin typeface="+mj-lt"/>
                <a:ea typeface="Source Sans Pro"/>
                <a:cs typeface="Calibri"/>
              </a:rPr>
              <a:t>tendência</a:t>
            </a:r>
            <a:endParaRPr lang="en-US" b="1" dirty="0">
              <a:solidFill>
                <a:srgbClr val="0D4711"/>
              </a:solidFill>
              <a:latin typeface="+mj-lt"/>
              <a:cs typeface="Calibri"/>
            </a:endParaRPr>
          </a:p>
        </p:txBody>
      </p:sp>
      <p:sp>
        <p:nvSpPr>
          <p:cNvPr id="7" name="Retângulo 6">
            <a:extLst>
              <a:ext uri="{FF2B5EF4-FFF2-40B4-BE49-F238E27FC236}">
                <a16:creationId xmlns:a16="http://schemas.microsoft.com/office/drawing/2014/main" id="{0EB7AEF2-BC47-4D7C-9CB5-5C73BF439DA1}"/>
              </a:ext>
            </a:extLst>
          </p:cNvPr>
          <p:cNvSpPr/>
          <p:nvPr/>
        </p:nvSpPr>
        <p:spPr>
          <a:xfrm>
            <a:off x="5978926" y="1223435"/>
            <a:ext cx="4405943" cy="400110"/>
          </a:xfrm>
          <a:prstGeom prst="rect">
            <a:avLst/>
          </a:prstGeom>
        </p:spPr>
        <p:txBody>
          <a:bodyPr wrap="square" anchor="t">
            <a:spAutoFit/>
          </a:bodyPr>
          <a:lstStyle/>
          <a:p>
            <a:pPr algn="ctr"/>
            <a:r>
              <a:rPr lang="en-US" sz="2000" b="1" dirty="0">
                <a:solidFill>
                  <a:srgbClr val="0D4711"/>
                </a:solidFill>
                <a:latin typeface="+mj-lt"/>
              </a:rPr>
              <a:t>“</a:t>
            </a:r>
            <a:r>
              <a:rPr lang="en-US" sz="2000" dirty="0">
                <a:solidFill>
                  <a:srgbClr val="0D4711"/>
                </a:solidFill>
                <a:latin typeface="+mj-lt"/>
              </a:rPr>
              <a:t>The</a:t>
            </a:r>
            <a:r>
              <a:rPr lang="en-US" sz="2000" b="1" dirty="0">
                <a:solidFill>
                  <a:srgbClr val="0D4711"/>
                </a:solidFill>
                <a:latin typeface="+mj-lt"/>
              </a:rPr>
              <a:t> joy of missing out”</a:t>
            </a:r>
            <a:endParaRPr lang="pt-BR" dirty="0"/>
          </a:p>
        </p:txBody>
      </p:sp>
      <p:pic>
        <p:nvPicPr>
          <p:cNvPr id="2" name="Imagem 2" descr="Tela de celular com publicação numa rede social&#10;&#10;Descrição gerada com alta confiança">
            <a:extLst>
              <a:ext uri="{FF2B5EF4-FFF2-40B4-BE49-F238E27FC236}">
                <a16:creationId xmlns:a16="http://schemas.microsoft.com/office/drawing/2014/main" id="{BEFB5757-ED97-496E-B2D6-994A54EFF7D4}"/>
              </a:ext>
            </a:extLst>
          </p:cNvPr>
          <p:cNvPicPr>
            <a:picLocks noChangeAspect="1"/>
          </p:cNvPicPr>
          <p:nvPr/>
        </p:nvPicPr>
        <p:blipFill rotWithShape="1">
          <a:blip r:embed="rId2"/>
          <a:srcRect b="2189"/>
          <a:stretch/>
        </p:blipFill>
        <p:spPr>
          <a:xfrm>
            <a:off x="4204417" y="1625757"/>
            <a:ext cx="8003540" cy="4399656"/>
          </a:xfrm>
          <a:prstGeom prst="rect">
            <a:avLst/>
          </a:prstGeom>
        </p:spPr>
      </p:pic>
      <p:sp>
        <p:nvSpPr>
          <p:cNvPr id="9" name="CaixaDeTexto 8">
            <a:extLst>
              <a:ext uri="{FF2B5EF4-FFF2-40B4-BE49-F238E27FC236}">
                <a16:creationId xmlns:a16="http://schemas.microsoft.com/office/drawing/2014/main" id="{5F0D172E-2FEA-404C-AF30-C3920E75B767}"/>
              </a:ext>
            </a:extLst>
          </p:cNvPr>
          <p:cNvSpPr txBox="1"/>
          <p:nvPr/>
        </p:nvSpPr>
        <p:spPr>
          <a:xfrm>
            <a:off x="7315199" y="6488668"/>
            <a:ext cx="2989986"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P.38/39 </a:t>
            </a:r>
          </a:p>
        </p:txBody>
      </p:sp>
    </p:spTree>
    <p:extLst>
      <p:ext uri="{BB962C8B-B14F-4D97-AF65-F5344CB8AC3E}">
        <p14:creationId xmlns:p14="http://schemas.microsoft.com/office/powerpoint/2010/main" val="12816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F317901-B2BC-41FC-9A2C-8AFEA7A3591E}"/>
              </a:ext>
            </a:extLst>
          </p:cNvPr>
          <p:cNvPicPr>
            <a:picLocks noChangeAspect="1"/>
          </p:cNvPicPr>
          <p:nvPr/>
        </p:nvPicPr>
        <p:blipFill>
          <a:blip r:embed="rId2"/>
          <a:stretch>
            <a:fillRect/>
          </a:stretch>
        </p:blipFill>
        <p:spPr>
          <a:xfrm>
            <a:off x="395438" y="1493915"/>
            <a:ext cx="8529194" cy="4751053"/>
          </a:xfrm>
          <a:prstGeom prst="rect">
            <a:avLst/>
          </a:prstGeom>
        </p:spPr>
      </p:pic>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p:txBody>
          <a:bodyPr/>
          <a:lstStyle/>
          <a:p>
            <a:r>
              <a:rPr lang="pt-BR" dirty="0" err="1">
                <a:solidFill>
                  <a:srgbClr val="0D4711"/>
                </a:solidFill>
              </a:rPr>
              <a:t>Finding</a:t>
            </a:r>
            <a:r>
              <a:rPr lang="pt-BR" dirty="0">
                <a:solidFill>
                  <a:srgbClr val="0D4711"/>
                </a:solidFill>
              </a:rPr>
              <a:t> </a:t>
            </a:r>
            <a:r>
              <a:rPr lang="pt-BR" dirty="0" err="1">
                <a:solidFill>
                  <a:srgbClr val="0D4711"/>
                </a:solidFill>
              </a:rPr>
              <a:t>my</a:t>
            </a:r>
            <a:r>
              <a:rPr lang="pt-BR" dirty="0">
                <a:solidFill>
                  <a:srgbClr val="0D4711"/>
                </a:solidFill>
              </a:rPr>
              <a:t> JOMO</a:t>
            </a:r>
          </a:p>
        </p:txBody>
      </p:sp>
      <p:sp>
        <p:nvSpPr>
          <p:cNvPr id="7" name="CaixaDeTexto 6">
            <a:extLst>
              <a:ext uri="{FF2B5EF4-FFF2-40B4-BE49-F238E27FC236}">
                <a16:creationId xmlns:a16="http://schemas.microsoft.com/office/drawing/2014/main" id="{4F124A95-ED15-4329-ADC0-E77ECB4BF773}"/>
              </a:ext>
            </a:extLst>
          </p:cNvPr>
          <p:cNvSpPr txBox="1"/>
          <p:nvPr/>
        </p:nvSpPr>
        <p:spPr>
          <a:xfrm>
            <a:off x="8924632" y="2544796"/>
            <a:ext cx="2871930" cy="1631216"/>
          </a:xfrm>
          <a:prstGeom prst="rect">
            <a:avLst/>
          </a:prstGeom>
          <a:noFill/>
        </p:spPr>
        <p:txBody>
          <a:bodyPr wrap="square" rtlCol="0">
            <a:spAutoFit/>
          </a:bodyPr>
          <a:lstStyle/>
          <a:p>
            <a:pPr algn="r"/>
            <a:r>
              <a:rPr lang="en-US" sz="2000" dirty="0">
                <a:solidFill>
                  <a:srgbClr val="08782B"/>
                </a:solidFill>
              </a:rPr>
              <a:t>It is in developed markets where the </a:t>
            </a:r>
            <a:r>
              <a:rPr lang="en-US" sz="2000" b="1" dirty="0">
                <a:solidFill>
                  <a:srgbClr val="08782B"/>
                </a:solidFill>
              </a:rPr>
              <a:t>perception of the internet as a source of stress is growing fastest</a:t>
            </a:r>
            <a:r>
              <a:rPr lang="en-US" sz="2000" dirty="0">
                <a:solidFill>
                  <a:srgbClr val="08782B"/>
                </a:solidFill>
              </a:rPr>
              <a:t>. </a:t>
            </a:r>
            <a:endParaRPr lang="pt-BR" sz="2000" dirty="0">
              <a:solidFill>
                <a:srgbClr val="08782B"/>
              </a:solidFill>
            </a:endParaRPr>
          </a:p>
        </p:txBody>
      </p:sp>
      <p:sp>
        <p:nvSpPr>
          <p:cNvPr id="6" name="CaixaDeTexto 5">
            <a:extLst>
              <a:ext uri="{FF2B5EF4-FFF2-40B4-BE49-F238E27FC236}">
                <a16:creationId xmlns:a16="http://schemas.microsoft.com/office/drawing/2014/main" id="{0DB0D0C2-4233-44F1-AF30-5288947FD83A}"/>
              </a:ext>
            </a:extLst>
          </p:cNvPr>
          <p:cNvSpPr txBox="1"/>
          <p:nvPr/>
        </p:nvSpPr>
        <p:spPr>
          <a:xfrm>
            <a:off x="7315199" y="6488668"/>
            <a:ext cx="2730299"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P.40 </a:t>
            </a:r>
          </a:p>
        </p:txBody>
      </p:sp>
    </p:spTree>
    <p:extLst>
      <p:ext uri="{BB962C8B-B14F-4D97-AF65-F5344CB8AC3E}">
        <p14:creationId xmlns:p14="http://schemas.microsoft.com/office/powerpoint/2010/main" val="294760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6FA0C86-04E4-46A2-A1F7-E4DD37864443}"/>
              </a:ext>
            </a:extLst>
          </p:cNvPr>
          <p:cNvPicPr>
            <a:picLocks noChangeAspect="1"/>
          </p:cNvPicPr>
          <p:nvPr/>
        </p:nvPicPr>
        <p:blipFill>
          <a:blip r:embed="rId2"/>
          <a:stretch>
            <a:fillRect/>
          </a:stretch>
        </p:blipFill>
        <p:spPr>
          <a:xfrm>
            <a:off x="721126" y="1326697"/>
            <a:ext cx="8309882" cy="4767965"/>
          </a:xfrm>
          <a:prstGeom prst="rect">
            <a:avLst/>
          </a:prstGeom>
        </p:spPr>
      </p:pic>
      <p:sp>
        <p:nvSpPr>
          <p:cNvPr id="6" name="Título 7">
            <a:extLst>
              <a:ext uri="{FF2B5EF4-FFF2-40B4-BE49-F238E27FC236}">
                <a16:creationId xmlns:a16="http://schemas.microsoft.com/office/drawing/2014/main" id="{DBF3428F-EB2C-40BE-8CD1-2F681148FFA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a:solidFill>
                  <a:srgbClr val="0D4711"/>
                </a:solidFill>
              </a:rPr>
              <a:t>Finding my JOMO</a:t>
            </a:r>
            <a:endParaRPr lang="pt-BR" dirty="0">
              <a:solidFill>
                <a:srgbClr val="0D4711"/>
              </a:solidFill>
            </a:endParaRPr>
          </a:p>
        </p:txBody>
      </p:sp>
      <p:sp>
        <p:nvSpPr>
          <p:cNvPr id="4" name="CaixaDeTexto 3">
            <a:extLst>
              <a:ext uri="{FF2B5EF4-FFF2-40B4-BE49-F238E27FC236}">
                <a16:creationId xmlns:a16="http://schemas.microsoft.com/office/drawing/2014/main" id="{C74CA8EB-3105-499C-9D93-677AFF751ED3}"/>
              </a:ext>
            </a:extLst>
          </p:cNvPr>
          <p:cNvSpPr txBox="1"/>
          <p:nvPr/>
        </p:nvSpPr>
        <p:spPr>
          <a:xfrm>
            <a:off x="7315199" y="6488668"/>
            <a:ext cx="2730299"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P.41 </a:t>
            </a:r>
          </a:p>
        </p:txBody>
      </p:sp>
    </p:spTree>
    <p:extLst>
      <p:ext uri="{BB962C8B-B14F-4D97-AF65-F5344CB8AC3E}">
        <p14:creationId xmlns:p14="http://schemas.microsoft.com/office/powerpoint/2010/main" val="418005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AF8FD80A-3FD0-40E2-918D-A1C0CBF1BA97}"/>
              </a:ext>
            </a:extLst>
          </p:cNvPr>
          <p:cNvPicPr>
            <a:picLocks noGrp="1" noChangeAspect="1"/>
          </p:cNvPicPr>
          <p:nvPr>
            <p:ph idx="1"/>
          </p:nvPr>
        </p:nvPicPr>
        <p:blipFill rotWithShape="1">
          <a:blip r:embed="rId2"/>
          <a:srcRect l="24311" t="32079" r="25341" b="27832"/>
          <a:stretch/>
        </p:blipFill>
        <p:spPr>
          <a:xfrm>
            <a:off x="552360" y="947371"/>
            <a:ext cx="11087280" cy="4963258"/>
          </a:xfrm>
          <a:prstGeom prst="rect">
            <a:avLst/>
          </a:prstGeom>
        </p:spPr>
      </p:pic>
    </p:spTree>
    <p:extLst>
      <p:ext uri="{BB962C8B-B14F-4D97-AF65-F5344CB8AC3E}">
        <p14:creationId xmlns:p14="http://schemas.microsoft.com/office/powerpoint/2010/main" val="409322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7">
            <a:extLst>
              <a:ext uri="{FF2B5EF4-FFF2-40B4-BE49-F238E27FC236}">
                <a16:creationId xmlns:a16="http://schemas.microsoft.com/office/drawing/2014/main" id="{DBF3428F-EB2C-40BE-8CD1-2F681148FFA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pt-BR">
                <a:solidFill>
                  <a:srgbClr val="0D4711"/>
                </a:solidFill>
              </a:rPr>
              <a:t>Finding my JOMO</a:t>
            </a:r>
            <a:endParaRPr lang="pt-BR" dirty="0">
              <a:solidFill>
                <a:srgbClr val="0D4711"/>
              </a:solidFill>
            </a:endParaRPr>
          </a:p>
        </p:txBody>
      </p:sp>
      <p:sp>
        <p:nvSpPr>
          <p:cNvPr id="3" name="Retângulo 2">
            <a:extLst>
              <a:ext uri="{FF2B5EF4-FFF2-40B4-BE49-F238E27FC236}">
                <a16:creationId xmlns:a16="http://schemas.microsoft.com/office/drawing/2014/main" id="{EFDB9717-30BE-46CA-998B-585E9F7BAB92}"/>
              </a:ext>
            </a:extLst>
          </p:cNvPr>
          <p:cNvSpPr/>
          <p:nvPr/>
        </p:nvSpPr>
        <p:spPr>
          <a:xfrm>
            <a:off x="1577741" y="1473202"/>
            <a:ext cx="6096000" cy="1323439"/>
          </a:xfrm>
          <a:prstGeom prst="rect">
            <a:avLst/>
          </a:prstGeom>
          <a:noFill/>
        </p:spPr>
        <p:txBody>
          <a:bodyPr wrap="square" rtlCol="0">
            <a:spAutoFit/>
          </a:bodyPr>
          <a:lstStyle/>
          <a:p>
            <a:r>
              <a:rPr lang="en-US" sz="2000" dirty="0">
                <a:solidFill>
                  <a:srgbClr val="08782B"/>
                </a:solidFill>
              </a:rPr>
              <a:t>Finding my JOMO consumers look to ‘</a:t>
            </a:r>
            <a:r>
              <a:rPr lang="en-US" sz="2000" b="1" dirty="0">
                <a:solidFill>
                  <a:srgbClr val="08782B"/>
                </a:solidFill>
              </a:rPr>
              <a:t>de-clutter</a:t>
            </a:r>
            <a:r>
              <a:rPr lang="en-US" sz="2000" dirty="0">
                <a:solidFill>
                  <a:srgbClr val="08782B"/>
                </a:solidFill>
              </a:rPr>
              <a:t>’ social network engagements to carve out more time for themselves and to </a:t>
            </a:r>
            <a:r>
              <a:rPr lang="en-US" sz="2000" b="1" dirty="0">
                <a:solidFill>
                  <a:srgbClr val="08782B"/>
                </a:solidFill>
              </a:rPr>
              <a:t>simplify</a:t>
            </a:r>
            <a:r>
              <a:rPr lang="en-US" sz="2000" dirty="0">
                <a:solidFill>
                  <a:srgbClr val="08782B"/>
                </a:solidFill>
              </a:rPr>
              <a:t> the way their spare time is spent.</a:t>
            </a:r>
            <a:endParaRPr lang="pt-BR" sz="2000" dirty="0">
              <a:solidFill>
                <a:srgbClr val="08782B"/>
              </a:solidFill>
            </a:endParaRPr>
          </a:p>
        </p:txBody>
      </p:sp>
      <p:pic>
        <p:nvPicPr>
          <p:cNvPr id="5" name="Gráfico 4">
            <a:extLst>
              <a:ext uri="{FF2B5EF4-FFF2-40B4-BE49-F238E27FC236}">
                <a16:creationId xmlns:a16="http://schemas.microsoft.com/office/drawing/2014/main" id="{959611DC-4798-4171-B0CB-2679CAE5F9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7955" y="1351377"/>
            <a:ext cx="1501541" cy="1501541"/>
          </a:xfrm>
          <a:prstGeom prst="rect">
            <a:avLst/>
          </a:prstGeom>
        </p:spPr>
      </p:pic>
      <p:sp>
        <p:nvSpPr>
          <p:cNvPr id="8" name="Retângulo 7">
            <a:extLst>
              <a:ext uri="{FF2B5EF4-FFF2-40B4-BE49-F238E27FC236}">
                <a16:creationId xmlns:a16="http://schemas.microsoft.com/office/drawing/2014/main" id="{6DB513B1-9900-4DEA-8026-3B3ADCD2F975}"/>
              </a:ext>
            </a:extLst>
          </p:cNvPr>
          <p:cNvSpPr/>
          <p:nvPr/>
        </p:nvSpPr>
        <p:spPr>
          <a:xfrm>
            <a:off x="4012273" y="2927837"/>
            <a:ext cx="6096000" cy="1015663"/>
          </a:xfrm>
          <a:prstGeom prst="rect">
            <a:avLst/>
          </a:prstGeom>
          <a:noFill/>
        </p:spPr>
        <p:txBody>
          <a:bodyPr wrap="square" rtlCol="0">
            <a:spAutoFit/>
          </a:bodyPr>
          <a:lstStyle/>
          <a:p>
            <a:pPr algn="r"/>
            <a:r>
              <a:rPr lang="en-US" sz="2000" dirty="0">
                <a:solidFill>
                  <a:srgbClr val="08782B"/>
                </a:solidFill>
              </a:rPr>
              <a:t>Consumers are detaching from their phones to </a:t>
            </a:r>
            <a:r>
              <a:rPr lang="en-US" sz="2000" b="1" dirty="0">
                <a:solidFill>
                  <a:srgbClr val="08782B"/>
                </a:solidFill>
              </a:rPr>
              <a:t>focus on other offline activities </a:t>
            </a:r>
            <a:r>
              <a:rPr lang="en-US" sz="2000" dirty="0">
                <a:solidFill>
                  <a:srgbClr val="08782B"/>
                </a:solidFill>
              </a:rPr>
              <a:t>in the home as well as on the move</a:t>
            </a:r>
            <a:endParaRPr lang="pt-BR" sz="2000" dirty="0">
              <a:solidFill>
                <a:srgbClr val="08782B"/>
              </a:solidFill>
            </a:endParaRPr>
          </a:p>
        </p:txBody>
      </p:sp>
      <p:grpSp>
        <p:nvGrpSpPr>
          <p:cNvPr id="11" name="Gráfico 9">
            <a:extLst>
              <a:ext uri="{FF2B5EF4-FFF2-40B4-BE49-F238E27FC236}">
                <a16:creationId xmlns:a16="http://schemas.microsoft.com/office/drawing/2014/main" id="{172D0C41-B01A-4CC3-B90B-916B198791CF}"/>
              </a:ext>
            </a:extLst>
          </p:cNvPr>
          <p:cNvGrpSpPr>
            <a:grpSpLocks noChangeAspect="1"/>
          </p:cNvGrpSpPr>
          <p:nvPr/>
        </p:nvGrpSpPr>
        <p:grpSpPr>
          <a:xfrm flipH="1">
            <a:off x="10269392" y="2842209"/>
            <a:ext cx="1286538" cy="1148375"/>
            <a:chOff x="9317736" y="3511977"/>
            <a:chExt cx="1545336" cy="1379381"/>
          </a:xfrm>
        </p:grpSpPr>
        <p:sp>
          <p:nvSpPr>
            <p:cNvPr id="12" name="Forma Livre: Forma 11">
              <a:extLst>
                <a:ext uri="{FF2B5EF4-FFF2-40B4-BE49-F238E27FC236}">
                  <a16:creationId xmlns:a16="http://schemas.microsoft.com/office/drawing/2014/main" id="{E7102384-F60D-4861-84C5-2767B1C98EF5}"/>
                </a:ext>
              </a:extLst>
            </p:cNvPr>
            <p:cNvSpPr/>
            <p:nvPr/>
          </p:nvSpPr>
          <p:spPr>
            <a:xfrm>
              <a:off x="9968512" y="4104046"/>
              <a:ext cx="276455" cy="316208"/>
            </a:xfrm>
            <a:custGeom>
              <a:avLst/>
              <a:gdLst>
                <a:gd name="connsiteX0" fmla="*/ 219299 w 276455"/>
                <a:gd name="connsiteY0" fmla="*/ 0 h 316208"/>
                <a:gd name="connsiteX1" fmla="*/ 61083 w 276455"/>
                <a:gd name="connsiteY1" fmla="*/ 0 h 316208"/>
                <a:gd name="connsiteX2" fmla="*/ 61083 w 276455"/>
                <a:gd name="connsiteY2" fmla="*/ 114310 h 316208"/>
                <a:gd name="connsiteX3" fmla="*/ 96683 w 276455"/>
                <a:gd name="connsiteY3" fmla="*/ 114310 h 316208"/>
                <a:gd name="connsiteX4" fmla="*/ 61083 w 276455"/>
                <a:gd name="connsiteY4" fmla="*/ 149907 h 316208"/>
                <a:gd name="connsiteX5" fmla="*/ 61083 w 276455"/>
                <a:gd name="connsiteY5" fmla="*/ 156188 h 316208"/>
                <a:gd name="connsiteX6" fmla="*/ 54802 w 276455"/>
                <a:gd name="connsiteY6" fmla="*/ 156188 h 316208"/>
                <a:gd name="connsiteX7" fmla="*/ 0 w 276455"/>
                <a:gd name="connsiteY7" fmla="*/ 210990 h 316208"/>
                <a:gd name="connsiteX8" fmla="*/ 10350 w 276455"/>
                <a:gd name="connsiteY8" fmla="*/ 253806 h 316208"/>
                <a:gd name="connsiteX9" fmla="*/ 10350 w 276455"/>
                <a:gd name="connsiteY9" fmla="*/ 312623 h 316208"/>
                <a:gd name="connsiteX10" fmla="*/ 13935 w 276455"/>
                <a:gd name="connsiteY10" fmla="*/ 316208 h 316208"/>
                <a:gd name="connsiteX11" fmla="*/ 255786 w 276455"/>
                <a:gd name="connsiteY11" fmla="*/ 101144 h 316208"/>
                <a:gd name="connsiteX12" fmla="*/ 276455 w 276455"/>
                <a:gd name="connsiteY12" fmla="*/ 57156 h 316208"/>
                <a:gd name="connsiteX13" fmla="*/ 219299 w 276455"/>
                <a:gd name="connsiteY13" fmla="*/ 0 h 31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455" h="316208">
                  <a:moveTo>
                    <a:pt x="219299" y="0"/>
                  </a:moveTo>
                  <a:lnTo>
                    <a:pt x="61083" y="0"/>
                  </a:lnTo>
                  <a:lnTo>
                    <a:pt x="61083" y="114310"/>
                  </a:lnTo>
                  <a:lnTo>
                    <a:pt x="96683" y="114310"/>
                  </a:lnTo>
                  <a:lnTo>
                    <a:pt x="61083" y="149907"/>
                  </a:lnTo>
                  <a:lnTo>
                    <a:pt x="61083" y="156188"/>
                  </a:lnTo>
                  <a:lnTo>
                    <a:pt x="54802" y="156188"/>
                  </a:lnTo>
                  <a:lnTo>
                    <a:pt x="0" y="210990"/>
                  </a:lnTo>
                  <a:cubicBezTo>
                    <a:pt x="10129" y="232015"/>
                    <a:pt x="10350" y="253806"/>
                    <a:pt x="10350" y="253806"/>
                  </a:cubicBezTo>
                  <a:lnTo>
                    <a:pt x="10350" y="312623"/>
                  </a:lnTo>
                  <a:lnTo>
                    <a:pt x="13935" y="316208"/>
                  </a:lnTo>
                  <a:lnTo>
                    <a:pt x="255786" y="101144"/>
                  </a:lnTo>
                  <a:cubicBezTo>
                    <a:pt x="268409" y="90659"/>
                    <a:pt x="276455" y="74849"/>
                    <a:pt x="276455" y="57156"/>
                  </a:cubicBezTo>
                  <a:cubicBezTo>
                    <a:pt x="276452" y="25589"/>
                    <a:pt x="250867" y="0"/>
                    <a:pt x="219299" y="0"/>
                  </a:cubicBezTo>
                  <a:close/>
                </a:path>
              </a:pathLst>
            </a:custGeom>
            <a:solidFill>
              <a:srgbClr val="FFD5B3"/>
            </a:solidFill>
            <a:ln w="3014"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4760EC0B-A572-4FA8-BC4D-F58633770520}"/>
                </a:ext>
              </a:extLst>
            </p:cNvPr>
            <p:cNvSpPr/>
            <p:nvPr/>
          </p:nvSpPr>
          <p:spPr>
            <a:xfrm>
              <a:off x="9871265" y="4101124"/>
              <a:ext cx="158333" cy="159109"/>
            </a:xfrm>
            <a:custGeom>
              <a:avLst/>
              <a:gdLst>
                <a:gd name="connsiteX0" fmla="*/ 0 w 158333"/>
                <a:gd name="connsiteY0" fmla="*/ 80191 h 159109"/>
                <a:gd name="connsiteX1" fmla="*/ 78921 w 158333"/>
                <a:gd name="connsiteY1" fmla="*/ 159109 h 159109"/>
                <a:gd name="connsiteX2" fmla="*/ 158334 w 158333"/>
                <a:gd name="connsiteY2" fmla="*/ 159109 h 159109"/>
                <a:gd name="connsiteX3" fmla="*/ 158334 w 158333"/>
                <a:gd name="connsiteY3" fmla="*/ 0 h 159109"/>
                <a:gd name="connsiteX4" fmla="*/ 80188 w 158333"/>
                <a:gd name="connsiteY4" fmla="*/ 0 h 15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33" h="159109">
                  <a:moveTo>
                    <a:pt x="0" y="80191"/>
                  </a:moveTo>
                  <a:lnTo>
                    <a:pt x="78921" y="159109"/>
                  </a:lnTo>
                  <a:lnTo>
                    <a:pt x="158334" y="159109"/>
                  </a:lnTo>
                  <a:lnTo>
                    <a:pt x="158334" y="0"/>
                  </a:lnTo>
                  <a:lnTo>
                    <a:pt x="80188" y="0"/>
                  </a:lnTo>
                  <a:close/>
                </a:path>
              </a:pathLst>
            </a:custGeom>
            <a:solidFill>
              <a:srgbClr val="046699"/>
            </a:solidFill>
            <a:ln w="3014"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9D8E516E-5415-4603-887B-DD5AC8304E60}"/>
                </a:ext>
              </a:extLst>
            </p:cNvPr>
            <p:cNvSpPr/>
            <p:nvPr/>
          </p:nvSpPr>
          <p:spPr>
            <a:xfrm>
              <a:off x="9340372" y="4380616"/>
              <a:ext cx="488108" cy="488108"/>
            </a:xfrm>
            <a:custGeom>
              <a:avLst/>
              <a:gdLst>
                <a:gd name="connsiteX0" fmla="*/ 488109 w 488108"/>
                <a:gd name="connsiteY0" fmla="*/ 244054 h 488108"/>
                <a:gd name="connsiteX1" fmla="*/ 244054 w 488108"/>
                <a:gd name="connsiteY1" fmla="*/ 488109 h 488108"/>
                <a:gd name="connsiteX2" fmla="*/ 0 w 488108"/>
                <a:gd name="connsiteY2" fmla="*/ 244054 h 488108"/>
                <a:gd name="connsiteX3" fmla="*/ 244054 w 488108"/>
                <a:gd name="connsiteY3" fmla="*/ 0 h 488108"/>
                <a:gd name="connsiteX4" fmla="*/ 488109 w 488108"/>
                <a:gd name="connsiteY4" fmla="*/ 244054 h 4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8" h="488108">
                  <a:moveTo>
                    <a:pt x="488109" y="244054"/>
                  </a:moveTo>
                  <a:cubicBezTo>
                    <a:pt x="488109" y="378842"/>
                    <a:pt x="378842" y="488109"/>
                    <a:pt x="244054" y="488109"/>
                  </a:cubicBezTo>
                  <a:cubicBezTo>
                    <a:pt x="109267" y="488109"/>
                    <a:pt x="0" y="378842"/>
                    <a:pt x="0" y="244054"/>
                  </a:cubicBezTo>
                  <a:cubicBezTo>
                    <a:pt x="0" y="109267"/>
                    <a:pt x="109267" y="0"/>
                    <a:pt x="244054" y="0"/>
                  </a:cubicBezTo>
                  <a:cubicBezTo>
                    <a:pt x="378842" y="0"/>
                    <a:pt x="488109" y="109267"/>
                    <a:pt x="488109" y="244054"/>
                  </a:cubicBezTo>
                  <a:close/>
                </a:path>
              </a:pathLst>
            </a:custGeom>
            <a:solidFill>
              <a:srgbClr val="9EA7AF"/>
            </a:solidFill>
            <a:ln w="3014"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67083A1C-ED9E-4B24-A253-356921C8035B}"/>
                </a:ext>
              </a:extLst>
            </p:cNvPr>
            <p:cNvSpPr/>
            <p:nvPr/>
          </p:nvSpPr>
          <p:spPr>
            <a:xfrm>
              <a:off x="9405448" y="4445710"/>
              <a:ext cx="357935" cy="357932"/>
            </a:xfrm>
            <a:custGeom>
              <a:avLst/>
              <a:gdLst>
                <a:gd name="connsiteX0" fmla="*/ 178966 w 357935"/>
                <a:gd name="connsiteY0" fmla="*/ 357933 h 357932"/>
                <a:gd name="connsiteX1" fmla="*/ 0 w 357935"/>
                <a:gd name="connsiteY1" fmla="*/ 178966 h 357932"/>
                <a:gd name="connsiteX2" fmla="*/ 178966 w 357935"/>
                <a:gd name="connsiteY2" fmla="*/ 0 h 357932"/>
                <a:gd name="connsiteX3" fmla="*/ 357935 w 357935"/>
                <a:gd name="connsiteY3" fmla="*/ 178966 h 357932"/>
                <a:gd name="connsiteX4" fmla="*/ 178966 w 357935"/>
                <a:gd name="connsiteY4" fmla="*/ 357933 h 35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5" h="357932">
                  <a:moveTo>
                    <a:pt x="178966" y="357933"/>
                  </a:moveTo>
                  <a:cubicBezTo>
                    <a:pt x="80285" y="357933"/>
                    <a:pt x="0" y="277647"/>
                    <a:pt x="0" y="178966"/>
                  </a:cubicBezTo>
                  <a:cubicBezTo>
                    <a:pt x="0" y="80285"/>
                    <a:pt x="80285" y="0"/>
                    <a:pt x="178966" y="0"/>
                  </a:cubicBezTo>
                  <a:cubicBezTo>
                    <a:pt x="277650" y="0"/>
                    <a:pt x="357935" y="80285"/>
                    <a:pt x="357935" y="178966"/>
                  </a:cubicBezTo>
                  <a:cubicBezTo>
                    <a:pt x="357935" y="277647"/>
                    <a:pt x="277653" y="357933"/>
                    <a:pt x="178966" y="357933"/>
                  </a:cubicBezTo>
                  <a:close/>
                </a:path>
              </a:pathLst>
            </a:custGeom>
            <a:solidFill>
              <a:srgbClr val="FFFFFF"/>
            </a:solidFill>
            <a:ln w="3014"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9CB3DD5E-78EE-405C-87B2-ED84C1E29C72}"/>
                </a:ext>
              </a:extLst>
            </p:cNvPr>
            <p:cNvSpPr/>
            <p:nvPr/>
          </p:nvSpPr>
          <p:spPr>
            <a:xfrm>
              <a:off x="10316530" y="4380616"/>
              <a:ext cx="488108" cy="488108"/>
            </a:xfrm>
            <a:custGeom>
              <a:avLst/>
              <a:gdLst>
                <a:gd name="connsiteX0" fmla="*/ 488109 w 488108"/>
                <a:gd name="connsiteY0" fmla="*/ 244054 h 488108"/>
                <a:gd name="connsiteX1" fmla="*/ 244055 w 488108"/>
                <a:gd name="connsiteY1" fmla="*/ 488109 h 488108"/>
                <a:gd name="connsiteX2" fmla="*/ 0 w 488108"/>
                <a:gd name="connsiteY2" fmla="*/ 244054 h 488108"/>
                <a:gd name="connsiteX3" fmla="*/ 244055 w 488108"/>
                <a:gd name="connsiteY3" fmla="*/ 0 h 488108"/>
                <a:gd name="connsiteX4" fmla="*/ 488109 w 488108"/>
                <a:gd name="connsiteY4" fmla="*/ 244054 h 488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08" h="488108">
                  <a:moveTo>
                    <a:pt x="488109" y="244054"/>
                  </a:moveTo>
                  <a:cubicBezTo>
                    <a:pt x="488109" y="378842"/>
                    <a:pt x="378842" y="488109"/>
                    <a:pt x="244055" y="488109"/>
                  </a:cubicBezTo>
                  <a:cubicBezTo>
                    <a:pt x="109267" y="488109"/>
                    <a:pt x="0" y="378842"/>
                    <a:pt x="0" y="244054"/>
                  </a:cubicBezTo>
                  <a:cubicBezTo>
                    <a:pt x="0" y="109267"/>
                    <a:pt x="109267" y="0"/>
                    <a:pt x="244055" y="0"/>
                  </a:cubicBezTo>
                  <a:cubicBezTo>
                    <a:pt x="378842" y="0"/>
                    <a:pt x="488109" y="109267"/>
                    <a:pt x="488109" y="244054"/>
                  </a:cubicBezTo>
                  <a:close/>
                </a:path>
              </a:pathLst>
            </a:custGeom>
            <a:solidFill>
              <a:srgbClr val="9EA7AF"/>
            </a:solidFill>
            <a:ln w="3014"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AE17B3E3-ED3D-4678-8903-B76DDACB8057}"/>
                </a:ext>
              </a:extLst>
            </p:cNvPr>
            <p:cNvSpPr/>
            <p:nvPr/>
          </p:nvSpPr>
          <p:spPr>
            <a:xfrm>
              <a:off x="10381630" y="4445710"/>
              <a:ext cx="357932" cy="357932"/>
            </a:xfrm>
            <a:custGeom>
              <a:avLst/>
              <a:gdLst>
                <a:gd name="connsiteX0" fmla="*/ 178966 w 357932"/>
                <a:gd name="connsiteY0" fmla="*/ 357933 h 357932"/>
                <a:gd name="connsiteX1" fmla="*/ 0 w 357932"/>
                <a:gd name="connsiteY1" fmla="*/ 178966 h 357932"/>
                <a:gd name="connsiteX2" fmla="*/ 178966 w 357932"/>
                <a:gd name="connsiteY2" fmla="*/ 0 h 357932"/>
                <a:gd name="connsiteX3" fmla="*/ 357932 w 357932"/>
                <a:gd name="connsiteY3" fmla="*/ 178966 h 357932"/>
                <a:gd name="connsiteX4" fmla="*/ 178966 w 357932"/>
                <a:gd name="connsiteY4" fmla="*/ 357933 h 357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2" h="357932">
                  <a:moveTo>
                    <a:pt x="178966" y="357933"/>
                  </a:moveTo>
                  <a:cubicBezTo>
                    <a:pt x="80285" y="357933"/>
                    <a:pt x="0" y="277647"/>
                    <a:pt x="0" y="178966"/>
                  </a:cubicBezTo>
                  <a:cubicBezTo>
                    <a:pt x="0" y="80285"/>
                    <a:pt x="80285" y="0"/>
                    <a:pt x="178966" y="0"/>
                  </a:cubicBezTo>
                  <a:cubicBezTo>
                    <a:pt x="277647" y="0"/>
                    <a:pt x="357932" y="80285"/>
                    <a:pt x="357932" y="178966"/>
                  </a:cubicBezTo>
                  <a:cubicBezTo>
                    <a:pt x="357932" y="277647"/>
                    <a:pt x="277647" y="357933"/>
                    <a:pt x="178966" y="357933"/>
                  </a:cubicBezTo>
                  <a:close/>
                </a:path>
              </a:pathLst>
            </a:custGeom>
            <a:solidFill>
              <a:srgbClr val="FFFFFF"/>
            </a:solidFill>
            <a:ln w="3014"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8FC199A9-899F-46B2-A671-07EBE5FD1E7A}"/>
                </a:ext>
              </a:extLst>
            </p:cNvPr>
            <p:cNvSpPr/>
            <p:nvPr/>
          </p:nvSpPr>
          <p:spPr>
            <a:xfrm>
              <a:off x="9985749" y="4566104"/>
              <a:ext cx="155094" cy="156187"/>
            </a:xfrm>
            <a:custGeom>
              <a:avLst/>
              <a:gdLst>
                <a:gd name="connsiteX0" fmla="*/ 76995 w 155094"/>
                <a:gd name="connsiteY0" fmla="*/ 0 h 156187"/>
                <a:gd name="connsiteX1" fmla="*/ 0 w 155094"/>
                <a:gd name="connsiteY1" fmla="*/ 65079 h 156187"/>
                <a:gd name="connsiteX2" fmla="*/ 55397 w 155094"/>
                <a:gd name="connsiteY2" fmla="*/ 65079 h 156187"/>
                <a:gd name="connsiteX3" fmla="*/ 70488 w 155094"/>
                <a:gd name="connsiteY3" fmla="*/ 80170 h 156187"/>
                <a:gd name="connsiteX4" fmla="*/ 70488 w 155094"/>
                <a:gd name="connsiteY4" fmla="*/ 118321 h 156187"/>
                <a:gd name="connsiteX5" fmla="*/ 55397 w 155094"/>
                <a:gd name="connsiteY5" fmla="*/ 133412 h 156187"/>
                <a:gd name="connsiteX6" fmla="*/ 21879 w 155094"/>
                <a:gd name="connsiteY6" fmla="*/ 133412 h 156187"/>
                <a:gd name="connsiteX7" fmla="*/ 76998 w 155094"/>
                <a:gd name="connsiteY7" fmla="*/ 156188 h 156187"/>
                <a:gd name="connsiteX8" fmla="*/ 155095 w 155094"/>
                <a:gd name="connsiteY8" fmla="*/ 78094 h 156187"/>
                <a:gd name="connsiteX9" fmla="*/ 76995 w 155094"/>
                <a:gd name="connsiteY9" fmla="*/ 0 h 15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094" h="156187">
                  <a:moveTo>
                    <a:pt x="76995" y="0"/>
                  </a:moveTo>
                  <a:cubicBezTo>
                    <a:pt x="38301" y="0"/>
                    <a:pt x="6202" y="28148"/>
                    <a:pt x="0" y="65079"/>
                  </a:cubicBezTo>
                  <a:lnTo>
                    <a:pt x="55397" y="65079"/>
                  </a:lnTo>
                  <a:cubicBezTo>
                    <a:pt x="63697" y="65079"/>
                    <a:pt x="70488" y="71870"/>
                    <a:pt x="70488" y="80170"/>
                  </a:cubicBezTo>
                  <a:lnTo>
                    <a:pt x="70488" y="118321"/>
                  </a:lnTo>
                  <a:cubicBezTo>
                    <a:pt x="70488" y="126621"/>
                    <a:pt x="63697" y="133412"/>
                    <a:pt x="55397" y="133412"/>
                  </a:cubicBezTo>
                  <a:lnTo>
                    <a:pt x="21879" y="133412"/>
                  </a:lnTo>
                  <a:cubicBezTo>
                    <a:pt x="36005" y="147486"/>
                    <a:pt x="55484" y="156188"/>
                    <a:pt x="76998" y="156188"/>
                  </a:cubicBezTo>
                  <a:cubicBezTo>
                    <a:pt x="120129" y="156188"/>
                    <a:pt x="155095" y="121224"/>
                    <a:pt x="155095" y="78094"/>
                  </a:cubicBezTo>
                  <a:cubicBezTo>
                    <a:pt x="155092" y="34966"/>
                    <a:pt x="120126" y="0"/>
                    <a:pt x="76995" y="0"/>
                  </a:cubicBezTo>
                  <a:close/>
                </a:path>
              </a:pathLst>
            </a:custGeom>
            <a:solidFill>
              <a:srgbClr val="9EA7AF"/>
            </a:solidFill>
            <a:ln w="3014"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9FE9A0DE-FAF0-4E9E-9C64-F9D342F44EF1}"/>
                </a:ext>
              </a:extLst>
            </p:cNvPr>
            <p:cNvSpPr/>
            <p:nvPr/>
          </p:nvSpPr>
          <p:spPr>
            <a:xfrm>
              <a:off x="9865780" y="4291336"/>
              <a:ext cx="113084" cy="340864"/>
            </a:xfrm>
            <a:custGeom>
              <a:avLst/>
              <a:gdLst>
                <a:gd name="connsiteX0" fmla="*/ 26582 w 113084"/>
                <a:gd name="connsiteY0" fmla="*/ 339847 h 340864"/>
                <a:gd name="connsiteX1" fmla="*/ 113084 w 113084"/>
                <a:gd name="connsiteY1" fmla="*/ 339847 h 340864"/>
                <a:gd name="connsiteX2" fmla="*/ 113081 w 113084"/>
                <a:gd name="connsiteY2" fmla="*/ 66516 h 340864"/>
                <a:gd name="connsiteX3" fmla="*/ 84876 w 113084"/>
                <a:gd name="connsiteY3" fmla="*/ 0 h 340864"/>
                <a:gd name="connsiteX4" fmla="*/ 0 w 113084"/>
                <a:gd name="connsiteY4" fmla="*/ 84876 h 340864"/>
                <a:gd name="connsiteX5" fmla="*/ 21269 w 113084"/>
                <a:gd name="connsiteY5" fmla="*/ 340864 h 340864"/>
                <a:gd name="connsiteX6" fmla="*/ 26582 w 113084"/>
                <a:gd name="connsiteY6" fmla="*/ 339847 h 34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084" h="340864">
                  <a:moveTo>
                    <a:pt x="26582" y="339847"/>
                  </a:moveTo>
                  <a:lnTo>
                    <a:pt x="113084" y="339847"/>
                  </a:lnTo>
                  <a:lnTo>
                    <a:pt x="113081" y="66516"/>
                  </a:lnTo>
                  <a:cubicBezTo>
                    <a:pt x="113081" y="66516"/>
                    <a:pt x="112668" y="23461"/>
                    <a:pt x="84876" y="0"/>
                  </a:cubicBezTo>
                  <a:lnTo>
                    <a:pt x="0" y="84876"/>
                  </a:lnTo>
                  <a:lnTo>
                    <a:pt x="21269" y="340864"/>
                  </a:lnTo>
                  <a:cubicBezTo>
                    <a:pt x="22926" y="340233"/>
                    <a:pt x="24707" y="339847"/>
                    <a:pt x="26582" y="339847"/>
                  </a:cubicBezTo>
                  <a:close/>
                </a:path>
              </a:pathLst>
            </a:custGeom>
            <a:solidFill>
              <a:srgbClr val="FFB98A"/>
            </a:solidFill>
            <a:ln w="3014"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063D1136-4921-42CD-82A5-44038A650FC0}"/>
                </a:ext>
              </a:extLst>
            </p:cNvPr>
            <p:cNvSpPr/>
            <p:nvPr/>
          </p:nvSpPr>
          <p:spPr>
            <a:xfrm>
              <a:off x="10012246" y="3658259"/>
              <a:ext cx="235971" cy="198494"/>
            </a:xfrm>
            <a:custGeom>
              <a:avLst/>
              <a:gdLst>
                <a:gd name="connsiteX0" fmla="*/ 0 w 235971"/>
                <a:gd name="connsiteY0" fmla="*/ 80505 h 198494"/>
                <a:gd name="connsiteX1" fmla="*/ 23240 w 235971"/>
                <a:gd name="connsiteY1" fmla="*/ 150815 h 198494"/>
                <a:gd name="connsiteX2" fmla="*/ 34972 w 235971"/>
                <a:gd name="connsiteY2" fmla="*/ 160042 h 198494"/>
                <a:gd name="connsiteX3" fmla="*/ 55508 w 235971"/>
                <a:gd name="connsiteY3" fmla="*/ 180578 h 198494"/>
                <a:gd name="connsiteX4" fmla="*/ 117989 w 235971"/>
                <a:gd name="connsiteY4" fmla="*/ 198494 h 198494"/>
                <a:gd name="connsiteX5" fmla="*/ 235972 w 235971"/>
                <a:gd name="connsiteY5" fmla="*/ 80508 h 198494"/>
                <a:gd name="connsiteX6" fmla="*/ 235972 w 235971"/>
                <a:gd name="connsiteY6" fmla="*/ 0 h 198494"/>
                <a:gd name="connsiteX7" fmla="*/ 0 w 235971"/>
                <a:gd name="connsiteY7" fmla="*/ 0 h 198494"/>
                <a:gd name="connsiteX8" fmla="*/ 0 w 235971"/>
                <a:gd name="connsiteY8" fmla="*/ 80505 h 198494"/>
                <a:gd name="connsiteX9" fmla="*/ 0 w 235971"/>
                <a:gd name="connsiteY9" fmla="*/ 80505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971" h="198494">
                  <a:moveTo>
                    <a:pt x="0" y="80505"/>
                  </a:moveTo>
                  <a:cubicBezTo>
                    <a:pt x="0" y="106852"/>
                    <a:pt x="8641" y="131179"/>
                    <a:pt x="23240" y="150815"/>
                  </a:cubicBezTo>
                  <a:cubicBezTo>
                    <a:pt x="27439" y="153423"/>
                    <a:pt x="31396" y="156465"/>
                    <a:pt x="34972" y="160042"/>
                  </a:cubicBezTo>
                  <a:lnTo>
                    <a:pt x="55508" y="180578"/>
                  </a:lnTo>
                  <a:cubicBezTo>
                    <a:pt x="73630" y="191917"/>
                    <a:pt x="95038" y="198494"/>
                    <a:pt x="117989" y="198494"/>
                  </a:cubicBezTo>
                  <a:cubicBezTo>
                    <a:pt x="183150" y="198494"/>
                    <a:pt x="235972" y="145666"/>
                    <a:pt x="235972" y="80508"/>
                  </a:cubicBezTo>
                  <a:lnTo>
                    <a:pt x="235972" y="0"/>
                  </a:lnTo>
                  <a:lnTo>
                    <a:pt x="0" y="0"/>
                  </a:lnTo>
                  <a:lnTo>
                    <a:pt x="0" y="80505"/>
                  </a:lnTo>
                  <a:lnTo>
                    <a:pt x="0" y="80505"/>
                  </a:lnTo>
                  <a:close/>
                </a:path>
              </a:pathLst>
            </a:custGeom>
            <a:solidFill>
              <a:srgbClr val="FFD5B3"/>
            </a:solidFill>
            <a:ln w="3014"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627C9B86-D495-4E28-803A-29B2E404E1C0}"/>
                </a:ext>
              </a:extLst>
            </p:cNvPr>
            <p:cNvSpPr/>
            <p:nvPr/>
          </p:nvSpPr>
          <p:spPr>
            <a:xfrm>
              <a:off x="10012246" y="3658259"/>
              <a:ext cx="235971" cy="198494"/>
            </a:xfrm>
            <a:custGeom>
              <a:avLst/>
              <a:gdLst>
                <a:gd name="connsiteX0" fmla="*/ 0 w 235971"/>
                <a:gd name="connsiteY0" fmla="*/ 80505 h 198494"/>
                <a:gd name="connsiteX1" fmla="*/ 23240 w 235971"/>
                <a:gd name="connsiteY1" fmla="*/ 150815 h 198494"/>
                <a:gd name="connsiteX2" fmla="*/ 34972 w 235971"/>
                <a:gd name="connsiteY2" fmla="*/ 160042 h 198494"/>
                <a:gd name="connsiteX3" fmla="*/ 55508 w 235971"/>
                <a:gd name="connsiteY3" fmla="*/ 180578 h 198494"/>
                <a:gd name="connsiteX4" fmla="*/ 117989 w 235971"/>
                <a:gd name="connsiteY4" fmla="*/ 198494 h 198494"/>
                <a:gd name="connsiteX5" fmla="*/ 235972 w 235971"/>
                <a:gd name="connsiteY5" fmla="*/ 80508 h 198494"/>
                <a:gd name="connsiteX6" fmla="*/ 235972 w 235971"/>
                <a:gd name="connsiteY6" fmla="*/ 0 h 198494"/>
                <a:gd name="connsiteX7" fmla="*/ 0 w 235971"/>
                <a:gd name="connsiteY7" fmla="*/ 0 h 198494"/>
                <a:gd name="connsiteX8" fmla="*/ 0 w 235971"/>
                <a:gd name="connsiteY8" fmla="*/ 80505 h 198494"/>
                <a:gd name="connsiteX9" fmla="*/ 0 w 235971"/>
                <a:gd name="connsiteY9" fmla="*/ 80505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5971" h="198494">
                  <a:moveTo>
                    <a:pt x="0" y="80505"/>
                  </a:moveTo>
                  <a:cubicBezTo>
                    <a:pt x="0" y="106852"/>
                    <a:pt x="8641" y="131179"/>
                    <a:pt x="23240" y="150815"/>
                  </a:cubicBezTo>
                  <a:cubicBezTo>
                    <a:pt x="27439" y="153423"/>
                    <a:pt x="31396" y="156465"/>
                    <a:pt x="34972" y="160042"/>
                  </a:cubicBezTo>
                  <a:lnTo>
                    <a:pt x="55508" y="180578"/>
                  </a:lnTo>
                  <a:cubicBezTo>
                    <a:pt x="73630" y="191917"/>
                    <a:pt x="95038" y="198494"/>
                    <a:pt x="117989" y="198494"/>
                  </a:cubicBezTo>
                  <a:cubicBezTo>
                    <a:pt x="183150" y="198494"/>
                    <a:pt x="235972" y="145666"/>
                    <a:pt x="235972" y="80508"/>
                  </a:cubicBezTo>
                  <a:lnTo>
                    <a:pt x="235972" y="0"/>
                  </a:lnTo>
                  <a:lnTo>
                    <a:pt x="0" y="0"/>
                  </a:lnTo>
                  <a:lnTo>
                    <a:pt x="0" y="80505"/>
                  </a:lnTo>
                  <a:lnTo>
                    <a:pt x="0" y="80505"/>
                  </a:lnTo>
                  <a:close/>
                </a:path>
              </a:pathLst>
            </a:custGeom>
            <a:solidFill>
              <a:srgbClr val="FFD5B3"/>
            </a:solidFill>
            <a:ln w="3014"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24144DD5-5576-43A0-8B2E-EDFC29EBC0DC}"/>
                </a:ext>
              </a:extLst>
            </p:cNvPr>
            <p:cNvSpPr/>
            <p:nvPr/>
          </p:nvSpPr>
          <p:spPr>
            <a:xfrm>
              <a:off x="10012246" y="3658259"/>
              <a:ext cx="66766" cy="186726"/>
            </a:xfrm>
            <a:custGeom>
              <a:avLst/>
              <a:gdLst>
                <a:gd name="connsiteX0" fmla="*/ 0 w 66766"/>
                <a:gd name="connsiteY0" fmla="*/ 80505 h 186726"/>
                <a:gd name="connsiteX1" fmla="*/ 23240 w 66766"/>
                <a:gd name="connsiteY1" fmla="*/ 150815 h 186726"/>
                <a:gd name="connsiteX2" fmla="*/ 34972 w 66766"/>
                <a:gd name="connsiteY2" fmla="*/ 160042 h 186726"/>
                <a:gd name="connsiteX3" fmla="*/ 55508 w 66766"/>
                <a:gd name="connsiteY3" fmla="*/ 180578 h 186726"/>
                <a:gd name="connsiteX4" fmla="*/ 66766 w 66766"/>
                <a:gd name="connsiteY4" fmla="*/ 186726 h 186726"/>
                <a:gd name="connsiteX5" fmla="*/ 66766 w 66766"/>
                <a:gd name="connsiteY5" fmla="*/ 0 h 186726"/>
                <a:gd name="connsiteX6" fmla="*/ 0 w 66766"/>
                <a:gd name="connsiteY6" fmla="*/ 0 h 186726"/>
                <a:gd name="connsiteX7" fmla="*/ 0 w 66766"/>
                <a:gd name="connsiteY7" fmla="*/ 80505 h 186726"/>
                <a:gd name="connsiteX8" fmla="*/ 0 w 66766"/>
                <a:gd name="connsiteY8" fmla="*/ 80505 h 186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66" h="186726">
                  <a:moveTo>
                    <a:pt x="0" y="80505"/>
                  </a:moveTo>
                  <a:cubicBezTo>
                    <a:pt x="0" y="106852"/>
                    <a:pt x="8641" y="131179"/>
                    <a:pt x="23240" y="150815"/>
                  </a:cubicBezTo>
                  <a:cubicBezTo>
                    <a:pt x="27439" y="153423"/>
                    <a:pt x="31396" y="156465"/>
                    <a:pt x="34972" y="160042"/>
                  </a:cubicBezTo>
                  <a:lnTo>
                    <a:pt x="55508" y="180578"/>
                  </a:lnTo>
                  <a:cubicBezTo>
                    <a:pt x="59124" y="182842"/>
                    <a:pt x="62903" y="184855"/>
                    <a:pt x="66766" y="186726"/>
                  </a:cubicBezTo>
                  <a:lnTo>
                    <a:pt x="66766" y="0"/>
                  </a:lnTo>
                  <a:lnTo>
                    <a:pt x="0" y="0"/>
                  </a:lnTo>
                  <a:lnTo>
                    <a:pt x="0" y="80505"/>
                  </a:lnTo>
                  <a:lnTo>
                    <a:pt x="0" y="80505"/>
                  </a:lnTo>
                  <a:close/>
                </a:path>
              </a:pathLst>
            </a:custGeom>
            <a:solidFill>
              <a:srgbClr val="775436"/>
            </a:solidFill>
            <a:ln w="3014"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6D56E336-DD8B-4E10-AF95-AF70A5761A2C}"/>
                </a:ext>
              </a:extLst>
            </p:cNvPr>
            <p:cNvSpPr/>
            <p:nvPr/>
          </p:nvSpPr>
          <p:spPr>
            <a:xfrm>
              <a:off x="9877271" y="4631183"/>
              <a:ext cx="178966" cy="68332"/>
            </a:xfrm>
            <a:custGeom>
              <a:avLst/>
              <a:gdLst>
                <a:gd name="connsiteX0" fmla="*/ 178966 w 178966"/>
                <a:gd name="connsiteY0" fmla="*/ 53242 h 68332"/>
                <a:gd name="connsiteX1" fmla="*/ 163875 w 178966"/>
                <a:gd name="connsiteY1" fmla="*/ 68333 h 68332"/>
                <a:gd name="connsiteX2" fmla="*/ 15091 w 178966"/>
                <a:gd name="connsiteY2" fmla="*/ 68333 h 68332"/>
                <a:gd name="connsiteX3" fmla="*/ 0 w 178966"/>
                <a:gd name="connsiteY3" fmla="*/ 53242 h 68332"/>
                <a:gd name="connsiteX4" fmla="*/ 0 w 178966"/>
                <a:gd name="connsiteY4" fmla="*/ 15091 h 68332"/>
                <a:gd name="connsiteX5" fmla="*/ 15091 w 178966"/>
                <a:gd name="connsiteY5" fmla="*/ 0 h 68332"/>
                <a:gd name="connsiteX6" fmla="*/ 163875 w 178966"/>
                <a:gd name="connsiteY6" fmla="*/ 0 h 68332"/>
                <a:gd name="connsiteX7" fmla="*/ 178966 w 178966"/>
                <a:gd name="connsiteY7" fmla="*/ 15091 h 68332"/>
                <a:gd name="connsiteX8" fmla="*/ 178966 w 178966"/>
                <a:gd name="connsiteY8" fmla="*/ 53242 h 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66" h="68332">
                  <a:moveTo>
                    <a:pt x="178966" y="53242"/>
                  </a:moveTo>
                  <a:cubicBezTo>
                    <a:pt x="178966" y="61542"/>
                    <a:pt x="172175" y="68333"/>
                    <a:pt x="163875" y="68333"/>
                  </a:cubicBezTo>
                  <a:lnTo>
                    <a:pt x="15091" y="68333"/>
                  </a:lnTo>
                  <a:cubicBezTo>
                    <a:pt x="6791" y="68333"/>
                    <a:pt x="0" y="61542"/>
                    <a:pt x="0" y="53242"/>
                  </a:cubicBezTo>
                  <a:lnTo>
                    <a:pt x="0" y="15091"/>
                  </a:lnTo>
                  <a:cubicBezTo>
                    <a:pt x="0" y="6791"/>
                    <a:pt x="6791" y="0"/>
                    <a:pt x="15091" y="0"/>
                  </a:cubicBezTo>
                  <a:lnTo>
                    <a:pt x="163875" y="0"/>
                  </a:lnTo>
                  <a:cubicBezTo>
                    <a:pt x="172175" y="0"/>
                    <a:pt x="178966" y="6791"/>
                    <a:pt x="178966" y="15091"/>
                  </a:cubicBezTo>
                  <a:lnTo>
                    <a:pt x="178966" y="53242"/>
                  </a:lnTo>
                  <a:close/>
                </a:path>
              </a:pathLst>
            </a:custGeom>
            <a:solidFill>
              <a:srgbClr val="F7931E"/>
            </a:solidFill>
            <a:ln w="3014"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1E6FF950-AC14-48A2-A0D8-7EDA36FFF527}"/>
                </a:ext>
              </a:extLst>
            </p:cNvPr>
            <p:cNvSpPr/>
            <p:nvPr/>
          </p:nvSpPr>
          <p:spPr>
            <a:xfrm>
              <a:off x="9877271" y="4631183"/>
              <a:ext cx="77312" cy="68332"/>
            </a:xfrm>
            <a:custGeom>
              <a:avLst/>
              <a:gdLst>
                <a:gd name="connsiteX0" fmla="*/ 62221 w 77312"/>
                <a:gd name="connsiteY0" fmla="*/ 53242 h 68332"/>
                <a:gd name="connsiteX1" fmla="*/ 62221 w 77312"/>
                <a:gd name="connsiteY1" fmla="*/ 15091 h 68332"/>
                <a:gd name="connsiteX2" fmla="*/ 77312 w 77312"/>
                <a:gd name="connsiteY2" fmla="*/ 0 h 68332"/>
                <a:gd name="connsiteX3" fmla="*/ 15091 w 77312"/>
                <a:gd name="connsiteY3" fmla="*/ 0 h 68332"/>
                <a:gd name="connsiteX4" fmla="*/ 0 w 77312"/>
                <a:gd name="connsiteY4" fmla="*/ 15091 h 68332"/>
                <a:gd name="connsiteX5" fmla="*/ 0 w 77312"/>
                <a:gd name="connsiteY5" fmla="*/ 53242 h 68332"/>
                <a:gd name="connsiteX6" fmla="*/ 15091 w 77312"/>
                <a:gd name="connsiteY6" fmla="*/ 68333 h 68332"/>
                <a:gd name="connsiteX7" fmla="*/ 77312 w 77312"/>
                <a:gd name="connsiteY7" fmla="*/ 68333 h 68332"/>
                <a:gd name="connsiteX8" fmla="*/ 62221 w 77312"/>
                <a:gd name="connsiteY8" fmla="*/ 53242 h 6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312" h="68332">
                  <a:moveTo>
                    <a:pt x="62221" y="53242"/>
                  </a:moveTo>
                  <a:lnTo>
                    <a:pt x="62221" y="15091"/>
                  </a:lnTo>
                  <a:cubicBezTo>
                    <a:pt x="62221" y="6791"/>
                    <a:pt x="69012" y="0"/>
                    <a:pt x="77312" y="0"/>
                  </a:cubicBezTo>
                  <a:lnTo>
                    <a:pt x="15091" y="0"/>
                  </a:lnTo>
                  <a:cubicBezTo>
                    <a:pt x="6791" y="0"/>
                    <a:pt x="0" y="6791"/>
                    <a:pt x="0" y="15091"/>
                  </a:cubicBezTo>
                  <a:lnTo>
                    <a:pt x="0" y="53242"/>
                  </a:lnTo>
                  <a:cubicBezTo>
                    <a:pt x="0" y="61542"/>
                    <a:pt x="6791" y="68333"/>
                    <a:pt x="15091" y="68333"/>
                  </a:cubicBezTo>
                  <a:lnTo>
                    <a:pt x="77312" y="68333"/>
                  </a:lnTo>
                  <a:cubicBezTo>
                    <a:pt x="69012" y="68333"/>
                    <a:pt x="62221" y="61542"/>
                    <a:pt x="62221" y="53242"/>
                  </a:cubicBezTo>
                  <a:close/>
                </a:path>
              </a:pathLst>
            </a:custGeom>
            <a:solidFill>
              <a:srgbClr val="000000"/>
            </a:solidFill>
            <a:ln w="3014"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AAB14656-D249-4F05-A064-353D65F57019}"/>
                </a:ext>
              </a:extLst>
            </p:cNvPr>
            <p:cNvSpPr/>
            <p:nvPr/>
          </p:nvSpPr>
          <p:spPr>
            <a:xfrm>
              <a:off x="9731713" y="3816553"/>
              <a:ext cx="322199" cy="364765"/>
            </a:xfrm>
            <a:custGeom>
              <a:avLst/>
              <a:gdLst>
                <a:gd name="connsiteX0" fmla="*/ 310700 w 322199"/>
                <a:gd name="connsiteY0" fmla="*/ 186868 h 364765"/>
                <a:gd name="connsiteX1" fmla="*/ 303227 w 322199"/>
                <a:gd name="connsiteY1" fmla="*/ 185045 h 364765"/>
                <a:gd name="connsiteX2" fmla="*/ 217147 w 322199"/>
                <a:gd name="connsiteY2" fmla="*/ 43447 h 364765"/>
                <a:gd name="connsiteX3" fmla="*/ 221197 w 322199"/>
                <a:gd name="connsiteY3" fmla="*/ 7648 h 364765"/>
                <a:gd name="connsiteX4" fmla="*/ 225405 w 322199"/>
                <a:gd name="connsiteY4" fmla="*/ 0 h 364765"/>
                <a:gd name="connsiteX5" fmla="*/ 223470 w 322199"/>
                <a:gd name="connsiteY5" fmla="*/ 1748 h 364765"/>
                <a:gd name="connsiteX6" fmla="*/ 0 w 322199"/>
                <a:gd name="connsiteY6" fmla="*/ 225215 h 364765"/>
                <a:gd name="connsiteX7" fmla="*/ 139551 w 322199"/>
                <a:gd name="connsiteY7" fmla="*/ 364766 h 364765"/>
                <a:gd name="connsiteX8" fmla="*/ 322200 w 322199"/>
                <a:gd name="connsiteY8" fmla="*/ 182117 h 364765"/>
                <a:gd name="connsiteX9" fmla="*/ 310700 w 322199"/>
                <a:gd name="connsiteY9" fmla="*/ 186868 h 36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99" h="364765">
                  <a:moveTo>
                    <a:pt x="310700" y="186868"/>
                  </a:moveTo>
                  <a:cubicBezTo>
                    <a:pt x="308159" y="186868"/>
                    <a:pt x="305596" y="186270"/>
                    <a:pt x="303227" y="185045"/>
                  </a:cubicBezTo>
                  <a:cubicBezTo>
                    <a:pt x="250127" y="157549"/>
                    <a:pt x="217147" y="103293"/>
                    <a:pt x="217147" y="43447"/>
                  </a:cubicBezTo>
                  <a:cubicBezTo>
                    <a:pt x="217147" y="31405"/>
                    <a:pt x="218508" y="19362"/>
                    <a:pt x="221197" y="7648"/>
                  </a:cubicBezTo>
                  <a:cubicBezTo>
                    <a:pt x="221861" y="4751"/>
                    <a:pt x="223343" y="2125"/>
                    <a:pt x="225405" y="0"/>
                  </a:cubicBezTo>
                  <a:cubicBezTo>
                    <a:pt x="224765" y="592"/>
                    <a:pt x="224092" y="1123"/>
                    <a:pt x="223470" y="1748"/>
                  </a:cubicBezTo>
                  <a:lnTo>
                    <a:pt x="0" y="225215"/>
                  </a:lnTo>
                  <a:lnTo>
                    <a:pt x="139551" y="364766"/>
                  </a:lnTo>
                  <a:lnTo>
                    <a:pt x="322200" y="182117"/>
                  </a:lnTo>
                  <a:cubicBezTo>
                    <a:pt x="319076" y="185232"/>
                    <a:pt x="314914" y="186868"/>
                    <a:pt x="310700" y="186868"/>
                  </a:cubicBezTo>
                  <a:close/>
                </a:path>
              </a:pathLst>
            </a:custGeom>
            <a:solidFill>
              <a:srgbClr val="FCDB67"/>
            </a:solidFill>
            <a:ln w="3014"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94F58DC2-62FB-4D16-BD47-3C78B0C42FDD}"/>
                </a:ext>
              </a:extLst>
            </p:cNvPr>
            <p:cNvSpPr/>
            <p:nvPr/>
          </p:nvSpPr>
          <p:spPr>
            <a:xfrm>
              <a:off x="9646239" y="4041758"/>
              <a:ext cx="319732" cy="346771"/>
            </a:xfrm>
            <a:custGeom>
              <a:avLst/>
              <a:gdLst>
                <a:gd name="connsiteX0" fmla="*/ 319732 w 319732"/>
                <a:gd name="connsiteY0" fmla="*/ 234263 h 346771"/>
                <a:gd name="connsiteX1" fmla="*/ 85771 w 319732"/>
                <a:gd name="connsiteY1" fmla="*/ 305 h 346771"/>
                <a:gd name="connsiteX2" fmla="*/ 85478 w 319732"/>
                <a:gd name="connsiteY2" fmla="*/ 0 h 346771"/>
                <a:gd name="connsiteX3" fmla="*/ 18983 w 319732"/>
                <a:gd name="connsiteY3" fmla="*/ 66498 h 346771"/>
                <a:gd name="connsiteX4" fmla="*/ 18983 w 319732"/>
                <a:gd name="connsiteY4" fmla="*/ 158533 h 346771"/>
                <a:gd name="connsiteX5" fmla="*/ 207221 w 319732"/>
                <a:gd name="connsiteY5" fmla="*/ 346771 h 346771"/>
                <a:gd name="connsiteX6" fmla="*/ 319732 w 319732"/>
                <a:gd name="connsiteY6" fmla="*/ 234263 h 34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732" h="346771">
                  <a:moveTo>
                    <a:pt x="319732" y="234263"/>
                  </a:moveTo>
                  <a:lnTo>
                    <a:pt x="85771" y="305"/>
                  </a:lnTo>
                  <a:cubicBezTo>
                    <a:pt x="85671" y="205"/>
                    <a:pt x="85581" y="100"/>
                    <a:pt x="85478" y="0"/>
                  </a:cubicBezTo>
                  <a:lnTo>
                    <a:pt x="18983" y="66498"/>
                  </a:lnTo>
                  <a:cubicBezTo>
                    <a:pt x="-6328" y="91809"/>
                    <a:pt x="-6328" y="133222"/>
                    <a:pt x="18983" y="158533"/>
                  </a:cubicBezTo>
                  <a:lnTo>
                    <a:pt x="207221" y="346771"/>
                  </a:lnTo>
                  <a:lnTo>
                    <a:pt x="319732" y="234263"/>
                  </a:lnTo>
                  <a:close/>
                </a:path>
              </a:pathLst>
            </a:custGeom>
            <a:solidFill>
              <a:srgbClr val="046699"/>
            </a:solidFill>
            <a:ln w="3014"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F9EAC037-AE64-4A28-93A3-22C6D2DD227B}"/>
                </a:ext>
              </a:extLst>
            </p:cNvPr>
            <p:cNvSpPr/>
            <p:nvPr/>
          </p:nvSpPr>
          <p:spPr>
            <a:xfrm>
              <a:off x="9731713" y="3816553"/>
              <a:ext cx="225404" cy="255596"/>
            </a:xfrm>
            <a:custGeom>
              <a:avLst/>
              <a:gdLst>
                <a:gd name="connsiteX0" fmla="*/ 217147 w 225404"/>
                <a:gd name="connsiteY0" fmla="*/ 43447 h 255596"/>
                <a:gd name="connsiteX1" fmla="*/ 221197 w 225404"/>
                <a:gd name="connsiteY1" fmla="*/ 7648 h 255596"/>
                <a:gd name="connsiteX2" fmla="*/ 225405 w 225404"/>
                <a:gd name="connsiteY2" fmla="*/ 0 h 255596"/>
                <a:gd name="connsiteX3" fmla="*/ 223470 w 225404"/>
                <a:gd name="connsiteY3" fmla="*/ 1748 h 255596"/>
                <a:gd name="connsiteX4" fmla="*/ 0 w 225404"/>
                <a:gd name="connsiteY4" fmla="*/ 225215 h 255596"/>
                <a:gd name="connsiteX5" fmla="*/ 30382 w 225404"/>
                <a:gd name="connsiteY5" fmla="*/ 255596 h 255596"/>
                <a:gd name="connsiteX6" fmla="*/ 218900 w 225404"/>
                <a:gd name="connsiteY6" fmla="*/ 67080 h 255596"/>
                <a:gd name="connsiteX7" fmla="*/ 217147 w 225404"/>
                <a:gd name="connsiteY7" fmla="*/ 43447 h 25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404" h="255596">
                  <a:moveTo>
                    <a:pt x="217147" y="43447"/>
                  </a:moveTo>
                  <a:cubicBezTo>
                    <a:pt x="217147" y="31405"/>
                    <a:pt x="218508" y="19362"/>
                    <a:pt x="221197" y="7648"/>
                  </a:cubicBezTo>
                  <a:cubicBezTo>
                    <a:pt x="221861" y="4751"/>
                    <a:pt x="223343" y="2125"/>
                    <a:pt x="225405" y="0"/>
                  </a:cubicBezTo>
                  <a:cubicBezTo>
                    <a:pt x="224765" y="592"/>
                    <a:pt x="224092" y="1123"/>
                    <a:pt x="223470" y="1748"/>
                  </a:cubicBezTo>
                  <a:lnTo>
                    <a:pt x="0" y="225215"/>
                  </a:lnTo>
                  <a:lnTo>
                    <a:pt x="30382" y="255596"/>
                  </a:lnTo>
                  <a:lnTo>
                    <a:pt x="218900" y="67080"/>
                  </a:lnTo>
                  <a:cubicBezTo>
                    <a:pt x="217754" y="59335"/>
                    <a:pt x="217147" y="51443"/>
                    <a:pt x="217147" y="43447"/>
                  </a:cubicBezTo>
                  <a:close/>
                </a:path>
              </a:pathLst>
            </a:custGeom>
            <a:solidFill>
              <a:srgbClr val="000000"/>
            </a:solidFill>
            <a:ln w="3014"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BD946D81-D43D-42DD-B3C3-71932B27F0CC}"/>
                </a:ext>
              </a:extLst>
            </p:cNvPr>
            <p:cNvSpPr/>
            <p:nvPr/>
          </p:nvSpPr>
          <p:spPr>
            <a:xfrm>
              <a:off x="9646239" y="4041758"/>
              <a:ext cx="237744" cy="346771"/>
            </a:xfrm>
            <a:custGeom>
              <a:avLst/>
              <a:gdLst>
                <a:gd name="connsiteX0" fmla="*/ 80033 w 237744"/>
                <a:gd name="connsiteY0" fmla="*/ 158533 h 346771"/>
                <a:gd name="connsiteX1" fmla="*/ 80033 w 237744"/>
                <a:gd name="connsiteY1" fmla="*/ 66498 h 346771"/>
                <a:gd name="connsiteX2" fmla="*/ 115998 w 237744"/>
                <a:gd name="connsiteY2" fmla="*/ 30532 h 346771"/>
                <a:gd name="connsiteX3" fmla="*/ 85771 w 237744"/>
                <a:gd name="connsiteY3" fmla="*/ 305 h 346771"/>
                <a:gd name="connsiteX4" fmla="*/ 85478 w 237744"/>
                <a:gd name="connsiteY4" fmla="*/ 0 h 346771"/>
                <a:gd name="connsiteX5" fmla="*/ 18983 w 237744"/>
                <a:gd name="connsiteY5" fmla="*/ 66498 h 346771"/>
                <a:gd name="connsiteX6" fmla="*/ 18983 w 237744"/>
                <a:gd name="connsiteY6" fmla="*/ 158533 h 346771"/>
                <a:gd name="connsiteX7" fmla="*/ 207221 w 237744"/>
                <a:gd name="connsiteY7" fmla="*/ 346771 h 346771"/>
                <a:gd name="connsiteX8" fmla="*/ 237745 w 237744"/>
                <a:gd name="connsiteY8" fmla="*/ 316248 h 346771"/>
                <a:gd name="connsiteX9" fmla="*/ 80033 w 237744"/>
                <a:gd name="connsiteY9" fmla="*/ 158533 h 34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744" h="346771">
                  <a:moveTo>
                    <a:pt x="80033" y="158533"/>
                  </a:moveTo>
                  <a:cubicBezTo>
                    <a:pt x="54722" y="133222"/>
                    <a:pt x="54722" y="91809"/>
                    <a:pt x="80033" y="66498"/>
                  </a:cubicBezTo>
                  <a:lnTo>
                    <a:pt x="115998" y="30532"/>
                  </a:lnTo>
                  <a:lnTo>
                    <a:pt x="85771" y="305"/>
                  </a:lnTo>
                  <a:cubicBezTo>
                    <a:pt x="85671" y="205"/>
                    <a:pt x="85581" y="100"/>
                    <a:pt x="85478" y="0"/>
                  </a:cubicBezTo>
                  <a:lnTo>
                    <a:pt x="18983" y="66498"/>
                  </a:lnTo>
                  <a:cubicBezTo>
                    <a:pt x="-6328" y="91809"/>
                    <a:pt x="-6328" y="133222"/>
                    <a:pt x="18983" y="158533"/>
                  </a:cubicBezTo>
                  <a:lnTo>
                    <a:pt x="207221" y="346771"/>
                  </a:lnTo>
                  <a:lnTo>
                    <a:pt x="237745" y="316248"/>
                  </a:lnTo>
                  <a:lnTo>
                    <a:pt x="80033" y="158533"/>
                  </a:lnTo>
                  <a:close/>
                </a:path>
              </a:pathLst>
            </a:custGeom>
            <a:solidFill>
              <a:srgbClr val="000000"/>
            </a:solidFill>
            <a:ln w="3014"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613FB6A4-B6F9-45D5-AD3A-D3663D7474A4}"/>
                </a:ext>
              </a:extLst>
            </p:cNvPr>
            <p:cNvSpPr/>
            <p:nvPr/>
          </p:nvSpPr>
          <p:spPr>
            <a:xfrm>
              <a:off x="9948860" y="3799313"/>
              <a:ext cx="550420" cy="375655"/>
            </a:xfrm>
            <a:custGeom>
              <a:avLst/>
              <a:gdLst>
                <a:gd name="connsiteX0" fmla="*/ 520932 w 550420"/>
                <a:gd name="connsiteY0" fmla="*/ 281957 h 375655"/>
                <a:gd name="connsiteX1" fmla="*/ 428254 w 550420"/>
                <a:gd name="connsiteY1" fmla="*/ 281957 h 375655"/>
                <a:gd name="connsiteX2" fmla="*/ 281535 w 550420"/>
                <a:gd name="connsiteY2" fmla="*/ 202161 h 375655"/>
                <a:gd name="connsiteX3" fmla="*/ 98361 w 550420"/>
                <a:gd name="connsiteY3" fmla="*/ 18985 h 375655"/>
                <a:gd name="connsiteX4" fmla="*/ 52342 w 550420"/>
                <a:gd name="connsiteY4" fmla="*/ 0 h 375655"/>
                <a:gd name="connsiteX5" fmla="*/ 9094 w 550420"/>
                <a:gd name="connsiteY5" fmla="*/ 16368 h 375655"/>
                <a:gd name="connsiteX6" fmla="*/ 4050 w 550420"/>
                <a:gd name="connsiteY6" fmla="*/ 24885 h 375655"/>
                <a:gd name="connsiteX7" fmla="*/ 0 w 550420"/>
                <a:gd name="connsiteY7" fmla="*/ 60685 h 375655"/>
                <a:gd name="connsiteX8" fmla="*/ 86080 w 550420"/>
                <a:gd name="connsiteY8" fmla="*/ 202282 h 375655"/>
                <a:gd name="connsiteX9" fmla="*/ 93553 w 550420"/>
                <a:gd name="connsiteY9" fmla="*/ 204105 h 375655"/>
                <a:gd name="connsiteX10" fmla="*/ 105065 w 550420"/>
                <a:gd name="connsiteY10" fmla="*/ 199339 h 375655"/>
                <a:gd name="connsiteX11" fmla="*/ 121584 w 550420"/>
                <a:gd name="connsiteY11" fmla="*/ 182817 h 375655"/>
                <a:gd name="connsiteX12" fmla="*/ 239225 w 550420"/>
                <a:gd name="connsiteY12" fmla="*/ 277436 h 375655"/>
                <a:gd name="connsiteX13" fmla="*/ 242618 w 550420"/>
                <a:gd name="connsiteY13" fmla="*/ 279537 h 375655"/>
                <a:gd name="connsiteX14" fmla="*/ 433630 w 550420"/>
                <a:gd name="connsiteY14" fmla="*/ 367464 h 375655"/>
                <a:gd name="connsiteX15" fmla="*/ 439506 w 550420"/>
                <a:gd name="connsiteY15" fmla="*/ 368904 h 375655"/>
                <a:gd name="connsiteX16" fmla="*/ 442835 w 550420"/>
                <a:gd name="connsiteY16" fmla="*/ 371424 h 375655"/>
                <a:gd name="connsiteX17" fmla="*/ 484831 w 550420"/>
                <a:gd name="connsiteY17" fmla="*/ 334013 h 375655"/>
                <a:gd name="connsiteX18" fmla="*/ 527101 w 550420"/>
                <a:gd name="connsiteY18" fmla="*/ 375656 h 375655"/>
                <a:gd name="connsiteX19" fmla="*/ 550420 w 550420"/>
                <a:gd name="connsiteY19" fmla="*/ 346825 h 375655"/>
                <a:gd name="connsiteX20" fmla="*/ 550420 w 550420"/>
                <a:gd name="connsiteY20" fmla="*/ 311440 h 375655"/>
                <a:gd name="connsiteX21" fmla="*/ 520932 w 550420"/>
                <a:gd name="connsiteY21" fmla="*/ 281957 h 37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0420" h="375655">
                  <a:moveTo>
                    <a:pt x="520932" y="281957"/>
                  </a:moveTo>
                  <a:lnTo>
                    <a:pt x="428254" y="281957"/>
                  </a:lnTo>
                  <a:lnTo>
                    <a:pt x="281535" y="202161"/>
                  </a:lnTo>
                  <a:lnTo>
                    <a:pt x="98361" y="18985"/>
                  </a:lnTo>
                  <a:cubicBezTo>
                    <a:pt x="86116" y="6743"/>
                    <a:pt x="69772" y="0"/>
                    <a:pt x="52342" y="0"/>
                  </a:cubicBezTo>
                  <a:cubicBezTo>
                    <a:pt x="36318" y="0"/>
                    <a:pt x="20965" y="5813"/>
                    <a:pt x="9094" y="16368"/>
                  </a:cubicBezTo>
                  <a:cubicBezTo>
                    <a:pt x="6568" y="18616"/>
                    <a:pt x="4805" y="21592"/>
                    <a:pt x="4050" y="24885"/>
                  </a:cubicBezTo>
                  <a:cubicBezTo>
                    <a:pt x="1361" y="36599"/>
                    <a:pt x="0" y="48645"/>
                    <a:pt x="0" y="60685"/>
                  </a:cubicBezTo>
                  <a:cubicBezTo>
                    <a:pt x="0" y="120530"/>
                    <a:pt x="32983" y="174786"/>
                    <a:pt x="86080" y="202282"/>
                  </a:cubicBezTo>
                  <a:cubicBezTo>
                    <a:pt x="88446" y="203507"/>
                    <a:pt x="91012" y="204105"/>
                    <a:pt x="93553" y="204105"/>
                  </a:cubicBezTo>
                  <a:cubicBezTo>
                    <a:pt x="97773" y="204105"/>
                    <a:pt x="101941" y="202463"/>
                    <a:pt x="105065" y="199339"/>
                  </a:cubicBezTo>
                  <a:lnTo>
                    <a:pt x="121584" y="182817"/>
                  </a:lnTo>
                  <a:lnTo>
                    <a:pt x="239225" y="277436"/>
                  </a:lnTo>
                  <a:cubicBezTo>
                    <a:pt x="240267" y="278272"/>
                    <a:pt x="241404" y="278978"/>
                    <a:pt x="242618" y="279537"/>
                  </a:cubicBezTo>
                  <a:lnTo>
                    <a:pt x="433630" y="367464"/>
                  </a:lnTo>
                  <a:cubicBezTo>
                    <a:pt x="435528" y="368336"/>
                    <a:pt x="437520" y="368792"/>
                    <a:pt x="439506" y="368904"/>
                  </a:cubicBezTo>
                  <a:cubicBezTo>
                    <a:pt x="440551" y="369824"/>
                    <a:pt x="441673" y="370654"/>
                    <a:pt x="442835" y="371424"/>
                  </a:cubicBezTo>
                  <a:cubicBezTo>
                    <a:pt x="445265" y="350369"/>
                    <a:pt x="463127" y="334013"/>
                    <a:pt x="484831" y="334013"/>
                  </a:cubicBezTo>
                  <a:cubicBezTo>
                    <a:pt x="507972" y="334013"/>
                    <a:pt x="526745" y="352599"/>
                    <a:pt x="527101" y="375656"/>
                  </a:cubicBezTo>
                  <a:cubicBezTo>
                    <a:pt x="540424" y="372821"/>
                    <a:pt x="550420" y="360999"/>
                    <a:pt x="550420" y="346825"/>
                  </a:cubicBezTo>
                  <a:lnTo>
                    <a:pt x="550420" y="311440"/>
                  </a:lnTo>
                  <a:cubicBezTo>
                    <a:pt x="550420" y="295156"/>
                    <a:pt x="537222" y="281957"/>
                    <a:pt x="520932" y="281957"/>
                  </a:cubicBezTo>
                  <a:close/>
                </a:path>
              </a:pathLst>
            </a:custGeom>
            <a:solidFill>
              <a:srgbClr val="FFB98A"/>
            </a:solidFill>
            <a:ln w="3014"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8212058F-F533-4BA0-A2DB-1F7FC4B979E0}"/>
                </a:ext>
              </a:extLst>
            </p:cNvPr>
            <p:cNvSpPr/>
            <p:nvPr/>
          </p:nvSpPr>
          <p:spPr>
            <a:xfrm>
              <a:off x="10012246" y="3534608"/>
              <a:ext cx="235971" cy="123651"/>
            </a:xfrm>
            <a:custGeom>
              <a:avLst/>
              <a:gdLst>
                <a:gd name="connsiteX0" fmla="*/ 117989 w 235971"/>
                <a:gd name="connsiteY0" fmla="*/ 0 h 123651"/>
                <a:gd name="connsiteX1" fmla="*/ 0 w 235971"/>
                <a:gd name="connsiteY1" fmla="*/ 97619 h 123651"/>
                <a:gd name="connsiteX2" fmla="*/ 0 w 235971"/>
                <a:gd name="connsiteY2" fmla="*/ 123651 h 123651"/>
                <a:gd name="connsiteX3" fmla="*/ 235972 w 235971"/>
                <a:gd name="connsiteY3" fmla="*/ 123651 h 123651"/>
                <a:gd name="connsiteX4" fmla="*/ 235972 w 235971"/>
                <a:gd name="connsiteY4" fmla="*/ 100872 h 123651"/>
                <a:gd name="connsiteX5" fmla="*/ 117989 w 235971"/>
                <a:gd name="connsiteY5" fmla="*/ 0 h 12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71" h="123651">
                  <a:moveTo>
                    <a:pt x="117989" y="0"/>
                  </a:moveTo>
                  <a:cubicBezTo>
                    <a:pt x="52825" y="0"/>
                    <a:pt x="0" y="32458"/>
                    <a:pt x="0" y="97619"/>
                  </a:cubicBezTo>
                  <a:lnTo>
                    <a:pt x="0" y="123651"/>
                  </a:lnTo>
                  <a:lnTo>
                    <a:pt x="235972" y="123651"/>
                  </a:lnTo>
                  <a:lnTo>
                    <a:pt x="235972" y="100872"/>
                  </a:lnTo>
                  <a:cubicBezTo>
                    <a:pt x="235972" y="35712"/>
                    <a:pt x="183150" y="0"/>
                    <a:pt x="117989" y="0"/>
                  </a:cubicBezTo>
                  <a:close/>
                </a:path>
              </a:pathLst>
            </a:custGeom>
            <a:solidFill>
              <a:srgbClr val="EF5050"/>
            </a:solidFill>
            <a:ln w="3014"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072652E9-0785-4DE8-BF2E-6AB2654E9EE0}"/>
                </a:ext>
              </a:extLst>
            </p:cNvPr>
            <p:cNvSpPr/>
            <p:nvPr/>
          </p:nvSpPr>
          <p:spPr>
            <a:xfrm>
              <a:off x="10012246" y="3534608"/>
              <a:ext cx="148889" cy="123651"/>
            </a:xfrm>
            <a:custGeom>
              <a:avLst/>
              <a:gdLst>
                <a:gd name="connsiteX0" fmla="*/ 63066 w 148889"/>
                <a:gd name="connsiteY0" fmla="*/ 97619 h 123651"/>
                <a:gd name="connsiteX1" fmla="*/ 148890 w 148889"/>
                <a:gd name="connsiteY1" fmla="*/ 2879 h 123651"/>
                <a:gd name="connsiteX2" fmla="*/ 117989 w 148889"/>
                <a:gd name="connsiteY2" fmla="*/ 0 h 123651"/>
                <a:gd name="connsiteX3" fmla="*/ 0 w 148889"/>
                <a:gd name="connsiteY3" fmla="*/ 97619 h 123651"/>
                <a:gd name="connsiteX4" fmla="*/ 0 w 148889"/>
                <a:gd name="connsiteY4" fmla="*/ 123651 h 123651"/>
                <a:gd name="connsiteX5" fmla="*/ 63066 w 148889"/>
                <a:gd name="connsiteY5" fmla="*/ 123651 h 123651"/>
                <a:gd name="connsiteX6" fmla="*/ 63066 w 148889"/>
                <a:gd name="connsiteY6" fmla="*/ 97619 h 12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889" h="123651">
                  <a:moveTo>
                    <a:pt x="63066" y="97619"/>
                  </a:moveTo>
                  <a:cubicBezTo>
                    <a:pt x="63066" y="43613"/>
                    <a:pt x="99366" y="12094"/>
                    <a:pt x="148890" y="2879"/>
                  </a:cubicBezTo>
                  <a:cubicBezTo>
                    <a:pt x="139038" y="984"/>
                    <a:pt x="128685" y="0"/>
                    <a:pt x="117989" y="0"/>
                  </a:cubicBezTo>
                  <a:cubicBezTo>
                    <a:pt x="52825" y="0"/>
                    <a:pt x="0" y="32458"/>
                    <a:pt x="0" y="97619"/>
                  </a:cubicBezTo>
                  <a:lnTo>
                    <a:pt x="0" y="123651"/>
                  </a:lnTo>
                  <a:lnTo>
                    <a:pt x="63066" y="123651"/>
                  </a:lnTo>
                  <a:lnTo>
                    <a:pt x="63066" y="97619"/>
                  </a:lnTo>
                  <a:close/>
                </a:path>
              </a:pathLst>
            </a:custGeom>
            <a:solidFill>
              <a:srgbClr val="000000">
                <a:alpha val="10000"/>
              </a:srgbClr>
            </a:solidFill>
            <a:ln w="3014"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09C44751-6E68-418A-A865-558E3B83EA9A}"/>
                </a:ext>
              </a:extLst>
            </p:cNvPr>
            <p:cNvSpPr/>
            <p:nvPr/>
          </p:nvSpPr>
          <p:spPr>
            <a:xfrm>
              <a:off x="10391382" y="4133301"/>
              <a:ext cx="84631" cy="84631"/>
            </a:xfrm>
            <a:custGeom>
              <a:avLst/>
              <a:gdLst>
                <a:gd name="connsiteX0" fmla="*/ 84631 w 84631"/>
                <a:gd name="connsiteY0" fmla="*/ 42316 h 84631"/>
                <a:gd name="connsiteX1" fmla="*/ 42316 w 84631"/>
                <a:gd name="connsiteY1" fmla="*/ 84631 h 84631"/>
                <a:gd name="connsiteX2" fmla="*/ 0 w 84631"/>
                <a:gd name="connsiteY2" fmla="*/ 42316 h 84631"/>
                <a:gd name="connsiteX3" fmla="*/ 42316 w 84631"/>
                <a:gd name="connsiteY3" fmla="*/ 0 h 84631"/>
                <a:gd name="connsiteX4" fmla="*/ 84631 w 84631"/>
                <a:gd name="connsiteY4" fmla="*/ 42316 h 84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31" h="84631">
                  <a:moveTo>
                    <a:pt x="84631" y="42316"/>
                  </a:moveTo>
                  <a:cubicBezTo>
                    <a:pt x="84631" y="65686"/>
                    <a:pt x="65686" y="84631"/>
                    <a:pt x="42316" y="84631"/>
                  </a:cubicBezTo>
                  <a:cubicBezTo>
                    <a:pt x="18945" y="84631"/>
                    <a:pt x="0" y="65686"/>
                    <a:pt x="0" y="42316"/>
                  </a:cubicBezTo>
                  <a:cubicBezTo>
                    <a:pt x="0" y="18945"/>
                    <a:pt x="18945" y="0"/>
                    <a:pt x="42316" y="0"/>
                  </a:cubicBezTo>
                  <a:cubicBezTo>
                    <a:pt x="65686" y="0"/>
                    <a:pt x="84631" y="18945"/>
                    <a:pt x="84631" y="42316"/>
                  </a:cubicBezTo>
                  <a:close/>
                </a:path>
              </a:pathLst>
            </a:custGeom>
            <a:solidFill>
              <a:srgbClr val="046699"/>
            </a:solidFill>
            <a:ln w="3014"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88AA3A29-D126-415B-A542-0730A095B46A}"/>
                </a:ext>
              </a:extLst>
            </p:cNvPr>
            <p:cNvSpPr/>
            <p:nvPr/>
          </p:nvSpPr>
          <p:spPr>
            <a:xfrm>
              <a:off x="9317736" y="3511977"/>
              <a:ext cx="1545336" cy="1379381"/>
            </a:xfrm>
            <a:custGeom>
              <a:avLst/>
              <a:gdLst>
                <a:gd name="connsiteX0" fmla="*/ 1522699 w 1545336"/>
                <a:gd name="connsiteY0" fmla="*/ 1334108 h 1379381"/>
                <a:gd name="connsiteX1" fmla="*/ 1391352 w 1545336"/>
                <a:gd name="connsiteY1" fmla="*/ 1334108 h 1379381"/>
                <a:gd name="connsiteX2" fmla="*/ 1509540 w 1545336"/>
                <a:gd name="connsiteY2" fmla="*/ 1112699 h 1379381"/>
                <a:gd name="connsiteX3" fmla="*/ 1242861 w 1545336"/>
                <a:gd name="connsiteY3" fmla="*/ 846017 h 1379381"/>
                <a:gd name="connsiteX4" fmla="*/ 1162446 w 1545336"/>
                <a:gd name="connsiteY4" fmla="*/ 858416 h 1379381"/>
                <a:gd name="connsiteX5" fmla="*/ 1142447 w 1545336"/>
                <a:gd name="connsiteY5" fmla="*/ 809943 h 1379381"/>
                <a:gd name="connsiteX6" fmla="*/ 1236350 w 1545336"/>
                <a:gd name="connsiteY6" fmla="*/ 809943 h 1379381"/>
                <a:gd name="connsiteX7" fmla="*/ 1322436 w 1545336"/>
                <a:gd name="connsiteY7" fmla="*/ 723854 h 1379381"/>
                <a:gd name="connsiteX8" fmla="*/ 1236350 w 1545336"/>
                <a:gd name="connsiteY8" fmla="*/ 637768 h 1379381"/>
                <a:gd name="connsiteX9" fmla="*/ 1203995 w 1545336"/>
                <a:gd name="connsiteY9" fmla="*/ 637768 h 1379381"/>
                <a:gd name="connsiteX10" fmla="*/ 1204179 w 1545336"/>
                <a:gd name="connsiteY10" fmla="*/ 634170 h 1379381"/>
                <a:gd name="connsiteX11" fmla="*/ 1204179 w 1545336"/>
                <a:gd name="connsiteY11" fmla="*/ 598785 h 1379381"/>
                <a:gd name="connsiteX12" fmla="*/ 1152054 w 1545336"/>
                <a:gd name="connsiteY12" fmla="*/ 546660 h 1379381"/>
                <a:gd name="connsiteX13" fmla="*/ 1065135 w 1545336"/>
                <a:gd name="connsiteY13" fmla="*/ 546660 h 1379381"/>
                <a:gd name="connsiteX14" fmla="*/ 926350 w 1545336"/>
                <a:gd name="connsiteY14" fmla="*/ 471180 h 1379381"/>
                <a:gd name="connsiteX15" fmla="*/ 903373 w 1545336"/>
                <a:gd name="connsiteY15" fmla="*/ 448199 h 1379381"/>
                <a:gd name="connsiteX16" fmla="*/ 871361 w 1545336"/>
                <a:gd name="connsiteY16" fmla="*/ 448199 h 1379381"/>
                <a:gd name="connsiteX17" fmla="*/ 871358 w 1545336"/>
                <a:gd name="connsiteY17" fmla="*/ 480210 h 1379381"/>
                <a:gd name="connsiteX18" fmla="*/ 896654 w 1545336"/>
                <a:gd name="connsiteY18" fmla="*/ 505506 h 1379381"/>
                <a:gd name="connsiteX19" fmla="*/ 901848 w 1545336"/>
                <a:gd name="connsiteY19" fmla="*/ 509387 h 1379381"/>
                <a:gd name="connsiteX20" fmla="*/ 1048565 w 1545336"/>
                <a:gd name="connsiteY20" fmla="*/ 589181 h 1379381"/>
                <a:gd name="connsiteX21" fmla="*/ 1059379 w 1545336"/>
                <a:gd name="connsiteY21" fmla="*/ 591930 h 1379381"/>
                <a:gd name="connsiteX22" fmla="*/ 1152057 w 1545336"/>
                <a:gd name="connsiteY22" fmla="*/ 591930 h 1379381"/>
                <a:gd name="connsiteX23" fmla="*/ 1158908 w 1545336"/>
                <a:gd name="connsiteY23" fmla="*/ 598782 h 1379381"/>
                <a:gd name="connsiteX24" fmla="*/ 1158908 w 1545336"/>
                <a:gd name="connsiteY24" fmla="*/ 615083 h 1379381"/>
                <a:gd name="connsiteX25" fmla="*/ 1115959 w 1545336"/>
                <a:gd name="connsiteY25" fmla="*/ 598721 h 1379381"/>
                <a:gd name="connsiteX26" fmla="*/ 1061510 w 1545336"/>
                <a:gd name="connsiteY26" fmla="*/ 628393 h 1379381"/>
                <a:gd name="connsiteX27" fmla="*/ 883926 w 1545336"/>
                <a:gd name="connsiteY27" fmla="*/ 546648 h 1379381"/>
                <a:gd name="connsiteX28" fmla="*/ 766897 w 1545336"/>
                <a:gd name="connsiteY28" fmla="*/ 452521 h 1379381"/>
                <a:gd name="connsiteX29" fmla="*/ 736703 w 1545336"/>
                <a:gd name="connsiteY29" fmla="*/ 454157 h 1379381"/>
                <a:gd name="connsiteX30" fmla="*/ 723537 w 1545336"/>
                <a:gd name="connsiteY30" fmla="*/ 467325 h 1379381"/>
                <a:gd name="connsiteX31" fmla="*/ 653765 w 1545336"/>
                <a:gd name="connsiteY31" fmla="*/ 348030 h 1379381"/>
                <a:gd name="connsiteX32" fmla="*/ 656789 w 1545336"/>
                <a:gd name="connsiteY32" fmla="*/ 319335 h 1379381"/>
                <a:gd name="connsiteX33" fmla="*/ 683470 w 1545336"/>
                <a:gd name="connsiteY33" fmla="*/ 309979 h 1379381"/>
                <a:gd name="connsiteX34" fmla="*/ 713480 w 1545336"/>
                <a:gd name="connsiteY34" fmla="*/ 322332 h 1379381"/>
                <a:gd name="connsiteX35" fmla="*/ 798921 w 1545336"/>
                <a:gd name="connsiteY35" fmla="*/ 407769 h 1379381"/>
                <a:gd name="connsiteX36" fmla="*/ 830935 w 1545336"/>
                <a:gd name="connsiteY36" fmla="*/ 407769 h 1379381"/>
                <a:gd name="connsiteX37" fmla="*/ 830935 w 1545336"/>
                <a:gd name="connsiteY37" fmla="*/ 375758 h 1379381"/>
                <a:gd name="connsiteX38" fmla="*/ 822215 w 1545336"/>
                <a:gd name="connsiteY38" fmla="*/ 367041 h 1379381"/>
                <a:gd name="connsiteX39" fmla="*/ 953122 w 1545336"/>
                <a:gd name="connsiteY39" fmla="*/ 226793 h 1379381"/>
                <a:gd name="connsiteX40" fmla="*/ 953122 w 1545336"/>
                <a:gd name="connsiteY40" fmla="*/ 123509 h 1379381"/>
                <a:gd name="connsiteX41" fmla="*/ 812503 w 1545336"/>
                <a:gd name="connsiteY41" fmla="*/ 0 h 1379381"/>
                <a:gd name="connsiteX42" fmla="*/ 671877 w 1545336"/>
                <a:gd name="connsiteY42" fmla="*/ 120256 h 1379381"/>
                <a:gd name="connsiteX43" fmla="*/ 671877 w 1545336"/>
                <a:gd name="connsiteY43" fmla="*/ 123651 h 1379381"/>
                <a:gd name="connsiteX44" fmla="*/ 595332 w 1545336"/>
                <a:gd name="connsiteY44" fmla="*/ 123651 h 1379381"/>
                <a:gd name="connsiteX45" fmla="*/ 572695 w 1545336"/>
                <a:gd name="connsiteY45" fmla="*/ 146288 h 1379381"/>
                <a:gd name="connsiteX46" fmla="*/ 595332 w 1545336"/>
                <a:gd name="connsiteY46" fmla="*/ 168925 h 1379381"/>
                <a:gd name="connsiteX47" fmla="*/ 671877 w 1545336"/>
                <a:gd name="connsiteY47" fmla="*/ 168925 h 1379381"/>
                <a:gd name="connsiteX48" fmla="*/ 671877 w 1545336"/>
                <a:gd name="connsiteY48" fmla="*/ 226793 h 1379381"/>
                <a:gd name="connsiteX49" fmla="*/ 677168 w 1545336"/>
                <a:gd name="connsiteY49" fmla="*/ 264953 h 1379381"/>
                <a:gd name="connsiteX50" fmla="*/ 625173 w 1545336"/>
                <a:gd name="connsiteY50" fmla="*/ 286802 h 1379381"/>
                <a:gd name="connsiteX51" fmla="*/ 331484 w 1545336"/>
                <a:gd name="connsiteY51" fmla="*/ 580280 h 1379381"/>
                <a:gd name="connsiteX52" fmla="*/ 331484 w 1545336"/>
                <a:gd name="connsiteY52" fmla="*/ 704329 h 1379381"/>
                <a:gd name="connsiteX53" fmla="*/ 482586 w 1545336"/>
                <a:gd name="connsiteY53" fmla="*/ 855428 h 1379381"/>
                <a:gd name="connsiteX54" fmla="*/ 434414 w 1545336"/>
                <a:gd name="connsiteY54" fmla="*/ 905543 h 1379381"/>
                <a:gd name="connsiteX55" fmla="*/ 266685 w 1545336"/>
                <a:gd name="connsiteY55" fmla="*/ 846026 h 1379381"/>
                <a:gd name="connsiteX56" fmla="*/ 0 w 1545336"/>
                <a:gd name="connsiteY56" fmla="*/ 1112699 h 1379381"/>
                <a:gd name="connsiteX57" fmla="*/ 118188 w 1545336"/>
                <a:gd name="connsiteY57" fmla="*/ 1334108 h 1379381"/>
                <a:gd name="connsiteX58" fmla="*/ 45415 w 1545336"/>
                <a:gd name="connsiteY58" fmla="*/ 1334108 h 1379381"/>
                <a:gd name="connsiteX59" fmla="*/ 22779 w 1545336"/>
                <a:gd name="connsiteY59" fmla="*/ 1356745 h 1379381"/>
                <a:gd name="connsiteX60" fmla="*/ 45415 w 1545336"/>
                <a:gd name="connsiteY60" fmla="*/ 1379381 h 1379381"/>
                <a:gd name="connsiteX61" fmla="*/ 1522699 w 1545336"/>
                <a:gd name="connsiteY61" fmla="*/ 1379381 h 1379381"/>
                <a:gd name="connsiteX62" fmla="*/ 1545336 w 1545336"/>
                <a:gd name="connsiteY62" fmla="*/ 1356745 h 1379381"/>
                <a:gd name="connsiteX63" fmla="*/ 1522699 w 1545336"/>
                <a:gd name="connsiteY63" fmla="*/ 1334108 h 1379381"/>
                <a:gd name="connsiteX64" fmla="*/ 907846 w 1545336"/>
                <a:gd name="connsiteY64" fmla="*/ 226787 h 1379381"/>
                <a:gd name="connsiteX65" fmla="*/ 812500 w 1545336"/>
                <a:gd name="connsiteY65" fmla="*/ 322136 h 1379381"/>
                <a:gd name="connsiteX66" fmla="*/ 783914 w 1545336"/>
                <a:gd name="connsiteY66" fmla="*/ 317754 h 1379381"/>
                <a:gd name="connsiteX67" fmla="*/ 783914 w 1545336"/>
                <a:gd name="connsiteY67" fmla="*/ 168919 h 1379381"/>
                <a:gd name="connsiteX68" fmla="*/ 907846 w 1545336"/>
                <a:gd name="connsiteY68" fmla="*/ 168919 h 1379381"/>
                <a:gd name="connsiteX69" fmla="*/ 907846 w 1545336"/>
                <a:gd name="connsiteY69" fmla="*/ 226787 h 1379381"/>
                <a:gd name="connsiteX70" fmla="*/ 717148 w 1545336"/>
                <a:gd name="connsiteY70" fmla="*/ 120249 h 1379381"/>
                <a:gd name="connsiteX71" fmla="*/ 812500 w 1545336"/>
                <a:gd name="connsiteY71" fmla="*/ 45267 h 1379381"/>
                <a:gd name="connsiteX72" fmla="*/ 907846 w 1545336"/>
                <a:gd name="connsiteY72" fmla="*/ 123503 h 1379381"/>
                <a:gd name="connsiteX73" fmla="*/ 907846 w 1545336"/>
                <a:gd name="connsiteY73" fmla="*/ 123645 h 1379381"/>
                <a:gd name="connsiteX74" fmla="*/ 717148 w 1545336"/>
                <a:gd name="connsiteY74" fmla="*/ 123645 h 1379381"/>
                <a:gd name="connsiteX75" fmla="*/ 717148 w 1545336"/>
                <a:gd name="connsiteY75" fmla="*/ 120249 h 1379381"/>
                <a:gd name="connsiteX76" fmla="*/ 717148 w 1545336"/>
                <a:gd name="connsiteY76" fmla="*/ 120249 h 1379381"/>
                <a:gd name="connsiteX77" fmla="*/ 717148 w 1545336"/>
                <a:gd name="connsiteY77" fmla="*/ 168919 h 1379381"/>
                <a:gd name="connsiteX78" fmla="*/ 738640 w 1545336"/>
                <a:gd name="connsiteY78" fmla="*/ 168919 h 1379381"/>
                <a:gd name="connsiteX79" fmla="*/ 738640 w 1545336"/>
                <a:gd name="connsiteY79" fmla="*/ 284158 h 1379381"/>
                <a:gd name="connsiteX80" fmla="*/ 733769 w 1545336"/>
                <a:gd name="connsiteY80" fmla="*/ 280500 h 1379381"/>
                <a:gd name="connsiteX81" fmla="*/ 717148 w 1545336"/>
                <a:gd name="connsiteY81" fmla="*/ 226790 h 1379381"/>
                <a:gd name="connsiteX82" fmla="*/ 717148 w 1545336"/>
                <a:gd name="connsiteY82" fmla="*/ 168919 h 1379381"/>
                <a:gd name="connsiteX83" fmla="*/ 1115956 w 1545336"/>
                <a:gd name="connsiteY83" fmla="*/ 643992 h 1379381"/>
                <a:gd name="connsiteX84" fmla="*/ 1135623 w 1545336"/>
                <a:gd name="connsiteY84" fmla="*/ 663655 h 1379381"/>
                <a:gd name="connsiteX85" fmla="*/ 1115956 w 1545336"/>
                <a:gd name="connsiteY85" fmla="*/ 683322 h 1379381"/>
                <a:gd name="connsiteX86" fmla="*/ 1096292 w 1545336"/>
                <a:gd name="connsiteY86" fmla="*/ 663655 h 1379381"/>
                <a:gd name="connsiteX87" fmla="*/ 1115956 w 1545336"/>
                <a:gd name="connsiteY87" fmla="*/ 643992 h 1379381"/>
                <a:gd name="connsiteX88" fmla="*/ 949866 w 1545336"/>
                <a:gd name="connsiteY88" fmla="*/ 649222 h 1379381"/>
                <a:gd name="connsiteX89" fmla="*/ 946138 w 1545336"/>
                <a:gd name="connsiteY89" fmla="*/ 625125 h 1379381"/>
                <a:gd name="connsiteX90" fmla="*/ 1051897 w 1545336"/>
                <a:gd name="connsiteY90" fmla="*/ 673806 h 1379381"/>
                <a:gd name="connsiteX91" fmla="*/ 1115959 w 1545336"/>
                <a:gd name="connsiteY91" fmla="*/ 728593 h 1379381"/>
                <a:gd name="connsiteX92" fmla="*/ 1177938 w 1545336"/>
                <a:gd name="connsiteY92" fmla="*/ 683039 h 1379381"/>
                <a:gd name="connsiteX93" fmla="*/ 1236353 w 1545336"/>
                <a:gd name="connsiteY93" fmla="*/ 683039 h 1379381"/>
                <a:gd name="connsiteX94" fmla="*/ 1277166 w 1545336"/>
                <a:gd name="connsiteY94" fmla="*/ 723851 h 1379381"/>
                <a:gd name="connsiteX95" fmla="*/ 1236353 w 1545336"/>
                <a:gd name="connsiteY95" fmla="*/ 764667 h 1379381"/>
                <a:gd name="connsiteX96" fmla="*/ 860266 w 1545336"/>
                <a:gd name="connsiteY96" fmla="*/ 764667 h 1379381"/>
                <a:gd name="connsiteX97" fmla="*/ 921340 w 1545336"/>
                <a:gd name="connsiteY97" fmla="*/ 710357 h 1379381"/>
                <a:gd name="connsiteX98" fmla="*/ 949866 w 1545336"/>
                <a:gd name="connsiteY98" fmla="*/ 649222 h 1379381"/>
                <a:gd name="connsiteX99" fmla="*/ 904592 w 1545336"/>
                <a:gd name="connsiteY99" fmla="*/ 649222 h 1379381"/>
                <a:gd name="connsiteX100" fmla="*/ 892094 w 1545336"/>
                <a:gd name="connsiteY100" fmla="*/ 675798 h 1379381"/>
                <a:gd name="connsiteX101" fmla="*/ 891520 w 1545336"/>
                <a:gd name="connsiteY101" fmla="*/ 676296 h 1379381"/>
                <a:gd name="connsiteX102" fmla="*/ 792139 w 1545336"/>
                <a:gd name="connsiteY102" fmla="*/ 764670 h 1379381"/>
                <a:gd name="connsiteX103" fmla="*/ 734496 w 1545336"/>
                <a:gd name="connsiteY103" fmla="*/ 764670 h 1379381"/>
                <a:gd name="connsiteX104" fmla="*/ 734496 w 1545336"/>
                <a:gd name="connsiteY104" fmla="*/ 751353 h 1379381"/>
                <a:gd name="connsiteX105" fmla="*/ 763465 w 1545336"/>
                <a:gd name="connsiteY105" fmla="*/ 722384 h 1379381"/>
                <a:gd name="connsiteX106" fmla="*/ 768373 w 1545336"/>
                <a:gd name="connsiteY106" fmla="*/ 697716 h 1379381"/>
                <a:gd name="connsiteX107" fmla="*/ 747460 w 1545336"/>
                <a:gd name="connsiteY107" fmla="*/ 683742 h 1379381"/>
                <a:gd name="connsiteX108" fmla="*/ 734496 w 1545336"/>
                <a:gd name="connsiteY108" fmla="*/ 683742 h 1379381"/>
                <a:gd name="connsiteX109" fmla="*/ 734496 w 1545336"/>
                <a:gd name="connsiteY109" fmla="*/ 614706 h 1379381"/>
                <a:gd name="connsiteX110" fmla="*/ 870076 w 1545336"/>
                <a:gd name="connsiteY110" fmla="*/ 614706 h 1379381"/>
                <a:gd name="connsiteX111" fmla="*/ 904592 w 1545336"/>
                <a:gd name="connsiteY111" fmla="*/ 649222 h 1379381"/>
                <a:gd name="connsiteX112" fmla="*/ 677726 w 1545336"/>
                <a:gd name="connsiteY112" fmla="*/ 809943 h 1379381"/>
                <a:gd name="connsiteX113" fmla="*/ 741227 w 1545336"/>
                <a:gd name="connsiteY113" fmla="*/ 809943 h 1379381"/>
                <a:gd name="connsiteX114" fmla="*/ 683763 w 1545336"/>
                <a:gd name="connsiteY114" fmla="*/ 861042 h 1379381"/>
                <a:gd name="connsiteX115" fmla="*/ 683763 w 1545336"/>
                <a:gd name="connsiteY115" fmla="*/ 845676 h 1379381"/>
                <a:gd name="connsiteX116" fmla="*/ 677726 w 1545336"/>
                <a:gd name="connsiteY116" fmla="*/ 809943 h 1379381"/>
                <a:gd name="connsiteX117" fmla="*/ 723410 w 1545336"/>
                <a:gd name="connsiteY117" fmla="*/ 1096570 h 1379381"/>
                <a:gd name="connsiteX118" fmla="*/ 702678 w 1545336"/>
                <a:gd name="connsiteY118" fmla="*/ 1096570 h 1379381"/>
                <a:gd name="connsiteX119" fmla="*/ 745009 w 1545336"/>
                <a:gd name="connsiteY119" fmla="*/ 1076764 h 1379381"/>
                <a:gd name="connsiteX120" fmla="*/ 800469 w 1545336"/>
                <a:gd name="connsiteY120" fmla="*/ 1132224 h 1379381"/>
                <a:gd name="connsiteX121" fmla="*/ 758606 w 1545336"/>
                <a:gd name="connsiteY121" fmla="*/ 1185925 h 1379381"/>
                <a:gd name="connsiteX122" fmla="*/ 761138 w 1545336"/>
                <a:gd name="connsiteY122" fmla="*/ 1172451 h 1379381"/>
                <a:gd name="connsiteX123" fmla="*/ 761138 w 1545336"/>
                <a:gd name="connsiteY123" fmla="*/ 1134301 h 1379381"/>
                <a:gd name="connsiteX124" fmla="*/ 723410 w 1545336"/>
                <a:gd name="connsiteY124" fmla="*/ 1096570 h 1379381"/>
                <a:gd name="connsiteX125" fmla="*/ 715865 w 1545336"/>
                <a:gd name="connsiteY125" fmla="*/ 1141843 h 1379381"/>
                <a:gd name="connsiteX126" fmla="*/ 715865 w 1545336"/>
                <a:gd name="connsiteY126" fmla="*/ 1164903 h 1379381"/>
                <a:gd name="connsiteX127" fmla="*/ 582172 w 1545336"/>
                <a:gd name="connsiteY127" fmla="*/ 1164903 h 1379381"/>
                <a:gd name="connsiteX128" fmla="*/ 582172 w 1545336"/>
                <a:gd name="connsiteY128" fmla="*/ 1141843 h 1379381"/>
                <a:gd name="connsiteX129" fmla="*/ 715865 w 1545336"/>
                <a:gd name="connsiteY129" fmla="*/ 1141843 h 1379381"/>
                <a:gd name="connsiteX130" fmla="*/ 638489 w 1545336"/>
                <a:gd name="connsiteY130" fmla="*/ 846105 h 1379381"/>
                <a:gd name="connsiteX131" fmla="*/ 638492 w 1545336"/>
                <a:gd name="connsiteY131" fmla="*/ 1090063 h 1379381"/>
                <a:gd name="connsiteX132" fmla="*/ 589522 w 1545336"/>
                <a:gd name="connsiteY132" fmla="*/ 1090063 h 1379381"/>
                <a:gd name="connsiteX133" fmla="*/ 571473 w 1545336"/>
                <a:gd name="connsiteY133" fmla="*/ 872825 h 1379381"/>
                <a:gd name="connsiteX134" fmla="*/ 630748 w 1545336"/>
                <a:gd name="connsiteY134" fmla="*/ 813553 h 1379381"/>
                <a:gd name="connsiteX135" fmla="*/ 638489 w 1545336"/>
                <a:gd name="connsiteY135" fmla="*/ 846105 h 1379381"/>
                <a:gd name="connsiteX136" fmla="*/ 585544 w 1545336"/>
                <a:gd name="connsiteY136" fmla="*/ 669339 h 1379381"/>
                <a:gd name="connsiteX137" fmla="*/ 643095 w 1545336"/>
                <a:gd name="connsiteY137" fmla="*/ 611787 h 1379381"/>
                <a:gd name="connsiteX138" fmla="*/ 689223 w 1545336"/>
                <a:gd name="connsiteY138" fmla="*/ 611787 h 1379381"/>
                <a:gd name="connsiteX139" fmla="*/ 689223 w 1545336"/>
                <a:gd name="connsiteY139" fmla="*/ 725623 h 1379381"/>
                <a:gd name="connsiteX140" fmla="*/ 641825 w 1545336"/>
                <a:gd name="connsiteY140" fmla="*/ 725623 h 1379381"/>
                <a:gd name="connsiteX141" fmla="*/ 585544 w 1545336"/>
                <a:gd name="connsiteY141" fmla="*/ 669339 h 1379381"/>
                <a:gd name="connsiteX142" fmla="*/ 754353 w 1545336"/>
                <a:gd name="connsiteY142" fmla="*/ 500532 h 1379381"/>
                <a:gd name="connsiteX143" fmla="*/ 840020 w 1545336"/>
                <a:gd name="connsiteY143" fmla="*/ 569435 h 1379381"/>
                <a:gd name="connsiteX144" fmla="*/ 722964 w 1545336"/>
                <a:gd name="connsiteY144" fmla="*/ 569435 h 1379381"/>
                <a:gd name="connsiteX145" fmla="*/ 711863 w 1545336"/>
                <a:gd name="connsiteY145" fmla="*/ 566514 h 1379381"/>
                <a:gd name="connsiteX146" fmla="*/ 688372 w 1545336"/>
                <a:gd name="connsiteY146" fmla="*/ 566514 h 1379381"/>
                <a:gd name="connsiteX147" fmla="*/ 754353 w 1545336"/>
                <a:gd name="connsiteY147" fmla="*/ 500532 h 1379381"/>
                <a:gd name="connsiteX148" fmla="*/ 609409 w 1545336"/>
                <a:gd name="connsiteY148" fmla="*/ 366371 h 1379381"/>
                <a:gd name="connsiteX149" fmla="*/ 690593 w 1545336"/>
                <a:gd name="connsiteY149" fmla="*/ 500257 h 1379381"/>
                <a:gd name="connsiteX150" fmla="*/ 553529 w 1545336"/>
                <a:gd name="connsiteY150" fmla="*/ 637327 h 1379381"/>
                <a:gd name="connsiteX151" fmla="*/ 445989 w 1545336"/>
                <a:gd name="connsiteY151" fmla="*/ 529788 h 1379381"/>
                <a:gd name="connsiteX152" fmla="*/ 609409 w 1545336"/>
                <a:gd name="connsiteY152" fmla="*/ 366371 h 1379381"/>
                <a:gd name="connsiteX153" fmla="*/ 363498 w 1545336"/>
                <a:gd name="connsiteY153" fmla="*/ 672309 h 1379381"/>
                <a:gd name="connsiteX154" fmla="*/ 351144 w 1545336"/>
                <a:gd name="connsiteY154" fmla="*/ 642298 h 1379381"/>
                <a:gd name="connsiteX155" fmla="*/ 363498 w 1545336"/>
                <a:gd name="connsiteY155" fmla="*/ 612288 h 1379381"/>
                <a:gd name="connsiteX156" fmla="*/ 413981 w 1545336"/>
                <a:gd name="connsiteY156" fmla="*/ 561805 h 1379381"/>
                <a:gd name="connsiteX157" fmla="*/ 616227 w 1545336"/>
                <a:gd name="connsiteY157" fmla="*/ 764048 h 1379381"/>
                <a:gd name="connsiteX158" fmla="*/ 535731 w 1545336"/>
                <a:gd name="connsiteY158" fmla="*/ 844541 h 1379381"/>
                <a:gd name="connsiteX159" fmla="*/ 363498 w 1545336"/>
                <a:gd name="connsiteY159" fmla="*/ 672309 h 1379381"/>
                <a:gd name="connsiteX160" fmla="*/ 514600 w 1545336"/>
                <a:gd name="connsiteY160" fmla="*/ 887439 h 1379381"/>
                <a:gd name="connsiteX161" fmla="*/ 519719 w 1545336"/>
                <a:gd name="connsiteY161" fmla="*/ 892561 h 1379381"/>
                <a:gd name="connsiteX162" fmla="*/ 528119 w 1545336"/>
                <a:gd name="connsiteY162" fmla="*/ 897852 h 1379381"/>
                <a:gd name="connsiteX163" fmla="*/ 544088 w 1545336"/>
                <a:gd name="connsiteY163" fmla="*/ 1090063 h 1379381"/>
                <a:gd name="connsiteX164" fmla="*/ 532392 w 1545336"/>
                <a:gd name="connsiteY164" fmla="*/ 1090063 h 1379381"/>
                <a:gd name="connsiteX165" fmla="*/ 467045 w 1545336"/>
                <a:gd name="connsiteY165" fmla="*/ 936911 h 1379381"/>
                <a:gd name="connsiteX166" fmla="*/ 514600 w 1545336"/>
                <a:gd name="connsiteY166" fmla="*/ 887439 h 1379381"/>
                <a:gd name="connsiteX167" fmla="*/ 435528 w 1545336"/>
                <a:gd name="connsiteY167" fmla="*/ 969701 h 1379381"/>
                <a:gd name="connsiteX168" fmla="*/ 486941 w 1545336"/>
                <a:gd name="connsiteY168" fmla="*/ 1090060 h 1379381"/>
                <a:gd name="connsiteX169" fmla="*/ 466981 w 1545336"/>
                <a:gd name="connsiteY169" fmla="*/ 1090060 h 1379381"/>
                <a:gd name="connsiteX170" fmla="*/ 421756 w 1545336"/>
                <a:gd name="connsiteY170" fmla="*/ 984029 h 1379381"/>
                <a:gd name="connsiteX171" fmla="*/ 435528 w 1545336"/>
                <a:gd name="connsiteY171" fmla="*/ 969701 h 1379381"/>
                <a:gd name="connsiteX172" fmla="*/ 250353 w 1545336"/>
                <a:gd name="connsiteY172" fmla="*/ 1119650 h 1379381"/>
                <a:gd name="connsiteX173" fmla="*/ 275734 w 1545336"/>
                <a:gd name="connsiteY173" fmla="*/ 1135336 h 1379381"/>
                <a:gd name="connsiteX174" fmla="*/ 421352 w 1545336"/>
                <a:gd name="connsiteY174" fmla="*/ 1135336 h 1379381"/>
                <a:gd name="connsiteX175" fmla="*/ 266679 w 1545336"/>
                <a:gd name="connsiteY175" fmla="*/ 1269029 h 1379381"/>
                <a:gd name="connsiteX176" fmla="*/ 110350 w 1545336"/>
                <a:gd name="connsiteY176" fmla="*/ 1112699 h 1379381"/>
                <a:gd name="connsiteX177" fmla="*/ 266679 w 1545336"/>
                <a:gd name="connsiteY177" fmla="*/ 956370 h 1379381"/>
                <a:gd name="connsiteX178" fmla="*/ 357483 w 1545336"/>
                <a:gd name="connsiteY178" fmla="*/ 985565 h 1379381"/>
                <a:gd name="connsiteX179" fmla="*/ 256637 w 1545336"/>
                <a:gd name="connsiteY179" fmla="*/ 1090482 h 1379381"/>
                <a:gd name="connsiteX180" fmla="*/ 250353 w 1545336"/>
                <a:gd name="connsiteY180" fmla="*/ 1119650 h 1379381"/>
                <a:gd name="connsiteX181" fmla="*/ 319839 w 1545336"/>
                <a:gd name="connsiteY181" fmla="*/ 1090063 h 1379381"/>
                <a:gd name="connsiteX182" fmla="*/ 390122 w 1545336"/>
                <a:gd name="connsiteY182" fmla="*/ 1016943 h 1379381"/>
                <a:gd name="connsiteX183" fmla="*/ 421355 w 1545336"/>
                <a:gd name="connsiteY183" fmla="*/ 1090063 h 1379381"/>
                <a:gd name="connsiteX184" fmla="*/ 319839 w 1545336"/>
                <a:gd name="connsiteY184" fmla="*/ 1090063 h 1379381"/>
                <a:gd name="connsiteX185" fmla="*/ 45274 w 1545336"/>
                <a:gd name="connsiteY185" fmla="*/ 1112699 h 1379381"/>
                <a:gd name="connsiteX186" fmla="*/ 266679 w 1545336"/>
                <a:gd name="connsiteY186" fmla="*/ 891291 h 1379381"/>
                <a:gd name="connsiteX187" fmla="*/ 402883 w 1545336"/>
                <a:gd name="connsiteY187" fmla="*/ 938333 h 1379381"/>
                <a:gd name="connsiteX188" fmla="*/ 389102 w 1545336"/>
                <a:gd name="connsiteY188" fmla="*/ 952673 h 1379381"/>
                <a:gd name="connsiteX189" fmla="*/ 266679 w 1545336"/>
                <a:gd name="connsiteY189" fmla="*/ 911096 h 1379381"/>
                <a:gd name="connsiteX190" fmla="*/ 65076 w 1545336"/>
                <a:gd name="connsiteY190" fmla="*/ 1112699 h 1379381"/>
                <a:gd name="connsiteX191" fmla="*/ 266679 w 1545336"/>
                <a:gd name="connsiteY191" fmla="*/ 1314302 h 1379381"/>
                <a:gd name="connsiteX192" fmla="*/ 466978 w 1545336"/>
                <a:gd name="connsiteY192" fmla="*/ 1135336 h 1379381"/>
                <a:gd name="connsiteX193" fmla="*/ 486938 w 1545336"/>
                <a:gd name="connsiteY193" fmla="*/ 1135336 h 1379381"/>
                <a:gd name="connsiteX194" fmla="*/ 266676 w 1545336"/>
                <a:gd name="connsiteY194" fmla="*/ 1334108 h 1379381"/>
                <a:gd name="connsiteX195" fmla="*/ 45274 w 1545336"/>
                <a:gd name="connsiteY195" fmla="*/ 1112699 h 1379381"/>
                <a:gd name="connsiteX196" fmla="*/ 415062 w 1545336"/>
                <a:gd name="connsiteY196" fmla="*/ 1334108 h 1379381"/>
                <a:gd name="connsiteX197" fmla="*/ 532395 w 1545336"/>
                <a:gd name="connsiteY197" fmla="*/ 1135336 h 1379381"/>
                <a:gd name="connsiteX198" fmla="*/ 536899 w 1545336"/>
                <a:gd name="connsiteY198" fmla="*/ 1135336 h 1379381"/>
                <a:gd name="connsiteX199" fmla="*/ 536899 w 1545336"/>
                <a:gd name="connsiteY199" fmla="*/ 1172448 h 1379381"/>
                <a:gd name="connsiteX200" fmla="*/ 574627 w 1545336"/>
                <a:gd name="connsiteY200" fmla="*/ 1210176 h 1379381"/>
                <a:gd name="connsiteX201" fmla="*/ 681309 w 1545336"/>
                <a:gd name="connsiteY201" fmla="*/ 1210176 h 1379381"/>
                <a:gd name="connsiteX202" fmla="*/ 745009 w 1545336"/>
                <a:gd name="connsiteY202" fmla="*/ 1232952 h 1379381"/>
                <a:gd name="connsiteX203" fmla="*/ 845742 w 1545336"/>
                <a:gd name="connsiteY203" fmla="*/ 1132221 h 1379381"/>
                <a:gd name="connsiteX204" fmla="*/ 826399 w 1545336"/>
                <a:gd name="connsiteY204" fmla="*/ 1072967 h 1379381"/>
                <a:gd name="connsiteX205" fmla="*/ 843198 w 1545336"/>
                <a:gd name="connsiteY205" fmla="*/ 1055489 h 1379381"/>
                <a:gd name="connsiteX206" fmla="*/ 842564 w 1545336"/>
                <a:gd name="connsiteY206" fmla="*/ 1023483 h 1379381"/>
                <a:gd name="connsiteX207" fmla="*/ 810559 w 1545336"/>
                <a:gd name="connsiteY207" fmla="*/ 1024117 h 1379381"/>
                <a:gd name="connsiteX208" fmla="*/ 792169 w 1545336"/>
                <a:gd name="connsiteY208" fmla="*/ 1043250 h 1379381"/>
                <a:gd name="connsiteX209" fmla="*/ 745009 w 1545336"/>
                <a:gd name="connsiteY209" fmla="*/ 1031491 h 1379381"/>
                <a:gd name="connsiteX210" fmla="*/ 683766 w 1545336"/>
                <a:gd name="connsiteY210" fmla="*/ 1052341 h 1379381"/>
                <a:gd name="connsiteX211" fmla="*/ 683763 w 1545336"/>
                <a:gd name="connsiteY211" fmla="*/ 921624 h 1379381"/>
                <a:gd name="connsiteX212" fmla="*/ 809355 w 1545336"/>
                <a:gd name="connsiteY212" fmla="*/ 809943 h 1379381"/>
                <a:gd name="connsiteX213" fmla="*/ 1016418 w 1545336"/>
                <a:gd name="connsiteY213" fmla="*/ 809943 h 1379381"/>
                <a:gd name="connsiteX214" fmla="*/ 880181 w 1545336"/>
                <a:gd name="connsiteY214" fmla="*/ 951676 h 1379381"/>
                <a:gd name="connsiteX215" fmla="*/ 880814 w 1545336"/>
                <a:gd name="connsiteY215" fmla="*/ 983685 h 1379381"/>
                <a:gd name="connsiteX216" fmla="*/ 912820 w 1545336"/>
                <a:gd name="connsiteY216" fmla="*/ 983051 h 1379381"/>
                <a:gd name="connsiteX217" fmla="*/ 1079209 w 1545336"/>
                <a:gd name="connsiteY217" fmla="*/ 809943 h 1379381"/>
                <a:gd name="connsiteX218" fmla="*/ 1093470 w 1545336"/>
                <a:gd name="connsiteY218" fmla="*/ 809943 h 1379381"/>
                <a:gd name="connsiteX219" fmla="*/ 1120610 w 1545336"/>
                <a:gd name="connsiteY219" fmla="*/ 875735 h 1379381"/>
                <a:gd name="connsiteX220" fmla="*/ 976175 w 1545336"/>
                <a:gd name="connsiteY220" fmla="*/ 1112699 h 1379381"/>
                <a:gd name="connsiteX221" fmla="*/ 1094364 w 1545336"/>
                <a:gd name="connsiteY221" fmla="*/ 1334108 h 1379381"/>
                <a:gd name="connsiteX222" fmla="*/ 415062 w 1545336"/>
                <a:gd name="connsiteY222" fmla="*/ 1334108 h 1379381"/>
                <a:gd name="connsiteX223" fmla="*/ 415062 w 1545336"/>
                <a:gd name="connsiteY223" fmla="*/ 1334108 h 1379381"/>
                <a:gd name="connsiteX224" fmla="*/ 1021455 w 1545336"/>
                <a:gd name="connsiteY224" fmla="*/ 1112699 h 1379381"/>
                <a:gd name="connsiteX225" fmla="*/ 1137959 w 1545336"/>
                <a:gd name="connsiteY225" fmla="*/ 917773 h 1379381"/>
                <a:gd name="connsiteX226" fmla="*/ 1145565 w 1545336"/>
                <a:gd name="connsiteY226" fmla="*/ 936205 h 1379381"/>
                <a:gd name="connsiteX227" fmla="*/ 1041261 w 1545336"/>
                <a:gd name="connsiteY227" fmla="*/ 1112702 h 1379381"/>
                <a:gd name="connsiteX228" fmla="*/ 1242864 w 1545336"/>
                <a:gd name="connsiteY228" fmla="*/ 1314305 h 1379381"/>
                <a:gd name="connsiteX229" fmla="*/ 1444467 w 1545336"/>
                <a:gd name="connsiteY229" fmla="*/ 1112702 h 1379381"/>
                <a:gd name="connsiteX230" fmla="*/ 1432475 w 1545336"/>
                <a:gd name="connsiteY230" fmla="*/ 1044173 h 1379381"/>
                <a:gd name="connsiteX231" fmla="*/ 1403482 w 1545336"/>
                <a:gd name="connsiteY231" fmla="*/ 1030600 h 1379381"/>
                <a:gd name="connsiteX232" fmla="*/ 1389909 w 1545336"/>
                <a:gd name="connsiteY232" fmla="*/ 1059593 h 1379381"/>
                <a:gd name="connsiteX233" fmla="*/ 1399193 w 1545336"/>
                <a:gd name="connsiteY233" fmla="*/ 1112702 h 1379381"/>
                <a:gd name="connsiteX234" fmla="*/ 1242864 w 1545336"/>
                <a:gd name="connsiteY234" fmla="*/ 1269032 h 1379381"/>
                <a:gd name="connsiteX235" fmla="*/ 1086534 w 1545336"/>
                <a:gd name="connsiteY235" fmla="*/ 1112702 h 1379381"/>
                <a:gd name="connsiteX236" fmla="*/ 1162968 w 1545336"/>
                <a:gd name="connsiteY236" fmla="*/ 978400 h 1379381"/>
                <a:gd name="connsiteX237" fmla="*/ 1221935 w 1545336"/>
                <a:gd name="connsiteY237" fmla="*/ 1121334 h 1379381"/>
                <a:gd name="connsiteX238" fmla="*/ 1242873 w 1545336"/>
                <a:gd name="connsiteY238" fmla="*/ 1135345 h 1379381"/>
                <a:gd name="connsiteX239" fmla="*/ 1251496 w 1545336"/>
                <a:gd name="connsiteY239" fmla="*/ 1133628 h 1379381"/>
                <a:gd name="connsiteX240" fmla="*/ 1265506 w 1545336"/>
                <a:gd name="connsiteY240" fmla="*/ 1112687 h 1379381"/>
                <a:gd name="connsiteX241" fmla="*/ 1263792 w 1545336"/>
                <a:gd name="connsiteY241" fmla="*/ 1104070 h 1379381"/>
                <a:gd name="connsiteX242" fmla="*/ 1204804 w 1545336"/>
                <a:gd name="connsiteY242" fmla="*/ 961081 h 1379381"/>
                <a:gd name="connsiteX243" fmla="*/ 1242864 w 1545336"/>
                <a:gd name="connsiteY243" fmla="*/ 956373 h 1379381"/>
                <a:gd name="connsiteX244" fmla="*/ 1333042 w 1545336"/>
                <a:gd name="connsiteY244" fmla="*/ 985079 h 1379381"/>
                <a:gd name="connsiteX245" fmla="*/ 1364601 w 1545336"/>
                <a:gd name="connsiteY245" fmla="*/ 979707 h 1379381"/>
                <a:gd name="connsiteX246" fmla="*/ 1359229 w 1545336"/>
                <a:gd name="connsiteY246" fmla="*/ 948148 h 1379381"/>
                <a:gd name="connsiteX247" fmla="*/ 1242864 w 1545336"/>
                <a:gd name="connsiteY247" fmla="*/ 911099 h 1379381"/>
                <a:gd name="connsiteX248" fmla="*/ 1187410 w 1545336"/>
                <a:gd name="connsiteY248" fmla="*/ 918917 h 1379381"/>
                <a:gd name="connsiteX249" fmla="*/ 1179810 w 1545336"/>
                <a:gd name="connsiteY249" fmla="*/ 900493 h 1379381"/>
                <a:gd name="connsiteX250" fmla="*/ 1242867 w 1545336"/>
                <a:gd name="connsiteY250" fmla="*/ 891294 h 1379381"/>
                <a:gd name="connsiteX251" fmla="*/ 1464272 w 1545336"/>
                <a:gd name="connsiteY251" fmla="*/ 1112702 h 1379381"/>
                <a:gd name="connsiteX252" fmla="*/ 1242867 w 1545336"/>
                <a:gd name="connsiteY252" fmla="*/ 1334111 h 1379381"/>
                <a:gd name="connsiteX253" fmla="*/ 1021455 w 1545336"/>
                <a:gd name="connsiteY253" fmla="*/ 1112699 h 137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1545336" h="1379381">
                  <a:moveTo>
                    <a:pt x="1522699" y="1334108"/>
                  </a:moveTo>
                  <a:lnTo>
                    <a:pt x="1391352" y="1334108"/>
                  </a:lnTo>
                  <a:cubicBezTo>
                    <a:pt x="1462585" y="1286178"/>
                    <a:pt x="1509540" y="1204822"/>
                    <a:pt x="1509540" y="1112699"/>
                  </a:cubicBezTo>
                  <a:cubicBezTo>
                    <a:pt x="1509540" y="965651"/>
                    <a:pt x="1389906" y="846017"/>
                    <a:pt x="1242861" y="846017"/>
                  </a:cubicBezTo>
                  <a:cubicBezTo>
                    <a:pt x="1214848" y="846017"/>
                    <a:pt x="1187832" y="850369"/>
                    <a:pt x="1162446" y="858416"/>
                  </a:cubicBezTo>
                  <a:lnTo>
                    <a:pt x="1142447" y="809943"/>
                  </a:lnTo>
                  <a:lnTo>
                    <a:pt x="1236350" y="809943"/>
                  </a:lnTo>
                  <a:cubicBezTo>
                    <a:pt x="1283821" y="809943"/>
                    <a:pt x="1322436" y="771325"/>
                    <a:pt x="1322436" y="723854"/>
                  </a:cubicBezTo>
                  <a:cubicBezTo>
                    <a:pt x="1322436" y="676386"/>
                    <a:pt x="1283818" y="637768"/>
                    <a:pt x="1236350" y="637768"/>
                  </a:cubicBezTo>
                  <a:lnTo>
                    <a:pt x="1203995" y="637768"/>
                  </a:lnTo>
                  <a:cubicBezTo>
                    <a:pt x="1204076" y="636573"/>
                    <a:pt x="1204179" y="635384"/>
                    <a:pt x="1204179" y="634170"/>
                  </a:cubicBezTo>
                  <a:lnTo>
                    <a:pt x="1204179" y="598785"/>
                  </a:lnTo>
                  <a:cubicBezTo>
                    <a:pt x="1204179" y="570042"/>
                    <a:pt x="1180797" y="546660"/>
                    <a:pt x="1152054" y="546660"/>
                  </a:cubicBezTo>
                  <a:lnTo>
                    <a:pt x="1065135" y="546660"/>
                  </a:lnTo>
                  <a:lnTo>
                    <a:pt x="926350" y="471180"/>
                  </a:lnTo>
                  <a:lnTo>
                    <a:pt x="903373" y="448199"/>
                  </a:lnTo>
                  <a:cubicBezTo>
                    <a:pt x="894532" y="439358"/>
                    <a:pt x="880199" y="439355"/>
                    <a:pt x="871361" y="448199"/>
                  </a:cubicBezTo>
                  <a:cubicBezTo>
                    <a:pt x="862518" y="457039"/>
                    <a:pt x="862518" y="471370"/>
                    <a:pt x="871358" y="480210"/>
                  </a:cubicBezTo>
                  <a:lnTo>
                    <a:pt x="896654" y="505506"/>
                  </a:lnTo>
                  <a:cubicBezTo>
                    <a:pt x="898190" y="507042"/>
                    <a:pt x="899938" y="508349"/>
                    <a:pt x="901848" y="509387"/>
                  </a:cubicBezTo>
                  <a:lnTo>
                    <a:pt x="1048565" y="589181"/>
                  </a:lnTo>
                  <a:cubicBezTo>
                    <a:pt x="1051885" y="590985"/>
                    <a:pt x="1055600" y="591930"/>
                    <a:pt x="1059379" y="591930"/>
                  </a:cubicBezTo>
                  <a:lnTo>
                    <a:pt x="1152057" y="591930"/>
                  </a:lnTo>
                  <a:cubicBezTo>
                    <a:pt x="1155833" y="591930"/>
                    <a:pt x="1158908" y="595006"/>
                    <a:pt x="1158908" y="598782"/>
                  </a:cubicBezTo>
                  <a:lnTo>
                    <a:pt x="1158908" y="615083"/>
                  </a:lnTo>
                  <a:cubicBezTo>
                    <a:pt x="1147448" y="604936"/>
                    <a:pt x="1132430" y="598721"/>
                    <a:pt x="1115959" y="598721"/>
                  </a:cubicBezTo>
                  <a:cubicBezTo>
                    <a:pt x="1093153" y="598721"/>
                    <a:pt x="1073097" y="610562"/>
                    <a:pt x="1061510" y="628393"/>
                  </a:cubicBezTo>
                  <a:lnTo>
                    <a:pt x="883926" y="546648"/>
                  </a:lnTo>
                  <a:lnTo>
                    <a:pt x="766897" y="452521"/>
                  </a:lnTo>
                  <a:cubicBezTo>
                    <a:pt x="757894" y="445277"/>
                    <a:pt x="744876" y="445983"/>
                    <a:pt x="736703" y="454157"/>
                  </a:cubicBezTo>
                  <a:lnTo>
                    <a:pt x="723537" y="467325"/>
                  </a:lnTo>
                  <a:cubicBezTo>
                    <a:pt x="680379" y="443119"/>
                    <a:pt x="653765" y="397830"/>
                    <a:pt x="653765" y="348030"/>
                  </a:cubicBezTo>
                  <a:cubicBezTo>
                    <a:pt x="653765" y="338389"/>
                    <a:pt x="654782" y="328746"/>
                    <a:pt x="656789" y="319335"/>
                  </a:cubicBezTo>
                  <a:cubicBezTo>
                    <a:pt x="664280" y="313290"/>
                    <a:pt x="673679" y="309979"/>
                    <a:pt x="683470" y="309979"/>
                  </a:cubicBezTo>
                  <a:cubicBezTo>
                    <a:pt x="694858" y="309979"/>
                    <a:pt x="705515" y="314367"/>
                    <a:pt x="713480" y="322332"/>
                  </a:cubicBezTo>
                  <a:lnTo>
                    <a:pt x="798921" y="407769"/>
                  </a:lnTo>
                  <a:cubicBezTo>
                    <a:pt x="807764" y="416610"/>
                    <a:pt x="822095" y="416610"/>
                    <a:pt x="830935" y="407769"/>
                  </a:cubicBezTo>
                  <a:cubicBezTo>
                    <a:pt x="839775" y="398929"/>
                    <a:pt x="839775" y="384596"/>
                    <a:pt x="830935" y="375758"/>
                  </a:cubicBezTo>
                  <a:lnTo>
                    <a:pt x="822215" y="367041"/>
                  </a:lnTo>
                  <a:cubicBezTo>
                    <a:pt x="895232" y="362028"/>
                    <a:pt x="953122" y="301063"/>
                    <a:pt x="953122" y="226793"/>
                  </a:cubicBezTo>
                  <a:lnTo>
                    <a:pt x="953122" y="123509"/>
                  </a:lnTo>
                  <a:cubicBezTo>
                    <a:pt x="953122" y="50788"/>
                    <a:pt x="895299" y="0"/>
                    <a:pt x="812503" y="0"/>
                  </a:cubicBezTo>
                  <a:cubicBezTo>
                    <a:pt x="728391" y="0"/>
                    <a:pt x="671877" y="48328"/>
                    <a:pt x="671877" y="120256"/>
                  </a:cubicBezTo>
                  <a:lnTo>
                    <a:pt x="671877" y="123651"/>
                  </a:lnTo>
                  <a:lnTo>
                    <a:pt x="595332" y="123651"/>
                  </a:lnTo>
                  <a:cubicBezTo>
                    <a:pt x="582827" y="123651"/>
                    <a:pt x="572695" y="133786"/>
                    <a:pt x="572695" y="146288"/>
                  </a:cubicBezTo>
                  <a:cubicBezTo>
                    <a:pt x="572695" y="158789"/>
                    <a:pt x="582827" y="168925"/>
                    <a:pt x="595332" y="168925"/>
                  </a:cubicBezTo>
                  <a:lnTo>
                    <a:pt x="671877" y="168925"/>
                  </a:lnTo>
                  <a:lnTo>
                    <a:pt x="671877" y="226793"/>
                  </a:lnTo>
                  <a:cubicBezTo>
                    <a:pt x="671877" y="240016"/>
                    <a:pt x="673736" y="252810"/>
                    <a:pt x="677168" y="264953"/>
                  </a:cubicBezTo>
                  <a:cubicBezTo>
                    <a:pt x="657894" y="266326"/>
                    <a:pt x="639627" y="273944"/>
                    <a:pt x="625173" y="286802"/>
                  </a:cubicBezTo>
                  <a:cubicBezTo>
                    <a:pt x="624108" y="287746"/>
                    <a:pt x="331484" y="580280"/>
                    <a:pt x="331484" y="580280"/>
                  </a:cubicBezTo>
                  <a:cubicBezTo>
                    <a:pt x="297284" y="614479"/>
                    <a:pt x="297284" y="670130"/>
                    <a:pt x="331484" y="704329"/>
                  </a:cubicBezTo>
                  <a:lnTo>
                    <a:pt x="482586" y="855428"/>
                  </a:lnTo>
                  <a:lnTo>
                    <a:pt x="434414" y="905543"/>
                  </a:lnTo>
                  <a:cubicBezTo>
                    <a:pt x="388568" y="868349"/>
                    <a:pt x="330189" y="846026"/>
                    <a:pt x="266685" y="846026"/>
                  </a:cubicBezTo>
                  <a:cubicBezTo>
                    <a:pt x="119634" y="846017"/>
                    <a:pt x="0" y="965651"/>
                    <a:pt x="0" y="1112699"/>
                  </a:cubicBezTo>
                  <a:cubicBezTo>
                    <a:pt x="0" y="1204822"/>
                    <a:pt x="46958" y="1286178"/>
                    <a:pt x="118188" y="1334108"/>
                  </a:cubicBezTo>
                  <a:lnTo>
                    <a:pt x="45415" y="1334108"/>
                  </a:lnTo>
                  <a:cubicBezTo>
                    <a:pt x="32911" y="1334108"/>
                    <a:pt x="22779" y="1344243"/>
                    <a:pt x="22779" y="1356745"/>
                  </a:cubicBezTo>
                  <a:cubicBezTo>
                    <a:pt x="22779" y="1369246"/>
                    <a:pt x="32911" y="1379381"/>
                    <a:pt x="45415" y="1379381"/>
                  </a:cubicBezTo>
                  <a:lnTo>
                    <a:pt x="1522699" y="1379381"/>
                  </a:lnTo>
                  <a:cubicBezTo>
                    <a:pt x="1535204" y="1379381"/>
                    <a:pt x="1545336" y="1369246"/>
                    <a:pt x="1545336" y="1356745"/>
                  </a:cubicBezTo>
                  <a:cubicBezTo>
                    <a:pt x="1545336" y="1344243"/>
                    <a:pt x="1535204" y="1334108"/>
                    <a:pt x="1522699" y="1334108"/>
                  </a:cubicBezTo>
                  <a:close/>
                  <a:moveTo>
                    <a:pt x="907846" y="226787"/>
                  </a:moveTo>
                  <a:cubicBezTo>
                    <a:pt x="907846" y="279365"/>
                    <a:pt x="865074" y="322136"/>
                    <a:pt x="812500" y="322136"/>
                  </a:cubicBezTo>
                  <a:cubicBezTo>
                    <a:pt x="802543" y="322136"/>
                    <a:pt x="792944" y="320597"/>
                    <a:pt x="783914" y="317754"/>
                  </a:cubicBezTo>
                  <a:lnTo>
                    <a:pt x="783914" y="168919"/>
                  </a:lnTo>
                  <a:lnTo>
                    <a:pt x="907846" y="168919"/>
                  </a:lnTo>
                  <a:lnTo>
                    <a:pt x="907846" y="226787"/>
                  </a:lnTo>
                  <a:close/>
                  <a:moveTo>
                    <a:pt x="717148" y="120249"/>
                  </a:moveTo>
                  <a:cubicBezTo>
                    <a:pt x="717148" y="102659"/>
                    <a:pt x="724023" y="45267"/>
                    <a:pt x="812500" y="45267"/>
                  </a:cubicBezTo>
                  <a:cubicBezTo>
                    <a:pt x="856481" y="45267"/>
                    <a:pt x="907846" y="65758"/>
                    <a:pt x="907846" y="123503"/>
                  </a:cubicBezTo>
                  <a:lnTo>
                    <a:pt x="907846" y="123645"/>
                  </a:lnTo>
                  <a:lnTo>
                    <a:pt x="717148" y="123645"/>
                  </a:lnTo>
                  <a:lnTo>
                    <a:pt x="717148" y="120249"/>
                  </a:lnTo>
                  <a:lnTo>
                    <a:pt x="717148" y="120249"/>
                  </a:lnTo>
                  <a:close/>
                  <a:moveTo>
                    <a:pt x="717148" y="168919"/>
                  </a:moveTo>
                  <a:lnTo>
                    <a:pt x="738640" y="168919"/>
                  </a:lnTo>
                  <a:lnTo>
                    <a:pt x="738640" y="284158"/>
                  </a:lnTo>
                  <a:cubicBezTo>
                    <a:pt x="737059" y="282872"/>
                    <a:pt x="735429" y="281662"/>
                    <a:pt x="733769" y="280500"/>
                  </a:cubicBezTo>
                  <a:cubicBezTo>
                    <a:pt x="723290" y="265194"/>
                    <a:pt x="717148" y="246698"/>
                    <a:pt x="717148" y="226790"/>
                  </a:cubicBezTo>
                  <a:lnTo>
                    <a:pt x="717148" y="168919"/>
                  </a:lnTo>
                  <a:close/>
                  <a:moveTo>
                    <a:pt x="1115956" y="643992"/>
                  </a:moveTo>
                  <a:cubicBezTo>
                    <a:pt x="1126801" y="643992"/>
                    <a:pt x="1135623" y="652811"/>
                    <a:pt x="1135623" y="663655"/>
                  </a:cubicBezTo>
                  <a:cubicBezTo>
                    <a:pt x="1135623" y="674500"/>
                    <a:pt x="1126801" y="683322"/>
                    <a:pt x="1115956" y="683322"/>
                  </a:cubicBezTo>
                  <a:cubicBezTo>
                    <a:pt x="1105114" y="683322"/>
                    <a:pt x="1096292" y="674500"/>
                    <a:pt x="1096292" y="663655"/>
                  </a:cubicBezTo>
                  <a:cubicBezTo>
                    <a:pt x="1096295" y="652814"/>
                    <a:pt x="1105118" y="643992"/>
                    <a:pt x="1115956" y="643992"/>
                  </a:cubicBezTo>
                  <a:close/>
                  <a:moveTo>
                    <a:pt x="949866" y="649222"/>
                  </a:moveTo>
                  <a:cubicBezTo>
                    <a:pt x="949866" y="640826"/>
                    <a:pt x="948553" y="632731"/>
                    <a:pt x="946138" y="625125"/>
                  </a:cubicBezTo>
                  <a:lnTo>
                    <a:pt x="1051897" y="673806"/>
                  </a:lnTo>
                  <a:cubicBezTo>
                    <a:pt x="1056796" y="704797"/>
                    <a:pt x="1083613" y="728593"/>
                    <a:pt x="1115959" y="728593"/>
                  </a:cubicBezTo>
                  <a:cubicBezTo>
                    <a:pt x="1145016" y="728593"/>
                    <a:pt x="1169675" y="709406"/>
                    <a:pt x="1177938" y="683039"/>
                  </a:cubicBezTo>
                  <a:lnTo>
                    <a:pt x="1236353" y="683039"/>
                  </a:lnTo>
                  <a:cubicBezTo>
                    <a:pt x="1258857" y="683039"/>
                    <a:pt x="1277166" y="701347"/>
                    <a:pt x="1277166" y="723851"/>
                  </a:cubicBezTo>
                  <a:cubicBezTo>
                    <a:pt x="1277166" y="746358"/>
                    <a:pt x="1258857" y="764667"/>
                    <a:pt x="1236353" y="764667"/>
                  </a:cubicBezTo>
                  <a:lnTo>
                    <a:pt x="860266" y="764667"/>
                  </a:lnTo>
                  <a:lnTo>
                    <a:pt x="921340" y="710357"/>
                  </a:lnTo>
                  <a:cubicBezTo>
                    <a:pt x="939477" y="695139"/>
                    <a:pt x="949866" y="672882"/>
                    <a:pt x="949866" y="649222"/>
                  </a:cubicBezTo>
                  <a:close/>
                  <a:moveTo>
                    <a:pt x="904592" y="649222"/>
                  </a:moveTo>
                  <a:cubicBezTo>
                    <a:pt x="904592" y="659514"/>
                    <a:pt x="900038" y="669200"/>
                    <a:pt x="892094" y="675798"/>
                  </a:cubicBezTo>
                  <a:cubicBezTo>
                    <a:pt x="891900" y="675961"/>
                    <a:pt x="891707" y="676127"/>
                    <a:pt x="891520" y="676296"/>
                  </a:cubicBezTo>
                  <a:lnTo>
                    <a:pt x="792139" y="764670"/>
                  </a:lnTo>
                  <a:lnTo>
                    <a:pt x="734496" y="764670"/>
                  </a:lnTo>
                  <a:lnTo>
                    <a:pt x="734496" y="751353"/>
                  </a:lnTo>
                  <a:lnTo>
                    <a:pt x="763465" y="722384"/>
                  </a:lnTo>
                  <a:cubicBezTo>
                    <a:pt x="769940" y="715910"/>
                    <a:pt x="771877" y="706173"/>
                    <a:pt x="768373" y="697716"/>
                  </a:cubicBezTo>
                  <a:cubicBezTo>
                    <a:pt x="764872" y="689256"/>
                    <a:pt x="756614" y="683742"/>
                    <a:pt x="747460" y="683742"/>
                  </a:cubicBezTo>
                  <a:lnTo>
                    <a:pt x="734496" y="683742"/>
                  </a:lnTo>
                  <a:lnTo>
                    <a:pt x="734496" y="614706"/>
                  </a:lnTo>
                  <a:lnTo>
                    <a:pt x="870076" y="614706"/>
                  </a:lnTo>
                  <a:cubicBezTo>
                    <a:pt x="889109" y="614706"/>
                    <a:pt x="904592" y="630192"/>
                    <a:pt x="904592" y="649222"/>
                  </a:cubicBezTo>
                  <a:close/>
                  <a:moveTo>
                    <a:pt x="677726" y="809943"/>
                  </a:moveTo>
                  <a:lnTo>
                    <a:pt x="741227" y="809943"/>
                  </a:lnTo>
                  <a:lnTo>
                    <a:pt x="683763" y="861042"/>
                  </a:lnTo>
                  <a:lnTo>
                    <a:pt x="683763" y="845676"/>
                  </a:lnTo>
                  <a:cubicBezTo>
                    <a:pt x="683742" y="843618"/>
                    <a:pt x="683401" y="828288"/>
                    <a:pt x="677726" y="809943"/>
                  </a:cubicBezTo>
                  <a:close/>
                  <a:moveTo>
                    <a:pt x="723410" y="1096570"/>
                  </a:moveTo>
                  <a:lnTo>
                    <a:pt x="702678" y="1096570"/>
                  </a:lnTo>
                  <a:cubicBezTo>
                    <a:pt x="712841" y="1084488"/>
                    <a:pt x="728016" y="1076764"/>
                    <a:pt x="745009" y="1076764"/>
                  </a:cubicBezTo>
                  <a:cubicBezTo>
                    <a:pt x="775590" y="1076764"/>
                    <a:pt x="800469" y="1101644"/>
                    <a:pt x="800469" y="1132224"/>
                  </a:cubicBezTo>
                  <a:cubicBezTo>
                    <a:pt x="800469" y="1158106"/>
                    <a:pt x="782622" y="1179837"/>
                    <a:pt x="758606" y="1185925"/>
                  </a:cubicBezTo>
                  <a:cubicBezTo>
                    <a:pt x="760218" y="1181732"/>
                    <a:pt x="761138" y="1177202"/>
                    <a:pt x="761138" y="1172451"/>
                  </a:cubicBezTo>
                  <a:lnTo>
                    <a:pt x="761138" y="1134301"/>
                  </a:lnTo>
                  <a:cubicBezTo>
                    <a:pt x="761138" y="1113493"/>
                    <a:pt x="744212" y="1096570"/>
                    <a:pt x="723410" y="1096570"/>
                  </a:cubicBezTo>
                  <a:close/>
                  <a:moveTo>
                    <a:pt x="715865" y="1141843"/>
                  </a:moveTo>
                  <a:lnTo>
                    <a:pt x="715865" y="1164903"/>
                  </a:lnTo>
                  <a:lnTo>
                    <a:pt x="582172" y="1164903"/>
                  </a:lnTo>
                  <a:lnTo>
                    <a:pt x="582172" y="1141843"/>
                  </a:lnTo>
                  <a:lnTo>
                    <a:pt x="715865" y="1141843"/>
                  </a:lnTo>
                  <a:close/>
                  <a:moveTo>
                    <a:pt x="638489" y="846105"/>
                  </a:moveTo>
                  <a:lnTo>
                    <a:pt x="638492" y="1090063"/>
                  </a:lnTo>
                  <a:lnTo>
                    <a:pt x="589522" y="1090063"/>
                  </a:lnTo>
                  <a:lnTo>
                    <a:pt x="571473" y="872825"/>
                  </a:lnTo>
                  <a:lnTo>
                    <a:pt x="630748" y="813553"/>
                  </a:lnTo>
                  <a:cubicBezTo>
                    <a:pt x="637828" y="828726"/>
                    <a:pt x="638450" y="844816"/>
                    <a:pt x="638489" y="846105"/>
                  </a:cubicBezTo>
                  <a:close/>
                  <a:moveTo>
                    <a:pt x="585544" y="669339"/>
                  </a:moveTo>
                  <a:lnTo>
                    <a:pt x="643095" y="611787"/>
                  </a:lnTo>
                  <a:lnTo>
                    <a:pt x="689223" y="611787"/>
                  </a:lnTo>
                  <a:lnTo>
                    <a:pt x="689223" y="725623"/>
                  </a:lnTo>
                  <a:lnTo>
                    <a:pt x="641825" y="725623"/>
                  </a:lnTo>
                  <a:lnTo>
                    <a:pt x="585544" y="669339"/>
                  </a:lnTo>
                  <a:close/>
                  <a:moveTo>
                    <a:pt x="754353" y="500532"/>
                  </a:moveTo>
                  <a:lnTo>
                    <a:pt x="840020" y="569435"/>
                  </a:lnTo>
                  <a:lnTo>
                    <a:pt x="722964" y="569435"/>
                  </a:lnTo>
                  <a:cubicBezTo>
                    <a:pt x="719683" y="567585"/>
                    <a:pt x="715901" y="566514"/>
                    <a:pt x="711863" y="566514"/>
                  </a:cubicBezTo>
                  <a:lnTo>
                    <a:pt x="688372" y="566514"/>
                  </a:lnTo>
                  <a:lnTo>
                    <a:pt x="754353" y="500532"/>
                  </a:lnTo>
                  <a:close/>
                  <a:moveTo>
                    <a:pt x="609409" y="366371"/>
                  </a:moveTo>
                  <a:cubicBezTo>
                    <a:pt x="614875" y="421122"/>
                    <a:pt x="644604" y="470150"/>
                    <a:pt x="690593" y="500257"/>
                  </a:cubicBezTo>
                  <a:lnTo>
                    <a:pt x="553529" y="637327"/>
                  </a:lnTo>
                  <a:lnTo>
                    <a:pt x="445989" y="529788"/>
                  </a:lnTo>
                  <a:lnTo>
                    <a:pt x="609409" y="366371"/>
                  </a:lnTo>
                  <a:close/>
                  <a:moveTo>
                    <a:pt x="363498" y="672309"/>
                  </a:moveTo>
                  <a:cubicBezTo>
                    <a:pt x="355530" y="664344"/>
                    <a:pt x="351144" y="653686"/>
                    <a:pt x="351144" y="642298"/>
                  </a:cubicBezTo>
                  <a:cubicBezTo>
                    <a:pt x="351144" y="630911"/>
                    <a:pt x="355530" y="620253"/>
                    <a:pt x="363498" y="612288"/>
                  </a:cubicBezTo>
                  <a:lnTo>
                    <a:pt x="413981" y="561805"/>
                  </a:lnTo>
                  <a:lnTo>
                    <a:pt x="616227" y="764048"/>
                  </a:lnTo>
                  <a:lnTo>
                    <a:pt x="535731" y="844541"/>
                  </a:lnTo>
                  <a:lnTo>
                    <a:pt x="363498" y="672309"/>
                  </a:lnTo>
                  <a:close/>
                  <a:moveTo>
                    <a:pt x="514600" y="887439"/>
                  </a:moveTo>
                  <a:lnTo>
                    <a:pt x="519719" y="892561"/>
                  </a:lnTo>
                  <a:cubicBezTo>
                    <a:pt x="522173" y="895015"/>
                    <a:pt x="525055" y="896763"/>
                    <a:pt x="528119" y="897852"/>
                  </a:cubicBezTo>
                  <a:lnTo>
                    <a:pt x="544088" y="1090063"/>
                  </a:lnTo>
                  <a:lnTo>
                    <a:pt x="532392" y="1090063"/>
                  </a:lnTo>
                  <a:cubicBezTo>
                    <a:pt x="527458" y="1031657"/>
                    <a:pt x="503629" y="978560"/>
                    <a:pt x="467045" y="936911"/>
                  </a:cubicBezTo>
                  <a:lnTo>
                    <a:pt x="514600" y="887439"/>
                  </a:lnTo>
                  <a:close/>
                  <a:moveTo>
                    <a:pt x="435528" y="969701"/>
                  </a:moveTo>
                  <a:cubicBezTo>
                    <a:pt x="463682" y="1002896"/>
                    <a:pt x="482287" y="1044436"/>
                    <a:pt x="486941" y="1090060"/>
                  </a:cubicBezTo>
                  <a:lnTo>
                    <a:pt x="466981" y="1090060"/>
                  </a:lnTo>
                  <a:cubicBezTo>
                    <a:pt x="462487" y="1050023"/>
                    <a:pt x="446246" y="1013493"/>
                    <a:pt x="421756" y="984029"/>
                  </a:cubicBezTo>
                  <a:lnTo>
                    <a:pt x="435528" y="969701"/>
                  </a:lnTo>
                  <a:close/>
                  <a:moveTo>
                    <a:pt x="250353" y="1119650"/>
                  </a:moveTo>
                  <a:cubicBezTo>
                    <a:pt x="254473" y="1129327"/>
                    <a:pt x="264201" y="1135336"/>
                    <a:pt x="275734" y="1135336"/>
                  </a:cubicBezTo>
                  <a:lnTo>
                    <a:pt x="421352" y="1135336"/>
                  </a:lnTo>
                  <a:cubicBezTo>
                    <a:pt x="410350" y="1210846"/>
                    <a:pt x="345192" y="1269029"/>
                    <a:pt x="266679" y="1269029"/>
                  </a:cubicBezTo>
                  <a:cubicBezTo>
                    <a:pt x="180481" y="1269029"/>
                    <a:pt x="110350" y="1198900"/>
                    <a:pt x="110350" y="1112699"/>
                  </a:cubicBezTo>
                  <a:cubicBezTo>
                    <a:pt x="110350" y="1026499"/>
                    <a:pt x="180478" y="956370"/>
                    <a:pt x="266679" y="956370"/>
                  </a:cubicBezTo>
                  <a:cubicBezTo>
                    <a:pt x="300526" y="956370"/>
                    <a:pt x="331867" y="967214"/>
                    <a:pt x="357483" y="985565"/>
                  </a:cubicBezTo>
                  <a:lnTo>
                    <a:pt x="256637" y="1090482"/>
                  </a:lnTo>
                  <a:cubicBezTo>
                    <a:pt x="248642" y="1098797"/>
                    <a:pt x="246237" y="1109974"/>
                    <a:pt x="250353" y="1119650"/>
                  </a:cubicBezTo>
                  <a:close/>
                  <a:moveTo>
                    <a:pt x="319839" y="1090063"/>
                  </a:moveTo>
                  <a:lnTo>
                    <a:pt x="390122" y="1016943"/>
                  </a:lnTo>
                  <a:cubicBezTo>
                    <a:pt x="406318" y="1037775"/>
                    <a:pt x="417377" y="1062778"/>
                    <a:pt x="421355" y="1090063"/>
                  </a:cubicBezTo>
                  <a:lnTo>
                    <a:pt x="319839" y="1090063"/>
                  </a:lnTo>
                  <a:close/>
                  <a:moveTo>
                    <a:pt x="45274" y="1112699"/>
                  </a:moveTo>
                  <a:cubicBezTo>
                    <a:pt x="45274" y="990615"/>
                    <a:pt x="144595" y="891291"/>
                    <a:pt x="266679" y="891291"/>
                  </a:cubicBezTo>
                  <a:cubicBezTo>
                    <a:pt x="318016" y="891291"/>
                    <a:pt x="365288" y="908902"/>
                    <a:pt x="402883" y="938333"/>
                  </a:cubicBezTo>
                  <a:lnTo>
                    <a:pt x="389102" y="952673"/>
                  </a:lnTo>
                  <a:cubicBezTo>
                    <a:pt x="355132" y="926625"/>
                    <a:pt x="312695" y="911096"/>
                    <a:pt x="266679" y="911096"/>
                  </a:cubicBezTo>
                  <a:cubicBezTo>
                    <a:pt x="155515" y="911096"/>
                    <a:pt x="65076" y="1001535"/>
                    <a:pt x="65076" y="1112699"/>
                  </a:cubicBezTo>
                  <a:cubicBezTo>
                    <a:pt x="65076" y="1223864"/>
                    <a:pt x="155515" y="1314302"/>
                    <a:pt x="266679" y="1314302"/>
                  </a:cubicBezTo>
                  <a:cubicBezTo>
                    <a:pt x="370189" y="1314302"/>
                    <a:pt x="455690" y="1235880"/>
                    <a:pt x="466978" y="1135336"/>
                  </a:cubicBezTo>
                  <a:lnTo>
                    <a:pt x="486938" y="1135336"/>
                  </a:lnTo>
                  <a:cubicBezTo>
                    <a:pt x="475565" y="1246827"/>
                    <a:pt x="381122" y="1334108"/>
                    <a:pt x="266676" y="1334108"/>
                  </a:cubicBezTo>
                  <a:cubicBezTo>
                    <a:pt x="144595" y="1334108"/>
                    <a:pt x="45274" y="1234784"/>
                    <a:pt x="45274" y="1112699"/>
                  </a:cubicBezTo>
                  <a:close/>
                  <a:moveTo>
                    <a:pt x="415062" y="1334108"/>
                  </a:moveTo>
                  <a:cubicBezTo>
                    <a:pt x="480430" y="1290150"/>
                    <a:pt x="525405" y="1218090"/>
                    <a:pt x="532395" y="1135336"/>
                  </a:cubicBezTo>
                  <a:lnTo>
                    <a:pt x="536899" y="1135336"/>
                  </a:lnTo>
                  <a:lnTo>
                    <a:pt x="536899" y="1172448"/>
                  </a:lnTo>
                  <a:cubicBezTo>
                    <a:pt x="536899" y="1193253"/>
                    <a:pt x="553822" y="1210176"/>
                    <a:pt x="574627" y="1210176"/>
                  </a:cubicBezTo>
                  <a:lnTo>
                    <a:pt x="681309" y="1210176"/>
                  </a:lnTo>
                  <a:cubicBezTo>
                    <a:pt x="698676" y="1224404"/>
                    <a:pt x="720860" y="1232952"/>
                    <a:pt x="745009" y="1232952"/>
                  </a:cubicBezTo>
                  <a:cubicBezTo>
                    <a:pt x="800554" y="1232952"/>
                    <a:pt x="845742" y="1187763"/>
                    <a:pt x="845742" y="1132221"/>
                  </a:cubicBezTo>
                  <a:cubicBezTo>
                    <a:pt x="845742" y="1110086"/>
                    <a:pt x="838547" y="1089607"/>
                    <a:pt x="826399" y="1072967"/>
                  </a:cubicBezTo>
                  <a:lnTo>
                    <a:pt x="843198" y="1055489"/>
                  </a:lnTo>
                  <a:cubicBezTo>
                    <a:pt x="851860" y="1046476"/>
                    <a:pt x="851577" y="1032146"/>
                    <a:pt x="842564" y="1023483"/>
                  </a:cubicBezTo>
                  <a:cubicBezTo>
                    <a:pt x="833555" y="1014821"/>
                    <a:pt x="819227" y="1015102"/>
                    <a:pt x="810559" y="1024117"/>
                  </a:cubicBezTo>
                  <a:lnTo>
                    <a:pt x="792169" y="1043250"/>
                  </a:lnTo>
                  <a:cubicBezTo>
                    <a:pt x="778089" y="1035758"/>
                    <a:pt x="762041" y="1031491"/>
                    <a:pt x="745009" y="1031491"/>
                  </a:cubicBezTo>
                  <a:cubicBezTo>
                    <a:pt x="721977" y="1031491"/>
                    <a:pt x="700747" y="1039281"/>
                    <a:pt x="683766" y="1052341"/>
                  </a:cubicBezTo>
                  <a:lnTo>
                    <a:pt x="683763" y="921624"/>
                  </a:lnTo>
                  <a:lnTo>
                    <a:pt x="809355" y="809943"/>
                  </a:lnTo>
                  <a:lnTo>
                    <a:pt x="1016418" y="809943"/>
                  </a:lnTo>
                  <a:lnTo>
                    <a:pt x="880181" y="951676"/>
                  </a:lnTo>
                  <a:cubicBezTo>
                    <a:pt x="871518" y="960689"/>
                    <a:pt x="871802" y="975020"/>
                    <a:pt x="880814" y="983685"/>
                  </a:cubicBezTo>
                  <a:cubicBezTo>
                    <a:pt x="889824" y="992347"/>
                    <a:pt x="904154" y="992067"/>
                    <a:pt x="912820" y="983051"/>
                  </a:cubicBezTo>
                  <a:lnTo>
                    <a:pt x="1079209" y="809943"/>
                  </a:lnTo>
                  <a:lnTo>
                    <a:pt x="1093470" y="809943"/>
                  </a:lnTo>
                  <a:lnTo>
                    <a:pt x="1120610" y="875735"/>
                  </a:lnTo>
                  <a:cubicBezTo>
                    <a:pt x="1034892" y="920136"/>
                    <a:pt x="976175" y="1009687"/>
                    <a:pt x="976175" y="1112699"/>
                  </a:cubicBezTo>
                  <a:cubicBezTo>
                    <a:pt x="976175" y="1204822"/>
                    <a:pt x="1023133" y="1286178"/>
                    <a:pt x="1094364" y="1334108"/>
                  </a:cubicBezTo>
                  <a:lnTo>
                    <a:pt x="415062" y="1334108"/>
                  </a:lnTo>
                  <a:lnTo>
                    <a:pt x="415062" y="1334108"/>
                  </a:lnTo>
                  <a:close/>
                  <a:moveTo>
                    <a:pt x="1021455" y="1112699"/>
                  </a:moveTo>
                  <a:cubicBezTo>
                    <a:pt x="1021455" y="1028548"/>
                    <a:pt x="1068651" y="955223"/>
                    <a:pt x="1137959" y="917773"/>
                  </a:cubicBezTo>
                  <a:lnTo>
                    <a:pt x="1145565" y="936205"/>
                  </a:lnTo>
                  <a:cubicBezTo>
                    <a:pt x="1083435" y="970592"/>
                    <a:pt x="1041261" y="1036803"/>
                    <a:pt x="1041261" y="1112702"/>
                  </a:cubicBezTo>
                  <a:cubicBezTo>
                    <a:pt x="1041261" y="1223867"/>
                    <a:pt x="1131699" y="1314305"/>
                    <a:pt x="1242864" y="1314305"/>
                  </a:cubicBezTo>
                  <a:cubicBezTo>
                    <a:pt x="1354028" y="1314305"/>
                    <a:pt x="1444467" y="1223867"/>
                    <a:pt x="1444467" y="1112702"/>
                  </a:cubicBezTo>
                  <a:cubicBezTo>
                    <a:pt x="1444467" y="1089190"/>
                    <a:pt x="1440431" y="1066134"/>
                    <a:pt x="1432475" y="1044173"/>
                  </a:cubicBezTo>
                  <a:cubicBezTo>
                    <a:pt x="1428217" y="1032417"/>
                    <a:pt x="1415229" y="1026335"/>
                    <a:pt x="1403482" y="1030600"/>
                  </a:cubicBezTo>
                  <a:cubicBezTo>
                    <a:pt x="1391726" y="1034859"/>
                    <a:pt x="1385650" y="1047840"/>
                    <a:pt x="1389909" y="1059593"/>
                  </a:cubicBezTo>
                  <a:cubicBezTo>
                    <a:pt x="1396069" y="1076595"/>
                    <a:pt x="1399193" y="1094463"/>
                    <a:pt x="1399193" y="1112702"/>
                  </a:cubicBezTo>
                  <a:cubicBezTo>
                    <a:pt x="1399193" y="1198903"/>
                    <a:pt x="1329064" y="1269032"/>
                    <a:pt x="1242864" y="1269032"/>
                  </a:cubicBezTo>
                  <a:cubicBezTo>
                    <a:pt x="1156663" y="1269032"/>
                    <a:pt x="1086534" y="1198903"/>
                    <a:pt x="1086534" y="1112702"/>
                  </a:cubicBezTo>
                  <a:cubicBezTo>
                    <a:pt x="1086534" y="1055676"/>
                    <a:pt x="1117239" y="1005709"/>
                    <a:pt x="1162968" y="978400"/>
                  </a:cubicBezTo>
                  <a:lnTo>
                    <a:pt x="1221935" y="1121334"/>
                  </a:lnTo>
                  <a:cubicBezTo>
                    <a:pt x="1225539" y="1130069"/>
                    <a:pt x="1233975" y="1135345"/>
                    <a:pt x="1242873" y="1135345"/>
                  </a:cubicBezTo>
                  <a:cubicBezTo>
                    <a:pt x="1245749" y="1135345"/>
                    <a:pt x="1248674" y="1134793"/>
                    <a:pt x="1251496" y="1133628"/>
                  </a:cubicBezTo>
                  <a:cubicBezTo>
                    <a:pt x="1260234" y="1130024"/>
                    <a:pt x="1265510" y="1121582"/>
                    <a:pt x="1265506" y="1112687"/>
                  </a:cubicBezTo>
                  <a:cubicBezTo>
                    <a:pt x="1265506" y="1109814"/>
                    <a:pt x="1264954" y="1106892"/>
                    <a:pt x="1263792" y="1104070"/>
                  </a:cubicBezTo>
                  <a:lnTo>
                    <a:pt x="1204804" y="961081"/>
                  </a:lnTo>
                  <a:cubicBezTo>
                    <a:pt x="1216994" y="958021"/>
                    <a:pt x="1229740" y="956373"/>
                    <a:pt x="1242864" y="956373"/>
                  </a:cubicBezTo>
                  <a:cubicBezTo>
                    <a:pt x="1275370" y="956373"/>
                    <a:pt x="1306554" y="966300"/>
                    <a:pt x="1333042" y="985079"/>
                  </a:cubicBezTo>
                  <a:cubicBezTo>
                    <a:pt x="1343247" y="992311"/>
                    <a:pt x="1357372" y="989902"/>
                    <a:pt x="1364601" y="979707"/>
                  </a:cubicBezTo>
                  <a:cubicBezTo>
                    <a:pt x="1371833" y="969508"/>
                    <a:pt x="1369427" y="955380"/>
                    <a:pt x="1359229" y="948148"/>
                  </a:cubicBezTo>
                  <a:cubicBezTo>
                    <a:pt x="1325047" y="923912"/>
                    <a:pt x="1284808" y="911099"/>
                    <a:pt x="1242864" y="911099"/>
                  </a:cubicBezTo>
                  <a:cubicBezTo>
                    <a:pt x="1223631" y="911099"/>
                    <a:pt x="1205039" y="913864"/>
                    <a:pt x="1187410" y="918917"/>
                  </a:cubicBezTo>
                  <a:lnTo>
                    <a:pt x="1179810" y="900493"/>
                  </a:lnTo>
                  <a:cubicBezTo>
                    <a:pt x="1199806" y="894538"/>
                    <a:pt x="1220960" y="891294"/>
                    <a:pt x="1242867" y="891294"/>
                  </a:cubicBezTo>
                  <a:cubicBezTo>
                    <a:pt x="1364951" y="891294"/>
                    <a:pt x="1464272" y="990618"/>
                    <a:pt x="1464272" y="1112702"/>
                  </a:cubicBezTo>
                  <a:cubicBezTo>
                    <a:pt x="1464272" y="1234787"/>
                    <a:pt x="1364951" y="1334111"/>
                    <a:pt x="1242867" y="1334111"/>
                  </a:cubicBezTo>
                  <a:cubicBezTo>
                    <a:pt x="1120782" y="1334111"/>
                    <a:pt x="1021455" y="1234784"/>
                    <a:pt x="1021455" y="1112699"/>
                  </a:cubicBezTo>
                  <a:close/>
                </a:path>
              </a:pathLst>
            </a:custGeom>
            <a:solidFill>
              <a:srgbClr val="000000"/>
            </a:solidFill>
            <a:ln w="3014" cap="flat">
              <a:noFill/>
              <a:prstDash val="solid"/>
              <a:miter/>
            </a:ln>
          </p:spPr>
          <p:txBody>
            <a:bodyPr rtlCol="0" anchor="ctr"/>
            <a:lstStyle/>
            <a:p>
              <a:endParaRPr lang="pt-BR"/>
            </a:p>
          </p:txBody>
        </p:sp>
      </p:grpSp>
      <p:sp>
        <p:nvSpPr>
          <p:cNvPr id="35" name="Retângulo 34">
            <a:extLst>
              <a:ext uri="{FF2B5EF4-FFF2-40B4-BE49-F238E27FC236}">
                <a16:creationId xmlns:a16="http://schemas.microsoft.com/office/drawing/2014/main" id="{36809AEA-18A8-4D12-9955-B1B79086827C}"/>
              </a:ext>
            </a:extLst>
          </p:cNvPr>
          <p:cNvSpPr/>
          <p:nvPr/>
        </p:nvSpPr>
        <p:spPr>
          <a:xfrm>
            <a:off x="2272362" y="4596882"/>
            <a:ext cx="8186481" cy="1323439"/>
          </a:xfrm>
          <a:prstGeom prst="rect">
            <a:avLst/>
          </a:prstGeom>
          <a:noFill/>
        </p:spPr>
        <p:txBody>
          <a:bodyPr wrap="square" rtlCol="0">
            <a:spAutoFit/>
          </a:bodyPr>
          <a:lstStyle/>
          <a:p>
            <a:r>
              <a:rPr lang="en-US" sz="2000" b="1" dirty="0">
                <a:solidFill>
                  <a:srgbClr val="08782B"/>
                </a:solidFill>
              </a:rPr>
              <a:t>Consumers are changing their role on social networks</a:t>
            </a:r>
            <a:r>
              <a:rPr lang="en-US" sz="2000" dirty="0">
                <a:solidFill>
                  <a:srgbClr val="08782B"/>
                </a:solidFill>
              </a:rPr>
              <a:t>. </a:t>
            </a:r>
          </a:p>
          <a:p>
            <a:r>
              <a:rPr lang="en-US" sz="2000" dirty="0">
                <a:solidFill>
                  <a:srgbClr val="08782B"/>
                </a:solidFill>
              </a:rPr>
              <a:t>They are becoming proactive users of information and communication to achieve specific personal needs, </a:t>
            </a:r>
            <a:r>
              <a:rPr lang="en-US" sz="2000" b="1" dirty="0">
                <a:solidFill>
                  <a:srgbClr val="08782B"/>
                </a:solidFill>
              </a:rPr>
              <a:t>feeling free to disconnect and reconnect whenever they feel the need to. </a:t>
            </a:r>
            <a:endParaRPr lang="pt-BR" sz="2000" b="1" dirty="0">
              <a:solidFill>
                <a:srgbClr val="08782B"/>
              </a:solidFill>
            </a:endParaRPr>
          </a:p>
        </p:txBody>
      </p:sp>
      <mc:AlternateContent xmlns:mc="http://schemas.openxmlformats.org/markup-compatibility/2006" xmlns:pslz="http://schemas.microsoft.com/office/powerpoint/2016/slidezoom">
        <mc:Choice Requires="pslz">
          <p:graphicFrame>
            <p:nvGraphicFramePr>
              <p:cNvPr id="37" name="Zoom de Slide 36">
                <a:extLst>
                  <a:ext uri="{FF2B5EF4-FFF2-40B4-BE49-F238E27FC236}">
                    <a16:creationId xmlns:a16="http://schemas.microsoft.com/office/drawing/2014/main" id="{4BDD2702-4CD8-4FB2-9BCB-3A90882F655E}"/>
                  </a:ext>
                </a:extLst>
              </p:cNvPr>
              <p:cNvGraphicFramePr>
                <a:graphicFrameLocks noChangeAspect="1"/>
              </p:cNvGraphicFramePr>
              <p:nvPr/>
            </p:nvGraphicFramePr>
            <p:xfrm>
              <a:off x="838200" y="4596881"/>
              <a:ext cx="1323439" cy="1323439"/>
            </p:xfrm>
            <a:graphic>
              <a:graphicData uri="http://schemas.microsoft.com/office/powerpoint/2016/slidezoom">
                <pslz:sldZm>
                  <pslz:sldZmObj sldId="441" cId="2785678649">
                    <pslz:zmPr id="{9FF04979-303F-4D2B-B204-CAA377747477}" returnToParent="0" imageType="cover" transitionDur="1000">
                      <p166:blipFill xmlns:p166="http://schemas.microsoft.com/office/powerpoint/2016/6/main">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166:blipFill>
                      <p166:spPr xmlns:p166="http://schemas.microsoft.com/office/powerpoint/2016/6/main">
                        <a:xfrm>
                          <a:off x="0" y="0"/>
                          <a:ext cx="1323439" cy="1323439"/>
                        </a:xfrm>
                        <a:prstGeom prst="rect">
                          <a:avLst/>
                        </a:prstGeom>
                        <a:ln w="3175">
                          <a:noFill/>
                        </a:ln>
                      </p166:spPr>
                    </pslz:zmPr>
                  </pslz:sldZmObj>
                </pslz:sldZm>
              </a:graphicData>
            </a:graphic>
          </p:graphicFrame>
        </mc:Choice>
        <mc:Fallback xmlns="">
          <p:pic>
            <p:nvPicPr>
              <p:cNvPr id="37" name="Zoom de Slide 36">
                <a:extLst>
                  <a:ext uri="{FF2B5EF4-FFF2-40B4-BE49-F238E27FC236}">
                    <a16:creationId xmlns:a16="http://schemas.microsoft.com/office/drawing/2014/main" id="{4BDD2702-4CD8-4FB2-9BCB-3A90882F655E}"/>
                  </a:ext>
                </a:extLst>
              </p:cNvPr>
              <p:cNvPicPr>
                <a:picLocks noGrp="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8200" y="4596881"/>
                <a:ext cx="1323439" cy="1323439"/>
              </a:xfrm>
              <a:prstGeom prst="rect">
                <a:avLst/>
              </a:prstGeom>
              <a:ln w="3175">
                <a:noFill/>
              </a:ln>
            </p:spPr>
          </p:pic>
        </mc:Fallback>
      </mc:AlternateContent>
      <p:sp>
        <p:nvSpPr>
          <p:cNvPr id="38" name="CaixaDeTexto 37">
            <a:extLst>
              <a:ext uri="{FF2B5EF4-FFF2-40B4-BE49-F238E27FC236}">
                <a16:creationId xmlns:a16="http://schemas.microsoft.com/office/drawing/2014/main" id="{0078A239-E61C-4392-90DE-A69C0636A3C7}"/>
              </a:ext>
            </a:extLst>
          </p:cNvPr>
          <p:cNvSpPr txBox="1"/>
          <p:nvPr/>
        </p:nvSpPr>
        <p:spPr>
          <a:xfrm>
            <a:off x="7315199" y="6488668"/>
            <a:ext cx="2730299"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P.41 </a:t>
            </a:r>
          </a:p>
        </p:txBody>
      </p:sp>
    </p:spTree>
    <p:extLst>
      <p:ext uri="{BB962C8B-B14F-4D97-AF65-F5344CB8AC3E}">
        <p14:creationId xmlns:p14="http://schemas.microsoft.com/office/powerpoint/2010/main" val="136619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B58DBD0-C9D6-4FD3-8C91-E5A24E2EFA21}"/>
              </a:ext>
            </a:extLst>
          </p:cNvPr>
          <p:cNvPicPr>
            <a:picLocks noChangeAspect="1"/>
          </p:cNvPicPr>
          <p:nvPr/>
        </p:nvPicPr>
        <p:blipFill rotWithShape="1">
          <a:blip r:embed="rId2"/>
          <a:srcRect l="138" r="-138" b="9223"/>
          <a:stretch/>
        </p:blipFill>
        <p:spPr>
          <a:xfrm>
            <a:off x="-1" y="0"/>
            <a:ext cx="7597043" cy="6266046"/>
          </a:xfrm>
          <a:prstGeom prst="rect">
            <a:avLst/>
          </a:prstGeom>
        </p:spPr>
      </p:pic>
      <p:pic>
        <p:nvPicPr>
          <p:cNvPr id="33" name="Imagem 32">
            <a:extLst>
              <a:ext uri="{FF2B5EF4-FFF2-40B4-BE49-F238E27FC236}">
                <a16:creationId xmlns:a16="http://schemas.microsoft.com/office/drawing/2014/main" id="{7FB77F2C-4935-4EFA-ABEE-B8D4F672B036}"/>
              </a:ext>
            </a:extLst>
          </p:cNvPr>
          <p:cNvPicPr>
            <a:picLocks noChangeAspect="1"/>
          </p:cNvPicPr>
          <p:nvPr/>
        </p:nvPicPr>
        <p:blipFill rotWithShape="1">
          <a:blip r:embed="rId2"/>
          <a:srcRect l="3102" t="94874" r="39237" b="259"/>
          <a:stretch/>
        </p:blipFill>
        <p:spPr>
          <a:xfrm>
            <a:off x="8166265" y="-725"/>
            <a:ext cx="4025735" cy="308759"/>
          </a:xfrm>
          <a:prstGeom prst="rect">
            <a:avLst/>
          </a:prstGeom>
        </p:spPr>
      </p:pic>
      <p:sp>
        <p:nvSpPr>
          <p:cNvPr id="37" name="CaixaDeTexto 36">
            <a:extLst>
              <a:ext uri="{FF2B5EF4-FFF2-40B4-BE49-F238E27FC236}">
                <a16:creationId xmlns:a16="http://schemas.microsoft.com/office/drawing/2014/main" id="{7A60D66D-ADC0-4115-A148-8B6619E1AF37}"/>
              </a:ext>
            </a:extLst>
          </p:cNvPr>
          <p:cNvSpPr txBox="1"/>
          <p:nvPr/>
        </p:nvSpPr>
        <p:spPr>
          <a:xfrm>
            <a:off x="7315199" y="6488668"/>
            <a:ext cx="2730299"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P.42 </a:t>
            </a:r>
          </a:p>
        </p:txBody>
      </p:sp>
    </p:spTree>
    <p:extLst>
      <p:ext uri="{BB962C8B-B14F-4D97-AF65-F5344CB8AC3E}">
        <p14:creationId xmlns:p14="http://schemas.microsoft.com/office/powerpoint/2010/main" val="2785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7">
            <a:extLst>
              <a:ext uri="{FF2B5EF4-FFF2-40B4-BE49-F238E27FC236}">
                <a16:creationId xmlns:a16="http://schemas.microsoft.com/office/drawing/2014/main" id="{82914C80-6916-470D-B22D-0A807F662DB5}"/>
              </a:ext>
            </a:extLst>
          </p:cNvPr>
          <p:cNvSpPr>
            <a:spLocks noGrp="1"/>
          </p:cNvSpPr>
          <p:nvPr>
            <p:ph type="title"/>
          </p:nvPr>
        </p:nvSpPr>
        <p:spPr>
          <a:xfrm>
            <a:off x="838200" y="365125"/>
            <a:ext cx="10515600" cy="1325563"/>
          </a:xfrm>
        </p:spPr>
        <p:txBody>
          <a:bodyPr/>
          <a:lstStyle/>
          <a:p>
            <a:r>
              <a:rPr lang="pt-BR" dirty="0">
                <a:solidFill>
                  <a:srgbClr val="0D4711"/>
                </a:solidFill>
              </a:rPr>
              <a:t>Response </a:t>
            </a:r>
            <a:r>
              <a:rPr lang="pt-BR" dirty="0" err="1">
                <a:solidFill>
                  <a:srgbClr val="0D4711"/>
                </a:solidFill>
              </a:rPr>
              <a:t>to</a:t>
            </a:r>
            <a:r>
              <a:rPr lang="pt-BR" dirty="0">
                <a:solidFill>
                  <a:srgbClr val="0D4711"/>
                </a:solidFill>
              </a:rPr>
              <a:t> </a:t>
            </a:r>
            <a:r>
              <a:rPr lang="pt-BR" dirty="0" err="1">
                <a:solidFill>
                  <a:srgbClr val="0D4711"/>
                </a:solidFill>
              </a:rPr>
              <a:t>Finding</a:t>
            </a:r>
            <a:r>
              <a:rPr lang="pt-BR" dirty="0">
                <a:solidFill>
                  <a:srgbClr val="0D4711"/>
                </a:solidFill>
              </a:rPr>
              <a:t> </a:t>
            </a:r>
            <a:r>
              <a:rPr lang="pt-BR" dirty="0" err="1">
                <a:solidFill>
                  <a:srgbClr val="0D4711"/>
                </a:solidFill>
              </a:rPr>
              <a:t>my</a:t>
            </a:r>
            <a:r>
              <a:rPr lang="pt-BR" dirty="0">
                <a:solidFill>
                  <a:srgbClr val="0D4711"/>
                </a:solidFill>
              </a:rPr>
              <a:t> JOMO</a:t>
            </a:r>
          </a:p>
        </p:txBody>
      </p:sp>
      <p:graphicFrame>
        <p:nvGraphicFramePr>
          <p:cNvPr id="5" name="Diagrama 4">
            <a:extLst>
              <a:ext uri="{FF2B5EF4-FFF2-40B4-BE49-F238E27FC236}">
                <a16:creationId xmlns:a16="http://schemas.microsoft.com/office/drawing/2014/main" id="{2D550BF6-DD45-487E-8D04-45272BCAA9CA}"/>
              </a:ext>
            </a:extLst>
          </p:cNvPr>
          <p:cNvGraphicFramePr/>
          <p:nvPr/>
        </p:nvGraphicFramePr>
        <p:xfrm>
          <a:off x="1916229" y="1943952"/>
          <a:ext cx="2200275" cy="2219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tângulo 13">
            <a:extLst>
              <a:ext uri="{FF2B5EF4-FFF2-40B4-BE49-F238E27FC236}">
                <a16:creationId xmlns:a16="http://schemas.microsoft.com/office/drawing/2014/main" id="{9625B4EF-4E8A-40E9-821C-12744FD90EE9}"/>
              </a:ext>
            </a:extLst>
          </p:cNvPr>
          <p:cNvSpPr/>
          <p:nvPr/>
        </p:nvSpPr>
        <p:spPr>
          <a:xfrm>
            <a:off x="644090" y="4416541"/>
            <a:ext cx="5208070" cy="1785104"/>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en-US" sz="2000" dirty="0">
                <a:solidFill>
                  <a:srgbClr val="08782B"/>
                </a:solidFill>
              </a:rPr>
              <a:t>Enjoying time together through cuisine. </a:t>
            </a:r>
          </a:p>
          <a:p>
            <a:pPr marL="342900" indent="-342900">
              <a:spcBef>
                <a:spcPts val="600"/>
              </a:spcBef>
              <a:buFont typeface="Wingdings" panose="05000000000000000000" pitchFamily="2" charset="2"/>
              <a:buChar char="ü"/>
            </a:pPr>
            <a:r>
              <a:rPr lang="en-US" sz="2000" dirty="0">
                <a:solidFill>
                  <a:srgbClr val="08782B"/>
                </a:solidFill>
              </a:rPr>
              <a:t>Connecting locals to international foods and renowned chefs</a:t>
            </a:r>
          </a:p>
          <a:p>
            <a:pPr marL="342900" indent="-342900">
              <a:spcBef>
                <a:spcPts val="600"/>
              </a:spcBef>
              <a:buFont typeface="Wingdings" panose="05000000000000000000" pitchFamily="2" charset="2"/>
              <a:buChar char="ü"/>
            </a:pPr>
            <a:r>
              <a:rPr lang="en-US" sz="2000" dirty="0">
                <a:solidFill>
                  <a:srgbClr val="08782B"/>
                </a:solidFill>
              </a:rPr>
              <a:t>Placing on home-like kitchens and dining rooms</a:t>
            </a:r>
            <a:endParaRPr lang="pt-BR" sz="2000" dirty="0">
              <a:solidFill>
                <a:srgbClr val="08782B"/>
              </a:solidFill>
            </a:endParaRPr>
          </a:p>
        </p:txBody>
      </p:sp>
      <p:sp>
        <p:nvSpPr>
          <p:cNvPr id="15" name="Retângulo 14">
            <a:extLst>
              <a:ext uri="{FF2B5EF4-FFF2-40B4-BE49-F238E27FC236}">
                <a16:creationId xmlns:a16="http://schemas.microsoft.com/office/drawing/2014/main" id="{736591B2-8F34-40A2-9994-E9A7B7AD35EA}"/>
              </a:ext>
            </a:extLst>
          </p:cNvPr>
          <p:cNvSpPr/>
          <p:nvPr/>
        </p:nvSpPr>
        <p:spPr>
          <a:xfrm>
            <a:off x="6802654" y="4416541"/>
            <a:ext cx="5208070" cy="1169551"/>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en-US" sz="2000" dirty="0">
                <a:solidFill>
                  <a:srgbClr val="08782B"/>
                </a:solidFill>
              </a:rPr>
              <a:t>Detachment from smartphones</a:t>
            </a:r>
          </a:p>
          <a:p>
            <a:pPr marL="342900" indent="-342900">
              <a:spcBef>
                <a:spcPts val="600"/>
              </a:spcBef>
              <a:buFont typeface="Wingdings" panose="05000000000000000000" pitchFamily="2" charset="2"/>
              <a:buChar char="ü"/>
            </a:pPr>
            <a:r>
              <a:rPr lang="en-US" sz="2000" dirty="0">
                <a:solidFill>
                  <a:srgbClr val="08782B"/>
                </a:solidFill>
              </a:rPr>
              <a:t>Comfy driving experience (audiobooks)</a:t>
            </a:r>
          </a:p>
          <a:p>
            <a:pPr marL="342900" indent="-342900">
              <a:spcBef>
                <a:spcPts val="600"/>
              </a:spcBef>
              <a:buFont typeface="Wingdings" panose="05000000000000000000" pitchFamily="2" charset="2"/>
              <a:buChar char="ü"/>
            </a:pPr>
            <a:r>
              <a:rPr lang="en-US" sz="2000" dirty="0">
                <a:solidFill>
                  <a:srgbClr val="08782B"/>
                </a:solidFill>
              </a:rPr>
              <a:t>Wearables improvement</a:t>
            </a:r>
            <a:endParaRPr lang="pt-BR" sz="2000" dirty="0">
              <a:solidFill>
                <a:srgbClr val="08782B"/>
              </a:solidFill>
            </a:endParaRPr>
          </a:p>
        </p:txBody>
      </p:sp>
      <p:pic>
        <p:nvPicPr>
          <p:cNvPr id="13" name="Imagem 12" descr="Imagem em preto e branco&#10;&#10;Descrição gerada automaticamente">
            <a:extLst>
              <a:ext uri="{FF2B5EF4-FFF2-40B4-BE49-F238E27FC236}">
                <a16:creationId xmlns:a16="http://schemas.microsoft.com/office/drawing/2014/main" id="{65DEABB6-E2F7-49D0-AA03-DB4580EC042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8821" y="1027906"/>
            <a:ext cx="2768794" cy="2768794"/>
          </a:xfrm>
          <a:prstGeom prst="rect">
            <a:avLst/>
          </a:prstGeom>
        </p:spPr>
      </p:pic>
      <p:pic>
        <p:nvPicPr>
          <p:cNvPr id="11" name="Gráfico 10">
            <a:extLst>
              <a:ext uri="{FF2B5EF4-FFF2-40B4-BE49-F238E27FC236}">
                <a16:creationId xmlns:a16="http://schemas.microsoft.com/office/drawing/2014/main" id="{412592D5-5A3B-4EBE-A131-E55FE9DEC82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5861" y="2310529"/>
            <a:ext cx="1889910" cy="1889910"/>
          </a:xfrm>
          <a:prstGeom prst="rect">
            <a:avLst/>
          </a:prstGeom>
        </p:spPr>
      </p:pic>
      <p:sp>
        <p:nvSpPr>
          <p:cNvPr id="18" name="CaixaDeTexto 17">
            <a:extLst>
              <a:ext uri="{FF2B5EF4-FFF2-40B4-BE49-F238E27FC236}">
                <a16:creationId xmlns:a16="http://schemas.microsoft.com/office/drawing/2014/main" id="{A5810E8E-453E-4C53-8DF6-A1212DC69092}"/>
              </a:ext>
            </a:extLst>
          </p:cNvPr>
          <p:cNvSpPr txBox="1"/>
          <p:nvPr/>
        </p:nvSpPr>
        <p:spPr>
          <a:xfrm>
            <a:off x="7315199" y="6488668"/>
            <a:ext cx="2989986"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P.42/43 </a:t>
            </a:r>
          </a:p>
        </p:txBody>
      </p:sp>
    </p:spTree>
    <p:extLst>
      <p:ext uri="{BB962C8B-B14F-4D97-AF65-F5344CB8AC3E}">
        <p14:creationId xmlns:p14="http://schemas.microsoft.com/office/powerpoint/2010/main" val="398449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ítulo 7">
            <a:extLst>
              <a:ext uri="{FF2B5EF4-FFF2-40B4-BE49-F238E27FC236}">
                <a16:creationId xmlns:a16="http://schemas.microsoft.com/office/drawing/2014/main" id="{82914C80-6916-470D-B22D-0A807F662DB5}"/>
              </a:ext>
            </a:extLst>
          </p:cNvPr>
          <p:cNvSpPr>
            <a:spLocks noGrp="1"/>
          </p:cNvSpPr>
          <p:nvPr>
            <p:ph type="title"/>
          </p:nvPr>
        </p:nvSpPr>
        <p:spPr>
          <a:xfrm>
            <a:off x="838200" y="365125"/>
            <a:ext cx="10515600" cy="1325563"/>
          </a:xfrm>
        </p:spPr>
        <p:txBody>
          <a:bodyPr/>
          <a:lstStyle/>
          <a:p>
            <a:r>
              <a:rPr lang="pt-BR" dirty="0">
                <a:solidFill>
                  <a:srgbClr val="0D4711"/>
                </a:solidFill>
              </a:rPr>
              <a:t>Outlook for </a:t>
            </a:r>
            <a:r>
              <a:rPr lang="pt-BR" dirty="0" err="1">
                <a:solidFill>
                  <a:srgbClr val="0D4711"/>
                </a:solidFill>
              </a:rPr>
              <a:t>to</a:t>
            </a:r>
            <a:r>
              <a:rPr lang="pt-BR" dirty="0">
                <a:solidFill>
                  <a:srgbClr val="0D4711"/>
                </a:solidFill>
              </a:rPr>
              <a:t> </a:t>
            </a:r>
            <a:r>
              <a:rPr lang="pt-BR" dirty="0" err="1">
                <a:solidFill>
                  <a:srgbClr val="0D4711"/>
                </a:solidFill>
              </a:rPr>
              <a:t>Finding</a:t>
            </a:r>
            <a:r>
              <a:rPr lang="pt-BR" dirty="0">
                <a:solidFill>
                  <a:srgbClr val="0D4711"/>
                </a:solidFill>
              </a:rPr>
              <a:t> </a:t>
            </a:r>
            <a:r>
              <a:rPr lang="pt-BR" dirty="0" err="1">
                <a:solidFill>
                  <a:srgbClr val="0D4711"/>
                </a:solidFill>
              </a:rPr>
              <a:t>my</a:t>
            </a:r>
            <a:r>
              <a:rPr lang="pt-BR" dirty="0">
                <a:solidFill>
                  <a:srgbClr val="0D4711"/>
                </a:solidFill>
              </a:rPr>
              <a:t> JOMO</a:t>
            </a:r>
          </a:p>
        </p:txBody>
      </p:sp>
      <p:sp>
        <p:nvSpPr>
          <p:cNvPr id="10" name="Retângulo 9">
            <a:extLst>
              <a:ext uri="{FF2B5EF4-FFF2-40B4-BE49-F238E27FC236}">
                <a16:creationId xmlns:a16="http://schemas.microsoft.com/office/drawing/2014/main" id="{5083B86A-F475-4609-A793-25C955939252}"/>
              </a:ext>
            </a:extLst>
          </p:cNvPr>
          <p:cNvSpPr/>
          <p:nvPr/>
        </p:nvSpPr>
        <p:spPr>
          <a:xfrm>
            <a:off x="1022773" y="3890138"/>
            <a:ext cx="3958843" cy="1631216"/>
          </a:xfrm>
          <a:prstGeom prst="rect">
            <a:avLst/>
          </a:prstGeom>
          <a:noFill/>
        </p:spPr>
        <p:txBody>
          <a:bodyPr wrap="square" rtlCol="0">
            <a:spAutoFit/>
          </a:bodyPr>
          <a:lstStyle/>
          <a:p>
            <a:pPr algn="ctr"/>
            <a:r>
              <a:rPr lang="en-US" sz="2000" dirty="0">
                <a:solidFill>
                  <a:srgbClr val="08782B"/>
                </a:solidFill>
              </a:rPr>
              <a:t>Finding my JOMO consumers desire personalized solutions matching their need to </a:t>
            </a:r>
            <a:r>
              <a:rPr lang="en-US" sz="2000" b="1" dirty="0">
                <a:solidFill>
                  <a:srgbClr val="08782B"/>
                </a:solidFill>
              </a:rPr>
              <a:t>find mental wellbeing </a:t>
            </a:r>
            <a:r>
              <a:rPr lang="en-US" sz="2000" dirty="0">
                <a:solidFill>
                  <a:srgbClr val="08782B"/>
                </a:solidFill>
              </a:rPr>
              <a:t>and to </a:t>
            </a:r>
            <a:r>
              <a:rPr lang="en-US" sz="2000" b="1" dirty="0">
                <a:solidFill>
                  <a:srgbClr val="08782B"/>
                </a:solidFill>
              </a:rPr>
              <a:t>slow down at their own pace</a:t>
            </a:r>
            <a:r>
              <a:rPr lang="en-US" sz="2000" dirty="0">
                <a:solidFill>
                  <a:srgbClr val="08782B"/>
                </a:solidFill>
              </a:rPr>
              <a:t>.</a:t>
            </a:r>
            <a:endParaRPr lang="pt-BR" sz="2000" dirty="0">
              <a:solidFill>
                <a:srgbClr val="08782B"/>
              </a:solidFill>
            </a:endParaRPr>
          </a:p>
        </p:txBody>
      </p:sp>
      <p:grpSp>
        <p:nvGrpSpPr>
          <p:cNvPr id="7" name="Gráfico 5">
            <a:extLst>
              <a:ext uri="{FF2B5EF4-FFF2-40B4-BE49-F238E27FC236}">
                <a16:creationId xmlns:a16="http://schemas.microsoft.com/office/drawing/2014/main" id="{6A89AA2D-0A69-4EA2-A32B-9C96C74E61C8}"/>
              </a:ext>
            </a:extLst>
          </p:cNvPr>
          <p:cNvGrpSpPr/>
          <p:nvPr/>
        </p:nvGrpSpPr>
        <p:grpSpPr>
          <a:xfrm>
            <a:off x="2348848" y="2167585"/>
            <a:ext cx="1357696" cy="1504950"/>
            <a:chOff x="1939804" y="2157960"/>
            <a:chExt cx="1357696" cy="1504950"/>
          </a:xfrm>
        </p:grpSpPr>
        <p:grpSp>
          <p:nvGrpSpPr>
            <p:cNvPr id="8" name="Gráfico 5">
              <a:extLst>
                <a:ext uri="{FF2B5EF4-FFF2-40B4-BE49-F238E27FC236}">
                  <a16:creationId xmlns:a16="http://schemas.microsoft.com/office/drawing/2014/main" id="{6A89AA2D-0A69-4EA2-A32B-9C96C74E61C8}"/>
                </a:ext>
              </a:extLst>
            </p:cNvPr>
            <p:cNvGrpSpPr/>
            <p:nvPr/>
          </p:nvGrpSpPr>
          <p:grpSpPr>
            <a:xfrm>
              <a:off x="1962042" y="2180172"/>
              <a:ext cx="1313214" cy="1460693"/>
              <a:chOff x="1962042" y="2180172"/>
              <a:chExt cx="1313214" cy="1460693"/>
            </a:xfrm>
            <a:solidFill>
              <a:schemeClr val="accent1"/>
            </a:solidFill>
          </p:grpSpPr>
          <p:sp>
            <p:nvSpPr>
              <p:cNvPr id="9" name="Forma Livre: Forma 8">
                <a:extLst>
                  <a:ext uri="{FF2B5EF4-FFF2-40B4-BE49-F238E27FC236}">
                    <a16:creationId xmlns:a16="http://schemas.microsoft.com/office/drawing/2014/main" id="{A40EB266-D758-4F7F-BEB0-2118CC030B5D}"/>
                  </a:ext>
                </a:extLst>
              </p:cNvPr>
              <p:cNvSpPr/>
              <p:nvPr/>
            </p:nvSpPr>
            <p:spPr>
              <a:xfrm>
                <a:off x="1962053" y="2787270"/>
                <a:ext cx="529128" cy="605930"/>
              </a:xfrm>
              <a:custGeom>
                <a:avLst/>
                <a:gdLst>
                  <a:gd name="connsiteX0" fmla="*/ 271185 w 529128"/>
                  <a:gd name="connsiteY0" fmla="*/ 372275 h 605930"/>
                  <a:gd name="connsiteX1" fmla="*/ 154565 w 529128"/>
                  <a:gd name="connsiteY1" fmla="*/ 501560 h 605930"/>
                  <a:gd name="connsiteX2" fmla="*/ 27074 w 529128"/>
                  <a:gd name="connsiteY2" fmla="*/ 459160 h 605930"/>
                  <a:gd name="connsiteX3" fmla="*/ 66729 w 529128"/>
                  <a:gd name="connsiteY3" fmla="*/ 605931 h 605930"/>
                  <a:gd name="connsiteX4" fmla="*/ 197810 w 529128"/>
                  <a:gd name="connsiteY4" fmla="*/ 605931 h 605930"/>
                  <a:gd name="connsiteX5" fmla="*/ 407441 w 529128"/>
                  <a:gd name="connsiteY5" fmla="*/ 590443 h 605930"/>
                  <a:gd name="connsiteX6" fmla="*/ 436329 w 529128"/>
                  <a:gd name="connsiteY6" fmla="*/ 0 h 605930"/>
                  <a:gd name="connsiteX7" fmla="*/ 281378 w 529128"/>
                  <a:gd name="connsiteY7" fmla="*/ 228085 h 605930"/>
                  <a:gd name="connsiteX8" fmla="*/ 281378 w 529128"/>
                  <a:gd name="connsiteY8" fmla="*/ 253405 h 605930"/>
                  <a:gd name="connsiteX9" fmla="*/ 271185 w 529128"/>
                  <a:gd name="connsiteY9" fmla="*/ 372275 h 60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128" h="605930">
                    <a:moveTo>
                      <a:pt x="271185" y="372275"/>
                    </a:moveTo>
                    <a:cubicBezTo>
                      <a:pt x="260589" y="388683"/>
                      <a:pt x="166587" y="535801"/>
                      <a:pt x="154565" y="501560"/>
                    </a:cubicBezTo>
                    <a:cubicBezTo>
                      <a:pt x="136273" y="449742"/>
                      <a:pt x="66488" y="436001"/>
                      <a:pt x="27074" y="459160"/>
                    </a:cubicBezTo>
                    <a:cubicBezTo>
                      <a:pt x="-28768" y="491893"/>
                      <a:pt x="10381" y="605931"/>
                      <a:pt x="66729" y="605931"/>
                    </a:cubicBezTo>
                    <a:lnTo>
                      <a:pt x="197810" y="605931"/>
                    </a:lnTo>
                    <a:lnTo>
                      <a:pt x="407441" y="590443"/>
                    </a:lnTo>
                    <a:cubicBezTo>
                      <a:pt x="560807" y="418088"/>
                      <a:pt x="567814" y="220831"/>
                      <a:pt x="436329" y="0"/>
                    </a:cubicBezTo>
                    <a:cubicBezTo>
                      <a:pt x="324783" y="91"/>
                      <a:pt x="281287" y="65401"/>
                      <a:pt x="281378" y="228085"/>
                    </a:cubicBezTo>
                    <a:lnTo>
                      <a:pt x="281378" y="253405"/>
                    </a:lnTo>
                    <a:cubicBezTo>
                      <a:pt x="281378" y="307713"/>
                      <a:pt x="289557" y="344202"/>
                      <a:pt x="271185" y="372275"/>
                    </a:cubicBezTo>
                    <a:close/>
                  </a:path>
                </a:pathLst>
              </a:custGeom>
              <a:solidFill>
                <a:srgbClr val="FFDDA6"/>
              </a:solidFill>
              <a:ln w="2945" cap="flat">
                <a:noFill/>
                <a:prstDash val="solid"/>
                <a:miter/>
              </a:ln>
            </p:spPr>
            <p:txBody>
              <a:bodyPr rtlCol="0" anchor="ctr"/>
              <a:lstStyle/>
              <a:p>
                <a:endParaRPr lang="pt-BR"/>
              </a:p>
            </p:txBody>
          </p:sp>
          <p:sp>
            <p:nvSpPr>
              <p:cNvPr id="12" name="Forma Livre: Forma 11">
                <a:extLst>
                  <a:ext uri="{FF2B5EF4-FFF2-40B4-BE49-F238E27FC236}">
                    <a16:creationId xmlns:a16="http://schemas.microsoft.com/office/drawing/2014/main" id="{D580465A-DA90-42A1-A025-4720E3463E0D}"/>
                  </a:ext>
                </a:extLst>
              </p:cNvPr>
              <p:cNvSpPr/>
              <p:nvPr/>
            </p:nvSpPr>
            <p:spPr>
              <a:xfrm>
                <a:off x="2747541" y="2787693"/>
                <a:ext cx="527714" cy="605839"/>
              </a:xfrm>
              <a:custGeom>
                <a:avLst/>
                <a:gdLst>
                  <a:gd name="connsiteX0" fmla="*/ 329907 w 527714"/>
                  <a:gd name="connsiteY0" fmla="*/ 605840 h 605839"/>
                  <a:gd name="connsiteX1" fmla="*/ 460976 w 527714"/>
                  <a:gd name="connsiteY1" fmla="*/ 605840 h 605839"/>
                  <a:gd name="connsiteX2" fmla="*/ 500632 w 527714"/>
                  <a:gd name="connsiteY2" fmla="*/ 459069 h 605839"/>
                  <a:gd name="connsiteX3" fmla="*/ 373153 w 527714"/>
                  <a:gd name="connsiteY3" fmla="*/ 501551 h 605839"/>
                  <a:gd name="connsiteX4" fmla="*/ 256521 w 527714"/>
                  <a:gd name="connsiteY4" fmla="*/ 372267 h 605839"/>
                  <a:gd name="connsiteX5" fmla="*/ 246339 w 527714"/>
                  <a:gd name="connsiteY5" fmla="*/ 253393 h 605839"/>
                  <a:gd name="connsiteX6" fmla="*/ 246339 w 527714"/>
                  <a:gd name="connsiteY6" fmla="*/ 228076 h 605839"/>
                  <a:gd name="connsiteX7" fmla="*/ 91388 w 527714"/>
                  <a:gd name="connsiteY7" fmla="*/ 0 h 605839"/>
                  <a:gd name="connsiteX8" fmla="*/ 91562 w 527714"/>
                  <a:gd name="connsiteY8" fmla="*/ 82 h 605839"/>
                  <a:gd name="connsiteX9" fmla="*/ 329907 w 527714"/>
                  <a:gd name="connsiteY9" fmla="*/ 605840 h 60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714" h="605839">
                    <a:moveTo>
                      <a:pt x="329907" y="605840"/>
                    </a:moveTo>
                    <a:lnTo>
                      <a:pt x="460976" y="605840"/>
                    </a:lnTo>
                    <a:cubicBezTo>
                      <a:pt x="517337" y="605840"/>
                      <a:pt x="556486" y="491896"/>
                      <a:pt x="500632" y="459069"/>
                    </a:cubicBezTo>
                    <a:cubicBezTo>
                      <a:pt x="461229" y="435989"/>
                      <a:pt x="391433" y="449733"/>
                      <a:pt x="373153" y="501551"/>
                    </a:cubicBezTo>
                    <a:cubicBezTo>
                      <a:pt x="361049" y="535789"/>
                      <a:pt x="267129" y="388592"/>
                      <a:pt x="256521" y="372267"/>
                    </a:cubicBezTo>
                    <a:cubicBezTo>
                      <a:pt x="238161" y="344113"/>
                      <a:pt x="246339" y="307715"/>
                      <a:pt x="246339" y="253393"/>
                    </a:cubicBezTo>
                    <a:lnTo>
                      <a:pt x="246339" y="228076"/>
                    </a:lnTo>
                    <a:cubicBezTo>
                      <a:pt x="246339" y="65310"/>
                      <a:pt x="202923" y="82"/>
                      <a:pt x="91388" y="0"/>
                    </a:cubicBezTo>
                    <a:cubicBezTo>
                      <a:pt x="91480" y="0"/>
                      <a:pt x="91480" y="82"/>
                      <a:pt x="91562" y="82"/>
                    </a:cubicBezTo>
                    <a:cubicBezTo>
                      <a:pt x="-72743" y="232153"/>
                      <a:pt x="-28993" y="604843"/>
                      <a:pt x="329907" y="605840"/>
                    </a:cubicBezTo>
                    <a:close/>
                  </a:path>
                </a:pathLst>
              </a:custGeom>
              <a:solidFill>
                <a:srgbClr val="FFDDA6"/>
              </a:solidFill>
              <a:ln w="2945"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703EEF6D-898F-40A1-8F5E-762393E5C28E}"/>
                  </a:ext>
                </a:extLst>
              </p:cNvPr>
              <p:cNvSpPr/>
              <p:nvPr/>
            </p:nvSpPr>
            <p:spPr>
              <a:xfrm>
                <a:off x="2353858" y="2787270"/>
                <a:ext cx="529595" cy="291194"/>
              </a:xfrm>
              <a:custGeom>
                <a:avLst/>
                <a:gdLst>
                  <a:gd name="connsiteX0" fmla="*/ 27 w 529595"/>
                  <a:gd name="connsiteY0" fmla="*/ 127127 h 291194"/>
                  <a:gd name="connsiteX1" fmla="*/ 15636 w 529595"/>
                  <a:gd name="connsiteY1" fmla="*/ 216833 h 291194"/>
                  <a:gd name="connsiteX2" fmla="*/ 25314 w 529595"/>
                  <a:gd name="connsiteY2" fmla="*/ 233082 h 291194"/>
                  <a:gd name="connsiteX3" fmla="*/ 44525 w 529595"/>
                  <a:gd name="connsiteY3" fmla="*/ 251327 h 291194"/>
                  <a:gd name="connsiteX4" fmla="*/ 253813 w 529595"/>
                  <a:gd name="connsiteY4" fmla="*/ 282305 h 291194"/>
                  <a:gd name="connsiteX5" fmla="*/ 276107 w 529595"/>
                  <a:gd name="connsiteY5" fmla="*/ 282305 h 291194"/>
                  <a:gd name="connsiteX6" fmla="*/ 485072 w 529595"/>
                  <a:gd name="connsiteY6" fmla="*/ 251327 h 291194"/>
                  <a:gd name="connsiteX7" fmla="*/ 513960 w 529595"/>
                  <a:gd name="connsiteY7" fmla="*/ 217248 h 291194"/>
                  <a:gd name="connsiteX8" fmla="*/ 529569 w 529595"/>
                  <a:gd name="connsiteY8" fmla="*/ 127115 h 291194"/>
                  <a:gd name="connsiteX9" fmla="*/ 485072 w 529595"/>
                  <a:gd name="connsiteY9" fmla="*/ 0 h 291194"/>
                  <a:gd name="connsiteX10" fmla="*/ 44525 w 529595"/>
                  <a:gd name="connsiteY10" fmla="*/ 0 h 291194"/>
                  <a:gd name="connsiteX11" fmla="*/ 2189 w 529595"/>
                  <a:gd name="connsiteY11" fmla="*/ 100879 h 291194"/>
                  <a:gd name="connsiteX12" fmla="*/ 27 w 529595"/>
                  <a:gd name="connsiteY12" fmla="*/ 127127 h 29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9595" h="291194">
                    <a:moveTo>
                      <a:pt x="27" y="127127"/>
                    </a:moveTo>
                    <a:cubicBezTo>
                      <a:pt x="-309" y="156532"/>
                      <a:pt x="2362" y="189518"/>
                      <a:pt x="15636" y="216833"/>
                    </a:cubicBezTo>
                    <a:cubicBezTo>
                      <a:pt x="18387" y="222506"/>
                      <a:pt x="21562" y="227994"/>
                      <a:pt x="25314" y="233082"/>
                    </a:cubicBezTo>
                    <a:cubicBezTo>
                      <a:pt x="30824" y="240578"/>
                      <a:pt x="37174" y="246824"/>
                      <a:pt x="44525" y="251327"/>
                    </a:cubicBezTo>
                    <a:cubicBezTo>
                      <a:pt x="89437" y="288057"/>
                      <a:pt x="183186" y="301881"/>
                      <a:pt x="253813" y="282305"/>
                    </a:cubicBezTo>
                    <a:cubicBezTo>
                      <a:pt x="267181" y="278560"/>
                      <a:pt x="262751" y="278722"/>
                      <a:pt x="276107" y="282305"/>
                    </a:cubicBezTo>
                    <a:cubicBezTo>
                      <a:pt x="347906" y="301549"/>
                      <a:pt x="442748" y="284474"/>
                      <a:pt x="485072" y="251327"/>
                    </a:cubicBezTo>
                    <a:cubicBezTo>
                      <a:pt x="498015" y="243323"/>
                      <a:pt x="507275" y="231245"/>
                      <a:pt x="513960" y="217248"/>
                    </a:cubicBezTo>
                    <a:cubicBezTo>
                      <a:pt x="527063" y="189600"/>
                      <a:pt x="529905" y="154281"/>
                      <a:pt x="529569" y="127115"/>
                    </a:cubicBezTo>
                    <a:cubicBezTo>
                      <a:pt x="528156" y="83966"/>
                      <a:pt x="515212" y="31827"/>
                      <a:pt x="485072" y="0"/>
                    </a:cubicBezTo>
                    <a:lnTo>
                      <a:pt x="44525" y="0"/>
                    </a:lnTo>
                    <a:cubicBezTo>
                      <a:pt x="21644" y="24076"/>
                      <a:pt x="7537" y="61644"/>
                      <a:pt x="2189" y="100879"/>
                    </a:cubicBezTo>
                    <a:cubicBezTo>
                      <a:pt x="1028" y="109629"/>
                      <a:pt x="268" y="118377"/>
                      <a:pt x="27" y="127127"/>
                    </a:cubicBezTo>
                    <a:close/>
                  </a:path>
                </a:pathLst>
              </a:custGeom>
              <a:solidFill>
                <a:srgbClr val="64B0D9"/>
              </a:solidFill>
              <a:ln w="2945"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B9CFF0EE-52F0-4C33-8C70-B8A4A5CCE1DC}"/>
                  </a:ext>
                </a:extLst>
              </p:cNvPr>
              <p:cNvSpPr/>
              <p:nvPr/>
            </p:nvSpPr>
            <p:spPr>
              <a:xfrm>
                <a:off x="2369494" y="2942218"/>
                <a:ext cx="498324" cy="428411"/>
              </a:xfrm>
              <a:custGeom>
                <a:avLst/>
                <a:gdLst>
                  <a:gd name="connsiteX0" fmla="*/ 0 w 498324"/>
                  <a:gd name="connsiteY0" fmla="*/ 0 h 428411"/>
                  <a:gd name="connsiteX1" fmla="*/ 0 w 498324"/>
                  <a:gd name="connsiteY1" fmla="*/ 324041 h 428411"/>
                  <a:gd name="connsiteX2" fmla="*/ 268903 w 498324"/>
                  <a:gd name="connsiteY2" fmla="*/ 428411 h 428411"/>
                  <a:gd name="connsiteX3" fmla="*/ 498324 w 498324"/>
                  <a:gd name="connsiteY3" fmla="*/ 324041 h 428411"/>
                  <a:gd name="connsiteX4" fmla="*/ 498324 w 498324"/>
                  <a:gd name="connsiteY4" fmla="*/ 332 h 428411"/>
                  <a:gd name="connsiteX5" fmla="*/ 469436 w 498324"/>
                  <a:gd name="connsiteY5" fmla="*/ 34399 h 428411"/>
                  <a:gd name="connsiteX6" fmla="*/ 260471 w 498324"/>
                  <a:gd name="connsiteY6" fmla="*/ 65389 h 428411"/>
                  <a:gd name="connsiteX7" fmla="*/ 238177 w 498324"/>
                  <a:gd name="connsiteY7" fmla="*/ 65389 h 428411"/>
                  <a:gd name="connsiteX8" fmla="*/ 28889 w 498324"/>
                  <a:gd name="connsiteY8" fmla="*/ 34399 h 428411"/>
                  <a:gd name="connsiteX9" fmla="*/ 9678 w 498324"/>
                  <a:gd name="connsiteY9" fmla="*/ 16155 h 428411"/>
                  <a:gd name="connsiteX10" fmla="*/ 0 w 498324"/>
                  <a:gd name="connsiteY10" fmla="*/ 0 h 4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324" h="428411">
                    <a:moveTo>
                      <a:pt x="0" y="0"/>
                    </a:moveTo>
                    <a:lnTo>
                      <a:pt x="0" y="324041"/>
                    </a:lnTo>
                    <a:lnTo>
                      <a:pt x="268903" y="428411"/>
                    </a:lnTo>
                    <a:lnTo>
                      <a:pt x="498324" y="324041"/>
                    </a:lnTo>
                    <a:lnTo>
                      <a:pt x="498324" y="332"/>
                    </a:lnTo>
                    <a:cubicBezTo>
                      <a:pt x="491639" y="14409"/>
                      <a:pt x="482379" y="26407"/>
                      <a:pt x="469436" y="34399"/>
                    </a:cubicBezTo>
                    <a:cubicBezTo>
                      <a:pt x="427112" y="67638"/>
                      <a:pt x="332270" y="84630"/>
                      <a:pt x="260471" y="65389"/>
                    </a:cubicBezTo>
                    <a:cubicBezTo>
                      <a:pt x="247115" y="61885"/>
                      <a:pt x="251545" y="61727"/>
                      <a:pt x="238177" y="65389"/>
                    </a:cubicBezTo>
                    <a:cubicBezTo>
                      <a:pt x="167550" y="84965"/>
                      <a:pt x="73802" y="71130"/>
                      <a:pt x="28889" y="34399"/>
                    </a:cubicBezTo>
                    <a:cubicBezTo>
                      <a:pt x="21538" y="29896"/>
                      <a:pt x="15188" y="23650"/>
                      <a:pt x="9678" y="16155"/>
                    </a:cubicBezTo>
                    <a:cubicBezTo>
                      <a:pt x="5926" y="11078"/>
                      <a:pt x="2751" y="5658"/>
                      <a:pt x="0" y="0"/>
                    </a:cubicBezTo>
                    <a:close/>
                  </a:path>
                </a:pathLst>
              </a:custGeom>
              <a:solidFill>
                <a:srgbClr val="64B0D9"/>
              </a:solidFill>
              <a:ln w="2945"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E918F640-0DBC-45B1-9010-9BEA6578F072}"/>
                  </a:ext>
                </a:extLst>
              </p:cNvPr>
              <p:cNvSpPr/>
              <p:nvPr/>
            </p:nvSpPr>
            <p:spPr>
              <a:xfrm>
                <a:off x="2249103" y="3266259"/>
                <a:ext cx="739095" cy="252978"/>
              </a:xfrm>
              <a:custGeom>
                <a:avLst/>
                <a:gdLst>
                  <a:gd name="connsiteX0" fmla="*/ 0 w 739095"/>
                  <a:gd name="connsiteY0" fmla="*/ 67305 h 252978"/>
                  <a:gd name="connsiteX1" fmla="*/ 403239 w 739095"/>
                  <a:gd name="connsiteY1" fmla="*/ 252979 h 252978"/>
                  <a:gd name="connsiteX2" fmla="*/ 739096 w 739095"/>
                  <a:gd name="connsiteY2" fmla="*/ 67305 h 252978"/>
                  <a:gd name="connsiteX3" fmla="*/ 618715 w 739095"/>
                  <a:gd name="connsiteY3" fmla="*/ 0 h 252978"/>
                  <a:gd name="connsiteX4" fmla="*/ 120390 w 739095"/>
                  <a:gd name="connsiteY4" fmla="*/ 0 h 252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095" h="252978">
                    <a:moveTo>
                      <a:pt x="0" y="67305"/>
                    </a:moveTo>
                    <a:lnTo>
                      <a:pt x="403239" y="252979"/>
                    </a:lnTo>
                    <a:lnTo>
                      <a:pt x="739096" y="67305"/>
                    </a:lnTo>
                    <a:lnTo>
                      <a:pt x="618715" y="0"/>
                    </a:lnTo>
                    <a:lnTo>
                      <a:pt x="120390" y="0"/>
                    </a:lnTo>
                    <a:close/>
                  </a:path>
                </a:pathLst>
              </a:custGeom>
              <a:solidFill>
                <a:srgbClr val="0F941E"/>
              </a:solidFill>
              <a:ln w="2945"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0F02918E-D6A9-4E73-8664-F9FF54474316}"/>
                  </a:ext>
                </a:extLst>
              </p:cNvPr>
              <p:cNvSpPr/>
              <p:nvPr/>
            </p:nvSpPr>
            <p:spPr>
              <a:xfrm>
                <a:off x="2353858" y="2887149"/>
                <a:ext cx="529595" cy="191323"/>
              </a:xfrm>
              <a:custGeom>
                <a:avLst/>
                <a:gdLst>
                  <a:gd name="connsiteX0" fmla="*/ 27 w 529595"/>
                  <a:gd name="connsiteY0" fmla="*/ 27248 h 191323"/>
                  <a:gd name="connsiteX1" fmla="*/ 15636 w 529595"/>
                  <a:gd name="connsiteY1" fmla="*/ 116954 h 191323"/>
                  <a:gd name="connsiteX2" fmla="*/ 44525 w 529595"/>
                  <a:gd name="connsiteY2" fmla="*/ 151447 h 191323"/>
                  <a:gd name="connsiteX3" fmla="*/ 253813 w 529595"/>
                  <a:gd name="connsiteY3" fmla="*/ 182437 h 191323"/>
                  <a:gd name="connsiteX4" fmla="*/ 276107 w 529595"/>
                  <a:gd name="connsiteY4" fmla="*/ 182437 h 191323"/>
                  <a:gd name="connsiteX5" fmla="*/ 485072 w 529595"/>
                  <a:gd name="connsiteY5" fmla="*/ 151447 h 191323"/>
                  <a:gd name="connsiteX6" fmla="*/ 513960 w 529595"/>
                  <a:gd name="connsiteY6" fmla="*/ 117380 h 191323"/>
                  <a:gd name="connsiteX7" fmla="*/ 529569 w 529595"/>
                  <a:gd name="connsiteY7" fmla="*/ 27248 h 191323"/>
                  <a:gd name="connsiteX8" fmla="*/ 527234 w 529595"/>
                  <a:gd name="connsiteY8" fmla="*/ 0 h 191323"/>
                  <a:gd name="connsiteX9" fmla="*/ 513960 w 529595"/>
                  <a:gd name="connsiteY9" fmla="*/ 48317 h 191323"/>
                  <a:gd name="connsiteX10" fmla="*/ 485072 w 529595"/>
                  <a:gd name="connsiteY10" fmla="*/ 82381 h 191323"/>
                  <a:gd name="connsiteX11" fmla="*/ 276107 w 529595"/>
                  <a:gd name="connsiteY11" fmla="*/ 113371 h 191323"/>
                  <a:gd name="connsiteX12" fmla="*/ 253813 w 529595"/>
                  <a:gd name="connsiteY12" fmla="*/ 113371 h 191323"/>
                  <a:gd name="connsiteX13" fmla="*/ 44525 w 529595"/>
                  <a:gd name="connsiteY13" fmla="*/ 82381 h 191323"/>
                  <a:gd name="connsiteX14" fmla="*/ 25314 w 529595"/>
                  <a:gd name="connsiteY14" fmla="*/ 64149 h 191323"/>
                  <a:gd name="connsiteX15" fmla="*/ 15636 w 529595"/>
                  <a:gd name="connsiteY15" fmla="*/ 47903 h 191323"/>
                  <a:gd name="connsiteX16" fmla="*/ 2280 w 529595"/>
                  <a:gd name="connsiteY16" fmla="*/ 585 h 191323"/>
                  <a:gd name="connsiteX17" fmla="*/ 2189 w 529595"/>
                  <a:gd name="connsiteY17" fmla="*/ 1011 h 191323"/>
                  <a:gd name="connsiteX18" fmla="*/ 27 w 529595"/>
                  <a:gd name="connsiteY18" fmla="*/ 27248 h 1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595" h="191323">
                    <a:moveTo>
                      <a:pt x="27" y="27248"/>
                    </a:moveTo>
                    <a:cubicBezTo>
                      <a:pt x="-309" y="56653"/>
                      <a:pt x="2362" y="89639"/>
                      <a:pt x="15636" y="116954"/>
                    </a:cubicBezTo>
                    <a:cubicBezTo>
                      <a:pt x="22148" y="130457"/>
                      <a:pt x="31584" y="143444"/>
                      <a:pt x="44525" y="151447"/>
                    </a:cubicBezTo>
                    <a:cubicBezTo>
                      <a:pt x="89437" y="188178"/>
                      <a:pt x="183186" y="202013"/>
                      <a:pt x="253813" y="182437"/>
                    </a:cubicBezTo>
                    <a:cubicBezTo>
                      <a:pt x="267181" y="178681"/>
                      <a:pt x="262751" y="178854"/>
                      <a:pt x="276107" y="182437"/>
                    </a:cubicBezTo>
                    <a:cubicBezTo>
                      <a:pt x="347906" y="201678"/>
                      <a:pt x="442748" y="184595"/>
                      <a:pt x="485072" y="151447"/>
                    </a:cubicBezTo>
                    <a:cubicBezTo>
                      <a:pt x="498015" y="143444"/>
                      <a:pt x="507275" y="131366"/>
                      <a:pt x="513960" y="117380"/>
                    </a:cubicBezTo>
                    <a:cubicBezTo>
                      <a:pt x="527063" y="89721"/>
                      <a:pt x="529905" y="54402"/>
                      <a:pt x="529569" y="27248"/>
                    </a:cubicBezTo>
                    <a:cubicBezTo>
                      <a:pt x="529316" y="18497"/>
                      <a:pt x="528489" y="9256"/>
                      <a:pt x="527234" y="0"/>
                    </a:cubicBezTo>
                    <a:cubicBezTo>
                      <a:pt x="524981" y="16660"/>
                      <a:pt x="520884" y="33573"/>
                      <a:pt x="513960" y="48317"/>
                    </a:cubicBezTo>
                    <a:cubicBezTo>
                      <a:pt x="507275" y="62311"/>
                      <a:pt x="498015" y="74392"/>
                      <a:pt x="485072" y="82381"/>
                    </a:cubicBezTo>
                    <a:cubicBezTo>
                      <a:pt x="442748" y="115543"/>
                      <a:pt x="347906" y="132536"/>
                      <a:pt x="276107" y="113371"/>
                    </a:cubicBezTo>
                    <a:cubicBezTo>
                      <a:pt x="262751" y="109791"/>
                      <a:pt x="267181" y="109629"/>
                      <a:pt x="253813" y="113371"/>
                    </a:cubicBezTo>
                    <a:cubicBezTo>
                      <a:pt x="183186" y="132950"/>
                      <a:pt x="89437" y="119123"/>
                      <a:pt x="44525" y="82381"/>
                    </a:cubicBezTo>
                    <a:cubicBezTo>
                      <a:pt x="37174" y="77802"/>
                      <a:pt x="30824" y="71635"/>
                      <a:pt x="25314" y="64149"/>
                    </a:cubicBezTo>
                    <a:cubicBezTo>
                      <a:pt x="21562" y="59063"/>
                      <a:pt x="18387" y="53564"/>
                      <a:pt x="15636" y="47903"/>
                    </a:cubicBezTo>
                    <a:cubicBezTo>
                      <a:pt x="8538" y="33241"/>
                      <a:pt x="4445" y="16992"/>
                      <a:pt x="2280" y="585"/>
                    </a:cubicBezTo>
                    <a:lnTo>
                      <a:pt x="2189" y="1011"/>
                    </a:lnTo>
                    <a:cubicBezTo>
                      <a:pt x="1028" y="9750"/>
                      <a:pt x="268" y="18497"/>
                      <a:pt x="27" y="27248"/>
                    </a:cubicBezTo>
                    <a:close/>
                  </a:path>
                </a:pathLst>
              </a:custGeom>
              <a:solidFill>
                <a:srgbClr val="4A83C9"/>
              </a:solidFill>
              <a:ln w="2945"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E5D42152-6A58-476A-9357-81D021F93696}"/>
                  </a:ext>
                </a:extLst>
              </p:cNvPr>
              <p:cNvSpPr/>
              <p:nvPr/>
            </p:nvSpPr>
            <p:spPr>
              <a:xfrm>
                <a:off x="2373582" y="3435604"/>
                <a:ext cx="278760" cy="205087"/>
              </a:xfrm>
              <a:custGeom>
                <a:avLst/>
                <a:gdLst>
                  <a:gd name="connsiteX0" fmla="*/ 278760 w 278760"/>
                  <a:gd name="connsiteY0" fmla="*/ 0 h 205087"/>
                  <a:gd name="connsiteX1" fmla="*/ 21705 w 278760"/>
                  <a:gd name="connsiteY1" fmla="*/ 205088 h 205087"/>
                  <a:gd name="connsiteX2" fmla="*/ 135495 w 278760"/>
                  <a:gd name="connsiteY2" fmla="*/ 205088 h 205087"/>
                  <a:gd name="connsiteX3" fmla="*/ 278760 w 278760"/>
                  <a:gd name="connsiteY3" fmla="*/ 0 h 205087"/>
                </a:gdLst>
                <a:ahLst/>
                <a:cxnLst>
                  <a:cxn ang="0">
                    <a:pos x="connsiteX0" y="connsiteY0"/>
                  </a:cxn>
                  <a:cxn ang="0">
                    <a:pos x="connsiteX1" y="connsiteY1"/>
                  </a:cxn>
                  <a:cxn ang="0">
                    <a:pos x="connsiteX2" y="connsiteY2"/>
                  </a:cxn>
                  <a:cxn ang="0">
                    <a:pos x="connsiteX3" y="connsiteY3"/>
                  </a:cxn>
                </a:cxnLst>
                <a:rect l="l" t="t" r="r" b="b"/>
                <a:pathLst>
                  <a:path w="278760" h="205087">
                    <a:moveTo>
                      <a:pt x="278760" y="0"/>
                    </a:moveTo>
                    <a:cubicBezTo>
                      <a:pt x="25042" y="0"/>
                      <a:pt x="-39992" y="205088"/>
                      <a:pt x="21705" y="205088"/>
                    </a:cubicBezTo>
                    <a:lnTo>
                      <a:pt x="135495" y="205088"/>
                    </a:lnTo>
                    <a:cubicBezTo>
                      <a:pt x="156538" y="108630"/>
                      <a:pt x="204626" y="40737"/>
                      <a:pt x="278760" y="0"/>
                    </a:cubicBezTo>
                    <a:close/>
                  </a:path>
                </a:pathLst>
              </a:custGeom>
              <a:solidFill>
                <a:srgbClr val="FFDDA6"/>
              </a:solidFill>
              <a:ln w="2945"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04BE1026-532D-484F-AFEF-BB56363C3505}"/>
                  </a:ext>
                </a:extLst>
              </p:cNvPr>
              <p:cNvSpPr/>
              <p:nvPr/>
            </p:nvSpPr>
            <p:spPr>
              <a:xfrm>
                <a:off x="2128621" y="3328275"/>
                <a:ext cx="523720" cy="312416"/>
              </a:xfrm>
              <a:custGeom>
                <a:avLst/>
                <a:gdLst>
                  <a:gd name="connsiteX0" fmla="*/ 31242 w 523720"/>
                  <a:gd name="connsiteY0" fmla="*/ 64926 h 312416"/>
                  <a:gd name="connsiteX1" fmla="*/ 174413 w 523720"/>
                  <a:gd name="connsiteY1" fmla="*/ 312417 h 312416"/>
                  <a:gd name="connsiteX2" fmla="*/ 266666 w 523720"/>
                  <a:gd name="connsiteY2" fmla="*/ 312417 h 312416"/>
                  <a:gd name="connsiteX3" fmla="*/ 523721 w 523720"/>
                  <a:gd name="connsiteY3" fmla="*/ 107329 h 312416"/>
                  <a:gd name="connsiteX4" fmla="*/ 120482 w 523720"/>
                  <a:gd name="connsiteY4" fmla="*/ 5289 h 312416"/>
                  <a:gd name="connsiteX5" fmla="*/ 31575 w 523720"/>
                  <a:gd name="connsiteY5" fmla="*/ 64432 h 312416"/>
                  <a:gd name="connsiteX6" fmla="*/ 31403 w 523720"/>
                  <a:gd name="connsiteY6" fmla="*/ 64673 h 312416"/>
                  <a:gd name="connsiteX7" fmla="*/ 31242 w 523720"/>
                  <a:gd name="connsiteY7" fmla="*/ 64926 h 31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720" h="312416">
                    <a:moveTo>
                      <a:pt x="31242" y="64926"/>
                    </a:moveTo>
                    <a:cubicBezTo>
                      <a:pt x="-31710" y="152569"/>
                      <a:pt x="-6999" y="312417"/>
                      <a:pt x="174413" y="312417"/>
                    </a:cubicBezTo>
                    <a:lnTo>
                      <a:pt x="266666" y="312417"/>
                    </a:lnTo>
                    <a:cubicBezTo>
                      <a:pt x="204968" y="312417"/>
                      <a:pt x="270002" y="107329"/>
                      <a:pt x="523721" y="107329"/>
                    </a:cubicBezTo>
                    <a:cubicBezTo>
                      <a:pt x="402164" y="31940"/>
                      <a:pt x="222583" y="-16630"/>
                      <a:pt x="120482" y="5289"/>
                    </a:cubicBezTo>
                    <a:cubicBezTo>
                      <a:pt x="96356" y="13866"/>
                      <a:pt x="52272" y="36108"/>
                      <a:pt x="31575" y="64432"/>
                    </a:cubicBezTo>
                    <a:cubicBezTo>
                      <a:pt x="31483" y="64514"/>
                      <a:pt x="31483" y="64594"/>
                      <a:pt x="31403" y="64673"/>
                    </a:cubicBezTo>
                    <a:cubicBezTo>
                      <a:pt x="31322" y="64767"/>
                      <a:pt x="31322" y="64846"/>
                      <a:pt x="31242" y="64926"/>
                    </a:cubicBezTo>
                    <a:close/>
                  </a:path>
                </a:pathLst>
              </a:custGeom>
              <a:solidFill>
                <a:srgbClr val="50D960"/>
              </a:solidFill>
              <a:ln w="2945"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59AE9493-5501-4FCA-8DD8-F2268027104A}"/>
                  </a:ext>
                </a:extLst>
              </p:cNvPr>
              <p:cNvSpPr/>
              <p:nvPr/>
            </p:nvSpPr>
            <p:spPr>
              <a:xfrm>
                <a:off x="2509077" y="3332627"/>
                <a:ext cx="590590" cy="308064"/>
              </a:xfrm>
              <a:custGeom>
                <a:avLst/>
                <a:gdLst>
                  <a:gd name="connsiteX0" fmla="*/ 143265 w 590590"/>
                  <a:gd name="connsiteY0" fmla="*/ 102977 h 308064"/>
                  <a:gd name="connsiteX1" fmla="*/ 0 w 590590"/>
                  <a:gd name="connsiteY1" fmla="*/ 308065 h 308064"/>
                  <a:gd name="connsiteX2" fmla="*/ 442146 w 590590"/>
                  <a:gd name="connsiteY2" fmla="*/ 308065 h 308064"/>
                  <a:gd name="connsiteX3" fmla="*/ 569452 w 590590"/>
                  <a:gd name="connsiteY3" fmla="*/ 60574 h 308064"/>
                  <a:gd name="connsiteX4" fmla="*/ 568371 w 590590"/>
                  <a:gd name="connsiteY4" fmla="*/ 60574 h 308064"/>
                  <a:gd name="connsiteX5" fmla="*/ 479122 w 590590"/>
                  <a:gd name="connsiteY5" fmla="*/ 937 h 308064"/>
                  <a:gd name="connsiteX6" fmla="*/ 143265 w 590590"/>
                  <a:gd name="connsiteY6" fmla="*/ 102977 h 30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90" h="308064">
                    <a:moveTo>
                      <a:pt x="143265" y="102977"/>
                    </a:moveTo>
                    <a:cubicBezTo>
                      <a:pt x="69131" y="143713"/>
                      <a:pt x="21043" y="211595"/>
                      <a:pt x="0" y="308065"/>
                    </a:cubicBezTo>
                    <a:lnTo>
                      <a:pt x="442146" y="308065"/>
                    </a:lnTo>
                    <a:cubicBezTo>
                      <a:pt x="586410" y="308065"/>
                      <a:pt x="617796" y="142302"/>
                      <a:pt x="569452" y="60574"/>
                    </a:cubicBezTo>
                    <a:lnTo>
                      <a:pt x="568371" y="60574"/>
                    </a:lnTo>
                    <a:cubicBezTo>
                      <a:pt x="547838" y="32006"/>
                      <a:pt x="503337" y="9514"/>
                      <a:pt x="479122" y="937"/>
                    </a:cubicBezTo>
                    <a:cubicBezTo>
                      <a:pt x="346466" y="-8731"/>
                      <a:pt x="219490" y="58578"/>
                      <a:pt x="143265" y="102977"/>
                    </a:cubicBezTo>
                    <a:close/>
                  </a:path>
                </a:pathLst>
              </a:custGeom>
              <a:solidFill>
                <a:srgbClr val="50D960"/>
              </a:solidFill>
              <a:ln w="2945"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E2091016-10BB-483D-BF50-ADD1BFCCB271}"/>
                  </a:ext>
                </a:extLst>
              </p:cNvPr>
              <p:cNvSpPr/>
              <p:nvPr/>
            </p:nvSpPr>
            <p:spPr>
              <a:xfrm>
                <a:off x="2128507" y="3460395"/>
                <a:ext cx="266736" cy="180470"/>
              </a:xfrm>
              <a:custGeom>
                <a:avLst/>
                <a:gdLst>
                  <a:gd name="connsiteX0" fmla="*/ 2941 w 266736"/>
                  <a:gd name="connsiteY0" fmla="*/ 0 h 180470"/>
                  <a:gd name="connsiteX1" fmla="*/ 174460 w 266736"/>
                  <a:gd name="connsiteY1" fmla="*/ 180471 h 180470"/>
                  <a:gd name="connsiteX2" fmla="*/ 266736 w 266736"/>
                  <a:gd name="connsiteY2" fmla="*/ 180471 h 180470"/>
                  <a:gd name="connsiteX3" fmla="*/ 252791 w 266736"/>
                  <a:gd name="connsiteY3" fmla="*/ 118480 h 180470"/>
                  <a:gd name="connsiteX4" fmla="*/ 174460 w 266736"/>
                  <a:gd name="connsiteY4" fmla="*/ 118480 h 180470"/>
                  <a:gd name="connsiteX5" fmla="*/ 2941 w 266736"/>
                  <a:gd name="connsiteY5" fmla="*/ 0 h 18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36" h="180470">
                    <a:moveTo>
                      <a:pt x="2941" y="0"/>
                    </a:moveTo>
                    <a:cubicBezTo>
                      <a:pt x="-12843" y="84069"/>
                      <a:pt x="33588" y="180471"/>
                      <a:pt x="174460" y="180471"/>
                    </a:cubicBezTo>
                    <a:lnTo>
                      <a:pt x="266736" y="180471"/>
                    </a:lnTo>
                    <a:cubicBezTo>
                      <a:pt x="244185" y="180471"/>
                      <a:pt x="238596" y="153132"/>
                      <a:pt x="252791" y="118480"/>
                    </a:cubicBezTo>
                    <a:lnTo>
                      <a:pt x="174460" y="118480"/>
                    </a:lnTo>
                    <a:cubicBezTo>
                      <a:pt x="67825" y="118480"/>
                      <a:pt x="15296" y="63323"/>
                      <a:pt x="2941" y="0"/>
                    </a:cubicBezTo>
                    <a:close/>
                  </a:path>
                </a:pathLst>
              </a:custGeom>
              <a:solidFill>
                <a:srgbClr val="0F941E"/>
              </a:solidFill>
              <a:ln w="2945"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B53AE584-1BFC-474B-8761-F56466778E86}"/>
                  </a:ext>
                </a:extLst>
              </p:cNvPr>
              <p:cNvSpPr/>
              <p:nvPr/>
            </p:nvSpPr>
            <p:spPr>
              <a:xfrm>
                <a:off x="2373523" y="3578874"/>
                <a:ext cx="154317" cy="61991"/>
              </a:xfrm>
              <a:custGeom>
                <a:avLst/>
                <a:gdLst>
                  <a:gd name="connsiteX0" fmla="*/ 7774 w 154317"/>
                  <a:gd name="connsiteY0" fmla="*/ 0 h 61991"/>
                  <a:gd name="connsiteX1" fmla="*/ 21719 w 154317"/>
                  <a:gd name="connsiteY1" fmla="*/ 61991 h 61991"/>
                  <a:gd name="connsiteX2" fmla="*/ 135530 w 154317"/>
                  <a:gd name="connsiteY2" fmla="*/ 61991 h 61991"/>
                  <a:gd name="connsiteX3" fmla="*/ 154317 w 154317"/>
                  <a:gd name="connsiteY3" fmla="*/ 0 h 61991"/>
                </a:gdLst>
                <a:ahLst/>
                <a:cxnLst>
                  <a:cxn ang="0">
                    <a:pos x="connsiteX0" y="connsiteY0"/>
                  </a:cxn>
                  <a:cxn ang="0">
                    <a:pos x="connsiteX1" y="connsiteY1"/>
                  </a:cxn>
                  <a:cxn ang="0">
                    <a:pos x="connsiteX2" y="connsiteY2"/>
                  </a:cxn>
                  <a:cxn ang="0">
                    <a:pos x="connsiteX3" y="connsiteY3"/>
                  </a:cxn>
                </a:cxnLst>
                <a:rect l="l" t="t" r="r" b="b"/>
                <a:pathLst>
                  <a:path w="154317" h="61991">
                    <a:moveTo>
                      <a:pt x="7774" y="0"/>
                    </a:moveTo>
                    <a:cubicBezTo>
                      <a:pt x="-6421" y="34652"/>
                      <a:pt x="-831" y="61991"/>
                      <a:pt x="21719" y="61991"/>
                    </a:cubicBezTo>
                    <a:lnTo>
                      <a:pt x="135530" y="61991"/>
                    </a:lnTo>
                    <a:cubicBezTo>
                      <a:pt x="140375" y="39831"/>
                      <a:pt x="146633" y="19165"/>
                      <a:pt x="154317" y="0"/>
                    </a:cubicBezTo>
                    <a:close/>
                  </a:path>
                </a:pathLst>
              </a:custGeom>
              <a:solidFill>
                <a:srgbClr val="FCC368"/>
              </a:solidFill>
              <a:ln w="2945"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ACFDADAF-25AB-4F97-82D7-DBB50ED19410}"/>
                  </a:ext>
                </a:extLst>
              </p:cNvPr>
              <p:cNvSpPr/>
              <p:nvPr/>
            </p:nvSpPr>
            <p:spPr>
              <a:xfrm>
                <a:off x="2509077" y="3447270"/>
                <a:ext cx="590587" cy="193421"/>
              </a:xfrm>
              <a:custGeom>
                <a:avLst/>
                <a:gdLst>
                  <a:gd name="connsiteX0" fmla="*/ 18787 w 590587"/>
                  <a:gd name="connsiteY0" fmla="*/ 131442 h 193421"/>
                  <a:gd name="connsiteX1" fmla="*/ 0 w 590587"/>
                  <a:gd name="connsiteY1" fmla="*/ 193422 h 193421"/>
                  <a:gd name="connsiteX2" fmla="*/ 442146 w 590587"/>
                  <a:gd name="connsiteY2" fmla="*/ 193422 h 193421"/>
                  <a:gd name="connsiteX3" fmla="*/ 588159 w 590587"/>
                  <a:gd name="connsiteY3" fmla="*/ 0 h 193421"/>
                  <a:gd name="connsiteX4" fmla="*/ 442146 w 590587"/>
                  <a:gd name="connsiteY4" fmla="*/ 131442 h 193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87" h="193421">
                    <a:moveTo>
                      <a:pt x="18787" y="131442"/>
                    </a:moveTo>
                    <a:cubicBezTo>
                      <a:pt x="11103" y="150607"/>
                      <a:pt x="4845" y="171262"/>
                      <a:pt x="0" y="193422"/>
                    </a:cubicBezTo>
                    <a:lnTo>
                      <a:pt x="442146" y="193422"/>
                    </a:lnTo>
                    <a:cubicBezTo>
                      <a:pt x="558858" y="193422"/>
                      <a:pt x="601768" y="84792"/>
                      <a:pt x="588159" y="0"/>
                    </a:cubicBezTo>
                    <a:cubicBezTo>
                      <a:pt x="577551" y="67890"/>
                      <a:pt x="531477" y="131442"/>
                      <a:pt x="442146" y="131442"/>
                    </a:cubicBezTo>
                    <a:close/>
                  </a:path>
                </a:pathLst>
              </a:custGeom>
              <a:solidFill>
                <a:srgbClr val="0F941E"/>
              </a:solidFill>
              <a:ln w="2945"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B0591FEC-5E2D-4079-B09C-19DACD9E3F91}"/>
                  </a:ext>
                </a:extLst>
              </p:cNvPr>
              <p:cNvSpPr/>
              <p:nvPr/>
            </p:nvSpPr>
            <p:spPr>
              <a:xfrm>
                <a:off x="1962042" y="3274583"/>
                <a:ext cx="276132" cy="118617"/>
              </a:xfrm>
              <a:custGeom>
                <a:avLst/>
                <a:gdLst>
                  <a:gd name="connsiteX0" fmla="*/ 4214 w 276132"/>
                  <a:gd name="connsiteY0" fmla="*/ 0 h 118617"/>
                  <a:gd name="connsiteX1" fmla="*/ 66740 w 276132"/>
                  <a:gd name="connsiteY1" fmla="*/ 118618 h 118617"/>
                  <a:gd name="connsiteX2" fmla="*/ 197821 w 276132"/>
                  <a:gd name="connsiteY2" fmla="*/ 118618 h 118617"/>
                  <a:gd name="connsiteX3" fmla="*/ 197982 w 276132"/>
                  <a:gd name="connsiteY3" fmla="*/ 118377 h 118617"/>
                  <a:gd name="connsiteX4" fmla="*/ 198154 w 276132"/>
                  <a:gd name="connsiteY4" fmla="*/ 118124 h 118617"/>
                  <a:gd name="connsiteX5" fmla="*/ 276132 w 276132"/>
                  <a:gd name="connsiteY5" fmla="*/ 63229 h 118617"/>
                  <a:gd name="connsiteX6" fmla="*/ 199236 w 276132"/>
                  <a:gd name="connsiteY6" fmla="*/ 68890 h 118617"/>
                  <a:gd name="connsiteX7" fmla="*/ 68167 w 276132"/>
                  <a:gd name="connsiteY7" fmla="*/ 68890 h 118617"/>
                  <a:gd name="connsiteX8" fmla="*/ 4214 w 276132"/>
                  <a:gd name="connsiteY8" fmla="*/ 0 h 11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32" h="118617">
                    <a:moveTo>
                      <a:pt x="4214" y="0"/>
                    </a:moveTo>
                    <a:cubicBezTo>
                      <a:pt x="-12237" y="45983"/>
                      <a:pt x="21747" y="118618"/>
                      <a:pt x="66740" y="118618"/>
                    </a:cubicBezTo>
                    <a:lnTo>
                      <a:pt x="197821" y="118618"/>
                    </a:lnTo>
                    <a:lnTo>
                      <a:pt x="197982" y="118377"/>
                    </a:lnTo>
                    <a:lnTo>
                      <a:pt x="198154" y="118124"/>
                    </a:lnTo>
                    <a:cubicBezTo>
                      <a:pt x="216021" y="93633"/>
                      <a:pt x="251328" y="73725"/>
                      <a:pt x="276132" y="63229"/>
                    </a:cubicBezTo>
                    <a:lnTo>
                      <a:pt x="199236" y="68890"/>
                    </a:lnTo>
                    <a:lnTo>
                      <a:pt x="68167" y="68890"/>
                    </a:lnTo>
                    <a:cubicBezTo>
                      <a:pt x="37773" y="68890"/>
                      <a:pt x="12394" y="35743"/>
                      <a:pt x="4214" y="0"/>
                    </a:cubicBezTo>
                    <a:close/>
                  </a:path>
                </a:pathLst>
              </a:custGeom>
              <a:solidFill>
                <a:srgbClr val="FCC368"/>
              </a:solidFill>
              <a:ln w="2945"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B8746CF0-D22C-4471-B325-199F5F9A3960}"/>
                  </a:ext>
                </a:extLst>
              </p:cNvPr>
              <p:cNvSpPr/>
              <p:nvPr/>
            </p:nvSpPr>
            <p:spPr>
              <a:xfrm>
                <a:off x="2994467" y="3280162"/>
                <a:ext cx="280789" cy="113371"/>
              </a:xfrm>
              <a:custGeom>
                <a:avLst/>
                <a:gdLst>
                  <a:gd name="connsiteX0" fmla="*/ 0 w 280789"/>
                  <a:gd name="connsiteY0" fmla="*/ 55733 h 113371"/>
                  <a:gd name="connsiteX1" fmla="*/ 82981 w 280789"/>
                  <a:gd name="connsiteY1" fmla="*/ 113039 h 113371"/>
                  <a:gd name="connsiteX2" fmla="*/ 84062 w 280789"/>
                  <a:gd name="connsiteY2" fmla="*/ 113039 h 113371"/>
                  <a:gd name="connsiteX3" fmla="*/ 84236 w 280789"/>
                  <a:gd name="connsiteY3" fmla="*/ 113371 h 113371"/>
                  <a:gd name="connsiteX4" fmla="*/ 214051 w 280789"/>
                  <a:gd name="connsiteY4" fmla="*/ 113371 h 113371"/>
                  <a:gd name="connsiteX5" fmla="*/ 278177 w 280789"/>
                  <a:gd name="connsiteY5" fmla="*/ 0 h 113371"/>
                  <a:gd name="connsiteX6" fmla="*/ 215558 w 280789"/>
                  <a:gd name="connsiteY6" fmla="*/ 63725 h 113371"/>
                  <a:gd name="connsiteX7" fmla="*/ 84410 w 280789"/>
                  <a:gd name="connsiteY7" fmla="*/ 63725 h 113371"/>
                  <a:gd name="connsiteX8" fmla="*/ 0 w 280789"/>
                  <a:gd name="connsiteY8" fmla="*/ 55733 h 11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89" h="113371">
                    <a:moveTo>
                      <a:pt x="0" y="55733"/>
                    </a:moveTo>
                    <a:cubicBezTo>
                      <a:pt x="25045" y="65733"/>
                      <a:pt x="64115" y="86802"/>
                      <a:pt x="82981" y="113039"/>
                    </a:cubicBezTo>
                    <a:lnTo>
                      <a:pt x="84062" y="113039"/>
                    </a:lnTo>
                    <a:cubicBezTo>
                      <a:pt x="84145" y="113130"/>
                      <a:pt x="84145" y="113292"/>
                      <a:pt x="84236" y="113371"/>
                    </a:cubicBezTo>
                    <a:lnTo>
                      <a:pt x="214051" y="113371"/>
                    </a:lnTo>
                    <a:cubicBezTo>
                      <a:pt x="257388" y="113371"/>
                      <a:pt x="290532" y="46066"/>
                      <a:pt x="278177" y="0"/>
                    </a:cubicBezTo>
                    <a:cubicBezTo>
                      <a:pt x="268824" y="33653"/>
                      <a:pt x="244444" y="63725"/>
                      <a:pt x="215558" y="63725"/>
                    </a:cubicBezTo>
                    <a:lnTo>
                      <a:pt x="84410" y="63725"/>
                    </a:lnTo>
                    <a:cubicBezTo>
                      <a:pt x="54096" y="63646"/>
                      <a:pt x="25967" y="60901"/>
                      <a:pt x="0" y="55733"/>
                    </a:cubicBezTo>
                    <a:close/>
                  </a:path>
                </a:pathLst>
              </a:custGeom>
              <a:solidFill>
                <a:srgbClr val="FCC368"/>
              </a:solidFill>
              <a:ln w="2945"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CDDF9D22-1588-49A3-AD40-E0C84AF12E08}"/>
                  </a:ext>
                </a:extLst>
              </p:cNvPr>
              <p:cNvSpPr/>
              <p:nvPr/>
            </p:nvSpPr>
            <p:spPr>
              <a:xfrm>
                <a:off x="2772641" y="2272876"/>
                <a:ext cx="304671" cy="416138"/>
              </a:xfrm>
              <a:custGeom>
                <a:avLst/>
                <a:gdLst>
                  <a:gd name="connsiteX0" fmla="*/ 281432 w 304671"/>
                  <a:gd name="connsiteY0" fmla="*/ 350707 h 416138"/>
                  <a:gd name="connsiteX1" fmla="*/ 205710 w 304671"/>
                  <a:gd name="connsiteY1" fmla="*/ 54165 h 416138"/>
                  <a:gd name="connsiteX2" fmla="*/ 46259 w 304671"/>
                  <a:gd name="connsiteY2" fmla="*/ 6515 h 416138"/>
                  <a:gd name="connsiteX3" fmla="*/ 0 w 304671"/>
                  <a:gd name="connsiteY3" fmla="*/ 157456 h 416138"/>
                  <a:gd name="connsiteX4" fmla="*/ 55359 w 304671"/>
                  <a:gd name="connsiteY4" fmla="*/ 341718 h 416138"/>
                  <a:gd name="connsiteX5" fmla="*/ 278843 w 304671"/>
                  <a:gd name="connsiteY5" fmla="*/ 399194 h 416138"/>
                  <a:gd name="connsiteX6" fmla="*/ 281432 w 304671"/>
                  <a:gd name="connsiteY6" fmla="*/ 350707 h 41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671" h="416138">
                    <a:moveTo>
                      <a:pt x="281432" y="350707"/>
                    </a:moveTo>
                    <a:cubicBezTo>
                      <a:pt x="183586" y="293322"/>
                      <a:pt x="233262" y="124136"/>
                      <a:pt x="205710" y="54165"/>
                    </a:cubicBezTo>
                    <a:cubicBezTo>
                      <a:pt x="174233" y="-25978"/>
                      <a:pt x="78897" y="6515"/>
                      <a:pt x="46259" y="6515"/>
                    </a:cubicBezTo>
                    <a:lnTo>
                      <a:pt x="0" y="157456"/>
                    </a:lnTo>
                    <a:lnTo>
                      <a:pt x="55359" y="341718"/>
                    </a:lnTo>
                    <a:cubicBezTo>
                      <a:pt x="113216" y="432688"/>
                      <a:pt x="215396" y="424523"/>
                      <a:pt x="278843" y="399194"/>
                    </a:cubicBezTo>
                    <a:cubicBezTo>
                      <a:pt x="310238" y="386611"/>
                      <a:pt x="315242" y="370536"/>
                      <a:pt x="281432" y="350707"/>
                    </a:cubicBezTo>
                    <a:close/>
                  </a:path>
                </a:pathLst>
              </a:custGeom>
              <a:solidFill>
                <a:srgbClr val="B5722F"/>
              </a:solidFill>
              <a:ln w="2945"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73F58493-8291-454F-A3C8-8555181E39C2}"/>
                  </a:ext>
                </a:extLst>
              </p:cNvPr>
              <p:cNvSpPr/>
              <p:nvPr/>
            </p:nvSpPr>
            <p:spPr>
              <a:xfrm>
                <a:off x="2510918" y="2628083"/>
                <a:ext cx="215476" cy="266737"/>
              </a:xfrm>
              <a:custGeom>
                <a:avLst/>
                <a:gdLst>
                  <a:gd name="connsiteX0" fmla="*/ 215476 w 215476"/>
                  <a:gd name="connsiteY0" fmla="*/ 159187 h 266737"/>
                  <a:gd name="connsiteX1" fmla="*/ 215476 w 215476"/>
                  <a:gd name="connsiteY1" fmla="*/ 42071 h 266737"/>
                  <a:gd name="connsiteX2" fmla="*/ 108027 w 215476"/>
                  <a:gd name="connsiteY2" fmla="*/ 0 h 266737"/>
                  <a:gd name="connsiteX3" fmla="*/ 0 w 215476"/>
                  <a:gd name="connsiteY3" fmla="*/ 41313 h 266737"/>
                  <a:gd name="connsiteX4" fmla="*/ 0 w 215476"/>
                  <a:gd name="connsiteY4" fmla="*/ 159187 h 266737"/>
                  <a:gd name="connsiteX5" fmla="*/ 107691 w 215476"/>
                  <a:gd name="connsiteY5" fmla="*/ 266738 h 266737"/>
                  <a:gd name="connsiteX6" fmla="*/ 215476 w 215476"/>
                  <a:gd name="connsiteY6" fmla="*/ 159187 h 2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476" h="266737">
                    <a:moveTo>
                      <a:pt x="215476" y="159187"/>
                    </a:moveTo>
                    <a:lnTo>
                      <a:pt x="215476" y="42071"/>
                    </a:lnTo>
                    <a:lnTo>
                      <a:pt x="108027" y="0"/>
                    </a:lnTo>
                    <a:lnTo>
                      <a:pt x="0" y="41313"/>
                    </a:lnTo>
                    <a:lnTo>
                      <a:pt x="0" y="159187"/>
                    </a:lnTo>
                    <a:cubicBezTo>
                      <a:pt x="0" y="218582"/>
                      <a:pt x="48250" y="266738"/>
                      <a:pt x="107691" y="266738"/>
                    </a:cubicBezTo>
                    <a:cubicBezTo>
                      <a:pt x="167226" y="266738"/>
                      <a:pt x="215476" y="218582"/>
                      <a:pt x="215476" y="159187"/>
                    </a:cubicBezTo>
                    <a:close/>
                  </a:path>
                </a:pathLst>
              </a:custGeom>
              <a:solidFill>
                <a:srgbClr val="FCC368"/>
              </a:solidFill>
              <a:ln w="2945"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37FA28E7-82BA-45E0-9686-6AFDD57D57AF}"/>
                  </a:ext>
                </a:extLst>
              </p:cNvPr>
              <p:cNvSpPr/>
              <p:nvPr/>
            </p:nvSpPr>
            <p:spPr>
              <a:xfrm>
                <a:off x="2371496" y="2272307"/>
                <a:ext cx="495237" cy="462360"/>
              </a:xfrm>
              <a:custGeom>
                <a:avLst/>
                <a:gdLst>
                  <a:gd name="connsiteX0" fmla="*/ 456504 w 495237"/>
                  <a:gd name="connsiteY0" fmla="*/ 342287 h 462360"/>
                  <a:gd name="connsiteX1" fmla="*/ 494905 w 495237"/>
                  <a:gd name="connsiteY1" fmla="*/ 228328 h 462360"/>
                  <a:gd name="connsiteX2" fmla="*/ 495238 w 495237"/>
                  <a:gd name="connsiteY2" fmla="*/ 149781 h 462360"/>
                  <a:gd name="connsiteX3" fmla="*/ 255294 w 495237"/>
                  <a:gd name="connsiteY3" fmla="*/ 0 h 462360"/>
                  <a:gd name="connsiteX4" fmla="*/ 3590 w 495237"/>
                  <a:gd name="connsiteY4" fmla="*/ 104956 h 462360"/>
                  <a:gd name="connsiteX5" fmla="*/ 333 w 495237"/>
                  <a:gd name="connsiteY5" fmla="*/ 140194 h 462360"/>
                  <a:gd name="connsiteX6" fmla="*/ 0 w 495237"/>
                  <a:gd name="connsiteY6" fmla="*/ 238822 h 462360"/>
                  <a:gd name="connsiteX7" fmla="*/ 139421 w 495237"/>
                  <a:gd name="connsiteY7" fmla="*/ 429089 h 462360"/>
                  <a:gd name="connsiteX8" fmla="*/ 247448 w 495237"/>
                  <a:gd name="connsiteY8" fmla="*/ 462237 h 462360"/>
                  <a:gd name="connsiteX9" fmla="*/ 354897 w 495237"/>
                  <a:gd name="connsiteY9" fmla="*/ 429836 h 462360"/>
                  <a:gd name="connsiteX10" fmla="*/ 456504 w 495237"/>
                  <a:gd name="connsiteY10" fmla="*/ 342287 h 46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237" h="462360">
                    <a:moveTo>
                      <a:pt x="456504" y="342287"/>
                    </a:moveTo>
                    <a:cubicBezTo>
                      <a:pt x="480124" y="309046"/>
                      <a:pt x="494905" y="270399"/>
                      <a:pt x="494905" y="228328"/>
                    </a:cubicBezTo>
                    <a:lnTo>
                      <a:pt x="495238" y="149781"/>
                    </a:lnTo>
                    <a:lnTo>
                      <a:pt x="255294" y="0"/>
                    </a:lnTo>
                    <a:lnTo>
                      <a:pt x="3590" y="104956"/>
                    </a:lnTo>
                    <a:cubicBezTo>
                      <a:pt x="1496" y="116461"/>
                      <a:pt x="415" y="128207"/>
                      <a:pt x="333" y="140194"/>
                    </a:cubicBezTo>
                    <a:lnTo>
                      <a:pt x="0" y="238822"/>
                    </a:lnTo>
                    <a:cubicBezTo>
                      <a:pt x="0" y="319875"/>
                      <a:pt x="69290" y="389937"/>
                      <a:pt x="139421" y="429089"/>
                    </a:cubicBezTo>
                    <a:cubicBezTo>
                      <a:pt x="179410" y="451490"/>
                      <a:pt x="219735" y="463742"/>
                      <a:pt x="247448" y="462237"/>
                    </a:cubicBezTo>
                    <a:cubicBezTo>
                      <a:pt x="281337" y="460320"/>
                      <a:pt x="319247" y="448907"/>
                      <a:pt x="354897" y="429836"/>
                    </a:cubicBezTo>
                    <a:cubicBezTo>
                      <a:pt x="394047" y="408925"/>
                      <a:pt x="430619" y="378935"/>
                      <a:pt x="456504" y="342287"/>
                    </a:cubicBezTo>
                    <a:close/>
                  </a:path>
                </a:pathLst>
              </a:custGeom>
              <a:solidFill>
                <a:srgbClr val="FFDDA6"/>
              </a:solidFill>
              <a:ln w="2945"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16EEA4BF-7F51-4A43-A34C-50B1ABDDE165}"/>
                  </a:ext>
                </a:extLst>
              </p:cNvPr>
              <p:cNvSpPr/>
              <p:nvPr/>
            </p:nvSpPr>
            <p:spPr>
              <a:xfrm>
                <a:off x="2375086" y="2180172"/>
                <a:ext cx="491648" cy="250245"/>
              </a:xfrm>
              <a:custGeom>
                <a:avLst/>
                <a:gdLst>
                  <a:gd name="connsiteX0" fmla="*/ 177740 w 491648"/>
                  <a:gd name="connsiteY0" fmla="*/ 164356 h 250245"/>
                  <a:gd name="connsiteX1" fmla="*/ 491648 w 491648"/>
                  <a:gd name="connsiteY1" fmla="*/ 241905 h 250245"/>
                  <a:gd name="connsiteX2" fmla="*/ 491648 w 491648"/>
                  <a:gd name="connsiteY2" fmla="*/ 232248 h 250245"/>
                  <a:gd name="connsiteX3" fmla="*/ 443813 w 491648"/>
                  <a:gd name="connsiteY3" fmla="*/ 99220 h 250245"/>
                  <a:gd name="connsiteX4" fmla="*/ 244615 w 491648"/>
                  <a:gd name="connsiteY4" fmla="*/ 5 h 250245"/>
                  <a:gd name="connsiteX5" fmla="*/ 0 w 491648"/>
                  <a:gd name="connsiteY5" fmla="*/ 197091 h 250245"/>
                  <a:gd name="connsiteX6" fmla="*/ 177740 w 491648"/>
                  <a:gd name="connsiteY6" fmla="*/ 164356 h 2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648" h="250245">
                    <a:moveTo>
                      <a:pt x="177740" y="164356"/>
                    </a:moveTo>
                    <a:cubicBezTo>
                      <a:pt x="259803" y="244075"/>
                      <a:pt x="333027" y="263824"/>
                      <a:pt x="491648" y="241905"/>
                    </a:cubicBezTo>
                    <a:lnTo>
                      <a:pt x="491648" y="232248"/>
                    </a:lnTo>
                    <a:cubicBezTo>
                      <a:pt x="491810" y="182520"/>
                      <a:pt x="473356" y="136696"/>
                      <a:pt x="443813" y="99220"/>
                    </a:cubicBezTo>
                    <a:cubicBezTo>
                      <a:pt x="395967" y="38572"/>
                      <a:pt x="319085" y="-500"/>
                      <a:pt x="244615" y="5"/>
                    </a:cubicBezTo>
                    <a:cubicBezTo>
                      <a:pt x="131909" y="751"/>
                      <a:pt x="20283" y="86555"/>
                      <a:pt x="0" y="197091"/>
                    </a:cubicBezTo>
                    <a:cubicBezTo>
                      <a:pt x="110707" y="247657"/>
                      <a:pt x="117631" y="105960"/>
                      <a:pt x="177740" y="164356"/>
                    </a:cubicBezTo>
                    <a:close/>
                  </a:path>
                </a:pathLst>
              </a:custGeom>
              <a:solidFill>
                <a:srgbClr val="B5722F"/>
              </a:solidFill>
              <a:ln w="2945"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9B6AA674-E6D9-4EE2-9FFC-2F49CB2CBA43}"/>
                  </a:ext>
                </a:extLst>
              </p:cNvPr>
              <p:cNvSpPr/>
              <p:nvPr/>
            </p:nvSpPr>
            <p:spPr>
              <a:xfrm>
                <a:off x="2559512" y="2180172"/>
                <a:ext cx="307223" cy="249574"/>
              </a:xfrm>
              <a:custGeom>
                <a:avLst/>
                <a:gdLst>
                  <a:gd name="connsiteX0" fmla="*/ 307222 w 307223"/>
                  <a:gd name="connsiteY0" fmla="*/ 232248 h 249574"/>
                  <a:gd name="connsiteX1" fmla="*/ 259388 w 307223"/>
                  <a:gd name="connsiteY1" fmla="*/ 99220 h 249574"/>
                  <a:gd name="connsiteX2" fmla="*/ 60189 w 307223"/>
                  <a:gd name="connsiteY2" fmla="*/ 5 h 249574"/>
                  <a:gd name="connsiteX3" fmla="*/ 0 w 307223"/>
                  <a:gd name="connsiteY3" fmla="*/ 8249 h 249574"/>
                  <a:gd name="connsiteX4" fmla="*/ 181160 w 307223"/>
                  <a:gd name="connsiteY4" fmla="*/ 106878 h 249574"/>
                  <a:gd name="connsiteX5" fmla="*/ 222656 w 307223"/>
                  <a:gd name="connsiteY5" fmla="*/ 189100 h 249574"/>
                  <a:gd name="connsiteX6" fmla="*/ 226405 w 307223"/>
                  <a:gd name="connsiteY6" fmla="*/ 206839 h 249574"/>
                  <a:gd name="connsiteX7" fmla="*/ 229085 w 307223"/>
                  <a:gd name="connsiteY7" fmla="*/ 239907 h 249574"/>
                  <a:gd name="connsiteX8" fmla="*/ 228994 w 307223"/>
                  <a:gd name="connsiteY8" fmla="*/ 249575 h 249574"/>
                  <a:gd name="connsiteX9" fmla="*/ 307222 w 307223"/>
                  <a:gd name="connsiteY9" fmla="*/ 241905 h 24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223" h="249574">
                    <a:moveTo>
                      <a:pt x="307222" y="232248"/>
                    </a:moveTo>
                    <a:cubicBezTo>
                      <a:pt x="307384" y="182520"/>
                      <a:pt x="288930" y="136696"/>
                      <a:pt x="259388" y="99220"/>
                    </a:cubicBezTo>
                    <a:cubicBezTo>
                      <a:pt x="211541" y="38572"/>
                      <a:pt x="134659" y="-500"/>
                      <a:pt x="60189" y="5"/>
                    </a:cubicBezTo>
                    <a:cubicBezTo>
                      <a:pt x="39897" y="85"/>
                      <a:pt x="19614" y="3002"/>
                      <a:pt x="0" y="8249"/>
                    </a:cubicBezTo>
                    <a:cubicBezTo>
                      <a:pt x="68624" y="13588"/>
                      <a:pt x="137166" y="51076"/>
                      <a:pt x="181160" y="106878"/>
                    </a:cubicBezTo>
                    <a:cubicBezTo>
                      <a:pt x="200359" y="131208"/>
                      <a:pt x="214890" y="159029"/>
                      <a:pt x="222656" y="189100"/>
                    </a:cubicBezTo>
                    <a:cubicBezTo>
                      <a:pt x="224149" y="194932"/>
                      <a:pt x="225404" y="200846"/>
                      <a:pt x="226405" y="206839"/>
                    </a:cubicBezTo>
                    <a:cubicBezTo>
                      <a:pt x="228166" y="217667"/>
                      <a:pt x="229085" y="228666"/>
                      <a:pt x="229085" y="239907"/>
                    </a:cubicBezTo>
                    <a:lnTo>
                      <a:pt x="228994" y="249575"/>
                    </a:lnTo>
                    <a:cubicBezTo>
                      <a:pt x="252705" y="248496"/>
                      <a:pt x="278590" y="245912"/>
                      <a:pt x="307222" y="241905"/>
                    </a:cubicBezTo>
                    <a:close/>
                  </a:path>
                </a:pathLst>
              </a:custGeom>
              <a:solidFill>
                <a:srgbClr val="8A541E"/>
              </a:solidFill>
              <a:ln w="2945"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33AF3406-BD4B-4C1A-9C9E-4534933F1DD2}"/>
                  </a:ext>
                </a:extLst>
              </p:cNvPr>
              <p:cNvSpPr/>
              <p:nvPr/>
            </p:nvSpPr>
            <p:spPr>
              <a:xfrm>
                <a:off x="2593151" y="2422088"/>
                <a:ext cx="273583" cy="312575"/>
              </a:xfrm>
              <a:custGeom>
                <a:avLst/>
                <a:gdLst>
                  <a:gd name="connsiteX0" fmla="*/ 273250 w 273583"/>
                  <a:gd name="connsiteY0" fmla="*/ 78547 h 312575"/>
                  <a:gd name="connsiteX1" fmla="*/ 273583 w 273583"/>
                  <a:gd name="connsiteY1" fmla="*/ 0 h 312575"/>
                  <a:gd name="connsiteX2" fmla="*/ 195355 w 273583"/>
                  <a:gd name="connsiteY2" fmla="*/ 7658 h 312575"/>
                  <a:gd name="connsiteX3" fmla="*/ 195193 w 273583"/>
                  <a:gd name="connsiteY3" fmla="*/ 60382 h 312575"/>
                  <a:gd name="connsiteX4" fmla="*/ 195022 w 273583"/>
                  <a:gd name="connsiteY4" fmla="*/ 86207 h 312575"/>
                  <a:gd name="connsiteX5" fmla="*/ 156700 w 273583"/>
                  <a:gd name="connsiteY5" fmla="*/ 200163 h 312575"/>
                  <a:gd name="connsiteX6" fmla="*/ 119139 w 273583"/>
                  <a:gd name="connsiteY6" fmla="*/ 242566 h 312575"/>
                  <a:gd name="connsiteX7" fmla="*/ 55015 w 273583"/>
                  <a:gd name="connsiteY7" fmla="*/ 287712 h 312575"/>
                  <a:gd name="connsiteX8" fmla="*/ 0 w 273583"/>
                  <a:gd name="connsiteY8" fmla="*/ 310539 h 312575"/>
                  <a:gd name="connsiteX9" fmla="*/ 25793 w 273583"/>
                  <a:gd name="connsiteY9" fmla="*/ 312455 h 312575"/>
                  <a:gd name="connsiteX10" fmla="*/ 133243 w 273583"/>
                  <a:gd name="connsiteY10" fmla="*/ 280055 h 312575"/>
                  <a:gd name="connsiteX11" fmla="*/ 234849 w 273583"/>
                  <a:gd name="connsiteY11" fmla="*/ 192506 h 312575"/>
                  <a:gd name="connsiteX12" fmla="*/ 273250 w 273583"/>
                  <a:gd name="connsiteY12" fmla="*/ 78547 h 31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583" h="312575">
                    <a:moveTo>
                      <a:pt x="273250" y="78547"/>
                    </a:moveTo>
                    <a:lnTo>
                      <a:pt x="273583" y="0"/>
                    </a:lnTo>
                    <a:cubicBezTo>
                      <a:pt x="244951" y="3996"/>
                      <a:pt x="219066" y="6579"/>
                      <a:pt x="195355" y="7658"/>
                    </a:cubicBezTo>
                    <a:lnTo>
                      <a:pt x="195193" y="60382"/>
                    </a:lnTo>
                    <a:lnTo>
                      <a:pt x="195022" y="86207"/>
                    </a:lnTo>
                    <a:cubicBezTo>
                      <a:pt x="195022" y="128275"/>
                      <a:pt x="180250" y="166922"/>
                      <a:pt x="156700" y="200163"/>
                    </a:cubicBezTo>
                    <a:cubicBezTo>
                      <a:pt x="145851" y="215492"/>
                      <a:pt x="133163" y="229648"/>
                      <a:pt x="119139" y="242566"/>
                    </a:cubicBezTo>
                    <a:cubicBezTo>
                      <a:pt x="99686" y="260305"/>
                      <a:pt x="77804" y="275552"/>
                      <a:pt x="55015" y="287712"/>
                    </a:cubicBezTo>
                    <a:cubicBezTo>
                      <a:pt x="36985" y="297380"/>
                      <a:pt x="18372" y="305119"/>
                      <a:pt x="0" y="310539"/>
                    </a:cubicBezTo>
                    <a:cubicBezTo>
                      <a:pt x="9354" y="312203"/>
                      <a:pt x="18027" y="312870"/>
                      <a:pt x="25793" y="312455"/>
                    </a:cubicBezTo>
                    <a:cubicBezTo>
                      <a:pt x="59683" y="310539"/>
                      <a:pt x="97592" y="299125"/>
                      <a:pt x="133243" y="280055"/>
                    </a:cubicBezTo>
                    <a:cubicBezTo>
                      <a:pt x="172392" y="259144"/>
                      <a:pt x="208964" y="229154"/>
                      <a:pt x="234849" y="192506"/>
                    </a:cubicBezTo>
                    <a:cubicBezTo>
                      <a:pt x="258469" y="159265"/>
                      <a:pt x="273250" y="120618"/>
                      <a:pt x="273250" y="78547"/>
                    </a:cubicBezTo>
                    <a:close/>
                  </a:path>
                </a:pathLst>
              </a:custGeom>
              <a:solidFill>
                <a:srgbClr val="FCC368"/>
              </a:solidFill>
              <a:ln w="2945"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1BFECEA6-F735-4265-B54A-16F96A4778D2}"/>
                  </a:ext>
                </a:extLst>
              </p:cNvPr>
              <p:cNvSpPr/>
              <p:nvPr/>
            </p:nvSpPr>
            <p:spPr>
              <a:xfrm>
                <a:off x="2893196" y="2272893"/>
                <a:ext cx="184116" cy="404918"/>
              </a:xfrm>
              <a:custGeom>
                <a:avLst/>
                <a:gdLst>
                  <a:gd name="connsiteX0" fmla="*/ 160877 w 184116"/>
                  <a:gd name="connsiteY0" fmla="*/ 350690 h 404918"/>
                  <a:gd name="connsiteX1" fmla="*/ 85155 w 184116"/>
                  <a:gd name="connsiteY1" fmla="*/ 54148 h 404918"/>
                  <a:gd name="connsiteX2" fmla="*/ 0 w 184116"/>
                  <a:gd name="connsiteY2" fmla="*/ 0 h 404918"/>
                  <a:gd name="connsiteX3" fmla="*/ 29807 w 184116"/>
                  <a:gd name="connsiteY3" fmla="*/ 41231 h 404918"/>
                  <a:gd name="connsiteX4" fmla="*/ 116043 w 184116"/>
                  <a:gd name="connsiteY4" fmla="*/ 379349 h 404918"/>
                  <a:gd name="connsiteX5" fmla="*/ 142181 w 184116"/>
                  <a:gd name="connsiteY5" fmla="*/ 404918 h 404918"/>
                  <a:gd name="connsiteX6" fmla="*/ 158288 w 184116"/>
                  <a:gd name="connsiteY6" fmla="*/ 399178 h 404918"/>
                  <a:gd name="connsiteX7" fmla="*/ 160877 w 184116"/>
                  <a:gd name="connsiteY7" fmla="*/ 350690 h 40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116" h="404918">
                    <a:moveTo>
                      <a:pt x="160877" y="350690"/>
                    </a:moveTo>
                    <a:cubicBezTo>
                      <a:pt x="63031" y="293305"/>
                      <a:pt x="112706" y="124119"/>
                      <a:pt x="85155" y="54148"/>
                    </a:cubicBezTo>
                    <a:cubicBezTo>
                      <a:pt x="68462" y="11665"/>
                      <a:pt x="33730" y="838"/>
                      <a:pt x="0" y="0"/>
                    </a:cubicBezTo>
                    <a:cubicBezTo>
                      <a:pt x="12101" y="9415"/>
                      <a:pt x="22456" y="22654"/>
                      <a:pt x="29807" y="41231"/>
                    </a:cubicBezTo>
                    <a:cubicBezTo>
                      <a:pt x="61202" y="121030"/>
                      <a:pt x="4509" y="313960"/>
                      <a:pt x="116043" y="379349"/>
                    </a:cubicBezTo>
                    <a:cubicBezTo>
                      <a:pt x="131826" y="388593"/>
                      <a:pt x="140170" y="397088"/>
                      <a:pt x="142181" y="404918"/>
                    </a:cubicBezTo>
                    <a:cubicBezTo>
                      <a:pt x="147774" y="403175"/>
                      <a:pt x="153110" y="401176"/>
                      <a:pt x="158288" y="399178"/>
                    </a:cubicBezTo>
                    <a:cubicBezTo>
                      <a:pt x="189683" y="386594"/>
                      <a:pt x="194687" y="370519"/>
                      <a:pt x="160877" y="350690"/>
                    </a:cubicBezTo>
                    <a:close/>
                  </a:path>
                </a:pathLst>
              </a:custGeom>
              <a:solidFill>
                <a:srgbClr val="8A541E"/>
              </a:solidFill>
              <a:ln w="2945"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126A863E-AE77-4E87-A3EB-B2196B0D98E9}"/>
                  </a:ext>
                </a:extLst>
              </p:cNvPr>
              <p:cNvSpPr/>
              <p:nvPr/>
            </p:nvSpPr>
            <p:spPr>
              <a:xfrm>
                <a:off x="2510918" y="2701397"/>
                <a:ext cx="215476" cy="193424"/>
              </a:xfrm>
              <a:custGeom>
                <a:avLst/>
                <a:gdLst>
                  <a:gd name="connsiteX0" fmla="*/ 215476 w 215476"/>
                  <a:gd name="connsiteY0" fmla="*/ 49728 h 193424"/>
                  <a:gd name="connsiteX1" fmla="*/ 215476 w 215476"/>
                  <a:gd name="connsiteY1" fmla="*/ 747 h 193424"/>
                  <a:gd name="connsiteX2" fmla="*/ 108027 w 215476"/>
                  <a:gd name="connsiteY2" fmla="*/ 33147 h 193424"/>
                  <a:gd name="connsiteX3" fmla="*/ 0 w 215476"/>
                  <a:gd name="connsiteY3" fmla="*/ 0 h 193424"/>
                  <a:gd name="connsiteX4" fmla="*/ 0 w 215476"/>
                  <a:gd name="connsiteY4" fmla="*/ 47729 h 193424"/>
                  <a:gd name="connsiteX5" fmla="*/ 1081 w 215476"/>
                  <a:gd name="connsiteY5" fmla="*/ 48397 h 193424"/>
                  <a:gd name="connsiteX6" fmla="*/ 109119 w 215476"/>
                  <a:gd name="connsiteY6" fmla="*/ 81464 h 193424"/>
                  <a:gd name="connsiteX7" fmla="*/ 161878 w 215476"/>
                  <a:gd name="connsiteY7" fmla="*/ 71809 h 193424"/>
                  <a:gd name="connsiteX8" fmla="*/ 170643 w 215476"/>
                  <a:gd name="connsiteY8" fmla="*/ 85885 h 193424"/>
                  <a:gd name="connsiteX9" fmla="*/ 170643 w 215476"/>
                  <a:gd name="connsiteY9" fmla="*/ 94462 h 193424"/>
                  <a:gd name="connsiteX10" fmla="*/ 105185 w 215476"/>
                  <a:gd name="connsiteY10" fmla="*/ 193330 h 193424"/>
                  <a:gd name="connsiteX11" fmla="*/ 107691 w 215476"/>
                  <a:gd name="connsiteY11" fmla="*/ 193424 h 193424"/>
                  <a:gd name="connsiteX12" fmla="*/ 215476 w 215476"/>
                  <a:gd name="connsiteY12" fmla="*/ 85873 h 19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76" h="193424">
                    <a:moveTo>
                      <a:pt x="215476" y="49728"/>
                    </a:moveTo>
                    <a:lnTo>
                      <a:pt x="215476" y="747"/>
                    </a:lnTo>
                    <a:cubicBezTo>
                      <a:pt x="179825" y="19817"/>
                      <a:pt x="141916" y="31231"/>
                      <a:pt x="108027" y="33147"/>
                    </a:cubicBezTo>
                    <a:cubicBezTo>
                      <a:pt x="80313" y="34652"/>
                      <a:pt x="39989" y="22401"/>
                      <a:pt x="0" y="0"/>
                    </a:cubicBezTo>
                    <a:lnTo>
                      <a:pt x="0" y="47729"/>
                    </a:lnTo>
                    <a:lnTo>
                      <a:pt x="1081" y="48397"/>
                    </a:lnTo>
                    <a:cubicBezTo>
                      <a:pt x="41070" y="70715"/>
                      <a:pt x="81394" y="83049"/>
                      <a:pt x="109119" y="81464"/>
                    </a:cubicBezTo>
                    <a:cubicBezTo>
                      <a:pt x="125983" y="80544"/>
                      <a:pt x="143839" y="77214"/>
                      <a:pt x="161878" y="71809"/>
                    </a:cubicBezTo>
                    <a:cubicBezTo>
                      <a:pt x="174648" y="67973"/>
                      <a:pt x="170725" y="82211"/>
                      <a:pt x="170643" y="85885"/>
                    </a:cubicBezTo>
                    <a:lnTo>
                      <a:pt x="170643" y="94462"/>
                    </a:lnTo>
                    <a:cubicBezTo>
                      <a:pt x="170643" y="138861"/>
                      <a:pt x="143677" y="177014"/>
                      <a:pt x="105185" y="193330"/>
                    </a:cubicBezTo>
                    <a:cubicBezTo>
                      <a:pt x="106024" y="193424"/>
                      <a:pt x="106863" y="193424"/>
                      <a:pt x="107691" y="193424"/>
                    </a:cubicBezTo>
                    <a:cubicBezTo>
                      <a:pt x="167215" y="193424"/>
                      <a:pt x="215476" y="145269"/>
                      <a:pt x="215476" y="85873"/>
                    </a:cubicBezTo>
                    <a:close/>
                  </a:path>
                </a:pathLst>
              </a:custGeom>
              <a:solidFill>
                <a:srgbClr val="EDA93B"/>
              </a:solidFill>
              <a:ln w="2945" cap="flat">
                <a:noFill/>
                <a:prstDash val="solid"/>
                <a:miter/>
              </a:ln>
            </p:spPr>
            <p:txBody>
              <a:bodyPr rtlCol="0" anchor="ctr"/>
              <a:lstStyle/>
              <a:p>
                <a:endParaRPr lang="pt-BR"/>
              </a:p>
            </p:txBody>
          </p:sp>
        </p:grpSp>
        <p:sp>
          <p:nvSpPr>
            <p:cNvPr id="37" name="Forma Livre: Forma 36">
              <a:extLst>
                <a:ext uri="{FF2B5EF4-FFF2-40B4-BE49-F238E27FC236}">
                  <a16:creationId xmlns:a16="http://schemas.microsoft.com/office/drawing/2014/main" id="{795671E6-7A7C-4E27-8EE1-2543BB10F535}"/>
                </a:ext>
              </a:extLst>
            </p:cNvPr>
            <p:cNvSpPr/>
            <p:nvPr/>
          </p:nvSpPr>
          <p:spPr>
            <a:xfrm>
              <a:off x="1939804" y="2157960"/>
              <a:ext cx="1357696" cy="1504950"/>
            </a:xfrm>
            <a:custGeom>
              <a:avLst/>
              <a:gdLst>
                <a:gd name="connsiteX0" fmla="*/ 1319631 w 1357696"/>
                <a:gd name="connsiteY0" fmla="*/ 1069638 h 1504950"/>
                <a:gd name="connsiteX1" fmla="*/ 1222189 w 1357696"/>
                <a:gd name="connsiteY1" fmla="*/ 1063336 h 1504950"/>
                <a:gd name="connsiteX2" fmla="*/ 1168362 w 1357696"/>
                <a:gd name="connsiteY2" fmla="*/ 1106060 h 1504950"/>
                <a:gd name="connsiteX3" fmla="*/ 1084403 w 1357696"/>
                <a:gd name="connsiteY3" fmla="*/ 992183 h 1504950"/>
                <a:gd name="connsiteX4" fmla="*/ 1082918 w 1357696"/>
                <a:gd name="connsiteY4" fmla="*/ 989887 h 1504950"/>
                <a:gd name="connsiteX5" fmla="*/ 1075302 w 1357696"/>
                <a:gd name="connsiteY5" fmla="*/ 922156 h 1504950"/>
                <a:gd name="connsiteX6" fmla="*/ 1076327 w 1357696"/>
                <a:gd name="connsiteY6" fmla="*/ 883127 h 1504950"/>
                <a:gd name="connsiteX7" fmla="*/ 1076327 w 1357696"/>
                <a:gd name="connsiteY7" fmla="*/ 857810 h 1504950"/>
                <a:gd name="connsiteX8" fmla="*/ 1036877 w 1357696"/>
                <a:gd name="connsiteY8" fmla="*/ 670335 h 1504950"/>
                <a:gd name="connsiteX9" fmla="*/ 903844 w 1357696"/>
                <a:gd name="connsiteY9" fmla="*/ 607621 h 1504950"/>
                <a:gd name="connsiteX10" fmla="*/ 899126 w 1357696"/>
                <a:gd name="connsiteY10" fmla="*/ 607092 h 1504950"/>
                <a:gd name="connsiteX11" fmla="*/ 808840 w 1357696"/>
                <a:gd name="connsiteY11" fmla="*/ 607092 h 1504950"/>
                <a:gd name="connsiteX12" fmla="*/ 808840 w 1357696"/>
                <a:gd name="connsiteY12" fmla="*/ 557193 h 1504950"/>
                <a:gd name="connsiteX13" fmla="*/ 856687 w 1357696"/>
                <a:gd name="connsiteY13" fmla="*/ 523332 h 1504950"/>
                <a:gd name="connsiteX14" fmla="*/ 887737 w 1357696"/>
                <a:gd name="connsiteY14" fmla="*/ 493010 h 1504950"/>
                <a:gd name="connsiteX15" fmla="*/ 1026640 w 1357696"/>
                <a:gd name="connsiteY15" fmla="*/ 553058 h 1504950"/>
                <a:gd name="connsiteX16" fmla="*/ 1119974 w 1357696"/>
                <a:gd name="connsiteY16" fmla="*/ 534722 h 1504950"/>
                <a:gd name="connsiteX17" fmla="*/ 1159665 w 1357696"/>
                <a:gd name="connsiteY17" fmla="*/ 493733 h 1504950"/>
                <a:gd name="connsiteX18" fmla="*/ 1125543 w 1357696"/>
                <a:gd name="connsiteY18" fmla="*/ 446474 h 1504950"/>
                <a:gd name="connsiteX19" fmla="*/ 1070967 w 1357696"/>
                <a:gd name="connsiteY19" fmla="*/ 267941 h 1504950"/>
                <a:gd name="connsiteX20" fmla="*/ 1059266 w 1357696"/>
                <a:gd name="connsiteY20" fmla="*/ 160964 h 1504950"/>
                <a:gd name="connsiteX21" fmla="*/ 900139 w 1357696"/>
                <a:gd name="connsiteY21" fmla="*/ 96953 h 1504950"/>
                <a:gd name="connsiteX22" fmla="*/ 888865 w 1357696"/>
                <a:gd name="connsiteY22" fmla="*/ 98434 h 1504950"/>
                <a:gd name="connsiteX23" fmla="*/ 874393 w 1357696"/>
                <a:gd name="connsiteY23" fmla="*/ 82819 h 1504950"/>
                <a:gd name="connsiteX24" fmla="*/ 681326 w 1357696"/>
                <a:gd name="connsiteY24" fmla="*/ 0 h 1504950"/>
                <a:gd name="connsiteX25" fmla="*/ 679750 w 1357696"/>
                <a:gd name="connsiteY25" fmla="*/ 0 h 1504950"/>
                <a:gd name="connsiteX26" fmla="*/ 494494 w 1357696"/>
                <a:gd name="connsiteY26" fmla="*/ 74621 h 1504950"/>
                <a:gd name="connsiteX27" fmla="*/ 409766 w 1357696"/>
                <a:gd name="connsiteY27" fmla="*/ 254461 h 1504950"/>
                <a:gd name="connsiteX28" fmla="*/ 409433 w 1357696"/>
                <a:gd name="connsiteY28" fmla="*/ 353170 h 1504950"/>
                <a:gd name="connsiteX29" fmla="*/ 486522 w 1357696"/>
                <a:gd name="connsiteY29" fmla="*/ 509014 h 1504950"/>
                <a:gd name="connsiteX30" fmla="*/ 548852 w 1357696"/>
                <a:gd name="connsiteY30" fmla="*/ 556309 h 1504950"/>
                <a:gd name="connsiteX31" fmla="*/ 548852 w 1357696"/>
                <a:gd name="connsiteY31" fmla="*/ 607092 h 1504950"/>
                <a:gd name="connsiteX32" fmla="*/ 458578 w 1357696"/>
                <a:gd name="connsiteY32" fmla="*/ 607092 h 1504950"/>
                <a:gd name="connsiteX33" fmla="*/ 458555 w 1357696"/>
                <a:gd name="connsiteY33" fmla="*/ 607092 h 1504950"/>
                <a:gd name="connsiteX34" fmla="*/ 281366 w 1357696"/>
                <a:gd name="connsiteY34" fmla="*/ 857384 h 1504950"/>
                <a:gd name="connsiteX35" fmla="*/ 281366 w 1357696"/>
                <a:gd name="connsiteY35" fmla="*/ 882715 h 1504950"/>
                <a:gd name="connsiteX36" fmla="*/ 282401 w 1357696"/>
                <a:gd name="connsiteY36" fmla="*/ 921753 h 1504950"/>
                <a:gd name="connsiteX37" fmla="*/ 274797 w 1357696"/>
                <a:gd name="connsiteY37" fmla="*/ 989438 h 1504950"/>
                <a:gd name="connsiteX38" fmla="*/ 274728 w 1357696"/>
                <a:gd name="connsiteY38" fmla="*/ 989541 h 1504950"/>
                <a:gd name="connsiteX39" fmla="*/ 273808 w 1357696"/>
                <a:gd name="connsiteY39" fmla="*/ 990990 h 1504950"/>
                <a:gd name="connsiteX40" fmla="*/ 189400 w 1357696"/>
                <a:gd name="connsiteY40" fmla="*/ 1105751 h 1504950"/>
                <a:gd name="connsiteX41" fmla="*/ 135456 w 1357696"/>
                <a:gd name="connsiteY41" fmla="*/ 1062898 h 1504950"/>
                <a:gd name="connsiteX42" fmla="*/ 38061 w 1357696"/>
                <a:gd name="connsiteY42" fmla="*/ 1069318 h 1504950"/>
                <a:gd name="connsiteX43" fmla="*/ 4698 w 1357696"/>
                <a:gd name="connsiteY43" fmla="*/ 1176834 h 1504950"/>
                <a:gd name="connsiteX44" fmla="*/ 88979 w 1357696"/>
                <a:gd name="connsiteY44" fmla="*/ 1257460 h 1504950"/>
                <a:gd name="connsiteX45" fmla="*/ 182095 w 1357696"/>
                <a:gd name="connsiteY45" fmla="*/ 1257460 h 1504950"/>
                <a:gd name="connsiteX46" fmla="*/ 183648 w 1357696"/>
                <a:gd name="connsiteY46" fmla="*/ 1409710 h 1504950"/>
                <a:gd name="connsiteX47" fmla="*/ 363231 w 1357696"/>
                <a:gd name="connsiteY47" fmla="*/ 1504939 h 1504950"/>
                <a:gd name="connsiteX48" fmla="*/ 569214 w 1357696"/>
                <a:gd name="connsiteY48" fmla="*/ 1504939 h 1504950"/>
                <a:gd name="connsiteX49" fmla="*/ 569297 w 1357696"/>
                <a:gd name="connsiteY49" fmla="*/ 1504951 h 1504950"/>
                <a:gd name="connsiteX50" fmla="*/ 569353 w 1357696"/>
                <a:gd name="connsiteY50" fmla="*/ 1504939 h 1504950"/>
                <a:gd name="connsiteX51" fmla="*/ 782346 w 1357696"/>
                <a:gd name="connsiteY51" fmla="*/ 1504939 h 1504950"/>
                <a:gd name="connsiteX52" fmla="*/ 771647 w 1357696"/>
                <a:gd name="connsiteY52" fmla="*/ 1460517 h 1504950"/>
                <a:gd name="connsiteX53" fmla="*/ 597929 w 1357696"/>
                <a:gd name="connsiteY53" fmla="*/ 1460517 h 1504950"/>
                <a:gd name="connsiteX54" fmla="*/ 723191 w 1357696"/>
                <a:gd name="connsiteY54" fmla="*/ 1297153 h 1504950"/>
                <a:gd name="connsiteX55" fmla="*/ 723214 w 1357696"/>
                <a:gd name="connsiteY55" fmla="*/ 1297141 h 1504950"/>
                <a:gd name="connsiteX56" fmla="*/ 723270 w 1357696"/>
                <a:gd name="connsiteY56" fmla="*/ 1297106 h 1504950"/>
                <a:gd name="connsiteX57" fmla="*/ 723559 w 1357696"/>
                <a:gd name="connsiteY57" fmla="*/ 1296933 h 1504950"/>
                <a:gd name="connsiteX58" fmla="*/ 723765 w 1357696"/>
                <a:gd name="connsiteY58" fmla="*/ 1296830 h 1504950"/>
                <a:gd name="connsiteX59" fmla="*/ 1042711 w 1357696"/>
                <a:gd name="connsiteY59" fmla="*/ 1197524 h 1504950"/>
                <a:gd name="connsiteX60" fmla="*/ 1119561 w 1357696"/>
                <a:gd name="connsiteY60" fmla="*/ 1248527 h 1504950"/>
                <a:gd name="connsiteX61" fmla="*/ 1122265 w 1357696"/>
                <a:gd name="connsiteY61" fmla="*/ 1251581 h 1504950"/>
                <a:gd name="connsiteX62" fmla="*/ 1117111 w 1357696"/>
                <a:gd name="connsiteY62" fmla="*/ 1401591 h 1504950"/>
                <a:gd name="connsiteX63" fmla="*/ 1011420 w 1357696"/>
                <a:gd name="connsiteY63" fmla="*/ 1460517 h 1504950"/>
                <a:gd name="connsiteX64" fmla="*/ 859299 w 1357696"/>
                <a:gd name="connsiteY64" fmla="*/ 1460517 h 1504950"/>
                <a:gd name="connsiteX65" fmla="*/ 869996 w 1357696"/>
                <a:gd name="connsiteY65" fmla="*/ 1504951 h 1504950"/>
                <a:gd name="connsiteX66" fmla="*/ 1011420 w 1357696"/>
                <a:gd name="connsiteY66" fmla="*/ 1504951 h 1504950"/>
                <a:gd name="connsiteX67" fmla="*/ 1155777 w 1357696"/>
                <a:gd name="connsiteY67" fmla="*/ 1423613 h 1504950"/>
                <a:gd name="connsiteX68" fmla="*/ 1172835 w 1357696"/>
                <a:gd name="connsiteY68" fmla="*/ 1257792 h 1504950"/>
                <a:gd name="connsiteX69" fmla="*/ 1268725 w 1357696"/>
                <a:gd name="connsiteY69" fmla="*/ 1257792 h 1504950"/>
                <a:gd name="connsiteX70" fmla="*/ 1352982 w 1357696"/>
                <a:gd name="connsiteY70" fmla="*/ 1177271 h 1504950"/>
                <a:gd name="connsiteX71" fmla="*/ 1319631 w 1357696"/>
                <a:gd name="connsiteY71" fmla="*/ 1069638 h 1504950"/>
                <a:gd name="connsiteX72" fmla="*/ 712800 w 1357696"/>
                <a:gd name="connsiteY72" fmla="*/ 1251846 h 1504950"/>
                <a:gd name="connsiteX73" fmla="*/ 400931 w 1357696"/>
                <a:gd name="connsiteY73" fmla="*/ 1149830 h 1504950"/>
                <a:gd name="connsiteX74" fmla="*/ 435489 w 1357696"/>
                <a:gd name="connsiteY74" fmla="*/ 1130503 h 1504950"/>
                <a:gd name="connsiteX75" fmla="*/ 632629 w 1357696"/>
                <a:gd name="connsiteY75" fmla="*/ 1130597 h 1504950"/>
                <a:gd name="connsiteX76" fmla="*/ 643337 w 1357696"/>
                <a:gd name="connsiteY76" fmla="*/ 1130597 h 1504950"/>
                <a:gd name="connsiteX77" fmla="*/ 632652 w 1357696"/>
                <a:gd name="connsiteY77" fmla="*/ 1086160 h 1504950"/>
                <a:gd name="connsiteX78" fmla="*/ 451940 w 1357696"/>
                <a:gd name="connsiteY78" fmla="*/ 1086093 h 1504950"/>
                <a:gd name="connsiteX79" fmla="*/ 451940 w 1357696"/>
                <a:gd name="connsiteY79" fmla="*/ 903462 h 1504950"/>
                <a:gd name="connsiteX80" fmla="*/ 597988 w 1357696"/>
                <a:gd name="connsiteY80" fmla="*/ 942775 h 1504950"/>
                <a:gd name="connsiteX81" fmla="*/ 673892 w 1357696"/>
                <a:gd name="connsiteY81" fmla="*/ 933005 h 1504950"/>
                <a:gd name="connsiteX82" fmla="*/ 678563 w 1357696"/>
                <a:gd name="connsiteY82" fmla="*/ 931662 h 1504950"/>
                <a:gd name="connsiteX83" fmla="*/ 678943 w 1357696"/>
                <a:gd name="connsiteY83" fmla="*/ 931547 h 1504950"/>
                <a:gd name="connsiteX84" fmla="*/ 684398 w 1357696"/>
                <a:gd name="connsiteY84" fmla="*/ 933073 h 1504950"/>
                <a:gd name="connsiteX85" fmla="*/ 905764 w 1357696"/>
                <a:gd name="connsiteY85" fmla="*/ 903256 h 1504950"/>
                <a:gd name="connsiteX86" fmla="*/ 905764 w 1357696"/>
                <a:gd name="connsiteY86" fmla="*/ 1086081 h 1504950"/>
                <a:gd name="connsiteX87" fmla="*/ 723959 w 1357696"/>
                <a:gd name="connsiteY87" fmla="*/ 1086081 h 1504950"/>
                <a:gd name="connsiteX88" fmla="*/ 734659 w 1357696"/>
                <a:gd name="connsiteY88" fmla="*/ 1130503 h 1504950"/>
                <a:gd name="connsiteX89" fmla="*/ 921606 w 1357696"/>
                <a:gd name="connsiteY89" fmla="*/ 1130503 h 1504950"/>
                <a:gd name="connsiteX90" fmla="*/ 967611 w 1357696"/>
                <a:gd name="connsiteY90" fmla="*/ 1156235 h 1504950"/>
                <a:gd name="connsiteX91" fmla="*/ 712800 w 1357696"/>
                <a:gd name="connsiteY91" fmla="*/ 1251846 h 1504950"/>
                <a:gd name="connsiteX92" fmla="*/ 918004 w 1357696"/>
                <a:gd name="connsiteY92" fmla="*/ 139459 h 1504950"/>
                <a:gd name="connsiteX93" fmla="*/ 1017840 w 1357696"/>
                <a:gd name="connsiteY93" fmla="*/ 177200 h 1504950"/>
                <a:gd name="connsiteX94" fmla="*/ 1026466 w 1357696"/>
                <a:gd name="connsiteY94" fmla="*/ 268343 h 1504950"/>
                <a:gd name="connsiteX95" fmla="*/ 1102995 w 1357696"/>
                <a:gd name="connsiteY95" fmla="*/ 484788 h 1504950"/>
                <a:gd name="connsiteX96" fmla="*/ 1110967 w 1357696"/>
                <a:gd name="connsiteY96" fmla="*/ 490035 h 1504950"/>
                <a:gd name="connsiteX97" fmla="*/ 1103419 w 1357696"/>
                <a:gd name="connsiteY97" fmla="*/ 493492 h 1504950"/>
                <a:gd name="connsiteX98" fmla="*/ 915138 w 1357696"/>
                <a:gd name="connsiteY98" fmla="*/ 456371 h 1504950"/>
                <a:gd name="connsiteX99" fmla="*/ 948848 w 1357696"/>
                <a:gd name="connsiteY99" fmla="*/ 342767 h 1504950"/>
                <a:gd name="connsiteX100" fmla="*/ 949145 w 1357696"/>
                <a:gd name="connsiteY100" fmla="*/ 265484 h 1504950"/>
                <a:gd name="connsiteX101" fmla="*/ 949157 w 1357696"/>
                <a:gd name="connsiteY101" fmla="*/ 263118 h 1504950"/>
                <a:gd name="connsiteX102" fmla="*/ 949181 w 1357696"/>
                <a:gd name="connsiteY102" fmla="*/ 254542 h 1504950"/>
                <a:gd name="connsiteX103" fmla="*/ 918004 w 1357696"/>
                <a:gd name="connsiteY103" fmla="*/ 139459 h 1504950"/>
                <a:gd name="connsiteX104" fmla="*/ 680048 w 1357696"/>
                <a:gd name="connsiteY104" fmla="*/ 44435 h 1504950"/>
                <a:gd name="connsiteX105" fmla="*/ 681350 w 1357696"/>
                <a:gd name="connsiteY105" fmla="*/ 44423 h 1504950"/>
                <a:gd name="connsiteX106" fmla="*/ 842974 w 1357696"/>
                <a:gd name="connsiteY106" fmla="*/ 114290 h 1504950"/>
                <a:gd name="connsiteX107" fmla="*/ 904430 w 1357696"/>
                <a:gd name="connsiteY107" fmla="*/ 244633 h 1504950"/>
                <a:gd name="connsiteX108" fmla="*/ 628544 w 1357696"/>
                <a:gd name="connsiteY108" fmla="*/ 170655 h 1504950"/>
                <a:gd name="connsiteX109" fmla="*/ 532792 w 1357696"/>
                <a:gd name="connsiteY109" fmla="*/ 179129 h 1504950"/>
                <a:gd name="connsiteX110" fmla="*/ 461662 w 1357696"/>
                <a:gd name="connsiteY110" fmla="*/ 205445 h 1504950"/>
                <a:gd name="connsiteX111" fmla="*/ 680048 w 1357696"/>
                <a:gd name="connsiteY111" fmla="*/ 44435 h 1504950"/>
                <a:gd name="connsiteX112" fmla="*/ 517124 w 1357696"/>
                <a:gd name="connsiteY112" fmla="*/ 476749 h 1504950"/>
                <a:gd name="connsiteX113" fmla="*/ 453943 w 1357696"/>
                <a:gd name="connsiteY113" fmla="*/ 353252 h 1504950"/>
                <a:gd name="connsiteX114" fmla="*/ 454276 w 1357696"/>
                <a:gd name="connsiteY114" fmla="*/ 254622 h 1504950"/>
                <a:gd name="connsiteX115" fmla="*/ 454461 w 1357696"/>
                <a:gd name="connsiteY115" fmla="*/ 249421 h 1504950"/>
                <a:gd name="connsiteX116" fmla="*/ 563660 w 1357696"/>
                <a:gd name="connsiteY116" fmla="*/ 211128 h 1504950"/>
                <a:gd name="connsiteX117" fmla="*/ 584308 w 1357696"/>
                <a:gd name="connsiteY117" fmla="*/ 194583 h 1504950"/>
                <a:gd name="connsiteX118" fmla="*/ 597493 w 1357696"/>
                <a:gd name="connsiteY118" fmla="*/ 202494 h 1504950"/>
                <a:gd name="connsiteX119" fmla="*/ 822759 w 1357696"/>
                <a:gd name="connsiteY119" fmla="*/ 294647 h 1504950"/>
                <a:gd name="connsiteX120" fmla="*/ 904545 w 1357696"/>
                <a:gd name="connsiteY120" fmla="*/ 289343 h 1504950"/>
                <a:gd name="connsiteX121" fmla="*/ 904338 w 1357696"/>
                <a:gd name="connsiteY121" fmla="*/ 342676 h 1504950"/>
                <a:gd name="connsiteX122" fmla="*/ 677921 w 1357696"/>
                <a:gd name="connsiteY122" fmla="*/ 554401 h 1504950"/>
                <a:gd name="connsiteX123" fmla="*/ 674434 w 1357696"/>
                <a:gd name="connsiteY123" fmla="*/ 554504 h 1504950"/>
                <a:gd name="connsiteX124" fmla="*/ 517124 w 1357696"/>
                <a:gd name="connsiteY124" fmla="*/ 476749 h 1504950"/>
                <a:gd name="connsiteX125" fmla="*/ 764328 w 1357696"/>
                <a:gd name="connsiteY125" fmla="*/ 579077 h 1504950"/>
                <a:gd name="connsiteX126" fmla="*/ 764328 w 1357696"/>
                <a:gd name="connsiteY126" fmla="*/ 642376 h 1504950"/>
                <a:gd name="connsiteX127" fmla="*/ 737363 w 1357696"/>
                <a:gd name="connsiteY127" fmla="*/ 694608 h 1504950"/>
                <a:gd name="connsiteX128" fmla="*/ 593364 w 1357696"/>
                <a:gd name="connsiteY128" fmla="*/ 629322 h 1504950"/>
                <a:gd name="connsiteX129" fmla="*/ 593364 w 1357696"/>
                <a:gd name="connsiteY129" fmla="*/ 579362 h 1504950"/>
                <a:gd name="connsiteX130" fmla="*/ 674296 w 1357696"/>
                <a:gd name="connsiteY130" fmla="*/ 598929 h 1504950"/>
                <a:gd name="connsiteX131" fmla="*/ 680384 w 1357696"/>
                <a:gd name="connsiteY131" fmla="*/ 598768 h 1504950"/>
                <a:gd name="connsiteX132" fmla="*/ 764328 w 1357696"/>
                <a:gd name="connsiteY132" fmla="*/ 579077 h 1504950"/>
                <a:gd name="connsiteX133" fmla="*/ 436328 w 1357696"/>
                <a:gd name="connsiteY133" fmla="*/ 756873 h 1504950"/>
                <a:gd name="connsiteX134" fmla="*/ 438296 w 1357696"/>
                <a:gd name="connsiteY134" fmla="*/ 733187 h 1504950"/>
                <a:gd name="connsiteX135" fmla="*/ 468795 w 1357696"/>
                <a:gd name="connsiteY135" fmla="*/ 651526 h 1504950"/>
                <a:gd name="connsiteX136" fmla="*/ 550763 w 1357696"/>
                <a:gd name="connsiteY136" fmla="*/ 651526 h 1504950"/>
                <a:gd name="connsiteX137" fmla="*/ 678805 w 1357696"/>
                <a:gd name="connsiteY137" fmla="*/ 759066 h 1504950"/>
                <a:gd name="connsiteX138" fmla="*/ 806941 w 1357696"/>
                <a:gd name="connsiteY138" fmla="*/ 651526 h 1504950"/>
                <a:gd name="connsiteX139" fmla="*/ 888909 w 1357696"/>
                <a:gd name="connsiteY139" fmla="*/ 651526 h 1504950"/>
                <a:gd name="connsiteX140" fmla="*/ 921376 w 1357696"/>
                <a:gd name="connsiteY140" fmla="*/ 756908 h 1504950"/>
                <a:gd name="connsiteX141" fmla="*/ 908559 w 1357696"/>
                <a:gd name="connsiteY141" fmla="*/ 835789 h 1504950"/>
                <a:gd name="connsiteX142" fmla="*/ 907375 w 1357696"/>
                <a:gd name="connsiteY142" fmla="*/ 838258 h 1504950"/>
                <a:gd name="connsiteX143" fmla="*/ 887392 w 1357696"/>
                <a:gd name="connsiteY143" fmla="*/ 861761 h 1504950"/>
                <a:gd name="connsiteX144" fmla="*/ 885378 w 1357696"/>
                <a:gd name="connsiteY144" fmla="*/ 863160 h 1504950"/>
                <a:gd name="connsiteX145" fmla="*/ 695937 w 1357696"/>
                <a:gd name="connsiteY145" fmla="*/ 890167 h 1504950"/>
                <a:gd name="connsiteX146" fmla="*/ 691163 w 1357696"/>
                <a:gd name="connsiteY146" fmla="*/ 888835 h 1504950"/>
                <a:gd name="connsiteX147" fmla="*/ 666014 w 1357696"/>
                <a:gd name="connsiteY147" fmla="*/ 889041 h 1504950"/>
                <a:gd name="connsiteX148" fmla="*/ 661918 w 1357696"/>
                <a:gd name="connsiteY148" fmla="*/ 890211 h 1504950"/>
                <a:gd name="connsiteX149" fmla="*/ 471440 w 1357696"/>
                <a:gd name="connsiteY149" fmla="*/ 862413 h 1504950"/>
                <a:gd name="connsiteX150" fmla="*/ 471416 w 1357696"/>
                <a:gd name="connsiteY150" fmla="*/ 862402 h 1504950"/>
                <a:gd name="connsiteX151" fmla="*/ 457371 w 1357696"/>
                <a:gd name="connsiteY151" fmla="*/ 849324 h 1504950"/>
                <a:gd name="connsiteX152" fmla="*/ 436328 w 1357696"/>
                <a:gd name="connsiteY152" fmla="*/ 756873 h 1504950"/>
                <a:gd name="connsiteX153" fmla="*/ 47655 w 1357696"/>
                <a:gd name="connsiteY153" fmla="*/ 1165179 h 1504950"/>
                <a:gd name="connsiteX154" fmla="*/ 60621 w 1357696"/>
                <a:gd name="connsiteY154" fmla="*/ 1107609 h 1504950"/>
                <a:gd name="connsiteX155" fmla="*/ 92660 w 1357696"/>
                <a:gd name="connsiteY155" fmla="*/ 1099861 h 1504950"/>
                <a:gd name="connsiteX156" fmla="*/ 120190 w 1357696"/>
                <a:gd name="connsiteY156" fmla="*/ 1104637 h 1504950"/>
                <a:gd name="connsiteX157" fmla="*/ 155807 w 1357696"/>
                <a:gd name="connsiteY157" fmla="*/ 1138219 h 1504950"/>
                <a:gd name="connsiteX158" fmla="*/ 179587 w 1357696"/>
                <a:gd name="connsiteY158" fmla="*/ 1158039 h 1504950"/>
                <a:gd name="connsiteX159" fmla="*/ 258990 w 1357696"/>
                <a:gd name="connsiteY159" fmla="*/ 1091213 h 1504950"/>
                <a:gd name="connsiteX160" fmla="*/ 305548 w 1357696"/>
                <a:gd name="connsiteY160" fmla="*/ 1023805 h 1504950"/>
                <a:gd name="connsiteX161" fmla="*/ 354316 w 1357696"/>
                <a:gd name="connsiteY161" fmla="*/ 1023805 h 1504950"/>
                <a:gd name="connsiteX162" fmla="*/ 343616 w 1357696"/>
                <a:gd name="connsiteY162" fmla="*/ 979367 h 1504950"/>
                <a:gd name="connsiteX163" fmla="*/ 325300 w 1357696"/>
                <a:gd name="connsiteY163" fmla="*/ 979367 h 1504950"/>
                <a:gd name="connsiteX164" fmla="*/ 326876 w 1357696"/>
                <a:gd name="connsiteY164" fmla="*/ 919904 h 1504950"/>
                <a:gd name="connsiteX165" fmla="*/ 325875 w 1357696"/>
                <a:gd name="connsiteY165" fmla="*/ 882715 h 1504950"/>
                <a:gd name="connsiteX166" fmla="*/ 325875 w 1357696"/>
                <a:gd name="connsiteY166" fmla="*/ 857384 h 1504950"/>
                <a:gd name="connsiteX167" fmla="*/ 357685 w 1357696"/>
                <a:gd name="connsiteY167" fmla="*/ 694814 h 1504950"/>
                <a:gd name="connsiteX168" fmla="*/ 414366 w 1357696"/>
                <a:gd name="connsiteY168" fmla="*/ 656259 h 1504950"/>
                <a:gd name="connsiteX169" fmla="*/ 394190 w 1357696"/>
                <a:gd name="connsiteY169" fmla="*/ 727262 h 1504950"/>
                <a:gd name="connsiteX170" fmla="*/ 391830 w 1357696"/>
                <a:gd name="connsiteY170" fmla="*/ 755806 h 1504950"/>
                <a:gd name="connsiteX171" fmla="*/ 391819 w 1357696"/>
                <a:gd name="connsiteY171" fmla="*/ 756173 h 1504950"/>
                <a:gd name="connsiteX172" fmla="*/ 406176 w 1357696"/>
                <a:gd name="connsiteY172" fmla="*/ 847958 h 1504950"/>
                <a:gd name="connsiteX173" fmla="*/ 407431 w 1357696"/>
                <a:gd name="connsiteY173" fmla="*/ 851023 h 1504950"/>
                <a:gd name="connsiteX174" fmla="*/ 407431 w 1357696"/>
                <a:gd name="connsiteY174" fmla="*/ 1095278 h 1504950"/>
                <a:gd name="connsiteX175" fmla="*/ 300026 w 1357696"/>
                <a:gd name="connsiteY175" fmla="*/ 1155329 h 1504950"/>
                <a:gd name="connsiteX176" fmla="*/ 209429 w 1357696"/>
                <a:gd name="connsiteY176" fmla="*/ 1213038 h 1504950"/>
                <a:gd name="connsiteX177" fmla="*/ 88979 w 1357696"/>
                <a:gd name="connsiteY177" fmla="*/ 1213038 h 1504950"/>
                <a:gd name="connsiteX178" fmla="*/ 47655 w 1357696"/>
                <a:gd name="connsiteY178" fmla="*/ 1165179 h 1504950"/>
                <a:gd name="connsiteX179" fmla="*/ 223649 w 1357696"/>
                <a:gd name="connsiteY179" fmla="*/ 1390213 h 1504950"/>
                <a:gd name="connsiteX180" fmla="*/ 238110 w 1357696"/>
                <a:gd name="connsiteY180" fmla="*/ 1248228 h 1504950"/>
                <a:gd name="connsiteX181" fmla="*/ 238144 w 1357696"/>
                <a:gd name="connsiteY181" fmla="*/ 1248192 h 1504950"/>
                <a:gd name="connsiteX182" fmla="*/ 315305 w 1357696"/>
                <a:gd name="connsiteY182" fmla="*/ 1197077 h 1504950"/>
                <a:gd name="connsiteX183" fmla="*/ 636575 w 1357696"/>
                <a:gd name="connsiteY183" fmla="*/ 1261787 h 1504950"/>
                <a:gd name="connsiteX184" fmla="*/ 485765 w 1357696"/>
                <a:gd name="connsiteY184" fmla="*/ 1328257 h 1504950"/>
                <a:gd name="connsiteX185" fmla="*/ 411524 w 1357696"/>
                <a:gd name="connsiteY185" fmla="*/ 1455085 h 1504950"/>
                <a:gd name="connsiteX186" fmla="*/ 411745 w 1357696"/>
                <a:gd name="connsiteY186" fmla="*/ 1460517 h 1504950"/>
                <a:gd name="connsiteX187" fmla="*/ 363231 w 1357696"/>
                <a:gd name="connsiteY187" fmla="*/ 1460517 h 1504950"/>
                <a:gd name="connsiteX188" fmla="*/ 223649 w 1357696"/>
                <a:gd name="connsiteY188" fmla="*/ 1390213 h 1504950"/>
                <a:gd name="connsiteX189" fmla="*/ 551718 w 1357696"/>
                <a:gd name="connsiteY189" fmla="*/ 1460517 h 1504950"/>
                <a:gd name="connsiteX190" fmla="*/ 456564 w 1357696"/>
                <a:gd name="connsiteY190" fmla="*/ 1460517 h 1504950"/>
                <a:gd name="connsiteX191" fmla="*/ 468863 w 1357696"/>
                <a:gd name="connsiteY191" fmla="*/ 1415380 h 1504950"/>
                <a:gd name="connsiteX192" fmla="*/ 635954 w 1357696"/>
                <a:gd name="connsiteY192" fmla="*/ 1307232 h 1504950"/>
                <a:gd name="connsiteX193" fmla="*/ 551718 w 1357696"/>
                <a:gd name="connsiteY193" fmla="*/ 1460517 h 1504950"/>
                <a:gd name="connsiteX194" fmla="*/ 1310027 w 1357696"/>
                <a:gd name="connsiteY194" fmla="*/ 1165582 h 1504950"/>
                <a:gd name="connsiteX195" fmla="*/ 1268713 w 1357696"/>
                <a:gd name="connsiteY195" fmla="*/ 1213370 h 1504950"/>
                <a:gd name="connsiteX196" fmla="*/ 1148264 w 1357696"/>
                <a:gd name="connsiteY196" fmla="*/ 1213370 h 1504950"/>
                <a:gd name="connsiteX197" fmla="*/ 1059460 w 1357696"/>
                <a:gd name="connsiteY197" fmla="*/ 1156349 h 1504950"/>
                <a:gd name="connsiteX198" fmla="*/ 1056079 w 1357696"/>
                <a:gd name="connsiteY198" fmla="*/ 1154765 h 1504950"/>
                <a:gd name="connsiteX199" fmla="*/ 950273 w 1357696"/>
                <a:gd name="connsiteY199" fmla="*/ 1095610 h 1504950"/>
                <a:gd name="connsiteX200" fmla="*/ 950273 w 1357696"/>
                <a:gd name="connsiteY200" fmla="*/ 851197 h 1504950"/>
                <a:gd name="connsiteX201" fmla="*/ 965885 w 1357696"/>
                <a:gd name="connsiteY201" fmla="*/ 756208 h 1504950"/>
                <a:gd name="connsiteX202" fmla="*/ 965874 w 1357696"/>
                <a:gd name="connsiteY202" fmla="*/ 755703 h 1504950"/>
                <a:gd name="connsiteX203" fmla="*/ 943476 w 1357696"/>
                <a:gd name="connsiteY203" fmla="*/ 656764 h 1504950"/>
                <a:gd name="connsiteX204" fmla="*/ 999984 w 1357696"/>
                <a:gd name="connsiteY204" fmla="*/ 695193 h 1504950"/>
                <a:gd name="connsiteX205" fmla="*/ 1031818 w 1357696"/>
                <a:gd name="connsiteY205" fmla="*/ 857810 h 1504950"/>
                <a:gd name="connsiteX206" fmla="*/ 1031818 w 1357696"/>
                <a:gd name="connsiteY206" fmla="*/ 883139 h 1504950"/>
                <a:gd name="connsiteX207" fmla="*/ 1030816 w 1357696"/>
                <a:gd name="connsiteY207" fmla="*/ 920307 h 1504950"/>
                <a:gd name="connsiteX208" fmla="*/ 1032404 w 1357696"/>
                <a:gd name="connsiteY208" fmla="*/ 979794 h 1504950"/>
                <a:gd name="connsiteX209" fmla="*/ 1003388 w 1357696"/>
                <a:gd name="connsiteY209" fmla="*/ 979794 h 1504950"/>
                <a:gd name="connsiteX210" fmla="*/ 1014088 w 1357696"/>
                <a:gd name="connsiteY210" fmla="*/ 1024216 h 1504950"/>
                <a:gd name="connsiteX211" fmla="*/ 1052156 w 1357696"/>
                <a:gd name="connsiteY211" fmla="*/ 1024216 h 1504950"/>
                <a:gd name="connsiteX212" fmla="*/ 1099588 w 1357696"/>
                <a:gd name="connsiteY212" fmla="*/ 1092809 h 1504950"/>
                <a:gd name="connsiteX213" fmla="*/ 1178083 w 1357696"/>
                <a:gd name="connsiteY213" fmla="*/ 1158451 h 1504950"/>
                <a:gd name="connsiteX214" fmla="*/ 1201886 w 1357696"/>
                <a:gd name="connsiteY214" fmla="*/ 1138669 h 1504950"/>
                <a:gd name="connsiteX215" fmla="*/ 1237480 w 1357696"/>
                <a:gd name="connsiteY215" fmla="*/ 1105060 h 1504950"/>
                <a:gd name="connsiteX216" fmla="*/ 1297084 w 1357696"/>
                <a:gd name="connsiteY216" fmla="*/ 1107944 h 1504950"/>
                <a:gd name="connsiteX217" fmla="*/ 1310027 w 1357696"/>
                <a:gd name="connsiteY217" fmla="*/ 1165582 h 150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1357696" h="1504950">
                  <a:moveTo>
                    <a:pt x="1319631" y="1069638"/>
                  </a:moveTo>
                  <a:cubicBezTo>
                    <a:pt x="1292448" y="1053724"/>
                    <a:pt x="1255116" y="1051302"/>
                    <a:pt x="1222189" y="1063336"/>
                  </a:cubicBezTo>
                  <a:cubicBezTo>
                    <a:pt x="1198699" y="1071913"/>
                    <a:pt x="1180130" y="1086769"/>
                    <a:pt x="1168362" y="1106060"/>
                  </a:cubicBezTo>
                  <a:cubicBezTo>
                    <a:pt x="1155754" y="1093406"/>
                    <a:pt x="1130340" y="1063221"/>
                    <a:pt x="1084403" y="992183"/>
                  </a:cubicBezTo>
                  <a:lnTo>
                    <a:pt x="1082918" y="989887"/>
                  </a:lnTo>
                  <a:cubicBezTo>
                    <a:pt x="1073093" y="974832"/>
                    <a:pt x="1074015" y="952743"/>
                    <a:pt x="1075302" y="922156"/>
                  </a:cubicBezTo>
                  <a:cubicBezTo>
                    <a:pt x="1075785" y="910557"/>
                    <a:pt x="1076327" y="897401"/>
                    <a:pt x="1076327" y="883127"/>
                  </a:cubicBezTo>
                  <a:lnTo>
                    <a:pt x="1076327" y="857810"/>
                  </a:lnTo>
                  <a:cubicBezTo>
                    <a:pt x="1076327" y="769709"/>
                    <a:pt x="1063799" y="710143"/>
                    <a:pt x="1036877" y="670335"/>
                  </a:cubicBezTo>
                  <a:cubicBezTo>
                    <a:pt x="1009037" y="629161"/>
                    <a:pt x="965449" y="608653"/>
                    <a:pt x="903844" y="607621"/>
                  </a:cubicBezTo>
                  <a:cubicBezTo>
                    <a:pt x="902312" y="607277"/>
                    <a:pt x="900725" y="607092"/>
                    <a:pt x="899126" y="607092"/>
                  </a:cubicBezTo>
                  <a:lnTo>
                    <a:pt x="808840" y="607092"/>
                  </a:lnTo>
                  <a:lnTo>
                    <a:pt x="808840" y="557193"/>
                  </a:lnTo>
                  <a:cubicBezTo>
                    <a:pt x="825625" y="547352"/>
                    <a:pt x="841755" y="536018"/>
                    <a:pt x="856687" y="523332"/>
                  </a:cubicBezTo>
                  <a:cubicBezTo>
                    <a:pt x="868016" y="513700"/>
                    <a:pt x="878383" y="503559"/>
                    <a:pt x="887737" y="493010"/>
                  </a:cubicBezTo>
                  <a:cubicBezTo>
                    <a:pt x="926218" y="536765"/>
                    <a:pt x="977056" y="553058"/>
                    <a:pt x="1026640" y="553058"/>
                  </a:cubicBezTo>
                  <a:cubicBezTo>
                    <a:pt x="1059658" y="553058"/>
                    <a:pt x="1092122" y="545836"/>
                    <a:pt x="1119974" y="534722"/>
                  </a:cubicBezTo>
                  <a:cubicBezTo>
                    <a:pt x="1129315" y="530980"/>
                    <a:pt x="1157733" y="519590"/>
                    <a:pt x="1159665" y="493733"/>
                  </a:cubicBezTo>
                  <a:cubicBezTo>
                    <a:pt x="1161632" y="467634"/>
                    <a:pt x="1134469" y="451709"/>
                    <a:pt x="1125543" y="446474"/>
                  </a:cubicBezTo>
                  <a:cubicBezTo>
                    <a:pt x="1072289" y="415243"/>
                    <a:pt x="1071588" y="336983"/>
                    <a:pt x="1070967" y="267941"/>
                  </a:cubicBezTo>
                  <a:cubicBezTo>
                    <a:pt x="1070611" y="227295"/>
                    <a:pt x="1070263" y="188888"/>
                    <a:pt x="1059266" y="160964"/>
                  </a:cubicBezTo>
                  <a:cubicBezTo>
                    <a:pt x="1027285" y="79546"/>
                    <a:pt x="941403" y="91304"/>
                    <a:pt x="900139" y="96953"/>
                  </a:cubicBezTo>
                  <a:cubicBezTo>
                    <a:pt x="896169" y="97504"/>
                    <a:pt x="892325" y="98021"/>
                    <a:pt x="888865" y="98434"/>
                  </a:cubicBezTo>
                  <a:cubicBezTo>
                    <a:pt x="884273" y="93107"/>
                    <a:pt x="879476" y="87871"/>
                    <a:pt x="874393" y="82819"/>
                  </a:cubicBezTo>
                  <a:cubicBezTo>
                    <a:pt x="822161" y="30886"/>
                    <a:pt x="750109" y="0"/>
                    <a:pt x="681326" y="0"/>
                  </a:cubicBezTo>
                  <a:cubicBezTo>
                    <a:pt x="680808" y="0"/>
                    <a:pt x="680266" y="0"/>
                    <a:pt x="679750" y="0"/>
                  </a:cubicBezTo>
                  <a:cubicBezTo>
                    <a:pt x="613759" y="448"/>
                    <a:pt x="546231" y="27637"/>
                    <a:pt x="494494" y="74621"/>
                  </a:cubicBezTo>
                  <a:cubicBezTo>
                    <a:pt x="440080" y="124027"/>
                    <a:pt x="409984" y="187901"/>
                    <a:pt x="409766" y="254461"/>
                  </a:cubicBezTo>
                  <a:lnTo>
                    <a:pt x="409433" y="353170"/>
                  </a:lnTo>
                  <a:cubicBezTo>
                    <a:pt x="409433" y="421774"/>
                    <a:pt x="451354" y="475773"/>
                    <a:pt x="486522" y="509014"/>
                  </a:cubicBezTo>
                  <a:cubicBezTo>
                    <a:pt x="505412" y="526856"/>
                    <a:pt x="526775" y="542885"/>
                    <a:pt x="548852" y="556309"/>
                  </a:cubicBezTo>
                  <a:lnTo>
                    <a:pt x="548852" y="607092"/>
                  </a:lnTo>
                  <a:lnTo>
                    <a:pt x="458578" y="607092"/>
                  </a:lnTo>
                  <a:cubicBezTo>
                    <a:pt x="458567" y="607092"/>
                    <a:pt x="458567" y="607092"/>
                    <a:pt x="458555" y="607092"/>
                  </a:cubicBezTo>
                  <a:cubicBezTo>
                    <a:pt x="302305" y="607218"/>
                    <a:pt x="281308" y="733690"/>
                    <a:pt x="281366" y="857384"/>
                  </a:cubicBezTo>
                  <a:lnTo>
                    <a:pt x="281366" y="882715"/>
                  </a:lnTo>
                  <a:cubicBezTo>
                    <a:pt x="281366" y="896974"/>
                    <a:pt x="281918" y="910134"/>
                    <a:pt x="282401" y="921753"/>
                  </a:cubicBezTo>
                  <a:cubicBezTo>
                    <a:pt x="283678" y="952352"/>
                    <a:pt x="284598" y="974465"/>
                    <a:pt x="274797" y="989438"/>
                  </a:cubicBezTo>
                  <a:cubicBezTo>
                    <a:pt x="274774" y="989473"/>
                    <a:pt x="274751" y="989508"/>
                    <a:pt x="274728" y="989541"/>
                  </a:cubicBezTo>
                  <a:lnTo>
                    <a:pt x="273808" y="990990"/>
                  </a:lnTo>
                  <a:cubicBezTo>
                    <a:pt x="230988" y="1057387"/>
                    <a:pt x="203873" y="1091190"/>
                    <a:pt x="189400" y="1105751"/>
                  </a:cubicBezTo>
                  <a:cubicBezTo>
                    <a:pt x="177631" y="1086392"/>
                    <a:pt x="159017" y="1071487"/>
                    <a:pt x="135456" y="1062898"/>
                  </a:cubicBezTo>
                  <a:cubicBezTo>
                    <a:pt x="102531" y="1050900"/>
                    <a:pt x="65188" y="1053369"/>
                    <a:pt x="38061" y="1069318"/>
                  </a:cubicBezTo>
                  <a:cubicBezTo>
                    <a:pt x="5239" y="1088550"/>
                    <a:pt x="-7853" y="1130756"/>
                    <a:pt x="4698" y="1176834"/>
                  </a:cubicBezTo>
                  <a:cubicBezTo>
                    <a:pt x="15282" y="1215665"/>
                    <a:pt x="46171" y="1257460"/>
                    <a:pt x="88979" y="1257460"/>
                  </a:cubicBezTo>
                  <a:lnTo>
                    <a:pt x="182095" y="1257460"/>
                  </a:lnTo>
                  <a:cubicBezTo>
                    <a:pt x="161053" y="1306292"/>
                    <a:pt x="160846" y="1363115"/>
                    <a:pt x="183648" y="1409710"/>
                  </a:cubicBezTo>
                  <a:cubicBezTo>
                    <a:pt x="201054" y="1445279"/>
                    <a:pt x="247532" y="1504939"/>
                    <a:pt x="363231" y="1504939"/>
                  </a:cubicBezTo>
                  <a:lnTo>
                    <a:pt x="569214" y="1504939"/>
                  </a:lnTo>
                  <a:cubicBezTo>
                    <a:pt x="569250" y="1504939"/>
                    <a:pt x="569273" y="1504951"/>
                    <a:pt x="569297" y="1504951"/>
                  </a:cubicBezTo>
                  <a:cubicBezTo>
                    <a:pt x="569320" y="1504951"/>
                    <a:pt x="569332" y="1504939"/>
                    <a:pt x="569353" y="1504939"/>
                  </a:cubicBezTo>
                  <a:lnTo>
                    <a:pt x="782346" y="1504939"/>
                  </a:lnTo>
                  <a:cubicBezTo>
                    <a:pt x="804676" y="1485351"/>
                    <a:pt x="791067" y="1460517"/>
                    <a:pt x="771647" y="1460517"/>
                  </a:cubicBezTo>
                  <a:lnTo>
                    <a:pt x="597929" y="1460517"/>
                  </a:lnTo>
                  <a:cubicBezTo>
                    <a:pt x="619926" y="1384978"/>
                    <a:pt x="661043" y="1331335"/>
                    <a:pt x="723191" y="1297153"/>
                  </a:cubicBezTo>
                  <a:cubicBezTo>
                    <a:pt x="723191" y="1297153"/>
                    <a:pt x="723202" y="1297153"/>
                    <a:pt x="723214" y="1297141"/>
                  </a:cubicBezTo>
                  <a:cubicBezTo>
                    <a:pt x="723235" y="1297130"/>
                    <a:pt x="723247" y="1297118"/>
                    <a:pt x="723270" y="1297106"/>
                  </a:cubicBezTo>
                  <a:cubicBezTo>
                    <a:pt x="723373" y="1297050"/>
                    <a:pt x="723456" y="1296980"/>
                    <a:pt x="723559" y="1296933"/>
                  </a:cubicBezTo>
                  <a:cubicBezTo>
                    <a:pt x="723627" y="1296889"/>
                    <a:pt x="723697" y="1296865"/>
                    <a:pt x="723765" y="1296830"/>
                  </a:cubicBezTo>
                  <a:cubicBezTo>
                    <a:pt x="809886" y="1246667"/>
                    <a:pt x="923688" y="1190302"/>
                    <a:pt x="1042711" y="1197524"/>
                  </a:cubicBezTo>
                  <a:cubicBezTo>
                    <a:pt x="1065433" y="1205974"/>
                    <a:pt x="1103292" y="1225886"/>
                    <a:pt x="1119561" y="1248527"/>
                  </a:cubicBezTo>
                  <a:cubicBezTo>
                    <a:pt x="1120365" y="1249641"/>
                    <a:pt x="1121287" y="1250638"/>
                    <a:pt x="1122265" y="1251581"/>
                  </a:cubicBezTo>
                  <a:cubicBezTo>
                    <a:pt x="1144374" y="1293949"/>
                    <a:pt x="1142489" y="1357225"/>
                    <a:pt x="1117111" y="1401591"/>
                  </a:cubicBezTo>
                  <a:cubicBezTo>
                    <a:pt x="1101740" y="1428469"/>
                    <a:pt x="1070920" y="1460517"/>
                    <a:pt x="1011420" y="1460517"/>
                  </a:cubicBezTo>
                  <a:lnTo>
                    <a:pt x="859299" y="1460517"/>
                  </a:lnTo>
                  <a:cubicBezTo>
                    <a:pt x="836957" y="1480116"/>
                    <a:pt x="850567" y="1504951"/>
                    <a:pt x="869996" y="1504951"/>
                  </a:cubicBezTo>
                  <a:lnTo>
                    <a:pt x="1011420" y="1504951"/>
                  </a:lnTo>
                  <a:cubicBezTo>
                    <a:pt x="1074510" y="1504951"/>
                    <a:pt x="1125772" y="1476063"/>
                    <a:pt x="1155777" y="1423613"/>
                  </a:cubicBezTo>
                  <a:cubicBezTo>
                    <a:pt x="1183629" y="1374908"/>
                    <a:pt x="1189425" y="1310266"/>
                    <a:pt x="1172835" y="1257792"/>
                  </a:cubicBezTo>
                  <a:lnTo>
                    <a:pt x="1268725" y="1257792"/>
                  </a:lnTo>
                  <a:cubicBezTo>
                    <a:pt x="1311509" y="1257792"/>
                    <a:pt x="1342400" y="1216056"/>
                    <a:pt x="1352982" y="1177271"/>
                  </a:cubicBezTo>
                  <a:cubicBezTo>
                    <a:pt x="1365557" y="1131182"/>
                    <a:pt x="1352487" y="1088953"/>
                    <a:pt x="1319631" y="1069638"/>
                  </a:cubicBezTo>
                  <a:close/>
                  <a:moveTo>
                    <a:pt x="712800" y="1251846"/>
                  </a:moveTo>
                  <a:cubicBezTo>
                    <a:pt x="617891" y="1195745"/>
                    <a:pt x="498143" y="1157798"/>
                    <a:pt x="400931" y="1149830"/>
                  </a:cubicBezTo>
                  <a:lnTo>
                    <a:pt x="435489" y="1130503"/>
                  </a:lnTo>
                  <a:lnTo>
                    <a:pt x="632629" y="1130597"/>
                  </a:lnTo>
                  <a:lnTo>
                    <a:pt x="643337" y="1130597"/>
                  </a:lnTo>
                  <a:cubicBezTo>
                    <a:pt x="665679" y="1111018"/>
                    <a:pt x="652081" y="1086172"/>
                    <a:pt x="632652" y="1086160"/>
                  </a:cubicBezTo>
                  <a:lnTo>
                    <a:pt x="451940" y="1086093"/>
                  </a:lnTo>
                  <a:lnTo>
                    <a:pt x="451940" y="903462"/>
                  </a:lnTo>
                  <a:cubicBezTo>
                    <a:pt x="487638" y="928655"/>
                    <a:pt x="542882" y="942775"/>
                    <a:pt x="597988" y="942775"/>
                  </a:cubicBezTo>
                  <a:cubicBezTo>
                    <a:pt x="624023" y="942775"/>
                    <a:pt x="650022" y="939619"/>
                    <a:pt x="673892" y="933005"/>
                  </a:cubicBezTo>
                  <a:cubicBezTo>
                    <a:pt x="675745" y="932488"/>
                    <a:pt x="677276" y="932041"/>
                    <a:pt x="678563" y="931662"/>
                  </a:cubicBezTo>
                  <a:cubicBezTo>
                    <a:pt x="678690" y="931615"/>
                    <a:pt x="678817" y="931582"/>
                    <a:pt x="678943" y="931547"/>
                  </a:cubicBezTo>
                  <a:cubicBezTo>
                    <a:pt x="680392" y="931970"/>
                    <a:pt x="682165" y="932476"/>
                    <a:pt x="684398" y="933073"/>
                  </a:cubicBezTo>
                  <a:cubicBezTo>
                    <a:pt x="756541" y="952411"/>
                    <a:pt x="853258" y="938942"/>
                    <a:pt x="905764" y="903256"/>
                  </a:cubicBezTo>
                  <a:lnTo>
                    <a:pt x="905764" y="1086081"/>
                  </a:lnTo>
                  <a:lnTo>
                    <a:pt x="723959" y="1086081"/>
                  </a:lnTo>
                  <a:cubicBezTo>
                    <a:pt x="701630" y="1105669"/>
                    <a:pt x="715239" y="1130503"/>
                    <a:pt x="734659" y="1130503"/>
                  </a:cubicBezTo>
                  <a:lnTo>
                    <a:pt x="921606" y="1130503"/>
                  </a:lnTo>
                  <a:lnTo>
                    <a:pt x="967611" y="1156235"/>
                  </a:lnTo>
                  <a:cubicBezTo>
                    <a:pt x="869916" y="1169221"/>
                    <a:pt x="779595" y="1213690"/>
                    <a:pt x="712800" y="1251846"/>
                  </a:cubicBezTo>
                  <a:close/>
                  <a:moveTo>
                    <a:pt x="918004" y="139459"/>
                  </a:moveTo>
                  <a:cubicBezTo>
                    <a:pt x="963435" y="134028"/>
                    <a:pt x="1001480" y="135555"/>
                    <a:pt x="1017840" y="177200"/>
                  </a:cubicBezTo>
                  <a:cubicBezTo>
                    <a:pt x="1025824" y="197500"/>
                    <a:pt x="1026133" y="231911"/>
                    <a:pt x="1026466" y="268343"/>
                  </a:cubicBezTo>
                  <a:cubicBezTo>
                    <a:pt x="1027147" y="345181"/>
                    <a:pt x="1028009" y="440789"/>
                    <a:pt x="1102995" y="484788"/>
                  </a:cubicBezTo>
                  <a:cubicBezTo>
                    <a:pt x="1106479" y="486819"/>
                    <a:pt x="1109068" y="488589"/>
                    <a:pt x="1110967" y="490035"/>
                  </a:cubicBezTo>
                  <a:cubicBezTo>
                    <a:pt x="1109080" y="491046"/>
                    <a:pt x="1106606" y="492204"/>
                    <a:pt x="1103419" y="493492"/>
                  </a:cubicBezTo>
                  <a:cubicBezTo>
                    <a:pt x="1082332" y="501907"/>
                    <a:pt x="977884" y="537961"/>
                    <a:pt x="915138" y="456371"/>
                  </a:cubicBezTo>
                  <a:cubicBezTo>
                    <a:pt x="937182" y="420810"/>
                    <a:pt x="948848" y="382093"/>
                    <a:pt x="948848" y="342767"/>
                  </a:cubicBezTo>
                  <a:lnTo>
                    <a:pt x="949145" y="265484"/>
                  </a:lnTo>
                  <a:cubicBezTo>
                    <a:pt x="949192" y="264703"/>
                    <a:pt x="949192" y="263911"/>
                    <a:pt x="949157" y="263118"/>
                  </a:cubicBezTo>
                  <a:lnTo>
                    <a:pt x="949181" y="254542"/>
                  </a:lnTo>
                  <a:cubicBezTo>
                    <a:pt x="949319" y="214539"/>
                    <a:pt x="938458" y="175213"/>
                    <a:pt x="918004" y="139459"/>
                  </a:cubicBezTo>
                  <a:close/>
                  <a:moveTo>
                    <a:pt x="680048" y="44435"/>
                  </a:moveTo>
                  <a:cubicBezTo>
                    <a:pt x="680487" y="44423"/>
                    <a:pt x="680911" y="44423"/>
                    <a:pt x="681350" y="44423"/>
                  </a:cubicBezTo>
                  <a:cubicBezTo>
                    <a:pt x="738582" y="44423"/>
                    <a:pt x="798924" y="70487"/>
                    <a:pt x="842974" y="114290"/>
                  </a:cubicBezTo>
                  <a:cubicBezTo>
                    <a:pt x="880362" y="151457"/>
                    <a:pt x="901932" y="197419"/>
                    <a:pt x="904430" y="244633"/>
                  </a:cubicBezTo>
                  <a:cubicBezTo>
                    <a:pt x="767435" y="261362"/>
                    <a:pt x="703553" y="243519"/>
                    <a:pt x="628544" y="170655"/>
                  </a:cubicBezTo>
                  <a:cubicBezTo>
                    <a:pt x="585310" y="128643"/>
                    <a:pt x="552430" y="160252"/>
                    <a:pt x="532792" y="179129"/>
                  </a:cubicBezTo>
                  <a:cubicBezTo>
                    <a:pt x="513051" y="198108"/>
                    <a:pt x="495622" y="214826"/>
                    <a:pt x="461662" y="205445"/>
                  </a:cubicBezTo>
                  <a:cubicBezTo>
                    <a:pt x="487835" y="117080"/>
                    <a:pt x="580270" y="45101"/>
                    <a:pt x="680048" y="44435"/>
                  </a:cubicBezTo>
                  <a:close/>
                  <a:moveTo>
                    <a:pt x="517124" y="476749"/>
                  </a:moveTo>
                  <a:cubicBezTo>
                    <a:pt x="488306" y="449516"/>
                    <a:pt x="453943" y="405975"/>
                    <a:pt x="453943" y="353252"/>
                  </a:cubicBezTo>
                  <a:lnTo>
                    <a:pt x="454276" y="254622"/>
                  </a:lnTo>
                  <a:cubicBezTo>
                    <a:pt x="454287" y="252877"/>
                    <a:pt x="454391" y="251154"/>
                    <a:pt x="454461" y="249421"/>
                  </a:cubicBezTo>
                  <a:cubicBezTo>
                    <a:pt x="510083" y="262567"/>
                    <a:pt x="542906" y="231073"/>
                    <a:pt x="563660" y="211128"/>
                  </a:cubicBezTo>
                  <a:cubicBezTo>
                    <a:pt x="571367" y="203734"/>
                    <a:pt x="579316" y="196087"/>
                    <a:pt x="584308" y="194583"/>
                  </a:cubicBezTo>
                  <a:cubicBezTo>
                    <a:pt x="587910" y="193527"/>
                    <a:pt x="595308" y="200359"/>
                    <a:pt x="597493" y="202494"/>
                  </a:cubicBezTo>
                  <a:cubicBezTo>
                    <a:pt x="664068" y="267160"/>
                    <a:pt x="726330" y="294647"/>
                    <a:pt x="822759" y="294647"/>
                  </a:cubicBezTo>
                  <a:cubicBezTo>
                    <a:pt x="847539" y="294647"/>
                    <a:pt x="874611" y="292811"/>
                    <a:pt x="904545" y="289343"/>
                  </a:cubicBezTo>
                  <a:lnTo>
                    <a:pt x="904338" y="342676"/>
                  </a:lnTo>
                  <a:cubicBezTo>
                    <a:pt x="904338" y="462399"/>
                    <a:pt x="768056" y="549395"/>
                    <a:pt x="677921" y="554401"/>
                  </a:cubicBezTo>
                  <a:cubicBezTo>
                    <a:pt x="676793" y="554472"/>
                    <a:pt x="675630" y="554504"/>
                    <a:pt x="674434" y="554504"/>
                  </a:cubicBezTo>
                  <a:cubicBezTo>
                    <a:pt x="637679" y="554495"/>
                    <a:pt x="568846" y="525628"/>
                    <a:pt x="517124" y="476749"/>
                  </a:cubicBezTo>
                  <a:close/>
                  <a:moveTo>
                    <a:pt x="764328" y="579077"/>
                  </a:moveTo>
                  <a:lnTo>
                    <a:pt x="764328" y="642376"/>
                  </a:lnTo>
                  <a:cubicBezTo>
                    <a:pt x="764328" y="663113"/>
                    <a:pt x="754285" y="682575"/>
                    <a:pt x="737363" y="694608"/>
                  </a:cubicBezTo>
                  <a:cubicBezTo>
                    <a:pt x="668267" y="743716"/>
                    <a:pt x="593364" y="695090"/>
                    <a:pt x="593364" y="629322"/>
                  </a:cubicBezTo>
                  <a:lnTo>
                    <a:pt x="593364" y="579362"/>
                  </a:lnTo>
                  <a:cubicBezTo>
                    <a:pt x="622344" y="591822"/>
                    <a:pt x="650597" y="598929"/>
                    <a:pt x="674296" y="598929"/>
                  </a:cubicBezTo>
                  <a:cubicBezTo>
                    <a:pt x="676355" y="598929"/>
                    <a:pt x="678393" y="598871"/>
                    <a:pt x="680384" y="598768"/>
                  </a:cubicBezTo>
                  <a:cubicBezTo>
                    <a:pt x="707520" y="597251"/>
                    <a:pt x="736214" y="590352"/>
                    <a:pt x="764328" y="579077"/>
                  </a:cubicBezTo>
                  <a:close/>
                  <a:moveTo>
                    <a:pt x="436328" y="756873"/>
                  </a:moveTo>
                  <a:cubicBezTo>
                    <a:pt x="436558" y="749248"/>
                    <a:pt x="437226" y="741271"/>
                    <a:pt x="438296" y="733187"/>
                  </a:cubicBezTo>
                  <a:cubicBezTo>
                    <a:pt x="442807" y="700108"/>
                    <a:pt x="453769" y="670967"/>
                    <a:pt x="468795" y="651526"/>
                  </a:cubicBezTo>
                  <a:lnTo>
                    <a:pt x="550763" y="651526"/>
                  </a:lnTo>
                  <a:cubicBezTo>
                    <a:pt x="561348" y="712530"/>
                    <a:pt x="614737" y="759066"/>
                    <a:pt x="678805" y="759066"/>
                  </a:cubicBezTo>
                  <a:cubicBezTo>
                    <a:pt x="742920" y="759066"/>
                    <a:pt x="796347" y="712530"/>
                    <a:pt x="806941" y="651526"/>
                  </a:cubicBezTo>
                  <a:lnTo>
                    <a:pt x="888909" y="651526"/>
                  </a:lnTo>
                  <a:cubicBezTo>
                    <a:pt x="911044" y="680035"/>
                    <a:pt x="920236" y="723702"/>
                    <a:pt x="921376" y="756908"/>
                  </a:cubicBezTo>
                  <a:cubicBezTo>
                    <a:pt x="921582" y="778495"/>
                    <a:pt x="919694" y="811354"/>
                    <a:pt x="908559" y="835789"/>
                  </a:cubicBezTo>
                  <a:cubicBezTo>
                    <a:pt x="908111" y="836579"/>
                    <a:pt x="907719" y="837408"/>
                    <a:pt x="907375" y="838258"/>
                  </a:cubicBezTo>
                  <a:cubicBezTo>
                    <a:pt x="902507" y="848108"/>
                    <a:pt x="896019" y="856408"/>
                    <a:pt x="887392" y="861761"/>
                  </a:cubicBezTo>
                  <a:cubicBezTo>
                    <a:pt x="886700" y="862184"/>
                    <a:pt x="886023" y="862654"/>
                    <a:pt x="885378" y="863160"/>
                  </a:cubicBezTo>
                  <a:cubicBezTo>
                    <a:pt x="850393" y="890567"/>
                    <a:pt x="763972" y="908400"/>
                    <a:pt x="695937" y="890167"/>
                  </a:cubicBezTo>
                  <a:cubicBezTo>
                    <a:pt x="693969" y="889638"/>
                    <a:pt x="692426" y="889191"/>
                    <a:pt x="691163" y="888835"/>
                  </a:cubicBezTo>
                  <a:cubicBezTo>
                    <a:pt x="680911" y="885872"/>
                    <a:pt x="676679" y="885908"/>
                    <a:pt x="666014" y="889041"/>
                  </a:cubicBezTo>
                  <a:cubicBezTo>
                    <a:pt x="664863" y="889373"/>
                    <a:pt x="663493" y="889776"/>
                    <a:pt x="661918" y="890211"/>
                  </a:cubicBezTo>
                  <a:cubicBezTo>
                    <a:pt x="597873" y="907962"/>
                    <a:pt x="510038" y="895252"/>
                    <a:pt x="471440" y="862413"/>
                  </a:cubicBezTo>
                  <a:cubicBezTo>
                    <a:pt x="471428" y="862413"/>
                    <a:pt x="471428" y="862402"/>
                    <a:pt x="471416" y="862402"/>
                  </a:cubicBezTo>
                  <a:cubicBezTo>
                    <a:pt x="466460" y="859671"/>
                    <a:pt x="461709" y="855227"/>
                    <a:pt x="457371" y="849324"/>
                  </a:cubicBezTo>
                  <a:cubicBezTo>
                    <a:pt x="442737" y="829219"/>
                    <a:pt x="435857" y="798976"/>
                    <a:pt x="436328" y="756873"/>
                  </a:cubicBezTo>
                  <a:close/>
                  <a:moveTo>
                    <a:pt x="47655" y="1165179"/>
                  </a:moveTo>
                  <a:cubicBezTo>
                    <a:pt x="42237" y="1145306"/>
                    <a:pt x="42386" y="1118311"/>
                    <a:pt x="60621" y="1107609"/>
                  </a:cubicBezTo>
                  <a:cubicBezTo>
                    <a:pt x="69352" y="1102477"/>
                    <a:pt x="80765" y="1099861"/>
                    <a:pt x="92660" y="1099861"/>
                  </a:cubicBezTo>
                  <a:cubicBezTo>
                    <a:pt x="101887" y="1099861"/>
                    <a:pt x="111412" y="1101433"/>
                    <a:pt x="120190" y="1104637"/>
                  </a:cubicBezTo>
                  <a:cubicBezTo>
                    <a:pt x="130371" y="1108344"/>
                    <a:pt x="148548" y="1117644"/>
                    <a:pt x="155807" y="1138219"/>
                  </a:cubicBezTo>
                  <a:cubicBezTo>
                    <a:pt x="159708" y="1149336"/>
                    <a:pt x="168600" y="1156740"/>
                    <a:pt x="179587" y="1158039"/>
                  </a:cubicBezTo>
                  <a:cubicBezTo>
                    <a:pt x="196901" y="1160094"/>
                    <a:pt x="215423" y="1149783"/>
                    <a:pt x="258990" y="1091213"/>
                  </a:cubicBezTo>
                  <a:cubicBezTo>
                    <a:pt x="273048" y="1072304"/>
                    <a:pt x="288694" y="1049639"/>
                    <a:pt x="305548" y="1023805"/>
                  </a:cubicBezTo>
                  <a:lnTo>
                    <a:pt x="354316" y="1023805"/>
                  </a:lnTo>
                  <a:cubicBezTo>
                    <a:pt x="376657" y="1004217"/>
                    <a:pt x="363036" y="979367"/>
                    <a:pt x="343616" y="979367"/>
                  </a:cubicBezTo>
                  <a:lnTo>
                    <a:pt x="325300" y="979367"/>
                  </a:lnTo>
                  <a:cubicBezTo>
                    <a:pt x="328570" y="961193"/>
                    <a:pt x="327774" y="941432"/>
                    <a:pt x="326876" y="919904"/>
                  </a:cubicBezTo>
                  <a:cubicBezTo>
                    <a:pt x="326393" y="908182"/>
                    <a:pt x="325875" y="896057"/>
                    <a:pt x="325875" y="882715"/>
                  </a:cubicBezTo>
                  <a:lnTo>
                    <a:pt x="325875" y="857384"/>
                  </a:lnTo>
                  <a:cubicBezTo>
                    <a:pt x="325842" y="779688"/>
                    <a:pt x="336242" y="726503"/>
                    <a:pt x="357685" y="694814"/>
                  </a:cubicBezTo>
                  <a:cubicBezTo>
                    <a:pt x="371076" y="675018"/>
                    <a:pt x="389242" y="662481"/>
                    <a:pt x="414366" y="656259"/>
                  </a:cubicBezTo>
                  <a:cubicBezTo>
                    <a:pt x="404668" y="676949"/>
                    <a:pt x="397756" y="701037"/>
                    <a:pt x="394190" y="727262"/>
                  </a:cubicBezTo>
                  <a:cubicBezTo>
                    <a:pt x="392888" y="736985"/>
                    <a:pt x="392096" y="746585"/>
                    <a:pt x="391830" y="755806"/>
                  </a:cubicBezTo>
                  <a:cubicBezTo>
                    <a:pt x="391830" y="755920"/>
                    <a:pt x="391819" y="756047"/>
                    <a:pt x="391819" y="756173"/>
                  </a:cubicBezTo>
                  <a:cubicBezTo>
                    <a:pt x="391521" y="781707"/>
                    <a:pt x="393062" y="816268"/>
                    <a:pt x="406176" y="847958"/>
                  </a:cubicBezTo>
                  <a:cubicBezTo>
                    <a:pt x="406556" y="848957"/>
                    <a:pt x="406971" y="849968"/>
                    <a:pt x="407431" y="851023"/>
                  </a:cubicBezTo>
                  <a:lnTo>
                    <a:pt x="407431" y="1095278"/>
                  </a:lnTo>
                  <a:lnTo>
                    <a:pt x="300026" y="1155329"/>
                  </a:lnTo>
                  <a:cubicBezTo>
                    <a:pt x="276476" y="1163939"/>
                    <a:pt x="234923" y="1184446"/>
                    <a:pt x="209429" y="1213038"/>
                  </a:cubicBezTo>
                  <a:lnTo>
                    <a:pt x="88979" y="1213038"/>
                  </a:lnTo>
                  <a:cubicBezTo>
                    <a:pt x="73126" y="1213038"/>
                    <a:pt x="54972" y="1192012"/>
                    <a:pt x="47655" y="1165179"/>
                  </a:cubicBezTo>
                  <a:close/>
                  <a:moveTo>
                    <a:pt x="223649" y="1390213"/>
                  </a:moveTo>
                  <a:cubicBezTo>
                    <a:pt x="202481" y="1346961"/>
                    <a:pt x="208543" y="1289355"/>
                    <a:pt x="238110" y="1248228"/>
                  </a:cubicBezTo>
                  <a:cubicBezTo>
                    <a:pt x="238121" y="1248216"/>
                    <a:pt x="238133" y="1248204"/>
                    <a:pt x="238144" y="1248192"/>
                  </a:cubicBezTo>
                  <a:cubicBezTo>
                    <a:pt x="254687" y="1225171"/>
                    <a:pt x="292755" y="1205286"/>
                    <a:pt x="315305" y="1197077"/>
                  </a:cubicBezTo>
                  <a:cubicBezTo>
                    <a:pt x="392888" y="1181049"/>
                    <a:pt x="525270" y="1209111"/>
                    <a:pt x="636575" y="1261787"/>
                  </a:cubicBezTo>
                  <a:cubicBezTo>
                    <a:pt x="564994" y="1274291"/>
                    <a:pt x="516250" y="1303088"/>
                    <a:pt x="485765" y="1328257"/>
                  </a:cubicBezTo>
                  <a:cubicBezTo>
                    <a:pt x="440666" y="1365458"/>
                    <a:pt x="411524" y="1415242"/>
                    <a:pt x="411524" y="1455085"/>
                  </a:cubicBezTo>
                  <a:cubicBezTo>
                    <a:pt x="411524" y="1456957"/>
                    <a:pt x="411619" y="1458759"/>
                    <a:pt x="411745" y="1460517"/>
                  </a:cubicBezTo>
                  <a:lnTo>
                    <a:pt x="363231" y="1460517"/>
                  </a:lnTo>
                  <a:cubicBezTo>
                    <a:pt x="276292" y="1460517"/>
                    <a:pt x="239340" y="1422293"/>
                    <a:pt x="223649" y="1390213"/>
                  </a:cubicBezTo>
                  <a:close/>
                  <a:moveTo>
                    <a:pt x="551718" y="1460517"/>
                  </a:moveTo>
                  <a:lnTo>
                    <a:pt x="456564" y="1460517"/>
                  </a:lnTo>
                  <a:cubicBezTo>
                    <a:pt x="455083" y="1455223"/>
                    <a:pt x="455645" y="1439092"/>
                    <a:pt x="468863" y="1415380"/>
                  </a:cubicBezTo>
                  <a:cubicBezTo>
                    <a:pt x="493437" y="1371290"/>
                    <a:pt x="548725" y="1324848"/>
                    <a:pt x="635954" y="1307232"/>
                  </a:cubicBezTo>
                  <a:cubicBezTo>
                    <a:pt x="596195" y="1346708"/>
                    <a:pt x="567995" y="1397985"/>
                    <a:pt x="551718" y="1460517"/>
                  </a:cubicBezTo>
                  <a:close/>
                  <a:moveTo>
                    <a:pt x="1310027" y="1165582"/>
                  </a:moveTo>
                  <a:cubicBezTo>
                    <a:pt x="1302721" y="1192380"/>
                    <a:pt x="1284567" y="1213370"/>
                    <a:pt x="1268713" y="1213370"/>
                  </a:cubicBezTo>
                  <a:lnTo>
                    <a:pt x="1148264" y="1213370"/>
                  </a:lnTo>
                  <a:cubicBezTo>
                    <a:pt x="1123505" y="1185687"/>
                    <a:pt x="1083310" y="1165408"/>
                    <a:pt x="1059460" y="1156349"/>
                  </a:cubicBezTo>
                  <a:cubicBezTo>
                    <a:pt x="1058391" y="1155729"/>
                    <a:pt x="1057263" y="1155203"/>
                    <a:pt x="1056079" y="1154765"/>
                  </a:cubicBezTo>
                  <a:lnTo>
                    <a:pt x="950273" y="1095610"/>
                  </a:lnTo>
                  <a:lnTo>
                    <a:pt x="950273" y="851197"/>
                  </a:lnTo>
                  <a:cubicBezTo>
                    <a:pt x="962976" y="821448"/>
                    <a:pt x="966186" y="786014"/>
                    <a:pt x="965885" y="756208"/>
                  </a:cubicBezTo>
                  <a:cubicBezTo>
                    <a:pt x="965874" y="756035"/>
                    <a:pt x="965874" y="755873"/>
                    <a:pt x="965874" y="755703"/>
                  </a:cubicBezTo>
                  <a:cubicBezTo>
                    <a:pt x="964678" y="719558"/>
                    <a:pt x="956694" y="685147"/>
                    <a:pt x="943476" y="656764"/>
                  </a:cubicBezTo>
                  <a:cubicBezTo>
                    <a:pt x="968498" y="662999"/>
                    <a:pt x="986640" y="675467"/>
                    <a:pt x="999984" y="695193"/>
                  </a:cubicBezTo>
                  <a:cubicBezTo>
                    <a:pt x="1021407" y="726871"/>
                    <a:pt x="1031818" y="780067"/>
                    <a:pt x="1031818" y="857810"/>
                  </a:cubicBezTo>
                  <a:lnTo>
                    <a:pt x="1031818" y="883139"/>
                  </a:lnTo>
                  <a:cubicBezTo>
                    <a:pt x="1031818" y="896481"/>
                    <a:pt x="1031311" y="908594"/>
                    <a:pt x="1030816" y="920307"/>
                  </a:cubicBezTo>
                  <a:cubicBezTo>
                    <a:pt x="1029918" y="941847"/>
                    <a:pt x="1029126" y="961605"/>
                    <a:pt x="1032404" y="979794"/>
                  </a:cubicBezTo>
                  <a:lnTo>
                    <a:pt x="1003388" y="979794"/>
                  </a:lnTo>
                  <a:cubicBezTo>
                    <a:pt x="981059" y="999382"/>
                    <a:pt x="994656" y="1024216"/>
                    <a:pt x="1014088" y="1024216"/>
                  </a:cubicBezTo>
                  <a:lnTo>
                    <a:pt x="1052156" y="1024216"/>
                  </a:lnTo>
                  <a:cubicBezTo>
                    <a:pt x="1062073" y="1039442"/>
                    <a:pt x="1080400" y="1067090"/>
                    <a:pt x="1099588" y="1092809"/>
                  </a:cubicBezTo>
                  <a:cubicBezTo>
                    <a:pt x="1142524" y="1150368"/>
                    <a:pt x="1160884" y="1160450"/>
                    <a:pt x="1178083" y="1158451"/>
                  </a:cubicBezTo>
                  <a:cubicBezTo>
                    <a:pt x="1189057" y="1157166"/>
                    <a:pt x="1197951" y="1149771"/>
                    <a:pt x="1201886" y="1138669"/>
                  </a:cubicBezTo>
                  <a:cubicBezTo>
                    <a:pt x="1209146" y="1118082"/>
                    <a:pt x="1227299" y="1108782"/>
                    <a:pt x="1237480" y="1105060"/>
                  </a:cubicBezTo>
                  <a:cubicBezTo>
                    <a:pt x="1257613" y="1097700"/>
                    <a:pt x="1281586" y="1098873"/>
                    <a:pt x="1297084" y="1107944"/>
                  </a:cubicBezTo>
                  <a:cubicBezTo>
                    <a:pt x="1315329" y="1118667"/>
                    <a:pt x="1315467" y="1145694"/>
                    <a:pt x="1310027" y="1165582"/>
                  </a:cubicBezTo>
                  <a:close/>
                </a:path>
              </a:pathLst>
            </a:custGeom>
            <a:solidFill>
              <a:srgbClr val="000000"/>
            </a:solidFill>
            <a:ln w="2945" cap="flat">
              <a:noFill/>
              <a:prstDash val="solid"/>
              <a:miter/>
            </a:ln>
          </p:spPr>
          <p:txBody>
            <a:bodyPr rtlCol="0" anchor="ctr"/>
            <a:lstStyle/>
            <a:p>
              <a:endParaRPr lang="pt-BR"/>
            </a:p>
          </p:txBody>
        </p:sp>
      </p:grpSp>
      <p:sp>
        <p:nvSpPr>
          <p:cNvPr id="40" name="Retângulo 39">
            <a:extLst>
              <a:ext uri="{FF2B5EF4-FFF2-40B4-BE49-F238E27FC236}">
                <a16:creationId xmlns:a16="http://schemas.microsoft.com/office/drawing/2014/main" id="{776CC549-30D4-4F67-84FD-22D8E90E26D5}"/>
              </a:ext>
            </a:extLst>
          </p:cNvPr>
          <p:cNvSpPr/>
          <p:nvPr/>
        </p:nvSpPr>
        <p:spPr>
          <a:xfrm>
            <a:off x="7210386" y="3890138"/>
            <a:ext cx="3958843" cy="1323439"/>
          </a:xfrm>
          <a:prstGeom prst="rect">
            <a:avLst/>
          </a:prstGeom>
          <a:noFill/>
        </p:spPr>
        <p:txBody>
          <a:bodyPr wrap="square" rtlCol="0">
            <a:spAutoFit/>
          </a:bodyPr>
          <a:lstStyle/>
          <a:p>
            <a:pPr algn="ctr"/>
            <a:r>
              <a:rPr lang="en-US" sz="2000" b="1" dirty="0">
                <a:solidFill>
                  <a:srgbClr val="08782B"/>
                </a:solidFill>
              </a:rPr>
              <a:t>Temporary complete disconnection activities and apps </a:t>
            </a:r>
            <a:r>
              <a:rPr lang="en-US" sz="2000" dirty="0">
                <a:solidFill>
                  <a:srgbClr val="08782B"/>
                </a:solidFill>
              </a:rPr>
              <a:t>as an opportunity for Finding my JOMO consumers</a:t>
            </a:r>
            <a:endParaRPr lang="pt-BR" sz="2000" dirty="0">
              <a:solidFill>
                <a:srgbClr val="08782B"/>
              </a:solidFill>
            </a:endParaRPr>
          </a:p>
        </p:txBody>
      </p:sp>
      <p:pic>
        <p:nvPicPr>
          <p:cNvPr id="42" name="Gráfico 41">
            <a:extLst>
              <a:ext uri="{FF2B5EF4-FFF2-40B4-BE49-F238E27FC236}">
                <a16:creationId xmlns:a16="http://schemas.microsoft.com/office/drawing/2014/main" id="{A807A63B-D100-457B-92B2-C84EF4E73C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0957" y="2314839"/>
            <a:ext cx="1357696" cy="1357696"/>
          </a:xfrm>
          <a:prstGeom prst="rect">
            <a:avLst/>
          </a:prstGeom>
        </p:spPr>
      </p:pic>
      <p:sp>
        <p:nvSpPr>
          <p:cNvPr id="43" name="CaixaDeTexto 42">
            <a:extLst>
              <a:ext uri="{FF2B5EF4-FFF2-40B4-BE49-F238E27FC236}">
                <a16:creationId xmlns:a16="http://schemas.microsoft.com/office/drawing/2014/main" id="{5C029597-BE27-41D9-B3C9-B945D2BB0F75}"/>
              </a:ext>
            </a:extLst>
          </p:cNvPr>
          <p:cNvSpPr txBox="1"/>
          <p:nvPr/>
        </p:nvSpPr>
        <p:spPr>
          <a:xfrm>
            <a:off x="7315199" y="6488668"/>
            <a:ext cx="2730299" cy="307777"/>
          </a:xfrm>
          <a:prstGeom prst="rect">
            <a:avLst/>
          </a:prstGeom>
          <a:noFill/>
        </p:spPr>
        <p:txBody>
          <a:bodyPr wrap="none" rtlCol="0">
            <a:spAutoFit/>
          </a:bodyPr>
          <a:lstStyle/>
          <a:p>
            <a:r>
              <a:rPr lang="pt-BR" sz="1400" b="1" dirty="0">
                <a:solidFill>
                  <a:schemeClr val="tx1">
                    <a:lumMod val="65000"/>
                    <a:lumOff val="35000"/>
                  </a:schemeClr>
                </a:solidFill>
              </a:rPr>
              <a:t>Fonte: Top 10 </a:t>
            </a:r>
            <a:r>
              <a:rPr lang="pt-BR" sz="1400" b="1" dirty="0" err="1">
                <a:solidFill>
                  <a:schemeClr val="tx1">
                    <a:lumMod val="65000"/>
                    <a:lumOff val="35000"/>
                  </a:schemeClr>
                </a:solidFill>
              </a:rPr>
              <a:t>trends</a:t>
            </a:r>
            <a:r>
              <a:rPr lang="pt-BR" sz="1400" b="1" dirty="0">
                <a:solidFill>
                  <a:schemeClr val="tx1">
                    <a:lumMod val="65000"/>
                    <a:lumOff val="35000"/>
                  </a:schemeClr>
                </a:solidFill>
              </a:rPr>
              <a:t> </a:t>
            </a:r>
            <a:r>
              <a:rPr lang="pt-BR" sz="1400" b="1" dirty="0" err="1">
                <a:solidFill>
                  <a:schemeClr val="tx1">
                    <a:lumMod val="65000"/>
                    <a:lumOff val="35000"/>
                  </a:schemeClr>
                </a:solidFill>
              </a:rPr>
              <a:t>Anuga</a:t>
            </a:r>
            <a:r>
              <a:rPr lang="pt-BR" sz="1400" b="1" dirty="0">
                <a:solidFill>
                  <a:schemeClr val="tx1">
                    <a:lumMod val="65000"/>
                    <a:lumOff val="35000"/>
                  </a:schemeClr>
                </a:solidFill>
              </a:rPr>
              <a:t> – P.44 </a:t>
            </a:r>
          </a:p>
        </p:txBody>
      </p:sp>
    </p:spTree>
    <p:extLst>
      <p:ext uri="{BB962C8B-B14F-4D97-AF65-F5344CB8AC3E}">
        <p14:creationId xmlns:p14="http://schemas.microsoft.com/office/powerpoint/2010/main" val="400655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510179"/>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93196" y="2046513"/>
            <a:ext cx="8895424" cy="1015663"/>
          </a:xfrm>
          <a:prstGeom prst="rect">
            <a:avLst/>
          </a:prstGeom>
        </p:spPr>
        <p:txBody>
          <a:bodyPr wrap="square">
            <a:spAutoFit/>
          </a:bodyPr>
          <a:lstStyle/>
          <a:p>
            <a:pPr algn="ctr"/>
            <a:r>
              <a:rPr lang="pt-BR" sz="2000" b="1" dirty="0">
                <a:solidFill>
                  <a:schemeClr val="bg1"/>
                </a:solidFill>
                <a:ea typeface="Roboto" pitchFamily="2" charset="0"/>
                <a:cs typeface="Cambria"/>
              </a:rPr>
              <a:t>RAD 2200 – Case </a:t>
            </a:r>
            <a:r>
              <a:rPr lang="pt-BR" sz="2000" b="1" dirty="0" err="1">
                <a:solidFill>
                  <a:schemeClr val="bg1"/>
                </a:solidFill>
                <a:ea typeface="Roboto" pitchFamily="2" charset="0"/>
                <a:cs typeface="Cambria"/>
              </a:rPr>
              <a:t>Studies</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04/11/2019</a:t>
            </a:r>
          </a:p>
          <a:p>
            <a:pPr algn="ctr"/>
            <a:r>
              <a:rPr lang="pt-BR" sz="2000" b="1" dirty="0">
                <a:solidFill>
                  <a:schemeClr val="bg1"/>
                </a:solidFill>
                <a:ea typeface="Roboto" pitchFamily="2" charset="0"/>
                <a:cs typeface="Cambria"/>
              </a:rPr>
              <a:t>Lorenzo Brunni, Manoel Neto, Thiago Garcia e Vinicius Cedrick</a:t>
            </a:r>
            <a:endParaRPr lang="en-US" sz="2000" b="1" dirty="0">
              <a:solidFill>
                <a:schemeClr val="bg1"/>
              </a:solidFill>
              <a:ea typeface="Roboto" pitchFamily="2" charset="0"/>
              <a:cs typeface="Cambria"/>
            </a:endParaRPr>
          </a:p>
        </p:txBody>
      </p:sp>
      <p:sp>
        <p:nvSpPr>
          <p:cNvPr id="10" name="Título 1"/>
          <p:cNvSpPr>
            <a:spLocks noGrp="1"/>
          </p:cNvSpPr>
          <p:nvPr>
            <p:ph type="ctrTitle"/>
          </p:nvPr>
        </p:nvSpPr>
        <p:spPr>
          <a:xfrm>
            <a:off x="102441" y="567922"/>
            <a:ext cx="9076933" cy="1874812"/>
          </a:xfrm>
        </p:spPr>
        <p:txBody>
          <a:bodyPr>
            <a:noAutofit/>
          </a:bodyPr>
          <a:lstStyle/>
          <a:p>
            <a:r>
              <a:rPr lang="pt-BR" sz="4400" dirty="0">
                <a:solidFill>
                  <a:schemeClr val="bg1"/>
                </a:solidFill>
                <a:latin typeface="+mn-lt"/>
                <a:ea typeface="Roboto" pitchFamily="2" charset="0"/>
              </a:rPr>
              <a:t>Top 10 </a:t>
            </a:r>
            <a:r>
              <a:rPr lang="pt-BR" sz="4400" dirty="0" err="1">
                <a:solidFill>
                  <a:schemeClr val="bg1"/>
                </a:solidFill>
                <a:latin typeface="+mn-lt"/>
                <a:ea typeface="Roboto" pitchFamily="2" charset="0"/>
              </a:rPr>
              <a:t>Trends</a:t>
            </a:r>
            <a:r>
              <a:rPr lang="pt-BR" sz="4400" dirty="0">
                <a:solidFill>
                  <a:schemeClr val="bg1"/>
                </a:solidFill>
                <a:latin typeface="+mn-lt"/>
                <a:ea typeface="Roboto" pitchFamily="2" charset="0"/>
              </a:rPr>
              <a:t> ANUGA</a:t>
            </a:r>
            <a:br>
              <a:rPr lang="bg-BG" sz="4400" dirty="0">
                <a:solidFill>
                  <a:schemeClr val="bg1"/>
                </a:solidFill>
                <a:latin typeface="+mn-lt"/>
                <a:ea typeface="Roboto" pitchFamily="2" charset="0"/>
              </a:rPr>
            </a:br>
            <a:endParaRPr lang="bg-BG" sz="4400" b="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3284" y="1866646"/>
            <a:ext cx="2197404" cy="3124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869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868117" y="1630528"/>
            <a:ext cx="8399401" cy="4048821"/>
            <a:chOff x="384599" y="1884521"/>
            <a:chExt cx="8399401" cy="4048821"/>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72494"/>
              <a:chOff x="3933521" y="1916832"/>
              <a:chExt cx="4850479" cy="2534621"/>
            </a:xfrm>
          </p:grpSpPr>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chemeClr val="bg2"/>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endParaRPr lang="pt-BR" sz="3600" dirty="0">
                  <a:ln w="0"/>
                  <a:solidFill>
                    <a:schemeClr val="bg1"/>
                  </a:solidFill>
                  <a:effectLst>
                    <a:outerShdw blurRad="38100" dist="25400" dir="5400000" algn="ctr" rotWithShape="0">
                      <a:srgbClr val="6E747A">
                        <a:alpha val="43000"/>
                      </a:srgbClr>
                    </a:outerShdw>
                  </a:effectLst>
                </a:endParaRP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endParaRPr lang="pt-BR" sz="3600" dirty="0">
                  <a:ln w="0"/>
                  <a:solidFill>
                    <a:schemeClr val="bg1"/>
                  </a:solidFill>
                  <a:effectLst>
                    <a:outerShdw blurRad="38100" dist="25400" dir="5400000" algn="ctr" rotWithShape="0">
                      <a:srgbClr val="6E747A">
                        <a:alpha val="43000"/>
                      </a:srgbClr>
                    </a:outerShdw>
                  </a:effectLst>
                </a:endParaRPr>
              </a:p>
            </p:txBody>
          </p:sp>
          <p:sp>
            <p:nvSpPr>
              <p:cNvPr id="67" name="AutoShape 30173"/>
              <p:cNvSpPr>
                <a:spLocks noChangeAspect="1" noChangeArrowheads="1" noTextEdit="1"/>
              </p:cNvSpPr>
              <p:nvPr/>
            </p:nvSpPr>
            <p:spPr bwMode="auto">
              <a:xfrm>
                <a:off x="3933521" y="1916832"/>
                <a:ext cx="4821131" cy="527204"/>
              </a:xfrm>
              <a:prstGeom prst="rect">
                <a:avLst/>
              </a:prstGeom>
              <a:solidFill>
                <a:srgbClr val="D8EBCD"/>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204851" y="2080003"/>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391464" y="2046460"/>
                <a:ext cx="2530501" cy="261880"/>
              </a:xfrm>
              <a:prstGeom prst="rect">
                <a:avLst/>
              </a:prstGeom>
            </p:spPr>
            <p:txBody>
              <a:bodyPr wrap="none">
                <a:spAutoFit/>
              </a:bodyPr>
              <a:lstStyle/>
              <a:p>
                <a:r>
                  <a:rPr lang="pt-BR" sz="2000" b="1" dirty="0">
                    <a:solidFill>
                      <a:srgbClr val="0D4711"/>
                    </a:solidFill>
                    <a:cs typeface="MV Boli" panose="02000500030200090000" pitchFamily="2" charset="0"/>
                  </a:rPr>
                  <a:t>I </a:t>
                </a:r>
                <a:r>
                  <a:rPr lang="pt-BR" sz="2000" b="1" dirty="0" err="1">
                    <a:solidFill>
                      <a:srgbClr val="0D4711"/>
                    </a:solidFill>
                    <a:cs typeface="MV Boli" panose="02000500030200090000" pitchFamily="2" charset="0"/>
                  </a:rPr>
                  <a:t>can</a:t>
                </a:r>
                <a:r>
                  <a:rPr lang="pt-BR" sz="2000" b="1" dirty="0">
                    <a:solidFill>
                      <a:srgbClr val="0D4711"/>
                    </a:solidFill>
                    <a:cs typeface="MV Boli" panose="02000500030200090000" pitchFamily="2" charset="0"/>
                  </a:rPr>
                  <a:t> look </a:t>
                </a:r>
                <a:r>
                  <a:rPr lang="pt-BR" sz="2000" b="1" dirty="0" err="1">
                    <a:solidFill>
                      <a:srgbClr val="0D4711"/>
                    </a:solidFill>
                    <a:cs typeface="MV Boli" panose="02000500030200090000" pitchFamily="2" charset="0"/>
                  </a:rPr>
                  <a:t>after</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myself</a:t>
                </a:r>
                <a:endParaRPr lang="pt-BR" sz="2000" b="1" dirty="0">
                  <a:solidFill>
                    <a:srgbClr val="0D4711"/>
                  </a:solidFill>
                </a:endParaRPr>
              </a:p>
            </p:txBody>
          </p:sp>
          <p:sp>
            <p:nvSpPr>
              <p:cNvPr id="83" name="Retângulo 82"/>
              <p:cNvSpPr/>
              <p:nvPr/>
            </p:nvSpPr>
            <p:spPr>
              <a:xfrm>
                <a:off x="4398002" y="2682322"/>
                <a:ext cx="2940036" cy="270944"/>
              </a:xfrm>
              <a:prstGeom prst="rect">
                <a:avLst/>
              </a:prstGeom>
            </p:spPr>
            <p:txBody>
              <a:bodyPr wrap="none">
                <a:spAutoFit/>
              </a:bodyPr>
              <a:lstStyle/>
              <a:p>
                <a:pPr>
                  <a:lnSpc>
                    <a:spcPct val="110000"/>
                  </a:lnSpc>
                  <a:defRPr/>
                </a:pPr>
                <a:r>
                  <a:rPr lang="pt-BR" sz="2000" b="1" dirty="0">
                    <a:solidFill>
                      <a:schemeClr val="bg2">
                        <a:lumMod val="50000"/>
                      </a:schemeClr>
                    </a:solidFill>
                    <a:cs typeface="MV Boli" panose="02000500030200090000" pitchFamily="2" charset="0"/>
                  </a:rPr>
                  <a:t>I </a:t>
                </a:r>
                <a:r>
                  <a:rPr lang="pt-BR" sz="2000" b="1" dirty="0" err="1">
                    <a:solidFill>
                      <a:schemeClr val="bg2">
                        <a:lumMod val="50000"/>
                      </a:schemeClr>
                    </a:solidFill>
                    <a:cs typeface="MV Boli" panose="02000500030200090000" pitchFamily="2" charset="0"/>
                  </a:rPr>
                  <a:t>want</a:t>
                </a:r>
                <a:r>
                  <a:rPr lang="pt-BR" sz="2000" b="1" dirty="0">
                    <a:solidFill>
                      <a:schemeClr val="bg2">
                        <a:lumMod val="50000"/>
                      </a:schemeClr>
                    </a:solidFill>
                    <a:cs typeface="MV Boli" panose="02000500030200090000" pitchFamily="2" charset="0"/>
                  </a:rPr>
                  <a:t> a </a:t>
                </a:r>
                <a:r>
                  <a:rPr lang="pt-BR" sz="2000" b="1" dirty="0" err="1">
                    <a:solidFill>
                      <a:schemeClr val="bg2">
                        <a:lumMod val="50000"/>
                      </a:schemeClr>
                    </a:solidFill>
                    <a:cs typeface="MV Boli" panose="02000500030200090000" pitchFamily="2" charset="0"/>
                  </a:rPr>
                  <a:t>free</a:t>
                </a:r>
                <a:r>
                  <a:rPr lang="pt-BR" sz="2000" b="1" dirty="0">
                    <a:solidFill>
                      <a:schemeClr val="bg2">
                        <a:lumMod val="50000"/>
                      </a:schemeClr>
                    </a:solidFill>
                    <a:cs typeface="MV Boli" panose="02000500030200090000" pitchFamily="2" charset="0"/>
                  </a:rPr>
                  <a:t> </a:t>
                </a:r>
                <a:r>
                  <a:rPr lang="pt-BR" sz="2000" b="1" dirty="0" err="1">
                    <a:solidFill>
                      <a:schemeClr val="bg2">
                        <a:lumMod val="50000"/>
                      </a:schemeClr>
                    </a:solidFill>
                    <a:cs typeface="MV Boli" panose="02000500030200090000" pitchFamily="2" charset="0"/>
                  </a:rPr>
                  <a:t>plastic</a:t>
                </a:r>
                <a:r>
                  <a:rPr lang="pt-BR" sz="2000" b="1" dirty="0">
                    <a:solidFill>
                      <a:schemeClr val="bg2">
                        <a:lumMod val="50000"/>
                      </a:schemeClr>
                    </a:solidFill>
                    <a:cs typeface="MV Boli" panose="02000500030200090000" pitchFamily="2" charset="0"/>
                  </a:rPr>
                  <a:t> world</a:t>
                </a: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pt-BR" sz="2000"/>
              </a:p>
            </p:txBody>
          </p:sp>
        </p:grpSp>
      </p:grpSp>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solidFill>
                  <a:srgbClr val="0D4711"/>
                </a:solidFill>
                <a:latin typeface="+mn-lt"/>
              </a:rPr>
              <a:t>Agenda</a:t>
            </a:r>
          </a:p>
        </p:txBody>
      </p:sp>
      <p:pic>
        <p:nvPicPr>
          <p:cNvPr id="2" name="Picture 1"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519" y="293404"/>
            <a:ext cx="1654461" cy="2352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820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7986-50C8-4279-B7F4-4657D8D33734}"/>
              </a:ext>
            </a:extLst>
          </p:cNvPr>
          <p:cNvSpPr>
            <a:spLocks noGrp="1"/>
          </p:cNvSpPr>
          <p:nvPr>
            <p:ph type="title"/>
          </p:nvPr>
        </p:nvSpPr>
        <p:spPr/>
        <p:txBody>
          <a:bodyPr/>
          <a:lstStyle/>
          <a:p>
            <a:r>
              <a:rPr lang="pt-BR" dirty="0"/>
              <a:t>I </a:t>
            </a:r>
            <a:r>
              <a:rPr lang="pt-BR" dirty="0" err="1"/>
              <a:t>can</a:t>
            </a:r>
            <a:r>
              <a:rPr lang="pt-BR" dirty="0"/>
              <a:t> look </a:t>
            </a:r>
            <a:r>
              <a:rPr lang="pt-BR" dirty="0" err="1"/>
              <a:t>after</a:t>
            </a:r>
            <a:r>
              <a:rPr lang="pt-BR" dirty="0"/>
              <a:t> </a:t>
            </a:r>
            <a:r>
              <a:rPr lang="pt-BR" dirty="0" err="1"/>
              <a:t>myself</a:t>
            </a:r>
            <a:endParaRPr lang="pt-BR" dirty="0"/>
          </a:p>
        </p:txBody>
      </p:sp>
      <p:sp>
        <p:nvSpPr>
          <p:cNvPr id="3" name="Espaço Reservado para Conteúdo 2">
            <a:extLst>
              <a:ext uri="{FF2B5EF4-FFF2-40B4-BE49-F238E27FC236}">
                <a16:creationId xmlns:a16="http://schemas.microsoft.com/office/drawing/2014/main" id="{ADA258FF-0BB0-4854-B15E-334EC81775EC}"/>
              </a:ext>
            </a:extLst>
          </p:cNvPr>
          <p:cNvSpPr>
            <a:spLocks noGrp="1"/>
          </p:cNvSpPr>
          <p:nvPr>
            <p:ph idx="1"/>
          </p:nvPr>
        </p:nvSpPr>
        <p:spPr/>
        <p:txBody>
          <a:bodyPr/>
          <a:lstStyle/>
          <a:p>
            <a:r>
              <a:rPr lang="pt-BR" dirty="0"/>
              <a:t>Consumismo x Bem-estar</a:t>
            </a:r>
          </a:p>
          <a:p>
            <a:r>
              <a:rPr lang="pt-BR" dirty="0"/>
              <a:t>Influência das </a:t>
            </a:r>
            <a:r>
              <a:rPr lang="pt-BR" dirty="0" err="1"/>
              <a:t>mídas</a:t>
            </a:r>
            <a:r>
              <a:rPr lang="pt-BR" dirty="0"/>
              <a:t> e redes sociais</a:t>
            </a:r>
          </a:p>
          <a:p>
            <a:r>
              <a:rPr lang="pt-BR" dirty="0"/>
              <a:t>Modelo de vida almejado</a:t>
            </a:r>
          </a:p>
          <a:p>
            <a:r>
              <a:rPr lang="pt-BR" dirty="0"/>
              <a:t>“</a:t>
            </a:r>
            <a:r>
              <a:rPr lang="pt-BR" dirty="0" err="1"/>
              <a:t>Hype</a:t>
            </a:r>
            <a:r>
              <a:rPr lang="pt-BR" dirty="0"/>
              <a:t>”</a:t>
            </a:r>
          </a:p>
          <a:p>
            <a:r>
              <a:rPr lang="pt-BR" dirty="0"/>
              <a:t>Independência de marcas</a:t>
            </a:r>
          </a:p>
          <a:p>
            <a:endParaRPr lang="pt-BR" dirty="0"/>
          </a:p>
          <a:p>
            <a:pPr marL="0" indent="0">
              <a:buNone/>
            </a:pPr>
            <a:endParaRPr lang="pt-BR" dirty="0"/>
          </a:p>
        </p:txBody>
      </p:sp>
    </p:spTree>
    <p:extLst>
      <p:ext uri="{BB962C8B-B14F-4D97-AF65-F5344CB8AC3E}">
        <p14:creationId xmlns:p14="http://schemas.microsoft.com/office/powerpoint/2010/main" val="2063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780803" y="1052382"/>
            <a:ext cx="6513323" cy="4356382"/>
          </a:xfrm>
          <a:prstGeom prst="rect">
            <a:avLst/>
          </a:prstGeom>
        </p:spPr>
      </p:pic>
    </p:spTree>
    <p:extLst>
      <p:ext uri="{BB962C8B-B14F-4D97-AF65-F5344CB8AC3E}">
        <p14:creationId xmlns:p14="http://schemas.microsoft.com/office/powerpoint/2010/main" val="41271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861020" y="913819"/>
            <a:ext cx="7361151" cy="4704793"/>
          </a:xfrm>
          <a:prstGeom prst="rect">
            <a:avLst/>
          </a:prstGeom>
        </p:spPr>
      </p:pic>
    </p:spTree>
    <p:extLst>
      <p:ext uri="{BB962C8B-B14F-4D97-AF65-F5344CB8AC3E}">
        <p14:creationId xmlns:p14="http://schemas.microsoft.com/office/powerpoint/2010/main" val="244862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a:stretch>
            <a:fillRect/>
          </a:stretch>
        </p:blipFill>
        <p:spPr>
          <a:xfrm>
            <a:off x="2260228" y="1392072"/>
            <a:ext cx="8513096" cy="3316406"/>
          </a:xfrm>
          <a:prstGeom prst="rect">
            <a:avLst/>
          </a:prstGeom>
        </p:spPr>
      </p:pic>
    </p:spTree>
    <p:extLst>
      <p:ext uri="{BB962C8B-B14F-4D97-AF65-F5344CB8AC3E}">
        <p14:creationId xmlns:p14="http://schemas.microsoft.com/office/powerpoint/2010/main" val="274347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02714C39-092E-4355-A1FD-11E57C8A329B}"/>
              </a:ext>
            </a:extLst>
          </p:cNvPr>
          <p:cNvPicPr>
            <a:picLocks noGrp="1" noChangeAspect="1"/>
          </p:cNvPicPr>
          <p:nvPr>
            <p:ph idx="1"/>
          </p:nvPr>
        </p:nvPicPr>
        <p:blipFill rotWithShape="1">
          <a:blip r:embed="rId2"/>
          <a:srcRect l="14501" t="20632" r="16200" b="43889"/>
          <a:stretch/>
        </p:blipFill>
        <p:spPr>
          <a:xfrm>
            <a:off x="133413" y="1712741"/>
            <a:ext cx="11925174" cy="3432517"/>
          </a:xfrm>
          <a:prstGeom prst="rect">
            <a:avLst/>
          </a:prstGeom>
        </p:spPr>
      </p:pic>
      <p:sp>
        <p:nvSpPr>
          <p:cNvPr id="5" name="CaixaDeTexto 4">
            <a:extLst>
              <a:ext uri="{FF2B5EF4-FFF2-40B4-BE49-F238E27FC236}">
                <a16:creationId xmlns:a16="http://schemas.microsoft.com/office/drawing/2014/main" id="{C1E121D4-0C11-4210-9184-90E734D33A1D}"/>
              </a:ext>
            </a:extLst>
          </p:cNvPr>
          <p:cNvSpPr txBox="1"/>
          <p:nvPr/>
        </p:nvSpPr>
        <p:spPr>
          <a:xfrm>
            <a:off x="450166" y="5416062"/>
            <a:ext cx="3151163" cy="369332"/>
          </a:xfrm>
          <a:prstGeom prst="rect">
            <a:avLst/>
          </a:prstGeom>
          <a:noFill/>
        </p:spPr>
        <p:txBody>
          <a:bodyPr wrap="square" rtlCol="0">
            <a:spAutoFit/>
          </a:bodyPr>
          <a:lstStyle/>
          <a:p>
            <a:r>
              <a:rPr lang="pt-BR" dirty="0"/>
              <a:t>Fonte: IBGE</a:t>
            </a:r>
          </a:p>
        </p:txBody>
      </p:sp>
    </p:spTree>
    <p:extLst>
      <p:ext uri="{BB962C8B-B14F-4D97-AF65-F5344CB8AC3E}">
        <p14:creationId xmlns:p14="http://schemas.microsoft.com/office/powerpoint/2010/main" val="74164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 </a:t>
            </a:r>
            <a:r>
              <a:rPr lang="pt-BR" dirty="0" err="1"/>
              <a:t>can</a:t>
            </a:r>
            <a:r>
              <a:rPr lang="pt-BR" dirty="0"/>
              <a:t> look </a:t>
            </a:r>
            <a:r>
              <a:rPr lang="pt-BR" dirty="0" err="1"/>
              <a:t>after</a:t>
            </a:r>
            <a:r>
              <a:rPr lang="pt-BR" dirty="0"/>
              <a:t> </a:t>
            </a:r>
            <a:r>
              <a:rPr lang="pt-BR" dirty="0" err="1"/>
              <a:t>myself</a:t>
            </a:r>
            <a:r>
              <a:rPr lang="pt-BR" dirty="0"/>
              <a:t> </a:t>
            </a:r>
          </a:p>
        </p:txBody>
      </p:sp>
      <p:sp>
        <p:nvSpPr>
          <p:cNvPr id="3" name="Espaço Reservado para Conteúdo 2"/>
          <p:cNvSpPr>
            <a:spLocks noGrp="1"/>
          </p:cNvSpPr>
          <p:nvPr>
            <p:ph idx="1"/>
          </p:nvPr>
        </p:nvSpPr>
        <p:spPr/>
        <p:txBody>
          <a:bodyPr/>
          <a:lstStyle/>
          <a:p>
            <a:r>
              <a:rPr lang="pt-BR" dirty="0"/>
              <a:t>Nós podemos cuidar de nós mesmos, com o equipamento certo;</a:t>
            </a:r>
          </a:p>
          <a:p>
            <a:r>
              <a:rPr lang="pt-BR" dirty="0"/>
              <a:t>Modo de simplificar as coisas;</a:t>
            </a:r>
          </a:p>
          <a:p>
            <a:r>
              <a:rPr lang="pt-BR" dirty="0"/>
              <a:t>Compras x Moralismo;</a:t>
            </a:r>
          </a:p>
          <a:p>
            <a:r>
              <a:rPr lang="pt-BR" dirty="0"/>
              <a:t>Consumo ético;</a:t>
            </a:r>
          </a:p>
          <a:p>
            <a:endParaRPr lang="pt-BR" dirty="0"/>
          </a:p>
        </p:txBody>
      </p:sp>
    </p:spTree>
    <p:extLst>
      <p:ext uri="{BB962C8B-B14F-4D97-AF65-F5344CB8AC3E}">
        <p14:creationId xmlns:p14="http://schemas.microsoft.com/office/powerpoint/2010/main" val="1870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rotWithShape="1">
          <a:blip r:embed="rId2"/>
          <a:srcRect l="23947" t="38329" r="26370" b="13176"/>
          <a:stretch/>
        </p:blipFill>
        <p:spPr>
          <a:xfrm>
            <a:off x="1195755" y="656492"/>
            <a:ext cx="9612922" cy="5275385"/>
          </a:xfrm>
          <a:prstGeom prst="rect">
            <a:avLst/>
          </a:prstGeom>
        </p:spPr>
      </p:pic>
    </p:spTree>
    <p:extLst>
      <p:ext uri="{BB962C8B-B14F-4D97-AF65-F5344CB8AC3E}">
        <p14:creationId xmlns:p14="http://schemas.microsoft.com/office/powerpoint/2010/main" val="238764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Respostas a esse movimento </a:t>
            </a:r>
          </a:p>
        </p:txBody>
      </p:sp>
      <p:pic>
        <p:nvPicPr>
          <p:cNvPr id="4" name="Espaço Reservado para Conteúdo 3"/>
          <p:cNvPicPr>
            <a:picLocks noGrp="1" noChangeAspect="1"/>
          </p:cNvPicPr>
          <p:nvPr>
            <p:ph idx="1"/>
          </p:nvPr>
        </p:nvPicPr>
        <p:blipFill rotWithShape="1">
          <a:blip r:embed="rId3"/>
          <a:srcRect l="27105" t="28092" r="50272" b="27725"/>
          <a:stretch/>
        </p:blipFill>
        <p:spPr>
          <a:xfrm>
            <a:off x="519546" y="1690688"/>
            <a:ext cx="3622963" cy="4292147"/>
          </a:xfrm>
          <a:prstGeom prst="rect">
            <a:avLst/>
          </a:prstGeom>
        </p:spPr>
      </p:pic>
      <p:pic>
        <p:nvPicPr>
          <p:cNvPr id="5" name="Imagem 4"/>
          <p:cNvPicPr>
            <a:picLocks noChangeAspect="1"/>
          </p:cNvPicPr>
          <p:nvPr/>
        </p:nvPicPr>
        <p:blipFill rotWithShape="1">
          <a:blip r:embed="rId4"/>
          <a:srcRect l="26754" t="24337" r="50000" b="43350"/>
          <a:stretch/>
        </p:blipFill>
        <p:spPr>
          <a:xfrm>
            <a:off x="4142509" y="1690688"/>
            <a:ext cx="3796146" cy="4419167"/>
          </a:xfrm>
          <a:prstGeom prst="rect">
            <a:avLst/>
          </a:prstGeom>
        </p:spPr>
      </p:pic>
      <p:pic>
        <p:nvPicPr>
          <p:cNvPr id="6" name="Imagem 5"/>
          <p:cNvPicPr>
            <a:picLocks noChangeAspect="1"/>
          </p:cNvPicPr>
          <p:nvPr/>
        </p:nvPicPr>
        <p:blipFill rotWithShape="1">
          <a:blip r:embed="rId5"/>
          <a:srcRect l="54145" t="41586" r="23150" b="15465"/>
          <a:stretch/>
        </p:blipFill>
        <p:spPr>
          <a:xfrm>
            <a:off x="8136349" y="1690688"/>
            <a:ext cx="3881759" cy="4419167"/>
          </a:xfrm>
          <a:prstGeom prst="rect">
            <a:avLst/>
          </a:prstGeom>
        </p:spPr>
      </p:pic>
    </p:spTree>
    <p:extLst>
      <p:ext uri="{BB962C8B-B14F-4D97-AF65-F5344CB8AC3E}">
        <p14:creationId xmlns:p14="http://schemas.microsoft.com/office/powerpoint/2010/main" val="393290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 </a:t>
            </a:r>
            <a:r>
              <a:rPr lang="pt-BR" dirty="0" err="1"/>
              <a:t>can</a:t>
            </a:r>
            <a:r>
              <a:rPr lang="pt-BR" dirty="0"/>
              <a:t> look </a:t>
            </a:r>
            <a:r>
              <a:rPr lang="pt-BR" dirty="0" err="1"/>
              <a:t>after</a:t>
            </a:r>
            <a:r>
              <a:rPr lang="pt-BR" dirty="0"/>
              <a:t> </a:t>
            </a:r>
            <a:r>
              <a:rPr lang="pt-BR" dirty="0" err="1"/>
              <a:t>myself</a:t>
            </a:r>
            <a:r>
              <a:rPr lang="pt-BR" dirty="0"/>
              <a:t> </a:t>
            </a:r>
          </a:p>
        </p:txBody>
      </p:sp>
      <p:sp>
        <p:nvSpPr>
          <p:cNvPr id="3" name="Espaço Reservado para Conteúdo 2"/>
          <p:cNvSpPr>
            <a:spLocks noGrp="1"/>
          </p:cNvSpPr>
          <p:nvPr>
            <p:ph idx="1"/>
          </p:nvPr>
        </p:nvSpPr>
        <p:spPr/>
        <p:txBody>
          <a:bodyPr/>
          <a:lstStyle/>
          <a:p>
            <a:r>
              <a:rPr lang="pt-BR" dirty="0"/>
              <a:t>Consumidor importante para o mercado;</a:t>
            </a:r>
          </a:p>
          <a:p>
            <a:r>
              <a:rPr lang="pt-BR" dirty="0"/>
              <a:t>Bloqueio de influências das mídias sociais;</a:t>
            </a:r>
          </a:p>
          <a:p>
            <a:r>
              <a:rPr lang="pt-BR" dirty="0"/>
              <a:t>Nós próximos 5 anos, experiências reais;</a:t>
            </a:r>
          </a:p>
          <a:p>
            <a:r>
              <a:rPr lang="pt-BR" dirty="0"/>
              <a:t>Nada de </a:t>
            </a:r>
            <a:r>
              <a:rPr lang="pt-BR" i="1" dirty="0" err="1"/>
              <a:t>hype</a:t>
            </a:r>
            <a:r>
              <a:rPr lang="pt-BR" i="1" dirty="0"/>
              <a:t>, </a:t>
            </a:r>
            <a:r>
              <a:rPr lang="pt-BR" dirty="0"/>
              <a:t>somente produtos que atendam a suas necessidades.</a:t>
            </a:r>
          </a:p>
        </p:txBody>
      </p:sp>
    </p:spTree>
    <p:extLst>
      <p:ext uri="{BB962C8B-B14F-4D97-AF65-F5344CB8AC3E}">
        <p14:creationId xmlns:p14="http://schemas.microsoft.com/office/powerpoint/2010/main" val="215662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p:cNvGrpSpPr/>
          <p:nvPr/>
        </p:nvGrpSpPr>
        <p:grpSpPr>
          <a:xfrm>
            <a:off x="868117" y="1630528"/>
            <a:ext cx="8399401" cy="4048821"/>
            <a:chOff x="384599" y="1884521"/>
            <a:chExt cx="8399401" cy="4048821"/>
          </a:xfrm>
        </p:grpSpPr>
        <p:sp>
          <p:nvSpPr>
            <p:cNvPr id="5" name="Snip Diagonal Corner Rectangle 9"/>
            <p:cNvSpPr/>
            <p:nvPr/>
          </p:nvSpPr>
          <p:spPr>
            <a:xfrm>
              <a:off x="384599" y="1884521"/>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Agrupar 2"/>
            <p:cNvGrpSpPr/>
            <p:nvPr/>
          </p:nvGrpSpPr>
          <p:grpSpPr>
            <a:xfrm>
              <a:off x="3933521" y="2060848"/>
              <a:ext cx="4850479" cy="3872494"/>
              <a:chOff x="3933521" y="1916832"/>
              <a:chExt cx="4850479" cy="2534621"/>
            </a:xfrm>
          </p:grpSpPr>
          <p:sp>
            <p:nvSpPr>
              <p:cNvPr id="54" name="AutoShape 30173"/>
              <p:cNvSpPr>
                <a:spLocks noChangeAspect="1" noChangeArrowheads="1" noTextEdit="1"/>
              </p:cNvSpPr>
              <p:nvPr/>
            </p:nvSpPr>
            <p:spPr bwMode="auto">
              <a:xfrm>
                <a:off x="3933522" y="2551107"/>
                <a:ext cx="4823470" cy="52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3938897" y="2599387"/>
                <a:ext cx="4842067" cy="459880"/>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3935861" y="2586254"/>
                <a:ext cx="4773189" cy="453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324941" y="2676842"/>
                <a:ext cx="459059"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8528133" y="2651819"/>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64" name="Retângulo 63"/>
              <p:cNvSpPr/>
              <p:nvPr/>
            </p:nvSpPr>
            <p:spPr>
              <a:xfrm>
                <a:off x="8536972" y="3356305"/>
                <a:ext cx="183952" cy="423036"/>
              </a:xfrm>
              <a:prstGeom prst="rect">
                <a:avLst/>
              </a:prstGeom>
              <a:noFill/>
            </p:spPr>
            <p:txBody>
              <a:bodyPr wrap="square" lIns="91440" tIns="45720" rIns="91440" bIns="45720">
                <a:spAutoFit/>
              </a:bodyPr>
              <a:lstStyle/>
              <a:p>
                <a:pPr algn="ctr"/>
                <a:endParaRPr lang="pt-BR" sz="3600" dirty="0">
                  <a:ln w="0"/>
                  <a:solidFill>
                    <a:schemeClr val="bg1"/>
                  </a:solidFill>
                  <a:effectLst>
                    <a:outerShdw blurRad="38100" dist="25400" dir="5400000" algn="ctr" rotWithShape="0">
                      <a:srgbClr val="6E747A">
                        <a:alpha val="43000"/>
                      </a:srgbClr>
                    </a:outerShdw>
                  </a:effectLst>
                </a:endParaRPr>
              </a:p>
            </p:txBody>
          </p:sp>
          <p:sp>
            <p:nvSpPr>
              <p:cNvPr id="65" name="Retângulo 64"/>
              <p:cNvSpPr/>
              <p:nvPr/>
            </p:nvSpPr>
            <p:spPr>
              <a:xfrm>
                <a:off x="8536972" y="4028417"/>
                <a:ext cx="183952" cy="423036"/>
              </a:xfrm>
              <a:prstGeom prst="rect">
                <a:avLst/>
              </a:prstGeom>
              <a:noFill/>
            </p:spPr>
            <p:txBody>
              <a:bodyPr wrap="square" lIns="91440" tIns="45720" rIns="91440" bIns="45720">
                <a:spAutoFit/>
              </a:bodyPr>
              <a:lstStyle/>
              <a:p>
                <a:pPr algn="ctr"/>
                <a:endParaRPr lang="pt-BR" sz="3600" dirty="0">
                  <a:ln w="0"/>
                  <a:solidFill>
                    <a:schemeClr val="bg1"/>
                  </a:solidFill>
                  <a:effectLst>
                    <a:outerShdw blurRad="38100" dist="25400" dir="5400000" algn="ctr" rotWithShape="0">
                      <a:srgbClr val="6E747A">
                        <a:alpha val="43000"/>
                      </a:srgbClr>
                    </a:outerShdw>
                  </a:effectLst>
                </a:endParaRPr>
              </a:p>
            </p:txBody>
          </p:sp>
          <p:sp>
            <p:nvSpPr>
              <p:cNvPr id="67" name="AutoShape 30173"/>
              <p:cNvSpPr>
                <a:spLocks noChangeAspect="1" noChangeArrowheads="1" noTextEdit="1"/>
              </p:cNvSpPr>
              <p:nvPr/>
            </p:nvSpPr>
            <p:spPr bwMode="auto">
              <a:xfrm>
                <a:off x="3933521" y="1916832"/>
                <a:ext cx="4821131" cy="527204"/>
              </a:xfrm>
              <a:prstGeom prst="rect">
                <a:avLst/>
              </a:prstGeom>
              <a:solidFill>
                <a:schemeClr val="bg1">
                  <a:lumMod val="8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8" name="Rectangle 30175"/>
              <p:cNvSpPr>
                <a:spLocks noChangeArrowheads="1"/>
              </p:cNvSpPr>
              <p:nvPr/>
            </p:nvSpPr>
            <p:spPr bwMode="auto">
              <a:xfrm>
                <a:off x="4067944" y="1945544"/>
                <a:ext cx="4686709" cy="459880"/>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322601" y="2042568"/>
                <a:ext cx="458362" cy="400973"/>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chemeClr val="tx1">
                  <a:lumMod val="75000"/>
                  <a:lumOff val="2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204851" y="2080003"/>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chemeClr val="tx1">
                  <a:lumMod val="50000"/>
                  <a:lumOff val="50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8518913" y="2043063"/>
                <a:ext cx="183952" cy="423036"/>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391464" y="2046460"/>
                <a:ext cx="2530501" cy="261880"/>
              </a:xfrm>
              <a:prstGeom prst="rect">
                <a:avLst/>
              </a:prstGeom>
            </p:spPr>
            <p:txBody>
              <a:bodyPr wrap="none">
                <a:spAutoFit/>
              </a:bodyPr>
              <a:lstStyle/>
              <a:p>
                <a:r>
                  <a:rPr lang="pt-BR" sz="2000" b="1" dirty="0">
                    <a:solidFill>
                      <a:schemeClr val="tx1">
                        <a:lumMod val="50000"/>
                        <a:lumOff val="50000"/>
                      </a:schemeClr>
                    </a:solidFill>
                    <a:cs typeface="MV Boli" panose="02000500030200090000" pitchFamily="2" charset="0"/>
                  </a:rPr>
                  <a:t>I </a:t>
                </a:r>
                <a:r>
                  <a:rPr lang="pt-BR" sz="2000" b="1" dirty="0" err="1">
                    <a:solidFill>
                      <a:schemeClr val="tx1">
                        <a:lumMod val="50000"/>
                        <a:lumOff val="50000"/>
                      </a:schemeClr>
                    </a:solidFill>
                    <a:cs typeface="MV Boli" panose="02000500030200090000" pitchFamily="2" charset="0"/>
                  </a:rPr>
                  <a:t>can</a:t>
                </a:r>
                <a:r>
                  <a:rPr lang="pt-BR" sz="2000" b="1" dirty="0">
                    <a:solidFill>
                      <a:schemeClr val="tx1">
                        <a:lumMod val="50000"/>
                        <a:lumOff val="50000"/>
                      </a:schemeClr>
                    </a:solidFill>
                    <a:cs typeface="MV Boli" panose="02000500030200090000" pitchFamily="2" charset="0"/>
                  </a:rPr>
                  <a:t> look </a:t>
                </a:r>
                <a:r>
                  <a:rPr lang="pt-BR" sz="2000" b="1" dirty="0" err="1">
                    <a:solidFill>
                      <a:schemeClr val="tx1">
                        <a:lumMod val="50000"/>
                        <a:lumOff val="50000"/>
                      </a:schemeClr>
                    </a:solidFill>
                    <a:cs typeface="MV Boli" panose="02000500030200090000" pitchFamily="2" charset="0"/>
                  </a:rPr>
                  <a:t>after</a:t>
                </a:r>
                <a:r>
                  <a:rPr lang="pt-BR" sz="2000" b="1" dirty="0">
                    <a:solidFill>
                      <a:schemeClr val="tx1">
                        <a:lumMod val="50000"/>
                        <a:lumOff val="50000"/>
                      </a:schemeClr>
                    </a:solidFill>
                    <a:cs typeface="MV Boli" panose="02000500030200090000" pitchFamily="2" charset="0"/>
                  </a:rPr>
                  <a:t> </a:t>
                </a:r>
                <a:r>
                  <a:rPr lang="pt-BR" sz="2000" b="1" dirty="0" err="1">
                    <a:solidFill>
                      <a:schemeClr val="tx1">
                        <a:lumMod val="50000"/>
                        <a:lumOff val="50000"/>
                      </a:schemeClr>
                    </a:solidFill>
                    <a:cs typeface="MV Boli" panose="02000500030200090000" pitchFamily="2" charset="0"/>
                  </a:rPr>
                  <a:t>myself</a:t>
                </a:r>
                <a:endParaRPr lang="pt-BR" sz="2000" b="1" dirty="0">
                  <a:solidFill>
                    <a:schemeClr val="tx1">
                      <a:lumMod val="50000"/>
                      <a:lumOff val="50000"/>
                    </a:schemeClr>
                  </a:solidFill>
                </a:endParaRPr>
              </a:p>
            </p:txBody>
          </p:sp>
          <p:sp>
            <p:nvSpPr>
              <p:cNvPr id="83" name="Retângulo 82"/>
              <p:cNvSpPr/>
              <p:nvPr/>
            </p:nvSpPr>
            <p:spPr>
              <a:xfrm>
                <a:off x="4398002" y="2682322"/>
                <a:ext cx="2940036" cy="270944"/>
              </a:xfrm>
              <a:prstGeom prst="rect">
                <a:avLst/>
              </a:prstGeom>
            </p:spPr>
            <p:txBody>
              <a:bodyPr wrap="none">
                <a:spAutoFit/>
              </a:bodyPr>
              <a:lstStyle/>
              <a:p>
                <a:pPr>
                  <a:lnSpc>
                    <a:spcPct val="110000"/>
                  </a:lnSpc>
                  <a:defRPr/>
                </a:pPr>
                <a:r>
                  <a:rPr lang="pt-BR" sz="2000" b="1" dirty="0">
                    <a:solidFill>
                      <a:srgbClr val="0D4711"/>
                    </a:solidFill>
                    <a:cs typeface="MV Boli" panose="02000500030200090000" pitchFamily="2" charset="0"/>
                  </a:rPr>
                  <a:t>I </a:t>
                </a:r>
                <a:r>
                  <a:rPr lang="pt-BR" sz="2000" b="1" dirty="0" err="1">
                    <a:solidFill>
                      <a:srgbClr val="0D4711"/>
                    </a:solidFill>
                    <a:cs typeface="MV Boli" panose="02000500030200090000" pitchFamily="2" charset="0"/>
                  </a:rPr>
                  <a:t>want</a:t>
                </a:r>
                <a:r>
                  <a:rPr lang="pt-BR" sz="2000" b="1" dirty="0">
                    <a:solidFill>
                      <a:srgbClr val="0D4711"/>
                    </a:solidFill>
                    <a:cs typeface="MV Boli" panose="02000500030200090000" pitchFamily="2" charset="0"/>
                  </a:rPr>
                  <a:t> a </a:t>
                </a:r>
                <a:r>
                  <a:rPr lang="pt-BR" sz="2000" b="1" dirty="0" err="1">
                    <a:solidFill>
                      <a:srgbClr val="0D4711"/>
                    </a:solidFill>
                    <a:cs typeface="MV Boli" panose="02000500030200090000" pitchFamily="2" charset="0"/>
                  </a:rPr>
                  <a:t>free</a:t>
                </a:r>
                <a:r>
                  <a:rPr lang="pt-BR" sz="2000" b="1" dirty="0">
                    <a:solidFill>
                      <a:srgbClr val="0D4711"/>
                    </a:solidFill>
                    <a:cs typeface="MV Boli" panose="02000500030200090000" pitchFamily="2" charset="0"/>
                  </a:rPr>
                  <a:t> </a:t>
                </a:r>
                <a:r>
                  <a:rPr lang="pt-BR" sz="2000" b="1" dirty="0" err="1">
                    <a:solidFill>
                      <a:srgbClr val="0D4711"/>
                    </a:solidFill>
                    <a:cs typeface="MV Boli" panose="02000500030200090000" pitchFamily="2" charset="0"/>
                  </a:rPr>
                  <a:t>plastic</a:t>
                </a:r>
                <a:r>
                  <a:rPr lang="pt-BR" sz="2000" b="1" dirty="0">
                    <a:solidFill>
                      <a:srgbClr val="0D4711"/>
                    </a:solidFill>
                    <a:cs typeface="MV Boli" panose="02000500030200090000" pitchFamily="2" charset="0"/>
                  </a:rPr>
                  <a:t> world</a:t>
                </a:r>
              </a:p>
            </p:txBody>
          </p:sp>
          <p:sp>
            <p:nvSpPr>
              <p:cNvPr id="89" name="Freeform 30182"/>
              <p:cNvSpPr>
                <a:spLocks/>
              </p:cNvSpPr>
              <p:nvPr/>
            </p:nvSpPr>
            <p:spPr bwMode="auto">
              <a:xfrm>
                <a:off x="4205089" y="2719931"/>
                <a:ext cx="126818" cy="200801"/>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grpSp>
      </p:grpSp>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solidFill>
                  <a:srgbClr val="0D4711"/>
                </a:solidFill>
                <a:latin typeface="+mn-lt"/>
              </a:rPr>
              <a:t>Agenda</a:t>
            </a:r>
          </a:p>
        </p:txBody>
      </p:sp>
      <p:pic>
        <p:nvPicPr>
          <p:cNvPr id="2" name="Picture 1"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519" y="293404"/>
            <a:ext cx="1654461" cy="23526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6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7650E5-730D-4EC8-AAF7-26625CD62BA7}"/>
              </a:ext>
            </a:extLst>
          </p:cNvPr>
          <p:cNvSpPr>
            <a:spLocks noGrp="1"/>
          </p:cNvSpPr>
          <p:nvPr>
            <p:ph type="title"/>
          </p:nvPr>
        </p:nvSpPr>
        <p:spPr/>
        <p:txBody>
          <a:bodyPr/>
          <a:lstStyle/>
          <a:p>
            <a:r>
              <a:rPr lang="pt-BR" dirty="0"/>
              <a:t>I </a:t>
            </a:r>
            <a:r>
              <a:rPr lang="pt-BR" dirty="0" err="1"/>
              <a:t>want</a:t>
            </a:r>
            <a:r>
              <a:rPr lang="pt-BR" dirty="0"/>
              <a:t> a </a:t>
            </a:r>
            <a:r>
              <a:rPr lang="pt-BR" dirty="0" err="1"/>
              <a:t>plastic</a:t>
            </a:r>
            <a:r>
              <a:rPr lang="pt-BR" dirty="0"/>
              <a:t> </a:t>
            </a:r>
            <a:r>
              <a:rPr lang="pt-BR" dirty="0" err="1"/>
              <a:t>free</a:t>
            </a:r>
            <a:r>
              <a:rPr lang="pt-BR" dirty="0"/>
              <a:t> World</a:t>
            </a:r>
          </a:p>
        </p:txBody>
      </p:sp>
      <p:sp>
        <p:nvSpPr>
          <p:cNvPr id="3" name="Espaço Reservado para Conteúdo 2">
            <a:extLst>
              <a:ext uri="{FF2B5EF4-FFF2-40B4-BE49-F238E27FC236}">
                <a16:creationId xmlns:a16="http://schemas.microsoft.com/office/drawing/2014/main" id="{E278EC80-AE34-49F6-B46B-7FDF6ACBF77B}"/>
              </a:ext>
            </a:extLst>
          </p:cNvPr>
          <p:cNvSpPr>
            <a:spLocks noGrp="1"/>
          </p:cNvSpPr>
          <p:nvPr>
            <p:ph idx="1"/>
          </p:nvPr>
        </p:nvSpPr>
        <p:spPr/>
        <p:txBody>
          <a:bodyPr/>
          <a:lstStyle/>
          <a:p>
            <a:r>
              <a:rPr lang="pt-BR" dirty="0"/>
              <a:t>Sociedade global com alto uso de plástico:</a:t>
            </a:r>
          </a:p>
          <a:p>
            <a:pPr lvl="1"/>
            <a:r>
              <a:rPr lang="pt-BR" dirty="0"/>
              <a:t>63% das embalagens totais;</a:t>
            </a:r>
          </a:p>
          <a:p>
            <a:pPr lvl="1"/>
            <a:r>
              <a:rPr lang="pt-BR" dirty="0"/>
              <a:t>Versatilidade + durabilidade + redução do desperdício de alimentos;</a:t>
            </a:r>
          </a:p>
          <a:p>
            <a:pPr marL="457200" lvl="1" indent="0">
              <a:buNone/>
            </a:pPr>
            <a:endParaRPr lang="pt-BR" dirty="0"/>
          </a:p>
          <a:p>
            <a:r>
              <a:rPr lang="pt-BR" dirty="0"/>
              <a:t>Crescente conscientização social através de imagens devastadoras</a:t>
            </a:r>
          </a:p>
          <a:p>
            <a:r>
              <a:rPr lang="pt-BR" dirty="0"/>
              <a:t> Problemas:</a:t>
            </a:r>
          </a:p>
          <a:p>
            <a:pPr lvl="1"/>
            <a:r>
              <a:rPr lang="pt-BR" dirty="0"/>
              <a:t>Falta de infraestrutura, recursos ou vontade política + sociedade descartável.</a:t>
            </a:r>
          </a:p>
          <a:p>
            <a:pPr lvl="1"/>
            <a:endParaRPr lang="pt-BR" dirty="0"/>
          </a:p>
          <a:p>
            <a:endParaRPr lang="pt-BR" dirty="0"/>
          </a:p>
          <a:p>
            <a:endParaRPr lang="pt-BR" dirty="0"/>
          </a:p>
        </p:txBody>
      </p:sp>
    </p:spTree>
    <p:extLst>
      <p:ext uri="{BB962C8B-B14F-4D97-AF65-F5344CB8AC3E}">
        <p14:creationId xmlns:p14="http://schemas.microsoft.com/office/powerpoint/2010/main" val="129189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8BE59C-E207-405C-AC64-601C8797147E}"/>
              </a:ext>
            </a:extLst>
          </p:cNvPr>
          <p:cNvSpPr>
            <a:spLocks noGrp="1"/>
          </p:cNvSpPr>
          <p:nvPr>
            <p:ph type="title"/>
          </p:nvPr>
        </p:nvSpPr>
        <p:spPr/>
        <p:txBody>
          <a:bodyPr/>
          <a:lstStyle/>
          <a:p>
            <a:r>
              <a:rPr lang="pt-BR" dirty="0"/>
              <a:t>I </a:t>
            </a:r>
            <a:r>
              <a:rPr lang="pt-BR" dirty="0" err="1"/>
              <a:t>want</a:t>
            </a:r>
            <a:r>
              <a:rPr lang="pt-BR" dirty="0"/>
              <a:t> a </a:t>
            </a:r>
            <a:r>
              <a:rPr lang="pt-BR" dirty="0" err="1"/>
              <a:t>plastic</a:t>
            </a:r>
            <a:r>
              <a:rPr lang="pt-BR" dirty="0"/>
              <a:t> </a:t>
            </a:r>
            <a:r>
              <a:rPr lang="pt-BR" dirty="0" err="1"/>
              <a:t>free</a:t>
            </a:r>
            <a:r>
              <a:rPr lang="pt-BR" dirty="0"/>
              <a:t> World</a:t>
            </a:r>
          </a:p>
        </p:txBody>
      </p:sp>
      <p:pic>
        <p:nvPicPr>
          <p:cNvPr id="5" name="Espaço Reservado para Conteúdo 4" descr="Uma imagem contendo captura de tela&#10;&#10;Descrição gerada automaticamente">
            <a:extLst>
              <a:ext uri="{FF2B5EF4-FFF2-40B4-BE49-F238E27FC236}">
                <a16:creationId xmlns:a16="http://schemas.microsoft.com/office/drawing/2014/main" id="{75769F61-1D4B-45BA-ADBD-9E6EC9DDCA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19" y="1690688"/>
            <a:ext cx="8665699" cy="4565109"/>
          </a:xfrm>
        </p:spPr>
      </p:pic>
    </p:spTree>
    <p:extLst>
      <p:ext uri="{BB962C8B-B14F-4D97-AF65-F5344CB8AC3E}">
        <p14:creationId xmlns:p14="http://schemas.microsoft.com/office/powerpoint/2010/main" val="252629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60758-C100-430C-89F0-8BCE953639FF}"/>
              </a:ext>
            </a:extLst>
          </p:cNvPr>
          <p:cNvSpPr>
            <a:spLocks noGrp="1"/>
          </p:cNvSpPr>
          <p:nvPr>
            <p:ph type="title"/>
          </p:nvPr>
        </p:nvSpPr>
        <p:spPr/>
        <p:txBody>
          <a:bodyPr/>
          <a:lstStyle/>
          <a:p>
            <a:r>
              <a:rPr lang="pt-BR" dirty="0"/>
              <a:t>I </a:t>
            </a:r>
            <a:r>
              <a:rPr lang="pt-BR" dirty="0" err="1"/>
              <a:t>want</a:t>
            </a:r>
            <a:r>
              <a:rPr lang="pt-BR" dirty="0"/>
              <a:t> a </a:t>
            </a:r>
            <a:r>
              <a:rPr lang="pt-BR" dirty="0" err="1"/>
              <a:t>plastic</a:t>
            </a:r>
            <a:r>
              <a:rPr lang="pt-BR" dirty="0"/>
              <a:t> </a:t>
            </a:r>
            <a:r>
              <a:rPr lang="pt-BR" dirty="0" err="1"/>
              <a:t>free</a:t>
            </a:r>
            <a:r>
              <a:rPr lang="pt-BR" dirty="0"/>
              <a:t> World</a:t>
            </a:r>
          </a:p>
        </p:txBody>
      </p:sp>
      <p:sp>
        <p:nvSpPr>
          <p:cNvPr id="3" name="Espaço Reservado para Conteúdo 2">
            <a:extLst>
              <a:ext uri="{FF2B5EF4-FFF2-40B4-BE49-F238E27FC236}">
                <a16:creationId xmlns:a16="http://schemas.microsoft.com/office/drawing/2014/main" id="{1797D349-D011-41EC-9CCE-54ED7C84F7C5}"/>
              </a:ext>
            </a:extLst>
          </p:cNvPr>
          <p:cNvSpPr>
            <a:spLocks noGrp="1"/>
          </p:cNvSpPr>
          <p:nvPr>
            <p:ph idx="1"/>
          </p:nvPr>
        </p:nvSpPr>
        <p:spPr>
          <a:xfrm>
            <a:off x="838200" y="1825625"/>
            <a:ext cx="10515600" cy="903507"/>
          </a:xfrm>
        </p:spPr>
        <p:txBody>
          <a:bodyPr/>
          <a:lstStyle/>
          <a:p>
            <a:r>
              <a:rPr lang="pt-BR" sz="2400" b="1" dirty="0"/>
              <a:t>Os consumidores estão dispostos a pagar mais por produtos ecológicos e recicláveis</a:t>
            </a:r>
            <a:endParaRPr lang="pt-BR" sz="2400" dirty="0"/>
          </a:p>
          <a:p>
            <a:endParaRPr lang="pt-BR" dirty="0"/>
          </a:p>
        </p:txBody>
      </p:sp>
      <p:pic>
        <p:nvPicPr>
          <p:cNvPr id="5" name="Imagem 4" descr="Uma imagem contendo captura de tela&#10;&#10;Descrição gerada automaticamente">
            <a:extLst>
              <a:ext uri="{FF2B5EF4-FFF2-40B4-BE49-F238E27FC236}">
                <a16:creationId xmlns:a16="http://schemas.microsoft.com/office/drawing/2014/main" id="{CFD6D8A5-1AF6-4096-B027-C627C1F558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85" y="2965669"/>
            <a:ext cx="5803047" cy="3188388"/>
          </a:xfrm>
          <a:prstGeom prst="rect">
            <a:avLst/>
          </a:prstGeom>
        </p:spPr>
      </p:pic>
      <p:pic>
        <p:nvPicPr>
          <p:cNvPr id="7" name="Imagem 6" descr="Uma imagem contendo captura de tela&#10;&#10;Descrição gerada automaticamente">
            <a:extLst>
              <a:ext uri="{FF2B5EF4-FFF2-40B4-BE49-F238E27FC236}">
                <a16:creationId xmlns:a16="http://schemas.microsoft.com/office/drawing/2014/main" id="{84E6EE70-E342-47A5-AEC5-2D91F6AA17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344" y="2912821"/>
            <a:ext cx="5254172" cy="3018525"/>
          </a:xfrm>
          <a:prstGeom prst="rect">
            <a:avLst/>
          </a:prstGeom>
        </p:spPr>
      </p:pic>
    </p:spTree>
    <p:extLst>
      <p:ext uri="{BB962C8B-B14F-4D97-AF65-F5344CB8AC3E}">
        <p14:creationId xmlns:p14="http://schemas.microsoft.com/office/powerpoint/2010/main" val="16120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395D5E-C792-47CE-A9A3-47321D067F29}"/>
              </a:ext>
            </a:extLst>
          </p:cNvPr>
          <p:cNvSpPr>
            <a:spLocks noGrp="1"/>
          </p:cNvSpPr>
          <p:nvPr>
            <p:ph type="title"/>
          </p:nvPr>
        </p:nvSpPr>
        <p:spPr/>
        <p:txBody>
          <a:bodyPr/>
          <a:lstStyle/>
          <a:p>
            <a:r>
              <a:rPr lang="pt-BR" dirty="0"/>
              <a:t>I </a:t>
            </a:r>
            <a:r>
              <a:rPr lang="pt-BR" dirty="0" err="1"/>
              <a:t>want</a:t>
            </a:r>
            <a:r>
              <a:rPr lang="pt-BR" dirty="0"/>
              <a:t> a </a:t>
            </a:r>
            <a:r>
              <a:rPr lang="pt-BR" dirty="0" err="1"/>
              <a:t>plastic</a:t>
            </a:r>
            <a:r>
              <a:rPr lang="pt-BR" dirty="0"/>
              <a:t> </a:t>
            </a:r>
            <a:r>
              <a:rPr lang="pt-BR" dirty="0" err="1"/>
              <a:t>free</a:t>
            </a:r>
            <a:r>
              <a:rPr lang="pt-BR" dirty="0"/>
              <a:t> World</a:t>
            </a:r>
          </a:p>
        </p:txBody>
      </p:sp>
      <p:sp>
        <p:nvSpPr>
          <p:cNvPr id="3" name="Espaço Reservado para Conteúdo 2">
            <a:extLst>
              <a:ext uri="{FF2B5EF4-FFF2-40B4-BE49-F238E27FC236}">
                <a16:creationId xmlns:a16="http://schemas.microsoft.com/office/drawing/2014/main" id="{2A3F82AD-8B4F-4058-8521-A88FF3C7BE5E}"/>
              </a:ext>
            </a:extLst>
          </p:cNvPr>
          <p:cNvSpPr>
            <a:spLocks noGrp="1"/>
          </p:cNvSpPr>
          <p:nvPr>
            <p:ph idx="1"/>
          </p:nvPr>
        </p:nvSpPr>
        <p:spPr/>
        <p:txBody>
          <a:bodyPr/>
          <a:lstStyle/>
          <a:p>
            <a:r>
              <a:rPr lang="pt-BR" dirty="0"/>
              <a:t>Ações globais:</a:t>
            </a:r>
          </a:p>
          <a:p>
            <a:pPr lvl="1"/>
            <a:r>
              <a:rPr lang="pt-BR" dirty="0"/>
              <a:t>IKEA (</a:t>
            </a:r>
            <a:r>
              <a:rPr lang="pt-BR" dirty="0" err="1"/>
              <a:t>Sweden</a:t>
            </a:r>
            <a:r>
              <a:rPr lang="pt-BR" dirty="0"/>
              <a:t>) – Móveis </a:t>
            </a:r>
          </a:p>
          <a:p>
            <a:pPr lvl="2"/>
            <a:r>
              <a:rPr lang="pt-BR" dirty="0"/>
              <a:t>Agosto de 2020 – Fabricar todos seus produtos a base de material reciclável;</a:t>
            </a:r>
          </a:p>
          <a:p>
            <a:pPr lvl="1"/>
            <a:r>
              <a:rPr lang="pt-BR" dirty="0" err="1"/>
              <a:t>Iceland</a:t>
            </a:r>
            <a:r>
              <a:rPr lang="pt-BR" dirty="0"/>
              <a:t> (UK) – Varejista</a:t>
            </a:r>
          </a:p>
          <a:p>
            <a:pPr lvl="2"/>
            <a:r>
              <a:rPr lang="pt-BR" dirty="0"/>
              <a:t>Remoção de todas as embalagens plásticas de marca própria;</a:t>
            </a:r>
          </a:p>
          <a:p>
            <a:pPr lvl="2"/>
            <a:r>
              <a:rPr lang="pt-BR" dirty="0"/>
              <a:t>Até 2023 - Remoção de 16.000 toneladas de resíduos plásticos; </a:t>
            </a:r>
          </a:p>
          <a:p>
            <a:pPr lvl="1"/>
            <a:r>
              <a:rPr lang="pt-BR" dirty="0" err="1"/>
              <a:t>Infosys</a:t>
            </a:r>
            <a:r>
              <a:rPr lang="pt-BR" dirty="0"/>
              <a:t> (</a:t>
            </a:r>
            <a:r>
              <a:rPr lang="pt-BR" dirty="0" err="1"/>
              <a:t>India</a:t>
            </a:r>
            <a:r>
              <a:rPr lang="pt-BR" dirty="0"/>
              <a:t>) – Consultoria em TI</a:t>
            </a:r>
          </a:p>
          <a:p>
            <a:pPr lvl="2"/>
            <a:r>
              <a:rPr lang="pt-BR" dirty="0"/>
              <a:t>Disponibiliza a maior universidade corporativa do mundo;</a:t>
            </a:r>
          </a:p>
          <a:p>
            <a:pPr lvl="2"/>
            <a:r>
              <a:rPr lang="pt-BR" dirty="0"/>
              <a:t>Promessa de não utilização de plásticos em seu Campus;</a:t>
            </a:r>
          </a:p>
          <a:p>
            <a:pPr lvl="1"/>
            <a:r>
              <a:rPr lang="pt-BR" dirty="0"/>
              <a:t>YVY – Brasil</a:t>
            </a:r>
          </a:p>
          <a:p>
            <a:pPr lvl="2"/>
            <a:r>
              <a:rPr lang="pt-BR" dirty="0"/>
              <a:t>“Limpeza verde”.</a:t>
            </a:r>
          </a:p>
          <a:p>
            <a:pPr marL="457200" lvl="1" indent="0">
              <a:buNone/>
            </a:pPr>
            <a:endParaRPr lang="pt-BR" dirty="0"/>
          </a:p>
        </p:txBody>
      </p:sp>
    </p:spTree>
    <p:extLst>
      <p:ext uri="{BB962C8B-B14F-4D97-AF65-F5344CB8AC3E}">
        <p14:creationId xmlns:p14="http://schemas.microsoft.com/office/powerpoint/2010/main" val="36192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685429-68B9-4FF8-9D2D-4673869836DB}"/>
              </a:ext>
            </a:extLst>
          </p:cNvPr>
          <p:cNvSpPr>
            <a:spLocks noGrp="1"/>
          </p:cNvSpPr>
          <p:nvPr>
            <p:ph type="title"/>
          </p:nvPr>
        </p:nvSpPr>
        <p:spPr/>
        <p:txBody>
          <a:bodyPr/>
          <a:lstStyle/>
          <a:p>
            <a:r>
              <a:rPr lang="pt-BR" dirty="0"/>
              <a:t>I </a:t>
            </a:r>
            <a:r>
              <a:rPr lang="pt-BR" dirty="0" err="1"/>
              <a:t>want</a:t>
            </a:r>
            <a:r>
              <a:rPr lang="pt-BR" dirty="0"/>
              <a:t> a </a:t>
            </a:r>
            <a:r>
              <a:rPr lang="pt-BR" dirty="0" err="1"/>
              <a:t>plastic</a:t>
            </a:r>
            <a:r>
              <a:rPr lang="pt-BR" dirty="0"/>
              <a:t> </a:t>
            </a:r>
            <a:r>
              <a:rPr lang="pt-BR" dirty="0" err="1"/>
              <a:t>free</a:t>
            </a:r>
            <a:r>
              <a:rPr lang="pt-BR" dirty="0"/>
              <a:t> World</a:t>
            </a:r>
          </a:p>
        </p:txBody>
      </p:sp>
      <p:sp>
        <p:nvSpPr>
          <p:cNvPr id="3" name="Espaço Reservado para Conteúdo 2">
            <a:extLst>
              <a:ext uri="{FF2B5EF4-FFF2-40B4-BE49-F238E27FC236}">
                <a16:creationId xmlns:a16="http://schemas.microsoft.com/office/drawing/2014/main" id="{9FAB3EF4-74AA-44AF-913C-358CE5BCB274}"/>
              </a:ext>
            </a:extLst>
          </p:cNvPr>
          <p:cNvSpPr>
            <a:spLocks noGrp="1"/>
          </p:cNvSpPr>
          <p:nvPr>
            <p:ph idx="1"/>
          </p:nvPr>
        </p:nvSpPr>
        <p:spPr/>
        <p:txBody>
          <a:bodyPr/>
          <a:lstStyle/>
          <a:p>
            <a:r>
              <a:rPr lang="pt-BR" b="1" dirty="0"/>
              <a:t>Vale lembrar</a:t>
            </a:r>
            <a:r>
              <a:rPr lang="pt-BR" dirty="0"/>
              <a:t>: o plástico é um importante recurso na medicina, ramo de construção e no transporte </a:t>
            </a:r>
          </a:p>
          <a:p>
            <a:r>
              <a:rPr lang="pt-BR" dirty="0"/>
              <a:t>Objetivo ≠ “Sem plástico” </a:t>
            </a:r>
          </a:p>
          <a:p>
            <a:r>
              <a:rPr lang="pt-BR" dirty="0"/>
              <a:t>Objetivo = Sem resíduos de plástico</a:t>
            </a:r>
          </a:p>
          <a:p>
            <a:endParaRPr lang="pt-BR" dirty="0"/>
          </a:p>
          <a:p>
            <a:r>
              <a:rPr lang="pt-BR" dirty="0"/>
              <a:t>Como alcançarmos? </a:t>
            </a:r>
          </a:p>
          <a:p>
            <a:pPr lvl="1"/>
            <a:r>
              <a:rPr lang="pt-BR" dirty="0"/>
              <a:t>Infraestrutura otimizadas de gerenciamento de resíduos </a:t>
            </a:r>
          </a:p>
          <a:p>
            <a:pPr marL="3657600" lvl="8" indent="0">
              <a:buNone/>
            </a:pPr>
            <a:r>
              <a:rPr lang="pt-BR" sz="2400" dirty="0"/>
              <a:t>+</a:t>
            </a:r>
          </a:p>
          <a:p>
            <a:pPr lvl="1"/>
            <a:r>
              <a:rPr lang="pt-BR" dirty="0"/>
              <a:t>Conscientização do consumidor sobre o manuseio do plástico</a:t>
            </a:r>
          </a:p>
        </p:txBody>
      </p:sp>
    </p:spTree>
    <p:extLst>
      <p:ext uri="{BB962C8B-B14F-4D97-AF65-F5344CB8AC3E}">
        <p14:creationId xmlns:p14="http://schemas.microsoft.com/office/powerpoint/2010/main" val="168333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BF006-2EBD-4CE1-A2AE-16F954927354}"/>
              </a:ext>
            </a:extLst>
          </p:cNvPr>
          <p:cNvSpPr>
            <a:spLocks noGrp="1"/>
          </p:cNvSpPr>
          <p:nvPr>
            <p:ph type="title"/>
          </p:nvPr>
        </p:nvSpPr>
        <p:spPr>
          <a:xfrm>
            <a:off x="839788" y="759933"/>
            <a:ext cx="3932237" cy="1069975"/>
          </a:xfrm>
        </p:spPr>
        <p:txBody>
          <a:bodyPr>
            <a:normAutofit/>
          </a:bodyPr>
          <a:lstStyle/>
          <a:p>
            <a:r>
              <a:rPr lang="pt-BR" sz="3600" dirty="0" err="1"/>
              <a:t>Spending</a:t>
            </a:r>
            <a:r>
              <a:rPr lang="pt-BR" sz="3600" dirty="0"/>
              <a:t> Power</a:t>
            </a:r>
          </a:p>
        </p:txBody>
      </p:sp>
      <p:pic>
        <p:nvPicPr>
          <p:cNvPr id="5" name="Espaço Reservado para Conteúdo 4">
            <a:extLst>
              <a:ext uri="{FF2B5EF4-FFF2-40B4-BE49-F238E27FC236}">
                <a16:creationId xmlns:a16="http://schemas.microsoft.com/office/drawing/2014/main" id="{A2EF6E17-3564-4E37-88F3-B31E01431C99}"/>
              </a:ext>
            </a:extLst>
          </p:cNvPr>
          <p:cNvPicPr>
            <a:picLocks noGrp="1" noChangeAspect="1"/>
          </p:cNvPicPr>
          <p:nvPr>
            <p:ph idx="1"/>
          </p:nvPr>
        </p:nvPicPr>
        <p:blipFill rotWithShape="1">
          <a:blip r:embed="rId2"/>
          <a:srcRect l="25653" t="23483" r="39703" b="33140"/>
          <a:stretch/>
        </p:blipFill>
        <p:spPr>
          <a:xfrm>
            <a:off x="5725550" y="1294921"/>
            <a:ext cx="6063176" cy="4268158"/>
          </a:xfrm>
          <a:prstGeom prst="rect">
            <a:avLst/>
          </a:prstGeom>
        </p:spPr>
      </p:pic>
      <p:sp>
        <p:nvSpPr>
          <p:cNvPr id="4" name="Espaço Reservado para Texto 3">
            <a:extLst>
              <a:ext uri="{FF2B5EF4-FFF2-40B4-BE49-F238E27FC236}">
                <a16:creationId xmlns:a16="http://schemas.microsoft.com/office/drawing/2014/main" id="{77B8F3DC-3360-4ED5-B0A0-8098BF9A1B4C}"/>
              </a:ext>
            </a:extLst>
          </p:cNvPr>
          <p:cNvSpPr>
            <a:spLocks noGrp="1"/>
          </p:cNvSpPr>
          <p:nvPr>
            <p:ph type="body" sz="half" idx="2"/>
          </p:nvPr>
        </p:nvSpPr>
        <p:spPr>
          <a:xfrm>
            <a:off x="839788" y="2057400"/>
            <a:ext cx="4716950" cy="3811588"/>
          </a:xfrm>
        </p:spPr>
        <p:txBody>
          <a:bodyPr>
            <a:normAutofit/>
          </a:bodyPr>
          <a:lstStyle/>
          <a:p>
            <a:pPr marL="285750" indent="-285750">
              <a:buFont typeface="Arial" panose="020B0604020202020204" pitchFamily="34" charset="0"/>
              <a:buChar char="•"/>
            </a:pPr>
            <a:r>
              <a:rPr lang="pt-BR" sz="2800" dirty="0"/>
              <a:t>Pessoas entre 50-59 anos ganham até 28% a mais que outras idades</a:t>
            </a:r>
          </a:p>
          <a:p>
            <a:pPr marL="285750" indent="-285750">
              <a:buFont typeface="Arial" panose="020B0604020202020204" pitchFamily="34" charset="0"/>
              <a:buChar char="•"/>
            </a:pPr>
            <a:r>
              <a:rPr lang="pt-BR" sz="2800" dirty="0"/>
              <a:t>Aumento de 26% em 2025</a:t>
            </a:r>
          </a:p>
          <a:p>
            <a:pPr marL="285750" indent="-285750">
              <a:buFont typeface="Arial" panose="020B0604020202020204" pitchFamily="34" charset="0"/>
              <a:buChar char="•"/>
            </a:pPr>
            <a:r>
              <a:rPr lang="pt-BR" sz="2800" dirty="0"/>
              <a:t>Grupo alvo de produtos premium </a:t>
            </a:r>
          </a:p>
        </p:txBody>
      </p:sp>
    </p:spTree>
    <p:extLst>
      <p:ext uri="{BB962C8B-B14F-4D97-AF65-F5344CB8AC3E}">
        <p14:creationId xmlns:p14="http://schemas.microsoft.com/office/powerpoint/2010/main" val="291882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9216000" cy="6858000"/>
          </a:xfrm>
          <a:prstGeom prst="rect">
            <a:avLst/>
          </a:prstGeom>
          <a:solidFill>
            <a:srgbClr val="002809"/>
          </a:solidFill>
          <a:ln>
            <a:solidFill>
              <a:srgbClr val="0D47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Box 8"/>
          <p:cNvSpPr txBox="1"/>
          <p:nvPr/>
        </p:nvSpPr>
        <p:spPr>
          <a:xfrm>
            <a:off x="492474" y="3510179"/>
            <a:ext cx="8296865" cy="2962349"/>
          </a:xfrm>
          <a:prstGeom prst="rect">
            <a:avLst/>
          </a:prstGeom>
          <a:noFill/>
        </p:spPr>
        <p:txBody>
          <a:bodyPr wrap="square" rtlCol="0">
            <a:spAutoFit/>
          </a:bodyPr>
          <a:lstStyle/>
          <a:p>
            <a:r>
              <a:rPr lang="en-ZA" sz="2800" dirty="0" err="1">
                <a:solidFill>
                  <a:schemeClr val="bg1"/>
                </a:solidFill>
              </a:rPr>
              <a:t>Prof.</a:t>
            </a:r>
            <a:r>
              <a:rPr lang="en-ZA" sz="2800" dirty="0">
                <a:solidFill>
                  <a:schemeClr val="bg1"/>
                </a:solidFill>
              </a:rPr>
              <a:t> </a:t>
            </a:r>
            <a:r>
              <a:rPr lang="en-ZA" sz="2800" dirty="0" err="1">
                <a:solidFill>
                  <a:schemeClr val="bg1"/>
                </a:solidFill>
              </a:rPr>
              <a:t>Dr.</a:t>
            </a:r>
            <a:r>
              <a:rPr lang="en-ZA" sz="2800" dirty="0">
                <a:solidFill>
                  <a:schemeClr val="bg1"/>
                </a:solidFill>
              </a:rPr>
              <a:t> Marcos Fava </a:t>
            </a:r>
            <a:r>
              <a:rPr lang="en-ZA" sz="2800" dirty="0" err="1">
                <a:solidFill>
                  <a:schemeClr val="bg1"/>
                </a:solidFill>
              </a:rPr>
              <a:t>Neves</a:t>
            </a:r>
            <a:endParaRPr lang="en-ZA" sz="2800" dirty="0">
              <a:solidFill>
                <a:schemeClr val="bg1"/>
              </a:solidFill>
            </a:endParaRPr>
          </a:p>
          <a:p>
            <a:pPr>
              <a:spcBef>
                <a:spcPts val="900"/>
              </a:spcBef>
            </a:pPr>
            <a:endParaRPr lang="bg-BG" sz="1600" dirty="0">
              <a:solidFill>
                <a:schemeClr val="bg1"/>
              </a:solidFill>
            </a:endParaRPr>
          </a:p>
          <a:p>
            <a:pPr>
              <a:spcBef>
                <a:spcPts val="900"/>
              </a:spcBef>
            </a:pPr>
            <a:r>
              <a:rPr lang="bg-BG" sz="1600" dirty="0">
                <a:solidFill>
                  <a:schemeClr val="bg1"/>
                </a:solidFill>
              </a:rPr>
              <a:t>Faculdade de Administraçao (FEA/RP) </a:t>
            </a:r>
            <a:r>
              <a:rPr lang="mr-IN" sz="1600" dirty="0">
                <a:solidFill>
                  <a:schemeClr val="bg1"/>
                </a:solidFill>
              </a:rPr>
              <a:t>–</a:t>
            </a:r>
            <a:r>
              <a:rPr lang="bg-BG" sz="1600" dirty="0">
                <a:solidFill>
                  <a:schemeClr val="bg1"/>
                </a:solidFill>
              </a:rPr>
              <a:t> Universidade de São Paulo, desde </a:t>
            </a:r>
            <a:r>
              <a:rPr lang="en-ZA" sz="1600" dirty="0">
                <a:solidFill>
                  <a:schemeClr val="bg1"/>
                </a:solidFill>
              </a:rPr>
              <a:t>1995</a:t>
            </a:r>
          </a:p>
          <a:p>
            <a:r>
              <a:rPr lang="bg-BG" sz="1600" dirty="0">
                <a:solidFill>
                  <a:schemeClr val="bg1"/>
                </a:solidFill>
              </a:rPr>
              <a:t>Escola de Administração de Empresas (EAESP/FGV)</a:t>
            </a:r>
            <a:r>
              <a:rPr lang="en-ZA" sz="1600" dirty="0">
                <a:solidFill>
                  <a:schemeClr val="bg1"/>
                </a:solidFill>
              </a:rPr>
              <a:t>, </a:t>
            </a:r>
            <a:r>
              <a:rPr lang="bg-BG" sz="1600" dirty="0">
                <a:solidFill>
                  <a:schemeClr val="bg1"/>
                </a:solidFill>
              </a:rPr>
              <a:t>desde</a:t>
            </a:r>
            <a:r>
              <a:rPr lang="en-ZA" sz="1600" dirty="0">
                <a:solidFill>
                  <a:schemeClr val="bg1"/>
                </a:solidFill>
              </a:rPr>
              <a:t> 2018</a:t>
            </a:r>
          </a:p>
          <a:p>
            <a:r>
              <a:rPr lang="bg-BG" sz="1600" dirty="0">
                <a:solidFill>
                  <a:schemeClr val="bg1"/>
                </a:solidFill>
              </a:rPr>
              <a:t>Center for Agricultural Business -</a:t>
            </a:r>
            <a:r>
              <a:rPr lang="en-ZA" sz="1600" dirty="0">
                <a:solidFill>
                  <a:schemeClr val="bg1"/>
                </a:solidFill>
              </a:rPr>
              <a:t> Purdue University</a:t>
            </a:r>
            <a:r>
              <a:rPr lang="bg-BG" sz="1600" dirty="0">
                <a:solidFill>
                  <a:schemeClr val="bg1"/>
                </a:solidFill>
              </a:rPr>
              <a:t> (Indiana/USA),</a:t>
            </a:r>
            <a:r>
              <a:rPr lang="en-ZA" sz="1600" dirty="0">
                <a:solidFill>
                  <a:schemeClr val="bg1"/>
                </a:solidFill>
              </a:rPr>
              <a:t> </a:t>
            </a:r>
            <a:r>
              <a:rPr lang="bg-BG" sz="1600" dirty="0">
                <a:solidFill>
                  <a:schemeClr val="bg1"/>
                </a:solidFill>
              </a:rPr>
              <a:t>desde</a:t>
            </a:r>
            <a:r>
              <a:rPr lang="en-ZA" sz="1600" dirty="0">
                <a:solidFill>
                  <a:schemeClr val="bg1"/>
                </a:solidFill>
              </a:rPr>
              <a:t> 2013</a:t>
            </a:r>
          </a:p>
          <a:p>
            <a:r>
              <a:rPr lang="bg-BG" sz="1600" dirty="0">
                <a:solidFill>
                  <a:schemeClr val="bg1"/>
                </a:solidFill>
              </a:rPr>
              <a:t>PAA </a:t>
            </a:r>
            <a:r>
              <a:rPr lang="mr-IN" sz="1600" dirty="0">
                <a:solidFill>
                  <a:schemeClr val="bg1"/>
                </a:solidFill>
              </a:rPr>
              <a:t>–</a:t>
            </a:r>
            <a:r>
              <a:rPr lang="bg-BG" sz="1600" dirty="0">
                <a:solidFill>
                  <a:schemeClr val="bg1"/>
                </a:solidFill>
              </a:rPr>
              <a:t> FAUBA </a:t>
            </a:r>
            <a:r>
              <a:rPr lang="mr-IN" sz="1600" dirty="0">
                <a:solidFill>
                  <a:schemeClr val="bg1"/>
                </a:solidFill>
              </a:rPr>
              <a:t>–</a:t>
            </a:r>
            <a:r>
              <a:rPr lang="bg-BG" sz="1600" dirty="0">
                <a:solidFill>
                  <a:schemeClr val="bg1"/>
                </a:solidFill>
              </a:rPr>
              <a:t> </a:t>
            </a:r>
            <a:r>
              <a:rPr lang="en-ZA" sz="1600" dirty="0">
                <a:solidFill>
                  <a:schemeClr val="bg1"/>
                </a:solidFill>
              </a:rPr>
              <a:t>Universi</a:t>
            </a:r>
            <a:r>
              <a:rPr lang="bg-BG" sz="1600" dirty="0">
                <a:solidFill>
                  <a:schemeClr val="bg1"/>
                </a:solidFill>
              </a:rPr>
              <a:t>dade de Buenos Aires, desde</a:t>
            </a:r>
            <a:r>
              <a:rPr lang="en-ZA" sz="1600" dirty="0">
                <a:solidFill>
                  <a:schemeClr val="bg1"/>
                </a:solidFill>
              </a:rPr>
              <a:t> 2006</a:t>
            </a:r>
          </a:p>
          <a:p>
            <a:r>
              <a:rPr lang="bg-BG" sz="1600" dirty="0">
                <a:solidFill>
                  <a:schemeClr val="bg1"/>
                </a:solidFill>
              </a:rPr>
              <a:t>Criador da Markestrat </a:t>
            </a:r>
            <a:r>
              <a:rPr lang="bg-BG" sz="1600" dirty="0">
                <a:solidFill>
                  <a:srgbClr val="FFFFFF"/>
                </a:solidFill>
              </a:rPr>
              <a:t>(www.markestrat.com.br) em 2004</a:t>
            </a:r>
          </a:p>
          <a:p>
            <a:r>
              <a:rPr lang="bg-BG" sz="1600" dirty="0">
                <a:solidFill>
                  <a:srgbClr val="FFFFFF"/>
                </a:solidFill>
              </a:rPr>
              <a:t>Especialista em planejamento estratégico no agronegócio    </a:t>
            </a:r>
            <a:endParaRPr lang="en-ZA" sz="1600" dirty="0">
              <a:solidFill>
                <a:srgbClr val="FFFFFF"/>
              </a:solidFill>
            </a:endParaRPr>
          </a:p>
          <a:p>
            <a:pPr>
              <a:spcBef>
                <a:spcPts val="900"/>
              </a:spcBef>
            </a:pPr>
            <a:r>
              <a:rPr lang="en-ZA" sz="2400" dirty="0">
                <a:solidFill>
                  <a:schemeClr val="bg1"/>
                </a:solidFill>
              </a:rPr>
              <a:t>www.</a:t>
            </a:r>
            <a:r>
              <a:rPr lang="en-ZA" sz="2400" b="1" dirty="0">
                <a:solidFill>
                  <a:schemeClr val="bg1"/>
                </a:solidFill>
              </a:rPr>
              <a:t>doutoragro</a:t>
            </a:r>
            <a:r>
              <a:rPr lang="en-ZA" sz="2400" dirty="0">
                <a:solidFill>
                  <a:schemeClr val="bg1"/>
                </a:solidFill>
              </a:rPr>
              <a:t>.com</a:t>
            </a:r>
          </a:p>
        </p:txBody>
      </p:sp>
      <p:sp>
        <p:nvSpPr>
          <p:cNvPr id="8" name="Retângulo 5"/>
          <p:cNvSpPr/>
          <p:nvPr/>
        </p:nvSpPr>
        <p:spPr>
          <a:xfrm>
            <a:off x="193193" y="2114753"/>
            <a:ext cx="8895424" cy="1631216"/>
          </a:xfrm>
          <a:prstGeom prst="rect">
            <a:avLst/>
          </a:prstGeom>
        </p:spPr>
        <p:txBody>
          <a:bodyPr wrap="square">
            <a:spAutoFit/>
          </a:bodyPr>
          <a:lstStyle/>
          <a:p>
            <a:pPr algn="ctr"/>
            <a:r>
              <a:rPr lang="pt-BR" sz="2000" b="1" dirty="0">
                <a:solidFill>
                  <a:schemeClr val="bg1"/>
                </a:solidFill>
                <a:ea typeface="Roboto" pitchFamily="2" charset="0"/>
                <a:cs typeface="Cambria"/>
              </a:rPr>
              <a:t>RAD 2200 – Case </a:t>
            </a:r>
            <a:r>
              <a:rPr lang="pt-BR" sz="2000" b="1" dirty="0" err="1">
                <a:solidFill>
                  <a:schemeClr val="bg1"/>
                </a:solidFill>
                <a:ea typeface="Roboto" pitchFamily="2" charset="0"/>
                <a:cs typeface="Cambria"/>
              </a:rPr>
              <a:t>Studies</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Leonardo </a:t>
            </a:r>
            <a:r>
              <a:rPr lang="pt-BR" sz="2000" b="1" dirty="0" err="1">
                <a:solidFill>
                  <a:schemeClr val="bg1"/>
                </a:solidFill>
                <a:ea typeface="Roboto" pitchFamily="2" charset="0"/>
                <a:cs typeface="Cambria"/>
              </a:rPr>
              <a:t>Dosualdo</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Pedro </a:t>
            </a:r>
            <a:r>
              <a:rPr lang="pt-BR" sz="2000" b="1" dirty="0" err="1">
                <a:solidFill>
                  <a:schemeClr val="bg1"/>
                </a:solidFill>
                <a:ea typeface="Roboto" pitchFamily="2" charset="0"/>
                <a:cs typeface="Cambria"/>
              </a:rPr>
              <a:t>Cristofolete</a:t>
            </a:r>
            <a:endParaRPr lang="pt-BR" sz="2000" b="1" dirty="0">
              <a:solidFill>
                <a:schemeClr val="bg1"/>
              </a:solidFill>
              <a:ea typeface="Roboto" pitchFamily="2" charset="0"/>
              <a:cs typeface="Cambria"/>
            </a:endParaRPr>
          </a:p>
          <a:p>
            <a:pPr algn="ctr"/>
            <a:r>
              <a:rPr lang="pt-BR" sz="2000" b="1" dirty="0">
                <a:solidFill>
                  <a:schemeClr val="bg1"/>
                </a:solidFill>
                <a:ea typeface="Roboto" pitchFamily="2" charset="0"/>
                <a:cs typeface="Cambria"/>
              </a:rPr>
              <a:t>Pedro Galvão</a:t>
            </a:r>
          </a:p>
          <a:p>
            <a:pPr algn="ctr"/>
            <a:endParaRPr lang="en-US" sz="2000" b="1" dirty="0">
              <a:solidFill>
                <a:schemeClr val="bg1"/>
              </a:solidFill>
              <a:ea typeface="Roboto" pitchFamily="2" charset="0"/>
              <a:cs typeface="Cambria"/>
            </a:endParaRPr>
          </a:p>
        </p:txBody>
      </p:sp>
      <p:sp>
        <p:nvSpPr>
          <p:cNvPr id="10" name="Título 1"/>
          <p:cNvSpPr>
            <a:spLocks noGrp="1"/>
          </p:cNvSpPr>
          <p:nvPr>
            <p:ph type="ctrTitle"/>
          </p:nvPr>
        </p:nvSpPr>
        <p:spPr>
          <a:xfrm>
            <a:off x="102439" y="239941"/>
            <a:ext cx="9076933" cy="1874812"/>
          </a:xfrm>
        </p:spPr>
        <p:txBody>
          <a:bodyPr anchor="ctr">
            <a:noAutofit/>
          </a:bodyPr>
          <a:lstStyle/>
          <a:p>
            <a:pPr>
              <a:lnSpc>
                <a:spcPct val="100000"/>
              </a:lnSpc>
            </a:pPr>
            <a:r>
              <a:rPr lang="pt-BR" sz="4000" dirty="0">
                <a:solidFill>
                  <a:schemeClr val="bg1"/>
                </a:solidFill>
                <a:latin typeface="+mn-lt"/>
                <a:ea typeface="Roboto" pitchFamily="2" charset="0"/>
              </a:rPr>
              <a:t>Top 10 Global </a:t>
            </a:r>
            <a:r>
              <a:rPr lang="pt-BR" sz="4000" dirty="0" err="1">
                <a:solidFill>
                  <a:schemeClr val="bg1"/>
                </a:solidFill>
                <a:latin typeface="+mn-lt"/>
                <a:ea typeface="Roboto" pitchFamily="2" charset="0"/>
              </a:rPr>
              <a:t>Consumer</a:t>
            </a:r>
            <a:r>
              <a:rPr lang="pt-BR" sz="4000" dirty="0">
                <a:solidFill>
                  <a:schemeClr val="bg1"/>
                </a:solidFill>
                <a:latin typeface="+mn-lt"/>
                <a:ea typeface="Roboto" pitchFamily="2" charset="0"/>
              </a:rPr>
              <a:t> </a:t>
            </a:r>
            <a:r>
              <a:rPr lang="pt-BR" sz="4000" dirty="0" err="1">
                <a:solidFill>
                  <a:schemeClr val="bg1"/>
                </a:solidFill>
                <a:latin typeface="+mn-lt"/>
                <a:ea typeface="Roboto" pitchFamily="2" charset="0"/>
              </a:rPr>
              <a:t>Trends</a:t>
            </a:r>
            <a:r>
              <a:rPr lang="pt-BR" sz="4000" dirty="0">
                <a:solidFill>
                  <a:schemeClr val="bg1"/>
                </a:solidFill>
                <a:latin typeface="+mn-lt"/>
                <a:ea typeface="Roboto" pitchFamily="2" charset="0"/>
              </a:rPr>
              <a:t> 2019</a:t>
            </a:r>
            <a:br>
              <a:rPr lang="pt-BR" sz="4400" i="1" dirty="0">
                <a:solidFill>
                  <a:schemeClr val="bg1"/>
                </a:solidFill>
                <a:latin typeface="+mn-lt"/>
                <a:ea typeface="Roboto" pitchFamily="2" charset="0"/>
              </a:rPr>
            </a:br>
            <a:r>
              <a:rPr lang="pt-BR" sz="3200" i="1" dirty="0">
                <a:solidFill>
                  <a:schemeClr val="bg1"/>
                </a:solidFill>
                <a:latin typeface="+mn-lt"/>
                <a:ea typeface="Roboto" pitchFamily="2" charset="0"/>
              </a:rPr>
              <a:t>I </a:t>
            </a:r>
            <a:r>
              <a:rPr lang="pt-BR" sz="3200" i="1" dirty="0" err="1">
                <a:solidFill>
                  <a:schemeClr val="bg1"/>
                </a:solidFill>
                <a:latin typeface="+mn-lt"/>
                <a:ea typeface="Roboto" pitchFamily="2" charset="0"/>
              </a:rPr>
              <a:t>Want</a:t>
            </a:r>
            <a:r>
              <a:rPr lang="pt-BR" sz="3200" i="1" dirty="0">
                <a:solidFill>
                  <a:schemeClr val="bg1"/>
                </a:solidFill>
                <a:latin typeface="+mn-lt"/>
                <a:ea typeface="Roboto" pitchFamily="2" charset="0"/>
              </a:rPr>
              <a:t> it </a:t>
            </a:r>
            <a:r>
              <a:rPr lang="pt-BR" sz="3200" i="1" dirty="0" err="1">
                <a:solidFill>
                  <a:schemeClr val="bg1"/>
                </a:solidFill>
                <a:latin typeface="+mn-lt"/>
                <a:ea typeface="Roboto" pitchFamily="2" charset="0"/>
              </a:rPr>
              <a:t>Now</a:t>
            </a:r>
            <a:br>
              <a:rPr lang="pt-BR" sz="3200" i="1" dirty="0">
                <a:solidFill>
                  <a:schemeClr val="bg1"/>
                </a:solidFill>
                <a:latin typeface="+mn-lt"/>
                <a:ea typeface="Roboto" pitchFamily="2" charset="0"/>
              </a:rPr>
            </a:br>
            <a:r>
              <a:rPr lang="pt-BR" sz="3200" i="1" dirty="0" err="1">
                <a:solidFill>
                  <a:schemeClr val="bg1"/>
                </a:solidFill>
                <a:latin typeface="+mn-lt"/>
                <a:ea typeface="Roboto" pitchFamily="2" charset="0"/>
              </a:rPr>
              <a:t>Loner</a:t>
            </a:r>
            <a:r>
              <a:rPr lang="pt-BR" sz="3200" i="1" dirty="0">
                <a:solidFill>
                  <a:schemeClr val="bg1"/>
                </a:solidFill>
                <a:latin typeface="+mn-lt"/>
                <a:ea typeface="Roboto" pitchFamily="2" charset="0"/>
              </a:rPr>
              <a:t> Living</a:t>
            </a:r>
            <a:endParaRPr lang="bg-BG" sz="4400" b="1" i="1" dirty="0">
              <a:solidFill>
                <a:schemeClr val="bg1"/>
              </a:solidFill>
              <a:latin typeface="+mn-lt"/>
              <a:ea typeface="Roboto" pitchFamily="2" charset="0"/>
            </a:endParaRPr>
          </a:p>
        </p:txBody>
      </p:sp>
      <p:pic>
        <p:nvPicPr>
          <p:cNvPr id="7" name="Picture 7"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13284" y="1866646"/>
            <a:ext cx="2197404" cy="3124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910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9"/>
          <p:cNvSpPr/>
          <p:nvPr/>
        </p:nvSpPr>
        <p:spPr>
          <a:xfrm>
            <a:off x="868117" y="1630528"/>
            <a:ext cx="3256172" cy="3981728"/>
          </a:xfrm>
          <a:prstGeom prst="snip2DiagRect">
            <a:avLst/>
          </a:prstGeom>
          <a:blipFill>
            <a:blip r:embed="rId2" cstate="email">
              <a:extLst>
                <a:ext uri="{28A0092B-C50C-407E-A947-70E740481C1C}">
                  <a14:useLocalDpi xmlns:a14="http://schemas.microsoft.com/office/drawing/2010/main"/>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Agrupar 9">
            <a:extLst>
              <a:ext uri="{FF2B5EF4-FFF2-40B4-BE49-F238E27FC236}">
                <a16:creationId xmlns:a16="http://schemas.microsoft.com/office/drawing/2014/main" id="{7B37171E-AE77-4D65-8BD9-2879DA754277}"/>
              </a:ext>
            </a:extLst>
          </p:cNvPr>
          <p:cNvGrpSpPr/>
          <p:nvPr/>
        </p:nvGrpSpPr>
        <p:grpSpPr>
          <a:xfrm>
            <a:off x="4469238" y="1364403"/>
            <a:ext cx="4847442" cy="839192"/>
            <a:chOff x="4466201" y="1364403"/>
            <a:chExt cx="4847442" cy="839192"/>
          </a:xfrm>
        </p:grpSpPr>
        <p:sp>
          <p:nvSpPr>
            <p:cNvPr id="67" name="AutoShape 30173"/>
            <p:cNvSpPr>
              <a:spLocks noChangeAspect="1" noChangeArrowheads="1" noTextEdit="1"/>
            </p:cNvSpPr>
            <p:nvPr/>
          </p:nvSpPr>
          <p:spPr bwMode="auto">
            <a:xfrm>
              <a:off x="4466201" y="1364403"/>
              <a:ext cx="4821131" cy="805483"/>
            </a:xfrm>
            <a:prstGeom prst="rect">
              <a:avLst/>
            </a:prstGeom>
            <a:solidFill>
              <a:srgbClr val="D8EBCD"/>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a:p>
          </p:txBody>
        </p:sp>
        <p:sp>
          <p:nvSpPr>
            <p:cNvPr id="68" name="Rectangle 30175"/>
            <p:cNvSpPr>
              <a:spLocks noChangeArrowheads="1"/>
            </p:cNvSpPr>
            <p:nvPr/>
          </p:nvSpPr>
          <p:spPr bwMode="auto">
            <a:xfrm>
              <a:off x="4600624" y="1408270"/>
              <a:ext cx="4686709" cy="702623"/>
            </a:xfrm>
            <a:prstGeom prst="rect">
              <a:avLst/>
            </a:prstGeom>
            <a:no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pt-BR" sz="2000" dirty="0"/>
            </a:p>
          </p:txBody>
        </p:sp>
        <p:sp>
          <p:nvSpPr>
            <p:cNvPr id="69" name="Freeform 30181"/>
            <p:cNvSpPr>
              <a:spLocks/>
            </p:cNvSpPr>
            <p:nvPr/>
          </p:nvSpPr>
          <p:spPr bwMode="auto">
            <a:xfrm>
              <a:off x="8855281" y="1556507"/>
              <a:ext cx="458362"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dirty="0">
                <a:solidFill>
                  <a:srgbClr val="0D4711"/>
                </a:solidFill>
              </a:endParaRPr>
            </a:p>
          </p:txBody>
        </p:sp>
        <p:sp>
          <p:nvSpPr>
            <p:cNvPr id="70" name="Freeform 30182"/>
            <p:cNvSpPr>
              <a:spLocks/>
            </p:cNvSpPr>
            <p:nvPr/>
          </p:nvSpPr>
          <p:spPr bwMode="auto">
            <a:xfrm>
              <a:off x="4737531" y="1613702"/>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71" name="Retângulo 70"/>
            <p:cNvSpPr/>
            <p:nvPr/>
          </p:nvSpPr>
          <p:spPr>
            <a:xfrm>
              <a:off x="9051593" y="1557264"/>
              <a:ext cx="183952" cy="646331"/>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1</a:t>
              </a:r>
            </a:p>
          </p:txBody>
        </p:sp>
        <p:sp>
          <p:nvSpPr>
            <p:cNvPr id="82" name="Retângulo 81"/>
            <p:cNvSpPr/>
            <p:nvPr/>
          </p:nvSpPr>
          <p:spPr>
            <a:xfrm>
              <a:off x="4924144" y="1562454"/>
              <a:ext cx="3708579" cy="584774"/>
            </a:xfrm>
            <a:prstGeom prst="rect">
              <a:avLst/>
            </a:prstGeom>
          </p:spPr>
          <p:txBody>
            <a:bodyPr wrap="square">
              <a:spAutoFit/>
            </a:bodyPr>
            <a:lstStyle/>
            <a:p>
              <a:r>
                <a:rPr lang="pt-BR" sz="1600" dirty="0"/>
                <a:t>Eficiência de aparelhos gera estilo de vida sem dificuldades</a:t>
              </a:r>
              <a:r>
                <a:rPr lang="pt-BR" sz="1600" b="1" dirty="0">
                  <a:solidFill>
                    <a:srgbClr val="0D4711"/>
                  </a:solidFill>
                  <a:cs typeface="MV Boli" panose="02000500030200090000" pitchFamily="2" charset="0"/>
                </a:rPr>
                <a:t> </a:t>
              </a:r>
              <a:endParaRPr lang="pt-BR" sz="1600" b="1" dirty="0">
                <a:solidFill>
                  <a:srgbClr val="0D4711"/>
                </a:solidFill>
              </a:endParaRPr>
            </a:p>
          </p:txBody>
        </p:sp>
      </p:grpSp>
      <p:grpSp>
        <p:nvGrpSpPr>
          <p:cNvPr id="9" name="Agrupar 8">
            <a:extLst>
              <a:ext uri="{FF2B5EF4-FFF2-40B4-BE49-F238E27FC236}">
                <a16:creationId xmlns:a16="http://schemas.microsoft.com/office/drawing/2014/main" id="{47A78DB6-39C5-4F52-8755-1A230137610D}"/>
              </a:ext>
            </a:extLst>
          </p:cNvPr>
          <p:cNvGrpSpPr/>
          <p:nvPr/>
        </p:nvGrpSpPr>
        <p:grpSpPr>
          <a:xfrm>
            <a:off x="4466202" y="2375538"/>
            <a:ext cx="4850478" cy="805483"/>
            <a:chOff x="4466202" y="2333473"/>
            <a:chExt cx="4850478" cy="805483"/>
          </a:xfrm>
        </p:grpSpPr>
        <p:sp>
          <p:nvSpPr>
            <p:cNvPr id="54" name="AutoShape 30173"/>
            <p:cNvSpPr>
              <a:spLocks noChangeAspect="1" noChangeArrowheads="1" noTextEdit="1"/>
            </p:cNvSpPr>
            <p:nvPr/>
          </p:nvSpPr>
          <p:spPr bwMode="auto">
            <a:xfrm>
              <a:off x="4466202" y="2333473"/>
              <a:ext cx="4823470" cy="8054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5" name="Rectangle 30175"/>
            <p:cNvSpPr>
              <a:spLocks noChangeArrowheads="1"/>
            </p:cNvSpPr>
            <p:nvPr/>
          </p:nvSpPr>
          <p:spPr bwMode="auto">
            <a:xfrm>
              <a:off x="4471577" y="2407237"/>
              <a:ext cx="4842067" cy="702623"/>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56" name="Rectangle 30176"/>
            <p:cNvSpPr>
              <a:spLocks noChangeArrowheads="1"/>
            </p:cNvSpPr>
            <p:nvPr/>
          </p:nvSpPr>
          <p:spPr bwMode="auto">
            <a:xfrm>
              <a:off x="4468541" y="2387172"/>
              <a:ext cx="4773189" cy="6927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7" name="Freeform 30181"/>
            <p:cNvSpPr>
              <a:spLocks/>
            </p:cNvSpPr>
            <p:nvPr/>
          </p:nvSpPr>
          <p:spPr bwMode="auto">
            <a:xfrm>
              <a:off x="8857621" y="2525576"/>
              <a:ext cx="459059"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3" name="Retângulo 62"/>
            <p:cNvSpPr/>
            <p:nvPr/>
          </p:nvSpPr>
          <p:spPr>
            <a:xfrm>
              <a:off x="9060813" y="2487345"/>
              <a:ext cx="183952" cy="646331"/>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2</a:t>
              </a:r>
            </a:p>
          </p:txBody>
        </p:sp>
        <p:sp>
          <p:nvSpPr>
            <p:cNvPr id="83" name="Retângulo 82"/>
            <p:cNvSpPr/>
            <p:nvPr/>
          </p:nvSpPr>
          <p:spPr>
            <a:xfrm>
              <a:off x="4894372" y="2473738"/>
              <a:ext cx="3868315" cy="584774"/>
            </a:xfrm>
            <a:prstGeom prst="rect">
              <a:avLst/>
            </a:prstGeom>
          </p:spPr>
          <p:txBody>
            <a:bodyPr wrap="square">
              <a:spAutoFit/>
            </a:bodyPr>
            <a:lstStyle/>
            <a:p>
              <a:r>
                <a:rPr lang="pt-BR" sz="1600" dirty="0"/>
                <a:t>Preferências do consumidor para alternativas de compra</a:t>
              </a:r>
            </a:p>
          </p:txBody>
        </p:sp>
        <p:sp>
          <p:nvSpPr>
            <p:cNvPr id="89" name="Freeform 30182"/>
            <p:cNvSpPr>
              <a:spLocks/>
            </p:cNvSpPr>
            <p:nvPr/>
          </p:nvSpPr>
          <p:spPr bwMode="auto">
            <a:xfrm>
              <a:off x="4737769" y="2591409"/>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dirty="0"/>
            </a:p>
          </p:txBody>
        </p:sp>
      </p:grpSp>
      <p:grpSp>
        <p:nvGrpSpPr>
          <p:cNvPr id="7" name="Agrupar 6">
            <a:extLst>
              <a:ext uri="{FF2B5EF4-FFF2-40B4-BE49-F238E27FC236}">
                <a16:creationId xmlns:a16="http://schemas.microsoft.com/office/drawing/2014/main" id="{9D84324E-9993-492E-B496-16CFB5A7EF08}"/>
              </a:ext>
            </a:extLst>
          </p:cNvPr>
          <p:cNvGrpSpPr/>
          <p:nvPr/>
        </p:nvGrpSpPr>
        <p:grpSpPr>
          <a:xfrm>
            <a:off x="4471577" y="3352963"/>
            <a:ext cx="4845103" cy="853002"/>
            <a:chOff x="4471577" y="3371834"/>
            <a:chExt cx="4845103" cy="853002"/>
          </a:xfrm>
        </p:grpSpPr>
        <p:sp>
          <p:nvSpPr>
            <p:cNvPr id="51" name="AutoShape 30173"/>
            <p:cNvSpPr>
              <a:spLocks noChangeAspect="1" noChangeArrowheads="1" noTextEdit="1"/>
            </p:cNvSpPr>
            <p:nvPr/>
          </p:nvSpPr>
          <p:spPr bwMode="auto">
            <a:xfrm>
              <a:off x="4471577" y="3371834"/>
              <a:ext cx="4823470" cy="805483"/>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52" name="Freeform 30181"/>
            <p:cNvSpPr>
              <a:spLocks/>
            </p:cNvSpPr>
            <p:nvPr/>
          </p:nvSpPr>
          <p:spPr bwMode="auto">
            <a:xfrm>
              <a:off x="8862996" y="3612214"/>
              <a:ext cx="453684"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4" name="Retângulo 63"/>
            <p:cNvSpPr/>
            <p:nvPr/>
          </p:nvSpPr>
          <p:spPr>
            <a:xfrm>
              <a:off x="9069652" y="3563686"/>
              <a:ext cx="183952" cy="646331"/>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3</a:t>
              </a:r>
            </a:p>
          </p:txBody>
        </p:sp>
        <p:sp>
          <p:nvSpPr>
            <p:cNvPr id="86" name="Retângulo 85"/>
            <p:cNvSpPr/>
            <p:nvPr/>
          </p:nvSpPr>
          <p:spPr>
            <a:xfrm>
              <a:off x="4864349" y="3612214"/>
              <a:ext cx="3286669" cy="338554"/>
            </a:xfrm>
            <a:prstGeom prst="rect">
              <a:avLst/>
            </a:prstGeom>
          </p:spPr>
          <p:txBody>
            <a:bodyPr wrap="none">
              <a:spAutoFit/>
            </a:bodyPr>
            <a:lstStyle/>
            <a:p>
              <a:r>
                <a:rPr lang="en-US" sz="1600" dirty="0" err="1"/>
                <a:t>Viver</a:t>
              </a:r>
              <a:r>
                <a:rPr lang="en-US" sz="1600" dirty="0"/>
                <a:t> </a:t>
              </a:r>
              <a:r>
                <a:rPr lang="en-US" sz="1600" dirty="0" err="1"/>
                <a:t>sozinho</a:t>
              </a:r>
              <a:r>
                <a:rPr lang="en-US" sz="1600" dirty="0"/>
                <a:t> X </a:t>
              </a:r>
              <a:r>
                <a:rPr lang="en-US" sz="1600" dirty="0" err="1"/>
                <a:t>Construir</a:t>
              </a:r>
              <a:r>
                <a:rPr lang="en-US" sz="1600" dirty="0"/>
                <a:t> </a:t>
              </a:r>
              <a:r>
                <a:rPr lang="en-US" sz="1600" dirty="0" err="1"/>
                <a:t>uma</a:t>
              </a:r>
              <a:r>
                <a:rPr lang="en-US" sz="1600" dirty="0"/>
                <a:t> </a:t>
              </a:r>
              <a:r>
                <a:rPr lang="en-US" sz="1600" dirty="0" err="1"/>
                <a:t>família</a:t>
              </a:r>
              <a:endParaRPr lang="pt-BR" sz="1600" b="1" dirty="0">
                <a:solidFill>
                  <a:schemeClr val="bg2">
                    <a:lumMod val="50000"/>
                  </a:schemeClr>
                </a:solidFill>
              </a:endParaRPr>
            </a:p>
          </p:txBody>
        </p:sp>
        <p:sp>
          <p:nvSpPr>
            <p:cNvPr id="90" name="Freeform 30182"/>
            <p:cNvSpPr>
              <a:spLocks/>
            </p:cNvSpPr>
            <p:nvPr/>
          </p:nvSpPr>
          <p:spPr bwMode="auto">
            <a:xfrm>
              <a:off x="4737531" y="3639758"/>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grpSp>
      <p:grpSp>
        <p:nvGrpSpPr>
          <p:cNvPr id="6" name="Agrupar 5">
            <a:extLst>
              <a:ext uri="{FF2B5EF4-FFF2-40B4-BE49-F238E27FC236}">
                <a16:creationId xmlns:a16="http://schemas.microsoft.com/office/drawing/2014/main" id="{FF359182-F63D-4F71-8BBB-EF2F8E5C6634}"/>
              </a:ext>
            </a:extLst>
          </p:cNvPr>
          <p:cNvGrpSpPr/>
          <p:nvPr/>
        </p:nvGrpSpPr>
        <p:grpSpPr>
          <a:xfrm>
            <a:off x="4477366" y="4377907"/>
            <a:ext cx="4839314" cy="805483"/>
            <a:chOff x="4477366" y="4447352"/>
            <a:chExt cx="4839314" cy="805483"/>
          </a:xfrm>
        </p:grpSpPr>
        <p:sp>
          <p:nvSpPr>
            <p:cNvPr id="59" name="AutoShape 30173"/>
            <p:cNvSpPr>
              <a:spLocks noChangeAspect="1" noChangeArrowheads="1" noTextEdit="1"/>
            </p:cNvSpPr>
            <p:nvPr/>
          </p:nvSpPr>
          <p:spPr bwMode="auto">
            <a:xfrm>
              <a:off x="4477366" y="4447352"/>
              <a:ext cx="4823470" cy="80548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60" name="Rectangle 30175"/>
            <p:cNvSpPr>
              <a:spLocks noChangeArrowheads="1"/>
            </p:cNvSpPr>
            <p:nvPr/>
          </p:nvSpPr>
          <p:spPr bwMode="auto">
            <a:xfrm>
              <a:off x="4479705" y="4491219"/>
              <a:ext cx="4821131" cy="702623"/>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61" name="Freeform 30181"/>
            <p:cNvSpPr>
              <a:spLocks/>
            </p:cNvSpPr>
            <p:nvPr/>
          </p:nvSpPr>
          <p:spPr bwMode="auto">
            <a:xfrm>
              <a:off x="8868785" y="4639456"/>
              <a:ext cx="447895"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65" name="Retângulo 64"/>
            <p:cNvSpPr/>
            <p:nvPr/>
          </p:nvSpPr>
          <p:spPr>
            <a:xfrm>
              <a:off x="9069652" y="4590566"/>
              <a:ext cx="183952" cy="646331"/>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4</a:t>
              </a:r>
            </a:p>
          </p:txBody>
        </p:sp>
        <p:sp>
          <p:nvSpPr>
            <p:cNvPr id="84" name="Retângulo 83"/>
            <p:cNvSpPr/>
            <p:nvPr/>
          </p:nvSpPr>
          <p:spPr>
            <a:xfrm>
              <a:off x="4891226" y="4557706"/>
              <a:ext cx="3938852" cy="584774"/>
            </a:xfrm>
            <a:prstGeom prst="rect">
              <a:avLst/>
            </a:prstGeom>
          </p:spPr>
          <p:txBody>
            <a:bodyPr wrap="square">
              <a:spAutoFit/>
            </a:bodyPr>
            <a:lstStyle/>
            <a:p>
              <a:r>
                <a:rPr lang="pt-BR" sz="1600" dirty="0"/>
                <a:t>Preferências de Compra – Solteiros x “Pessoas de Família”</a:t>
              </a:r>
            </a:p>
          </p:txBody>
        </p:sp>
        <p:sp>
          <p:nvSpPr>
            <p:cNvPr id="91" name="Freeform 30182"/>
            <p:cNvSpPr>
              <a:spLocks/>
            </p:cNvSpPr>
            <p:nvPr/>
          </p:nvSpPr>
          <p:spPr bwMode="auto">
            <a:xfrm>
              <a:off x="4764408" y="4685421"/>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grpSp>
      <p:sp>
        <p:nvSpPr>
          <p:cNvPr id="8" name="Título 7">
            <a:extLst>
              <a:ext uri="{FF2B5EF4-FFF2-40B4-BE49-F238E27FC236}">
                <a16:creationId xmlns:a16="http://schemas.microsoft.com/office/drawing/2014/main" id="{6DD296E2-46E4-4233-B529-1D07BD1E04F8}"/>
              </a:ext>
            </a:extLst>
          </p:cNvPr>
          <p:cNvSpPr>
            <a:spLocks noGrp="1"/>
          </p:cNvSpPr>
          <p:nvPr>
            <p:ph type="title"/>
          </p:nvPr>
        </p:nvSpPr>
        <p:spPr>
          <a:xfrm>
            <a:off x="721126" y="232819"/>
            <a:ext cx="10515600" cy="1325563"/>
          </a:xfrm>
        </p:spPr>
        <p:txBody>
          <a:bodyPr>
            <a:normAutofit/>
          </a:bodyPr>
          <a:lstStyle/>
          <a:p>
            <a:r>
              <a:rPr lang="pt-BR" sz="4000" b="1" dirty="0">
                <a:solidFill>
                  <a:srgbClr val="0D4711"/>
                </a:solidFill>
                <a:latin typeface="+mn-lt"/>
              </a:rPr>
              <a:t>Agenda</a:t>
            </a:r>
          </a:p>
        </p:txBody>
      </p:sp>
      <p:pic>
        <p:nvPicPr>
          <p:cNvPr id="2" name="Picture 1" descr="Screen Shot 2019-04-03 at 20.35.2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88519" y="293404"/>
            <a:ext cx="1654461" cy="2352643"/>
          </a:xfrm>
          <a:prstGeom prst="rect">
            <a:avLst/>
          </a:prstGeom>
          <a:ln>
            <a:noFill/>
          </a:ln>
          <a:effectLst>
            <a:outerShdw blurRad="292100" dist="139700" dir="2700000" algn="tl" rotWithShape="0">
              <a:srgbClr val="333333">
                <a:alpha val="65000"/>
              </a:srgbClr>
            </a:outerShdw>
          </a:effectLst>
        </p:spPr>
      </p:pic>
      <p:grpSp>
        <p:nvGrpSpPr>
          <p:cNvPr id="32" name="Agrupar 31">
            <a:extLst>
              <a:ext uri="{FF2B5EF4-FFF2-40B4-BE49-F238E27FC236}">
                <a16:creationId xmlns:a16="http://schemas.microsoft.com/office/drawing/2014/main" id="{B9661574-A1AA-4E7D-8DC2-C30B40D96F02}"/>
              </a:ext>
            </a:extLst>
          </p:cNvPr>
          <p:cNvGrpSpPr/>
          <p:nvPr/>
        </p:nvGrpSpPr>
        <p:grpSpPr>
          <a:xfrm>
            <a:off x="4477366" y="5355333"/>
            <a:ext cx="4839314" cy="805483"/>
            <a:chOff x="4477366" y="4447352"/>
            <a:chExt cx="4839314" cy="805483"/>
          </a:xfrm>
        </p:grpSpPr>
        <p:sp>
          <p:nvSpPr>
            <p:cNvPr id="33" name="AutoShape 30173">
              <a:extLst>
                <a:ext uri="{FF2B5EF4-FFF2-40B4-BE49-F238E27FC236}">
                  <a16:creationId xmlns:a16="http://schemas.microsoft.com/office/drawing/2014/main" id="{C1349BE5-E459-46A0-A8B1-2B518AF442AB}"/>
                </a:ext>
              </a:extLst>
            </p:cNvPr>
            <p:cNvSpPr>
              <a:spLocks noChangeAspect="1" noChangeArrowheads="1" noTextEdit="1"/>
            </p:cNvSpPr>
            <p:nvPr/>
          </p:nvSpPr>
          <p:spPr bwMode="auto">
            <a:xfrm>
              <a:off x="4477366" y="4447352"/>
              <a:ext cx="4823470" cy="805483"/>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a:p>
          </p:txBody>
        </p:sp>
        <p:sp>
          <p:nvSpPr>
            <p:cNvPr id="34" name="Rectangle 30175">
              <a:extLst>
                <a:ext uri="{FF2B5EF4-FFF2-40B4-BE49-F238E27FC236}">
                  <a16:creationId xmlns:a16="http://schemas.microsoft.com/office/drawing/2014/main" id="{067B0BBD-4B4A-4B5A-A43B-36ACC29F36DF}"/>
                </a:ext>
              </a:extLst>
            </p:cNvPr>
            <p:cNvSpPr>
              <a:spLocks noChangeArrowheads="1"/>
            </p:cNvSpPr>
            <p:nvPr/>
          </p:nvSpPr>
          <p:spPr bwMode="auto">
            <a:xfrm>
              <a:off x="4479705" y="4491219"/>
              <a:ext cx="4821131" cy="702623"/>
            </a:xfrm>
            <a:prstGeom prst="rect">
              <a:avLst/>
            </a:prstGeom>
            <a:solidFill>
              <a:srgbClr val="D8EBC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pt-BR" sz="2000" dirty="0"/>
            </a:p>
          </p:txBody>
        </p:sp>
        <p:sp>
          <p:nvSpPr>
            <p:cNvPr id="35" name="Freeform 30181">
              <a:extLst>
                <a:ext uri="{FF2B5EF4-FFF2-40B4-BE49-F238E27FC236}">
                  <a16:creationId xmlns:a16="http://schemas.microsoft.com/office/drawing/2014/main" id="{668FFD8B-D7FA-4E00-8229-1B48A799B2CD}"/>
                </a:ext>
              </a:extLst>
            </p:cNvPr>
            <p:cNvSpPr>
              <a:spLocks/>
            </p:cNvSpPr>
            <p:nvPr/>
          </p:nvSpPr>
          <p:spPr bwMode="auto">
            <a:xfrm>
              <a:off x="8868785" y="4639456"/>
              <a:ext cx="447895" cy="612622"/>
            </a:xfrm>
            <a:custGeom>
              <a:avLst/>
              <a:gdLst>
                <a:gd name="T0" fmla="*/ 1135 w 1135"/>
                <a:gd name="T1" fmla="*/ 0 h 810"/>
                <a:gd name="T2" fmla="*/ 429 w 1135"/>
                <a:gd name="T3" fmla="*/ 0 h 810"/>
                <a:gd name="T4" fmla="*/ 0 w 1135"/>
                <a:gd name="T5" fmla="*/ 810 h 810"/>
                <a:gd name="T6" fmla="*/ 1135 w 1135"/>
                <a:gd name="T7" fmla="*/ 810 h 810"/>
                <a:gd name="T8" fmla="*/ 1135 w 1135"/>
                <a:gd name="T9" fmla="*/ 0 h 810"/>
              </a:gdLst>
              <a:ahLst/>
              <a:cxnLst>
                <a:cxn ang="0">
                  <a:pos x="T0" y="T1"/>
                </a:cxn>
                <a:cxn ang="0">
                  <a:pos x="T2" y="T3"/>
                </a:cxn>
                <a:cxn ang="0">
                  <a:pos x="T4" y="T5"/>
                </a:cxn>
                <a:cxn ang="0">
                  <a:pos x="T6" y="T7"/>
                </a:cxn>
                <a:cxn ang="0">
                  <a:pos x="T8" y="T9"/>
                </a:cxn>
              </a:cxnLst>
              <a:rect l="0" t="0" r="r" b="b"/>
              <a:pathLst>
                <a:path w="1135" h="810">
                  <a:moveTo>
                    <a:pt x="1135" y="0"/>
                  </a:moveTo>
                  <a:lnTo>
                    <a:pt x="429" y="0"/>
                  </a:lnTo>
                  <a:lnTo>
                    <a:pt x="0" y="810"/>
                  </a:lnTo>
                  <a:lnTo>
                    <a:pt x="1135" y="810"/>
                  </a:lnTo>
                  <a:lnTo>
                    <a:pt x="1135" y="0"/>
                  </a:ln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sp>
          <p:nvSpPr>
            <p:cNvPr id="36" name="Retângulo 35">
              <a:extLst>
                <a:ext uri="{FF2B5EF4-FFF2-40B4-BE49-F238E27FC236}">
                  <a16:creationId xmlns:a16="http://schemas.microsoft.com/office/drawing/2014/main" id="{AADE2858-6210-4CDF-A8E9-B097E83677AE}"/>
                </a:ext>
              </a:extLst>
            </p:cNvPr>
            <p:cNvSpPr/>
            <p:nvPr/>
          </p:nvSpPr>
          <p:spPr>
            <a:xfrm>
              <a:off x="9069652" y="4590566"/>
              <a:ext cx="183952" cy="646331"/>
            </a:xfrm>
            <a:prstGeom prst="rect">
              <a:avLst/>
            </a:prstGeom>
            <a:noFill/>
          </p:spPr>
          <p:txBody>
            <a:bodyPr wrap="square" lIns="91440" tIns="45720" rIns="91440" bIns="45720">
              <a:spAutoFit/>
            </a:bodyPr>
            <a:lstStyle/>
            <a:p>
              <a:pPr algn="ctr"/>
              <a:r>
                <a:rPr lang="pt-BR" sz="3600" dirty="0">
                  <a:ln w="0"/>
                  <a:solidFill>
                    <a:schemeClr val="bg1"/>
                  </a:solidFill>
                  <a:effectLst>
                    <a:outerShdw blurRad="38100" dist="25400" dir="5400000" algn="ctr" rotWithShape="0">
                      <a:srgbClr val="6E747A">
                        <a:alpha val="43000"/>
                      </a:srgbClr>
                    </a:outerShdw>
                  </a:effectLst>
                </a:rPr>
                <a:t>5</a:t>
              </a:r>
            </a:p>
          </p:txBody>
        </p:sp>
        <p:sp>
          <p:nvSpPr>
            <p:cNvPr id="37" name="Retângulo 36">
              <a:extLst>
                <a:ext uri="{FF2B5EF4-FFF2-40B4-BE49-F238E27FC236}">
                  <a16:creationId xmlns:a16="http://schemas.microsoft.com/office/drawing/2014/main" id="{0054FA83-92FE-41D7-839D-32F0A6FCC2C6}"/>
                </a:ext>
              </a:extLst>
            </p:cNvPr>
            <p:cNvSpPr/>
            <p:nvPr/>
          </p:nvSpPr>
          <p:spPr>
            <a:xfrm>
              <a:off x="4891226" y="4557706"/>
              <a:ext cx="3938852" cy="584775"/>
            </a:xfrm>
            <a:prstGeom prst="rect">
              <a:avLst/>
            </a:prstGeom>
          </p:spPr>
          <p:txBody>
            <a:bodyPr wrap="square">
              <a:spAutoFit/>
            </a:bodyPr>
            <a:lstStyle/>
            <a:p>
              <a:r>
                <a:rPr lang="en-US" sz="1600" dirty="0" err="1"/>
                <a:t>Respostas</a:t>
              </a:r>
              <a:r>
                <a:rPr lang="en-US" sz="1600" dirty="0"/>
                <a:t> do Mercado à nova </a:t>
              </a:r>
              <a:r>
                <a:rPr lang="en-US" sz="1600" dirty="0" err="1"/>
                <a:t>configuração</a:t>
              </a:r>
              <a:r>
                <a:rPr lang="en-US" sz="1600" dirty="0"/>
                <a:t> da </a:t>
              </a:r>
              <a:r>
                <a:rPr lang="en-US" sz="1600" dirty="0" err="1"/>
                <a:t>população</a:t>
              </a:r>
              <a:r>
                <a:rPr lang="en-US" sz="1600" dirty="0"/>
                <a:t> </a:t>
              </a:r>
              <a:r>
                <a:rPr lang="en-US" sz="1600" dirty="0" err="1"/>
                <a:t>mundial</a:t>
              </a:r>
              <a:r>
                <a:rPr lang="en-US" sz="1600" dirty="0"/>
                <a:t> </a:t>
              </a:r>
              <a:r>
                <a:rPr lang="en-US" sz="1600" dirty="0" err="1"/>
                <a:t>em</a:t>
              </a:r>
              <a:r>
                <a:rPr lang="en-US" sz="1600" dirty="0"/>
                <a:t> </a:t>
              </a:r>
              <a:r>
                <a:rPr lang="en-US" sz="1600" dirty="0" err="1"/>
                <a:t>formação</a:t>
              </a:r>
              <a:endParaRPr lang="pt-BR" sz="1600" dirty="0"/>
            </a:p>
          </p:txBody>
        </p:sp>
        <p:sp>
          <p:nvSpPr>
            <p:cNvPr id="38" name="Freeform 30182">
              <a:extLst>
                <a:ext uri="{FF2B5EF4-FFF2-40B4-BE49-F238E27FC236}">
                  <a16:creationId xmlns:a16="http://schemas.microsoft.com/office/drawing/2014/main" id="{9A959988-C94B-460A-BA6A-7893F84D6983}"/>
                </a:ext>
              </a:extLst>
            </p:cNvPr>
            <p:cNvSpPr>
              <a:spLocks/>
            </p:cNvSpPr>
            <p:nvPr/>
          </p:nvSpPr>
          <p:spPr bwMode="auto">
            <a:xfrm>
              <a:off x="4764408" y="4685421"/>
              <a:ext cx="126818" cy="306792"/>
            </a:xfrm>
            <a:custGeom>
              <a:avLst/>
              <a:gdLst>
                <a:gd name="T0" fmla="*/ 6 w 77"/>
                <a:gd name="T1" fmla="*/ 103 h 126"/>
                <a:gd name="T2" fmla="*/ 50 w 77"/>
                <a:gd name="T3" fmla="*/ 63 h 126"/>
                <a:gd name="T4" fmla="*/ 5 w 77"/>
                <a:gd name="T5" fmla="*/ 24 h 126"/>
                <a:gd name="T6" fmla="*/ 3 w 77"/>
                <a:gd name="T7" fmla="*/ 7 h 126"/>
                <a:gd name="T8" fmla="*/ 17 w 77"/>
                <a:gd name="T9" fmla="*/ 4 h 126"/>
                <a:gd name="T10" fmla="*/ 72 w 77"/>
                <a:gd name="T11" fmla="*/ 53 h 126"/>
                <a:gd name="T12" fmla="*/ 77 w 77"/>
                <a:gd name="T13" fmla="*/ 63 h 126"/>
                <a:gd name="T14" fmla="*/ 73 w 77"/>
                <a:gd name="T15" fmla="*/ 72 h 126"/>
                <a:gd name="T16" fmla="*/ 18 w 77"/>
                <a:gd name="T17" fmla="*/ 122 h 126"/>
                <a:gd name="T18" fmla="*/ 4 w 77"/>
                <a:gd name="T19" fmla="*/ 120 h 126"/>
                <a:gd name="T20" fmla="*/ 6 w 77"/>
                <a:gd name="T21" fmla="*/ 10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126">
                  <a:moveTo>
                    <a:pt x="6" y="103"/>
                  </a:moveTo>
                  <a:cubicBezTo>
                    <a:pt x="50" y="63"/>
                    <a:pt x="50" y="63"/>
                    <a:pt x="50" y="63"/>
                  </a:cubicBezTo>
                  <a:cubicBezTo>
                    <a:pt x="5" y="24"/>
                    <a:pt x="5" y="24"/>
                    <a:pt x="5" y="24"/>
                  </a:cubicBezTo>
                  <a:cubicBezTo>
                    <a:pt x="1" y="20"/>
                    <a:pt x="0" y="12"/>
                    <a:pt x="3" y="7"/>
                  </a:cubicBezTo>
                  <a:cubicBezTo>
                    <a:pt x="6" y="1"/>
                    <a:pt x="12" y="0"/>
                    <a:pt x="17" y="4"/>
                  </a:cubicBezTo>
                  <a:cubicBezTo>
                    <a:pt x="72" y="53"/>
                    <a:pt x="72" y="53"/>
                    <a:pt x="72" y="53"/>
                  </a:cubicBezTo>
                  <a:cubicBezTo>
                    <a:pt x="75" y="55"/>
                    <a:pt x="76" y="59"/>
                    <a:pt x="77" y="63"/>
                  </a:cubicBezTo>
                  <a:cubicBezTo>
                    <a:pt x="77" y="66"/>
                    <a:pt x="75" y="70"/>
                    <a:pt x="73" y="72"/>
                  </a:cubicBezTo>
                  <a:cubicBezTo>
                    <a:pt x="18" y="122"/>
                    <a:pt x="18" y="122"/>
                    <a:pt x="18" y="122"/>
                  </a:cubicBezTo>
                  <a:cubicBezTo>
                    <a:pt x="14" y="126"/>
                    <a:pt x="7" y="125"/>
                    <a:pt x="4" y="120"/>
                  </a:cubicBezTo>
                  <a:cubicBezTo>
                    <a:pt x="1" y="114"/>
                    <a:pt x="2" y="107"/>
                    <a:pt x="6" y="103"/>
                  </a:cubicBezTo>
                  <a:close/>
                </a:path>
              </a:pathLst>
            </a:custGeom>
            <a:solidFill>
              <a:srgbClr val="0D4711"/>
            </a:solidFill>
            <a:ln>
              <a:noFill/>
            </a:ln>
          </p:spPr>
          <p:txBody>
            <a:bodyPr vert="horz" wrap="square" lIns="91440" tIns="45720" rIns="91440" bIns="45720" numCol="1" anchor="t" anchorCtr="0" compatLnSpc="1">
              <a:prstTxWarp prst="textNoShape">
                <a:avLst/>
              </a:prstTxWarp>
            </a:bodyPr>
            <a:lstStyle/>
            <a:p>
              <a:endParaRPr lang="pt-BR" sz="2000"/>
            </a:p>
          </p:txBody>
        </p:sp>
      </p:grpSp>
    </p:spTree>
    <p:extLst>
      <p:ext uri="{BB962C8B-B14F-4D97-AF65-F5344CB8AC3E}">
        <p14:creationId xmlns:p14="http://schemas.microsoft.com/office/powerpoint/2010/main" val="18543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837986-50C8-4279-B7F4-4657D8D33734}"/>
              </a:ext>
            </a:extLst>
          </p:cNvPr>
          <p:cNvSpPr>
            <a:spLocks noGrp="1"/>
          </p:cNvSpPr>
          <p:nvPr>
            <p:ph type="title"/>
          </p:nvPr>
        </p:nvSpPr>
        <p:spPr>
          <a:xfrm>
            <a:off x="838200" y="365125"/>
            <a:ext cx="10515600" cy="1325563"/>
          </a:xfrm>
        </p:spPr>
        <p:txBody>
          <a:bodyPr>
            <a:normAutofit/>
          </a:bodyPr>
          <a:lstStyle/>
          <a:p>
            <a:r>
              <a:rPr lang="pt-BR" i="1" dirty="0"/>
              <a:t>I </a:t>
            </a:r>
            <a:r>
              <a:rPr lang="pt-BR" i="1" dirty="0" err="1"/>
              <a:t>Want</a:t>
            </a:r>
            <a:r>
              <a:rPr lang="pt-BR" i="1" dirty="0"/>
              <a:t> it </a:t>
            </a:r>
            <a:r>
              <a:rPr lang="pt-BR" i="1" dirty="0" err="1"/>
              <a:t>Now</a:t>
            </a:r>
            <a:br>
              <a:rPr lang="pt-BR" dirty="0"/>
            </a:br>
            <a:r>
              <a:rPr lang="pt-BR" sz="2000" dirty="0"/>
              <a:t>Eficiência de aparelhos gera estilo de vida sem dificuldades</a:t>
            </a:r>
            <a:endParaRPr lang="pt-BR" dirty="0"/>
          </a:p>
        </p:txBody>
      </p:sp>
      <p:pic>
        <p:nvPicPr>
          <p:cNvPr id="4" name="Espaço Reservado para Conteúdo 3">
            <a:extLst>
              <a:ext uri="{FF2B5EF4-FFF2-40B4-BE49-F238E27FC236}">
                <a16:creationId xmlns:a16="http://schemas.microsoft.com/office/drawing/2014/main" id="{8211E949-0C4B-4A70-B569-1F0DCFA838A7}"/>
              </a:ext>
            </a:extLst>
          </p:cNvPr>
          <p:cNvPicPr>
            <a:picLocks noGrp="1" noChangeAspect="1"/>
          </p:cNvPicPr>
          <p:nvPr>
            <p:ph idx="1"/>
          </p:nvPr>
        </p:nvPicPr>
        <p:blipFill>
          <a:blip r:embed="rId2"/>
          <a:stretch>
            <a:fillRect/>
          </a:stretch>
        </p:blipFill>
        <p:spPr>
          <a:xfrm>
            <a:off x="47352" y="2558357"/>
            <a:ext cx="6226833" cy="3210233"/>
          </a:xfrm>
          <a:prstGeom prst="rect">
            <a:avLst/>
          </a:prstGeom>
        </p:spPr>
      </p:pic>
      <p:pic>
        <p:nvPicPr>
          <p:cNvPr id="5" name="Imagem 4">
            <a:extLst>
              <a:ext uri="{FF2B5EF4-FFF2-40B4-BE49-F238E27FC236}">
                <a16:creationId xmlns:a16="http://schemas.microsoft.com/office/drawing/2014/main" id="{61A42755-BBBB-4DA4-8162-008C4C924203}"/>
              </a:ext>
            </a:extLst>
          </p:cNvPr>
          <p:cNvPicPr>
            <a:picLocks noChangeAspect="1"/>
          </p:cNvPicPr>
          <p:nvPr/>
        </p:nvPicPr>
        <p:blipFill>
          <a:blip r:embed="rId3"/>
          <a:stretch>
            <a:fillRect/>
          </a:stretch>
        </p:blipFill>
        <p:spPr>
          <a:xfrm>
            <a:off x="6433166" y="2783305"/>
            <a:ext cx="5286207" cy="2760338"/>
          </a:xfrm>
          <a:prstGeom prst="rect">
            <a:avLst/>
          </a:prstGeom>
        </p:spPr>
      </p:pic>
      <p:sp>
        <p:nvSpPr>
          <p:cNvPr id="6" name="Retângulo 5">
            <a:extLst>
              <a:ext uri="{FF2B5EF4-FFF2-40B4-BE49-F238E27FC236}">
                <a16:creationId xmlns:a16="http://schemas.microsoft.com/office/drawing/2014/main" id="{2BBE0C62-4D69-467D-8F27-452A0E60D215}"/>
              </a:ext>
            </a:extLst>
          </p:cNvPr>
          <p:cNvSpPr/>
          <p:nvPr/>
        </p:nvSpPr>
        <p:spPr>
          <a:xfrm>
            <a:off x="98474" y="1731497"/>
            <a:ext cx="5997526" cy="672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Casas com posse de smartphones (2014 – 2018)</a:t>
            </a:r>
          </a:p>
        </p:txBody>
      </p:sp>
      <p:sp>
        <p:nvSpPr>
          <p:cNvPr id="8" name="Retângulo 7">
            <a:extLst>
              <a:ext uri="{FF2B5EF4-FFF2-40B4-BE49-F238E27FC236}">
                <a16:creationId xmlns:a16="http://schemas.microsoft.com/office/drawing/2014/main" id="{4233D369-5D4B-4E82-AE62-A633C2EE59E6}"/>
              </a:ext>
            </a:extLst>
          </p:cNvPr>
          <p:cNvSpPr/>
          <p:nvPr/>
        </p:nvSpPr>
        <p:spPr>
          <a:xfrm>
            <a:off x="6400800" y="1731632"/>
            <a:ext cx="5500468" cy="672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Resposta a pergunta: Estou disposto a gastar dinheiro para economizar tempo?</a:t>
            </a:r>
          </a:p>
        </p:txBody>
      </p:sp>
      <p:sp>
        <p:nvSpPr>
          <p:cNvPr id="7" name="CaixaDeTexto 6">
            <a:extLst>
              <a:ext uri="{FF2B5EF4-FFF2-40B4-BE49-F238E27FC236}">
                <a16:creationId xmlns:a16="http://schemas.microsoft.com/office/drawing/2014/main" id="{30D0DC27-7195-4C71-9CC2-2FA2E445F9FC}"/>
              </a:ext>
            </a:extLst>
          </p:cNvPr>
          <p:cNvSpPr txBox="1"/>
          <p:nvPr/>
        </p:nvSpPr>
        <p:spPr>
          <a:xfrm>
            <a:off x="982639" y="5868341"/>
            <a:ext cx="4913194" cy="307777"/>
          </a:xfrm>
          <a:prstGeom prst="rect">
            <a:avLst/>
          </a:prstGeom>
          <a:noFill/>
        </p:spPr>
        <p:txBody>
          <a:bodyPr wrap="square" rtlCol="0">
            <a:spAutoFit/>
          </a:bodyPr>
          <a:lstStyle/>
          <a:p>
            <a:pPr algn="ctr"/>
            <a:r>
              <a:rPr lang="en-US" sz="1400" b="1" i="1" dirty="0"/>
              <a:t>Fonte: </a:t>
            </a:r>
            <a:r>
              <a:rPr lang="en-US" sz="1400" i="1" dirty="0"/>
              <a:t>Euromonitor International</a:t>
            </a:r>
          </a:p>
        </p:txBody>
      </p:sp>
      <p:sp>
        <p:nvSpPr>
          <p:cNvPr id="9" name="CaixaDeTexto 8">
            <a:extLst>
              <a:ext uri="{FF2B5EF4-FFF2-40B4-BE49-F238E27FC236}">
                <a16:creationId xmlns:a16="http://schemas.microsoft.com/office/drawing/2014/main" id="{77EBE024-F7A0-49C2-8E49-B5096BD8637C}"/>
              </a:ext>
            </a:extLst>
          </p:cNvPr>
          <p:cNvSpPr txBox="1"/>
          <p:nvPr/>
        </p:nvSpPr>
        <p:spPr>
          <a:xfrm>
            <a:off x="6096000" y="5868341"/>
            <a:ext cx="4913194" cy="307777"/>
          </a:xfrm>
          <a:prstGeom prst="rect">
            <a:avLst/>
          </a:prstGeom>
          <a:noFill/>
        </p:spPr>
        <p:txBody>
          <a:bodyPr wrap="square" rtlCol="0">
            <a:spAutoFit/>
          </a:bodyPr>
          <a:lstStyle/>
          <a:p>
            <a:pPr algn="ctr"/>
            <a:r>
              <a:rPr lang="en-US" sz="1400" b="1" i="1" dirty="0"/>
              <a:t>Fonte: </a:t>
            </a:r>
            <a:r>
              <a:rPr lang="en-US" sz="1400" i="1" dirty="0"/>
              <a:t>Euromonitor International’s Lifestyles Survey (2017)</a:t>
            </a:r>
          </a:p>
        </p:txBody>
      </p:sp>
    </p:spTree>
    <p:extLst>
      <p:ext uri="{BB962C8B-B14F-4D97-AF65-F5344CB8AC3E}">
        <p14:creationId xmlns:p14="http://schemas.microsoft.com/office/powerpoint/2010/main" val="375319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7FFAB-1959-49DA-8415-596A7BEF492B}"/>
              </a:ext>
            </a:extLst>
          </p:cNvPr>
          <p:cNvSpPr>
            <a:spLocks noGrp="1"/>
          </p:cNvSpPr>
          <p:nvPr>
            <p:ph type="title"/>
          </p:nvPr>
        </p:nvSpPr>
        <p:spPr/>
        <p:txBody>
          <a:bodyPr/>
          <a:lstStyle/>
          <a:p>
            <a:r>
              <a:rPr lang="pt-BR" i="1" dirty="0"/>
              <a:t>I </a:t>
            </a:r>
            <a:r>
              <a:rPr lang="pt-BR" i="1" dirty="0" err="1"/>
              <a:t>Want</a:t>
            </a:r>
            <a:r>
              <a:rPr lang="pt-BR" i="1" dirty="0"/>
              <a:t> it </a:t>
            </a:r>
            <a:r>
              <a:rPr lang="pt-BR" i="1" dirty="0" err="1"/>
              <a:t>Now</a:t>
            </a:r>
            <a:endParaRPr lang="pt-BR" i="1" dirty="0"/>
          </a:p>
        </p:txBody>
      </p:sp>
      <p:sp>
        <p:nvSpPr>
          <p:cNvPr id="4" name="Retângulo 3">
            <a:extLst>
              <a:ext uri="{FF2B5EF4-FFF2-40B4-BE49-F238E27FC236}">
                <a16:creationId xmlns:a16="http://schemas.microsoft.com/office/drawing/2014/main" id="{AACD4067-1FC9-4182-90D9-8FADDE5DD8A6}"/>
              </a:ext>
            </a:extLst>
          </p:cNvPr>
          <p:cNvSpPr/>
          <p:nvPr/>
        </p:nvSpPr>
        <p:spPr>
          <a:xfrm>
            <a:off x="838200" y="1547311"/>
            <a:ext cx="10515600" cy="53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Preferências do consumidor para alternativas de compra</a:t>
            </a:r>
          </a:p>
        </p:txBody>
      </p:sp>
      <p:pic>
        <p:nvPicPr>
          <p:cNvPr id="5" name="Imagem 4">
            <a:extLst>
              <a:ext uri="{FF2B5EF4-FFF2-40B4-BE49-F238E27FC236}">
                <a16:creationId xmlns:a16="http://schemas.microsoft.com/office/drawing/2014/main" id="{EF0D84C9-F75A-4577-A888-A1A85E368F07}"/>
              </a:ext>
            </a:extLst>
          </p:cNvPr>
          <p:cNvPicPr>
            <a:picLocks noChangeAspect="1"/>
          </p:cNvPicPr>
          <p:nvPr/>
        </p:nvPicPr>
        <p:blipFill>
          <a:blip r:embed="rId2"/>
          <a:stretch>
            <a:fillRect/>
          </a:stretch>
        </p:blipFill>
        <p:spPr>
          <a:xfrm>
            <a:off x="1178623" y="2250831"/>
            <a:ext cx="9164428" cy="4133132"/>
          </a:xfrm>
          <a:prstGeom prst="rect">
            <a:avLst/>
          </a:prstGeom>
        </p:spPr>
      </p:pic>
      <p:sp>
        <p:nvSpPr>
          <p:cNvPr id="6" name="CaixaDeTexto 5">
            <a:extLst>
              <a:ext uri="{FF2B5EF4-FFF2-40B4-BE49-F238E27FC236}">
                <a16:creationId xmlns:a16="http://schemas.microsoft.com/office/drawing/2014/main" id="{AA2CF426-5212-4F73-B553-25D93B255C77}"/>
              </a:ext>
            </a:extLst>
          </p:cNvPr>
          <p:cNvSpPr txBox="1"/>
          <p:nvPr/>
        </p:nvSpPr>
        <p:spPr>
          <a:xfrm>
            <a:off x="3639403" y="6398886"/>
            <a:ext cx="4913194" cy="307777"/>
          </a:xfrm>
          <a:prstGeom prst="rect">
            <a:avLst/>
          </a:prstGeom>
          <a:noFill/>
        </p:spPr>
        <p:txBody>
          <a:bodyPr wrap="square" rtlCol="0">
            <a:spAutoFit/>
          </a:bodyPr>
          <a:lstStyle/>
          <a:p>
            <a:pPr algn="ctr"/>
            <a:r>
              <a:rPr lang="en-US" sz="1400" b="1" i="1" dirty="0"/>
              <a:t>Fonte: </a:t>
            </a:r>
            <a:r>
              <a:rPr lang="en-US" sz="1400" i="1" dirty="0"/>
              <a:t>Euromonitor International’s Lifestyles Survey (2017)</a:t>
            </a:r>
          </a:p>
        </p:txBody>
      </p:sp>
    </p:spTree>
    <p:extLst>
      <p:ext uri="{BB962C8B-B14F-4D97-AF65-F5344CB8AC3E}">
        <p14:creationId xmlns:p14="http://schemas.microsoft.com/office/powerpoint/2010/main" val="26202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BD80E-A39D-435D-AB09-FDFD978A2F93}"/>
              </a:ext>
            </a:extLst>
          </p:cNvPr>
          <p:cNvSpPr>
            <a:spLocks noGrp="1"/>
          </p:cNvSpPr>
          <p:nvPr>
            <p:ph type="title"/>
          </p:nvPr>
        </p:nvSpPr>
        <p:spPr/>
        <p:txBody>
          <a:bodyPr/>
          <a:lstStyle/>
          <a:p>
            <a:r>
              <a:rPr lang="en-US" i="1" dirty="0"/>
              <a:t>Loner Living</a:t>
            </a:r>
            <a:br>
              <a:rPr lang="en-US" i="1" dirty="0"/>
            </a:br>
            <a:r>
              <a:rPr lang="en-US" sz="2000" dirty="0" err="1"/>
              <a:t>Cresce</a:t>
            </a:r>
            <a:r>
              <a:rPr lang="en-US" sz="2000" dirty="0"/>
              <a:t> a </a:t>
            </a:r>
            <a:r>
              <a:rPr lang="en-US" sz="2000" dirty="0" err="1"/>
              <a:t>população</a:t>
            </a:r>
            <a:r>
              <a:rPr lang="en-US" sz="2000" dirty="0"/>
              <a:t> que </a:t>
            </a:r>
            <a:r>
              <a:rPr lang="en-US" sz="2000" dirty="0" err="1"/>
              <a:t>prefere</a:t>
            </a:r>
            <a:r>
              <a:rPr lang="en-US" sz="2000" dirty="0"/>
              <a:t> </a:t>
            </a:r>
            <a:r>
              <a:rPr lang="en-US" sz="2000" dirty="0" err="1"/>
              <a:t>viver</a:t>
            </a:r>
            <a:r>
              <a:rPr lang="en-US" sz="2000" dirty="0"/>
              <a:t> </a:t>
            </a:r>
            <a:r>
              <a:rPr lang="en-US" sz="2000" dirty="0" err="1"/>
              <a:t>sozinha</a:t>
            </a:r>
            <a:r>
              <a:rPr lang="en-US" sz="2000" dirty="0"/>
              <a:t> do que </a:t>
            </a:r>
            <a:r>
              <a:rPr lang="en-US" sz="2000" dirty="0" err="1"/>
              <a:t>constituir</a:t>
            </a:r>
            <a:r>
              <a:rPr lang="en-US" sz="2000" dirty="0"/>
              <a:t> </a:t>
            </a:r>
            <a:r>
              <a:rPr lang="en-US" sz="2000" dirty="0" err="1"/>
              <a:t>uma</a:t>
            </a:r>
            <a:r>
              <a:rPr lang="en-US" sz="2000" dirty="0"/>
              <a:t> </a:t>
            </a:r>
            <a:r>
              <a:rPr lang="en-US" sz="2000" dirty="0" err="1"/>
              <a:t>família</a:t>
            </a:r>
            <a:endParaRPr lang="en-US" i="1" dirty="0"/>
          </a:p>
        </p:txBody>
      </p:sp>
      <p:pic>
        <p:nvPicPr>
          <p:cNvPr id="4" name="Imagem 3">
            <a:extLst>
              <a:ext uri="{FF2B5EF4-FFF2-40B4-BE49-F238E27FC236}">
                <a16:creationId xmlns:a16="http://schemas.microsoft.com/office/drawing/2014/main" id="{BD881287-885B-43DB-9EB0-D6D8DD89BFED}"/>
              </a:ext>
            </a:extLst>
          </p:cNvPr>
          <p:cNvPicPr>
            <a:picLocks noChangeAspect="1"/>
          </p:cNvPicPr>
          <p:nvPr/>
        </p:nvPicPr>
        <p:blipFill>
          <a:blip r:embed="rId2"/>
          <a:stretch>
            <a:fillRect/>
          </a:stretch>
        </p:blipFill>
        <p:spPr>
          <a:xfrm>
            <a:off x="141523" y="2414442"/>
            <a:ext cx="5649444" cy="3181137"/>
          </a:xfrm>
          <a:prstGeom prst="rect">
            <a:avLst/>
          </a:prstGeom>
        </p:spPr>
      </p:pic>
      <p:sp>
        <p:nvSpPr>
          <p:cNvPr id="5" name="Retângulo 4">
            <a:extLst>
              <a:ext uri="{FF2B5EF4-FFF2-40B4-BE49-F238E27FC236}">
                <a16:creationId xmlns:a16="http://schemas.microsoft.com/office/drawing/2014/main" id="{ACF1AD7E-B7AF-4A5A-973C-DD1E0FF66EF4}"/>
              </a:ext>
            </a:extLst>
          </p:cNvPr>
          <p:cNvSpPr/>
          <p:nvPr/>
        </p:nvSpPr>
        <p:spPr>
          <a:xfrm>
            <a:off x="196115" y="1702101"/>
            <a:ext cx="5649444" cy="53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População Global de Divorciados e Viúvos (2012 – 2017)</a:t>
            </a:r>
          </a:p>
        </p:txBody>
      </p:sp>
      <p:sp>
        <p:nvSpPr>
          <p:cNvPr id="6" name="CaixaDeTexto 5">
            <a:extLst>
              <a:ext uri="{FF2B5EF4-FFF2-40B4-BE49-F238E27FC236}">
                <a16:creationId xmlns:a16="http://schemas.microsoft.com/office/drawing/2014/main" id="{78E32918-EE75-43BB-80FC-74BFC9F7A574}"/>
              </a:ext>
            </a:extLst>
          </p:cNvPr>
          <p:cNvSpPr txBox="1"/>
          <p:nvPr/>
        </p:nvSpPr>
        <p:spPr>
          <a:xfrm>
            <a:off x="6469037" y="1690688"/>
            <a:ext cx="4366146" cy="923330"/>
          </a:xfrm>
          <a:prstGeom prst="rect">
            <a:avLst/>
          </a:prstGeom>
          <a:noFill/>
        </p:spPr>
        <p:txBody>
          <a:bodyPr wrap="square" rtlCol="0">
            <a:spAutoFit/>
          </a:bodyPr>
          <a:lstStyle/>
          <a:p>
            <a:r>
              <a:rPr lang="en-US" b="1" dirty="0">
                <a:solidFill>
                  <a:schemeClr val="accent1"/>
                </a:solidFill>
              </a:rPr>
              <a:t>Taxa de </a:t>
            </a:r>
            <a:r>
              <a:rPr lang="en-US" b="1" dirty="0" err="1">
                <a:solidFill>
                  <a:schemeClr val="accent1"/>
                </a:solidFill>
              </a:rPr>
              <a:t>Divórcio</a:t>
            </a:r>
            <a:r>
              <a:rPr lang="en-US" b="1" dirty="0">
                <a:solidFill>
                  <a:schemeClr val="accent1"/>
                </a:solidFill>
              </a:rPr>
              <a:t> </a:t>
            </a:r>
            <a:r>
              <a:rPr lang="en-US" b="1" dirty="0" err="1">
                <a:solidFill>
                  <a:schemeClr val="accent1"/>
                </a:solidFill>
              </a:rPr>
              <a:t>em</a:t>
            </a:r>
            <a:r>
              <a:rPr lang="en-US" b="1" dirty="0">
                <a:solidFill>
                  <a:schemeClr val="accent1"/>
                </a:solidFill>
              </a:rPr>
              <a:t> </a:t>
            </a:r>
            <a:r>
              <a:rPr lang="en-US" b="1" dirty="0" err="1">
                <a:solidFill>
                  <a:schemeClr val="accent1"/>
                </a:solidFill>
              </a:rPr>
              <a:t>pessoas</a:t>
            </a:r>
            <a:r>
              <a:rPr lang="en-US" b="1" dirty="0">
                <a:solidFill>
                  <a:schemeClr val="accent1"/>
                </a:solidFill>
              </a:rPr>
              <a:t> com 50+ </a:t>
            </a:r>
            <a:r>
              <a:rPr lang="en-US" b="1" dirty="0" err="1">
                <a:solidFill>
                  <a:schemeClr val="accent1"/>
                </a:solidFill>
              </a:rPr>
              <a:t>anos</a:t>
            </a:r>
            <a:r>
              <a:rPr lang="en-US" b="1" dirty="0">
                <a:solidFill>
                  <a:schemeClr val="accent1"/>
                </a:solidFill>
              </a:rPr>
              <a:t>: </a:t>
            </a:r>
          </a:p>
          <a:p>
            <a:r>
              <a:rPr lang="en-US" dirty="0"/>
              <a:t>1990 – 5/1.000 </a:t>
            </a:r>
            <a:r>
              <a:rPr lang="en-US" dirty="0" err="1"/>
              <a:t>pessoas</a:t>
            </a:r>
            <a:r>
              <a:rPr lang="en-US" dirty="0"/>
              <a:t> </a:t>
            </a:r>
            <a:r>
              <a:rPr lang="en-US" dirty="0" err="1"/>
              <a:t>casadas</a:t>
            </a:r>
            <a:endParaRPr lang="en-US" dirty="0"/>
          </a:p>
          <a:p>
            <a:r>
              <a:rPr lang="en-US" dirty="0"/>
              <a:t>2015 – 10/1.000 </a:t>
            </a:r>
            <a:r>
              <a:rPr lang="en-US" dirty="0" err="1"/>
              <a:t>pessoas</a:t>
            </a:r>
            <a:r>
              <a:rPr lang="en-US" dirty="0"/>
              <a:t> </a:t>
            </a:r>
            <a:r>
              <a:rPr lang="en-US" dirty="0" err="1"/>
              <a:t>casadas</a:t>
            </a:r>
            <a:endParaRPr lang="en-US" dirty="0"/>
          </a:p>
        </p:txBody>
      </p:sp>
      <p:sp>
        <p:nvSpPr>
          <p:cNvPr id="7" name="CaixaDeTexto 6">
            <a:extLst>
              <a:ext uri="{FF2B5EF4-FFF2-40B4-BE49-F238E27FC236}">
                <a16:creationId xmlns:a16="http://schemas.microsoft.com/office/drawing/2014/main" id="{D841BC8A-2C2C-431C-8EEB-E38834B4A8F1}"/>
              </a:ext>
            </a:extLst>
          </p:cNvPr>
          <p:cNvSpPr txBox="1"/>
          <p:nvPr/>
        </p:nvSpPr>
        <p:spPr>
          <a:xfrm>
            <a:off x="6469037" y="2967335"/>
            <a:ext cx="4366146" cy="923330"/>
          </a:xfrm>
          <a:prstGeom prst="rect">
            <a:avLst/>
          </a:prstGeom>
          <a:noFill/>
        </p:spPr>
        <p:txBody>
          <a:bodyPr wrap="square" rtlCol="0">
            <a:spAutoFit/>
          </a:bodyPr>
          <a:lstStyle/>
          <a:p>
            <a:r>
              <a:rPr lang="en-US" b="1" dirty="0">
                <a:solidFill>
                  <a:schemeClr val="accent1"/>
                </a:solidFill>
              </a:rPr>
              <a:t>China – 2030: </a:t>
            </a:r>
          </a:p>
          <a:p>
            <a:r>
              <a:rPr lang="en-US" dirty="0" err="1"/>
              <a:t>Mais</a:t>
            </a:r>
            <a:r>
              <a:rPr lang="en-US" dirty="0"/>
              <a:t> de 25% da </a:t>
            </a:r>
            <a:r>
              <a:rPr lang="en-US" dirty="0" err="1"/>
              <a:t>população</a:t>
            </a:r>
            <a:r>
              <a:rPr lang="en-US" dirty="0"/>
              <a:t> </a:t>
            </a:r>
            <a:r>
              <a:rPr lang="en-US" dirty="0" err="1"/>
              <a:t>masculina</a:t>
            </a:r>
            <a:r>
              <a:rPr lang="en-US" dirty="0"/>
              <a:t> de 30 </a:t>
            </a:r>
            <a:r>
              <a:rPr lang="en-US" dirty="0" err="1"/>
              <a:t>anos</a:t>
            </a:r>
            <a:r>
              <a:rPr lang="en-US" dirty="0"/>
              <a:t> </a:t>
            </a:r>
            <a:r>
              <a:rPr lang="en-US" dirty="0" err="1"/>
              <a:t>nunca</a:t>
            </a:r>
            <a:r>
              <a:rPr lang="en-US" dirty="0"/>
              <a:t> </a:t>
            </a:r>
            <a:r>
              <a:rPr lang="en-US" dirty="0" err="1"/>
              <a:t>terá</a:t>
            </a:r>
            <a:r>
              <a:rPr lang="en-US" dirty="0"/>
              <a:t> se </a:t>
            </a:r>
            <a:r>
              <a:rPr lang="en-US" dirty="0" err="1"/>
              <a:t>casado</a:t>
            </a:r>
            <a:endParaRPr lang="en-US" dirty="0"/>
          </a:p>
        </p:txBody>
      </p:sp>
      <p:sp>
        <p:nvSpPr>
          <p:cNvPr id="8" name="CaixaDeTexto 7">
            <a:extLst>
              <a:ext uri="{FF2B5EF4-FFF2-40B4-BE49-F238E27FC236}">
                <a16:creationId xmlns:a16="http://schemas.microsoft.com/office/drawing/2014/main" id="{BABD98EF-C406-4036-9205-6BD0DD51C474}"/>
              </a:ext>
            </a:extLst>
          </p:cNvPr>
          <p:cNvSpPr txBox="1"/>
          <p:nvPr/>
        </p:nvSpPr>
        <p:spPr>
          <a:xfrm>
            <a:off x="6469037" y="4243982"/>
            <a:ext cx="4366146" cy="1754326"/>
          </a:xfrm>
          <a:prstGeom prst="rect">
            <a:avLst/>
          </a:prstGeom>
          <a:noFill/>
        </p:spPr>
        <p:txBody>
          <a:bodyPr wrap="square" rtlCol="0">
            <a:spAutoFit/>
          </a:bodyPr>
          <a:lstStyle/>
          <a:p>
            <a:r>
              <a:rPr lang="en-US" b="1" dirty="0" err="1">
                <a:solidFill>
                  <a:schemeClr val="accent1"/>
                </a:solidFill>
              </a:rPr>
              <a:t>Novas</a:t>
            </a:r>
            <a:r>
              <a:rPr lang="en-US" b="1" dirty="0">
                <a:solidFill>
                  <a:schemeClr val="accent1"/>
                </a:solidFill>
              </a:rPr>
              <a:t> </a:t>
            </a:r>
            <a:r>
              <a:rPr lang="en-US" b="1" dirty="0" err="1">
                <a:solidFill>
                  <a:schemeClr val="accent1"/>
                </a:solidFill>
              </a:rPr>
              <a:t>preferências</a:t>
            </a:r>
            <a:r>
              <a:rPr lang="en-US" b="1" dirty="0">
                <a:solidFill>
                  <a:schemeClr val="accent1"/>
                </a:solidFill>
              </a:rPr>
              <a:t>:</a:t>
            </a:r>
          </a:p>
          <a:p>
            <a:pPr marL="285750" indent="-285750">
              <a:buFont typeface="Arial" panose="020B0604020202020204" pitchFamily="34" charset="0"/>
              <a:buChar char="•"/>
            </a:pPr>
            <a:r>
              <a:rPr lang="en-US" dirty="0" err="1"/>
              <a:t>Foco</a:t>
            </a:r>
            <a:r>
              <a:rPr lang="en-US" dirty="0"/>
              <a:t> </a:t>
            </a:r>
            <a:r>
              <a:rPr lang="en-US" dirty="0" err="1"/>
              <a:t>na</a:t>
            </a:r>
            <a:r>
              <a:rPr lang="en-US" dirty="0"/>
              <a:t> </a:t>
            </a:r>
            <a:r>
              <a:rPr lang="en-US" dirty="0" err="1"/>
              <a:t>carreira</a:t>
            </a:r>
            <a:r>
              <a:rPr lang="en-US" dirty="0"/>
              <a:t> professional;</a:t>
            </a:r>
          </a:p>
          <a:p>
            <a:pPr marL="285750" indent="-285750">
              <a:buFont typeface="Arial" panose="020B0604020202020204" pitchFamily="34" charset="0"/>
              <a:buChar char="•"/>
            </a:pPr>
            <a:r>
              <a:rPr lang="en-US" dirty="0" err="1"/>
              <a:t>Mais</a:t>
            </a:r>
            <a:r>
              <a:rPr lang="en-US" dirty="0"/>
              <a:t> tempo para </a:t>
            </a:r>
            <a:r>
              <a:rPr lang="en-US" dirty="0" err="1"/>
              <a:t>desenvolvimento</a:t>
            </a:r>
            <a:r>
              <a:rPr lang="en-US" dirty="0"/>
              <a:t> </a:t>
            </a:r>
            <a:r>
              <a:rPr lang="en-US" dirty="0" err="1"/>
              <a:t>próprio</a:t>
            </a:r>
            <a:r>
              <a:rPr lang="en-US" dirty="0"/>
              <a:t>, </a:t>
            </a:r>
            <a:r>
              <a:rPr lang="en-US" dirty="0" err="1"/>
              <a:t>educação</a:t>
            </a:r>
            <a:r>
              <a:rPr lang="en-US" dirty="0"/>
              <a:t> e </a:t>
            </a:r>
            <a:r>
              <a:rPr lang="en-US" dirty="0" err="1"/>
              <a:t>até</a:t>
            </a:r>
            <a:r>
              <a:rPr lang="en-US" dirty="0"/>
              <a:t> </a:t>
            </a:r>
            <a:r>
              <a:rPr lang="en-US" dirty="0" err="1"/>
              <a:t>mesmo</a:t>
            </a:r>
            <a:r>
              <a:rPr lang="en-US" dirty="0"/>
              <a:t> </a:t>
            </a:r>
            <a:r>
              <a:rPr lang="en-US" dirty="0" err="1"/>
              <a:t>viagens</a:t>
            </a:r>
            <a:r>
              <a:rPr lang="en-US" dirty="0"/>
              <a:t>;</a:t>
            </a:r>
          </a:p>
          <a:p>
            <a:pPr marL="285750" indent="-285750">
              <a:buFont typeface="Arial" panose="020B0604020202020204" pitchFamily="34" charset="0"/>
              <a:buChar char="•"/>
            </a:pPr>
            <a:r>
              <a:rPr lang="en-US" dirty="0" err="1"/>
              <a:t>Busca</a:t>
            </a:r>
            <a:r>
              <a:rPr lang="en-US" dirty="0"/>
              <a:t> por </a:t>
            </a:r>
            <a:r>
              <a:rPr lang="en-US" dirty="0" err="1"/>
              <a:t>viver</a:t>
            </a:r>
            <a:r>
              <a:rPr lang="en-US" dirty="0"/>
              <a:t> </a:t>
            </a:r>
            <a:r>
              <a:rPr lang="en-US" dirty="0" err="1"/>
              <a:t>em</a:t>
            </a:r>
            <a:r>
              <a:rPr lang="en-US" dirty="0"/>
              <a:t> </a:t>
            </a:r>
            <a:r>
              <a:rPr lang="en-US" dirty="0" err="1"/>
              <a:t>áreas</a:t>
            </a:r>
            <a:r>
              <a:rPr lang="en-US" dirty="0"/>
              <a:t> </a:t>
            </a:r>
            <a:r>
              <a:rPr lang="en-US" dirty="0" err="1"/>
              <a:t>centrais</a:t>
            </a:r>
            <a:r>
              <a:rPr lang="en-US" dirty="0"/>
              <a:t> e </a:t>
            </a:r>
            <a:r>
              <a:rPr lang="en-US" dirty="0" err="1"/>
              <a:t>urbanos</a:t>
            </a:r>
            <a:r>
              <a:rPr lang="en-US" dirty="0"/>
              <a:t>, </a:t>
            </a:r>
            <a:r>
              <a:rPr lang="en-US" dirty="0" err="1"/>
              <a:t>em</a:t>
            </a:r>
            <a:r>
              <a:rPr lang="en-US" dirty="0"/>
              <a:t> </a:t>
            </a:r>
            <a:r>
              <a:rPr lang="en-US" dirty="0" err="1"/>
              <a:t>detrimento</a:t>
            </a:r>
            <a:r>
              <a:rPr lang="en-US" dirty="0"/>
              <a:t> dos </a:t>
            </a:r>
            <a:r>
              <a:rPr lang="en-US" dirty="0" err="1"/>
              <a:t>subúrbios</a:t>
            </a:r>
            <a:r>
              <a:rPr lang="en-US" dirty="0"/>
              <a:t>;</a:t>
            </a:r>
          </a:p>
        </p:txBody>
      </p:sp>
      <p:sp>
        <p:nvSpPr>
          <p:cNvPr id="9" name="Retângulo: Cantos Arredondados 8">
            <a:extLst>
              <a:ext uri="{FF2B5EF4-FFF2-40B4-BE49-F238E27FC236}">
                <a16:creationId xmlns:a16="http://schemas.microsoft.com/office/drawing/2014/main" id="{7BB62F63-9B3D-4B1E-8BDB-DE3FCAEB84EB}"/>
              </a:ext>
            </a:extLst>
          </p:cNvPr>
          <p:cNvSpPr/>
          <p:nvPr/>
        </p:nvSpPr>
        <p:spPr>
          <a:xfrm>
            <a:off x="6096001" y="1589082"/>
            <a:ext cx="4931390" cy="4511467"/>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ixaDeTexto 9">
            <a:extLst>
              <a:ext uri="{FF2B5EF4-FFF2-40B4-BE49-F238E27FC236}">
                <a16:creationId xmlns:a16="http://schemas.microsoft.com/office/drawing/2014/main" id="{ACD3A47F-5776-429A-85A5-C0527404B881}"/>
              </a:ext>
            </a:extLst>
          </p:cNvPr>
          <p:cNvSpPr txBox="1"/>
          <p:nvPr/>
        </p:nvSpPr>
        <p:spPr>
          <a:xfrm>
            <a:off x="1419367" y="5619323"/>
            <a:ext cx="3029803" cy="307777"/>
          </a:xfrm>
          <a:prstGeom prst="rect">
            <a:avLst/>
          </a:prstGeom>
          <a:noFill/>
        </p:spPr>
        <p:txBody>
          <a:bodyPr wrap="square" rtlCol="0">
            <a:spAutoFit/>
          </a:bodyPr>
          <a:lstStyle/>
          <a:p>
            <a:pPr algn="ctr"/>
            <a:r>
              <a:rPr lang="en-US" sz="1400" b="1" i="1" dirty="0"/>
              <a:t>Fonte: </a:t>
            </a:r>
            <a:r>
              <a:rPr lang="en-US" sz="1400" i="1" dirty="0"/>
              <a:t>Euromonitor International</a:t>
            </a:r>
          </a:p>
        </p:txBody>
      </p:sp>
    </p:spTree>
    <p:extLst>
      <p:ext uri="{BB962C8B-B14F-4D97-AF65-F5344CB8AC3E}">
        <p14:creationId xmlns:p14="http://schemas.microsoft.com/office/powerpoint/2010/main" val="426377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5260A-9746-473A-BA35-EDAFD6FEB9AF}"/>
              </a:ext>
            </a:extLst>
          </p:cNvPr>
          <p:cNvSpPr>
            <a:spLocks noGrp="1"/>
          </p:cNvSpPr>
          <p:nvPr>
            <p:ph type="title"/>
          </p:nvPr>
        </p:nvSpPr>
        <p:spPr/>
        <p:txBody>
          <a:bodyPr/>
          <a:lstStyle/>
          <a:p>
            <a:r>
              <a:rPr lang="en-US" i="1" dirty="0"/>
              <a:t>Loner Living</a:t>
            </a:r>
          </a:p>
        </p:txBody>
      </p:sp>
      <p:pic>
        <p:nvPicPr>
          <p:cNvPr id="4" name="Imagem 3">
            <a:extLst>
              <a:ext uri="{FF2B5EF4-FFF2-40B4-BE49-F238E27FC236}">
                <a16:creationId xmlns:a16="http://schemas.microsoft.com/office/drawing/2014/main" id="{5C03A63D-751E-476E-9B40-62FB99A9AAE8}"/>
              </a:ext>
            </a:extLst>
          </p:cNvPr>
          <p:cNvPicPr>
            <a:picLocks noChangeAspect="1"/>
          </p:cNvPicPr>
          <p:nvPr/>
        </p:nvPicPr>
        <p:blipFill>
          <a:blip r:embed="rId2"/>
          <a:stretch>
            <a:fillRect/>
          </a:stretch>
        </p:blipFill>
        <p:spPr>
          <a:xfrm>
            <a:off x="0" y="2149667"/>
            <a:ext cx="6878472" cy="3718674"/>
          </a:xfrm>
          <a:prstGeom prst="rect">
            <a:avLst/>
          </a:prstGeom>
        </p:spPr>
      </p:pic>
      <p:sp>
        <p:nvSpPr>
          <p:cNvPr id="5" name="CaixaDeTexto 4">
            <a:extLst>
              <a:ext uri="{FF2B5EF4-FFF2-40B4-BE49-F238E27FC236}">
                <a16:creationId xmlns:a16="http://schemas.microsoft.com/office/drawing/2014/main" id="{2A69CDE7-AC1B-46C3-9546-85406327B1DC}"/>
              </a:ext>
            </a:extLst>
          </p:cNvPr>
          <p:cNvSpPr txBox="1"/>
          <p:nvPr/>
        </p:nvSpPr>
        <p:spPr>
          <a:xfrm>
            <a:off x="982639" y="5868341"/>
            <a:ext cx="4913194" cy="307777"/>
          </a:xfrm>
          <a:prstGeom prst="rect">
            <a:avLst/>
          </a:prstGeom>
          <a:noFill/>
        </p:spPr>
        <p:txBody>
          <a:bodyPr wrap="square" rtlCol="0">
            <a:spAutoFit/>
          </a:bodyPr>
          <a:lstStyle/>
          <a:p>
            <a:pPr algn="ctr"/>
            <a:r>
              <a:rPr lang="en-US" sz="1400" b="1" i="1" dirty="0"/>
              <a:t>Fonte: </a:t>
            </a:r>
            <a:r>
              <a:rPr lang="en-US" sz="1400" i="1" dirty="0"/>
              <a:t>Euromonitor International’s Lifestyles Survey (2017)</a:t>
            </a:r>
          </a:p>
        </p:txBody>
      </p:sp>
      <p:sp>
        <p:nvSpPr>
          <p:cNvPr id="6" name="Retângulo 5">
            <a:extLst>
              <a:ext uri="{FF2B5EF4-FFF2-40B4-BE49-F238E27FC236}">
                <a16:creationId xmlns:a16="http://schemas.microsoft.com/office/drawing/2014/main" id="{71827BAB-A124-4EE6-AE3B-A9930D1E7CC3}"/>
              </a:ext>
            </a:extLst>
          </p:cNvPr>
          <p:cNvSpPr/>
          <p:nvPr/>
        </p:nvSpPr>
        <p:spPr>
          <a:xfrm>
            <a:off x="139321" y="1423334"/>
            <a:ext cx="6599829" cy="534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Preferências de Compra – Solteiros x “Pessoas de Família”</a:t>
            </a:r>
          </a:p>
        </p:txBody>
      </p:sp>
      <p:sp>
        <p:nvSpPr>
          <p:cNvPr id="7" name="CaixaDeTexto 6">
            <a:extLst>
              <a:ext uri="{FF2B5EF4-FFF2-40B4-BE49-F238E27FC236}">
                <a16:creationId xmlns:a16="http://schemas.microsoft.com/office/drawing/2014/main" id="{739C3957-6958-42E1-A2C2-B9D14CA56EF7}"/>
              </a:ext>
            </a:extLst>
          </p:cNvPr>
          <p:cNvSpPr txBox="1"/>
          <p:nvPr/>
        </p:nvSpPr>
        <p:spPr>
          <a:xfrm>
            <a:off x="7397087" y="2373076"/>
            <a:ext cx="4366146" cy="2862322"/>
          </a:xfrm>
          <a:prstGeom prst="rect">
            <a:avLst/>
          </a:prstGeom>
          <a:noFill/>
        </p:spPr>
        <p:txBody>
          <a:bodyPr wrap="square" rtlCol="0">
            <a:spAutoFit/>
          </a:bodyPr>
          <a:lstStyle/>
          <a:p>
            <a:r>
              <a:rPr lang="en-US" b="1" dirty="0" err="1">
                <a:solidFill>
                  <a:schemeClr val="accent1"/>
                </a:solidFill>
              </a:rPr>
              <a:t>Tendências</a:t>
            </a:r>
            <a:r>
              <a:rPr lang="en-US" b="1" dirty="0">
                <a:solidFill>
                  <a:schemeClr val="accent1"/>
                </a:solidFill>
              </a:rPr>
              <a:t> de </a:t>
            </a:r>
            <a:r>
              <a:rPr lang="en-US" b="1" dirty="0" err="1">
                <a:solidFill>
                  <a:schemeClr val="accent1"/>
                </a:solidFill>
              </a:rPr>
              <a:t>Compra</a:t>
            </a:r>
            <a:r>
              <a:rPr lang="en-US" b="1" dirty="0">
                <a:solidFill>
                  <a:schemeClr val="accent1"/>
                </a:solidFill>
              </a:rPr>
              <a:t> para </a:t>
            </a:r>
            <a:r>
              <a:rPr lang="en-US" b="1" i="1" dirty="0">
                <a:solidFill>
                  <a:schemeClr val="accent1"/>
                </a:solidFill>
              </a:rPr>
              <a:t>Loner Livings</a:t>
            </a:r>
            <a:r>
              <a:rPr lang="en-US" b="1" dirty="0">
                <a:solidFill>
                  <a:schemeClr val="accent1"/>
                </a:solidFill>
              </a:rPr>
              <a:t>: </a:t>
            </a:r>
          </a:p>
          <a:p>
            <a:pPr marL="285750" indent="-285750">
              <a:buFont typeface="Arial" panose="020B0604020202020204" pitchFamily="34" charset="0"/>
              <a:buChar char="•"/>
            </a:pPr>
            <a:r>
              <a:rPr lang="en-US" dirty="0" err="1"/>
              <a:t>Menor</a:t>
            </a:r>
            <a:r>
              <a:rPr lang="en-US" dirty="0"/>
              <a:t> </a:t>
            </a:r>
            <a:r>
              <a:rPr lang="en-US" dirty="0" err="1"/>
              <a:t>disposição</a:t>
            </a:r>
            <a:r>
              <a:rPr lang="en-US" dirty="0"/>
              <a:t> para </a:t>
            </a:r>
            <a:r>
              <a:rPr lang="en-US" dirty="0" err="1"/>
              <a:t>pagar</a:t>
            </a:r>
            <a:r>
              <a:rPr lang="en-US" dirty="0"/>
              <a:t> por </a:t>
            </a:r>
            <a:r>
              <a:rPr lang="en-US" dirty="0" err="1"/>
              <a:t>produtos</a:t>
            </a:r>
            <a:r>
              <a:rPr lang="en-US" dirty="0"/>
              <a:t> “on-trend”, </a:t>
            </a:r>
            <a:r>
              <a:rPr lang="en-US" dirty="0" err="1"/>
              <a:t>naturais</a:t>
            </a:r>
            <a:r>
              <a:rPr lang="en-US" dirty="0"/>
              <a:t> </a:t>
            </a:r>
            <a:r>
              <a:rPr lang="en-US" dirty="0" err="1"/>
              <a:t>ou</a:t>
            </a:r>
            <a:r>
              <a:rPr lang="en-US" dirty="0"/>
              <a:t> de </a:t>
            </a:r>
            <a:r>
              <a:rPr lang="en-US" dirty="0" err="1"/>
              <a:t>maior</a:t>
            </a:r>
            <a:r>
              <a:rPr lang="en-US" dirty="0"/>
              <a:t> </a:t>
            </a:r>
            <a:r>
              <a:rPr lang="en-US" dirty="0" err="1"/>
              <a:t>qualidade</a:t>
            </a:r>
            <a:r>
              <a:rPr lang="en-US" dirty="0"/>
              <a:t>;</a:t>
            </a:r>
          </a:p>
          <a:p>
            <a:pPr marL="285750" indent="-285750">
              <a:buFont typeface="Arial" panose="020B0604020202020204" pitchFamily="34" charset="0"/>
              <a:buChar char="•"/>
            </a:pPr>
            <a:r>
              <a:rPr lang="en-US" dirty="0" err="1"/>
              <a:t>Priorizam</a:t>
            </a:r>
            <a:r>
              <a:rPr lang="en-US" dirty="0"/>
              <a:t> </a:t>
            </a:r>
            <a:r>
              <a:rPr lang="en-US" dirty="0" err="1"/>
              <a:t>conveniência</a:t>
            </a:r>
            <a:r>
              <a:rPr lang="en-US" dirty="0"/>
              <a:t> e </a:t>
            </a:r>
            <a:r>
              <a:rPr lang="en-US" dirty="0" err="1"/>
              <a:t>preços</a:t>
            </a:r>
            <a:r>
              <a:rPr lang="en-US" dirty="0"/>
              <a:t> </a:t>
            </a:r>
            <a:r>
              <a:rPr lang="en-US" dirty="0" err="1"/>
              <a:t>acessíveis</a:t>
            </a:r>
            <a:r>
              <a:rPr lang="en-US" dirty="0"/>
              <a:t>;</a:t>
            </a:r>
          </a:p>
          <a:p>
            <a:pPr marL="285750" indent="-285750">
              <a:buFont typeface="Arial" panose="020B0604020202020204" pitchFamily="34" charset="0"/>
              <a:buChar char="•"/>
            </a:pPr>
            <a:r>
              <a:rPr lang="en-US" dirty="0" err="1"/>
              <a:t>Apresentam</a:t>
            </a:r>
            <a:r>
              <a:rPr lang="en-US" dirty="0"/>
              <a:t> </a:t>
            </a:r>
            <a:r>
              <a:rPr lang="en-US" dirty="0" err="1"/>
              <a:t>menor</a:t>
            </a:r>
            <a:r>
              <a:rPr lang="en-US" dirty="0"/>
              <a:t> </a:t>
            </a:r>
            <a:r>
              <a:rPr lang="en-US" dirty="0" err="1"/>
              <a:t>fidelidade</a:t>
            </a:r>
            <a:r>
              <a:rPr lang="en-US" dirty="0"/>
              <a:t> </a:t>
            </a:r>
            <a:r>
              <a:rPr lang="en-US" dirty="0" err="1"/>
              <a:t>às</a:t>
            </a:r>
            <a:r>
              <a:rPr lang="en-US" dirty="0"/>
              <a:t> </a:t>
            </a:r>
            <a:r>
              <a:rPr lang="en-US" dirty="0" err="1"/>
              <a:t>marcas</a:t>
            </a:r>
            <a:r>
              <a:rPr lang="en-US" dirty="0"/>
              <a:t> e </a:t>
            </a:r>
            <a:r>
              <a:rPr lang="en-US" dirty="0" err="1"/>
              <a:t>preferem</a:t>
            </a:r>
            <a:r>
              <a:rPr lang="en-US" dirty="0"/>
              <a:t> </a:t>
            </a:r>
            <a:r>
              <a:rPr lang="en-US" dirty="0" err="1"/>
              <a:t>produtos</a:t>
            </a:r>
            <a:r>
              <a:rPr lang="en-US" dirty="0"/>
              <a:t> </a:t>
            </a:r>
            <a:r>
              <a:rPr lang="en-US" dirty="0" err="1"/>
              <a:t>funcionais</a:t>
            </a:r>
            <a:r>
              <a:rPr lang="en-US" dirty="0"/>
              <a:t>, simples e </a:t>
            </a:r>
            <a:r>
              <a:rPr lang="en-US" dirty="0" err="1"/>
              <a:t>embalagens</a:t>
            </a:r>
            <a:r>
              <a:rPr lang="en-US" dirty="0"/>
              <a:t> </a:t>
            </a:r>
            <a:r>
              <a:rPr lang="en-US" dirty="0" err="1"/>
              <a:t>menores</a:t>
            </a:r>
            <a:r>
              <a:rPr lang="en-US" dirty="0"/>
              <a:t>;</a:t>
            </a:r>
          </a:p>
          <a:p>
            <a:pPr marL="285750" indent="-285750">
              <a:buFont typeface="Arial" panose="020B0604020202020204" pitchFamily="34" charset="0"/>
              <a:buChar char="•"/>
            </a:pPr>
            <a:endParaRPr lang="en-US" b="1" dirty="0">
              <a:solidFill>
                <a:schemeClr val="accent1"/>
              </a:solidFill>
            </a:endParaRPr>
          </a:p>
        </p:txBody>
      </p:sp>
      <p:sp>
        <p:nvSpPr>
          <p:cNvPr id="8" name="Retângulo: Cantos Arredondados 7">
            <a:extLst>
              <a:ext uri="{FF2B5EF4-FFF2-40B4-BE49-F238E27FC236}">
                <a16:creationId xmlns:a16="http://schemas.microsoft.com/office/drawing/2014/main" id="{992E2B72-D201-4810-A44F-7C92EE9BACFF}"/>
              </a:ext>
            </a:extLst>
          </p:cNvPr>
          <p:cNvSpPr/>
          <p:nvPr/>
        </p:nvSpPr>
        <p:spPr>
          <a:xfrm>
            <a:off x="7246964" y="2149667"/>
            <a:ext cx="4516269" cy="3085732"/>
          </a:xfrm>
          <a:prstGeom prst="roundRect">
            <a:avLst/>
          </a:prstGeom>
          <a:no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73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855AF-0392-4D27-BBCE-A5D339DCE4DB}"/>
              </a:ext>
            </a:extLst>
          </p:cNvPr>
          <p:cNvSpPr>
            <a:spLocks noGrp="1"/>
          </p:cNvSpPr>
          <p:nvPr>
            <p:ph type="title"/>
          </p:nvPr>
        </p:nvSpPr>
        <p:spPr/>
        <p:txBody>
          <a:bodyPr/>
          <a:lstStyle/>
          <a:p>
            <a:r>
              <a:rPr lang="en-US" i="1" dirty="0"/>
              <a:t>Loner Living</a:t>
            </a:r>
            <a:br>
              <a:rPr lang="en-US" i="1" dirty="0"/>
            </a:br>
            <a:r>
              <a:rPr lang="en-US" sz="2000" dirty="0" err="1"/>
              <a:t>Respostas</a:t>
            </a:r>
            <a:r>
              <a:rPr lang="en-US" sz="2000" dirty="0"/>
              <a:t> do Mercado à nova </a:t>
            </a:r>
            <a:r>
              <a:rPr lang="en-US" sz="2000" dirty="0" err="1"/>
              <a:t>configuração</a:t>
            </a:r>
            <a:r>
              <a:rPr lang="en-US" sz="2000" dirty="0"/>
              <a:t> da </a:t>
            </a:r>
            <a:r>
              <a:rPr lang="en-US" sz="2000" dirty="0" err="1"/>
              <a:t>população</a:t>
            </a:r>
            <a:r>
              <a:rPr lang="en-US" sz="2000" dirty="0"/>
              <a:t> </a:t>
            </a:r>
            <a:r>
              <a:rPr lang="en-US" sz="2000" dirty="0" err="1"/>
              <a:t>mundial</a:t>
            </a:r>
            <a:r>
              <a:rPr lang="en-US" sz="2000" dirty="0"/>
              <a:t> </a:t>
            </a:r>
            <a:r>
              <a:rPr lang="en-US" sz="2000" dirty="0" err="1"/>
              <a:t>em</a:t>
            </a:r>
            <a:r>
              <a:rPr lang="en-US" sz="2000" dirty="0"/>
              <a:t> </a:t>
            </a:r>
            <a:r>
              <a:rPr lang="en-US" sz="2000" dirty="0" err="1"/>
              <a:t>formação</a:t>
            </a:r>
            <a:endParaRPr lang="en-US" i="1" dirty="0"/>
          </a:p>
        </p:txBody>
      </p:sp>
      <p:pic>
        <p:nvPicPr>
          <p:cNvPr id="1026" name="Picture 2" descr="Resultado de imagem para open table logo png">
            <a:extLst>
              <a:ext uri="{FF2B5EF4-FFF2-40B4-BE49-F238E27FC236}">
                <a16:creationId xmlns:a16="http://schemas.microsoft.com/office/drawing/2014/main" id="{4A8A9D4F-C956-4139-9E75-CDE99B52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94" y="1291713"/>
            <a:ext cx="3193787" cy="23962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FC81D9DB-C02B-423F-9B5B-2282A4C7C1BD}"/>
              </a:ext>
            </a:extLst>
          </p:cNvPr>
          <p:cNvPicPr>
            <a:picLocks noChangeAspect="1"/>
          </p:cNvPicPr>
          <p:nvPr/>
        </p:nvPicPr>
        <p:blipFill>
          <a:blip r:embed="rId3"/>
          <a:stretch>
            <a:fillRect/>
          </a:stretch>
        </p:blipFill>
        <p:spPr>
          <a:xfrm>
            <a:off x="4694743" y="1626830"/>
            <a:ext cx="3072735" cy="1796859"/>
          </a:xfrm>
          <a:prstGeom prst="rect">
            <a:avLst/>
          </a:prstGeom>
        </p:spPr>
      </p:pic>
      <p:pic>
        <p:nvPicPr>
          <p:cNvPr id="5" name="Imagem 4">
            <a:extLst>
              <a:ext uri="{FF2B5EF4-FFF2-40B4-BE49-F238E27FC236}">
                <a16:creationId xmlns:a16="http://schemas.microsoft.com/office/drawing/2014/main" id="{585DC839-270E-423C-9BD4-209173C8891F}"/>
              </a:ext>
            </a:extLst>
          </p:cNvPr>
          <p:cNvPicPr>
            <a:picLocks noChangeAspect="1"/>
          </p:cNvPicPr>
          <p:nvPr/>
        </p:nvPicPr>
        <p:blipFill>
          <a:blip r:embed="rId4"/>
          <a:stretch>
            <a:fillRect/>
          </a:stretch>
        </p:blipFill>
        <p:spPr>
          <a:xfrm>
            <a:off x="9476948" y="1556037"/>
            <a:ext cx="1876852" cy="1867652"/>
          </a:xfrm>
          <a:prstGeom prst="rect">
            <a:avLst/>
          </a:prstGeom>
        </p:spPr>
      </p:pic>
      <p:sp>
        <p:nvSpPr>
          <p:cNvPr id="7" name="CaixaDeTexto 6">
            <a:extLst>
              <a:ext uri="{FF2B5EF4-FFF2-40B4-BE49-F238E27FC236}">
                <a16:creationId xmlns:a16="http://schemas.microsoft.com/office/drawing/2014/main" id="{0F27E583-36A1-49F3-B3DF-C47D2459F70B}"/>
              </a:ext>
            </a:extLst>
          </p:cNvPr>
          <p:cNvSpPr txBox="1"/>
          <p:nvPr/>
        </p:nvSpPr>
        <p:spPr>
          <a:xfrm>
            <a:off x="-492810" y="3380235"/>
            <a:ext cx="4913194" cy="307777"/>
          </a:xfrm>
          <a:prstGeom prst="rect">
            <a:avLst/>
          </a:prstGeom>
          <a:noFill/>
        </p:spPr>
        <p:txBody>
          <a:bodyPr wrap="square" rtlCol="0">
            <a:spAutoFit/>
          </a:bodyPr>
          <a:lstStyle/>
          <a:p>
            <a:pPr algn="ctr"/>
            <a:r>
              <a:rPr lang="en-US" sz="1400" b="1" i="1" dirty="0"/>
              <a:t>Fonte: </a:t>
            </a:r>
            <a:r>
              <a:rPr lang="en-US" sz="1400" i="1" dirty="0"/>
              <a:t>Open Table</a:t>
            </a:r>
          </a:p>
        </p:txBody>
      </p:sp>
      <p:sp>
        <p:nvSpPr>
          <p:cNvPr id="8" name="CaixaDeTexto 7">
            <a:extLst>
              <a:ext uri="{FF2B5EF4-FFF2-40B4-BE49-F238E27FC236}">
                <a16:creationId xmlns:a16="http://schemas.microsoft.com/office/drawing/2014/main" id="{A3A14638-5322-48DB-9AEA-13AAEDF9A656}"/>
              </a:ext>
            </a:extLst>
          </p:cNvPr>
          <p:cNvSpPr txBox="1"/>
          <p:nvPr/>
        </p:nvSpPr>
        <p:spPr>
          <a:xfrm>
            <a:off x="3774513" y="3380234"/>
            <a:ext cx="4913194" cy="307777"/>
          </a:xfrm>
          <a:prstGeom prst="rect">
            <a:avLst/>
          </a:prstGeom>
          <a:noFill/>
        </p:spPr>
        <p:txBody>
          <a:bodyPr wrap="square" rtlCol="0">
            <a:spAutoFit/>
          </a:bodyPr>
          <a:lstStyle/>
          <a:p>
            <a:pPr algn="ctr"/>
            <a:r>
              <a:rPr lang="en-US" sz="1400" b="1" i="1" dirty="0"/>
              <a:t>Fonte: </a:t>
            </a:r>
            <a:r>
              <a:rPr lang="en-US" sz="1400" i="1" dirty="0"/>
              <a:t>The </a:t>
            </a:r>
            <a:r>
              <a:rPr lang="en-US" sz="1400" i="1" dirty="0" err="1"/>
              <a:t>Freebird</a:t>
            </a:r>
            <a:r>
              <a:rPr lang="en-US" sz="1400" i="1" dirty="0"/>
              <a:t> Club</a:t>
            </a:r>
          </a:p>
        </p:txBody>
      </p:sp>
      <p:sp>
        <p:nvSpPr>
          <p:cNvPr id="9" name="CaixaDeTexto 8">
            <a:extLst>
              <a:ext uri="{FF2B5EF4-FFF2-40B4-BE49-F238E27FC236}">
                <a16:creationId xmlns:a16="http://schemas.microsoft.com/office/drawing/2014/main" id="{086DFFD4-65A7-495C-A65B-AFA2960277C5}"/>
              </a:ext>
            </a:extLst>
          </p:cNvPr>
          <p:cNvSpPr txBox="1"/>
          <p:nvPr/>
        </p:nvSpPr>
        <p:spPr>
          <a:xfrm>
            <a:off x="7958777" y="3380233"/>
            <a:ext cx="4913194" cy="307777"/>
          </a:xfrm>
          <a:prstGeom prst="rect">
            <a:avLst/>
          </a:prstGeom>
          <a:noFill/>
        </p:spPr>
        <p:txBody>
          <a:bodyPr wrap="square" rtlCol="0">
            <a:spAutoFit/>
          </a:bodyPr>
          <a:lstStyle/>
          <a:p>
            <a:pPr algn="ctr"/>
            <a:r>
              <a:rPr lang="en-US" sz="1400" b="1" i="1" dirty="0"/>
              <a:t>Fonte: </a:t>
            </a:r>
            <a:r>
              <a:rPr lang="en-US" sz="1400" i="1" dirty="0"/>
              <a:t>Senior Shelf</a:t>
            </a:r>
          </a:p>
        </p:txBody>
      </p:sp>
      <p:cxnSp>
        <p:nvCxnSpPr>
          <p:cNvPr id="10" name="Conector reto 9">
            <a:extLst>
              <a:ext uri="{FF2B5EF4-FFF2-40B4-BE49-F238E27FC236}">
                <a16:creationId xmlns:a16="http://schemas.microsoft.com/office/drawing/2014/main" id="{5BB05E48-21C3-45C1-93A5-28D049E4A3F9}"/>
              </a:ext>
            </a:extLst>
          </p:cNvPr>
          <p:cNvCxnSpPr/>
          <p:nvPr/>
        </p:nvCxnSpPr>
        <p:spPr>
          <a:xfrm>
            <a:off x="3848666" y="1690688"/>
            <a:ext cx="0" cy="453269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061DEDB5-50E1-4880-A71C-CDDC53CA63E8}"/>
              </a:ext>
            </a:extLst>
          </p:cNvPr>
          <p:cNvCxnSpPr/>
          <p:nvPr/>
        </p:nvCxnSpPr>
        <p:spPr>
          <a:xfrm>
            <a:off x="8409295" y="1690687"/>
            <a:ext cx="0" cy="453269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4142EF70-278A-4562-A226-4BF60EEC5C1F}"/>
              </a:ext>
            </a:extLst>
          </p:cNvPr>
          <p:cNvSpPr txBox="1"/>
          <p:nvPr/>
        </p:nvSpPr>
        <p:spPr>
          <a:xfrm>
            <a:off x="366894" y="3779210"/>
            <a:ext cx="3193785"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err="1">
                <a:solidFill>
                  <a:schemeClr val="accent1"/>
                </a:solidFill>
              </a:rPr>
              <a:t>Plataforma</a:t>
            </a:r>
            <a:r>
              <a:rPr lang="en-US" b="1" dirty="0">
                <a:solidFill>
                  <a:schemeClr val="accent1"/>
                </a:solidFill>
              </a:rPr>
              <a:t> online de </a:t>
            </a:r>
            <a:r>
              <a:rPr lang="en-US" b="1" dirty="0" err="1">
                <a:solidFill>
                  <a:schemeClr val="accent1"/>
                </a:solidFill>
              </a:rPr>
              <a:t>reservas</a:t>
            </a:r>
            <a:r>
              <a:rPr lang="en-US" b="1" dirty="0">
                <a:solidFill>
                  <a:schemeClr val="accent1"/>
                </a:solidFill>
              </a:rPr>
              <a:t> </a:t>
            </a:r>
            <a:r>
              <a:rPr lang="en-US" b="1" dirty="0" err="1">
                <a:solidFill>
                  <a:schemeClr val="accent1"/>
                </a:solidFill>
              </a:rPr>
              <a:t>em</a:t>
            </a:r>
            <a:r>
              <a:rPr lang="en-US" b="1" dirty="0">
                <a:solidFill>
                  <a:schemeClr val="accent1"/>
                </a:solidFill>
              </a:rPr>
              <a:t> </a:t>
            </a:r>
            <a:r>
              <a:rPr lang="en-US" b="1" dirty="0" err="1">
                <a:solidFill>
                  <a:schemeClr val="accent1"/>
                </a:solidFill>
              </a:rPr>
              <a:t>restaurantes</a:t>
            </a:r>
            <a:r>
              <a:rPr lang="en-US" b="1" dirty="0">
                <a:solidFill>
                  <a:schemeClr val="accent1"/>
                </a:solidFill>
              </a:rPr>
              <a:t>;</a:t>
            </a:r>
          </a:p>
          <a:p>
            <a:pPr marL="285750" indent="-285750">
              <a:buFont typeface="Arial" panose="020B0604020202020204" pitchFamily="34" charset="0"/>
              <a:buChar char="•"/>
            </a:pPr>
            <a:r>
              <a:rPr lang="en-US" dirty="0" err="1"/>
              <a:t>Quebrar</a:t>
            </a:r>
            <a:r>
              <a:rPr lang="en-US" dirty="0"/>
              <a:t> o “</a:t>
            </a:r>
            <a:r>
              <a:rPr lang="en-US" dirty="0" err="1"/>
              <a:t>tabu</a:t>
            </a:r>
            <a:r>
              <a:rPr lang="en-US" dirty="0"/>
              <a:t>” de </a:t>
            </a:r>
            <a:r>
              <a:rPr lang="en-US" dirty="0" err="1"/>
              <a:t>jantar</a:t>
            </a:r>
            <a:r>
              <a:rPr lang="en-US" dirty="0"/>
              <a:t> </a:t>
            </a:r>
            <a:r>
              <a:rPr lang="en-US" dirty="0" err="1"/>
              <a:t>sozinho</a:t>
            </a:r>
            <a:r>
              <a:rPr lang="en-US" dirty="0"/>
              <a:t> </a:t>
            </a:r>
            <a:r>
              <a:rPr lang="en-US" dirty="0" err="1"/>
              <a:t>em</a:t>
            </a:r>
            <a:r>
              <a:rPr lang="en-US" dirty="0"/>
              <a:t> um </a:t>
            </a:r>
            <a:r>
              <a:rPr lang="en-US" dirty="0" err="1"/>
              <a:t>restaurante</a:t>
            </a:r>
            <a:r>
              <a:rPr lang="en-US" dirty="0"/>
              <a:t>;</a:t>
            </a:r>
          </a:p>
          <a:p>
            <a:pPr marL="285750" indent="-285750">
              <a:buFont typeface="Arial" panose="020B0604020202020204" pitchFamily="34" charset="0"/>
              <a:buChar char="•"/>
            </a:pPr>
            <a:r>
              <a:rPr lang="en-US" dirty="0" err="1"/>
              <a:t>Permitindo</a:t>
            </a:r>
            <a:r>
              <a:rPr lang="en-US" dirty="0"/>
              <a:t> que </a:t>
            </a:r>
            <a:r>
              <a:rPr lang="en-US" dirty="0" err="1"/>
              <a:t>usuários</a:t>
            </a:r>
            <a:r>
              <a:rPr lang="en-US" dirty="0"/>
              <a:t> que </a:t>
            </a:r>
            <a:r>
              <a:rPr lang="en-US" dirty="0" err="1"/>
              <a:t>iriam</a:t>
            </a:r>
            <a:r>
              <a:rPr lang="en-US" dirty="0"/>
              <a:t> </a:t>
            </a:r>
            <a:r>
              <a:rPr lang="en-US" dirty="0" err="1"/>
              <a:t>jantar</a:t>
            </a:r>
            <a:r>
              <a:rPr lang="en-US" dirty="0"/>
              <a:t> </a:t>
            </a:r>
            <a:r>
              <a:rPr lang="en-US" dirty="0" err="1"/>
              <a:t>sozinhos</a:t>
            </a:r>
            <a:r>
              <a:rPr lang="en-US" dirty="0"/>
              <a:t> se </a:t>
            </a:r>
            <a:r>
              <a:rPr lang="en-US" dirty="0" err="1"/>
              <a:t>conectem</a:t>
            </a:r>
            <a:r>
              <a:rPr lang="en-US" dirty="0"/>
              <a:t> e </a:t>
            </a:r>
            <a:r>
              <a:rPr lang="en-US" dirty="0" err="1"/>
              <a:t>sentem</a:t>
            </a:r>
            <a:r>
              <a:rPr lang="en-US" dirty="0"/>
              <a:t> </a:t>
            </a:r>
            <a:r>
              <a:rPr lang="en-US" dirty="0" err="1"/>
              <a:t>juntos</a:t>
            </a:r>
            <a:r>
              <a:rPr lang="en-US" dirty="0"/>
              <a:t> à mesa;</a:t>
            </a:r>
          </a:p>
        </p:txBody>
      </p:sp>
      <p:sp>
        <p:nvSpPr>
          <p:cNvPr id="14" name="CaixaDeTexto 13">
            <a:extLst>
              <a:ext uri="{FF2B5EF4-FFF2-40B4-BE49-F238E27FC236}">
                <a16:creationId xmlns:a16="http://schemas.microsoft.com/office/drawing/2014/main" id="{32712C52-4FA9-4E87-AE7F-A82BA128CA32}"/>
              </a:ext>
            </a:extLst>
          </p:cNvPr>
          <p:cNvSpPr txBox="1"/>
          <p:nvPr/>
        </p:nvSpPr>
        <p:spPr>
          <a:xfrm>
            <a:off x="4011197" y="4194708"/>
            <a:ext cx="4178940"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solidFill>
              </a:rPr>
              <a:t>“Airbnb para </a:t>
            </a:r>
            <a:r>
              <a:rPr lang="en-US" b="1" dirty="0" err="1">
                <a:solidFill>
                  <a:schemeClr val="accent1"/>
                </a:solidFill>
              </a:rPr>
              <a:t>viajantes</a:t>
            </a:r>
            <a:r>
              <a:rPr lang="en-US" b="1" dirty="0">
                <a:solidFill>
                  <a:schemeClr val="accent1"/>
                </a:solidFill>
              </a:rPr>
              <a:t> com </a:t>
            </a:r>
            <a:r>
              <a:rPr lang="en-US" b="1" dirty="0" err="1">
                <a:solidFill>
                  <a:schemeClr val="accent1"/>
                </a:solidFill>
              </a:rPr>
              <a:t>mais</a:t>
            </a:r>
            <a:r>
              <a:rPr lang="en-US" b="1" dirty="0">
                <a:solidFill>
                  <a:schemeClr val="accent1"/>
                </a:solidFill>
              </a:rPr>
              <a:t> de 50 </a:t>
            </a:r>
            <a:r>
              <a:rPr lang="en-US" b="1" dirty="0" err="1">
                <a:solidFill>
                  <a:schemeClr val="accent1"/>
                </a:solidFill>
              </a:rPr>
              <a:t>anos</a:t>
            </a:r>
            <a:r>
              <a:rPr lang="en-US" b="1" dirty="0">
                <a:solidFill>
                  <a:schemeClr val="accent1"/>
                </a:solidFill>
              </a:rPr>
              <a:t>”</a:t>
            </a:r>
          </a:p>
          <a:p>
            <a:pPr marL="285750" indent="-285750">
              <a:buFont typeface="Arial" panose="020B0604020202020204" pitchFamily="34" charset="0"/>
              <a:buChar char="•"/>
            </a:pPr>
            <a:r>
              <a:rPr lang="en-US" dirty="0" err="1"/>
              <a:t>Busca</a:t>
            </a:r>
            <a:r>
              <a:rPr lang="en-US" dirty="0"/>
              <a:t> </a:t>
            </a:r>
            <a:r>
              <a:rPr lang="en-US" dirty="0" err="1"/>
              <a:t>encarar</a:t>
            </a:r>
            <a:r>
              <a:rPr lang="en-US" dirty="0"/>
              <a:t> </a:t>
            </a:r>
            <a:r>
              <a:rPr lang="en-US" dirty="0" err="1"/>
              <a:t>dificuldades</a:t>
            </a:r>
            <a:r>
              <a:rPr lang="en-US" dirty="0"/>
              <a:t> para </a:t>
            </a:r>
            <a:r>
              <a:rPr lang="en-US" dirty="0" err="1"/>
              <a:t>viajantes</a:t>
            </a:r>
            <a:r>
              <a:rPr lang="en-US" dirty="0"/>
              <a:t> </a:t>
            </a:r>
            <a:r>
              <a:rPr lang="en-US" dirty="0" err="1"/>
              <a:t>mais</a:t>
            </a:r>
            <a:r>
              <a:rPr lang="en-US" dirty="0"/>
              <a:t> </a:t>
            </a:r>
            <a:r>
              <a:rPr lang="en-US" dirty="0" err="1"/>
              <a:t>velhos</a:t>
            </a:r>
            <a:r>
              <a:rPr lang="en-US" dirty="0"/>
              <a:t>: </a:t>
            </a:r>
            <a:r>
              <a:rPr lang="en-US" dirty="0" err="1"/>
              <a:t>falta</a:t>
            </a:r>
            <a:r>
              <a:rPr lang="en-US" dirty="0"/>
              <a:t> de </a:t>
            </a:r>
            <a:r>
              <a:rPr lang="en-US" dirty="0" err="1"/>
              <a:t>opções</a:t>
            </a:r>
            <a:r>
              <a:rPr lang="en-US" dirty="0"/>
              <a:t>, </a:t>
            </a:r>
            <a:r>
              <a:rPr lang="en-US" dirty="0" err="1"/>
              <a:t>insegurança</a:t>
            </a:r>
            <a:r>
              <a:rPr lang="en-US" dirty="0"/>
              <a:t>, </a:t>
            </a:r>
            <a:r>
              <a:rPr lang="en-US" dirty="0" err="1"/>
              <a:t>isolamento</a:t>
            </a:r>
            <a:r>
              <a:rPr lang="en-US" dirty="0"/>
              <a:t>;</a:t>
            </a:r>
          </a:p>
        </p:txBody>
      </p:sp>
      <p:sp>
        <p:nvSpPr>
          <p:cNvPr id="15" name="CaixaDeTexto 14">
            <a:extLst>
              <a:ext uri="{FF2B5EF4-FFF2-40B4-BE49-F238E27FC236}">
                <a16:creationId xmlns:a16="http://schemas.microsoft.com/office/drawing/2014/main" id="{3CEA3E4D-B6B0-4F7E-A9DE-DF765996A3D5}"/>
              </a:ext>
            </a:extLst>
          </p:cNvPr>
          <p:cNvSpPr txBox="1"/>
          <p:nvPr/>
        </p:nvSpPr>
        <p:spPr>
          <a:xfrm>
            <a:off x="8586719" y="3915055"/>
            <a:ext cx="3499201"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err="1">
                <a:solidFill>
                  <a:schemeClr val="accent1"/>
                </a:solidFill>
              </a:rPr>
              <a:t>Produtos</a:t>
            </a:r>
            <a:r>
              <a:rPr lang="en-US" b="1" dirty="0">
                <a:solidFill>
                  <a:schemeClr val="accent1"/>
                </a:solidFill>
              </a:rPr>
              <a:t> e </a:t>
            </a:r>
            <a:r>
              <a:rPr lang="en-US" b="1" dirty="0" err="1">
                <a:solidFill>
                  <a:schemeClr val="accent1"/>
                </a:solidFill>
              </a:rPr>
              <a:t>serviços</a:t>
            </a:r>
            <a:r>
              <a:rPr lang="en-US" b="1" dirty="0">
                <a:solidFill>
                  <a:schemeClr val="accent1"/>
                </a:solidFill>
              </a:rPr>
              <a:t> </a:t>
            </a:r>
            <a:r>
              <a:rPr lang="en-US" b="1" dirty="0" err="1">
                <a:solidFill>
                  <a:schemeClr val="accent1"/>
                </a:solidFill>
              </a:rPr>
              <a:t>específicos</a:t>
            </a:r>
            <a:r>
              <a:rPr lang="en-US" b="1" dirty="0">
                <a:solidFill>
                  <a:schemeClr val="accent1"/>
                </a:solidFill>
              </a:rPr>
              <a:t> para a </a:t>
            </a:r>
            <a:r>
              <a:rPr lang="en-US" b="1" dirty="0" err="1">
                <a:solidFill>
                  <a:schemeClr val="accent1"/>
                </a:solidFill>
              </a:rPr>
              <a:t>população</a:t>
            </a:r>
            <a:r>
              <a:rPr lang="en-US" b="1" dirty="0">
                <a:solidFill>
                  <a:schemeClr val="accent1"/>
                </a:solidFill>
              </a:rPr>
              <a:t> </a:t>
            </a:r>
            <a:r>
              <a:rPr lang="en-US" b="1" dirty="0" err="1">
                <a:solidFill>
                  <a:schemeClr val="accent1"/>
                </a:solidFill>
              </a:rPr>
              <a:t>idosa</a:t>
            </a:r>
            <a:r>
              <a:rPr lang="en-US" b="1" dirty="0">
                <a:solidFill>
                  <a:schemeClr val="accent1"/>
                </a:solidFill>
              </a:rPr>
              <a:t> da </a:t>
            </a:r>
            <a:r>
              <a:rPr lang="en-US" b="1" dirty="0" err="1">
                <a:solidFill>
                  <a:schemeClr val="accent1"/>
                </a:solidFill>
              </a:rPr>
              <a:t>Índia</a:t>
            </a:r>
            <a:r>
              <a:rPr lang="en-US" b="1" dirty="0">
                <a:solidFill>
                  <a:schemeClr val="accent1"/>
                </a:solidFill>
              </a:rPr>
              <a:t>;</a:t>
            </a:r>
          </a:p>
          <a:p>
            <a:pPr marL="285750" indent="-285750">
              <a:buFont typeface="Arial" panose="020B0604020202020204" pitchFamily="34" charset="0"/>
              <a:buChar char="•"/>
            </a:pPr>
            <a:r>
              <a:rPr lang="en-US" dirty="0" err="1"/>
              <a:t>Cerca</a:t>
            </a:r>
            <a:r>
              <a:rPr lang="en-US" dirty="0"/>
              <a:t> de 25% da </a:t>
            </a:r>
            <a:r>
              <a:rPr lang="en-US" dirty="0" err="1"/>
              <a:t>população</a:t>
            </a:r>
            <a:r>
              <a:rPr lang="en-US" dirty="0"/>
              <a:t> com </a:t>
            </a:r>
            <a:r>
              <a:rPr lang="en-US" dirty="0" err="1"/>
              <a:t>mais</a:t>
            </a:r>
            <a:r>
              <a:rPr lang="en-US" dirty="0"/>
              <a:t> de 60 </a:t>
            </a:r>
            <a:r>
              <a:rPr lang="en-US" dirty="0" err="1"/>
              <a:t>anos</a:t>
            </a:r>
            <a:r>
              <a:rPr lang="en-US" dirty="0"/>
              <a:t> </a:t>
            </a:r>
            <a:r>
              <a:rPr lang="en-US" dirty="0" err="1"/>
              <a:t>na</a:t>
            </a:r>
            <a:r>
              <a:rPr lang="en-US" dirty="0"/>
              <a:t> </a:t>
            </a:r>
            <a:r>
              <a:rPr lang="en-US" dirty="0" err="1"/>
              <a:t>Índia</a:t>
            </a:r>
            <a:r>
              <a:rPr lang="en-US" dirty="0"/>
              <a:t> </a:t>
            </a:r>
            <a:r>
              <a:rPr lang="en-US" dirty="0" err="1"/>
              <a:t>vive</a:t>
            </a:r>
            <a:r>
              <a:rPr lang="en-US" dirty="0"/>
              <a:t> </a:t>
            </a:r>
            <a:r>
              <a:rPr lang="en-US" dirty="0" err="1"/>
              <a:t>sozinha</a:t>
            </a:r>
            <a:r>
              <a:rPr lang="en-US" dirty="0"/>
              <a:t> (</a:t>
            </a:r>
            <a:r>
              <a:rPr lang="en-US" dirty="0" err="1"/>
              <a:t>número</a:t>
            </a:r>
            <a:r>
              <a:rPr lang="en-US" dirty="0"/>
              <a:t> de </a:t>
            </a:r>
            <a:r>
              <a:rPr lang="en-US" dirty="0" err="1"/>
              <a:t>idosos</a:t>
            </a:r>
            <a:r>
              <a:rPr lang="en-US" dirty="0"/>
              <a:t> no </a:t>
            </a:r>
            <a:r>
              <a:rPr lang="en-US" dirty="0" err="1"/>
              <a:t>país</a:t>
            </a:r>
            <a:r>
              <a:rPr lang="en-US" dirty="0"/>
              <a:t> </a:t>
            </a:r>
            <a:r>
              <a:rPr lang="en-US" dirty="0" err="1"/>
              <a:t>pode</a:t>
            </a:r>
            <a:r>
              <a:rPr lang="en-US" dirty="0"/>
              <a:t> </a:t>
            </a:r>
            <a:r>
              <a:rPr lang="en-US" dirty="0" err="1"/>
              <a:t>chegar</a:t>
            </a:r>
            <a:r>
              <a:rPr lang="en-US" dirty="0"/>
              <a:t> a 340 </a:t>
            </a:r>
            <a:r>
              <a:rPr lang="en-US" dirty="0" err="1"/>
              <a:t>milhões</a:t>
            </a:r>
            <a:r>
              <a:rPr lang="en-US" dirty="0"/>
              <a:t> </a:t>
            </a:r>
            <a:r>
              <a:rPr lang="en-US" dirty="0" err="1"/>
              <a:t>em</a:t>
            </a:r>
            <a:r>
              <a:rPr lang="en-US" dirty="0"/>
              <a:t> 2050);</a:t>
            </a:r>
          </a:p>
        </p:txBody>
      </p:sp>
    </p:spTree>
    <p:extLst>
      <p:ext uri="{BB962C8B-B14F-4D97-AF65-F5344CB8AC3E}">
        <p14:creationId xmlns:p14="http://schemas.microsoft.com/office/powerpoint/2010/main" val="295247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5D087-67A6-4511-9290-81377B94353C}"/>
              </a:ext>
            </a:extLst>
          </p:cNvPr>
          <p:cNvSpPr>
            <a:spLocks noGrp="1"/>
          </p:cNvSpPr>
          <p:nvPr>
            <p:ph type="title"/>
          </p:nvPr>
        </p:nvSpPr>
        <p:spPr/>
        <p:txBody>
          <a:bodyPr>
            <a:normAutofit/>
          </a:bodyPr>
          <a:lstStyle/>
          <a:p>
            <a:r>
              <a:rPr lang="pt-BR" sz="3600" dirty="0" err="1"/>
              <a:t>Enjoyment</a:t>
            </a:r>
            <a:r>
              <a:rPr lang="pt-BR" sz="3600" dirty="0"/>
              <a:t> Life</a:t>
            </a:r>
          </a:p>
        </p:txBody>
      </p:sp>
      <p:sp>
        <p:nvSpPr>
          <p:cNvPr id="4" name="Espaço Reservado para Texto 3">
            <a:extLst>
              <a:ext uri="{FF2B5EF4-FFF2-40B4-BE49-F238E27FC236}">
                <a16:creationId xmlns:a16="http://schemas.microsoft.com/office/drawing/2014/main" id="{9155B0B7-FCDC-4504-B4B4-E0DC7A915216}"/>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pt-BR" sz="2800" dirty="0"/>
              <a:t>35% dos Baby Boomers dizem não se preocupar com o futuro</a:t>
            </a:r>
          </a:p>
          <a:p>
            <a:pPr marL="285750" indent="-285750">
              <a:buFont typeface="Arial" panose="020B0604020202020204" pitchFamily="34" charset="0"/>
              <a:buChar char="•"/>
            </a:pPr>
            <a:r>
              <a:rPr lang="pt-BR" sz="2800" dirty="0"/>
              <a:t>46% acreditam que podem impactar o mundo positivamente </a:t>
            </a:r>
          </a:p>
        </p:txBody>
      </p:sp>
      <p:pic>
        <p:nvPicPr>
          <p:cNvPr id="5" name="Imagem 4">
            <a:extLst>
              <a:ext uri="{FF2B5EF4-FFF2-40B4-BE49-F238E27FC236}">
                <a16:creationId xmlns:a16="http://schemas.microsoft.com/office/drawing/2014/main" id="{58DF7C33-7F57-40CF-A05A-08BC63D3A278}"/>
              </a:ext>
            </a:extLst>
          </p:cNvPr>
          <p:cNvPicPr>
            <a:picLocks noChangeAspect="1"/>
          </p:cNvPicPr>
          <p:nvPr/>
        </p:nvPicPr>
        <p:blipFill rotWithShape="1">
          <a:blip r:embed="rId2"/>
          <a:srcRect l="25270" t="29990" r="32730" b="20191"/>
          <a:stretch/>
        </p:blipFill>
        <p:spPr>
          <a:xfrm>
            <a:off x="5219952" y="1140149"/>
            <a:ext cx="6864196" cy="4577702"/>
          </a:xfrm>
          <a:prstGeom prst="rect">
            <a:avLst/>
          </a:prstGeom>
        </p:spPr>
      </p:pic>
    </p:spTree>
    <p:extLst>
      <p:ext uri="{BB962C8B-B14F-4D97-AF65-F5344CB8AC3E}">
        <p14:creationId xmlns:p14="http://schemas.microsoft.com/office/powerpoint/2010/main" val="31322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FD2F5-2D20-48E2-8A42-8848B186F77A}"/>
              </a:ext>
            </a:extLst>
          </p:cNvPr>
          <p:cNvSpPr>
            <a:spLocks noGrp="1"/>
          </p:cNvSpPr>
          <p:nvPr>
            <p:ph type="title"/>
          </p:nvPr>
        </p:nvSpPr>
        <p:spPr/>
        <p:txBody>
          <a:bodyPr>
            <a:normAutofit/>
          </a:bodyPr>
          <a:lstStyle/>
          <a:p>
            <a:r>
              <a:rPr lang="pt-BR" sz="3600" dirty="0" err="1">
                <a:cs typeface="MV Boli" panose="02000500030200090000" pitchFamily="2" charset="0"/>
              </a:rPr>
              <a:t>Products</a:t>
            </a:r>
            <a:r>
              <a:rPr lang="pt-BR" sz="3600" dirty="0">
                <a:cs typeface="MV Boli" panose="02000500030200090000" pitchFamily="2" charset="0"/>
              </a:rPr>
              <a:t> </a:t>
            </a:r>
            <a:r>
              <a:rPr lang="pt-BR" sz="3600" dirty="0" err="1">
                <a:cs typeface="MV Boli" panose="02000500030200090000" pitchFamily="2" charset="0"/>
              </a:rPr>
              <a:t>Trends</a:t>
            </a:r>
            <a:endParaRPr lang="pt-BR" sz="3600" dirty="0"/>
          </a:p>
        </p:txBody>
      </p:sp>
      <p:sp>
        <p:nvSpPr>
          <p:cNvPr id="4" name="Espaço Reservado para Texto 3">
            <a:extLst>
              <a:ext uri="{FF2B5EF4-FFF2-40B4-BE49-F238E27FC236}">
                <a16:creationId xmlns:a16="http://schemas.microsoft.com/office/drawing/2014/main" id="{B8ED479B-DD6E-4B4A-A978-F8A02324D402}"/>
              </a:ext>
            </a:extLst>
          </p:cNvPr>
          <p:cNvSpPr>
            <a:spLocks noGrp="1"/>
          </p:cNvSpPr>
          <p:nvPr>
            <p:ph type="body" sz="half" idx="2"/>
          </p:nvPr>
        </p:nvSpPr>
        <p:spPr/>
        <p:txBody>
          <a:bodyPr>
            <a:normAutofit/>
          </a:bodyPr>
          <a:lstStyle/>
          <a:p>
            <a:pPr marL="285750" indent="-285750">
              <a:buFont typeface="Arial" panose="020B0604020202020204" pitchFamily="34" charset="0"/>
              <a:buChar char="•"/>
            </a:pPr>
            <a:r>
              <a:rPr lang="pt-BR" sz="2800" dirty="0" err="1"/>
              <a:t>Coboc</a:t>
            </a:r>
            <a:r>
              <a:rPr lang="pt-BR" sz="2800" dirty="0"/>
              <a:t> - Alemanha</a:t>
            </a:r>
          </a:p>
          <a:p>
            <a:pPr marL="285750" indent="-285750">
              <a:buFont typeface="Arial" panose="020B0604020202020204" pitchFamily="34" charset="0"/>
              <a:buChar char="•"/>
            </a:pPr>
            <a:r>
              <a:rPr lang="pt-BR" sz="2800" dirty="0" err="1"/>
              <a:t>Kampung</a:t>
            </a:r>
            <a:r>
              <a:rPr lang="pt-BR" sz="2800" dirty="0"/>
              <a:t> </a:t>
            </a:r>
            <a:r>
              <a:rPr lang="pt-BR" sz="2800" dirty="0" err="1"/>
              <a:t>Admiralty</a:t>
            </a:r>
            <a:r>
              <a:rPr lang="pt-BR" sz="2800" dirty="0"/>
              <a:t> - Singapura</a:t>
            </a:r>
          </a:p>
          <a:p>
            <a:pPr marL="285750" indent="-285750">
              <a:buFont typeface="Arial" panose="020B0604020202020204" pitchFamily="34" charset="0"/>
              <a:buChar char="•"/>
            </a:pPr>
            <a:r>
              <a:rPr lang="pt-BR" sz="2800" dirty="0" err="1"/>
              <a:t>Cognifit</a:t>
            </a:r>
            <a:r>
              <a:rPr lang="pt-BR" sz="2800" dirty="0"/>
              <a:t> - EUA</a:t>
            </a:r>
          </a:p>
        </p:txBody>
      </p:sp>
      <p:pic>
        <p:nvPicPr>
          <p:cNvPr id="1026" name="Picture 2" descr="Resultado de imagem para coboc">
            <a:extLst>
              <a:ext uri="{FF2B5EF4-FFF2-40B4-BE49-F238E27FC236}">
                <a16:creationId xmlns:a16="http://schemas.microsoft.com/office/drawing/2014/main" id="{87050889-C5FB-4226-A10D-FE32D88FB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266" y="45720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08423F0-7988-4FED-BF4C-1B804B263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7" y="2386012"/>
            <a:ext cx="2781300" cy="208597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a:extLst>
              <a:ext uri="{FF2B5EF4-FFF2-40B4-BE49-F238E27FC236}">
                <a16:creationId xmlns:a16="http://schemas.microsoft.com/office/drawing/2014/main" id="{1BA4FF77-FAFB-422C-9927-20A506D10392}"/>
              </a:ext>
            </a:extLst>
          </p:cNvPr>
          <p:cNvSpPr>
            <a:spLocks noChangeAspect="1" noChangeArrowheads="1"/>
          </p:cNvSpPr>
          <p:nvPr/>
        </p:nvSpPr>
        <p:spPr bwMode="auto">
          <a:xfrm>
            <a:off x="6483732" y="4750181"/>
            <a:ext cx="174244" cy="1742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2" name="Picture 8">
            <a:extLst>
              <a:ext uri="{FF2B5EF4-FFF2-40B4-BE49-F238E27FC236}">
                <a16:creationId xmlns:a16="http://schemas.microsoft.com/office/drawing/2014/main" id="{DBDB6E4B-78D7-480C-AE65-698E835131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643691"/>
            <a:ext cx="3267075" cy="102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2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Personalizada 5">
      <a:dk1>
        <a:sysClr val="windowText" lastClr="000000"/>
      </a:dk1>
      <a:lt1>
        <a:sysClr val="window" lastClr="FFFFFF"/>
      </a:lt1>
      <a:dk2>
        <a:srgbClr val="44546A"/>
      </a:dk2>
      <a:lt2>
        <a:srgbClr val="E7E6E6"/>
      </a:lt2>
      <a:accent1>
        <a:srgbClr val="0D4711"/>
      </a:accent1>
      <a:accent2>
        <a:srgbClr val="15751C"/>
      </a:accent2>
      <a:accent3>
        <a:srgbClr val="20AC2A"/>
      </a:accent3>
      <a:accent4>
        <a:srgbClr val="5DE166"/>
      </a:accent4>
      <a:accent5>
        <a:srgbClr val="A4EEA9"/>
      </a:accent5>
      <a:accent6>
        <a:srgbClr val="A4DB9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4904</TotalTime>
  <Words>3526</Words>
  <Application>Microsoft Office PowerPoint</Application>
  <PresentationFormat>Widescreen</PresentationFormat>
  <Paragraphs>442</Paragraphs>
  <Slides>76</Slides>
  <Notes>28</Notes>
  <HiddenSlides>0</HiddenSlides>
  <MMClips>1</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76</vt:i4>
      </vt:variant>
    </vt:vector>
  </HeadingPairs>
  <TitlesOfParts>
    <vt:vector size="81" baseType="lpstr">
      <vt:lpstr>Arial</vt:lpstr>
      <vt:lpstr>Calibri</vt:lpstr>
      <vt:lpstr>Proxima Nova Semibold</vt:lpstr>
      <vt:lpstr>Wingdings</vt:lpstr>
      <vt:lpstr>Tema do Office</vt:lpstr>
      <vt:lpstr>Top 10 Global Consumer Trends</vt:lpstr>
      <vt:lpstr>Age Agnostic  </vt:lpstr>
      <vt:lpstr>Agenda</vt:lpstr>
      <vt:lpstr>Baby Boomers</vt:lpstr>
      <vt:lpstr>Apresentação do PowerPoint</vt:lpstr>
      <vt:lpstr>Apresentação do PowerPoint</vt:lpstr>
      <vt:lpstr>Spending Power</vt:lpstr>
      <vt:lpstr>Enjoyment Life</vt:lpstr>
      <vt:lpstr>Products Trends</vt:lpstr>
      <vt:lpstr>M&amp;S’s</vt:lpstr>
      <vt:lpstr>Top 10 Global Consumer Trends 2019 Back to Basics for Status  </vt:lpstr>
      <vt:lpstr>Agenda </vt:lpstr>
      <vt:lpstr>A mudança dos valores do consumidor favorece a autenticidade </vt:lpstr>
      <vt:lpstr>Produtos de beleza “Faça você mesmo” em tendência </vt:lpstr>
      <vt:lpstr>(Source: Tito’s Handmake Vodka)</vt:lpstr>
      <vt:lpstr>(Source: mauritiusconscious.com)</vt:lpstr>
      <vt:lpstr>(Source: Delhaize)</vt:lpstr>
      <vt:lpstr>(Source: lolibeauty.com)</vt:lpstr>
      <vt:lpstr>Opinião de especialista: aprendendo com o simples</vt:lpstr>
      <vt:lpstr>Exemplo: SW Basics</vt:lpstr>
      <vt:lpstr>Exemplo: Public Goods &amp; Brandless</vt:lpstr>
      <vt:lpstr>Top 10 Trends - Conscious Consumer and Digitally Together</vt:lpstr>
      <vt:lpstr>Conscious Consumer </vt:lpstr>
      <vt:lpstr>Conscious Consumer</vt:lpstr>
      <vt:lpstr>Animal-Friendly</vt:lpstr>
      <vt:lpstr>Animal-Friendly</vt:lpstr>
      <vt:lpstr>Animal-Friendly</vt:lpstr>
      <vt:lpstr>Animal-Friendly</vt:lpstr>
      <vt:lpstr>Animal-Friendly</vt:lpstr>
      <vt:lpstr>Animal-Friendly</vt:lpstr>
      <vt:lpstr>Caso KFC na África</vt:lpstr>
      <vt:lpstr>Caso The Body Shop no Reino Unido</vt:lpstr>
      <vt:lpstr>ASOS UK</vt:lpstr>
      <vt:lpstr>Digitally Together</vt:lpstr>
      <vt:lpstr>Faster internet fulfilling needs of global </vt:lpstr>
      <vt:lpstr>Faster internet fulfilling needs of global </vt:lpstr>
      <vt:lpstr>Faster internet fulfilling needs of global </vt:lpstr>
      <vt:lpstr>Together behaviour</vt:lpstr>
      <vt:lpstr>Together behaviour</vt:lpstr>
      <vt:lpstr>Together behaviour</vt:lpstr>
      <vt:lpstr>Response to Digital Together</vt:lpstr>
      <vt:lpstr>Response to Digital Together</vt:lpstr>
      <vt:lpstr>Everyone's an Expert and  Finding my JOMO </vt:lpstr>
      <vt:lpstr>Everyone’s an Expert</vt:lpstr>
      <vt:lpstr>Apresentação do PowerPoint</vt:lpstr>
      <vt:lpstr>Response to Everyone’s an Expert </vt:lpstr>
      <vt:lpstr>Finding my JOMO</vt:lpstr>
      <vt:lpstr>Finding my JOMO</vt:lpstr>
      <vt:lpstr>Apresentação do PowerPoint</vt:lpstr>
      <vt:lpstr>Apresentação do PowerPoint</vt:lpstr>
      <vt:lpstr>Apresentação do PowerPoint</vt:lpstr>
      <vt:lpstr>Response to Finding my JOMO</vt:lpstr>
      <vt:lpstr>Outlook for to Finding my JOMO</vt:lpstr>
      <vt:lpstr>Top 10 Trends ANUGA </vt:lpstr>
      <vt:lpstr>Agenda</vt:lpstr>
      <vt:lpstr>I can look after myself</vt:lpstr>
      <vt:lpstr>Apresentação do PowerPoint</vt:lpstr>
      <vt:lpstr>Apresentação do PowerPoint</vt:lpstr>
      <vt:lpstr>Apresentação do PowerPoint</vt:lpstr>
      <vt:lpstr>I can look after myself </vt:lpstr>
      <vt:lpstr>Apresentação do PowerPoint</vt:lpstr>
      <vt:lpstr>Respostas a esse movimento </vt:lpstr>
      <vt:lpstr>I can look after myself </vt:lpstr>
      <vt:lpstr>Agenda</vt:lpstr>
      <vt:lpstr>I want a plastic free World</vt:lpstr>
      <vt:lpstr>I want a plastic free World</vt:lpstr>
      <vt:lpstr>I want a plastic free World</vt:lpstr>
      <vt:lpstr>I want a plastic free World</vt:lpstr>
      <vt:lpstr>I want a plastic free World</vt:lpstr>
      <vt:lpstr>Top 10 Global Consumer Trends 2019 I Want it Now Loner Living</vt:lpstr>
      <vt:lpstr>Agenda</vt:lpstr>
      <vt:lpstr>I Want it Now Eficiência de aparelhos gera estilo de vida sem dificuldades</vt:lpstr>
      <vt:lpstr>I Want it Now</vt:lpstr>
      <vt:lpstr>Loner Living Cresce a população que prefere viver sozinha do que constituir uma família</vt:lpstr>
      <vt:lpstr>Loner Living</vt:lpstr>
      <vt:lpstr>Loner Living Respostas do Mercado à nova configuração da população mundial em formação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Vitor Nardini Marques</dc:creator>
  <cp:lastModifiedBy>Vitor Marques</cp:lastModifiedBy>
  <cp:revision>181</cp:revision>
  <dcterms:created xsi:type="dcterms:W3CDTF">2019-02-13T23:53:46Z</dcterms:created>
  <dcterms:modified xsi:type="dcterms:W3CDTF">2019-11-11T21:19:06Z</dcterms:modified>
</cp:coreProperties>
</file>