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312FC-BA1C-45ED-A448-AD5F863328AD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052E9-3614-4E3B-9005-0B4D798672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851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052E9-3614-4E3B-9005-0B4D7986726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4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91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68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66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50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85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48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92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3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99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38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49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E7A68-806D-4FEA-B8C2-A68C6EA2C7C6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1B40C-88C2-4460-8D1D-8B2F533CB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11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512167"/>
          </a:xfrm>
        </p:spPr>
        <p:txBody>
          <a:bodyPr/>
          <a:lstStyle/>
          <a:p>
            <a:r>
              <a:rPr lang="pt-BR" b="1" dirty="0"/>
              <a:t>A ESCOLA INGLESA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776864" cy="39604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dirty="0">
                <a:solidFill>
                  <a:schemeClr val="tx1"/>
                </a:solidFill>
              </a:rPr>
              <a:t>I</a:t>
            </a:r>
            <a:r>
              <a:rPr lang="pt-BR" dirty="0" smtClean="0">
                <a:solidFill>
                  <a:schemeClr val="tx1"/>
                </a:solidFill>
              </a:rPr>
              <a:t>. </a:t>
            </a:r>
            <a:r>
              <a:rPr lang="pt-BR" dirty="0">
                <a:solidFill>
                  <a:schemeClr val="tx1"/>
                </a:solidFill>
              </a:rPr>
              <a:t>PREMISSAS GERAIS: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A origem </a:t>
            </a:r>
            <a:r>
              <a:rPr lang="pt-BR" dirty="0" err="1" smtClean="0">
                <a:solidFill>
                  <a:schemeClr val="tx1"/>
                </a:solidFill>
              </a:rPr>
              <a:t>semi-oficial</a:t>
            </a:r>
            <a:r>
              <a:rPr lang="pt-BR" dirty="0" smtClean="0">
                <a:solidFill>
                  <a:schemeClr val="tx1"/>
                </a:solidFill>
              </a:rPr>
              <a:t>: The </a:t>
            </a:r>
            <a:r>
              <a:rPr lang="pt-BR" dirty="0" err="1" smtClean="0">
                <a:solidFill>
                  <a:schemeClr val="tx1"/>
                </a:solidFill>
              </a:rPr>
              <a:t>brirish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Committe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on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the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Theory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of</a:t>
            </a:r>
            <a:r>
              <a:rPr lang="pt-BR" dirty="0" smtClean="0">
                <a:solidFill>
                  <a:schemeClr val="tx1"/>
                </a:solidFill>
              </a:rPr>
              <a:t>  </a:t>
            </a:r>
            <a:r>
              <a:rPr lang="pt-BR" dirty="0" err="1" smtClean="0">
                <a:solidFill>
                  <a:schemeClr val="tx1"/>
                </a:solidFill>
              </a:rPr>
              <a:t>International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Relations</a:t>
            </a:r>
            <a:r>
              <a:rPr lang="pt-BR" dirty="0" smtClean="0">
                <a:solidFill>
                  <a:schemeClr val="tx1"/>
                </a:solidFill>
              </a:rPr>
              <a:t> (1958)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DUAS </a:t>
            </a:r>
            <a:r>
              <a:rPr lang="pt-BR" dirty="0">
                <a:solidFill>
                  <a:schemeClr val="tx1"/>
                </a:solidFill>
              </a:rPr>
              <a:t>TRADIÇÕES: (Pluralistas e </a:t>
            </a:r>
            <a:r>
              <a:rPr lang="pt-BR" dirty="0" err="1">
                <a:solidFill>
                  <a:schemeClr val="tx1"/>
                </a:solidFill>
              </a:rPr>
              <a:t>solidaristas</a:t>
            </a:r>
            <a:r>
              <a:rPr lang="pt-BR" dirty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Concepção pluralista quanto metodologia, o mundo não pode ser explicado </a:t>
            </a:r>
            <a:r>
              <a:rPr lang="pt-BR" b="1" dirty="0">
                <a:solidFill>
                  <a:schemeClr val="tx1"/>
                </a:solidFill>
              </a:rPr>
              <a:t>unicamente por uma metodologia</a:t>
            </a:r>
            <a:r>
              <a:rPr lang="pt-BR" dirty="0">
                <a:solidFill>
                  <a:schemeClr val="tx1"/>
                </a:solidFill>
              </a:rPr>
              <a:t>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972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71600" y="1720840"/>
            <a:ext cx="741682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latin typeface="Arial" pitchFamily="34" charset="0"/>
                <a:cs typeface="Arial" pitchFamily="34" charset="0"/>
              </a:rPr>
              <a:t>Do ponto de vista da epistemologia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metodologias de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Martin </a:t>
            </a:r>
            <a:r>
              <a:rPr lang="pt-BR" sz="2200" b="1" dirty="0" err="1">
                <a:latin typeface="Arial" pitchFamily="34" charset="0"/>
                <a:cs typeface="Arial" pitchFamily="34" charset="0"/>
              </a:rPr>
              <a:t>Wight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marL="43200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/>
              <a:t>Realismo:</a:t>
            </a:r>
            <a:endParaRPr lang="pt-BR" sz="2000" dirty="0"/>
          </a:p>
          <a:p>
            <a:pPr marL="43200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/>
              <a:t>Racionalismo</a:t>
            </a:r>
            <a:r>
              <a:rPr lang="pt-BR" sz="2000" dirty="0"/>
              <a:t>: </a:t>
            </a:r>
          </a:p>
          <a:p>
            <a:pPr marL="43200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 err="1"/>
              <a:t>Revolucionismo</a:t>
            </a:r>
            <a:endParaRPr lang="pt-BR" sz="2000" dirty="0"/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30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116632"/>
            <a:ext cx="59046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sz="2000" dirty="0" smtClean="0"/>
              <a:t>A </a:t>
            </a:r>
            <a:r>
              <a:rPr lang="pt-BR" sz="2000" dirty="0"/>
              <a:t>concepção de sociedade de Bull: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todas </a:t>
            </a:r>
            <a:r>
              <a:rPr lang="pt-BR" sz="2000" dirty="0"/>
              <a:t>as sociedades humanas devem ser fundadas em entendimentos sobre segurança contra a violência, observância de acordos e regras sobre direitos de propriedade.</a:t>
            </a:r>
          </a:p>
        </p:txBody>
      </p:sp>
    </p:spTree>
    <p:extLst>
      <p:ext uri="{BB962C8B-B14F-4D97-AF65-F5344CB8AC3E}">
        <p14:creationId xmlns:p14="http://schemas.microsoft.com/office/powerpoint/2010/main" val="76540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305342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2. Sociedade 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Internacional: 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Conceito central: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uma </a:t>
            </a:r>
            <a:r>
              <a:rPr lang="pt-BR" dirty="0">
                <a:latin typeface="Arial" pitchFamily="34" charset="0"/>
                <a:cs typeface="Arial" pitchFamily="34" charset="0"/>
              </a:rPr>
              <a:t>sociedade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estados</a:t>
            </a:r>
            <a:r>
              <a:rPr lang="pt-BR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pt-BR" dirty="0" smtClean="0"/>
              <a:t>conceito </a:t>
            </a:r>
            <a:r>
              <a:rPr lang="pt-BR" dirty="0"/>
              <a:t>que lhes dá unidade)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Definição de Bull de sociedade internacional: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Um grupo de estados (ou de comunidades políticas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independentes), que não é um grupo independente mas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também estabelecem: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Um dialogo e regras de comum;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Consentimento e instituições para regular a conduta de sua relações , e,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E reconhecem um interesse comum em manter esses arranjos:</a:t>
            </a:r>
          </a:p>
        </p:txBody>
      </p:sp>
    </p:spTree>
    <p:extLst>
      <p:ext uri="{BB962C8B-B14F-4D97-AF65-F5344CB8AC3E}">
        <p14:creationId xmlns:p14="http://schemas.microsoft.com/office/powerpoint/2010/main" val="214415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305341"/>
            <a:ext cx="756084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8900" lvl="1" indent="-342900">
              <a:lnSpc>
                <a:spcPct val="150000"/>
              </a:lnSpc>
              <a:buFont typeface="+mj-lt"/>
              <a:buAutoNum type="alphaLcPeriod"/>
            </a:pPr>
            <a:endParaRPr lang="pt-BR" sz="1200" dirty="0"/>
          </a:p>
          <a:p>
            <a:pPr marL="216000" lvl="1">
              <a:lnSpc>
                <a:spcPct val="150000"/>
              </a:lnSpc>
            </a:pPr>
            <a:r>
              <a:rPr lang="pt-BR" dirty="0" smtClean="0"/>
              <a:t>3. Idea de reconhecimento Independente </a:t>
            </a:r>
            <a:r>
              <a:rPr lang="pt-BR" dirty="0"/>
              <a:t>do grau de poder; </a:t>
            </a:r>
            <a:endParaRPr lang="pt-BR" sz="1200" dirty="0"/>
          </a:p>
          <a:p>
            <a:pPr marL="216000" lvl="1">
              <a:lnSpc>
                <a:spcPct val="150000"/>
              </a:lnSpc>
            </a:pPr>
            <a:r>
              <a:rPr lang="pt-BR" dirty="0" smtClean="0"/>
              <a:t>4. Que </a:t>
            </a:r>
            <a:r>
              <a:rPr lang="pt-BR" dirty="0"/>
              <a:t>classe de instituições? Bull (: a sociedade internacional tem sua própria </a:t>
            </a:r>
            <a:r>
              <a:rPr lang="pt-BR" dirty="0" smtClean="0"/>
              <a:t>historia e  instituições </a:t>
            </a:r>
            <a:r>
              <a:rPr lang="pt-BR" dirty="0"/>
              <a:t>(regras que não tem o status de direito</a:t>
            </a:r>
            <a:r>
              <a:rPr lang="pt-BR" dirty="0" smtClean="0"/>
              <a:t>)</a:t>
            </a:r>
          </a:p>
          <a:p>
            <a:pPr marL="216000" lvl="1" algn="just">
              <a:lnSpc>
                <a:spcPct val="150000"/>
              </a:lnSpc>
            </a:pPr>
            <a:r>
              <a:rPr lang="pt-BR" dirty="0"/>
              <a:t>5. . Capazes de reproduzir a </a:t>
            </a:r>
            <a:r>
              <a:rPr lang="pt-BR" dirty="0" err="1"/>
              <a:t>a</a:t>
            </a:r>
            <a:r>
              <a:rPr lang="pt-BR" dirty="0"/>
              <a:t> analogia domestica (“a experiência dos homens em sociedade é a mesma experiência dos </a:t>
            </a:r>
            <a:r>
              <a:rPr lang="pt-BR" dirty="0" smtClean="0"/>
              <a:t>Estados: </a:t>
            </a:r>
            <a:endParaRPr lang="pt-BR" dirty="0"/>
          </a:p>
          <a:p>
            <a:pPr marL="216000" lvl="1">
              <a:lnSpc>
                <a:spcPct val="150000"/>
              </a:lnSpc>
            </a:pPr>
            <a:endParaRPr lang="pt-BR" sz="1200" dirty="0"/>
          </a:p>
          <a:p>
            <a:pPr marL="501750" lvl="1" indent="-285750">
              <a:lnSpc>
                <a:spcPct val="150000"/>
              </a:lnSpc>
              <a:buFontTx/>
              <a:buChar char="-"/>
            </a:pPr>
            <a:r>
              <a:rPr lang="pt-BR" dirty="0" smtClean="0"/>
              <a:t>O </a:t>
            </a:r>
            <a:r>
              <a:rPr lang="pt-BR" dirty="0"/>
              <a:t>sistema internacional é anárquico mas </a:t>
            </a:r>
            <a:r>
              <a:rPr lang="pt-BR" dirty="0" smtClean="0"/>
              <a:t>socializado</a:t>
            </a:r>
            <a:r>
              <a:rPr lang="pt-BR" sz="1600" dirty="0" smtClean="0"/>
              <a:t>&gt; </a:t>
            </a:r>
            <a:r>
              <a:rPr lang="pt-BR" sz="1600" dirty="0">
                <a:sym typeface="Wingdings" pitchFamily="2" charset="2"/>
              </a:rPr>
              <a:t> </a:t>
            </a:r>
            <a:r>
              <a:rPr lang="pt-BR" sz="1600" dirty="0" err="1">
                <a:sym typeface="Wingdings" pitchFamily="2" charset="2"/>
              </a:rPr>
              <a:t>Socied</a:t>
            </a:r>
            <a:r>
              <a:rPr lang="pt-BR" sz="1600" dirty="0">
                <a:sym typeface="Wingdings" pitchFamily="2" charset="2"/>
              </a:rPr>
              <a:t>. </a:t>
            </a:r>
            <a:r>
              <a:rPr lang="pt-BR" sz="1600" dirty="0" smtClean="0">
                <a:sym typeface="Wingdings" pitchFamily="2" charset="2"/>
              </a:rPr>
              <a:t>Anárquica</a:t>
            </a:r>
          </a:p>
          <a:p>
            <a:pPr marL="501750" lvl="1" indent="-285750">
              <a:lnSpc>
                <a:spcPct val="150000"/>
              </a:lnSpc>
              <a:buFontTx/>
              <a:buChar char="-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Noção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materialista vs. . Sistema internacional social </a:t>
            </a:r>
          </a:p>
          <a:p>
            <a:pPr marL="501750" lvl="1" indent="-285750">
              <a:lnSpc>
                <a:spcPct val="150000"/>
              </a:lnSpc>
              <a:buFontTx/>
              <a:buChar char="-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Ideia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civilização: Ideia realista de anarquia muito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áspera;</a:t>
            </a:r>
          </a:p>
          <a:p>
            <a:pPr marL="501750" lvl="1" indent="-285750">
              <a:lnSpc>
                <a:spcPct val="150000"/>
              </a:lnSpc>
              <a:buFontTx/>
              <a:buChar char="-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Conhecimento como reprodução da história  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558900" lvl="1" indent="-342900">
              <a:lnSpc>
                <a:spcPct val="150000"/>
              </a:lnSpc>
              <a:buFont typeface="+mj-lt"/>
              <a:buAutoNum type="alphaL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18724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1443841"/>
            <a:ext cx="7560000" cy="1103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f. Minimalistas. Quais as metas da SI?  De acordo com Bull: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preservação da sociedade Internacional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pressões tais 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como um império universal ou surgimento de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supra-estados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que minem a soberania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estatal; Manutenção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da independência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dos 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estados;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Paz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no sentido de ausência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guerra; Limitação 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da violência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inter-estatal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; Observância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dos acordos;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 preservação do que pertence a cada estado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/>
              <a:t>Em Resumo: Pluralismo: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Lado </a:t>
            </a:r>
            <a:r>
              <a:rPr lang="pt-BR" dirty="0"/>
              <a:t>realista do racionalismo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Estadocêntricos</a:t>
            </a:r>
            <a:r>
              <a:rPr lang="pt-BR" dirty="0"/>
              <a:t> (Estados como unidades dominantes "de facto" da sociedade </a:t>
            </a:r>
            <a:r>
              <a:rPr lang="pt-BR" dirty="0" smtClean="0"/>
              <a:t>humana )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Empíricos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Direito Internacional = lei positiva (apenas feita por Estados)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Soberania </a:t>
            </a:r>
            <a:r>
              <a:rPr lang="pt-BR" dirty="0"/>
              <a:t>estatal  significa primazia “prática, legal e política”</a:t>
            </a: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3)  A Sociedade Mundial e o </a:t>
            </a:r>
            <a:r>
              <a:rPr lang="pt-BR" sz="2200" b="1" dirty="0" err="1" smtClean="0">
                <a:latin typeface="Arial" pitchFamily="34" charset="0"/>
                <a:cs typeface="Arial" pitchFamily="34" charset="0"/>
              </a:rPr>
              <a:t>solidarismo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i. Coloca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a transcendência dos estados no centro das Ris</a:t>
            </a:r>
          </a:p>
          <a:p>
            <a:pPr>
              <a:lnSpc>
                <a:spcPct val="150000"/>
              </a:lnSpc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ii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transnacionalismo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como uma maneira de criar identidades </a:t>
            </a:r>
          </a:p>
          <a:p>
            <a:pPr>
              <a:lnSpc>
                <a:spcPct val="150000"/>
              </a:lnSpc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iii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Ênfase nas responsabilidades da humanidade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360000" lvl="3">
              <a:lnSpc>
                <a:spcPct val="150000"/>
              </a:lnSpc>
              <a:buFont typeface="+mj-lt"/>
              <a:buAutoNum type="romanLcPeriod"/>
            </a:pP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5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89844"/>
            <a:ext cx="8208912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IV.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Solidaristas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Não negam </a:t>
            </a:r>
            <a:r>
              <a:rPr lang="pt-BR" dirty="0">
                <a:latin typeface="Arial" pitchFamily="34" charset="0"/>
                <a:cs typeface="Arial" pitchFamily="34" charset="0"/>
              </a:rPr>
              <a:t>a ideia de sociedade internacional, mas a aprofunda e se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aproxima </a:t>
            </a:r>
            <a:r>
              <a:rPr lang="pt-BR" dirty="0">
                <a:latin typeface="Arial" pitchFamily="34" charset="0"/>
                <a:cs typeface="Arial" pitchFamily="34" charset="0"/>
              </a:rPr>
              <a:t>da ideia de sociedade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mundial;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Relaxa </a:t>
            </a:r>
            <a:r>
              <a:rPr lang="pt-BR" dirty="0">
                <a:latin typeface="Arial" pitchFamily="34" charset="0"/>
                <a:cs typeface="Arial" pitchFamily="34" charset="0"/>
              </a:rPr>
              <a:t>a ideia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pluralista  </a:t>
            </a:r>
            <a:r>
              <a:rPr lang="pt-BR" dirty="0">
                <a:latin typeface="Arial" pitchFamily="34" charset="0"/>
                <a:cs typeface="Arial" pitchFamily="34" charset="0"/>
              </a:rPr>
              <a:t>segundo a qual era muito difícil um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solidarismo</a:t>
            </a:r>
            <a:r>
              <a:rPr lang="pt-BR" dirty="0">
                <a:latin typeface="Arial" pitchFamily="34" charset="0"/>
                <a:cs typeface="Arial" pitchFamily="34" charset="0"/>
              </a:rPr>
              <a:t> (embora houvesse diferentes graus de solidariedade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);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Quais </a:t>
            </a:r>
            <a:r>
              <a:rPr lang="pt-BR" dirty="0">
                <a:latin typeface="Arial" pitchFamily="34" charset="0"/>
                <a:cs typeface="Arial" pitchFamily="34" charset="0"/>
              </a:rPr>
              <a:t>as metas? i) paz e segurança;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ii</a:t>
            </a:r>
            <a:r>
              <a:rPr lang="pt-BR" dirty="0">
                <a:latin typeface="Arial" pitchFamily="34" charset="0"/>
                <a:cs typeface="Arial" pitchFamily="34" charset="0"/>
              </a:rPr>
              <a:t>) justiça social e econômica;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iii</a:t>
            </a:r>
            <a:r>
              <a:rPr lang="pt-BR" dirty="0">
                <a:latin typeface="Arial" pitchFamily="34" charset="0"/>
                <a:cs typeface="Arial" pitchFamily="34" charset="0"/>
              </a:rPr>
              <a:t>) proteção ambiental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 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Permitir </a:t>
            </a:r>
            <a:r>
              <a:rPr lang="pt-BR" dirty="0">
                <a:latin typeface="Arial" pitchFamily="34" charset="0"/>
                <a:cs typeface="Arial" pitchFamily="34" charset="0"/>
              </a:rPr>
              <a:t>a intervenção por violação de  direitos (responsabilidade de proteger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lvl="1" algn="just">
              <a:lnSpc>
                <a:spcPct val="150000"/>
              </a:lnSpc>
            </a:pPr>
            <a:endParaRPr lang="pt-BR" sz="1600" b="1" dirty="0">
              <a:latin typeface="Arial" pitchFamily="34" charset="0"/>
              <a:cs typeface="Arial" pitchFamily="34" charset="0"/>
            </a:endParaRPr>
          </a:p>
          <a:p>
            <a:pPr marL="0" lvl="1" algn="just">
              <a:lnSpc>
                <a:spcPct val="150000"/>
              </a:lnSpc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41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79512" y="54868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3" indent="-342900">
              <a:lnSpc>
                <a:spcPct val="150000"/>
              </a:lnSpc>
              <a:buFont typeface="+mj-lt"/>
              <a:buAutoNum type="arabicPeriod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2857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Crítica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: Pluralismo (muito preocupado com metas mínimas de coexistência dos estados).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Solidarismo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: preocupação com metas superiores de  bem-estar dos  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individuos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;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Preocupação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com a violação do direitos humanos ---.&gt; intervenção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humanitária;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Moral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 compromissos práticos para a proteção dos direitos humanos. Isso significa:</a:t>
            </a:r>
          </a:p>
          <a:p>
            <a:pPr marL="360000">
              <a:lnSpc>
                <a:spcPct val="150000"/>
              </a:lnSpc>
              <a:buFont typeface="+mj-lt"/>
              <a:buAutoNum type="alphaLcParenR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Responsabilidade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com os indivíduos de outros estados ( o mundo dos estados esta se transformando);</a:t>
            </a:r>
          </a:p>
          <a:p>
            <a:pPr marL="360000">
              <a:lnSpc>
                <a:spcPct val="150000"/>
              </a:lnSpc>
              <a:buFont typeface="+mj-lt"/>
              <a:buAutoNum type="alphaLcParenR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Um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forum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legítimo para as intervenções humanitárias Essa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legitimidade deveria ser julgada numa “global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public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sphere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360000" lvl="4"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d) Produto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novo diálogo entre Ocidente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 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Sul, em que se reconhece a legitimidade do uso da força em caso de violação extrema de direitos humanos </a:t>
            </a:r>
          </a:p>
          <a:p>
            <a:pPr marL="360000">
              <a:lnSpc>
                <a:spcPct val="150000"/>
              </a:lnSpc>
              <a:buFont typeface="+mj-lt"/>
              <a:buAutoNum type="alphaLcParenR"/>
            </a:pP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81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79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i;</a:t>
            </a:r>
          </a:p>
          <a:p>
            <a:pPr>
              <a:lnSpc>
                <a:spcPct val="150000"/>
              </a:lnSpc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pt-BR" sz="16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olidaristas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Lado kantiano do racionalismo</a:t>
            </a:r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Visão </a:t>
            </a:r>
            <a:r>
              <a:rPr lang="pt-BR" sz="2000" dirty="0"/>
              <a:t>cosmopolita “humanidade é uma só” </a:t>
            </a:r>
            <a:endParaRPr lang="pt-BR" sz="2000" dirty="0" smtClean="0"/>
          </a:p>
          <a:p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Normas</a:t>
            </a:r>
            <a:r>
              <a:rPr lang="pt-BR" sz="2000" dirty="0"/>
              <a:t>, regras e instituições compartilhadas (UE)</a:t>
            </a:r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Ordem </a:t>
            </a:r>
            <a:r>
              <a:rPr lang="pt-BR" sz="2000" dirty="0"/>
              <a:t>internacional mais intervencionista e expansiva </a:t>
            </a:r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Normativa </a:t>
            </a:r>
            <a:r>
              <a:rPr lang="pt-BR" sz="2000" dirty="0"/>
              <a:t>E empírica </a:t>
            </a:r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Estados </a:t>
            </a:r>
            <a:r>
              <a:rPr lang="pt-BR" sz="2000" dirty="0"/>
              <a:t>e atores não-estatais</a:t>
            </a:r>
          </a:p>
          <a:p>
            <a:r>
              <a:rPr lang="pt-BR" sz="1600" dirty="0" smtClean="0"/>
              <a:t>”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620530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514</Words>
  <Application>Microsoft Office PowerPoint</Application>
  <PresentationFormat>Apresentação na tela 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do Office</vt:lpstr>
      <vt:lpstr>A ESCOLA INGLESA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ESCOLA INGLESA</dc:title>
  <dc:creator>Stela Carvalho</dc:creator>
  <cp:lastModifiedBy>Rodrigo Lyra</cp:lastModifiedBy>
  <cp:revision>31</cp:revision>
  <dcterms:created xsi:type="dcterms:W3CDTF">2013-05-07T14:14:15Z</dcterms:created>
  <dcterms:modified xsi:type="dcterms:W3CDTF">2019-11-11T15:27:32Z</dcterms:modified>
</cp:coreProperties>
</file>