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5143500" type="screen16x9"/>
  <p:notesSz cx="6858000" cy="9144000"/>
  <p:embeddedFontLst>
    <p:embeddedFont>
      <p:font typeface="Roboto Slab" panose="020B0604020202020204" charset="0"/>
      <p:regular r:id="rId27"/>
      <p:bold r:id="rId28"/>
    </p:embeddedFont>
    <p:embeddedFont>
      <p:font typeface="Roboto"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90" y="-21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6692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3fb5c775c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3fb5c775c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3fb5c775c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3fb5c775c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3fb5c775c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3fb5c775c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3fb5c775c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3fb5c775c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3fb5c775c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3fb5c775c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3fb5c775c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3fb5c775c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3fb5c775c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3fb5c775c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3fb5c775c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3fb5c775c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3fb5c775c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3fb5c775c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3fb5c775c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3fb5c775c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3fb5c775c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3fb5c775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3fee6fad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3fee6fa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3fb5c775c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3fb5c775c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3fb5c775c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3fb5c775c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3fb5c775c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3fb5c775c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3fb5c775c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3fb5c775c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3fb5c775c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3fb5c775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3fb5c775c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3fb5c775c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3fb5c775c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3fb5c775c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3fb5c775c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3fb5c775c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3fb5c775c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3fb5c775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3fb5c775c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3fb5c775c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3fb5c775c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3fb5c775c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BR"/>
              <a:t>A teoria geral do direito e o marxismo</a:t>
            </a: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a:t>O pensamento de Evgeni Pachukanis</a:t>
            </a:r>
            <a:endParaRPr/>
          </a:p>
          <a:p>
            <a:pPr marL="0" lvl="0" indent="0" algn="ctr" rtl="0">
              <a:spcBef>
                <a:spcPts val="0"/>
              </a:spcBef>
              <a:spcAft>
                <a:spcPts val="0"/>
              </a:spcAft>
              <a:buNone/>
            </a:pPr>
            <a:r>
              <a:rPr lang="pt-BR"/>
              <a:t>Aula 1: Relação e norma</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Introdução à teoria marxista do valor</a:t>
            </a:r>
            <a:endParaRPr/>
          </a:p>
        </p:txBody>
      </p:sp>
      <p:sp>
        <p:nvSpPr>
          <p:cNvPr id="126" name="Google Shape;126;p2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68300" algn="just" rtl="0">
              <a:spcBef>
                <a:spcPts val="0"/>
              </a:spcBef>
              <a:spcAft>
                <a:spcPts val="0"/>
              </a:spcAft>
              <a:buClr>
                <a:schemeClr val="dk1"/>
              </a:buClr>
              <a:buSzPts val="2200"/>
              <a:buChar char="●"/>
            </a:pPr>
            <a:r>
              <a:rPr lang="pt-BR" sz="2200"/>
              <a:t>Capital: valor que se valoriza, processo de valorização</a:t>
            </a:r>
            <a:endParaRPr sz="2200"/>
          </a:p>
          <a:p>
            <a:pPr marL="457200" lvl="0" indent="-368300" algn="just" rtl="0">
              <a:spcBef>
                <a:spcPts val="0"/>
              </a:spcBef>
              <a:spcAft>
                <a:spcPts val="0"/>
              </a:spcAft>
              <a:buClr>
                <a:schemeClr val="dk1"/>
              </a:buClr>
              <a:buSzPts val="2200"/>
              <a:buChar char="●"/>
            </a:pPr>
            <a:r>
              <a:rPr lang="pt-BR" sz="2200"/>
              <a:t>A valorização do capital não se origina na circulação (esfera da equivalência), mas sim na produção</a:t>
            </a:r>
            <a:endParaRPr sz="2200"/>
          </a:p>
          <a:p>
            <a:pPr marL="457200" lvl="0" indent="-368300" algn="just" rtl="0">
              <a:spcBef>
                <a:spcPts val="0"/>
              </a:spcBef>
              <a:spcAft>
                <a:spcPts val="0"/>
              </a:spcAft>
              <a:buClr>
                <a:schemeClr val="dk1"/>
              </a:buClr>
              <a:buSzPts val="2200"/>
              <a:buChar char="●"/>
            </a:pPr>
            <a:r>
              <a:rPr lang="pt-BR" sz="2200"/>
              <a:t>Ao contrário do que afirma a economia clássica, o capital não compra trabalho, mas sim força de trabalho</a:t>
            </a:r>
            <a:endParaRPr sz="2200"/>
          </a:p>
          <a:p>
            <a:pPr marL="457200" lvl="0" indent="-368300" algn="just" rtl="0">
              <a:spcBef>
                <a:spcPts val="0"/>
              </a:spcBef>
              <a:spcAft>
                <a:spcPts val="0"/>
              </a:spcAft>
              <a:buClr>
                <a:schemeClr val="dk1"/>
              </a:buClr>
              <a:buSzPts val="2200"/>
              <a:buChar char="●"/>
            </a:pPr>
            <a:r>
              <a:rPr lang="pt-BR" sz="2200"/>
              <a:t>A força de trabalho é comprada de acordo com seu valor (salário), mas ela gera, no ato de trabalhar, riqueza superior à que corresponde ao seu custo</a:t>
            </a:r>
            <a:endParaRPr sz="22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Introdução à teoria marxista do valor</a:t>
            </a:r>
            <a:endParaRPr/>
          </a:p>
        </p:txBody>
      </p:sp>
      <p:sp>
        <p:nvSpPr>
          <p:cNvPr id="132" name="Google Shape;132;p2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68300" algn="just" rtl="0">
              <a:spcBef>
                <a:spcPts val="0"/>
              </a:spcBef>
              <a:spcAft>
                <a:spcPts val="0"/>
              </a:spcAft>
              <a:buClr>
                <a:schemeClr val="dk1"/>
              </a:buClr>
              <a:buSzPts val="2200"/>
              <a:buChar char="●"/>
            </a:pPr>
            <a:r>
              <a:rPr lang="pt-BR" sz="2200"/>
              <a:t>Tempo de trabalho necessário: período da jornada laboral que gera valor equivalente ao valor da força de trabalho</a:t>
            </a:r>
            <a:endParaRPr sz="2200"/>
          </a:p>
          <a:p>
            <a:pPr marL="457200" lvl="0" indent="-368300" algn="just" rtl="0">
              <a:spcBef>
                <a:spcPts val="0"/>
              </a:spcBef>
              <a:spcAft>
                <a:spcPts val="0"/>
              </a:spcAft>
              <a:buClr>
                <a:schemeClr val="dk1"/>
              </a:buClr>
              <a:buSzPts val="2200"/>
              <a:buChar char="●"/>
            </a:pPr>
            <a:r>
              <a:rPr lang="pt-BR" sz="2200"/>
              <a:t>Tempo de trabalho excedente: período da jornada laboral que gera valor excedente (mais-valia) ao valor da força de trabalho</a:t>
            </a:r>
            <a:endParaRPr sz="2200"/>
          </a:p>
          <a:p>
            <a:pPr marL="457200" lvl="0" indent="-368300" algn="just" rtl="0">
              <a:spcBef>
                <a:spcPts val="0"/>
              </a:spcBef>
              <a:spcAft>
                <a:spcPts val="0"/>
              </a:spcAft>
              <a:buClr>
                <a:schemeClr val="dk1"/>
              </a:buClr>
              <a:buSzPts val="2200"/>
              <a:buChar char="●"/>
            </a:pPr>
            <a:r>
              <a:rPr lang="pt-BR" sz="2200"/>
              <a:t>Mediação jurídica da exploração: a força de trabalho torna-se uma mercadoria que circula no mercado, e que é adquirida por meio de uma relação contratual</a:t>
            </a:r>
            <a:endParaRPr sz="22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Aspectos gerais da teoria pachukaniana</a:t>
            </a:r>
            <a:endParaRPr/>
          </a:p>
        </p:txBody>
      </p:sp>
      <p:sp>
        <p:nvSpPr>
          <p:cNvPr id="138" name="Google Shape;138;p2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3110400" lvl="0" indent="-370099" algn="just" rtl="0">
              <a:spcBef>
                <a:spcPts val="0"/>
              </a:spcBef>
              <a:spcAft>
                <a:spcPts val="0"/>
              </a:spcAft>
              <a:buClr>
                <a:schemeClr val="dk1"/>
              </a:buClr>
              <a:buSzPts val="2200"/>
              <a:buChar char="●"/>
            </a:pPr>
            <a:r>
              <a:rPr lang="pt-BR" sz="2200"/>
              <a:t>Evgeni Pachukanis (1891-1937)</a:t>
            </a:r>
            <a:endParaRPr sz="2200"/>
          </a:p>
          <a:p>
            <a:pPr marL="3110400" lvl="0" indent="-370099" algn="just" rtl="0">
              <a:spcBef>
                <a:spcPts val="0"/>
              </a:spcBef>
              <a:spcAft>
                <a:spcPts val="0"/>
              </a:spcAft>
              <a:buClr>
                <a:schemeClr val="dk1"/>
              </a:buClr>
              <a:buSzPts val="2200"/>
              <a:buChar char="●"/>
            </a:pPr>
            <a:r>
              <a:rPr lang="pt-BR" sz="2200"/>
              <a:t>Crítica imanente do direito: exame dialético dos conceitos jurídicos fundamentais apresentados pela teoria geral do direito</a:t>
            </a:r>
            <a:endParaRPr sz="2200"/>
          </a:p>
          <a:p>
            <a:pPr marL="3110400" lvl="0" indent="-370099" algn="just" rtl="0">
              <a:spcBef>
                <a:spcPts val="0"/>
              </a:spcBef>
              <a:spcAft>
                <a:spcPts val="0"/>
              </a:spcAft>
              <a:buClr>
                <a:schemeClr val="dk1"/>
              </a:buClr>
              <a:buSzPts val="2200"/>
              <a:buChar char="●"/>
            </a:pPr>
            <a:r>
              <a:rPr lang="pt-BR" sz="2200"/>
              <a:t>Compreensão do direito como uma forma social derivada de condições específicas do capitalismo</a:t>
            </a:r>
            <a:endParaRPr sz="2200"/>
          </a:p>
        </p:txBody>
      </p:sp>
      <p:pic>
        <p:nvPicPr>
          <p:cNvPr id="139" name="Google Shape;139;p25"/>
          <p:cNvPicPr preferRelativeResize="0"/>
          <p:nvPr/>
        </p:nvPicPr>
        <p:blipFill>
          <a:blip r:embed="rId3">
            <a:alphaModFix/>
          </a:blip>
          <a:stretch>
            <a:fillRect/>
          </a:stretch>
        </p:blipFill>
        <p:spPr>
          <a:xfrm>
            <a:off x="429325" y="1688375"/>
            <a:ext cx="2406276" cy="2710199"/>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Aspectos gerais da teoria pachukaniana</a:t>
            </a:r>
            <a:endParaRPr/>
          </a:p>
        </p:txBody>
      </p:sp>
      <p:sp>
        <p:nvSpPr>
          <p:cNvPr id="145" name="Google Shape;145;p2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68300" algn="just" rtl="0">
              <a:spcBef>
                <a:spcPts val="0"/>
              </a:spcBef>
              <a:spcAft>
                <a:spcPts val="0"/>
              </a:spcAft>
              <a:buSzPts val="2200"/>
              <a:buChar char="●"/>
            </a:pPr>
            <a:r>
              <a:rPr lang="pt-BR" sz="2200"/>
              <a:t>Aproximação entre o sujeito de direito (indivíduo abstrato da modernidade) e a mercadoria (produto do trabalho abstrato)</a:t>
            </a:r>
            <a:endParaRPr sz="2200"/>
          </a:p>
          <a:p>
            <a:pPr marL="457200" lvl="0" indent="-368300" algn="just" rtl="0">
              <a:spcBef>
                <a:spcPts val="0"/>
              </a:spcBef>
              <a:spcAft>
                <a:spcPts val="0"/>
              </a:spcAft>
              <a:buSzPts val="2200"/>
              <a:buChar char="●"/>
            </a:pPr>
            <a:r>
              <a:rPr lang="pt-BR" sz="2200"/>
              <a:t>O direito como fenômeno capitalista: o desenvolvimento pleno das categorias jurídicas segue-se ao desenvolvimento pleno das categorias econômicas do capitalismo</a:t>
            </a:r>
            <a:endParaRPr sz="2200"/>
          </a:p>
          <a:p>
            <a:pPr marL="457200" lvl="0" indent="-368300" algn="just" rtl="0">
              <a:spcBef>
                <a:spcPts val="0"/>
              </a:spcBef>
              <a:spcAft>
                <a:spcPts val="0"/>
              </a:spcAft>
              <a:buSzPts val="2200"/>
              <a:buChar char="●"/>
            </a:pPr>
            <a:r>
              <a:rPr lang="pt-BR" sz="2200"/>
              <a:t>Necessidade de superação do normativismo como obstáculo epistemológico (análise restrita ao conteúdo das normas jurídicas)</a:t>
            </a:r>
            <a:endParaRPr sz="22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Aspectos gerais da teoria pachukaniana</a:t>
            </a:r>
            <a:endParaRPr/>
          </a:p>
        </p:txBody>
      </p:sp>
      <p:sp>
        <p:nvSpPr>
          <p:cNvPr id="151" name="Google Shape;151;p2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68300" algn="just" rtl="0">
              <a:spcBef>
                <a:spcPts val="0"/>
              </a:spcBef>
              <a:spcAft>
                <a:spcPts val="0"/>
              </a:spcAft>
              <a:buSzPts val="2200"/>
              <a:buChar char="●"/>
            </a:pPr>
            <a:r>
              <a:rPr lang="pt-BR" sz="2200"/>
              <a:t>O princípio da subjetividade jurídica (liberdade, igualdade e propriedade) e o processo de juridicização real das relações humanas</a:t>
            </a:r>
            <a:endParaRPr sz="2200"/>
          </a:p>
          <a:p>
            <a:pPr marL="457200" lvl="0" indent="-368300" algn="just" rtl="0">
              <a:spcBef>
                <a:spcPts val="0"/>
              </a:spcBef>
              <a:spcAft>
                <a:spcPts val="0"/>
              </a:spcAft>
              <a:buSzPts val="2200"/>
              <a:buChar char="●"/>
            </a:pPr>
            <a:r>
              <a:rPr lang="pt-BR" sz="2200"/>
              <a:t>Universalização da propriedade móvel em relação a todos os sujeitos e objetos possíveis (superação do feudalismo)</a:t>
            </a:r>
            <a:endParaRPr sz="2200"/>
          </a:p>
          <a:p>
            <a:pPr marL="457200" lvl="0" indent="-368300" algn="just" rtl="0">
              <a:spcBef>
                <a:spcPts val="0"/>
              </a:spcBef>
              <a:spcAft>
                <a:spcPts val="0"/>
              </a:spcAft>
              <a:buSzPts val="2200"/>
              <a:buChar char="●"/>
            </a:pPr>
            <a:r>
              <a:rPr lang="pt-BR" sz="2200"/>
              <a:t>A construção das relações sociais como relações jurídicas entre sujeitos como a condição histórica de desenvolvimento de uma “superestrutura jurídica” (leis, tribunais, processos)</a:t>
            </a:r>
            <a:endParaRPr sz="22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Aspectos gerais da teoria pachukaniana</a:t>
            </a:r>
            <a:endParaRPr/>
          </a:p>
        </p:txBody>
      </p:sp>
      <p:sp>
        <p:nvSpPr>
          <p:cNvPr id="157" name="Google Shape;157;p2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68300" algn="just" rtl="0">
              <a:spcBef>
                <a:spcPts val="0"/>
              </a:spcBef>
              <a:spcAft>
                <a:spcPts val="0"/>
              </a:spcAft>
              <a:buSzPts val="2200"/>
              <a:buChar char="●"/>
            </a:pPr>
            <a:r>
              <a:rPr lang="pt-BR" sz="2200"/>
              <a:t>Formas “antediluvianas” de direito: a existência de formas desenvolvidas e acabadas de direito não exclui a existência de formas rudimentares, antes as pressupõe</a:t>
            </a:r>
            <a:endParaRPr sz="2200"/>
          </a:p>
          <a:p>
            <a:pPr marL="457200" lvl="0" indent="-368300" algn="just" rtl="0">
              <a:spcBef>
                <a:spcPts val="0"/>
              </a:spcBef>
              <a:spcAft>
                <a:spcPts val="0"/>
              </a:spcAft>
              <a:buSzPts val="2200"/>
              <a:buChar char="●"/>
            </a:pPr>
            <a:r>
              <a:rPr lang="pt-BR" sz="2200"/>
              <a:t>Inexistência do sujeito de direito antes do capitalismo em função da lógica do privilégio (prevalência do status sobre a individualidade abstrata)</a:t>
            </a:r>
            <a:endParaRPr sz="2200"/>
          </a:p>
          <a:p>
            <a:pPr marL="457200" lvl="0" indent="-368300" algn="just" rtl="0">
              <a:spcBef>
                <a:spcPts val="0"/>
              </a:spcBef>
              <a:spcAft>
                <a:spcPts val="0"/>
              </a:spcAft>
              <a:buSzPts val="2200"/>
              <a:buChar char="●"/>
            </a:pPr>
            <a:r>
              <a:rPr lang="pt-BR" sz="2200"/>
              <a:t>O “direito” nas sociedades pré-capitalistas como uma esfera social que se confunde com a religião e os costumes</a:t>
            </a:r>
            <a:endParaRPr sz="2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Relação e norma</a:t>
            </a:r>
            <a:endParaRPr/>
          </a:p>
        </p:txBody>
      </p:sp>
      <p:sp>
        <p:nvSpPr>
          <p:cNvPr id="163" name="Google Shape;163;p2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68300" algn="just" rtl="0">
              <a:spcBef>
                <a:spcPts val="0"/>
              </a:spcBef>
              <a:spcAft>
                <a:spcPts val="0"/>
              </a:spcAft>
              <a:buSzPts val="2200"/>
              <a:buChar char="●"/>
            </a:pPr>
            <a:r>
              <a:rPr lang="pt-BR" sz="2200"/>
              <a:t>A sociedade capitalista apresenta-se como uma cadeia infinita de relações jurídicas, e o contrato é a forma geral da sociabilidade moderna</a:t>
            </a:r>
            <a:endParaRPr sz="2200"/>
          </a:p>
          <a:p>
            <a:pPr marL="457200" lvl="0" indent="-368300" algn="just" rtl="0">
              <a:spcBef>
                <a:spcPts val="0"/>
              </a:spcBef>
              <a:spcAft>
                <a:spcPts val="0"/>
              </a:spcAft>
              <a:buSzPts val="2200"/>
              <a:buChar char="●"/>
            </a:pPr>
            <a:r>
              <a:rPr lang="pt-BR" sz="2200"/>
              <a:t>A economia capitalista consiste no substrato material da forma jurídica, é o conteúdo histórico que torna o direito um objeto verificável em sua especificidade</a:t>
            </a:r>
            <a:endParaRPr sz="2200"/>
          </a:p>
          <a:p>
            <a:pPr marL="457200" lvl="0" indent="-368300" algn="just" rtl="0">
              <a:spcBef>
                <a:spcPts val="0"/>
              </a:spcBef>
              <a:spcAft>
                <a:spcPts val="0"/>
              </a:spcAft>
              <a:buSzPts val="2200"/>
              <a:buChar char="●"/>
            </a:pPr>
            <a:r>
              <a:rPr lang="pt-BR" sz="2200"/>
              <a:t>A relação jurídica é a célula primária do tecido do direito, e é somente nela que ele realiza o seu movimento real</a:t>
            </a:r>
            <a:endParaRPr sz="2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Relação e norma</a:t>
            </a:r>
            <a:endParaRPr/>
          </a:p>
        </p:txBody>
      </p:sp>
      <p:sp>
        <p:nvSpPr>
          <p:cNvPr id="169" name="Google Shape;169;p3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t-BR"/>
              <a:t>“Para que essas coisas se refiram umas às outras como mercadorias, é necessário que os seus guardiões se relacionem entre si como pessoas, cuja vontade reside nessas coisas, de tal modo que um, somente de acordo com a vontade do outro, portanto cada um apenas mediante um ato de vontade comum a ambos, se aproprie da mercadoria alheia enquanto aliena a própria. Eles devem, portanto, reconhecer-se reciprocamente como proprietários privados. Essa relação jurídica, cuja forma é o contrato, desenvolvida legalmente ou não, é uma relação de vontade, em que se reflete a relação econômica” </a:t>
            </a:r>
            <a:endParaRPr/>
          </a:p>
          <a:p>
            <a:pPr marL="0" lvl="0" indent="0" algn="just" rtl="0">
              <a:spcBef>
                <a:spcPts val="1600"/>
              </a:spcBef>
              <a:spcAft>
                <a:spcPts val="0"/>
              </a:spcAft>
              <a:buNone/>
            </a:pPr>
            <a:r>
              <a:rPr lang="pt-BR"/>
              <a:t>(MARX, K. O capital, I)</a:t>
            </a:r>
            <a:endParaRPr/>
          </a:p>
          <a:p>
            <a:pPr marL="0" lvl="0" indent="0" algn="l" rtl="0">
              <a:spcBef>
                <a:spcPts val="16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Relação e norma</a:t>
            </a:r>
            <a:endParaRPr/>
          </a:p>
        </p:txBody>
      </p:sp>
      <p:sp>
        <p:nvSpPr>
          <p:cNvPr id="175" name="Google Shape;175;p3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t-BR"/>
              <a:t>“O conteúdo dessa relação jurídica ou de vontade é dado por meio da relação econômica mesma. As pessoas aqui só existem, reciprocamente, como representantes de mercadorias e, por isso, como possuidores de mercadorias. Veremos no curso do desenvolvimento, em geral, que os personagens econômicos encarnados pelas pessoas nada mais são que as personificações das relações econômicas, como portadores das quais elas se defrontam”. </a:t>
            </a:r>
            <a:endParaRPr/>
          </a:p>
          <a:p>
            <a:pPr marL="0" lvl="0" indent="0" algn="just" rtl="0">
              <a:spcBef>
                <a:spcPts val="1600"/>
              </a:spcBef>
              <a:spcAft>
                <a:spcPts val="0"/>
              </a:spcAft>
              <a:buNone/>
            </a:pPr>
            <a:r>
              <a:rPr lang="pt-BR"/>
              <a:t>(MARX, K. O capital, I)</a:t>
            </a:r>
            <a:endParaRPr/>
          </a:p>
          <a:p>
            <a:pPr marL="0" lvl="0" indent="0" algn="l" rtl="0">
              <a:spcBef>
                <a:spcPts val="160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Relação e norma</a:t>
            </a:r>
            <a:endParaRPr/>
          </a:p>
        </p:txBody>
      </p:sp>
      <p:sp>
        <p:nvSpPr>
          <p:cNvPr id="181" name="Google Shape;181;p3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68300" algn="just" rtl="0">
              <a:spcBef>
                <a:spcPts val="0"/>
              </a:spcBef>
              <a:spcAft>
                <a:spcPts val="0"/>
              </a:spcAft>
              <a:buClr>
                <a:schemeClr val="dk1"/>
              </a:buClr>
              <a:buSzPts val="2200"/>
              <a:buFont typeface="Roboto"/>
              <a:buChar char="●"/>
            </a:pPr>
            <a:r>
              <a:rPr lang="pt-BR" sz="2200"/>
              <a:t>O elemento jurídico só se faz presente onde há oposição de interesses entre as partes (contraposição com a técnica)</a:t>
            </a:r>
            <a:endParaRPr sz="2200"/>
          </a:p>
          <a:p>
            <a:pPr marL="457200" lvl="0" indent="-368300" algn="just" rtl="0">
              <a:spcBef>
                <a:spcPts val="0"/>
              </a:spcBef>
              <a:spcAft>
                <a:spcPts val="0"/>
              </a:spcAft>
              <a:buClr>
                <a:schemeClr val="dk1"/>
              </a:buClr>
              <a:buSzPts val="2200"/>
              <a:buFont typeface="Roboto"/>
              <a:buChar char="●"/>
            </a:pPr>
            <a:r>
              <a:rPr lang="pt-BR" sz="2200"/>
              <a:t>A relação jurídica é essencialmente uma relação de equivalência que reproduz a lógica mercantil do valor (ex.: direito internacional e direito penal)</a:t>
            </a:r>
            <a:endParaRPr sz="2200"/>
          </a:p>
          <a:p>
            <a:pPr marL="457200" lvl="0" indent="-368300" algn="just" rtl="0">
              <a:spcBef>
                <a:spcPts val="0"/>
              </a:spcBef>
              <a:spcAft>
                <a:spcPts val="0"/>
              </a:spcAft>
              <a:buClr>
                <a:schemeClr val="dk1"/>
              </a:buClr>
              <a:buSzPts val="2200"/>
              <a:buFont typeface="Roboto"/>
              <a:buChar char="●"/>
            </a:pPr>
            <a:r>
              <a:rPr lang="pt-BR" sz="2200"/>
              <a:t>A equivalência no direito exprime-se, na maioria dos casos, em efeitos patrimoniais</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Itinerário</a:t>
            </a:r>
            <a:endParaRPr/>
          </a:p>
        </p:txBody>
      </p:sp>
      <p:sp>
        <p:nvSpPr>
          <p:cNvPr id="70" name="Google Shape;70;p1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381000" algn="just" rtl="0">
              <a:spcBef>
                <a:spcPts val="1600"/>
              </a:spcBef>
              <a:spcAft>
                <a:spcPts val="0"/>
              </a:spcAft>
              <a:buSzPts val="2400"/>
              <a:buChar char="●"/>
            </a:pPr>
            <a:r>
              <a:rPr lang="pt-BR" sz="2400"/>
              <a:t>Introdução ao materialismo histórico-dialético</a:t>
            </a:r>
            <a:endParaRPr sz="2400"/>
          </a:p>
          <a:p>
            <a:pPr marL="457200" lvl="0" indent="-381000" algn="just" rtl="0">
              <a:spcBef>
                <a:spcPts val="0"/>
              </a:spcBef>
              <a:spcAft>
                <a:spcPts val="0"/>
              </a:spcAft>
              <a:buSzPts val="2400"/>
              <a:buChar char="●"/>
            </a:pPr>
            <a:r>
              <a:rPr lang="pt-BR" sz="2400"/>
              <a:t>Introdução à teoria marxista do valor</a:t>
            </a:r>
            <a:endParaRPr sz="2400"/>
          </a:p>
          <a:p>
            <a:pPr marL="457200" lvl="0" indent="-381000" algn="just" rtl="0">
              <a:spcBef>
                <a:spcPts val="0"/>
              </a:spcBef>
              <a:spcAft>
                <a:spcPts val="0"/>
              </a:spcAft>
              <a:buSzPts val="2400"/>
              <a:buChar char="●"/>
            </a:pPr>
            <a:r>
              <a:rPr lang="pt-BR" sz="2400"/>
              <a:t>Aspectos gerais da teoria pachukaniana</a:t>
            </a:r>
            <a:endParaRPr sz="2400"/>
          </a:p>
          <a:p>
            <a:pPr marL="457200" lvl="0" indent="-381000" algn="just" rtl="0">
              <a:spcBef>
                <a:spcPts val="0"/>
              </a:spcBef>
              <a:spcAft>
                <a:spcPts val="0"/>
              </a:spcAft>
              <a:buSzPts val="2400"/>
              <a:buChar char="●"/>
            </a:pPr>
            <a:r>
              <a:rPr lang="pt-BR" sz="2400"/>
              <a:t>Relação e norma</a:t>
            </a:r>
            <a:endParaRPr sz="2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Relação e norma</a:t>
            </a:r>
            <a:endParaRPr/>
          </a:p>
        </p:txBody>
      </p:sp>
      <p:sp>
        <p:nvSpPr>
          <p:cNvPr id="187" name="Google Shape;187;p3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68300" algn="just" rtl="0">
              <a:spcBef>
                <a:spcPts val="0"/>
              </a:spcBef>
              <a:spcAft>
                <a:spcPts val="0"/>
              </a:spcAft>
              <a:buClr>
                <a:schemeClr val="dk1"/>
              </a:buClr>
              <a:buSzPts val="2200"/>
              <a:buFont typeface="Roboto"/>
              <a:buChar char="●"/>
            </a:pPr>
            <a:r>
              <a:rPr lang="pt-BR" sz="2200"/>
              <a:t>A relação jurídica aparece em sua expressão mais completa no momento do litígio, no qual o choque de interesses entre as partes é apreciado por uma autoridade dita imparcial</a:t>
            </a:r>
            <a:endParaRPr sz="2200"/>
          </a:p>
          <a:p>
            <a:pPr marL="457200" lvl="0" indent="-368300" algn="just" rtl="0">
              <a:spcBef>
                <a:spcPts val="0"/>
              </a:spcBef>
              <a:spcAft>
                <a:spcPts val="0"/>
              </a:spcAft>
              <a:buClr>
                <a:schemeClr val="dk1"/>
              </a:buClr>
              <a:buSzPts val="2200"/>
              <a:buFont typeface="Roboto"/>
              <a:buChar char="●"/>
            </a:pPr>
            <a:r>
              <a:rPr lang="pt-BR" sz="2200"/>
              <a:t>É no processo judicial que o jurídico se abstrai e se separa do econômico, despontando como realidade autônoma</a:t>
            </a:r>
            <a:endParaRPr sz="2200"/>
          </a:p>
          <a:p>
            <a:pPr marL="457200" lvl="0" indent="-368300" algn="just" rtl="0">
              <a:spcBef>
                <a:spcPts val="0"/>
              </a:spcBef>
              <a:spcAft>
                <a:spcPts val="0"/>
              </a:spcAft>
              <a:buClr>
                <a:schemeClr val="dk1"/>
              </a:buClr>
              <a:buSzPts val="2200"/>
              <a:buFont typeface="Roboto"/>
              <a:buChar char="●"/>
            </a:pPr>
            <a:r>
              <a:rPr lang="pt-BR" sz="2200"/>
              <a:t>Igualdade jurídica, bipartição do Estado e estrutura contratual no processo penal</a:t>
            </a:r>
            <a:endParaRPr sz="2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Relação e norma</a:t>
            </a:r>
            <a:endParaRPr/>
          </a:p>
        </p:txBody>
      </p:sp>
      <p:sp>
        <p:nvSpPr>
          <p:cNvPr id="193" name="Google Shape;193;p34"/>
          <p:cNvSpPr txBox="1">
            <a:spLocks noGrp="1"/>
          </p:cNvSpPr>
          <p:nvPr>
            <p:ph type="body" idx="1"/>
          </p:nvPr>
        </p:nvSpPr>
        <p:spPr>
          <a:xfrm>
            <a:off x="387900" y="1496899"/>
            <a:ext cx="8368200" cy="3078900"/>
          </a:xfrm>
          <a:prstGeom prst="rect">
            <a:avLst/>
          </a:prstGeom>
        </p:spPr>
        <p:txBody>
          <a:bodyPr spcFirstLastPara="1" wrap="square" lIns="91425" tIns="91425" rIns="91425" bIns="91425" anchor="t" anchorCtr="0">
            <a:noAutofit/>
          </a:bodyPr>
          <a:lstStyle/>
          <a:p>
            <a:pPr marL="457200" lvl="0" indent="-368300" algn="just" rtl="0">
              <a:spcBef>
                <a:spcPts val="0"/>
              </a:spcBef>
              <a:spcAft>
                <a:spcPts val="0"/>
              </a:spcAft>
              <a:buSzPts val="2200"/>
              <a:buChar char="●"/>
            </a:pPr>
            <a:r>
              <a:rPr lang="pt-BR" sz="2200"/>
              <a:t>Direito subjetivo: portabilidade e destinação de todas as pretensões jurídicas, ligação direta com o tecido econômico (campo do indivíduo egoísta)</a:t>
            </a:r>
            <a:endParaRPr sz="2200"/>
          </a:p>
          <a:p>
            <a:pPr marL="457200" lvl="0" indent="-368300" algn="just" rtl="0">
              <a:spcBef>
                <a:spcPts val="0"/>
              </a:spcBef>
              <a:spcAft>
                <a:spcPts val="0"/>
              </a:spcAft>
              <a:buSzPts val="2200"/>
              <a:buChar char="●"/>
            </a:pPr>
            <a:r>
              <a:rPr lang="pt-BR" sz="2200"/>
              <a:t>Direito objetivo: regulamentação externa que representa a universalidade abstrata do Estado em contraposição à sociedade civil</a:t>
            </a:r>
            <a:endParaRPr sz="2200"/>
          </a:p>
          <a:p>
            <a:pPr marL="457200" lvl="0" indent="-368300" algn="just" rtl="0">
              <a:spcBef>
                <a:spcPts val="0"/>
              </a:spcBef>
              <a:spcAft>
                <a:spcPts val="0"/>
              </a:spcAft>
              <a:buSzPts val="2200"/>
              <a:buChar char="●"/>
            </a:pPr>
            <a:r>
              <a:rPr lang="pt-BR" sz="2200"/>
              <a:t>A esfera do direito objetivo como desdobramento da esfera do direito subjetivo</a:t>
            </a:r>
            <a:endParaRPr sz="2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Relação e norma</a:t>
            </a:r>
            <a:endParaRPr/>
          </a:p>
        </p:txBody>
      </p:sp>
      <p:sp>
        <p:nvSpPr>
          <p:cNvPr id="199" name="Google Shape;199;p3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68300" algn="just" rtl="0">
              <a:spcBef>
                <a:spcPts val="0"/>
              </a:spcBef>
              <a:spcAft>
                <a:spcPts val="0"/>
              </a:spcAft>
              <a:buSzPts val="2200"/>
              <a:buChar char="●"/>
            </a:pPr>
            <a:r>
              <a:rPr lang="pt-BR" sz="2200"/>
              <a:t>Direito privado: domínio dos traços mais fundamentais e característicos da forma jurídica, esfera da encarnação do indivíduo portador de interesses particulares</a:t>
            </a:r>
            <a:endParaRPr sz="2200"/>
          </a:p>
          <a:p>
            <a:pPr marL="457200" lvl="0" indent="-368300" algn="just" rtl="0">
              <a:spcBef>
                <a:spcPts val="0"/>
              </a:spcBef>
              <a:spcAft>
                <a:spcPts val="0"/>
              </a:spcAft>
              <a:buSzPts val="2200"/>
              <a:buChar char="●"/>
            </a:pPr>
            <a:r>
              <a:rPr lang="pt-BR" sz="2200"/>
              <a:t>Direito público: domínio da impessoalidade aparente do poder político na era capitalista, esfera do interesse geral</a:t>
            </a:r>
            <a:endParaRPr sz="2200"/>
          </a:p>
          <a:p>
            <a:pPr marL="457200" lvl="0" indent="-368300" algn="just" rtl="0">
              <a:spcBef>
                <a:spcPts val="0"/>
              </a:spcBef>
              <a:spcAft>
                <a:spcPts val="0"/>
              </a:spcAft>
              <a:buSzPts val="2200"/>
              <a:buChar char="●"/>
            </a:pPr>
            <a:r>
              <a:rPr lang="pt-BR" sz="2200"/>
              <a:t>A lógica das relações de poder adequa-se apenas parcialmente ao sistema de conceitos jurídicos, pois a dominação de classe não se dobra perante a legalidade</a:t>
            </a:r>
            <a:endParaRPr sz="2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Relação e norma</a:t>
            </a:r>
            <a:endParaRPr/>
          </a:p>
        </p:txBody>
      </p:sp>
      <p:sp>
        <p:nvSpPr>
          <p:cNvPr id="205" name="Google Shape;205;p3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68300" algn="just" rtl="0">
              <a:spcBef>
                <a:spcPts val="0"/>
              </a:spcBef>
              <a:spcAft>
                <a:spcPts val="0"/>
              </a:spcAft>
              <a:buSzPts val="2200"/>
              <a:buChar char="●"/>
            </a:pPr>
            <a:r>
              <a:rPr lang="pt-BR" sz="2200"/>
              <a:t>As normas só ganham um significado real nas relações às quais estão vinculadas</a:t>
            </a:r>
            <a:endParaRPr sz="2200"/>
          </a:p>
          <a:p>
            <a:pPr marL="457200" lvl="0" indent="-368300" algn="just" rtl="0">
              <a:spcBef>
                <a:spcPts val="0"/>
              </a:spcBef>
              <a:spcAft>
                <a:spcPts val="0"/>
              </a:spcAft>
              <a:buSzPts val="2200"/>
              <a:buChar char="●"/>
            </a:pPr>
            <a:r>
              <a:rPr lang="pt-BR" sz="2200"/>
              <a:t>O que a separa a norma jurídica das demais normas é o fato de que ela pressupõe a pessoa dotada de direitos e fundamenta ativamente uma pretensão</a:t>
            </a:r>
            <a:endParaRPr sz="2200"/>
          </a:p>
          <a:p>
            <a:pPr marL="457200" lvl="0" indent="-368300" algn="just" rtl="0">
              <a:spcBef>
                <a:spcPts val="0"/>
              </a:spcBef>
              <a:spcAft>
                <a:spcPts val="0"/>
              </a:spcAft>
              <a:buSzPts val="2200"/>
              <a:buChar char="●"/>
            </a:pPr>
            <a:r>
              <a:rPr lang="pt-BR" sz="2200"/>
              <a:t>A norma é deduzida diretamente das relações existentes, ou então pode ser o sintoma provável de um futuro nascimento de relações correspondentes</a:t>
            </a:r>
            <a:endParaRPr sz="2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Relação e norma</a:t>
            </a:r>
            <a:endParaRPr/>
          </a:p>
        </p:txBody>
      </p:sp>
      <p:sp>
        <p:nvSpPr>
          <p:cNvPr id="211" name="Google Shape;211;p3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68300" algn="just" rtl="0">
              <a:spcBef>
                <a:spcPts val="0"/>
              </a:spcBef>
              <a:spcAft>
                <a:spcPts val="0"/>
              </a:spcAft>
              <a:buSzPts val="2200"/>
              <a:buChar char="●"/>
            </a:pPr>
            <a:r>
              <a:rPr lang="pt-BR" sz="2200"/>
              <a:t>Quanto mais autoritária a regulamentação, menor é o espaço para o direito, pois a vontade suprema da autoridade tende a excluir a vontade autônoma das partes</a:t>
            </a:r>
            <a:endParaRPr sz="2200"/>
          </a:p>
          <a:p>
            <a:pPr marL="457200" lvl="0" indent="-368300" algn="just" rtl="0">
              <a:spcBef>
                <a:spcPts val="0"/>
              </a:spcBef>
              <a:spcAft>
                <a:spcPts val="0"/>
              </a:spcAft>
              <a:buSzPts val="2200"/>
              <a:buChar char="●"/>
            </a:pPr>
            <a:r>
              <a:rPr lang="pt-BR" sz="2200"/>
              <a:t>O positivismo jurídico corresponde ao surgimento do capitalismo monopolista, no qual os direitos abstratos do homem são eclipsados pelo poder disciplinar do Estado</a:t>
            </a:r>
            <a:endParaRPr sz="2200"/>
          </a:p>
          <a:p>
            <a:pPr marL="457200" lvl="0" indent="-368300" algn="just" rtl="0">
              <a:spcBef>
                <a:spcPts val="0"/>
              </a:spcBef>
              <a:spcAft>
                <a:spcPts val="0"/>
              </a:spcAft>
              <a:buSzPts val="2200"/>
              <a:buChar char="●"/>
            </a:pPr>
            <a:r>
              <a:rPr lang="pt-BR" sz="2200"/>
              <a:t>O formalismo kelseniano representa a máxima decadência do pensamento científico burguês (ruptura com os fatos)</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212825" y="458025"/>
            <a:ext cx="86694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Introdução ao materialismo histórico-dialético</a:t>
            </a:r>
            <a:endParaRPr/>
          </a:p>
        </p:txBody>
      </p:sp>
      <p:sp>
        <p:nvSpPr>
          <p:cNvPr id="76" name="Google Shape;76;p1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3110400" lvl="0" indent="-344699" algn="just" rtl="0">
              <a:spcBef>
                <a:spcPts val="0"/>
              </a:spcBef>
              <a:spcAft>
                <a:spcPts val="0"/>
              </a:spcAft>
              <a:buSzPts val="1800"/>
              <a:buChar char="●"/>
            </a:pPr>
            <a:r>
              <a:rPr lang="pt-BR"/>
              <a:t>Karl Marx (1818-1883)</a:t>
            </a:r>
            <a:endParaRPr/>
          </a:p>
          <a:p>
            <a:pPr marL="3110400" lvl="0" indent="-344699" algn="just" rtl="0">
              <a:spcBef>
                <a:spcPts val="0"/>
              </a:spcBef>
              <a:spcAft>
                <a:spcPts val="0"/>
              </a:spcAft>
              <a:buSzPts val="1800"/>
              <a:buChar char="●"/>
            </a:pPr>
            <a:r>
              <a:rPr lang="pt-BR"/>
              <a:t>Crítica do idealismo alemão (Hegel e jovens hegelianos) e do materialismo vulgar (Feuerbach)</a:t>
            </a:r>
            <a:endParaRPr/>
          </a:p>
          <a:p>
            <a:pPr marL="3110400" lvl="0" indent="-344699" algn="just" rtl="0">
              <a:spcBef>
                <a:spcPts val="0"/>
              </a:spcBef>
              <a:spcAft>
                <a:spcPts val="0"/>
              </a:spcAft>
              <a:buSzPts val="1800"/>
              <a:buChar char="●"/>
            </a:pPr>
            <a:r>
              <a:rPr lang="pt-BR"/>
              <a:t>Crítica da economia política e das formas sociais capitalistas</a:t>
            </a:r>
            <a:endParaRPr/>
          </a:p>
          <a:p>
            <a:pPr marL="3110400" lvl="0" indent="-344699" algn="just" rtl="0">
              <a:spcBef>
                <a:spcPts val="0"/>
              </a:spcBef>
              <a:spcAft>
                <a:spcPts val="0"/>
              </a:spcAft>
              <a:buSzPts val="1800"/>
              <a:buChar char="●"/>
            </a:pPr>
            <a:r>
              <a:rPr lang="pt-BR"/>
              <a:t>Concepção das relações jurídicas como a forma fundamental das relações econômicas no modo de produção capitalista (paralelismo entre troca mercantil e prática contratual)</a:t>
            </a:r>
            <a:endParaRPr/>
          </a:p>
        </p:txBody>
      </p:sp>
      <p:pic>
        <p:nvPicPr>
          <p:cNvPr id="77" name="Google Shape;77;p15"/>
          <p:cNvPicPr preferRelativeResize="0"/>
          <p:nvPr/>
        </p:nvPicPr>
        <p:blipFill>
          <a:blip r:embed="rId3">
            <a:alphaModFix/>
          </a:blip>
          <a:stretch>
            <a:fillRect/>
          </a:stretch>
        </p:blipFill>
        <p:spPr>
          <a:xfrm>
            <a:off x="387900" y="1489825"/>
            <a:ext cx="2565650" cy="3078901"/>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212825" y="458025"/>
            <a:ext cx="86694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Introdução ao materialismo histórico-dialético</a:t>
            </a:r>
            <a:endParaRPr/>
          </a:p>
        </p:txBody>
      </p:sp>
      <p:sp>
        <p:nvSpPr>
          <p:cNvPr id="83" name="Google Shape;83;p1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81000" algn="just" rtl="0">
              <a:spcBef>
                <a:spcPts val="0"/>
              </a:spcBef>
              <a:spcAft>
                <a:spcPts val="0"/>
              </a:spcAft>
              <a:buClr>
                <a:schemeClr val="dk1"/>
              </a:buClr>
              <a:buSzPts val="2400"/>
              <a:buFont typeface="Roboto"/>
              <a:buChar char="●"/>
            </a:pPr>
            <a:r>
              <a:rPr lang="pt-BR" sz="2400"/>
              <a:t>Precedência das condições materiais de existência em relação às ideias</a:t>
            </a:r>
            <a:endParaRPr sz="2400"/>
          </a:p>
          <a:p>
            <a:pPr marL="457200" lvl="0" indent="-381000" algn="just" rtl="0">
              <a:spcBef>
                <a:spcPts val="0"/>
              </a:spcBef>
              <a:spcAft>
                <a:spcPts val="0"/>
              </a:spcAft>
              <a:buClr>
                <a:schemeClr val="dk1"/>
              </a:buClr>
              <a:buSzPts val="2400"/>
              <a:buFont typeface="Roboto"/>
              <a:buChar char="●"/>
            </a:pPr>
            <a:r>
              <a:rPr lang="pt-BR" sz="2400"/>
              <a:t>Rejeição da tese de uma “essência humana” abstrata: os seres humanos são historicamente definidos pelas relações sociais em que vivem</a:t>
            </a:r>
            <a:endParaRPr sz="2400"/>
          </a:p>
          <a:p>
            <a:pPr marL="457200" lvl="0" indent="-381000" algn="just" rtl="0">
              <a:spcBef>
                <a:spcPts val="0"/>
              </a:spcBef>
              <a:spcAft>
                <a:spcPts val="0"/>
              </a:spcAft>
              <a:buClr>
                <a:schemeClr val="dk1"/>
              </a:buClr>
              <a:buSzPts val="2400"/>
              <a:buFont typeface="Roboto"/>
              <a:buChar char="●"/>
            </a:pPr>
            <a:r>
              <a:rPr lang="pt-BR" sz="2400"/>
              <a:t>A produção material da vida social como a base das relações sociais, instituições e concepções de mundo</a:t>
            </a:r>
            <a:endParaRPr sz="2400"/>
          </a:p>
          <a:p>
            <a:pPr marL="0" lvl="0" indent="0" algn="l" rtl="0">
              <a:spcBef>
                <a:spcPts val="1600"/>
              </a:spcBef>
              <a:spcAft>
                <a:spcPts val="160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212825" y="458025"/>
            <a:ext cx="86694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Introdução ao materialismo histórico-dialético</a:t>
            </a:r>
            <a:endParaRPr/>
          </a:p>
        </p:txBody>
      </p:sp>
      <p:sp>
        <p:nvSpPr>
          <p:cNvPr id="89" name="Google Shape;89;p1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55600" algn="just" rtl="0">
              <a:spcBef>
                <a:spcPts val="0"/>
              </a:spcBef>
              <a:spcAft>
                <a:spcPts val="0"/>
              </a:spcAft>
              <a:buClr>
                <a:schemeClr val="dk1"/>
              </a:buClr>
              <a:buSzPts val="2000"/>
              <a:buFont typeface="Roboto"/>
              <a:buChar char="●"/>
            </a:pPr>
            <a:r>
              <a:rPr lang="pt-BR" sz="2000"/>
              <a:t>Modo de produção: forças produtivas (meios de produção e força de trabalho) + relações de produção (formas de propriedade e de trabalho)</a:t>
            </a:r>
            <a:endParaRPr sz="2000"/>
          </a:p>
          <a:p>
            <a:pPr marL="457200" lvl="0" indent="-355600" algn="just" rtl="0">
              <a:spcBef>
                <a:spcPts val="0"/>
              </a:spcBef>
              <a:spcAft>
                <a:spcPts val="0"/>
              </a:spcAft>
              <a:buClr>
                <a:schemeClr val="dk1"/>
              </a:buClr>
              <a:buSzPts val="2000"/>
              <a:buFont typeface="Roboto"/>
              <a:buChar char="●"/>
            </a:pPr>
            <a:r>
              <a:rPr lang="pt-BR" sz="2000"/>
              <a:t>O modo de produção como estrutura da sociedade, base de diversas formas jurídicas, políticas, religiosas, filosóficas, estéticas etc.</a:t>
            </a:r>
            <a:endParaRPr sz="2000"/>
          </a:p>
          <a:p>
            <a:pPr marL="457200" lvl="0" indent="-355600" algn="just" rtl="0">
              <a:spcBef>
                <a:spcPts val="0"/>
              </a:spcBef>
              <a:spcAft>
                <a:spcPts val="0"/>
              </a:spcAft>
              <a:buClr>
                <a:schemeClr val="dk1"/>
              </a:buClr>
              <a:buSzPts val="2000"/>
              <a:buFont typeface="Roboto"/>
              <a:buChar char="●"/>
            </a:pPr>
            <a:r>
              <a:rPr lang="pt-BR" sz="2000"/>
              <a:t>Formas sociais: atributos socialmente necessários que definem a especificidade histórica do modo de produção</a:t>
            </a:r>
            <a:endParaRPr sz="20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177350" y="458025"/>
            <a:ext cx="87048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Introdução ao materialismo histórico-dialético</a:t>
            </a:r>
            <a:endParaRPr/>
          </a:p>
        </p:txBody>
      </p:sp>
      <p:sp>
        <p:nvSpPr>
          <p:cNvPr id="95" name="Google Shape;95;p18"/>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t-BR" sz="2200"/>
              <a:t>Modo de produção feudal</a:t>
            </a:r>
            <a:endParaRPr sz="2200"/>
          </a:p>
          <a:p>
            <a:pPr marL="457200" lvl="0" indent="-368300" algn="just" rtl="0">
              <a:spcBef>
                <a:spcPts val="1600"/>
              </a:spcBef>
              <a:spcAft>
                <a:spcPts val="0"/>
              </a:spcAft>
              <a:buClr>
                <a:schemeClr val="dk1"/>
              </a:buClr>
              <a:buSzPts val="2200"/>
              <a:buFont typeface="Roboto"/>
              <a:buChar char="●"/>
            </a:pPr>
            <a:r>
              <a:rPr lang="pt-BR" sz="2200"/>
              <a:t>Propriedade feudal</a:t>
            </a:r>
            <a:endParaRPr sz="2200"/>
          </a:p>
          <a:p>
            <a:pPr marL="457200" lvl="0" indent="-368300" algn="just" rtl="0">
              <a:spcBef>
                <a:spcPts val="0"/>
              </a:spcBef>
              <a:spcAft>
                <a:spcPts val="0"/>
              </a:spcAft>
              <a:buClr>
                <a:schemeClr val="dk1"/>
              </a:buClr>
              <a:buSzPts val="2200"/>
              <a:buFont typeface="Roboto"/>
              <a:buChar char="●"/>
            </a:pPr>
            <a:r>
              <a:rPr lang="pt-BR" sz="2200"/>
              <a:t>Trabalho servil</a:t>
            </a:r>
            <a:endParaRPr sz="2200"/>
          </a:p>
          <a:p>
            <a:pPr marL="457200" lvl="0" indent="-368300" algn="just" rtl="0">
              <a:spcBef>
                <a:spcPts val="0"/>
              </a:spcBef>
              <a:spcAft>
                <a:spcPts val="0"/>
              </a:spcAft>
              <a:buClr>
                <a:schemeClr val="dk1"/>
              </a:buClr>
              <a:buSzPts val="2200"/>
              <a:buFont typeface="Roboto"/>
              <a:buChar char="●"/>
            </a:pPr>
            <a:r>
              <a:rPr lang="pt-BR" sz="2200"/>
              <a:t>Suserania e vassalagem</a:t>
            </a:r>
            <a:endParaRPr sz="2200"/>
          </a:p>
          <a:p>
            <a:pPr marL="457200" lvl="0" indent="-368300" algn="just" rtl="0">
              <a:spcBef>
                <a:spcPts val="0"/>
              </a:spcBef>
              <a:spcAft>
                <a:spcPts val="0"/>
              </a:spcAft>
              <a:buClr>
                <a:schemeClr val="dk1"/>
              </a:buClr>
              <a:buSzPts val="2200"/>
              <a:buFont typeface="Roboto"/>
              <a:buChar char="●"/>
            </a:pPr>
            <a:r>
              <a:rPr lang="pt-BR" sz="2200"/>
              <a:t>Estamentos</a:t>
            </a:r>
            <a:endParaRPr sz="2200"/>
          </a:p>
          <a:p>
            <a:pPr marL="457200" lvl="0" indent="-368300" algn="just" rtl="0">
              <a:spcBef>
                <a:spcPts val="0"/>
              </a:spcBef>
              <a:spcAft>
                <a:spcPts val="0"/>
              </a:spcAft>
              <a:buClr>
                <a:schemeClr val="dk1"/>
              </a:buClr>
              <a:buSzPts val="2200"/>
              <a:buFont typeface="Roboto"/>
              <a:buChar char="●"/>
            </a:pPr>
            <a:r>
              <a:rPr lang="pt-BR" sz="2200"/>
              <a:t>Concepção teológica de mundo</a:t>
            </a:r>
            <a:endParaRPr sz="2200"/>
          </a:p>
        </p:txBody>
      </p:sp>
      <p:sp>
        <p:nvSpPr>
          <p:cNvPr id="96" name="Google Shape;96;p18"/>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t-BR" sz="2200"/>
              <a:t>Modo de produção capitalista</a:t>
            </a:r>
            <a:endParaRPr sz="2200"/>
          </a:p>
          <a:p>
            <a:pPr marL="457200" lvl="0" indent="-368300" algn="just" rtl="0">
              <a:spcBef>
                <a:spcPts val="1600"/>
              </a:spcBef>
              <a:spcAft>
                <a:spcPts val="0"/>
              </a:spcAft>
              <a:buClr>
                <a:schemeClr val="dk1"/>
              </a:buClr>
              <a:buSzPts val="2200"/>
              <a:buFont typeface="Roboto"/>
              <a:buChar char="●"/>
            </a:pPr>
            <a:r>
              <a:rPr lang="pt-BR" sz="2200"/>
              <a:t>Propriedade capitalista</a:t>
            </a:r>
            <a:endParaRPr sz="2200"/>
          </a:p>
          <a:p>
            <a:pPr marL="457200" lvl="0" indent="-368300" algn="just" rtl="0">
              <a:spcBef>
                <a:spcPts val="0"/>
              </a:spcBef>
              <a:spcAft>
                <a:spcPts val="0"/>
              </a:spcAft>
              <a:buClr>
                <a:schemeClr val="dk1"/>
              </a:buClr>
              <a:buSzPts val="2200"/>
              <a:buFont typeface="Roboto"/>
              <a:buChar char="●"/>
            </a:pPr>
            <a:r>
              <a:rPr lang="pt-BR" sz="2200"/>
              <a:t>Trabalho assalariado</a:t>
            </a:r>
            <a:endParaRPr sz="2200"/>
          </a:p>
          <a:p>
            <a:pPr marL="457200" lvl="0" indent="-368300" algn="just" rtl="0">
              <a:spcBef>
                <a:spcPts val="0"/>
              </a:spcBef>
              <a:spcAft>
                <a:spcPts val="0"/>
              </a:spcAft>
              <a:buClr>
                <a:schemeClr val="dk1"/>
              </a:buClr>
              <a:buSzPts val="2200"/>
              <a:buFont typeface="Roboto"/>
              <a:buChar char="●"/>
            </a:pPr>
            <a:r>
              <a:rPr lang="pt-BR" sz="2200"/>
              <a:t>Competição de mercado</a:t>
            </a:r>
            <a:endParaRPr sz="2200"/>
          </a:p>
          <a:p>
            <a:pPr marL="457200" lvl="0" indent="-368300" algn="just" rtl="0">
              <a:spcBef>
                <a:spcPts val="0"/>
              </a:spcBef>
              <a:spcAft>
                <a:spcPts val="0"/>
              </a:spcAft>
              <a:buClr>
                <a:schemeClr val="dk1"/>
              </a:buClr>
              <a:buSzPts val="2200"/>
              <a:buFont typeface="Roboto"/>
              <a:buChar char="●"/>
            </a:pPr>
            <a:r>
              <a:rPr lang="pt-BR" sz="2200"/>
              <a:t>Igualdade formal</a:t>
            </a:r>
            <a:endParaRPr sz="2200"/>
          </a:p>
          <a:p>
            <a:pPr marL="457200" lvl="0" indent="-368300" algn="just" rtl="0">
              <a:spcBef>
                <a:spcPts val="0"/>
              </a:spcBef>
              <a:spcAft>
                <a:spcPts val="0"/>
              </a:spcAft>
              <a:buClr>
                <a:schemeClr val="dk1"/>
              </a:buClr>
              <a:buSzPts val="2200"/>
              <a:buFont typeface="Roboto"/>
              <a:buChar char="●"/>
            </a:pPr>
            <a:r>
              <a:rPr lang="pt-BR" sz="2200"/>
              <a:t>Concepção jurídica de mundo</a:t>
            </a:r>
            <a:endParaRPr sz="2200"/>
          </a:p>
          <a:p>
            <a:pPr marL="0" lvl="0" indent="0" algn="l" rtl="0">
              <a:spcBef>
                <a:spcPts val="1600"/>
              </a:spcBef>
              <a:spcAft>
                <a:spcPts val="1600"/>
              </a:spcAft>
              <a:buNone/>
            </a:pP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275925" y="458025"/>
            <a:ext cx="8617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Introdução ao materialismo histórico-dialético</a:t>
            </a:r>
            <a:endParaRPr/>
          </a:p>
        </p:txBody>
      </p:sp>
      <p:sp>
        <p:nvSpPr>
          <p:cNvPr id="102" name="Google Shape;102;p1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55600" algn="just" rtl="0">
              <a:spcBef>
                <a:spcPts val="0"/>
              </a:spcBef>
              <a:spcAft>
                <a:spcPts val="0"/>
              </a:spcAft>
              <a:buClr>
                <a:schemeClr val="dk1"/>
              </a:buClr>
              <a:buSzPts val="2000"/>
              <a:buFont typeface="Roboto"/>
              <a:buChar char="●"/>
            </a:pPr>
            <a:r>
              <a:rPr lang="pt-BR" sz="2000"/>
              <a:t>Dialética: crítica interna do objeto (crítica imanente), estudo do objeto em si e por si, tal como ele se apresenta</a:t>
            </a:r>
            <a:endParaRPr sz="2000"/>
          </a:p>
          <a:p>
            <a:pPr marL="457200" lvl="0" indent="-355600" algn="just" rtl="0">
              <a:spcBef>
                <a:spcPts val="0"/>
              </a:spcBef>
              <a:spcAft>
                <a:spcPts val="0"/>
              </a:spcAft>
              <a:buClr>
                <a:schemeClr val="dk1"/>
              </a:buClr>
              <a:buSzPts val="2000"/>
              <a:buFont typeface="Roboto"/>
              <a:buChar char="●"/>
            </a:pPr>
            <a:r>
              <a:rPr lang="pt-BR" sz="2000"/>
              <a:t>Ultrapassagem da aparência e busca da essência, “questionamento” do objeto, exame de suas contradições (possibilidade de contradição entre aparência e essência)</a:t>
            </a:r>
            <a:endParaRPr sz="2000"/>
          </a:p>
          <a:p>
            <a:pPr marL="457200" lvl="0" indent="-355600" algn="just" rtl="0">
              <a:spcBef>
                <a:spcPts val="0"/>
              </a:spcBef>
              <a:spcAft>
                <a:spcPts val="0"/>
              </a:spcAft>
              <a:buClr>
                <a:schemeClr val="dk1"/>
              </a:buClr>
              <a:buSzPts val="2000"/>
              <a:buFont typeface="Roboto"/>
              <a:buChar char="●"/>
            </a:pPr>
            <a:r>
              <a:rPr lang="pt-BR" sz="2000"/>
              <a:t>Procedimento dialético: tomar o objeto tal como ele se apresenta, decompô-lo em suas partes mais simples e abstratas, reconstruí-lo a partir de suas relações internas, chegar à totalidade concreta</a:t>
            </a:r>
            <a:endParaRPr sz="2000"/>
          </a:p>
          <a:p>
            <a:pPr marL="0" lvl="0" indent="0" algn="l" rtl="0">
              <a:spcBef>
                <a:spcPts val="1600"/>
              </a:spcBef>
              <a:spcAft>
                <a:spcPts val="1600"/>
              </a:spcAft>
              <a:buNone/>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Introdução à teoria marxista do valor</a:t>
            </a:r>
            <a:endParaRPr/>
          </a:p>
        </p:txBody>
      </p:sp>
      <p:sp>
        <p:nvSpPr>
          <p:cNvPr id="108" name="Google Shape;108;p2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68300" algn="just" rtl="0">
              <a:spcBef>
                <a:spcPts val="0"/>
              </a:spcBef>
              <a:spcAft>
                <a:spcPts val="0"/>
              </a:spcAft>
              <a:buClr>
                <a:schemeClr val="dk1"/>
              </a:buClr>
              <a:buSzPts val="2200"/>
              <a:buChar char="●"/>
            </a:pPr>
            <a:r>
              <a:rPr lang="pt-BR" sz="2200"/>
              <a:t>Mercadoria: objeto destinado à troca, existe como coisa útil e como veículo do valor (“riqueza”)</a:t>
            </a:r>
            <a:endParaRPr sz="2200"/>
          </a:p>
          <a:p>
            <a:pPr marL="457200" lvl="0" indent="-368300" algn="just" rtl="0">
              <a:spcBef>
                <a:spcPts val="0"/>
              </a:spcBef>
              <a:spcAft>
                <a:spcPts val="0"/>
              </a:spcAft>
              <a:buClr>
                <a:schemeClr val="dk1"/>
              </a:buClr>
              <a:buSzPts val="2200"/>
              <a:buChar char="●"/>
            </a:pPr>
            <a:r>
              <a:rPr lang="pt-BR" sz="2200"/>
              <a:t>Divisão mercantil do trabalho: as coisas só se trocam por determinados valores equivalentes no contexto do mercado e da abstração do trabalho medida em tempo</a:t>
            </a:r>
            <a:endParaRPr sz="2200"/>
          </a:p>
          <a:p>
            <a:pPr marL="457200" lvl="0" indent="-368300" algn="just" rtl="0">
              <a:spcBef>
                <a:spcPts val="0"/>
              </a:spcBef>
              <a:spcAft>
                <a:spcPts val="0"/>
              </a:spcAft>
              <a:buClr>
                <a:schemeClr val="dk1"/>
              </a:buClr>
              <a:buSzPts val="2200"/>
              <a:buChar char="●"/>
            </a:pPr>
            <a:r>
              <a:rPr lang="pt-BR" sz="2200"/>
              <a:t>Fetichismo da mercadoria: as coisas parecem ser mercadorias por natureza, mas a mercadoria só existe nos marcos das relações sociais que as constituem</a:t>
            </a:r>
            <a:endParaRPr sz="22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a:t>Introdução à teoria marxista do valor</a:t>
            </a:r>
            <a:endParaRPr/>
          </a:p>
        </p:txBody>
      </p:sp>
      <p:sp>
        <p:nvSpPr>
          <p:cNvPr id="114" name="Google Shape;114;p2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68300" algn="just" rtl="0">
              <a:spcBef>
                <a:spcPts val="0"/>
              </a:spcBef>
              <a:spcAft>
                <a:spcPts val="0"/>
              </a:spcAft>
              <a:buClr>
                <a:schemeClr val="dk1"/>
              </a:buClr>
              <a:buSzPts val="2200"/>
              <a:buChar char="●"/>
            </a:pPr>
            <a:r>
              <a:rPr lang="pt-BR" sz="2200"/>
              <a:t>Dinheiro: medida dos valores, cumpre o papel de equivalente geral e de meio de troca</a:t>
            </a:r>
            <a:endParaRPr sz="2200"/>
          </a:p>
          <a:p>
            <a:pPr marL="457200" lvl="0" indent="-368300" algn="just" rtl="0">
              <a:spcBef>
                <a:spcPts val="0"/>
              </a:spcBef>
              <a:spcAft>
                <a:spcPts val="0"/>
              </a:spcAft>
              <a:buClr>
                <a:schemeClr val="dk1"/>
              </a:buClr>
              <a:buSzPts val="2200"/>
              <a:buChar char="●"/>
            </a:pPr>
            <a:r>
              <a:rPr lang="pt-BR" sz="2200"/>
              <a:t>Fetichismo do dinheiro: o dinheiro parece ser a riqueza em si, mas é apenas um meio social de contagem do valor, ou ainda, uma expressão “distorcida” do valor na forma preço</a:t>
            </a:r>
            <a:endParaRPr sz="2200"/>
          </a:p>
          <a:p>
            <a:pPr marL="457200" lvl="0" indent="-368300" algn="just" rtl="0">
              <a:spcBef>
                <a:spcPts val="0"/>
              </a:spcBef>
              <a:spcAft>
                <a:spcPts val="0"/>
              </a:spcAft>
              <a:buClr>
                <a:schemeClr val="dk1"/>
              </a:buClr>
              <a:buSzPts val="2200"/>
              <a:buChar char="●"/>
            </a:pPr>
            <a:r>
              <a:rPr lang="pt-BR" sz="2200"/>
              <a:t>Transformação do dinheiro em capital: da circulação simples (M - D - M) à circulação capitalista (D - M - D’)</a:t>
            </a:r>
            <a:endParaRPr sz="22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1595</Words>
  <Application>Microsoft Office PowerPoint</Application>
  <PresentationFormat>Apresentação na tela (16:9)</PresentationFormat>
  <Paragraphs>106</Paragraphs>
  <Slides>24</Slides>
  <Notes>24</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24</vt:i4>
      </vt:variant>
    </vt:vector>
  </HeadingPairs>
  <TitlesOfParts>
    <vt:vector size="28" baseType="lpstr">
      <vt:lpstr>Arial</vt:lpstr>
      <vt:lpstr>Roboto Slab</vt:lpstr>
      <vt:lpstr>Roboto</vt:lpstr>
      <vt:lpstr>Marina</vt:lpstr>
      <vt:lpstr>A teoria geral do direito e o marxismo</vt:lpstr>
      <vt:lpstr>Itinerário</vt:lpstr>
      <vt:lpstr>Introdução ao materialismo histórico-dialético</vt:lpstr>
      <vt:lpstr>Introdução ao materialismo histórico-dialético</vt:lpstr>
      <vt:lpstr>Introdução ao materialismo histórico-dialético</vt:lpstr>
      <vt:lpstr>Introdução ao materialismo histórico-dialético</vt:lpstr>
      <vt:lpstr>Introdução ao materialismo histórico-dialético</vt:lpstr>
      <vt:lpstr>Introdução à teoria marxista do valor</vt:lpstr>
      <vt:lpstr>Introdução à teoria marxista do valor</vt:lpstr>
      <vt:lpstr>Introdução à teoria marxista do valor</vt:lpstr>
      <vt:lpstr>Introdução à teoria marxista do valor</vt:lpstr>
      <vt:lpstr>Aspectos gerais da teoria pachukaniana</vt:lpstr>
      <vt:lpstr>Aspectos gerais da teoria pachukaniana</vt:lpstr>
      <vt:lpstr>Aspectos gerais da teoria pachukaniana</vt:lpstr>
      <vt:lpstr>Aspectos gerais da teoria pachukaniana</vt:lpstr>
      <vt:lpstr>Relação e norma</vt:lpstr>
      <vt:lpstr>Relação e norma</vt:lpstr>
      <vt:lpstr>Relação e norma</vt:lpstr>
      <vt:lpstr>Relação e norma</vt:lpstr>
      <vt:lpstr>Relação e norma</vt:lpstr>
      <vt:lpstr>Relação e norma</vt:lpstr>
      <vt:lpstr>Relação e norma</vt:lpstr>
      <vt:lpstr>Relação e norma</vt:lpstr>
      <vt:lpstr>Relação e norma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teoria geral do direito e o marxismo</dc:title>
  <cp:lastModifiedBy>Professores</cp:lastModifiedBy>
  <cp:revision>1</cp:revision>
  <dcterms:modified xsi:type="dcterms:W3CDTF">2019-08-28T10:57:08Z</dcterms:modified>
</cp:coreProperties>
</file>