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6"/>
  </p:notesMasterIdLst>
  <p:sldIdLst>
    <p:sldId id="256" r:id="rId2"/>
    <p:sldId id="261" r:id="rId3"/>
    <p:sldId id="270" r:id="rId4"/>
    <p:sldId id="258" r:id="rId5"/>
    <p:sldId id="278" r:id="rId6"/>
    <p:sldId id="262" r:id="rId7"/>
    <p:sldId id="281" r:id="rId8"/>
    <p:sldId id="275" r:id="rId9"/>
    <p:sldId id="287" r:id="rId10"/>
    <p:sldId id="285" r:id="rId11"/>
    <p:sldId id="286" r:id="rId12"/>
    <p:sldId id="289" r:id="rId13"/>
    <p:sldId id="313" r:id="rId14"/>
    <p:sldId id="295" r:id="rId15"/>
    <p:sldId id="290" r:id="rId16"/>
    <p:sldId id="299" r:id="rId17"/>
    <p:sldId id="300" r:id="rId18"/>
    <p:sldId id="301" r:id="rId19"/>
    <p:sldId id="291" r:id="rId20"/>
    <p:sldId id="296" r:id="rId21"/>
    <p:sldId id="306" r:id="rId22"/>
    <p:sldId id="307" r:id="rId23"/>
    <p:sldId id="292" r:id="rId24"/>
    <p:sldId id="304" r:id="rId25"/>
    <p:sldId id="302" r:id="rId26"/>
    <p:sldId id="297" r:id="rId27"/>
    <p:sldId id="265" r:id="rId28"/>
    <p:sldId id="260" r:id="rId29"/>
    <p:sldId id="274" r:id="rId30"/>
    <p:sldId id="305" r:id="rId31"/>
    <p:sldId id="273" r:id="rId32"/>
    <p:sldId id="272" r:id="rId33"/>
    <p:sldId id="294" r:id="rId34"/>
    <p:sldId id="323" r:id="rId35"/>
    <p:sldId id="324" r:id="rId36"/>
    <p:sldId id="257" r:id="rId37"/>
    <p:sldId id="259" r:id="rId38"/>
    <p:sldId id="308" r:id="rId39"/>
    <p:sldId id="309" r:id="rId40"/>
    <p:sldId id="310" r:id="rId41"/>
    <p:sldId id="312" r:id="rId42"/>
    <p:sldId id="321" r:id="rId43"/>
    <p:sldId id="271" r:id="rId44"/>
    <p:sldId id="279" r:id="rId45"/>
    <p:sldId id="276" r:id="rId46"/>
    <p:sldId id="280" r:id="rId47"/>
    <p:sldId id="317" r:id="rId48"/>
    <p:sldId id="314" r:id="rId49"/>
    <p:sldId id="318" r:id="rId50"/>
    <p:sldId id="311" r:id="rId51"/>
    <p:sldId id="319" r:id="rId52"/>
    <p:sldId id="316" r:id="rId53"/>
    <p:sldId id="315" r:id="rId54"/>
    <p:sldId id="322" r:id="rId5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27"/>
    <p:restoredTop sz="71043" autoAdjust="0"/>
  </p:normalViewPr>
  <p:slideViewPr>
    <p:cSldViewPr snapToGrid="0" snapToObjects="1">
      <p:cViewPr varScale="1">
        <p:scale>
          <a:sx n="64" d="100"/>
          <a:sy n="64" d="100"/>
        </p:scale>
        <p:origin x="12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pt.wikipedia.org/wiki/Escova_de_dentes" TargetMode="External"/><Relationship Id="rId1" Type="http://schemas.openxmlformats.org/officeDocument/2006/relationships/image" Target="../media/image10.jpg"/><Relationship Id="rId6" Type="http://schemas.openxmlformats.org/officeDocument/2006/relationships/hyperlink" Target="http://www.somospacientes.com/noticias/avances/la-crisis-fuerza-a-los-italianos-a-abandonar-la-dieta-mediterranea/" TargetMode="External"/><Relationship Id="rId5" Type="http://schemas.openxmlformats.org/officeDocument/2006/relationships/image" Target="../media/image12.jpg"/><Relationship Id="rId4" Type="http://schemas.openxmlformats.org/officeDocument/2006/relationships/hyperlink" Target="http://habemusmierda.blogspot.com/2011/06/despertar-es-un-fastidio.html" TargetMode="Externa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pt.wikipedia.org/wiki/Escova_de_dentes" TargetMode="External"/><Relationship Id="rId1" Type="http://schemas.openxmlformats.org/officeDocument/2006/relationships/image" Target="../media/image10.jpg"/><Relationship Id="rId6" Type="http://schemas.openxmlformats.org/officeDocument/2006/relationships/hyperlink" Target="http://www.somospacientes.com/noticias/avances/la-crisis-fuerza-a-los-italianos-a-abandonar-la-dieta-mediterranea/" TargetMode="External"/><Relationship Id="rId5" Type="http://schemas.openxmlformats.org/officeDocument/2006/relationships/image" Target="../media/image12.jpg"/><Relationship Id="rId4" Type="http://schemas.openxmlformats.org/officeDocument/2006/relationships/hyperlink" Target="http://habemusmierda.blogspot.com/2011/06/despertar-es-un-fastidio.html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8600CE-5934-4A3C-9857-56AFCBFBD72F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F0FC619-3E71-4A52-BAA4-0B1D34834234}">
      <dgm:prSet/>
      <dgm:spPr/>
      <dgm:t>
        <a:bodyPr/>
        <a:lstStyle/>
        <a:p>
          <a:pPr>
            <a:defRPr cap="all"/>
          </a:pPr>
          <a:r>
            <a:rPr lang="pt-BR"/>
            <a:t>ESCOVAS</a:t>
          </a:r>
          <a:endParaRPr lang="en-US"/>
        </a:p>
      </dgm:t>
    </dgm:pt>
    <dgm:pt modelId="{5401EE73-1A51-402C-AEA3-536CD9A54665}" type="parTrans" cxnId="{2DD88863-0381-4432-A7A2-1F23138B3030}">
      <dgm:prSet/>
      <dgm:spPr/>
      <dgm:t>
        <a:bodyPr/>
        <a:lstStyle/>
        <a:p>
          <a:endParaRPr lang="en-US"/>
        </a:p>
      </dgm:t>
    </dgm:pt>
    <dgm:pt modelId="{A8DAB4BA-347A-4B41-BAAB-9516B87F28A9}" type="sibTrans" cxnId="{2DD88863-0381-4432-A7A2-1F23138B3030}">
      <dgm:prSet/>
      <dgm:spPr/>
      <dgm:t>
        <a:bodyPr/>
        <a:lstStyle/>
        <a:p>
          <a:endParaRPr lang="en-US"/>
        </a:p>
      </dgm:t>
    </dgm:pt>
    <dgm:pt modelId="{9EF47C9E-71B6-4FA7-BB83-898345C0005B}">
      <dgm:prSet/>
      <dgm:spPr/>
      <dgm:t>
        <a:bodyPr/>
        <a:lstStyle/>
        <a:p>
          <a:pPr>
            <a:defRPr cap="all"/>
          </a:pPr>
          <a:r>
            <a:rPr lang="pt-BR"/>
            <a:t>DENTIFRÍCIOS</a:t>
          </a:r>
          <a:endParaRPr lang="en-US"/>
        </a:p>
      </dgm:t>
    </dgm:pt>
    <dgm:pt modelId="{FBFE5CE9-F07A-4FE2-AB7A-2FD249F51124}" type="parTrans" cxnId="{EABC4C49-56F7-4348-A1F6-950BA58522DB}">
      <dgm:prSet/>
      <dgm:spPr/>
      <dgm:t>
        <a:bodyPr/>
        <a:lstStyle/>
        <a:p>
          <a:endParaRPr lang="en-US"/>
        </a:p>
      </dgm:t>
    </dgm:pt>
    <dgm:pt modelId="{0AE2AF31-D8CB-486D-96C9-5181A1E816D8}" type="sibTrans" cxnId="{EABC4C49-56F7-4348-A1F6-950BA58522DB}">
      <dgm:prSet/>
      <dgm:spPr/>
      <dgm:t>
        <a:bodyPr/>
        <a:lstStyle/>
        <a:p>
          <a:endParaRPr lang="en-US"/>
        </a:p>
      </dgm:t>
    </dgm:pt>
    <dgm:pt modelId="{F1B5825B-DBB2-465D-BBB8-29FF0330FFBD}">
      <dgm:prSet/>
      <dgm:spPr/>
      <dgm:t>
        <a:bodyPr/>
        <a:lstStyle/>
        <a:p>
          <a:pPr>
            <a:defRPr cap="all"/>
          </a:pPr>
          <a:r>
            <a:rPr lang="pt-BR"/>
            <a:t>DIETA</a:t>
          </a:r>
          <a:endParaRPr lang="en-US"/>
        </a:p>
      </dgm:t>
    </dgm:pt>
    <dgm:pt modelId="{2F657D9E-ECEA-4233-B45C-9547C24BF425}" type="parTrans" cxnId="{77C10506-B37E-45E0-A864-D894E5BD92D8}">
      <dgm:prSet/>
      <dgm:spPr/>
      <dgm:t>
        <a:bodyPr/>
        <a:lstStyle/>
        <a:p>
          <a:endParaRPr lang="en-US"/>
        </a:p>
      </dgm:t>
    </dgm:pt>
    <dgm:pt modelId="{F825FE4C-963F-4BAB-91AF-56205B5625FD}" type="sibTrans" cxnId="{77C10506-B37E-45E0-A864-D894E5BD92D8}">
      <dgm:prSet/>
      <dgm:spPr/>
      <dgm:t>
        <a:bodyPr/>
        <a:lstStyle/>
        <a:p>
          <a:endParaRPr lang="en-US"/>
        </a:p>
      </dgm:t>
    </dgm:pt>
    <dgm:pt modelId="{F2A172E0-E3A8-4E56-966E-D4AACACBDE39}" type="pres">
      <dgm:prSet presAssocID="{C08600CE-5934-4A3C-9857-56AFCBFBD72F}" presName="root" presStyleCnt="0">
        <dgm:presLayoutVars>
          <dgm:dir/>
          <dgm:resizeHandles val="exact"/>
        </dgm:presLayoutVars>
      </dgm:prSet>
      <dgm:spPr/>
    </dgm:pt>
    <dgm:pt modelId="{722EA8FF-8A69-403A-9955-BBD652831DF3}" type="pres">
      <dgm:prSet presAssocID="{0F0FC619-3E71-4A52-BAA4-0B1D34834234}" presName="compNode" presStyleCnt="0"/>
      <dgm:spPr/>
    </dgm:pt>
    <dgm:pt modelId="{38837BBB-4B75-4CF2-9220-8CC31E931EB5}" type="pres">
      <dgm:prSet presAssocID="{0F0FC619-3E71-4A52-BAA4-0B1D34834234}" presName="iconBgRect" presStyleLbl="bgShp" presStyleIdx="0" presStyleCnt="3"/>
      <dgm:spPr/>
    </dgm:pt>
    <dgm:pt modelId="{BFE74003-D023-403A-9A7E-12EE56751915}" type="pres">
      <dgm:prSet presAssocID="{0F0FC619-3E71-4A52-BAA4-0B1D3483423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  <a:ln>
          <a:noFill/>
        </a:ln>
      </dgm:spPr>
    </dgm:pt>
    <dgm:pt modelId="{DDAE606D-FC04-42A3-BADA-CDFEFC237F94}" type="pres">
      <dgm:prSet presAssocID="{0F0FC619-3E71-4A52-BAA4-0B1D34834234}" presName="spaceRect" presStyleCnt="0"/>
      <dgm:spPr/>
    </dgm:pt>
    <dgm:pt modelId="{AD3784A3-68FC-4DD4-B342-F35749D27D8E}" type="pres">
      <dgm:prSet presAssocID="{0F0FC619-3E71-4A52-BAA4-0B1D34834234}" presName="textRect" presStyleLbl="revTx" presStyleIdx="0" presStyleCnt="3">
        <dgm:presLayoutVars>
          <dgm:chMax val="1"/>
          <dgm:chPref val="1"/>
        </dgm:presLayoutVars>
      </dgm:prSet>
      <dgm:spPr/>
    </dgm:pt>
    <dgm:pt modelId="{FD638E57-58C8-44F2-B5FF-B59D61D34E7C}" type="pres">
      <dgm:prSet presAssocID="{A8DAB4BA-347A-4B41-BAAB-9516B87F28A9}" presName="sibTrans" presStyleCnt="0"/>
      <dgm:spPr/>
    </dgm:pt>
    <dgm:pt modelId="{791EA7D7-61B1-4FB4-ABEB-6EA7A25F7289}" type="pres">
      <dgm:prSet presAssocID="{9EF47C9E-71B6-4FA7-BB83-898345C0005B}" presName="compNode" presStyleCnt="0"/>
      <dgm:spPr/>
    </dgm:pt>
    <dgm:pt modelId="{11F6A6A2-6688-4933-87F6-B5D168345BDA}" type="pres">
      <dgm:prSet presAssocID="{9EF47C9E-71B6-4FA7-BB83-898345C0005B}" presName="iconBgRect" presStyleLbl="bgShp" presStyleIdx="1" presStyleCnt="3"/>
      <dgm:spPr/>
    </dgm:pt>
    <dgm:pt modelId="{1568829F-650D-4DB0-B5E4-A27FB3D11F64}" type="pres">
      <dgm:prSet presAssocID="{9EF47C9E-71B6-4FA7-BB83-898345C0005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32000" r="-32000"/>
          </a:stretch>
        </a:blipFill>
        <a:ln>
          <a:noFill/>
        </a:ln>
      </dgm:spPr>
    </dgm:pt>
    <dgm:pt modelId="{0A31B512-99A1-49EF-AED0-88B843B02E81}" type="pres">
      <dgm:prSet presAssocID="{9EF47C9E-71B6-4FA7-BB83-898345C0005B}" presName="spaceRect" presStyleCnt="0"/>
      <dgm:spPr/>
    </dgm:pt>
    <dgm:pt modelId="{F8E36896-22FB-4731-AE52-C5B99BDE8C3A}" type="pres">
      <dgm:prSet presAssocID="{9EF47C9E-71B6-4FA7-BB83-898345C0005B}" presName="textRect" presStyleLbl="revTx" presStyleIdx="1" presStyleCnt="3">
        <dgm:presLayoutVars>
          <dgm:chMax val="1"/>
          <dgm:chPref val="1"/>
        </dgm:presLayoutVars>
      </dgm:prSet>
      <dgm:spPr/>
    </dgm:pt>
    <dgm:pt modelId="{DAECACF4-C434-40D1-9A9B-8552D2781AB3}" type="pres">
      <dgm:prSet presAssocID="{0AE2AF31-D8CB-486D-96C9-5181A1E816D8}" presName="sibTrans" presStyleCnt="0"/>
      <dgm:spPr/>
    </dgm:pt>
    <dgm:pt modelId="{F179BF20-CF42-486F-A412-10FA273A1458}" type="pres">
      <dgm:prSet presAssocID="{F1B5825B-DBB2-465D-BBB8-29FF0330FFBD}" presName="compNode" presStyleCnt="0"/>
      <dgm:spPr/>
    </dgm:pt>
    <dgm:pt modelId="{4A403BA2-85B2-4779-B791-7B2B18D796D8}" type="pres">
      <dgm:prSet presAssocID="{F1B5825B-DBB2-465D-BBB8-29FF0330FFBD}" presName="iconBgRect" presStyleLbl="bgShp" presStyleIdx="2" presStyleCnt="3"/>
      <dgm:spPr/>
    </dgm:pt>
    <dgm:pt modelId="{A32F51A4-46CA-4B9C-AFB1-6EA93FE84703}" type="pres">
      <dgm:prSet presAssocID="{F1B5825B-DBB2-465D-BBB8-29FF0330FFB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7000" r="-17000"/>
          </a:stretch>
        </a:blipFill>
        <a:ln>
          <a:noFill/>
        </a:ln>
      </dgm:spPr>
    </dgm:pt>
    <dgm:pt modelId="{ECA4A84D-1EBB-4410-85D9-0C4312CDDE8E}" type="pres">
      <dgm:prSet presAssocID="{F1B5825B-DBB2-465D-BBB8-29FF0330FFBD}" presName="spaceRect" presStyleCnt="0"/>
      <dgm:spPr/>
    </dgm:pt>
    <dgm:pt modelId="{C4EA929F-9287-4D29-91A4-D2818B56AEDF}" type="pres">
      <dgm:prSet presAssocID="{F1B5825B-DBB2-465D-BBB8-29FF0330FFB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7C10506-B37E-45E0-A864-D894E5BD92D8}" srcId="{C08600CE-5934-4A3C-9857-56AFCBFBD72F}" destId="{F1B5825B-DBB2-465D-BBB8-29FF0330FFBD}" srcOrd="2" destOrd="0" parTransId="{2F657D9E-ECEA-4233-B45C-9547C24BF425}" sibTransId="{F825FE4C-963F-4BAB-91AF-56205B5625FD}"/>
    <dgm:cxn modelId="{8357120C-C7E3-42F5-B1ED-6A29BE88FE0B}" type="presOf" srcId="{C08600CE-5934-4A3C-9857-56AFCBFBD72F}" destId="{F2A172E0-E3A8-4E56-966E-D4AACACBDE39}" srcOrd="0" destOrd="0" presId="urn:microsoft.com/office/officeart/2018/5/layout/IconCircleLabelList"/>
    <dgm:cxn modelId="{EABC4C49-56F7-4348-A1F6-950BA58522DB}" srcId="{C08600CE-5934-4A3C-9857-56AFCBFBD72F}" destId="{9EF47C9E-71B6-4FA7-BB83-898345C0005B}" srcOrd="1" destOrd="0" parTransId="{FBFE5CE9-F07A-4FE2-AB7A-2FD249F51124}" sibTransId="{0AE2AF31-D8CB-486D-96C9-5181A1E816D8}"/>
    <dgm:cxn modelId="{2DD88863-0381-4432-A7A2-1F23138B3030}" srcId="{C08600CE-5934-4A3C-9857-56AFCBFBD72F}" destId="{0F0FC619-3E71-4A52-BAA4-0B1D34834234}" srcOrd="0" destOrd="0" parTransId="{5401EE73-1A51-402C-AEA3-536CD9A54665}" sibTransId="{A8DAB4BA-347A-4B41-BAAB-9516B87F28A9}"/>
    <dgm:cxn modelId="{1B7CDDD2-3021-44D9-9D0A-838E55D58947}" type="presOf" srcId="{0F0FC619-3E71-4A52-BAA4-0B1D34834234}" destId="{AD3784A3-68FC-4DD4-B342-F35749D27D8E}" srcOrd="0" destOrd="0" presId="urn:microsoft.com/office/officeart/2018/5/layout/IconCircleLabelList"/>
    <dgm:cxn modelId="{F5D5B0D9-F2FA-4626-88FB-5F34B12DB2E9}" type="presOf" srcId="{F1B5825B-DBB2-465D-BBB8-29FF0330FFBD}" destId="{C4EA929F-9287-4D29-91A4-D2818B56AEDF}" srcOrd="0" destOrd="0" presId="urn:microsoft.com/office/officeart/2018/5/layout/IconCircleLabelList"/>
    <dgm:cxn modelId="{29762DF6-D327-4F07-A238-6422F51EF878}" type="presOf" srcId="{9EF47C9E-71B6-4FA7-BB83-898345C0005B}" destId="{F8E36896-22FB-4731-AE52-C5B99BDE8C3A}" srcOrd="0" destOrd="0" presId="urn:microsoft.com/office/officeart/2018/5/layout/IconCircleLabelList"/>
    <dgm:cxn modelId="{A38F724A-F5D0-4E26-8FC7-4B29821DE0F1}" type="presParOf" srcId="{F2A172E0-E3A8-4E56-966E-D4AACACBDE39}" destId="{722EA8FF-8A69-403A-9955-BBD652831DF3}" srcOrd="0" destOrd="0" presId="urn:microsoft.com/office/officeart/2018/5/layout/IconCircleLabelList"/>
    <dgm:cxn modelId="{9BC68AED-0753-4AC6-9717-30B01333616F}" type="presParOf" srcId="{722EA8FF-8A69-403A-9955-BBD652831DF3}" destId="{38837BBB-4B75-4CF2-9220-8CC31E931EB5}" srcOrd="0" destOrd="0" presId="urn:microsoft.com/office/officeart/2018/5/layout/IconCircleLabelList"/>
    <dgm:cxn modelId="{22432353-F750-4802-9176-B0E29F445A01}" type="presParOf" srcId="{722EA8FF-8A69-403A-9955-BBD652831DF3}" destId="{BFE74003-D023-403A-9A7E-12EE56751915}" srcOrd="1" destOrd="0" presId="urn:microsoft.com/office/officeart/2018/5/layout/IconCircleLabelList"/>
    <dgm:cxn modelId="{ACF74A4A-7E95-4F68-807D-A898953BDDB9}" type="presParOf" srcId="{722EA8FF-8A69-403A-9955-BBD652831DF3}" destId="{DDAE606D-FC04-42A3-BADA-CDFEFC237F94}" srcOrd="2" destOrd="0" presId="urn:microsoft.com/office/officeart/2018/5/layout/IconCircleLabelList"/>
    <dgm:cxn modelId="{4E3F03A9-FE49-45A1-A16A-B329CA018B62}" type="presParOf" srcId="{722EA8FF-8A69-403A-9955-BBD652831DF3}" destId="{AD3784A3-68FC-4DD4-B342-F35749D27D8E}" srcOrd="3" destOrd="0" presId="urn:microsoft.com/office/officeart/2018/5/layout/IconCircleLabelList"/>
    <dgm:cxn modelId="{C125E534-FDB6-4520-8009-AB26C8B6ACC6}" type="presParOf" srcId="{F2A172E0-E3A8-4E56-966E-D4AACACBDE39}" destId="{FD638E57-58C8-44F2-B5FF-B59D61D34E7C}" srcOrd="1" destOrd="0" presId="urn:microsoft.com/office/officeart/2018/5/layout/IconCircleLabelList"/>
    <dgm:cxn modelId="{D39BC2E8-0C79-4493-BCC3-9EC491F41A68}" type="presParOf" srcId="{F2A172E0-E3A8-4E56-966E-D4AACACBDE39}" destId="{791EA7D7-61B1-4FB4-ABEB-6EA7A25F7289}" srcOrd="2" destOrd="0" presId="urn:microsoft.com/office/officeart/2018/5/layout/IconCircleLabelList"/>
    <dgm:cxn modelId="{3F6160D8-2D7C-4C6A-AB77-F0ADF1660F5F}" type="presParOf" srcId="{791EA7D7-61B1-4FB4-ABEB-6EA7A25F7289}" destId="{11F6A6A2-6688-4933-87F6-B5D168345BDA}" srcOrd="0" destOrd="0" presId="urn:microsoft.com/office/officeart/2018/5/layout/IconCircleLabelList"/>
    <dgm:cxn modelId="{D0FBE3A2-7315-48EF-A5EF-0310D36F498F}" type="presParOf" srcId="{791EA7D7-61B1-4FB4-ABEB-6EA7A25F7289}" destId="{1568829F-650D-4DB0-B5E4-A27FB3D11F64}" srcOrd="1" destOrd="0" presId="urn:microsoft.com/office/officeart/2018/5/layout/IconCircleLabelList"/>
    <dgm:cxn modelId="{E8DE8743-5D18-4B6E-80AE-BDC14F57C52D}" type="presParOf" srcId="{791EA7D7-61B1-4FB4-ABEB-6EA7A25F7289}" destId="{0A31B512-99A1-49EF-AED0-88B843B02E81}" srcOrd="2" destOrd="0" presId="urn:microsoft.com/office/officeart/2018/5/layout/IconCircleLabelList"/>
    <dgm:cxn modelId="{4384D461-F675-4EE6-8918-F96F701A3E6D}" type="presParOf" srcId="{791EA7D7-61B1-4FB4-ABEB-6EA7A25F7289}" destId="{F8E36896-22FB-4731-AE52-C5B99BDE8C3A}" srcOrd="3" destOrd="0" presId="urn:microsoft.com/office/officeart/2018/5/layout/IconCircleLabelList"/>
    <dgm:cxn modelId="{658D40CA-2A7B-4940-9DDA-61AAC22404F5}" type="presParOf" srcId="{F2A172E0-E3A8-4E56-966E-D4AACACBDE39}" destId="{DAECACF4-C434-40D1-9A9B-8552D2781AB3}" srcOrd="3" destOrd="0" presId="urn:microsoft.com/office/officeart/2018/5/layout/IconCircleLabelList"/>
    <dgm:cxn modelId="{E86C148E-C385-46F1-A169-85E6AB27C62C}" type="presParOf" srcId="{F2A172E0-E3A8-4E56-966E-D4AACACBDE39}" destId="{F179BF20-CF42-486F-A412-10FA273A1458}" srcOrd="4" destOrd="0" presId="urn:microsoft.com/office/officeart/2018/5/layout/IconCircleLabelList"/>
    <dgm:cxn modelId="{D35BF840-DF90-4C37-AE65-66033EA94BAB}" type="presParOf" srcId="{F179BF20-CF42-486F-A412-10FA273A1458}" destId="{4A403BA2-85B2-4779-B791-7B2B18D796D8}" srcOrd="0" destOrd="0" presId="urn:microsoft.com/office/officeart/2018/5/layout/IconCircleLabelList"/>
    <dgm:cxn modelId="{00E0AC72-B574-4BC5-9A70-4738E1035B61}" type="presParOf" srcId="{F179BF20-CF42-486F-A412-10FA273A1458}" destId="{A32F51A4-46CA-4B9C-AFB1-6EA93FE84703}" srcOrd="1" destOrd="0" presId="urn:microsoft.com/office/officeart/2018/5/layout/IconCircleLabelList"/>
    <dgm:cxn modelId="{07132B2F-9099-4168-A131-9754C3E93DCC}" type="presParOf" srcId="{F179BF20-CF42-486F-A412-10FA273A1458}" destId="{ECA4A84D-1EBB-4410-85D9-0C4312CDDE8E}" srcOrd="2" destOrd="0" presId="urn:microsoft.com/office/officeart/2018/5/layout/IconCircleLabelList"/>
    <dgm:cxn modelId="{0F7EA5D2-5576-4AA8-8A44-82F1DA5F249A}" type="presParOf" srcId="{F179BF20-CF42-486F-A412-10FA273A1458}" destId="{C4EA929F-9287-4D29-91A4-D2818B56AED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3DD26E-CC13-4B93-B26B-15622FE4C90E}" type="doc">
      <dgm:prSet loTypeId="urn:microsoft.com/office/officeart/2005/8/layout/vList2" loCatId="list" qsTypeId="urn:microsoft.com/office/officeart/2005/8/quickstyle/simple4" qsCatId="simple" csTypeId="urn:microsoft.com/office/officeart/2005/8/colors/accent6_3" csCatId="accent6" phldr="1"/>
      <dgm:spPr/>
      <dgm:t>
        <a:bodyPr/>
        <a:lstStyle/>
        <a:p>
          <a:endParaRPr lang="pt-BR"/>
        </a:p>
      </dgm:t>
    </dgm:pt>
    <dgm:pt modelId="{C02D389A-E414-4576-BA15-6412DCB87E61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Abrasivos</a:t>
          </a:r>
          <a:endParaRPr lang="pt-BR" sz="2000" dirty="0"/>
        </a:p>
      </dgm:t>
    </dgm:pt>
    <dgm:pt modelId="{4E0EC4AA-97F9-4BF6-B61C-0604E35E41D4}" type="parTrans" cxnId="{745F9A8A-AB4A-4696-B5DC-EA78C6DA46C7}">
      <dgm:prSet/>
      <dgm:spPr/>
      <dgm:t>
        <a:bodyPr/>
        <a:lstStyle/>
        <a:p>
          <a:endParaRPr lang="pt-BR" sz="2000"/>
        </a:p>
      </dgm:t>
    </dgm:pt>
    <dgm:pt modelId="{B053D91E-F685-43F8-9ED0-871022C3670A}" type="sibTrans" cxnId="{745F9A8A-AB4A-4696-B5DC-EA78C6DA46C7}">
      <dgm:prSet/>
      <dgm:spPr/>
      <dgm:t>
        <a:bodyPr/>
        <a:lstStyle/>
        <a:p>
          <a:endParaRPr lang="pt-BR" sz="2000"/>
        </a:p>
      </dgm:t>
    </dgm:pt>
    <dgm:pt modelId="{21256443-6B5B-431F-8B7E-C4BF6BFCC306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Aglutinante</a:t>
          </a:r>
          <a:endParaRPr lang="pt-BR" sz="2000" dirty="0"/>
        </a:p>
      </dgm:t>
    </dgm:pt>
    <dgm:pt modelId="{FCD90F92-988A-4A1A-9601-6756C7B1C785}" type="parTrans" cxnId="{194B2341-B386-4D0A-BDE6-2082861B9192}">
      <dgm:prSet/>
      <dgm:spPr/>
      <dgm:t>
        <a:bodyPr/>
        <a:lstStyle/>
        <a:p>
          <a:endParaRPr lang="pt-BR" sz="2000"/>
        </a:p>
      </dgm:t>
    </dgm:pt>
    <dgm:pt modelId="{6D820BCB-0D05-490E-8867-21180880AA4B}" type="sibTrans" cxnId="{194B2341-B386-4D0A-BDE6-2082861B9192}">
      <dgm:prSet/>
      <dgm:spPr/>
      <dgm:t>
        <a:bodyPr/>
        <a:lstStyle/>
        <a:p>
          <a:endParaRPr lang="pt-BR" sz="2000"/>
        </a:p>
      </dgm:t>
    </dgm:pt>
    <dgm:pt modelId="{9BEB1007-F2B4-4A82-8CD1-6AA0E068D375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Água</a:t>
          </a:r>
          <a:endParaRPr lang="pt-BR" sz="2000" dirty="0"/>
        </a:p>
      </dgm:t>
    </dgm:pt>
    <dgm:pt modelId="{8B9D8919-3E49-4A30-B083-868BEEC76C53}" type="parTrans" cxnId="{8E0937B7-A18C-4FD7-A0F5-08B52B8135F4}">
      <dgm:prSet/>
      <dgm:spPr/>
      <dgm:t>
        <a:bodyPr/>
        <a:lstStyle/>
        <a:p>
          <a:endParaRPr lang="pt-BR" sz="2000"/>
        </a:p>
      </dgm:t>
    </dgm:pt>
    <dgm:pt modelId="{8A7DE401-0E6D-4EDD-8129-6F42BF400207}" type="sibTrans" cxnId="{8E0937B7-A18C-4FD7-A0F5-08B52B8135F4}">
      <dgm:prSet/>
      <dgm:spPr/>
      <dgm:t>
        <a:bodyPr/>
        <a:lstStyle/>
        <a:p>
          <a:endParaRPr lang="pt-BR" sz="2000"/>
        </a:p>
      </dgm:t>
    </dgm:pt>
    <dgm:pt modelId="{547F6370-D51B-4692-8036-D41ABFDF7993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Flavorizantes</a:t>
          </a:r>
          <a:endParaRPr lang="pt-BR" sz="2000" dirty="0"/>
        </a:p>
      </dgm:t>
    </dgm:pt>
    <dgm:pt modelId="{A31D37B9-0B3D-4A71-98F1-5DE52E212AD6}" type="parTrans" cxnId="{ECAF63C4-6DA3-48A6-B549-2C777677AAFB}">
      <dgm:prSet/>
      <dgm:spPr/>
      <dgm:t>
        <a:bodyPr/>
        <a:lstStyle/>
        <a:p>
          <a:endParaRPr lang="pt-BR" sz="2000"/>
        </a:p>
      </dgm:t>
    </dgm:pt>
    <dgm:pt modelId="{53580804-DA4F-4CC3-9E04-84596C983A5B}" type="sibTrans" cxnId="{ECAF63C4-6DA3-48A6-B549-2C777677AAFB}">
      <dgm:prSet/>
      <dgm:spPr/>
      <dgm:t>
        <a:bodyPr/>
        <a:lstStyle/>
        <a:p>
          <a:endParaRPr lang="pt-BR" sz="2000"/>
        </a:p>
      </dgm:t>
    </dgm:pt>
    <dgm:pt modelId="{A0ECD85F-FFDF-4F69-9985-9E958B6D23AD}">
      <dgm:prSet phldrT="[Texto]" custT="1"/>
      <dgm:spPr/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Conservante</a:t>
          </a:r>
          <a:endParaRPr lang="pt-BR" sz="2000" dirty="0"/>
        </a:p>
      </dgm:t>
    </dgm:pt>
    <dgm:pt modelId="{9A971D45-22D2-48A7-9A52-AFC908954E40}" type="parTrans" cxnId="{12332FC7-C80D-40B7-A1D1-C8D55EB1CD42}">
      <dgm:prSet/>
      <dgm:spPr/>
      <dgm:t>
        <a:bodyPr/>
        <a:lstStyle/>
        <a:p>
          <a:endParaRPr lang="pt-BR" sz="2000"/>
        </a:p>
      </dgm:t>
    </dgm:pt>
    <dgm:pt modelId="{22318FB4-04D9-4A4B-BB7F-71942BBC1229}" type="sibTrans" cxnId="{12332FC7-C80D-40B7-A1D1-C8D55EB1CD42}">
      <dgm:prSet/>
      <dgm:spPr/>
      <dgm:t>
        <a:bodyPr/>
        <a:lstStyle/>
        <a:p>
          <a:endParaRPr lang="pt-BR" sz="2000"/>
        </a:p>
      </dgm:t>
    </dgm:pt>
    <dgm:pt modelId="{B33D1553-9C8A-4C48-B984-76318297DE70}">
      <dgm:prSet custT="1"/>
      <dgm:spPr/>
      <dgm:t>
        <a:bodyPr/>
        <a:lstStyle/>
        <a:p>
          <a:r>
            <a:rPr lang="pt-BR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Umectantes</a:t>
          </a:r>
          <a:endParaRPr lang="pt-BR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5D743E47-008A-4221-9539-54A4689C05F4}" type="parTrans" cxnId="{4CF931F8-BF27-416A-B4CC-13406B971483}">
      <dgm:prSet/>
      <dgm:spPr/>
      <dgm:t>
        <a:bodyPr/>
        <a:lstStyle/>
        <a:p>
          <a:endParaRPr lang="pt-BR" sz="2000"/>
        </a:p>
      </dgm:t>
    </dgm:pt>
    <dgm:pt modelId="{532BB443-9032-46E5-8D0F-9F454A1EBE45}" type="sibTrans" cxnId="{4CF931F8-BF27-416A-B4CC-13406B971483}">
      <dgm:prSet/>
      <dgm:spPr/>
      <dgm:t>
        <a:bodyPr/>
        <a:lstStyle/>
        <a:p>
          <a:endParaRPr lang="pt-BR" sz="2000"/>
        </a:p>
      </dgm:t>
    </dgm:pt>
    <dgm:pt modelId="{D3F2062B-EFA2-45E6-BB18-688CB19088B0}">
      <dgm:prSet custT="1"/>
      <dgm:spPr/>
      <dgm:t>
        <a:bodyPr/>
        <a:lstStyle/>
        <a:p>
          <a:r>
            <a:rPr lang="pt-BR" sz="2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Detergente</a:t>
          </a:r>
          <a:endParaRPr lang="pt-BR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D36D8C52-B926-483A-A75B-DE31142EF19E}" type="parTrans" cxnId="{36148A95-F127-403D-B6AC-691E63965E78}">
      <dgm:prSet/>
      <dgm:spPr/>
      <dgm:t>
        <a:bodyPr/>
        <a:lstStyle/>
        <a:p>
          <a:endParaRPr lang="pt-BR" sz="2000"/>
        </a:p>
      </dgm:t>
    </dgm:pt>
    <dgm:pt modelId="{FDCF4423-A291-48D8-BBE6-6EDA334D1C19}" type="sibTrans" cxnId="{36148A95-F127-403D-B6AC-691E63965E78}">
      <dgm:prSet/>
      <dgm:spPr/>
      <dgm:t>
        <a:bodyPr/>
        <a:lstStyle/>
        <a:p>
          <a:endParaRPr lang="pt-BR" sz="2000"/>
        </a:p>
      </dgm:t>
    </dgm:pt>
    <dgm:pt modelId="{054024B1-DC84-4BB2-93D5-C836D17E899C}">
      <dgm:prSet custT="1"/>
      <dgm:spPr/>
      <dgm:t>
        <a:bodyPr/>
        <a:lstStyle/>
        <a:p>
          <a:r>
            <a:rPr lang="pt-B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Agente terapêutico/preventivo – Flúor, </a:t>
          </a:r>
          <a:r>
            <a:rPr lang="pt-BR" sz="20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Triclosan</a:t>
          </a:r>
          <a:endParaRPr lang="pt-BR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gm:t>
    </dgm:pt>
    <dgm:pt modelId="{41BDD6DF-A044-4BD0-B5C5-09261DCCCB52}" type="parTrans" cxnId="{C8EE4AE0-04F0-4C91-8F02-AFDB224F5696}">
      <dgm:prSet/>
      <dgm:spPr/>
      <dgm:t>
        <a:bodyPr/>
        <a:lstStyle/>
        <a:p>
          <a:endParaRPr lang="pt-BR" sz="2000"/>
        </a:p>
      </dgm:t>
    </dgm:pt>
    <dgm:pt modelId="{17DB078A-48BD-41D8-9982-A5DA94890DB5}" type="sibTrans" cxnId="{C8EE4AE0-04F0-4C91-8F02-AFDB224F5696}">
      <dgm:prSet/>
      <dgm:spPr/>
      <dgm:t>
        <a:bodyPr/>
        <a:lstStyle/>
        <a:p>
          <a:endParaRPr lang="pt-BR" sz="2000"/>
        </a:p>
      </dgm:t>
    </dgm:pt>
    <dgm:pt modelId="{CDFBFBF1-0854-42BD-9A5D-7930EAF77CBC}" type="pres">
      <dgm:prSet presAssocID="{513DD26E-CC13-4B93-B26B-15622FE4C90E}" presName="linear" presStyleCnt="0">
        <dgm:presLayoutVars>
          <dgm:animLvl val="lvl"/>
          <dgm:resizeHandles val="exact"/>
        </dgm:presLayoutVars>
      </dgm:prSet>
      <dgm:spPr/>
    </dgm:pt>
    <dgm:pt modelId="{0DCD9C22-C675-4B78-81FA-DD3AAB7B28C3}" type="pres">
      <dgm:prSet presAssocID="{C02D389A-E414-4576-BA15-6412DCB87E61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3C3F25F3-1566-4B9C-B3F0-1C7D253FAE87}" type="pres">
      <dgm:prSet presAssocID="{B053D91E-F685-43F8-9ED0-871022C3670A}" presName="spacer" presStyleCnt="0"/>
      <dgm:spPr/>
    </dgm:pt>
    <dgm:pt modelId="{6BB1FD24-745B-4E1A-AE0A-9D041A687358}" type="pres">
      <dgm:prSet presAssocID="{B33D1553-9C8A-4C48-B984-76318297DE70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C34F8A6B-1FD3-4352-8667-43E4C2BBA0AB}" type="pres">
      <dgm:prSet presAssocID="{532BB443-9032-46E5-8D0F-9F454A1EBE45}" presName="spacer" presStyleCnt="0"/>
      <dgm:spPr/>
    </dgm:pt>
    <dgm:pt modelId="{39B51D70-7748-41BE-840E-BD5F0D4679D1}" type="pres">
      <dgm:prSet presAssocID="{21256443-6B5B-431F-8B7E-C4BF6BFCC306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03F7E19D-B0CC-47AF-BB1B-88479429D5F0}" type="pres">
      <dgm:prSet presAssocID="{6D820BCB-0D05-490E-8867-21180880AA4B}" presName="spacer" presStyleCnt="0"/>
      <dgm:spPr/>
    </dgm:pt>
    <dgm:pt modelId="{A7E89280-8EDF-45A5-A033-D368E669F386}" type="pres">
      <dgm:prSet presAssocID="{9BEB1007-F2B4-4A82-8CD1-6AA0E068D375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4B9E7201-AA35-4238-BC72-69D2F379BCDF}" type="pres">
      <dgm:prSet presAssocID="{8A7DE401-0E6D-4EDD-8129-6F42BF400207}" presName="spacer" presStyleCnt="0"/>
      <dgm:spPr/>
    </dgm:pt>
    <dgm:pt modelId="{B5ACC15D-F570-4A5E-9B9B-318B0698A12C}" type="pres">
      <dgm:prSet presAssocID="{547F6370-D51B-4692-8036-D41ABFDF7993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A153A549-E9AC-45D8-B53B-A6CEBCCEF36B}" type="pres">
      <dgm:prSet presAssocID="{53580804-DA4F-4CC3-9E04-84596C983A5B}" presName="spacer" presStyleCnt="0"/>
      <dgm:spPr/>
    </dgm:pt>
    <dgm:pt modelId="{309AAEEF-7E53-446A-A576-C362A98B37A5}" type="pres">
      <dgm:prSet presAssocID="{A0ECD85F-FFDF-4F69-9985-9E958B6D23AD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7D8A6C20-18DA-4541-B23B-1C8BB6EE2F01}" type="pres">
      <dgm:prSet presAssocID="{22318FB4-04D9-4A4B-BB7F-71942BBC1229}" presName="spacer" presStyleCnt="0"/>
      <dgm:spPr/>
    </dgm:pt>
    <dgm:pt modelId="{DDC7609D-84FB-426E-99C2-9BE89AD38478}" type="pres">
      <dgm:prSet presAssocID="{D3F2062B-EFA2-45E6-BB18-688CB19088B0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90A10673-F1C8-4C62-8F0D-FB9BC3F9BAA9}" type="pres">
      <dgm:prSet presAssocID="{FDCF4423-A291-48D8-BBE6-6EDA334D1C19}" presName="spacer" presStyleCnt="0"/>
      <dgm:spPr/>
    </dgm:pt>
    <dgm:pt modelId="{129EB43D-E85B-4A6C-BE58-5A667F5AE87C}" type="pres">
      <dgm:prSet presAssocID="{054024B1-DC84-4BB2-93D5-C836D17E899C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A0B8AB1D-8E62-49C3-BDC9-9167F10BD53E}" type="presOf" srcId="{9BEB1007-F2B4-4A82-8CD1-6AA0E068D375}" destId="{A7E89280-8EDF-45A5-A033-D368E669F386}" srcOrd="0" destOrd="0" presId="urn:microsoft.com/office/officeart/2005/8/layout/vList2"/>
    <dgm:cxn modelId="{4564103B-F95E-4E98-A42A-2F401A04A785}" type="presOf" srcId="{21256443-6B5B-431F-8B7E-C4BF6BFCC306}" destId="{39B51D70-7748-41BE-840E-BD5F0D4679D1}" srcOrd="0" destOrd="0" presId="urn:microsoft.com/office/officeart/2005/8/layout/vList2"/>
    <dgm:cxn modelId="{194B2341-B386-4D0A-BDE6-2082861B9192}" srcId="{513DD26E-CC13-4B93-B26B-15622FE4C90E}" destId="{21256443-6B5B-431F-8B7E-C4BF6BFCC306}" srcOrd="2" destOrd="0" parTransId="{FCD90F92-988A-4A1A-9601-6756C7B1C785}" sibTransId="{6D820BCB-0D05-490E-8867-21180880AA4B}"/>
    <dgm:cxn modelId="{0F535A71-2D03-4466-B58D-BCFC35DD452F}" type="presOf" srcId="{D3F2062B-EFA2-45E6-BB18-688CB19088B0}" destId="{DDC7609D-84FB-426E-99C2-9BE89AD38478}" srcOrd="0" destOrd="0" presId="urn:microsoft.com/office/officeart/2005/8/layout/vList2"/>
    <dgm:cxn modelId="{745F9A8A-AB4A-4696-B5DC-EA78C6DA46C7}" srcId="{513DD26E-CC13-4B93-B26B-15622FE4C90E}" destId="{C02D389A-E414-4576-BA15-6412DCB87E61}" srcOrd="0" destOrd="0" parTransId="{4E0EC4AA-97F9-4BF6-B61C-0604E35E41D4}" sibTransId="{B053D91E-F685-43F8-9ED0-871022C3670A}"/>
    <dgm:cxn modelId="{36148A95-F127-403D-B6AC-691E63965E78}" srcId="{513DD26E-CC13-4B93-B26B-15622FE4C90E}" destId="{D3F2062B-EFA2-45E6-BB18-688CB19088B0}" srcOrd="6" destOrd="0" parTransId="{D36D8C52-B926-483A-A75B-DE31142EF19E}" sibTransId="{FDCF4423-A291-48D8-BBE6-6EDA334D1C19}"/>
    <dgm:cxn modelId="{1F43E497-0C31-44BB-B7D7-ED3DAC561106}" type="presOf" srcId="{513DD26E-CC13-4B93-B26B-15622FE4C90E}" destId="{CDFBFBF1-0854-42BD-9A5D-7930EAF77CBC}" srcOrd="0" destOrd="0" presId="urn:microsoft.com/office/officeart/2005/8/layout/vList2"/>
    <dgm:cxn modelId="{F307E3A7-AD64-40F9-8789-C2D4C42BAFCE}" type="presOf" srcId="{C02D389A-E414-4576-BA15-6412DCB87E61}" destId="{0DCD9C22-C675-4B78-81FA-DD3AAB7B28C3}" srcOrd="0" destOrd="0" presId="urn:microsoft.com/office/officeart/2005/8/layout/vList2"/>
    <dgm:cxn modelId="{8E0937B7-A18C-4FD7-A0F5-08B52B8135F4}" srcId="{513DD26E-CC13-4B93-B26B-15622FE4C90E}" destId="{9BEB1007-F2B4-4A82-8CD1-6AA0E068D375}" srcOrd="3" destOrd="0" parTransId="{8B9D8919-3E49-4A30-B083-868BEEC76C53}" sibTransId="{8A7DE401-0E6D-4EDD-8129-6F42BF400207}"/>
    <dgm:cxn modelId="{ECAF63C4-6DA3-48A6-B549-2C777677AAFB}" srcId="{513DD26E-CC13-4B93-B26B-15622FE4C90E}" destId="{547F6370-D51B-4692-8036-D41ABFDF7993}" srcOrd="4" destOrd="0" parTransId="{A31D37B9-0B3D-4A71-98F1-5DE52E212AD6}" sibTransId="{53580804-DA4F-4CC3-9E04-84596C983A5B}"/>
    <dgm:cxn modelId="{12332FC7-C80D-40B7-A1D1-C8D55EB1CD42}" srcId="{513DD26E-CC13-4B93-B26B-15622FE4C90E}" destId="{A0ECD85F-FFDF-4F69-9985-9E958B6D23AD}" srcOrd="5" destOrd="0" parTransId="{9A971D45-22D2-48A7-9A52-AFC908954E40}" sibTransId="{22318FB4-04D9-4A4B-BB7F-71942BBC1229}"/>
    <dgm:cxn modelId="{28227ACA-170C-4076-9D3E-584D79EDBBA5}" type="presOf" srcId="{054024B1-DC84-4BB2-93D5-C836D17E899C}" destId="{129EB43D-E85B-4A6C-BE58-5A667F5AE87C}" srcOrd="0" destOrd="0" presId="urn:microsoft.com/office/officeart/2005/8/layout/vList2"/>
    <dgm:cxn modelId="{C972FBD0-765F-40BA-99BC-D5105B7E69B9}" type="presOf" srcId="{547F6370-D51B-4692-8036-D41ABFDF7993}" destId="{B5ACC15D-F570-4A5E-9B9B-318B0698A12C}" srcOrd="0" destOrd="0" presId="urn:microsoft.com/office/officeart/2005/8/layout/vList2"/>
    <dgm:cxn modelId="{C8EE4AE0-04F0-4C91-8F02-AFDB224F5696}" srcId="{513DD26E-CC13-4B93-B26B-15622FE4C90E}" destId="{054024B1-DC84-4BB2-93D5-C836D17E899C}" srcOrd="7" destOrd="0" parTransId="{41BDD6DF-A044-4BD0-B5C5-09261DCCCB52}" sibTransId="{17DB078A-48BD-41D8-9982-A5DA94890DB5}"/>
    <dgm:cxn modelId="{31B620F6-71DA-4AB7-A67E-09EF64B3D365}" type="presOf" srcId="{A0ECD85F-FFDF-4F69-9985-9E958B6D23AD}" destId="{309AAEEF-7E53-446A-A576-C362A98B37A5}" srcOrd="0" destOrd="0" presId="urn:microsoft.com/office/officeart/2005/8/layout/vList2"/>
    <dgm:cxn modelId="{4CF931F8-BF27-416A-B4CC-13406B971483}" srcId="{513DD26E-CC13-4B93-B26B-15622FE4C90E}" destId="{B33D1553-9C8A-4C48-B984-76318297DE70}" srcOrd="1" destOrd="0" parTransId="{5D743E47-008A-4221-9539-54A4689C05F4}" sibTransId="{532BB443-9032-46E5-8D0F-9F454A1EBE45}"/>
    <dgm:cxn modelId="{D3719FFA-7B3E-4796-ADF6-17982B062AFE}" type="presOf" srcId="{B33D1553-9C8A-4C48-B984-76318297DE70}" destId="{6BB1FD24-745B-4E1A-AE0A-9D041A687358}" srcOrd="0" destOrd="0" presId="urn:microsoft.com/office/officeart/2005/8/layout/vList2"/>
    <dgm:cxn modelId="{6CA346A0-4530-4ADF-95DC-CE2FA368401D}" type="presParOf" srcId="{CDFBFBF1-0854-42BD-9A5D-7930EAF77CBC}" destId="{0DCD9C22-C675-4B78-81FA-DD3AAB7B28C3}" srcOrd="0" destOrd="0" presId="urn:microsoft.com/office/officeart/2005/8/layout/vList2"/>
    <dgm:cxn modelId="{811AE08F-7D3B-494B-8A50-C5AC80460589}" type="presParOf" srcId="{CDFBFBF1-0854-42BD-9A5D-7930EAF77CBC}" destId="{3C3F25F3-1566-4B9C-B3F0-1C7D253FAE87}" srcOrd="1" destOrd="0" presId="urn:microsoft.com/office/officeart/2005/8/layout/vList2"/>
    <dgm:cxn modelId="{A8D6B214-2797-4789-8339-A11560899E7B}" type="presParOf" srcId="{CDFBFBF1-0854-42BD-9A5D-7930EAF77CBC}" destId="{6BB1FD24-745B-4E1A-AE0A-9D041A687358}" srcOrd="2" destOrd="0" presId="urn:microsoft.com/office/officeart/2005/8/layout/vList2"/>
    <dgm:cxn modelId="{3D59189A-E295-4935-8BA7-C5887B9579DA}" type="presParOf" srcId="{CDFBFBF1-0854-42BD-9A5D-7930EAF77CBC}" destId="{C34F8A6B-1FD3-4352-8667-43E4C2BBA0AB}" srcOrd="3" destOrd="0" presId="urn:microsoft.com/office/officeart/2005/8/layout/vList2"/>
    <dgm:cxn modelId="{FC55F249-0D1E-4AD2-B1C0-F032BFAF3AEE}" type="presParOf" srcId="{CDFBFBF1-0854-42BD-9A5D-7930EAF77CBC}" destId="{39B51D70-7748-41BE-840E-BD5F0D4679D1}" srcOrd="4" destOrd="0" presId="urn:microsoft.com/office/officeart/2005/8/layout/vList2"/>
    <dgm:cxn modelId="{02C9111B-EFA3-4946-8707-EA9806C4F47C}" type="presParOf" srcId="{CDFBFBF1-0854-42BD-9A5D-7930EAF77CBC}" destId="{03F7E19D-B0CC-47AF-BB1B-88479429D5F0}" srcOrd="5" destOrd="0" presId="urn:microsoft.com/office/officeart/2005/8/layout/vList2"/>
    <dgm:cxn modelId="{103E3512-F99D-49C3-BA8A-5C4763D49304}" type="presParOf" srcId="{CDFBFBF1-0854-42BD-9A5D-7930EAF77CBC}" destId="{A7E89280-8EDF-45A5-A033-D368E669F386}" srcOrd="6" destOrd="0" presId="urn:microsoft.com/office/officeart/2005/8/layout/vList2"/>
    <dgm:cxn modelId="{5581B61F-4B62-4722-9F45-CBDF456F20DC}" type="presParOf" srcId="{CDFBFBF1-0854-42BD-9A5D-7930EAF77CBC}" destId="{4B9E7201-AA35-4238-BC72-69D2F379BCDF}" srcOrd="7" destOrd="0" presId="urn:microsoft.com/office/officeart/2005/8/layout/vList2"/>
    <dgm:cxn modelId="{BFB58ED9-DA27-48B8-8F69-51EB86444356}" type="presParOf" srcId="{CDFBFBF1-0854-42BD-9A5D-7930EAF77CBC}" destId="{B5ACC15D-F570-4A5E-9B9B-318B0698A12C}" srcOrd="8" destOrd="0" presId="urn:microsoft.com/office/officeart/2005/8/layout/vList2"/>
    <dgm:cxn modelId="{90306C8D-DCB7-43F9-AA12-C0C7A9A3E6F7}" type="presParOf" srcId="{CDFBFBF1-0854-42BD-9A5D-7930EAF77CBC}" destId="{A153A549-E9AC-45D8-B53B-A6CEBCCEF36B}" srcOrd="9" destOrd="0" presId="urn:microsoft.com/office/officeart/2005/8/layout/vList2"/>
    <dgm:cxn modelId="{F611FC02-C996-40BC-89F7-1BDEDD875A32}" type="presParOf" srcId="{CDFBFBF1-0854-42BD-9A5D-7930EAF77CBC}" destId="{309AAEEF-7E53-446A-A576-C362A98B37A5}" srcOrd="10" destOrd="0" presId="urn:microsoft.com/office/officeart/2005/8/layout/vList2"/>
    <dgm:cxn modelId="{C91AFE05-6BC3-4DCB-9016-93C3059DB2B7}" type="presParOf" srcId="{CDFBFBF1-0854-42BD-9A5D-7930EAF77CBC}" destId="{7D8A6C20-18DA-4541-B23B-1C8BB6EE2F01}" srcOrd="11" destOrd="0" presId="urn:microsoft.com/office/officeart/2005/8/layout/vList2"/>
    <dgm:cxn modelId="{35831D76-A59A-4505-BCE7-4C68ABBC4005}" type="presParOf" srcId="{CDFBFBF1-0854-42BD-9A5D-7930EAF77CBC}" destId="{DDC7609D-84FB-426E-99C2-9BE89AD38478}" srcOrd="12" destOrd="0" presId="urn:microsoft.com/office/officeart/2005/8/layout/vList2"/>
    <dgm:cxn modelId="{763DAF98-BD48-49D8-B7AB-2CB80DC4D585}" type="presParOf" srcId="{CDFBFBF1-0854-42BD-9A5D-7930EAF77CBC}" destId="{90A10673-F1C8-4C62-8F0D-FB9BC3F9BAA9}" srcOrd="13" destOrd="0" presId="urn:microsoft.com/office/officeart/2005/8/layout/vList2"/>
    <dgm:cxn modelId="{657EBBB4-FFB0-441E-A1E2-2F7467A8E02A}" type="presParOf" srcId="{CDFBFBF1-0854-42BD-9A5D-7930EAF77CBC}" destId="{129EB43D-E85B-4A6C-BE58-5A667F5AE87C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837BBB-4B75-4CF2-9220-8CC31E931EB5}">
      <dsp:nvSpPr>
        <dsp:cNvPr id="0" name=""/>
        <dsp:cNvSpPr/>
      </dsp:nvSpPr>
      <dsp:spPr>
        <a:xfrm>
          <a:off x="679050" y="578168"/>
          <a:ext cx="1887187" cy="18871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E74003-D023-403A-9A7E-12EE56751915}">
      <dsp:nvSpPr>
        <dsp:cNvPr id="0" name=""/>
        <dsp:cNvSpPr/>
      </dsp:nvSpPr>
      <dsp:spPr>
        <a:xfrm>
          <a:off x="1081237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784A3-68FC-4DD4-B342-F35749D27D8E}">
      <dsp:nvSpPr>
        <dsp:cNvPr id="0" name=""/>
        <dsp:cNvSpPr/>
      </dsp:nvSpPr>
      <dsp:spPr>
        <a:xfrm>
          <a:off x="75768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4000" kern="1200"/>
            <a:t>ESCOVAS</a:t>
          </a:r>
          <a:endParaRPr lang="en-US" sz="4000" kern="1200"/>
        </a:p>
      </dsp:txBody>
      <dsp:txXfrm>
        <a:off x="75768" y="3053169"/>
        <a:ext cx="3093750" cy="720000"/>
      </dsp:txXfrm>
    </dsp:sp>
    <dsp:sp modelId="{11F6A6A2-6688-4933-87F6-B5D168345BDA}">
      <dsp:nvSpPr>
        <dsp:cNvPr id="0" name=""/>
        <dsp:cNvSpPr/>
      </dsp:nvSpPr>
      <dsp:spPr>
        <a:xfrm>
          <a:off x="4314206" y="578168"/>
          <a:ext cx="1887187" cy="188718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8829F-650D-4DB0-B5E4-A27FB3D11F64}">
      <dsp:nvSpPr>
        <dsp:cNvPr id="0" name=""/>
        <dsp:cNvSpPr/>
      </dsp:nvSpPr>
      <dsp:spPr>
        <a:xfrm>
          <a:off x="4716393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E36896-22FB-4731-AE52-C5B99BDE8C3A}">
      <dsp:nvSpPr>
        <dsp:cNvPr id="0" name=""/>
        <dsp:cNvSpPr/>
      </dsp:nvSpPr>
      <dsp:spPr>
        <a:xfrm>
          <a:off x="3710925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4000" kern="1200"/>
            <a:t>DENTIFRÍCIOS</a:t>
          </a:r>
          <a:endParaRPr lang="en-US" sz="4000" kern="1200"/>
        </a:p>
      </dsp:txBody>
      <dsp:txXfrm>
        <a:off x="3710925" y="3053169"/>
        <a:ext cx="3093750" cy="720000"/>
      </dsp:txXfrm>
    </dsp:sp>
    <dsp:sp modelId="{4A403BA2-85B2-4779-B791-7B2B18D796D8}">
      <dsp:nvSpPr>
        <dsp:cNvPr id="0" name=""/>
        <dsp:cNvSpPr/>
      </dsp:nvSpPr>
      <dsp:spPr>
        <a:xfrm>
          <a:off x="7949362" y="578168"/>
          <a:ext cx="1887187" cy="188718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2F51A4-46CA-4B9C-AFB1-6EA93FE84703}">
      <dsp:nvSpPr>
        <dsp:cNvPr id="0" name=""/>
        <dsp:cNvSpPr/>
      </dsp:nvSpPr>
      <dsp:spPr>
        <a:xfrm>
          <a:off x="8351550" y="980356"/>
          <a:ext cx="1082812" cy="108281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EA929F-9287-4D29-91A4-D2818B56AEDF}">
      <dsp:nvSpPr>
        <dsp:cNvPr id="0" name=""/>
        <dsp:cNvSpPr/>
      </dsp:nvSpPr>
      <dsp:spPr>
        <a:xfrm>
          <a:off x="7346081" y="3053169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pt-BR" sz="4000" kern="1200"/>
            <a:t>DIETA</a:t>
          </a:r>
          <a:endParaRPr lang="en-US" sz="4000" kern="1200"/>
        </a:p>
      </dsp:txBody>
      <dsp:txXfrm>
        <a:off x="7346081" y="3053169"/>
        <a:ext cx="30937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CD9C22-C675-4B78-81FA-DD3AAB7B28C3}">
      <dsp:nvSpPr>
        <dsp:cNvPr id="0" name=""/>
        <dsp:cNvSpPr/>
      </dsp:nvSpPr>
      <dsp:spPr>
        <a:xfrm>
          <a:off x="0" y="425"/>
          <a:ext cx="5875526" cy="612961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Abrasivos</a:t>
          </a:r>
          <a:endParaRPr lang="pt-BR" sz="2000" kern="1200" dirty="0"/>
        </a:p>
      </dsp:txBody>
      <dsp:txXfrm>
        <a:off x="29922" y="30347"/>
        <a:ext cx="5815682" cy="553117"/>
      </dsp:txXfrm>
    </dsp:sp>
    <dsp:sp modelId="{6BB1FD24-745B-4E1A-AE0A-9D041A687358}">
      <dsp:nvSpPr>
        <dsp:cNvPr id="0" name=""/>
        <dsp:cNvSpPr/>
      </dsp:nvSpPr>
      <dsp:spPr>
        <a:xfrm>
          <a:off x="0" y="624932"/>
          <a:ext cx="5875526" cy="612961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45897"/>
                <a:satOff val="-1844"/>
                <a:lumOff val="394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45897"/>
                <a:satOff val="-1844"/>
                <a:lumOff val="394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45897"/>
                <a:satOff val="-1844"/>
                <a:lumOff val="394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Umectantes</a:t>
          </a:r>
          <a:endParaRPr lang="pt-BR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29922" y="654854"/>
        <a:ext cx="5815682" cy="553117"/>
      </dsp:txXfrm>
    </dsp:sp>
    <dsp:sp modelId="{39B51D70-7748-41BE-840E-BD5F0D4679D1}">
      <dsp:nvSpPr>
        <dsp:cNvPr id="0" name=""/>
        <dsp:cNvSpPr/>
      </dsp:nvSpPr>
      <dsp:spPr>
        <a:xfrm>
          <a:off x="0" y="1249438"/>
          <a:ext cx="5875526" cy="612961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91794"/>
                <a:satOff val="-3688"/>
                <a:lumOff val="78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91794"/>
                <a:satOff val="-3688"/>
                <a:lumOff val="78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91794"/>
                <a:satOff val="-3688"/>
                <a:lumOff val="78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Aglutinante</a:t>
          </a:r>
          <a:endParaRPr lang="pt-BR" sz="2000" kern="1200" dirty="0"/>
        </a:p>
      </dsp:txBody>
      <dsp:txXfrm>
        <a:off x="29922" y="1279360"/>
        <a:ext cx="5815682" cy="553117"/>
      </dsp:txXfrm>
    </dsp:sp>
    <dsp:sp modelId="{A7E89280-8EDF-45A5-A033-D368E669F386}">
      <dsp:nvSpPr>
        <dsp:cNvPr id="0" name=""/>
        <dsp:cNvSpPr/>
      </dsp:nvSpPr>
      <dsp:spPr>
        <a:xfrm>
          <a:off x="0" y="1873945"/>
          <a:ext cx="5875526" cy="612961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137691"/>
                <a:satOff val="-5532"/>
                <a:lumOff val="1184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137691"/>
                <a:satOff val="-5532"/>
                <a:lumOff val="1184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137691"/>
                <a:satOff val="-5532"/>
                <a:lumOff val="1184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Água</a:t>
          </a:r>
          <a:endParaRPr lang="pt-BR" sz="2000" kern="1200" dirty="0"/>
        </a:p>
      </dsp:txBody>
      <dsp:txXfrm>
        <a:off x="29922" y="1903867"/>
        <a:ext cx="5815682" cy="553117"/>
      </dsp:txXfrm>
    </dsp:sp>
    <dsp:sp modelId="{B5ACC15D-F570-4A5E-9B9B-318B0698A12C}">
      <dsp:nvSpPr>
        <dsp:cNvPr id="0" name=""/>
        <dsp:cNvSpPr/>
      </dsp:nvSpPr>
      <dsp:spPr>
        <a:xfrm>
          <a:off x="0" y="2498452"/>
          <a:ext cx="5875526" cy="612961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183589"/>
                <a:satOff val="-7377"/>
                <a:lumOff val="157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183589"/>
                <a:satOff val="-7377"/>
                <a:lumOff val="157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183589"/>
                <a:satOff val="-7377"/>
                <a:lumOff val="157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Flavorizantes</a:t>
          </a:r>
          <a:endParaRPr lang="pt-BR" sz="2000" kern="1200" dirty="0"/>
        </a:p>
      </dsp:txBody>
      <dsp:txXfrm>
        <a:off x="29922" y="2528374"/>
        <a:ext cx="5815682" cy="553117"/>
      </dsp:txXfrm>
    </dsp:sp>
    <dsp:sp modelId="{309AAEEF-7E53-446A-A576-C362A98B37A5}">
      <dsp:nvSpPr>
        <dsp:cNvPr id="0" name=""/>
        <dsp:cNvSpPr/>
      </dsp:nvSpPr>
      <dsp:spPr>
        <a:xfrm>
          <a:off x="0" y="3122958"/>
          <a:ext cx="5875526" cy="612961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229486"/>
                <a:satOff val="-9221"/>
                <a:lumOff val="197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229486"/>
                <a:satOff val="-9221"/>
                <a:lumOff val="197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229486"/>
                <a:satOff val="-9221"/>
                <a:lumOff val="197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pt-B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Conservante</a:t>
          </a:r>
          <a:endParaRPr lang="pt-BR" sz="2000" kern="1200" dirty="0"/>
        </a:p>
      </dsp:txBody>
      <dsp:txXfrm>
        <a:off x="29922" y="3152880"/>
        <a:ext cx="5815682" cy="553117"/>
      </dsp:txXfrm>
    </dsp:sp>
    <dsp:sp modelId="{DDC7609D-84FB-426E-99C2-9BE89AD38478}">
      <dsp:nvSpPr>
        <dsp:cNvPr id="0" name=""/>
        <dsp:cNvSpPr/>
      </dsp:nvSpPr>
      <dsp:spPr>
        <a:xfrm>
          <a:off x="0" y="3747465"/>
          <a:ext cx="5875526" cy="612961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275383"/>
                <a:satOff val="-11065"/>
                <a:lumOff val="2368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275383"/>
                <a:satOff val="-11065"/>
                <a:lumOff val="2368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275383"/>
                <a:satOff val="-11065"/>
                <a:lumOff val="2368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Detergente</a:t>
          </a:r>
          <a:endParaRPr lang="pt-BR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29922" y="3777387"/>
        <a:ext cx="5815682" cy="553117"/>
      </dsp:txXfrm>
    </dsp:sp>
    <dsp:sp modelId="{129EB43D-E85B-4A6C-BE58-5A667F5AE87C}">
      <dsp:nvSpPr>
        <dsp:cNvPr id="0" name=""/>
        <dsp:cNvSpPr/>
      </dsp:nvSpPr>
      <dsp:spPr>
        <a:xfrm>
          <a:off x="0" y="4371972"/>
          <a:ext cx="5875526" cy="612961"/>
        </a:xfrm>
        <a:prstGeom prst="roundRect">
          <a:avLst/>
        </a:prstGeom>
        <a:gradFill rotWithShape="0">
          <a:gsLst>
            <a:gs pos="0">
              <a:schemeClr val="accent6">
                <a:shade val="80000"/>
                <a:hueOff val="321280"/>
                <a:satOff val="-12909"/>
                <a:lumOff val="27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80000"/>
                <a:hueOff val="321280"/>
                <a:satOff val="-12909"/>
                <a:lumOff val="27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80000"/>
                <a:hueOff val="321280"/>
                <a:satOff val="-12909"/>
                <a:lumOff val="27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Agente terapêutico/preventivo – Flúor, </a:t>
          </a:r>
          <a:r>
            <a:rPr lang="pt-BR" sz="2000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rPr>
            <a:t>Triclosan</a:t>
          </a:r>
          <a:endParaRPr lang="pt-BR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Bookman Old Style" panose="02050604050505020204" pitchFamily="18" charset="0"/>
          </a:endParaRPr>
        </a:p>
      </dsp:txBody>
      <dsp:txXfrm>
        <a:off x="29922" y="4401894"/>
        <a:ext cx="5815682" cy="5531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0DC598-47B7-8449-8CF9-EFE4C0619E3F}" type="datetimeFigureOut">
              <a:rPr lang="pt-BR" smtClean="0"/>
              <a:t>19/09/2019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F9A9F-108A-364F-8A2B-67C60294EBB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66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4625235/#b5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ncbi.nlm.nih.gov/pubmed/31514534" TargetMode="External"/><Relationship Id="rId5" Type="http://schemas.openxmlformats.org/officeDocument/2006/relationships/hyperlink" Target="https://www.ncbi.nlm.nih.gov/pmc/articles/PMC4625235/" TargetMode="External"/><Relationship Id="rId4" Type="http://schemas.openxmlformats.org/officeDocument/2006/relationships/hyperlink" Target="https://www.ncbi.nlm.nih.gov/pmc/articles/PMC4625235/#b1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odontologia moderna tem como ênfase conscientizar e promover a prevenção na saúde bucal, além de identificar possíveis cáries e gengivites, ajuda a prevenir futuros problemas na saúde bucal, ou seja, têm o seu foco na prevenção e promoção da saúde bucal afim de reduzir futuros problemas em estancia secundária ou terciária. Para prevenção utilizamos materiais capazes de reduzir esse risco, como aqueles que visam a remoção da placa bacteriana e os fluoretos.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3576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Dentifricio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alia a limpeza dos dentes a exposição continua ao fluoreto. O meio mais racional de uso de fluoreto. Cavidade é banhado com fluoreto e sua concentração permanece na saliva por horas. 1100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ppm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 ou mais.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071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Dentifricio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alia a limpeza dos dentes a exposição continua ao fluoreto. O meio mais racional de uso de fluoreto. Cavidade é banhado com fluoreto e sua concentração permanece na saliva por horas. 1100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ppm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 ou mais.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8042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Os ingredientes químicos no creme dental branqueador causam efeitos nocivos indesejados, não apenas no esmalte, mas também nos tecidos moles, resultando em irritação das mucosas, ulceração e dermatite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circumoral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Observou-se que recentemente, a população em geral está mais inclinada a produtos à base de plantas, à medida que se propagam para serem livres de produtos químicos; portanto, livre de efeitos colaterais prejudiciais e sua eficácia se deve a suas propriedades anti-inflamatórias, antimicrobianas, adstringentes, antidiabéticas, antifúngicas, analgésicas 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anti-sépticas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0115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Além disso, muitos dentifrícios à base de plantas e de uso doméstico afirmam ter propriedades antimicrobianas. Embora as formulações à base de plantas possam ser mais atraentes, pois não requerem álcool, conservantes artificiais, sabores ou cores para sua atividade [ 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5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]; o princípio homeopático básico é que uma substância em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microdose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cura com eficiência os sintomas semelhantes que exigiriam doses maiores, e as formulações homeopáticas têm eficácia como antimicrobiana não-tóxica, anti-inflamatória e antimicrobiana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 diferentes tipos de cremes dentais afirmam ter propriedades antimicrobianas, mas, de fato, são necessárias mais pesquisas para avaliar essa eficácia alegada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 uso de medicamentos naturais para curar várias doenças tornou-se uma tendência crescente [ 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1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]. Nos últimos anos, várias preparações de pastas de dentes contendo ingredientes à base de plantas contribuíram significativamente para a profilaxia dentária na melhoria da saúde bucal. A popularidade das ervas é devida aos efeitos antimicrobianos e anti-inflamatórios de seus ingredientes, conhecidos como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fitoquímicos</a:t>
            </a: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descobriu que os produtos à base de plantas são menos eficazes em comparação com as formulações de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triclosan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dirty="0">
                <a:hlinkClick r:id="rId5"/>
              </a:rPr>
              <a:t>https://www.ncbi.nlm.nih.gov/pmc/articles/PMC4625235/</a:t>
            </a:r>
            <a:endParaRPr lang="pt-BR" dirty="0"/>
          </a:p>
          <a:p>
            <a:r>
              <a:rPr lang="pt-BR" dirty="0">
                <a:hlinkClick r:id="rId6"/>
              </a:rPr>
              <a:t>https://www.ncbi.nlm.nih.gov/pubmed/31514534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5647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10327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bem estabelecido na literatura especifica a relação entre o consumo de açúcar na dieta e carie. Isso ocorre quando o consumo de açúcar e carboidratos ultrapassa os limites de proteção do flúor, principalmente na população mais pobre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Sucos entre refeições, alimentos retentivos ao longo do dia, freq. Alta de ingestão de alimentos e bebidas ao dia, alimentos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cariogenicas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 dieta e lanche na hora de dormir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Fundamental motivação da equipe medico-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odontologica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orientação ao pais sobre hábitos dietéticos e de higiene saudáveis.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Diário alimentar = fornece subsídios para orientar e sugerir mudanças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acumulo do biofilme pode levar a dissolução das estruturas mineralizadas quando esse acumulo se da na presença de sacarose, como também alterações inflamatórias no periodonto.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5059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efeito do fluoreto na diminuição da progressão da carie ocorre em razão de sua presença continua no meio bucal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3481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Fluoreto ativa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remineralização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dental, pois na presença de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fluoreto no meio bucal,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fluorapatita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pode se formar na estrutura dental, diminuindo a desmineralização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777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RISCOS: intoxicação aguda pela ingestão elevada de dose de fluoreto (maior q 5mgF/Kg peso). Intoxicação crônica pela ingestão durante a fase de desenvolvimento do esmalte: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fluorose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qual ocorre devido a exposição crônica ao fluoreto durante a formação do esmalte. A prevalência e gravidade estão relacionadas ao tempo e a dose de exposição na primeira infância. O esmalte apresenta maior porosidade, a qual reflete clinicamente em opacidades dentais. Importante diferenciar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fluorose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defeitos de formação de esmalte, manchas e hipoplasias.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2882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Profilaxia (taça de borracha, escova de </a:t>
            </a:r>
            <a:r>
              <a:rPr lang="pt-BR" dirty="0" err="1"/>
              <a:t>robinson</a:t>
            </a:r>
            <a:r>
              <a:rPr lang="pt-BR" dirty="0"/>
              <a:t>, pasta profilática ou pedra </a:t>
            </a:r>
            <a:r>
              <a:rPr lang="pt-BR" dirty="0" err="1"/>
              <a:t>pomes</a:t>
            </a:r>
            <a:r>
              <a:rPr lang="pt-BR" dirty="0"/>
              <a:t>, micro motor), ATF (algodão, sugador, flúor, </a:t>
            </a:r>
            <a:r>
              <a:rPr lang="pt-BR" dirty="0" err="1"/>
              <a:t>dappen</a:t>
            </a:r>
            <a:r>
              <a:rPr lang="pt-BR" dirty="0"/>
              <a:t> ou moldeira, bolinha de algodão), Aplicação de selante de fossas e fissuras (isolamento absoluto, </a:t>
            </a:r>
            <a:r>
              <a:rPr lang="pt-BR" dirty="0" err="1"/>
              <a:t>mat</a:t>
            </a:r>
            <a:r>
              <a:rPr lang="pt-BR" dirty="0"/>
              <a:t> clinico, sugador e selante), RAR (curetas)</a:t>
            </a: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profilaxia dental não substitui a higienização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deve ser feita diariamente pelo próprio paciente, por meio da escovação, realizada corretamente após as refeições, e utilizando o fio-dental. A profilaxia é um complemento que deve ser realizado de tempos em tempos, garantindo a remoção dos resíduos e placa formada por limitações da limpeza caseira.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470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Para desenvolvimento da cárie é necessário ter a presença do substrato oral, das bactérias e da suscetibilidade.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brasil, em 2010, na idade de 12 anos, apenas 44% da pop estava livre de carie. Atualmente nas ultimas décadas, houve redução na prevalência da carie, consequência da fluoretação da agua, melhorias nas ações de promoção de saúde.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índice CPOD, descrito em 1937, avalia os dentes cariados, perdidos e obturados.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dirty="0"/>
              <a:t>d, descrito por Klein e Palmer em 1937, avaliando-se quais os dentes apresentariam experiência de cárie (cariados, perdidos e obturados)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888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selantes, materiais com características adesivas,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constitue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uma medida não invasiva de controle dos fatores etiológicos da carie, atuando como uma barreira mecânica, minimizando a retenção de resíduos alimentares e formação de biofilme nas fissuras 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fossulas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são de difícil higienização. São indicados apenas em superfícies que de fato necessitem desse tipo de controle. Deve ser avaliado o risco do paciente, momento oportuno para aplicação e 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motivação do paciente e família </a:t>
            </a:r>
          </a:p>
          <a:p>
            <a:r>
              <a:rPr lang="pt-BR" dirty="0"/>
              <a:t>É indicado para pacientes com médio/alto risco, principalmente durante a erupção dos dentes permanentes, pois nesse período estão mais passíveis de serem cariados.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80438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Dentre as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possíveis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etiologias dos traumatismos orofaciais, destaca-se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prática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esportiva; onde o atleta está sujeito a ter lesões de fratura dentária por exemplo.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Dessa forma, se faz necessário que o cirurgião-dentista seja apto a instruir atletas dentro da odontologia do esporte.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4B1A4-9314-A44F-9E2F-5AD81B534E7D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09096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Quadro 2 – a borracha natural tem limitada resistência ao envelhecimento, não é resistente a agentes oxidantes, principalmente em contato com líquidos. Consequentemente, isso vai diminuir a durabilidade de protetores confeccionados por borracha natural</a:t>
            </a:r>
          </a:p>
          <a:p>
            <a:r>
              <a:rPr lang="pt-BR" dirty="0"/>
              <a:t>Quadro 3 – O PVC vai possui um maior módulo de </a:t>
            </a:r>
            <a:r>
              <a:rPr lang="pt-BR" dirty="0" err="1"/>
              <a:t>eslasticidade</a:t>
            </a:r>
            <a:r>
              <a:rPr lang="pt-BR" dirty="0"/>
              <a:t> do que o polietileno, dessa forma irá absorver maior impacto.</a:t>
            </a:r>
          </a:p>
          <a:p>
            <a:r>
              <a:rPr lang="pt-BR" dirty="0"/>
              <a:t>Quadro 4 – O poliuretano sofre hidrólise em ambientes úmidos e quentes, ademais em ambientes muito ácidos ou básicos ele sofre alterações estruturais.</a:t>
            </a:r>
          </a:p>
          <a:p>
            <a:r>
              <a:rPr lang="pt-BR" dirty="0"/>
              <a:t>Quadro 5 – O silicone possui baixa resistência ao rasgamento e sofre alteração dimensional na presença de fluidos bucais.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4B1A4-9314-A44F-9E2F-5AD81B534E7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0550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Devido a sua resistência à pressão e absorção de choques, também é muito utilizado em para-choques de carro e amortecedores de calçados.</a:t>
            </a:r>
          </a:p>
          <a:p>
            <a:r>
              <a:rPr lang="pt-BR" dirty="0"/>
              <a:t>O EVA também possui baixa densidade, o que diminui a absorção de água (ex. prancha de natação)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4B1A4-9314-A44F-9E2F-5AD81B534E7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43745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atleta necessite segurar o protetor com os dentes posteriores, provocando atividade muscular constante, o que pode facilitar o desenvolvimento de doenças como DTM.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4B1A4-9314-A44F-9E2F-5AD81B534E7D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1011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vez que a temperatura está muito alta e não há nenhum controle e acompanhamento profissional na confecção desse protetor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4B1A4-9314-A44F-9E2F-5AD81B534E7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09630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4B1A4-9314-A44F-9E2F-5AD81B534E7D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54680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 proteção e conforto ao atleta</a:t>
            </a:r>
            <a:r>
              <a:rPr lang="pt-BR" dirty="0">
                <a:effectLst/>
              </a:rPr>
              <a:t>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64B1A4-9314-A44F-9E2F-5AD81B534E7D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86341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0734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19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375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controle do biofilme aliado ao flúor leva a reversibilidade dessas doenças.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acumulo do biofilme pode levar a dissolução das estruturas mineralizadas quando esse acumulo se da na presença de sacarose, como também alterações inflamatórias no periodonto.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1337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: </a:t>
            </a:r>
            <a:r>
              <a:rPr lang="pt-BR" dirty="0" err="1"/>
              <a:t>Orienatação</a:t>
            </a:r>
            <a:r>
              <a:rPr lang="pt-BR" dirty="0"/>
              <a:t> sobre HO e dieta são fundamentais para prevenção das doenças bucais e para mudar hábitos e vícios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9622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Em relação as escovas, temos uma infinidade de marcos e modelos. A escova ideal apresenta: </a:t>
            </a:r>
          </a:p>
          <a:p>
            <a:r>
              <a:rPr lang="pt-BR" dirty="0"/>
              <a:t>É de fundamental importância o uso do fio dental uma vez ao dia antes da escovação para remoção das sujidades no espaço interdental que a escova não alcança</a:t>
            </a:r>
          </a:p>
          <a:p>
            <a:r>
              <a:rPr lang="pt-BR" dirty="0"/>
              <a:t>O ideal é que se realize a escovação sempre após as refeições, o que é muito difícil de conseguir com nossos pacientes. Então orientamos que escovem no mínimo 4 vezes por dia. Principalmente antes de dormir. </a:t>
            </a:r>
          </a:p>
          <a:p>
            <a:r>
              <a:rPr lang="pt-BR" dirty="0"/>
              <a:t>Periodicidade de troca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escova e o fio dental são os principais objetos de escolha para remoção do biofilme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escova deve proporcionar uma limpeza eficiente no maior numero possível de superfícies dentarias, sem provocar danos aos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moles e duros. Função de remover o fator necessário para carie: biofilme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2672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Dentifricio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alia a limpeza dos dentes a exposição continua ao fluoreto. O meio mais racional de uso de fluoreto. Cavidade é banhado com fluoreto e sua concentração permanece na saliva por horas. 1100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ppm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 ou mais.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8189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7785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s. Para tal os dentifrícios são classificados de acordo com o potencial de abrasividade em relação a dentina (RDA) Assim, um dentifrício precisa ter abrasividade, mas ao mesmo tempo deve haver um limite. Internacionalmente for estabelecido que o valor máximo de aceito do RDA de um dentifrício deve ser 250.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1F9A9F-108A-364F-8A2B-67C60294EBB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6078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8011A-A986-4021-876E-85EDE1D1F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7F8A58-295D-4020-A5AC-31CE81017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403BAA-8C0E-432C-9C6B-961799D2C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315F6-AB77-1A41-BDEA-1045443DD127}" type="datetimeFigureOut">
              <a:rPr lang="pt-BR" smtClean="0"/>
              <a:t>19/09/2019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5344CE-94BC-4AAF-B3DA-570E62343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6AB23B-2080-4572-824F-12C1B643C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E79C-1A02-D24D-92C7-661EC515E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543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E153C8-A504-4727-9356-1AEE9DDB9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CF5A598-D062-4C05-8C03-4010ABC61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0C00CF-4975-4AB6-8C06-D105B2978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315F6-AB77-1A41-BDEA-1045443DD127}" type="datetimeFigureOut">
              <a:rPr lang="pt-BR" smtClean="0"/>
              <a:t>19/09/2019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89FBCA-196F-4A2E-83B0-075CA059E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0EFA6D-61E1-45C4-AE7D-8A8C5D94A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E79C-1A02-D24D-92C7-661EC515E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2791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F683E75-86A9-4F4D-9549-E3A97AE061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D300206-4D41-4758-966C-FCDA6FC4D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9FA2FB-78CE-452B-9911-6E254FF8E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315F6-AB77-1A41-BDEA-1045443DD127}" type="datetimeFigureOut">
              <a:rPr lang="pt-BR" smtClean="0"/>
              <a:t>19/09/2019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493B2A7-AB94-478A-9650-D485F3A47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322CAE-A250-47C2-87B0-C9B1825A6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E79C-1A02-D24D-92C7-661EC515E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6462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4C7704-69E2-4AB2-AC61-8B81DA626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943514-597D-4EAD-AA48-658F12505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2619C9-CF1D-4919-BA7A-56F60414C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315F6-AB77-1A41-BDEA-1045443DD127}" type="datetimeFigureOut">
              <a:rPr lang="pt-BR" smtClean="0"/>
              <a:t>19/09/2019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47771C2-69FD-4E22-BC88-0BA3D023C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C70004-B59E-44CA-A679-1A44187CA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E79C-1A02-D24D-92C7-661EC515E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7728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105A6E-0AB7-4C7A-A092-EF78FB8F2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A329EE9-90EE-4690-8A9C-440938097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C60C06A-147A-4105-9254-31C7C94C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315F6-AB77-1A41-BDEA-1045443DD127}" type="datetimeFigureOut">
              <a:rPr lang="pt-BR" smtClean="0"/>
              <a:t>19/09/2019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8DFBA5-1489-4F1D-8EFE-FAD243632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AD0899-4118-4E4A-8A69-FE82F0E80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E79C-1A02-D24D-92C7-661EC515E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8540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2821F-BB31-4988-88F4-918AF7F34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008EDE-1A1F-4642-A1C3-5C53985CD5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D7CEA04-D61F-47EA-9D86-6706D662D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68C0C69-A699-4A0C-AD50-F5664FF08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315F6-AB77-1A41-BDEA-1045443DD127}" type="datetimeFigureOut">
              <a:rPr lang="pt-BR" smtClean="0"/>
              <a:t>19/09/2019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196DFCD-67BF-4439-A749-F211A7415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DAD8134-0EC3-4C07-A432-1442982C3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E79C-1A02-D24D-92C7-661EC515E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3865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469A89-8705-42CA-8B38-CCA5D714B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5548C90-04BF-446F-9E85-4FE2A99B6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0C269E8-E3D6-4FEA-9080-D4F9B5FA0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F6324C8-D108-408D-98EB-49D9EA90AC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753A8D1-1547-4080-8A54-C9F490BEE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1CBB427-1F58-4036-8493-CBD5B6328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315F6-AB77-1A41-BDEA-1045443DD127}" type="datetimeFigureOut">
              <a:rPr lang="pt-BR" smtClean="0"/>
              <a:t>19/09/2019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373B8F3-FEDB-4D4D-9BCD-E38182A2E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920CC49-4D5B-448E-9057-412B423BF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E79C-1A02-D24D-92C7-661EC515E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7282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0498CB-0FB5-4BA9-B61E-3B6B3A160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5C9FF69-81EA-4148-9782-ED6E2BC15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315F6-AB77-1A41-BDEA-1045443DD127}" type="datetimeFigureOut">
              <a:rPr lang="pt-BR" smtClean="0"/>
              <a:t>19/09/2019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054AB97-8D57-4757-A545-579746931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1FC3923-526D-436D-9D73-2331F978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E79C-1A02-D24D-92C7-661EC515E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3193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3953213-5E1E-433B-87D4-CAE30A668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315F6-AB77-1A41-BDEA-1045443DD127}" type="datetimeFigureOut">
              <a:rPr lang="pt-BR" smtClean="0"/>
              <a:t>19/09/2019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D846BDA-AC90-460C-A58D-E2CD2781E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05FF716-B4B0-49D9-9BC8-2C0858EF4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E79C-1A02-D24D-92C7-661EC515E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8395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E68E90-0D42-44EA-BC08-313A6C9B4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C9D587-9768-4A84-A04F-4C0A0902E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17746D3-93DC-4D8F-8BB4-3A3294EC9E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1FFA0E4-BE46-4B33-8D24-0B3D23DB9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315F6-AB77-1A41-BDEA-1045443DD127}" type="datetimeFigureOut">
              <a:rPr lang="pt-BR" smtClean="0"/>
              <a:t>19/09/2019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40E0DD9-46C7-4DF0-A6D5-802C1C1A0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061AACA-BBD3-4A95-9654-DD3D044C5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E79C-1A02-D24D-92C7-661EC515E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1206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2901B8-3190-4159-85FD-BC1B7EF4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08F0FB4-F889-4E87-923E-ED9F76AF12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A0607A0-284A-49B6-8E39-28EAB0083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2AFA5E2-267F-46B7-9E86-7B64B3A3A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315F6-AB77-1A41-BDEA-1045443DD127}" type="datetimeFigureOut">
              <a:rPr lang="pt-BR" smtClean="0"/>
              <a:t>19/09/2019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47B50D0-6398-468B-9DB3-74647541A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7895D00-1F44-46F2-87D2-8263BFFD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EE79C-1A02-D24D-92C7-661EC515E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6425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77EE079-0060-4F48-A822-186CFDF5D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56B276C-8013-413C-84F8-06E6FA3DA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DD5ADC-706D-4320-865F-558D8404E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315F6-AB77-1A41-BDEA-1045443DD127}" type="datetimeFigureOut">
              <a:rPr lang="pt-BR" smtClean="0"/>
              <a:t>19/09/2019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2656F5-9C50-4616-8E10-89E3C37CD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90EBDFE-9A84-425B-86CA-85488EA0D7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EE79C-1A02-D24D-92C7-661EC515E9C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5295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1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56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microsoft.com/office/2007/relationships/hdphoto" Target="../media/hdphoto5.wdp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https://d26lpennugtm8s.cloudfront.net/stores/129/856/products/protetor-pro-azul-11-a78bcd6604bfbd645415415172457937-1024-1024.png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http://fr.muaythaitv.com/images/m1200/global/shop/shock-doctor/4100.jpg" TargetMode="External"/><Relationship Id="rId4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https://i2.wp.com/blog.dentalcremer.com.br/wp-content/uploads/2016/12/Protetor-Bucal-TIPO-IV-2.jpg?fit=885%2C567&amp;ssl=1" TargetMode="External"/><Relationship Id="rId5" Type="http://schemas.openxmlformats.org/officeDocument/2006/relationships/image" Target="../media/image71.jpeg"/><Relationship Id="rId4" Type="http://schemas.openxmlformats.org/officeDocument/2006/relationships/image" Target="https://i1.wp.com/blog.dentalcremer.com.br/wp-content/uploads/2016/12/Protetor-Bucal-TIPO-IV.jpg?ssl=1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m para logo usp branco">
            <a:extLst>
              <a:ext uri="{FF2B5EF4-FFF2-40B4-BE49-F238E27FC236}">
                <a16:creationId xmlns:a16="http://schemas.microsoft.com/office/drawing/2014/main" id="{BC26DF14-B7AB-DD42-90EA-927C9CF13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518" y="6056671"/>
            <a:ext cx="1657929" cy="70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m relacionada">
            <a:extLst>
              <a:ext uri="{FF2B5EF4-FFF2-40B4-BE49-F238E27FC236}">
                <a16:creationId xmlns:a16="http://schemas.microsoft.com/office/drawing/2014/main" id="{0F5474A8-FCA2-6940-BAF9-659BE1A1B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88" l="938" r="100000">
                        <a14:foregroundMark x1="10521" y1="41051" x2="23021" y2="83893"/>
                        <a14:foregroundMark x1="23958" y1="90045" x2="86979" y2="90940"/>
                        <a14:foregroundMark x1="35208" y1="96197" x2="37604" y2="79083"/>
                        <a14:foregroundMark x1="9688" y1="39150" x2="11979" y2="40828"/>
                        <a14:foregroundMark x1="17292" y1="98546" x2="95521" y2="98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65" y="1245101"/>
            <a:ext cx="6056629" cy="564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60CFB2D-36E4-8B46-80B3-066FAFA4D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8769" y="2641700"/>
            <a:ext cx="5260434" cy="2974850"/>
          </a:xfrm>
        </p:spPr>
        <p:txBody>
          <a:bodyPr>
            <a:noAutofit/>
          </a:bodyPr>
          <a:lstStyle/>
          <a:p>
            <a:r>
              <a:rPr lang="pt-BR" sz="5400" dirty="0">
                <a:solidFill>
                  <a:srgbClr val="FF0000"/>
                </a:solidFill>
                <a:latin typeface="Courier" pitchFamily="2" charset="0"/>
                <a:ea typeface="Ayuthaya" pitchFamily="2" charset="-34"/>
                <a:cs typeface="Consolas" panose="020B0609020204030204" pitchFamily="49" charset="0"/>
              </a:rPr>
              <a:t>MATERIAIS PREVENTIVOS DAS DOENÇAS BUCAIS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9304D5B-1912-504D-974E-953AD4D8C0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1448" y="132458"/>
            <a:ext cx="9144000" cy="1655762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Programa de Pós-graduação de Reabilitação Oral da Faculdade de Odontologia de Ribeirão Preto (FORP-USP)</a:t>
            </a:r>
          </a:p>
          <a:p>
            <a:r>
              <a:rPr lang="pt-BR" dirty="0">
                <a:solidFill>
                  <a:schemeClr val="bg1"/>
                </a:solidFill>
              </a:rPr>
              <a:t>Disciplina de Materiais Dentários</a:t>
            </a:r>
          </a:p>
        </p:txBody>
      </p:sp>
      <p:pic>
        <p:nvPicPr>
          <p:cNvPr id="1026" name="Picture 2" descr="Resultado de imagem para forp simbolo sem fundo">
            <a:extLst>
              <a:ext uri="{FF2B5EF4-FFF2-40B4-BE49-F238E27FC236}">
                <a16:creationId xmlns:a16="http://schemas.microsoft.com/office/drawing/2014/main" id="{FAFF7B0F-EBB1-124A-BF4A-4BABD3EEC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18360"/>
            <a:ext cx="1246648" cy="13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0A25F0E-A536-FF43-8E2F-2EA597B627FB}"/>
              </a:ext>
            </a:extLst>
          </p:cNvPr>
          <p:cNvSpPr txBox="1"/>
          <p:nvPr/>
        </p:nvSpPr>
        <p:spPr>
          <a:xfrm>
            <a:off x="32559" y="5657319"/>
            <a:ext cx="7595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Mestrandas: </a:t>
            </a:r>
          </a:p>
          <a:p>
            <a:r>
              <a:rPr lang="pt-BR" dirty="0">
                <a:solidFill>
                  <a:schemeClr val="bg1"/>
                </a:solidFill>
              </a:rPr>
              <a:t>Ana Emanuela Cisne de Lima</a:t>
            </a:r>
          </a:p>
          <a:p>
            <a:r>
              <a:rPr lang="pt-BR" dirty="0">
                <a:solidFill>
                  <a:schemeClr val="bg1"/>
                </a:solidFill>
              </a:rPr>
              <a:t>Letícia </a:t>
            </a:r>
            <a:r>
              <a:rPr lang="pt-BR" dirty="0" err="1">
                <a:solidFill>
                  <a:schemeClr val="bg1"/>
                </a:solidFill>
              </a:rPr>
              <a:t>Montarele</a:t>
            </a:r>
            <a:r>
              <a:rPr lang="pt-BR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709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escova de dentes, interior&#10;&#10;Descrição gerada automaticamente">
            <a:extLst>
              <a:ext uri="{FF2B5EF4-FFF2-40B4-BE49-F238E27FC236}">
                <a16:creationId xmlns:a16="http://schemas.microsoft.com/office/drawing/2014/main" id="{B79BA561-6981-4393-A2E1-D6B85B185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390194-F0BC-4A6B-A5E6-B251BDD2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/>
          </a:bodyPr>
          <a:lstStyle/>
          <a:p>
            <a:pPr algn="ctr"/>
            <a:r>
              <a:rPr lang="pt-BR" sz="5400" b="1" dirty="0">
                <a:solidFill>
                  <a:schemeClr val="accent1">
                    <a:lumMod val="75000"/>
                  </a:schemeClr>
                </a:solidFill>
                <a:latin typeface="Algerian" panose="04020705040A02060702" pitchFamily="82" charset="0"/>
              </a:rPr>
              <a:t>DENTIFRÍCIO</a:t>
            </a:r>
            <a:endParaRPr lang="pt-BR" sz="5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693C51-1C97-4220-AC40-60B7ED032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93" y="2309380"/>
            <a:ext cx="6030871" cy="4397788"/>
          </a:xfrm>
        </p:spPr>
        <p:txBody>
          <a:bodyPr anchor="t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Presença de </a:t>
            </a: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Flúor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Marcas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Veículo de transporte de substancias preventivas e </a:t>
            </a:r>
            <a:r>
              <a:rPr lang="pt-B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terapeuticas</a:t>
            </a: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Quantidade na escova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56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56827C3C-D52F-46CE-A441-3CD6A1A6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52A8B51-0A89-497B-B882-6658E029A3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Uma imagem contendo interior, objeto&#10;&#10;Descrição gerada automaticamente">
            <a:extLst>
              <a:ext uri="{FF2B5EF4-FFF2-40B4-BE49-F238E27FC236}">
                <a16:creationId xmlns:a16="http://schemas.microsoft.com/office/drawing/2014/main" id="{80A242B0-044B-4FAC-B483-E3A2B547E5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" b="8"/>
          <a:stretch/>
        </p:blipFill>
        <p:spPr>
          <a:xfrm>
            <a:off x="965200" y="1989458"/>
            <a:ext cx="2879083" cy="2879083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EB1CEFBF-6F09-4052-862B-E219DA157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26882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m 6" descr="Uma imagem contendo objeto, escova de dentes&#10;&#10;Descrição gerada automaticamente">
            <a:extLst>
              <a:ext uri="{FF2B5EF4-FFF2-40B4-BE49-F238E27FC236}">
                <a16:creationId xmlns:a16="http://schemas.microsoft.com/office/drawing/2014/main" id="{9762960A-D89D-4C94-A514-4DEAEB36A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7" r="7688" b="-3"/>
          <a:stretch/>
        </p:blipFill>
        <p:spPr>
          <a:xfrm>
            <a:off x="4647976" y="2217596"/>
            <a:ext cx="2880360" cy="242382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BCB5D417-2A71-445D-B4C7-9E814D633D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2847" y="643466"/>
            <a:ext cx="3522548" cy="5571067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 descr="Uma imagem contendo escova de dentes, objeto&#10;&#10;Descrição gerada automaticamente">
            <a:extLst>
              <a:ext uri="{FF2B5EF4-FFF2-40B4-BE49-F238E27FC236}">
                <a16:creationId xmlns:a16="http://schemas.microsoft.com/office/drawing/2014/main" id="{E496F8EF-3200-4868-9B5E-B6E1820F59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43" r="-3" b="-3"/>
          <a:stretch/>
        </p:blipFill>
        <p:spPr>
          <a:xfrm>
            <a:off x="8343941" y="2239323"/>
            <a:ext cx="2880360" cy="237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18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90194-F0BC-4A6B-A5E6-B251BDD2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269310"/>
            <a:ext cx="5006336" cy="1325563"/>
          </a:xfrm>
        </p:spPr>
        <p:txBody>
          <a:bodyPr>
            <a:normAutofit/>
          </a:bodyPr>
          <a:lstStyle/>
          <a:p>
            <a:r>
              <a:rPr lang="pt-BR" b="1" dirty="0">
                <a:latin typeface="Algerian" panose="04020705040A02060702" pitchFamily="82" charset="0"/>
              </a:rPr>
              <a:t>COMPONENTES</a:t>
            </a:r>
            <a:br>
              <a:rPr lang="pt-BR" b="1" dirty="0">
                <a:latin typeface="Algerian" panose="04020705040A02060702" pitchFamily="82" charset="0"/>
              </a:rPr>
            </a:br>
            <a:endParaRPr lang="pt-BR" b="1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 descr="Uma imagem contendo escova de dentes, interior, céu, pincel&#10;&#10;Descrição gerada automaticamente">
            <a:extLst>
              <a:ext uri="{FF2B5EF4-FFF2-40B4-BE49-F238E27FC236}">
                <a16:creationId xmlns:a16="http://schemas.microsoft.com/office/drawing/2014/main" id="{683B80BB-C838-40D9-ABD6-638864963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6" r="8603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graphicFrame>
        <p:nvGraphicFramePr>
          <p:cNvPr id="11" name="Espaço Reservado para Conteúdo 5">
            <a:extLst>
              <a:ext uri="{FF2B5EF4-FFF2-40B4-BE49-F238E27FC236}">
                <a16:creationId xmlns:a16="http://schemas.microsoft.com/office/drawing/2014/main" id="{1AE6D1F4-46FF-4D8D-9846-1FF53F3986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7464897"/>
              </p:ext>
            </p:extLst>
          </p:nvPr>
        </p:nvGraphicFramePr>
        <p:xfrm>
          <a:off x="143692" y="1465545"/>
          <a:ext cx="5875526" cy="49853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0673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436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450DAAC-D660-453F-98D8-3B74333CF7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56" t="41584" r="15305" b="40980"/>
          <a:stretch/>
        </p:blipFill>
        <p:spPr>
          <a:xfrm>
            <a:off x="2188340" y="3056351"/>
            <a:ext cx="7815320" cy="108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18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288739-E269-4450-AFF6-4968A87F1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08" y="613775"/>
            <a:ext cx="4554088" cy="543989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000" dirty="0">
                <a:latin typeface="Bookman Old Style" panose="02050604050505020204" pitchFamily="18" charset="0"/>
              </a:rPr>
              <a:t>Maior concentração de fluoreto aumentou a proteção contra os efeitos deletérios da alta pasta abrasiva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0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0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0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0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2000" dirty="0">
                <a:latin typeface="Bookman Old Style" panose="02050604050505020204" pitchFamily="18" charset="0"/>
              </a:rPr>
              <a:t>Formulações de pasta de dente altamente abrasivas podem causar maior desgaste da superfície, especialmente em frequências de escovação mais altas.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000" dirty="0">
              <a:latin typeface="Bookman Old Style" panose="020506040505050202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EC8C656-AAD5-43FE-90FC-2E84923CA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18447" r="6875" b="12146"/>
          <a:stretch/>
        </p:blipFill>
        <p:spPr>
          <a:xfrm>
            <a:off x="4810248" y="1478072"/>
            <a:ext cx="7063961" cy="319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19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bolo, interior, sentado, superior&#10;&#10;Descrição gerada automaticamente">
            <a:extLst>
              <a:ext uri="{FF2B5EF4-FFF2-40B4-BE49-F238E27FC236}">
                <a16:creationId xmlns:a16="http://schemas.microsoft.com/office/drawing/2014/main" id="{48684070-62C8-445A-AA4F-19738EC16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86" b="18063"/>
          <a:stretch/>
        </p:blipFill>
        <p:spPr>
          <a:xfrm>
            <a:off x="-1" y="10"/>
            <a:ext cx="12192001" cy="4666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390194-F0BC-4A6B-A5E6-B251BDD2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491" y="4967017"/>
            <a:ext cx="7705016" cy="1509931"/>
          </a:xfrm>
        </p:spPr>
        <p:txBody>
          <a:bodyPr>
            <a:normAutofit/>
          </a:bodyPr>
          <a:lstStyle/>
          <a:p>
            <a:pPr algn="ctr"/>
            <a:r>
              <a:rPr lang="pt-BR" sz="6000" b="1" dirty="0">
                <a:solidFill>
                  <a:srgbClr val="000000"/>
                </a:solidFill>
                <a:latin typeface="Algerian" panose="04020705040A02060702" pitchFamily="82" charset="0"/>
              </a:rPr>
              <a:t>Carvão ativado</a:t>
            </a:r>
            <a:endParaRPr lang="pt-BR" sz="6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60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comida, interior&#10;&#10;Descrição gerada automaticamente">
            <a:extLst>
              <a:ext uri="{FF2B5EF4-FFF2-40B4-BE49-F238E27FC236}">
                <a16:creationId xmlns:a16="http://schemas.microsoft.com/office/drawing/2014/main" id="{6F7721D9-F4C8-4476-9AD0-FBCFCEA7B4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</a:blip>
          <a:srcRect t="4348" b="4216"/>
          <a:stretch/>
        </p:blipFill>
        <p:spPr>
          <a:xfrm>
            <a:off x="-7" y="-8"/>
            <a:ext cx="12192000" cy="685595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390194-F0BC-4A6B-A5E6-B251BDD2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2" y="330844"/>
            <a:ext cx="6387102" cy="1325563"/>
          </a:xfrm>
        </p:spPr>
        <p:txBody>
          <a:bodyPr>
            <a:normAutofit/>
          </a:bodyPr>
          <a:lstStyle/>
          <a:p>
            <a:r>
              <a:rPr lang="pt-BR" b="1" dirty="0">
                <a:latin typeface="Algerian" panose="04020705040A02060702" pitchFamily="82" charset="0"/>
              </a:rPr>
              <a:t>Carvão ativado</a:t>
            </a:r>
            <a:endParaRPr lang="pt-BR" b="1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693C51-1C97-4220-AC40-60B7ED032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597340" cy="3181684"/>
          </a:xfrm>
        </p:spPr>
        <p:txBody>
          <a:bodyPr anchor="t">
            <a:norm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“EFEITO CLAREADOR”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NOVA MODA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CLAREADOR DOS FAMOSOS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Material preventivo associado à novos compostos.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6B8807B-7828-4E42-86D6-939A5397D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-2055"/>
            <a:ext cx="4666892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 descr="Uma imagem contendo bolo, interior, sentado, superior&#10;&#10;Descrição gerada automaticamente">
            <a:extLst>
              <a:ext uri="{FF2B5EF4-FFF2-40B4-BE49-F238E27FC236}">
                <a16:creationId xmlns:a16="http://schemas.microsoft.com/office/drawing/2014/main" id="{48684070-62C8-445A-AA4F-19738EC165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58" r="7893" b="1"/>
          <a:stretch/>
        </p:blipFill>
        <p:spPr>
          <a:xfrm>
            <a:off x="7689829" y="-2055"/>
            <a:ext cx="4502173" cy="3316924"/>
          </a:xfrm>
          <a:custGeom>
            <a:avLst/>
            <a:gdLst>
              <a:gd name="connsiteX0" fmla="*/ 154695 w 4502173"/>
              <a:gd name="connsiteY0" fmla="*/ 0 h 3316924"/>
              <a:gd name="connsiteX1" fmla="*/ 4502173 w 4502173"/>
              <a:gd name="connsiteY1" fmla="*/ 0 h 3316924"/>
              <a:gd name="connsiteX2" fmla="*/ 4502173 w 4502173"/>
              <a:gd name="connsiteY2" fmla="*/ 2237639 h 3316924"/>
              <a:gd name="connsiteX3" fmla="*/ 4365663 w 4502173"/>
              <a:gd name="connsiteY3" fmla="*/ 2420191 h 3316924"/>
              <a:gd name="connsiteX4" fmla="*/ 2464181 w 4502173"/>
              <a:gd name="connsiteY4" fmla="*/ 3316924 h 3316924"/>
              <a:gd name="connsiteX5" fmla="*/ 0 w 4502173"/>
              <a:gd name="connsiteY5" fmla="*/ 852743 h 3316924"/>
              <a:gd name="connsiteX6" fmla="*/ 110786 w 4502173"/>
              <a:gd name="connsiteY6" fmla="*/ 119971 h 3316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21522FF-6566-4006-942D-BC88636248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50" r="12758" b="-1"/>
          <a:stretch/>
        </p:blipFill>
        <p:spPr>
          <a:xfrm>
            <a:off x="8768834" y="4082148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13821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88952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2B9C9AC-F856-4D93-B94A-084782246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9930" r="4145" b="24596"/>
          <a:stretch/>
        </p:blipFill>
        <p:spPr>
          <a:xfrm>
            <a:off x="1334585" y="131984"/>
            <a:ext cx="9954795" cy="412029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639665" y="5097939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FFCFABA-7844-4914-B351-511185730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8784" y="4824249"/>
            <a:ext cx="6673136" cy="1461780"/>
          </a:xfrm>
        </p:spPr>
        <p:txBody>
          <a:bodyPr anchor="ctr">
            <a:norm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pt-BR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Carvão ativado não teve efeito imediato (p&gt; 0,05), como observado para os cremes dentais com microesferas, peroxido de hidrogênio e </a:t>
            </a:r>
            <a:r>
              <a:rPr lang="pt-BR" sz="20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covarina</a:t>
            </a:r>
            <a:r>
              <a:rPr lang="pt-BR" sz="2000" dirty="0">
                <a:solidFill>
                  <a:schemeClr val="bg1"/>
                </a:solidFill>
                <a:latin typeface="Bookman Old Style" panose="02050604050505020204" pitchFamily="18" charset="0"/>
              </a:rPr>
              <a:t> azul. </a:t>
            </a:r>
          </a:p>
        </p:txBody>
      </p:sp>
    </p:spTree>
    <p:extLst>
      <p:ext uri="{BB962C8B-B14F-4D97-AF65-F5344CB8AC3E}">
        <p14:creationId xmlns:p14="http://schemas.microsoft.com/office/powerpoint/2010/main" val="11922575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9DD680-0319-496A-A14B-8D9951E54C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91" y="125260"/>
            <a:ext cx="3819552" cy="6501007"/>
          </a:xfrm>
        </p:spPr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pt-BR" sz="2400" dirty="0">
                <a:latin typeface="Bookman Old Style" panose="02050604050505020204" pitchFamily="18" charset="0"/>
              </a:rPr>
              <a:t>Não foi encontrado evidências científicas suficientes para substanciar os benefícios ou alegações de segurança.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pt-BR" sz="2400" dirty="0">
                <a:latin typeface="Bookman Old Style" panose="02050604050505020204" pitchFamily="18" charset="0"/>
              </a:rPr>
              <a:t>É necessário ensaios clínicos controlados e investigações para determinar a eficácia e a segurança do produto. 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F0991AA-C623-4EA9-B3AA-619858393C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18" t="17169" r="15343" b="37900"/>
          <a:stretch/>
        </p:blipFill>
        <p:spPr>
          <a:xfrm>
            <a:off x="4654297" y="1109740"/>
            <a:ext cx="7537704" cy="329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33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BC6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Uma boa soluÃ§Ã£o caseira para clarear os dentes Ã© escovar os dentes diariamente com uma pasta de dentes branqueadora juntamente com um pÃ³ caseiro...">
            <a:extLst>
              <a:ext uri="{FF2B5EF4-FFF2-40B4-BE49-F238E27FC236}">
                <a16:creationId xmlns:a16="http://schemas.microsoft.com/office/drawing/2014/main" id="{E574FF9B-D8C5-4107-88FA-04951366B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0" r="1" b="1770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693C51-1C97-4220-AC40-60B7ED032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8975" y="413359"/>
            <a:ext cx="3525083" cy="5356728"/>
          </a:xfrm>
        </p:spPr>
        <p:txBody>
          <a:bodyPr anchor="ctr">
            <a:norm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Presença de peróxidos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pt-B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pt-B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endParaRPr lang="pt-B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 marL="0" indent="0" algn="ctr">
              <a:buNone/>
            </a:pPr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Partículas mais abrasivas 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390194-F0BC-4A6B-A5E6-B251BDD2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pt-BR" b="1">
                <a:solidFill>
                  <a:srgbClr val="FFFFFF"/>
                </a:solidFill>
                <a:latin typeface="Algerian" panose="04020705040A02060702" pitchFamily="82" charset="0"/>
              </a:rPr>
              <a:t>DENTIFRÍCIos Braqueadores</a:t>
            </a:r>
            <a:endParaRPr lang="pt-BR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294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594D0A-719E-4D9A-8282-B0680F69A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955" y="875072"/>
            <a:ext cx="5008061" cy="4276366"/>
          </a:xfrm>
        </p:spPr>
        <p:txBody>
          <a:bodyPr/>
          <a:lstStyle/>
          <a:p>
            <a:pPr algn="ctr"/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O que são materiais preventivos na Odontologia?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E0FCA60-46C9-4782-8639-301825F731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59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09829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22CE43-FEF8-4165-82E6-227DE65A9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r>
              <a:rPr lang="pt-BR" sz="2000">
                <a:solidFill>
                  <a:schemeClr val="bg1"/>
                </a:solidFill>
              </a:rPr>
              <a:t> No presente estudo, não foram encontradas diferenças significativas entre os dois cremes dentais clareadores (Pepsodent whitening® e Colgate whitening®) e os cremes dentais convencionais em relação à abrasividade.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00AD1ED-4DC8-4176-AAE9-1DC894B23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73" t="13516" r="18117" b="9930"/>
          <a:stretch/>
        </p:blipFill>
        <p:spPr>
          <a:xfrm>
            <a:off x="5203767" y="1153361"/>
            <a:ext cx="6542117" cy="439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411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B20EB8F4-BE29-445E-8144-44A0EB8109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16"/>
          <a:stretch/>
        </p:blipFill>
        <p:spPr>
          <a:xfrm>
            <a:off x="292762" y="125260"/>
            <a:ext cx="3084838" cy="626100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CD67800-37AC-4E14-89B0-F79DCB3FB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6560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Espaço Reservado para Conteúdo 4" descr="Uma imagem contendo sinal, comida, interior&#10;&#10;Descrição gerada automaticamente">
            <a:extLst>
              <a:ext uri="{FF2B5EF4-FFF2-40B4-BE49-F238E27FC236}">
                <a16:creationId xmlns:a16="http://schemas.microsoft.com/office/drawing/2014/main" id="{E6CB618A-0E43-4854-89E4-0F991E41A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58468" y="419941"/>
            <a:ext cx="3622990" cy="5427702"/>
          </a:xfrm>
          <a:prstGeom prst="rect">
            <a:avLst/>
          </a:prstGeom>
        </p:spPr>
      </p:pic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20F1788F-A5AE-4188-8274-F7F2E3833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959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:a16="http://schemas.microsoft.com/office/drawing/2014/main" id="{4A4EB0EC-92AB-4AA9-ACE2-0150418D9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846" y="178496"/>
            <a:ext cx="3851847" cy="6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925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interior, mesa, xícara, comida&#10;&#10;Descrição gerada automaticamente">
            <a:extLst>
              <a:ext uri="{FF2B5EF4-FFF2-40B4-BE49-F238E27FC236}">
                <a16:creationId xmlns:a16="http://schemas.microsoft.com/office/drawing/2014/main" id="{7C457105-AA7F-4DD4-A39D-D360D183C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9239" y="0"/>
            <a:ext cx="3429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A2A3F26-FE3D-4BF0-BEC3-2CB19CE1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761" y="0"/>
            <a:ext cx="3910932" cy="6858000"/>
          </a:xfrm>
          <a:prstGeom prst="rect">
            <a:avLst/>
          </a:prstGeom>
        </p:spPr>
      </p:pic>
      <p:pic>
        <p:nvPicPr>
          <p:cNvPr id="6" name="Imagem 5" descr="Uma imagem contendo pessoa, interior, parede, sorrindo&#10;&#10;Descrição gerada automaticamente">
            <a:extLst>
              <a:ext uri="{FF2B5EF4-FFF2-40B4-BE49-F238E27FC236}">
                <a16:creationId xmlns:a16="http://schemas.microsoft.com/office/drawing/2014/main" id="{89A99D0A-06A0-48D1-A58F-E3180FE49A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81" b="32624"/>
          <a:stretch/>
        </p:blipFill>
        <p:spPr>
          <a:xfrm>
            <a:off x="4675769" y="2178071"/>
            <a:ext cx="3199266" cy="364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44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xícara, interior, comida, mesa&#10;&#10;Descrição gerada automaticamente">
            <a:extLst>
              <a:ext uri="{FF2B5EF4-FFF2-40B4-BE49-F238E27FC236}">
                <a16:creationId xmlns:a16="http://schemas.microsoft.com/office/drawing/2014/main" id="{1EF0F8A1-DE69-4D45-B22D-4534C077EC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" r="1692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4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390194-F0BC-4A6B-A5E6-B251BDD2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250" y="1485991"/>
            <a:ext cx="4593021" cy="1891365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latin typeface="Algerian" panose="04020705040A02060702" pitchFamily="82" charset="0"/>
              </a:rPr>
              <a:t>Outros compostos e Produtos naturais</a:t>
            </a:r>
            <a:endParaRPr lang="pt-BR" sz="3600" b="1" dirty="0"/>
          </a:p>
        </p:txBody>
      </p:sp>
      <p:cxnSp>
        <p:nvCxnSpPr>
          <p:cNvPr id="15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8693C51-1C97-4220-AC40-60B7ED032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Plantas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Arginina</a:t>
            </a:r>
          </a:p>
          <a:p>
            <a:pPr algn="ctr">
              <a:buFont typeface="Wingdings" panose="05000000000000000000" pitchFamily="2" charset="2"/>
              <a:buChar char="Ø"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313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Dez razÃµes para plantar hortelÃ£ em casa e como utilizÃ¡-la">
            <a:extLst>
              <a:ext uri="{FF2B5EF4-FFF2-40B4-BE49-F238E27FC236}">
                <a16:creationId xmlns:a16="http://schemas.microsoft.com/office/drawing/2014/main" id="{E0F61B9C-5864-4806-A91C-6CF28DD55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56259" y="2828925"/>
            <a:ext cx="3388994" cy="33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8940D17C-5934-43F0-A65F-CADFEB25FBAD}"/>
              </a:ext>
            </a:extLst>
          </p:cNvPr>
          <p:cNvSpPr txBox="1">
            <a:spLocks/>
          </p:cNvSpPr>
          <p:nvPr/>
        </p:nvSpPr>
        <p:spPr>
          <a:xfrm>
            <a:off x="7625184" y="341656"/>
            <a:ext cx="4387276" cy="33889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latin typeface="Bookman Old Style" panose="02050604050505020204" pitchFamily="18" charset="0"/>
              </a:rPr>
              <a:t>O creme dental à base de plantas foi tão bom quanto os cremes dentais de controle . Não foram observados efeitos colaterais.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2C9173D-9009-4B57-8563-4171B560F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5" t="34886" r="8202" b="45786"/>
          <a:stretch/>
        </p:blipFill>
        <p:spPr>
          <a:xfrm>
            <a:off x="450937" y="1794819"/>
            <a:ext cx="6859657" cy="106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43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planta, ágave, verde, ao ar livre&#10;&#10;Descrição gerada automaticamente">
            <a:extLst>
              <a:ext uri="{FF2B5EF4-FFF2-40B4-BE49-F238E27FC236}">
                <a16:creationId xmlns:a16="http://schemas.microsoft.com/office/drawing/2014/main" id="{DAB5F059-097D-477C-BBFC-FD9300BD3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49" r="2296" b="-1"/>
          <a:stretch/>
        </p:blipFill>
        <p:spPr>
          <a:xfrm>
            <a:off x="6089904" y="2487168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2CC7E7-F526-4FBA-825D-F4A08A938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803637" cy="3788830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pt-BR" sz="200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00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2000">
                <a:solidFill>
                  <a:srgbClr val="000000"/>
                </a:solidFill>
                <a:latin typeface="Bookman Old Style" panose="02050604050505020204" pitchFamily="18" charset="0"/>
              </a:rPr>
              <a:t>A pasta de dente contendo ingredientes de origem herbal proporcionou efeitos clareadores semelhantes aos da pasta de dente branqueadora convencional com menos alterações na superfície do esmalte.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59F606E8-052C-4AB9-897F-42E5292D3D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13" t="43321" r="17605" b="31036"/>
          <a:stretch/>
        </p:blipFill>
        <p:spPr>
          <a:xfrm>
            <a:off x="688932" y="242661"/>
            <a:ext cx="10584493" cy="208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25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12188952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C553CE2-0E5D-424D-9350-5825F609DE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8" t="17168" r="4760" b="8311"/>
          <a:stretch/>
        </p:blipFill>
        <p:spPr>
          <a:xfrm>
            <a:off x="1093342" y="-140753"/>
            <a:ext cx="9816827" cy="458794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639665" y="5097939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01A0D7-E7AE-41CB-9F10-F75B9F6A4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665" y="4572458"/>
            <a:ext cx="7549279" cy="2285542"/>
          </a:xfrm>
        </p:spPr>
        <p:txBody>
          <a:bodyPr anchor="ctr">
            <a:norm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pt-BR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A incorporação de arginina a 2% no creme dental </a:t>
            </a:r>
            <a:r>
              <a:rPr lang="pt-BR" sz="18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NaF</a:t>
            </a:r>
            <a:r>
              <a:rPr lang="pt-BR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 aumentou significativamente a </a:t>
            </a:r>
            <a:r>
              <a:rPr lang="pt-BR" sz="18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remineralização</a:t>
            </a:r>
            <a:r>
              <a:rPr lang="pt-BR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 da lesão de cárie no esmalte quando comparado ao creme dental </a:t>
            </a:r>
            <a:r>
              <a:rPr lang="pt-BR" sz="18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NaF</a:t>
            </a:r>
            <a:endParaRPr lang="pt-BR" sz="1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pt-BR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Enquanto 4% e 8% de arginina em cremes dentais </a:t>
            </a:r>
            <a:r>
              <a:rPr lang="pt-BR" sz="18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NaF</a:t>
            </a:r>
            <a:r>
              <a:rPr lang="pt-BR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 foram ineficazes na melhoria da </a:t>
            </a:r>
            <a:r>
              <a:rPr lang="pt-BR" sz="1800" dirty="0" err="1">
                <a:solidFill>
                  <a:schemeClr val="bg1"/>
                </a:solidFill>
                <a:latin typeface="Bookman Old Style" panose="02050604050505020204" pitchFamily="18" charset="0"/>
              </a:rPr>
              <a:t>remineralização</a:t>
            </a:r>
            <a:r>
              <a:rPr lang="pt-BR" sz="1800" dirty="0">
                <a:solidFill>
                  <a:schemeClr val="bg1"/>
                </a:solidFill>
                <a:latin typeface="Bookman Old Style" panose="02050604050505020204" pitchFamily="18" charset="0"/>
              </a:rPr>
              <a:t> do esmalte.</a:t>
            </a:r>
          </a:p>
        </p:txBody>
      </p:sp>
    </p:spTree>
    <p:extLst>
      <p:ext uri="{BB962C8B-B14F-4D97-AF65-F5344CB8AC3E}">
        <p14:creationId xmlns:p14="http://schemas.microsoft.com/office/powerpoint/2010/main" val="743662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C80B8E3-5072-48EF-BBF6-C3FCAB146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7669"/>
          <a:stretch/>
        </p:blipFill>
        <p:spPr bwMode="auto">
          <a:xfrm>
            <a:off x="6185051" y="10"/>
            <a:ext cx="5997632" cy="6857990"/>
          </a:xfrm>
          <a:custGeom>
            <a:avLst/>
            <a:gdLst>
              <a:gd name="connsiteX0" fmla="*/ 0 w 5997632"/>
              <a:gd name="connsiteY0" fmla="*/ 0 h 6858000"/>
              <a:gd name="connsiteX1" fmla="*/ 5997632 w 5997632"/>
              <a:gd name="connsiteY1" fmla="*/ 0 h 6858000"/>
              <a:gd name="connsiteX2" fmla="*/ 5997632 w 5997632"/>
              <a:gd name="connsiteY2" fmla="*/ 6858000 h 6858000"/>
              <a:gd name="connsiteX3" fmla="*/ 3178693 w 599763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Uma imagem contendo comida, mesa, ao ar livre&#10;&#10;Descrição gerada automaticamente">
            <a:extLst>
              <a:ext uri="{FF2B5EF4-FFF2-40B4-BE49-F238E27FC236}">
                <a16:creationId xmlns:a16="http://schemas.microsoft.com/office/drawing/2014/main" id="{4999D76E-7219-4BC1-A8A0-F776CC02E9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22" r="-1" b="-1"/>
          <a:stretch/>
        </p:blipFill>
        <p:spPr>
          <a:xfrm>
            <a:off x="-1" y="10"/>
            <a:ext cx="9141744" cy="6857990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28" name="Freeform: Shape 70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916408-365F-415E-A6C1-B053B19CC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06" y="1773847"/>
            <a:ext cx="3886199" cy="915035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latin typeface="Algerian" panose="04020705040A02060702" pitchFamily="82" charset="0"/>
              </a:rPr>
              <a:t>Dieta		</a:t>
            </a:r>
            <a:endParaRPr lang="pt-BR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48216A-3EE9-458E-86F2-94800397A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13" y="2605548"/>
            <a:ext cx="5051795" cy="225220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latin typeface="Bookman Old Style" panose="02050604050505020204" pitchFamily="18" charset="0"/>
              </a:rPr>
              <a:t>Alimentos </a:t>
            </a:r>
            <a:r>
              <a:rPr lang="pt-BR" dirty="0" err="1">
                <a:latin typeface="Bookman Old Style" panose="02050604050505020204" pitchFamily="18" charset="0"/>
              </a:rPr>
              <a:t>cariogênicos</a:t>
            </a:r>
            <a:endParaRPr lang="pt-BR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latin typeface="Bookman Old Style" panose="02050604050505020204" pitchFamily="18" charset="0"/>
              </a:rPr>
              <a:t>Frequência de ingestão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latin typeface="Bookman Old Style" panose="02050604050505020204" pitchFamily="18" charset="0"/>
              </a:rPr>
              <a:t>Diário alimentar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latin typeface="Bookman Old Style" panose="02050604050505020204" pitchFamily="18" charset="0"/>
              </a:rPr>
              <a:t>Relação dieta/cárie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latin typeface="Bookman Old Style" panose="02050604050505020204" pitchFamily="18" charset="0"/>
              </a:rPr>
              <a:t>Motivação e orientações aos pais. </a:t>
            </a:r>
          </a:p>
        </p:txBody>
      </p:sp>
    </p:spTree>
    <p:extLst>
      <p:ext uri="{BB962C8B-B14F-4D97-AF65-F5344CB8AC3E}">
        <p14:creationId xmlns:p14="http://schemas.microsoft.com/office/powerpoint/2010/main" val="39531249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F87420-3214-4D3C-BED7-41278CFD0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pPr algn="ctr"/>
            <a:r>
              <a:rPr lang="pt-BR" dirty="0">
                <a:latin typeface="Algerian" panose="04020705040A02060702" pitchFamily="82" charset="0"/>
              </a:rPr>
              <a:t>Flúor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A8DCF6-8E27-469C-B227-7159674AA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latin typeface="Bookman Old Style" panose="02050604050505020204" pitchFamily="18" charset="0"/>
              </a:rPr>
              <a:t>Aliado para controle e tratamento da doença cárie nos estágios iniciais (gel, solução, verniz, dentifrícios)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latin typeface="Bookman Old Style" panose="02050604050505020204" pitchFamily="18" charset="0"/>
              </a:rPr>
              <a:t>Água </a:t>
            </a:r>
            <a:r>
              <a:rPr lang="pt-BR" sz="2400" dirty="0" err="1">
                <a:latin typeface="Bookman Old Style" panose="02050604050505020204" pitchFamily="18" charset="0"/>
              </a:rPr>
              <a:t>fluoretada</a:t>
            </a:r>
            <a:endParaRPr lang="pt-BR" sz="24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latin typeface="Bookman Old Style" panose="02050604050505020204" pitchFamily="18" charset="0"/>
              </a:rPr>
              <a:t>Prevenção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 descr="Uma imagem contendo parede, interior&#10;&#10;Descrição gerada automaticamente">
            <a:extLst>
              <a:ext uri="{FF2B5EF4-FFF2-40B4-BE49-F238E27FC236}">
                <a16:creationId xmlns:a16="http://schemas.microsoft.com/office/drawing/2014/main" id="{B56BBBF5-8251-4755-AB99-E0B18F94BA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663" b="3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6" descr="Uma imagem contendo garrafa, bebidas, comida&#10;&#10;Descrição gerada automaticamente">
            <a:extLst>
              <a:ext uri="{FF2B5EF4-FFF2-40B4-BE49-F238E27FC236}">
                <a16:creationId xmlns:a16="http://schemas.microsoft.com/office/drawing/2014/main" id="{D6A23156-D882-4634-AA29-ABA6CE831D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722" r="1" b="2188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8184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22AE7E-C164-482F-BBF4-2B8A1F5A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41" y="463463"/>
            <a:ext cx="3506401" cy="1766989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pt-BR" sz="3200" dirty="0">
                <a:latin typeface="Algerian" panose="04020705040A02060702" pitchFamily="82" charset="0"/>
              </a:rPr>
              <a:t>Mecanismo de ação do Flúor</a:t>
            </a:r>
            <a:endParaRPr lang="pt-BR" sz="32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8442016-4C9E-4E01-A9AB-8B6FF681F3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90" y="2480153"/>
            <a:ext cx="4359058" cy="423379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latin typeface="Bookman Old Style" panose="02050604050505020204" pitchFamily="18" charset="0"/>
              </a:rPr>
              <a:t>Reduz a progressão da carie, em razão de sua presença contínua no meio bucal.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latin typeface="Bookman Old Style" panose="02050604050505020204" pitchFamily="18" charset="0"/>
              </a:rPr>
              <a:t>Fluoreto ativa </a:t>
            </a:r>
            <a:r>
              <a:rPr lang="pt-BR" sz="2400" dirty="0" err="1">
                <a:latin typeface="Bookman Old Style" panose="02050604050505020204" pitchFamily="18" charset="0"/>
              </a:rPr>
              <a:t>remineralização</a:t>
            </a:r>
            <a:r>
              <a:rPr lang="pt-BR" sz="2400" dirty="0">
                <a:latin typeface="Bookman Old Style" panose="02050604050505020204" pitchFamily="18" charset="0"/>
              </a:rPr>
              <a:t> dental.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5D4CADC-E0B4-4113-B67C-6FB54989A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17" t="28859" r="38549" b="19928"/>
          <a:stretch/>
        </p:blipFill>
        <p:spPr>
          <a:xfrm>
            <a:off x="5297763" y="1206637"/>
            <a:ext cx="6250769" cy="428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7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777E256-8598-44DD-8147-9796097A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9" y="1396289"/>
            <a:ext cx="5006336" cy="1325563"/>
          </a:xfrm>
        </p:spPr>
        <p:txBody>
          <a:bodyPr>
            <a:normAutofit/>
          </a:bodyPr>
          <a:lstStyle/>
          <a:p>
            <a:r>
              <a:rPr lang="pt-BR">
                <a:latin typeface="Algerian" panose="04020705040A02060702" pitchFamily="82" charset="0"/>
              </a:rPr>
              <a:t>Prevalência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7CD435-4A44-4202-B81E-DAB44F67F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006336" cy="3181684"/>
          </a:xfrm>
        </p:spPr>
        <p:txBody>
          <a:bodyPr anchor="t">
            <a:normAutofit/>
          </a:bodyPr>
          <a:lstStyle/>
          <a:p>
            <a:r>
              <a:rPr lang="pt-BR" dirty="0">
                <a:latin typeface="Bookman Old Style" panose="02050604050505020204" pitchFamily="18" charset="0"/>
              </a:rPr>
              <a:t>CPOD</a:t>
            </a:r>
          </a:p>
          <a:p>
            <a:r>
              <a:rPr lang="pt-BR" dirty="0">
                <a:latin typeface="Bookman Old Style" panose="02050604050505020204" pitchFamily="18" charset="0"/>
              </a:rPr>
              <a:t>Regiões carentes </a:t>
            </a:r>
          </a:p>
          <a:p>
            <a:r>
              <a:rPr lang="pt-BR" dirty="0">
                <a:latin typeface="Bookman Old Style" panose="02050604050505020204" pitchFamily="18" charset="0"/>
              </a:rPr>
              <a:t>Fluoretação da água</a:t>
            </a:r>
          </a:p>
          <a:p>
            <a:r>
              <a:rPr lang="pt-BR" dirty="0">
                <a:latin typeface="Bookman Old Style" panose="02050604050505020204" pitchFamily="18" charset="0"/>
              </a:rPr>
              <a:t>Redução na prevalência de cárie.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218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 descr="Uma imagem contendo objeto, relógio, sinal&#10;&#10;Descrição gerada automaticamente">
            <a:extLst>
              <a:ext uri="{FF2B5EF4-FFF2-40B4-BE49-F238E27FC236}">
                <a16:creationId xmlns:a16="http://schemas.microsoft.com/office/drawing/2014/main" id="{6923C5A7-0495-472C-8B50-08A814C1D0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4" r="6695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56674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FC1492E-640A-4BCE-9FE7-876B480BF1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69" t="76376" r="6271" b="10572"/>
          <a:stretch/>
        </p:blipFill>
        <p:spPr>
          <a:xfrm>
            <a:off x="643466" y="2892700"/>
            <a:ext cx="10905067" cy="109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75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8553847-19D8-4625-957A-9954B88B6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pt-BR" sz="3200">
                <a:solidFill>
                  <a:srgbClr val="FFFFFF"/>
                </a:solidFill>
                <a:latin typeface="Algerian" panose="04020705040A02060702" pitchFamily="82" charset="0"/>
              </a:rPr>
              <a:t>Fluorose</a:t>
            </a:r>
            <a:endParaRPr lang="pt-BR" sz="3200">
              <a:solidFill>
                <a:srgbClr val="FFFFFF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5E81FC7-CC96-4C5E-83A7-F55F13645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851" y="3355130"/>
            <a:ext cx="4002846" cy="19346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latin typeface="Bookman Old Style" panose="02050604050505020204" pitchFamily="18" charset="0"/>
              </a:rPr>
              <a:t>Intoxicação crônica durante a fase de maturação do esmalte.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latin typeface="Bookman Old Style" panose="02050604050505020204" pitchFamily="18" charset="0"/>
              </a:rPr>
              <a:t>Opacidades dentais</a:t>
            </a:r>
          </a:p>
        </p:txBody>
      </p:sp>
      <p:pic>
        <p:nvPicPr>
          <p:cNvPr id="5" name="Imagem 4" descr="Uma imagem contendo comida, interior&#10;&#10;Descrição gerada automaticamente">
            <a:extLst>
              <a:ext uri="{FF2B5EF4-FFF2-40B4-BE49-F238E27FC236}">
                <a16:creationId xmlns:a16="http://schemas.microsoft.com/office/drawing/2014/main" id="{835FB9DE-FFF7-4132-B574-E431A3F7C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341" y="952500"/>
            <a:ext cx="6867245" cy="482996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06DDC5A-B1DC-4A54-999F-9B6FFA93219D}"/>
              </a:ext>
            </a:extLst>
          </p:cNvPr>
          <p:cNvSpPr/>
          <p:nvPr/>
        </p:nvSpPr>
        <p:spPr>
          <a:xfrm>
            <a:off x="1504335" y="5905500"/>
            <a:ext cx="80034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*** Diferenciar </a:t>
            </a:r>
            <a:r>
              <a:rPr lang="pt-BR" sz="20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fluorose</a:t>
            </a:r>
            <a:r>
              <a:rPr lang="pt-BR" sz="2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de defeitos de formação de esmalte, manchas e hipoplasias</a:t>
            </a:r>
            <a:endParaRPr lang="pt-BR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52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921B00F-E739-4063-A5A3-1C5E3D897A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106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603ED3E-ECA6-4BFB-AD12-664BF5A7D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pt-BR" sz="4000" dirty="0">
                <a:solidFill>
                  <a:srgbClr val="FFFFFF"/>
                </a:solidFill>
                <a:latin typeface="Algerian" panose="04020705040A02060702" pitchFamily="82" charset="0"/>
              </a:rPr>
              <a:t>Profilaxia</a:t>
            </a:r>
            <a:endParaRPr lang="pt-BR" sz="4000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5845B83-E80E-4854-908F-36E301E10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FFFFFF"/>
                </a:solidFill>
                <a:latin typeface="Bookman Old Style" panose="02050604050505020204" pitchFamily="18" charset="0"/>
              </a:rPr>
              <a:t>Procedimento no consultório Odontológico, pelo CD.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FFFFFF"/>
                </a:solidFill>
                <a:latin typeface="Bookman Old Style" panose="02050604050505020204" pitchFamily="18" charset="0"/>
              </a:rPr>
              <a:t>Deve ser realizado a cada 6 meses.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FFFFFF"/>
                </a:solidFill>
                <a:latin typeface="Bookman Old Style" panose="02050604050505020204" pitchFamily="18" charset="0"/>
              </a:rPr>
              <a:t>Pode ser feito com pedra-pomes ou pasta profilática.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FFFFFF"/>
                </a:solidFill>
                <a:latin typeface="Bookman Old Style" panose="02050604050505020204" pitchFamily="18" charset="0"/>
              </a:rPr>
              <a:t>Micro motor, taça de borracha e escova de Robinson. 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>
              <a:solidFill>
                <a:srgbClr val="FFFF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CB40331-4E5A-4020-B7DB-E7FBC6D11DDB}"/>
              </a:ext>
            </a:extLst>
          </p:cNvPr>
          <p:cNvSpPr txBox="1"/>
          <p:nvPr/>
        </p:nvSpPr>
        <p:spPr>
          <a:xfrm>
            <a:off x="599768" y="5712542"/>
            <a:ext cx="10825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>
                <a:solidFill>
                  <a:srgbClr val="C00000"/>
                </a:solidFill>
                <a:latin typeface="Bookman Old Style" panose="02050604050505020204" pitchFamily="18" charset="0"/>
              </a:rPr>
              <a:t>Obejtivo</a:t>
            </a:r>
            <a:r>
              <a:rPr lang="pt-BR" sz="32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: </a:t>
            </a:r>
            <a:r>
              <a:rPr lang="pt-BR" sz="3200" dirty="0">
                <a:latin typeface="Bookman Old Style" panose="02050604050505020204" pitchFamily="18" charset="0"/>
              </a:rPr>
              <a:t>Remoção da placa bacteriana</a:t>
            </a:r>
          </a:p>
          <a:p>
            <a:pPr algn="ctr"/>
            <a:endParaRPr lang="pt-BR" sz="3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497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95E004-EA68-479D-AB43-D1AA2E19C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Profilaxia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B7A2ACA-BF5C-4C28-9B99-FA0BEB408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655" y="1517163"/>
            <a:ext cx="9410623" cy="54856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C00000"/>
                </a:solidFill>
              </a:rPr>
              <a:t>Pasta </a:t>
            </a:r>
            <a:r>
              <a:rPr lang="en-US" sz="3200" b="1" dirty="0" err="1">
                <a:solidFill>
                  <a:srgbClr val="C00000"/>
                </a:solidFill>
              </a:rPr>
              <a:t>profilática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vs </a:t>
            </a:r>
            <a:r>
              <a:rPr lang="en-US" sz="3200" b="1" dirty="0" err="1">
                <a:solidFill>
                  <a:srgbClr val="C00000"/>
                </a:solidFill>
              </a:rPr>
              <a:t>Pedra</a:t>
            </a:r>
            <a:r>
              <a:rPr lang="en-US" sz="3200" b="1" dirty="0">
                <a:solidFill>
                  <a:srgbClr val="C00000"/>
                </a:solidFill>
              </a:rPr>
              <a:t> pomes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Uma imagem contendo itens de toalete&#10;&#10;Descrição gerada automaticamente">
            <a:extLst>
              <a:ext uri="{FF2B5EF4-FFF2-40B4-BE49-F238E27FC236}">
                <a16:creationId xmlns:a16="http://schemas.microsoft.com/office/drawing/2014/main" id="{B3A3AF22-E38D-4106-A2E3-2EC71EBDE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7" y="3095757"/>
            <a:ext cx="5455917" cy="2659759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Uma imagem contendo xícara, itens de toalete&#10;&#10;Descrição gerada automaticamente">
            <a:extLst>
              <a:ext uri="{FF2B5EF4-FFF2-40B4-BE49-F238E27FC236}">
                <a16:creationId xmlns:a16="http://schemas.microsoft.com/office/drawing/2014/main" id="{A96F826F-CE28-4B5F-885E-7500E1ABF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3184415"/>
            <a:ext cx="5455917" cy="248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404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Resultado de imagem para selante dentário">
            <a:extLst>
              <a:ext uri="{FF2B5EF4-FFF2-40B4-BE49-F238E27FC236}">
                <a16:creationId xmlns:a16="http://schemas.microsoft.com/office/drawing/2014/main" id="{A5011116-6D8F-FC49-B29C-F53E267B8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40DF080-8D77-4B4C-813F-B982276E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47" y="203373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Selante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lgerian" panose="04020705040A02060702" pitchFamily="82" charset="0"/>
              </a:rPr>
              <a:t>oclusal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95E8DE1-25E8-0B4A-80AB-7E3FFF36390A}"/>
              </a:ext>
            </a:extLst>
          </p:cNvPr>
          <p:cNvSpPr txBox="1"/>
          <p:nvPr/>
        </p:nvSpPr>
        <p:spPr>
          <a:xfrm>
            <a:off x="490547" y="1373511"/>
            <a:ext cx="8653453" cy="586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/>
              <a:t>MATERIAIS COM CARACTERÍSTICAS ADESIVAS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/>
              <a:t>MEDIDA NÃO INVASIVA DE CONTROLE DOS FATORES ETIOLÓGICOS DA CÁRIE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/>
              <a:t>BARREIRA MECÂNICA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/>
              <a:t>MINIMIZA A RETENÇÃO DE RESÍDUOS ALIMENTARES E FORMAÇÃO DE BIOFILME NAS FISSURAS E FÓSSULAS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/>
              <a:t>INDICADOS APENAS EM SUPERFÍCIES QUE DE FATO NECESSITEM DE CONTROLE (PACIENTES DE MÉDIO/ALTO RISCO) – ERUPÇÃO DOS DENTES PERMANENTES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915E544-21F8-B848-A4FE-2717BA832065}"/>
              </a:ext>
            </a:extLst>
          </p:cNvPr>
          <p:cNvSpPr txBox="1"/>
          <p:nvPr/>
        </p:nvSpPr>
        <p:spPr>
          <a:xfrm>
            <a:off x="10164725" y="6488668"/>
            <a:ext cx="2339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ARAÚJO et al (2014)</a:t>
            </a:r>
          </a:p>
        </p:txBody>
      </p:sp>
    </p:spTree>
    <p:extLst>
      <p:ext uri="{BB962C8B-B14F-4D97-AF65-F5344CB8AC3E}">
        <p14:creationId xmlns:p14="http://schemas.microsoft.com/office/powerpoint/2010/main" val="2291567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529F308-4DB3-D74F-B20D-7C08CBA0F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2427"/>
            <a:ext cx="4886793" cy="640180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 Rounded MT Bold" panose="020F0704030504030204" pitchFamily="34" charset="77"/>
                <a:ea typeface="Apple Color Emoji" pitchFamily="2" charset="0"/>
              </a:rPr>
              <a:t>Protetores Bucais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2E889D1-AD24-EB4F-8C8F-E677F07037C6}"/>
              </a:ext>
            </a:extLst>
          </p:cNvPr>
          <p:cNvSpPr/>
          <p:nvPr/>
        </p:nvSpPr>
        <p:spPr>
          <a:xfrm>
            <a:off x="10273654" y="6273225"/>
            <a:ext cx="1918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Antunes</a:t>
            </a:r>
            <a:r>
              <a:rPr lang="pt-BR" sz="1600" dirty="0">
                <a:effectLst/>
              </a:rPr>
              <a:t> et al (2013)</a:t>
            </a:r>
          </a:p>
          <a:p>
            <a:pPr algn="r"/>
            <a:r>
              <a:rPr lang="pt-BR" sz="1600" dirty="0"/>
              <a:t>Peterson et al (2005)</a:t>
            </a:r>
          </a:p>
        </p:txBody>
      </p:sp>
      <p:pic>
        <p:nvPicPr>
          <p:cNvPr id="3074" name="Picture 2" descr="Resultado de imagem para protetores bucais">
            <a:extLst>
              <a:ext uri="{FF2B5EF4-FFF2-40B4-BE49-F238E27FC236}">
                <a16:creationId xmlns:a16="http://schemas.microsoft.com/office/drawing/2014/main" id="{ED22A58D-8E2C-8040-A3B9-DB220D4347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1" r="6263"/>
          <a:stretch/>
        </p:blipFill>
        <p:spPr bwMode="auto">
          <a:xfrm>
            <a:off x="6273198" y="1225848"/>
            <a:ext cx="5710253" cy="464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m para protetores bucais">
            <a:extLst>
              <a:ext uri="{FF2B5EF4-FFF2-40B4-BE49-F238E27FC236}">
                <a16:creationId xmlns:a16="http://schemas.microsoft.com/office/drawing/2014/main" id="{A49C5D52-7809-A547-AE31-7E1F8CF21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49" l="0" r="98667">
                        <a14:backgroundMark x1="3333" y1="14865" x2="9000" y2="9910"/>
                        <a14:backgroundMark x1="35000" y1="44144" x2="53333" y2="26126"/>
                        <a14:backgroundMark x1="7667" y1="91892" x2="0" y2="6261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55" y="1379538"/>
            <a:ext cx="5842359" cy="432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BA82680E-69CB-9E44-8CCC-CF0C624CD941}"/>
              </a:ext>
            </a:extLst>
          </p:cNvPr>
          <p:cNvSpPr txBox="1"/>
          <p:nvPr/>
        </p:nvSpPr>
        <p:spPr>
          <a:xfrm>
            <a:off x="487765" y="1733229"/>
            <a:ext cx="530993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</a:rPr>
              <a:t>Nos </a:t>
            </a:r>
            <a:r>
              <a:rPr lang="pt-BR" sz="2400" b="1" dirty="0" err="1">
                <a:solidFill>
                  <a:schemeClr val="bg1"/>
                </a:solidFill>
              </a:rPr>
              <a:t>últimos</a:t>
            </a:r>
            <a:r>
              <a:rPr lang="pt-BR" sz="2400" b="1" dirty="0">
                <a:solidFill>
                  <a:schemeClr val="bg1"/>
                </a:solidFill>
              </a:rPr>
              <a:t> anos, observou-se um crescimento do </a:t>
            </a:r>
            <a:r>
              <a:rPr lang="pt-BR" sz="2400" b="1" dirty="0" err="1">
                <a:solidFill>
                  <a:schemeClr val="bg1"/>
                </a:solidFill>
              </a:rPr>
              <a:t>número</a:t>
            </a:r>
            <a:r>
              <a:rPr lang="pt-BR" sz="2400" b="1" dirty="0">
                <a:solidFill>
                  <a:schemeClr val="bg1"/>
                </a:solidFill>
              </a:rPr>
              <a:t> de </a:t>
            </a:r>
            <a:r>
              <a:rPr lang="pt-BR" sz="2400" b="1" dirty="0" err="1">
                <a:solidFill>
                  <a:schemeClr val="bg1"/>
                </a:solidFill>
              </a:rPr>
              <a:t>indivíduos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>
                <a:solidFill>
                  <a:srgbClr val="FF0000"/>
                </a:solidFill>
              </a:rPr>
              <a:t>praticantes de esportes</a:t>
            </a:r>
            <a:r>
              <a:rPr lang="pt-BR" sz="2400" b="1" dirty="0">
                <a:solidFill>
                  <a:schemeClr val="bg1"/>
                </a:solidFill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4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400" b="1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</a:rPr>
              <a:t>A </a:t>
            </a:r>
            <a:r>
              <a:rPr lang="pt-BR" sz="2400" b="1" dirty="0" err="1">
                <a:solidFill>
                  <a:schemeClr val="bg1"/>
                </a:solidFill>
              </a:rPr>
              <a:t>tendência</a:t>
            </a:r>
            <a:r>
              <a:rPr lang="pt-BR" sz="2400" b="1" dirty="0">
                <a:solidFill>
                  <a:schemeClr val="bg1"/>
                </a:solidFill>
              </a:rPr>
              <a:t> é de crescimento substancial no </a:t>
            </a:r>
            <a:r>
              <a:rPr lang="pt-BR" sz="2400" b="1" dirty="0" err="1">
                <a:solidFill>
                  <a:schemeClr val="bg1"/>
                </a:solidFill>
              </a:rPr>
              <a:t>número</a:t>
            </a:r>
            <a:r>
              <a:rPr lang="pt-BR" sz="2400" b="1" dirty="0">
                <a:solidFill>
                  <a:schemeClr val="bg1"/>
                </a:solidFill>
              </a:rPr>
              <a:t> de acidentes e </a:t>
            </a:r>
            <a:r>
              <a:rPr lang="pt-BR" sz="2400" b="1" dirty="0">
                <a:solidFill>
                  <a:srgbClr val="FF0000"/>
                </a:solidFill>
              </a:rPr>
              <a:t>traumatismos</a:t>
            </a:r>
            <a:r>
              <a:rPr lang="pt-BR" sz="2400" b="1" dirty="0">
                <a:solidFill>
                  <a:schemeClr val="bg1"/>
                </a:solidFill>
              </a:rPr>
              <a:t> decorrentes de </a:t>
            </a:r>
            <a:r>
              <a:rPr lang="pt-BR" sz="2400" b="1" dirty="0" err="1">
                <a:solidFill>
                  <a:schemeClr val="bg1"/>
                </a:solidFill>
              </a:rPr>
              <a:t>práticas</a:t>
            </a:r>
            <a:r>
              <a:rPr lang="pt-BR" sz="2400" b="1" dirty="0">
                <a:solidFill>
                  <a:schemeClr val="bg1"/>
                </a:solidFill>
              </a:rPr>
              <a:t> esportivas;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400" b="1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2400" b="1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0AD4C95-490C-E24D-B90B-DD7CBEBB8951}"/>
              </a:ext>
            </a:extLst>
          </p:cNvPr>
          <p:cNvSpPr/>
          <p:nvPr/>
        </p:nvSpPr>
        <p:spPr>
          <a:xfrm>
            <a:off x="15364" y="6297288"/>
            <a:ext cx="1918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Antunes</a:t>
            </a:r>
            <a:r>
              <a:rPr lang="pt-BR" sz="1600" dirty="0">
                <a:solidFill>
                  <a:schemeClr val="bg1"/>
                </a:solidFill>
                <a:effectLst/>
              </a:rPr>
              <a:t> et al (2013)</a:t>
            </a:r>
          </a:p>
          <a:p>
            <a:r>
              <a:rPr lang="pt-BR" sz="1600" dirty="0">
                <a:solidFill>
                  <a:schemeClr val="bg1"/>
                </a:solidFill>
              </a:rPr>
              <a:t>Peterson et al (2005)</a:t>
            </a:r>
          </a:p>
        </p:txBody>
      </p:sp>
    </p:spTree>
    <p:extLst>
      <p:ext uri="{BB962C8B-B14F-4D97-AF65-F5344CB8AC3E}">
        <p14:creationId xmlns:p14="http://schemas.microsoft.com/office/powerpoint/2010/main" val="1857235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529F308-4DB3-D74F-B20D-7C08CBA0F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2427"/>
            <a:ext cx="4886793" cy="640180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 Rounded MT Bold" panose="020F0704030504030204" pitchFamily="34" charset="77"/>
                <a:ea typeface="Apple Color Emoji" pitchFamily="2" charset="0"/>
              </a:rPr>
              <a:t>Protetores Bucais</a:t>
            </a:r>
          </a:p>
        </p:txBody>
      </p:sp>
      <p:sp>
        <p:nvSpPr>
          <p:cNvPr id="4" name="Seta para a Direita 3">
            <a:extLst>
              <a:ext uri="{FF2B5EF4-FFF2-40B4-BE49-F238E27FC236}">
                <a16:creationId xmlns:a16="http://schemas.microsoft.com/office/drawing/2014/main" id="{8C5E400A-9B52-D942-91C2-30CB6F67BF01}"/>
              </a:ext>
            </a:extLst>
          </p:cNvPr>
          <p:cNvSpPr/>
          <p:nvPr/>
        </p:nvSpPr>
        <p:spPr>
          <a:xfrm>
            <a:off x="109271" y="1379096"/>
            <a:ext cx="667680" cy="434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0F91EF-7FCA-A04E-8B7B-582CD03E0C3F}"/>
              </a:ext>
            </a:extLst>
          </p:cNvPr>
          <p:cNvSpPr txBox="1"/>
          <p:nvPr/>
        </p:nvSpPr>
        <p:spPr>
          <a:xfrm>
            <a:off x="760909" y="1412903"/>
            <a:ext cx="77193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chemeClr val="bg1"/>
                </a:solidFill>
              </a:rPr>
              <a:t>TIPO DE MATERIAIS UTILIZADOS NA CONFECÇÃO  </a:t>
            </a:r>
          </a:p>
        </p:txBody>
      </p: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id="{803E14EA-EACC-E745-99DC-6DD0243B244B}"/>
              </a:ext>
            </a:extLst>
          </p:cNvPr>
          <p:cNvSpPr/>
          <p:nvPr/>
        </p:nvSpPr>
        <p:spPr>
          <a:xfrm>
            <a:off x="165510" y="1951430"/>
            <a:ext cx="6684469" cy="7489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COPOLÍMERO DE ACETATO DE POLIVINILPOLIETILENO OU POLIETILENOACETATO (EVA)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2E889D1-AD24-EB4F-8C8F-E677F07037C6}"/>
              </a:ext>
            </a:extLst>
          </p:cNvPr>
          <p:cNvSpPr/>
          <p:nvPr/>
        </p:nvSpPr>
        <p:spPr>
          <a:xfrm>
            <a:off x="10273654" y="6273225"/>
            <a:ext cx="1918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Antunes</a:t>
            </a:r>
            <a:r>
              <a:rPr lang="pt-BR" sz="1600" dirty="0">
                <a:effectLst/>
              </a:rPr>
              <a:t> et al (2013)</a:t>
            </a:r>
          </a:p>
          <a:p>
            <a:pPr algn="r"/>
            <a:r>
              <a:rPr lang="pt-BR" sz="1600" dirty="0"/>
              <a:t>Peterson et al (2005)</a:t>
            </a:r>
          </a:p>
        </p:txBody>
      </p:sp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BDC8B32F-3947-094F-AD2B-B52627A82516}"/>
              </a:ext>
            </a:extLst>
          </p:cNvPr>
          <p:cNvSpPr/>
          <p:nvPr/>
        </p:nvSpPr>
        <p:spPr>
          <a:xfrm>
            <a:off x="157398" y="2837991"/>
            <a:ext cx="6692582" cy="7489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BORRACHA NATURAL</a:t>
            </a:r>
          </a:p>
        </p:txBody>
      </p: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D16B47D2-5D00-7542-AB74-F0FFB8399044}"/>
              </a:ext>
            </a:extLst>
          </p:cNvPr>
          <p:cNvSpPr/>
          <p:nvPr/>
        </p:nvSpPr>
        <p:spPr>
          <a:xfrm>
            <a:off x="157398" y="3773443"/>
            <a:ext cx="6692582" cy="7489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CLORETO DE POLIVINIL (PVC)</a:t>
            </a:r>
          </a:p>
        </p:txBody>
      </p:sp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4B9BD1AD-E7F6-564B-A13C-652418CAEE1A}"/>
              </a:ext>
            </a:extLst>
          </p:cNvPr>
          <p:cNvSpPr/>
          <p:nvPr/>
        </p:nvSpPr>
        <p:spPr>
          <a:xfrm>
            <a:off x="165510" y="4708895"/>
            <a:ext cx="6684469" cy="7489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POLIURETANO</a:t>
            </a:r>
          </a:p>
        </p:txBody>
      </p:sp>
      <p:sp>
        <p:nvSpPr>
          <p:cNvPr id="11" name="Retângulo Arredondado 10">
            <a:extLst>
              <a:ext uri="{FF2B5EF4-FFF2-40B4-BE49-F238E27FC236}">
                <a16:creationId xmlns:a16="http://schemas.microsoft.com/office/drawing/2014/main" id="{9C95294A-3824-E74B-8164-4DA3E4252382}"/>
              </a:ext>
            </a:extLst>
          </p:cNvPr>
          <p:cNvSpPr/>
          <p:nvPr/>
        </p:nvSpPr>
        <p:spPr>
          <a:xfrm>
            <a:off x="165510" y="5634568"/>
            <a:ext cx="6684469" cy="7489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dirty="0">
                <a:solidFill>
                  <a:schemeClr val="tx1"/>
                </a:solidFill>
              </a:rPr>
              <a:t>SILICONE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C29EEAE4-BC4C-2D4D-B504-F3BD057A5395}"/>
              </a:ext>
            </a:extLst>
          </p:cNvPr>
          <p:cNvGrpSpPr/>
          <p:nvPr/>
        </p:nvGrpSpPr>
        <p:grpSpPr>
          <a:xfrm>
            <a:off x="6446984" y="21336"/>
            <a:ext cx="2684879" cy="1945084"/>
            <a:chOff x="7026442" y="1"/>
            <a:chExt cx="2684879" cy="1945084"/>
          </a:xfrm>
        </p:grpSpPr>
        <p:pic>
          <p:nvPicPr>
            <p:cNvPr id="1028" name="Picture 4" descr="Acetato de Vinila EVA">
              <a:extLst>
                <a:ext uri="{FF2B5EF4-FFF2-40B4-BE49-F238E27FC236}">
                  <a16:creationId xmlns:a16="http://schemas.microsoft.com/office/drawing/2014/main" id="{D92A33B6-5488-8846-8675-1DE632EE6E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8"/>
            <a:stretch/>
          </p:blipFill>
          <p:spPr bwMode="auto">
            <a:xfrm>
              <a:off x="7026442" y="97245"/>
              <a:ext cx="2476499" cy="1760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57519692-E95E-CD45-9884-B087DEFDE587}"/>
                </a:ext>
              </a:extLst>
            </p:cNvPr>
            <p:cNvSpPr/>
            <p:nvPr/>
          </p:nvSpPr>
          <p:spPr>
            <a:xfrm rot="16200000">
              <a:off x="8600280" y="834043"/>
              <a:ext cx="19450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200" dirty="0" err="1">
                  <a:solidFill>
                    <a:schemeClr val="bg1"/>
                  </a:solidFill>
                </a:rPr>
                <a:t>www.maispolimeros.com.br</a:t>
              </a:r>
              <a:endParaRPr lang="pt-BR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64BBE28-DD03-E54C-AC9D-7F5406BB1B90}"/>
              </a:ext>
            </a:extLst>
          </p:cNvPr>
          <p:cNvGrpSpPr/>
          <p:nvPr/>
        </p:nvGrpSpPr>
        <p:grpSpPr>
          <a:xfrm>
            <a:off x="6766919" y="2027031"/>
            <a:ext cx="3256979" cy="2368149"/>
            <a:chOff x="6758525" y="2027031"/>
            <a:chExt cx="3256979" cy="2368149"/>
          </a:xfrm>
        </p:grpSpPr>
        <p:pic>
          <p:nvPicPr>
            <p:cNvPr id="1026" name="Picture 2" descr="Imagem relacionada">
              <a:extLst>
                <a:ext uri="{FF2B5EF4-FFF2-40B4-BE49-F238E27FC236}">
                  <a16:creationId xmlns:a16="http://schemas.microsoft.com/office/drawing/2014/main" id="{D46C53E9-10E2-3E4D-85E5-E38CB68E80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074"/>
            <a:stretch/>
          </p:blipFill>
          <p:spPr bwMode="auto">
            <a:xfrm>
              <a:off x="7127857" y="2073567"/>
              <a:ext cx="2887647" cy="2291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25E5F3B-E703-F94C-9FE0-893398CFD2BC}"/>
                </a:ext>
              </a:extLst>
            </p:cNvPr>
            <p:cNvSpPr/>
            <p:nvPr/>
          </p:nvSpPr>
          <p:spPr>
            <a:xfrm rot="16200000">
              <a:off x="5759116" y="3026440"/>
              <a:ext cx="236814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 err="1">
                  <a:solidFill>
                    <a:schemeClr val="bg1"/>
                  </a:solidFill>
                </a:rPr>
                <a:t>http</a:t>
              </a:r>
              <a:r>
                <a:rPr lang="pt-BR" dirty="0">
                  <a:solidFill>
                    <a:schemeClr val="bg1"/>
                  </a:solidFill>
                </a:rPr>
                <a:t>://</a:t>
              </a:r>
              <a:r>
                <a:rPr lang="pt-BR" dirty="0" err="1">
                  <a:solidFill>
                    <a:schemeClr val="bg1"/>
                  </a:solidFill>
                </a:rPr>
                <a:t>www.grupposi.it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30" name="Picture 6" descr="Resultado de imagem para pvc">
            <a:extLst>
              <a:ext uri="{FF2B5EF4-FFF2-40B4-BE49-F238E27FC236}">
                <a16:creationId xmlns:a16="http://schemas.microsoft.com/office/drawing/2014/main" id="{DE32A2D6-8F69-874F-BBA7-A3711B49A4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00" b="90800" l="0" r="96200">
                        <a14:foregroundMark x1="60400" y1="64200" x2="73800" y2="31600"/>
                        <a14:foregroundMark x1="85400" y1="34200" x2="83200" y2="3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7"/>
          <a:stretch/>
        </p:blipFill>
        <p:spPr bwMode="auto">
          <a:xfrm>
            <a:off x="9506503" y="-374424"/>
            <a:ext cx="2585080" cy="273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979DE9BB-BE15-4E4F-8443-CEA64B549575}"/>
              </a:ext>
            </a:extLst>
          </p:cNvPr>
          <p:cNvSpPr/>
          <p:nvPr/>
        </p:nvSpPr>
        <p:spPr>
          <a:xfrm rot="5400000">
            <a:off x="10984774" y="880369"/>
            <a:ext cx="2130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www.copafer.com.br</a:t>
            </a:r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BF03C860-BA8C-8A4A-8D59-2B26281FF120}"/>
              </a:ext>
            </a:extLst>
          </p:cNvPr>
          <p:cNvGrpSpPr/>
          <p:nvPr/>
        </p:nvGrpSpPr>
        <p:grpSpPr>
          <a:xfrm>
            <a:off x="6785812" y="4469525"/>
            <a:ext cx="3168139" cy="1803699"/>
            <a:chOff x="6849980" y="4469525"/>
            <a:chExt cx="3168139" cy="1803699"/>
          </a:xfrm>
        </p:grpSpPr>
        <p:pic>
          <p:nvPicPr>
            <p:cNvPr id="1032" name="Picture 8" descr="Resultado de imagem para POLIURETANO">
              <a:extLst>
                <a:ext uri="{FF2B5EF4-FFF2-40B4-BE49-F238E27FC236}">
                  <a16:creationId xmlns:a16="http://schemas.microsoft.com/office/drawing/2014/main" id="{F5D54DD4-5830-5045-AA10-3759C8F4AA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7637" y="4542702"/>
              <a:ext cx="2820482" cy="1663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271FFB3D-4C1E-8C43-A7D9-F32564E1D96B}"/>
                </a:ext>
              </a:extLst>
            </p:cNvPr>
            <p:cNvSpPr/>
            <p:nvPr/>
          </p:nvSpPr>
          <p:spPr>
            <a:xfrm rot="16200000">
              <a:off x="6132796" y="5186709"/>
              <a:ext cx="180369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dirty="0" err="1">
                  <a:solidFill>
                    <a:schemeClr val="bg1"/>
                  </a:solidFill>
                </a:rPr>
                <a:t>flexivelpu.com.br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sp>
        <p:nvSpPr>
          <p:cNvPr id="26" name="Retângulo 25">
            <a:extLst>
              <a:ext uri="{FF2B5EF4-FFF2-40B4-BE49-F238E27FC236}">
                <a16:creationId xmlns:a16="http://schemas.microsoft.com/office/drawing/2014/main" id="{7B68A7D6-4EC9-E04E-91EC-BA23DACB40A9}"/>
              </a:ext>
            </a:extLst>
          </p:cNvPr>
          <p:cNvSpPr/>
          <p:nvPr/>
        </p:nvSpPr>
        <p:spPr>
          <a:xfrm>
            <a:off x="10316129" y="6273225"/>
            <a:ext cx="1918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Antunes</a:t>
            </a:r>
            <a:r>
              <a:rPr lang="pt-BR" sz="1600" dirty="0">
                <a:solidFill>
                  <a:schemeClr val="bg1"/>
                </a:solidFill>
                <a:effectLst/>
              </a:rPr>
              <a:t> et al (2013)</a:t>
            </a:r>
          </a:p>
          <a:p>
            <a:pPr algn="r"/>
            <a:r>
              <a:rPr lang="pt-BR" sz="1600" dirty="0">
                <a:solidFill>
                  <a:schemeClr val="bg1"/>
                </a:solidFill>
              </a:rPr>
              <a:t>Peterson et al (2005)</a:t>
            </a:r>
          </a:p>
        </p:txBody>
      </p:sp>
      <p:pic>
        <p:nvPicPr>
          <p:cNvPr id="3076" name="Picture 4" descr="Imagem relacionada">
            <a:extLst>
              <a:ext uri="{FF2B5EF4-FFF2-40B4-BE49-F238E27FC236}">
                <a16:creationId xmlns:a16="http://schemas.microsoft.com/office/drawing/2014/main" id="{DA83AED1-FD2E-BD4A-AEBE-3E15D162D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72567" y="2700371"/>
            <a:ext cx="2047931" cy="272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055015F-E982-A145-BE84-35834A077BBF}"/>
              </a:ext>
            </a:extLst>
          </p:cNvPr>
          <p:cNvSpPr/>
          <p:nvPr/>
        </p:nvSpPr>
        <p:spPr>
          <a:xfrm>
            <a:off x="10226742" y="5371375"/>
            <a:ext cx="1739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www.uol.com.br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8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0" grpId="0" animBg="1"/>
      <p:bldP spid="11" grpId="0" animBg="1"/>
      <p:bldP spid="23" grpId="0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529F308-4DB3-D74F-B20D-7C08CBA0F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2427"/>
            <a:ext cx="4886793" cy="640180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 Rounded MT Bold" panose="020F0704030504030204" pitchFamily="34" charset="77"/>
                <a:ea typeface="Apple Color Emoji" pitchFamily="2" charset="0"/>
              </a:rPr>
              <a:t>Protetores Bucais</a:t>
            </a:r>
          </a:p>
        </p:txBody>
      </p:sp>
      <p:sp>
        <p:nvSpPr>
          <p:cNvPr id="4" name="Seta para a Direita 3">
            <a:extLst>
              <a:ext uri="{FF2B5EF4-FFF2-40B4-BE49-F238E27FC236}">
                <a16:creationId xmlns:a16="http://schemas.microsoft.com/office/drawing/2014/main" id="{8C5E400A-9B52-D942-91C2-30CB6F67BF01}"/>
              </a:ext>
            </a:extLst>
          </p:cNvPr>
          <p:cNvSpPr/>
          <p:nvPr/>
        </p:nvSpPr>
        <p:spPr>
          <a:xfrm>
            <a:off x="109271" y="1379096"/>
            <a:ext cx="667680" cy="434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0F91EF-7FCA-A04E-8B7B-582CD03E0C3F}"/>
              </a:ext>
            </a:extLst>
          </p:cNvPr>
          <p:cNvSpPr txBox="1"/>
          <p:nvPr/>
        </p:nvSpPr>
        <p:spPr>
          <a:xfrm>
            <a:off x="760909" y="1412903"/>
            <a:ext cx="77193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dirty="0">
                <a:solidFill>
                  <a:schemeClr val="bg1"/>
                </a:solidFill>
              </a:rPr>
              <a:t>TIPO DE MATERIAIS UTILIZADOS NA CONFECÇÃO  </a:t>
            </a:r>
          </a:p>
        </p:txBody>
      </p: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id="{803E14EA-EACC-E745-99DC-6DD0243B244B}"/>
              </a:ext>
            </a:extLst>
          </p:cNvPr>
          <p:cNvSpPr/>
          <p:nvPr/>
        </p:nvSpPr>
        <p:spPr>
          <a:xfrm>
            <a:off x="165510" y="1951430"/>
            <a:ext cx="6684469" cy="74894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FF0000"/>
                </a:solidFill>
              </a:rPr>
              <a:t>COPOLÍMERO DE AETATO DE POLIVINILPOLIETILENO OU POLIETILENOACETATO (EVA)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2E889D1-AD24-EB4F-8C8F-E677F07037C6}"/>
              </a:ext>
            </a:extLst>
          </p:cNvPr>
          <p:cNvSpPr/>
          <p:nvPr/>
        </p:nvSpPr>
        <p:spPr>
          <a:xfrm>
            <a:off x="10273654" y="6273225"/>
            <a:ext cx="1918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latin typeface="Calibri" panose="020F0502020204030204" pitchFamily="34" charset="0"/>
                <a:ea typeface="Times New Roman" panose="02020603050405020304" pitchFamily="18" charset="0"/>
              </a:rPr>
              <a:t>Antunes</a:t>
            </a:r>
            <a:r>
              <a:rPr lang="pt-BR" sz="1600" dirty="0">
                <a:effectLst/>
              </a:rPr>
              <a:t> et al (2013)</a:t>
            </a:r>
          </a:p>
          <a:p>
            <a:pPr algn="r"/>
            <a:r>
              <a:rPr lang="pt-BR" sz="1600" dirty="0"/>
              <a:t>Peterson et al (2005)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8D51D1B3-47CD-8547-9DA7-ED8763947835}"/>
              </a:ext>
            </a:extLst>
          </p:cNvPr>
          <p:cNvSpPr/>
          <p:nvPr/>
        </p:nvSpPr>
        <p:spPr>
          <a:xfrm>
            <a:off x="203266" y="3521333"/>
            <a:ext cx="2101516" cy="20313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POLÍMERO EMBORRACHADO, FLEXÍVEL, COM PROPRIEDADES ADESIVAS E COMPONENTES À PROVA D’ÁGUA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BA36026-316F-6A47-B138-0166F1017A6A}"/>
              </a:ext>
            </a:extLst>
          </p:cNvPr>
          <p:cNvSpPr/>
          <p:nvPr/>
        </p:nvSpPr>
        <p:spPr>
          <a:xfrm>
            <a:off x="4710706" y="3659832"/>
            <a:ext cx="3486614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pt-BR" b="1" dirty="0">
                <a:ea typeface="Times New Roman" panose="02020603050405020304" pitchFamily="18" charset="0"/>
                <a:cs typeface="Calibri" panose="020F0502020204030204" pitchFamily="34" charset="0"/>
              </a:rPr>
              <a:t>APRESENTA MELHOR ENCAIXE, MAIOR ABSORÇÃO DE IMPACTO E DISSIPAÇÃO DE FORÇAS, BAIXO CUSTO</a:t>
            </a:r>
            <a:endParaRPr lang="pt-BR" b="1" dirty="0">
              <a:ea typeface="Times New Roman" panose="02020603050405020304" pitchFamily="18" charset="0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AF440E4-4436-1944-933F-C5C3889CE6A7}"/>
              </a:ext>
            </a:extLst>
          </p:cNvPr>
          <p:cNvGrpSpPr/>
          <p:nvPr/>
        </p:nvGrpSpPr>
        <p:grpSpPr>
          <a:xfrm>
            <a:off x="9398967" y="112222"/>
            <a:ext cx="2654302" cy="2695074"/>
            <a:chOff x="8308104" y="432517"/>
            <a:chExt cx="2654302" cy="2695074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346BBD0B-3353-194D-8C1D-D717ED7F0C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t="5765" b="4316"/>
            <a:stretch/>
          </p:blipFill>
          <p:spPr>
            <a:xfrm>
              <a:off x="8308106" y="432517"/>
              <a:ext cx="2654300" cy="2695074"/>
            </a:xfrm>
            <a:prstGeom prst="rect">
              <a:avLst/>
            </a:prstGeom>
          </p:spPr>
        </p:pic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BF29A141-E9BA-194C-A73E-C50B509BD742}"/>
                </a:ext>
              </a:extLst>
            </p:cNvPr>
            <p:cNvSpPr/>
            <p:nvPr/>
          </p:nvSpPr>
          <p:spPr>
            <a:xfrm rot="16200000">
              <a:off x="7474062" y="1641554"/>
              <a:ext cx="194508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sz="1200" dirty="0" err="1"/>
                <a:t>www.maispolimeros.com.br</a:t>
              </a:r>
              <a:endParaRPr lang="pt-BR" sz="1200" dirty="0"/>
            </a:p>
          </p:txBody>
        </p:sp>
      </p:grpSp>
      <p:sp>
        <p:nvSpPr>
          <p:cNvPr id="7" name="Retângulo 6">
            <a:extLst>
              <a:ext uri="{FF2B5EF4-FFF2-40B4-BE49-F238E27FC236}">
                <a16:creationId xmlns:a16="http://schemas.microsoft.com/office/drawing/2014/main" id="{37874026-647E-084A-8CB6-C73D8CBF72EC}"/>
              </a:ext>
            </a:extLst>
          </p:cNvPr>
          <p:cNvSpPr/>
          <p:nvPr/>
        </p:nvSpPr>
        <p:spPr>
          <a:xfrm>
            <a:off x="2465007" y="3105834"/>
            <a:ext cx="2085474" cy="28623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b="1" dirty="0"/>
              <a:t>ATÓXICO, INODORO, LAVÁVEL E DISPONÍVEL GERALMENTE EM CHAPAS COM DIVERSAS ESPESSURAS, CORES, DENSIDADES E ACABAMENTOS</a:t>
            </a:r>
          </a:p>
        </p:txBody>
      </p:sp>
      <p:pic>
        <p:nvPicPr>
          <p:cNvPr id="2050" name="Picture 2" descr="Resultado de imagem para EVA">
            <a:extLst>
              <a:ext uri="{FF2B5EF4-FFF2-40B4-BE49-F238E27FC236}">
                <a16:creationId xmlns:a16="http://schemas.microsoft.com/office/drawing/2014/main" id="{023EF1E7-B34E-B245-8E0F-DDD5C836E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7" b="99503" l="0" r="99200">
                        <a14:foregroundMark x1="49200" y1="74669" x2="88300" y2="49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347" y="3352800"/>
            <a:ext cx="3908680" cy="235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945EFBCF-D67B-C341-96AB-89FDA26759AB}"/>
              </a:ext>
            </a:extLst>
          </p:cNvPr>
          <p:cNvSpPr/>
          <p:nvPr/>
        </p:nvSpPr>
        <p:spPr>
          <a:xfrm>
            <a:off x="9096845" y="5527015"/>
            <a:ext cx="230768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err="1">
                <a:solidFill>
                  <a:schemeClr val="bg1"/>
                </a:solidFill>
              </a:rPr>
              <a:t>www.playhobbies.com.br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2EDCC54-00BB-C64C-9950-5FBB6C34BD55}"/>
              </a:ext>
            </a:extLst>
          </p:cNvPr>
          <p:cNvSpPr/>
          <p:nvPr/>
        </p:nvSpPr>
        <p:spPr>
          <a:xfrm>
            <a:off x="15364" y="6297288"/>
            <a:ext cx="1918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Antunes</a:t>
            </a:r>
            <a:r>
              <a:rPr lang="pt-BR" sz="1600" dirty="0">
                <a:solidFill>
                  <a:schemeClr val="bg1"/>
                </a:solidFill>
                <a:effectLst/>
              </a:rPr>
              <a:t> et al (2013)</a:t>
            </a:r>
          </a:p>
          <a:p>
            <a:r>
              <a:rPr lang="pt-BR" sz="1600" dirty="0">
                <a:solidFill>
                  <a:schemeClr val="bg1"/>
                </a:solidFill>
              </a:rPr>
              <a:t>Peterson et al (2005)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2F4A504D-2C74-1F44-B466-DC963CEC47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7449" y="768329"/>
            <a:ext cx="9500538" cy="556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529F308-4DB3-D74F-B20D-7C08CBA0F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2427"/>
            <a:ext cx="4886793" cy="640180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 Rounded MT Bold" panose="020F0704030504030204" pitchFamily="34" charset="77"/>
                <a:ea typeface="Apple Color Emoji" pitchFamily="2" charset="0"/>
              </a:rPr>
              <a:t>Protetores Bucais</a:t>
            </a:r>
          </a:p>
        </p:txBody>
      </p: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id="{803E14EA-EACC-E745-99DC-6DD0243B244B}"/>
              </a:ext>
            </a:extLst>
          </p:cNvPr>
          <p:cNvSpPr/>
          <p:nvPr/>
        </p:nvSpPr>
        <p:spPr>
          <a:xfrm>
            <a:off x="825077" y="2254570"/>
            <a:ext cx="7104720" cy="74894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PROTETORES DE ESTOQUE OU PRÉ-FABRICADOS</a:t>
            </a:r>
            <a:r>
              <a:rPr lang="pt-BR" sz="2400" dirty="0">
                <a:solidFill>
                  <a:schemeClr val="bg1"/>
                </a:solidFill>
                <a:effectLst/>
              </a:rPr>
              <a:t> 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2E889D1-AD24-EB4F-8C8F-E677F07037C6}"/>
              </a:ext>
            </a:extLst>
          </p:cNvPr>
          <p:cNvSpPr/>
          <p:nvPr/>
        </p:nvSpPr>
        <p:spPr>
          <a:xfrm>
            <a:off x="15364" y="6297288"/>
            <a:ext cx="1918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Antunes</a:t>
            </a:r>
            <a:r>
              <a:rPr lang="pt-BR" sz="1600" dirty="0">
                <a:solidFill>
                  <a:schemeClr val="bg1"/>
                </a:solidFill>
                <a:effectLst/>
              </a:rPr>
              <a:t> et al (2013)</a:t>
            </a:r>
          </a:p>
          <a:p>
            <a:r>
              <a:rPr lang="pt-BR" sz="1600" dirty="0">
                <a:solidFill>
                  <a:schemeClr val="bg1"/>
                </a:solidFill>
              </a:rPr>
              <a:t>Peterson et al (2005)</a:t>
            </a:r>
          </a:p>
        </p:txBody>
      </p:sp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BDC8B32F-3947-094F-AD2B-B52627A82516}"/>
              </a:ext>
            </a:extLst>
          </p:cNvPr>
          <p:cNvSpPr/>
          <p:nvPr/>
        </p:nvSpPr>
        <p:spPr>
          <a:xfrm>
            <a:off x="825076" y="3254676"/>
            <a:ext cx="7104721" cy="74894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EXTREMAMENTE DESCONFORTÁVEIS E PODEM PROVOCAR LESÕES EM TECIDOS MOLES</a:t>
            </a:r>
            <a:r>
              <a:rPr lang="pt-BR" sz="2400" dirty="0">
                <a:solidFill>
                  <a:schemeClr val="bg1"/>
                </a:solidFill>
                <a:effectLst/>
              </a:rPr>
              <a:t> 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D16B47D2-5D00-7542-AB74-F0FFB8399044}"/>
              </a:ext>
            </a:extLst>
          </p:cNvPr>
          <p:cNvSpPr/>
          <p:nvPr/>
        </p:nvSpPr>
        <p:spPr>
          <a:xfrm>
            <a:off x="825076" y="4254782"/>
            <a:ext cx="7104721" cy="74894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POSSUÍREM BAIXA ADAPTAÇÃO DIFICULTAM A FALA, RESPIRAÇÃO E DEGLUTIÇÃO</a:t>
            </a:r>
            <a:r>
              <a:rPr lang="pt-BR" sz="2400" dirty="0">
                <a:solidFill>
                  <a:schemeClr val="bg1"/>
                </a:solidFill>
                <a:effectLst/>
              </a:rPr>
              <a:t> 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4" name="Retângulo Arredondado 13">
            <a:extLst>
              <a:ext uri="{FF2B5EF4-FFF2-40B4-BE49-F238E27FC236}">
                <a16:creationId xmlns:a16="http://schemas.microsoft.com/office/drawing/2014/main" id="{78D7C612-AAF6-0141-90AB-3188CA8BE7C2}"/>
              </a:ext>
            </a:extLst>
          </p:cNvPr>
          <p:cNvSpPr/>
          <p:nvPr/>
        </p:nvSpPr>
        <p:spPr>
          <a:xfrm>
            <a:off x="825076" y="5254888"/>
            <a:ext cx="7104721" cy="74894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FACILITAR O DESENVOLVIMENTO DE DOENÇAS COMO DTM (DISFUNÇÃO TEMPOROMANDIBULAR)</a:t>
            </a:r>
            <a:r>
              <a:rPr lang="pt-BR" sz="2400" dirty="0">
                <a:solidFill>
                  <a:schemeClr val="bg1"/>
                </a:solidFill>
                <a:effectLst/>
              </a:rPr>
              <a:t> 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828679F-6F6F-6A40-910E-6E30110E819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049094" y="1875964"/>
            <a:ext cx="97314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123" name="Imagem 2" descr="Imagem relacionada">
            <a:extLst>
              <a:ext uri="{FF2B5EF4-FFF2-40B4-BE49-F238E27FC236}">
                <a16:creationId xmlns:a16="http://schemas.microsoft.com/office/drawing/2014/main" id="{9ACB2BC3-A435-1444-B6F4-FFE6E001B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88" b="95048" l="1076" r="98601">
                        <a14:backgroundMark x1="44995" y1="52422" x2="77826" y2="62325"/>
                        <a14:backgroundMark x1="39074" y1="49193" x2="49623" y2="49839"/>
                        <a14:backgroundMark x1="29279" y1="84607" x2="3767" y2="64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807" y="3054221"/>
            <a:ext cx="3672574" cy="3672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539AA518-E792-A648-ACF2-73CDF6AEB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125" name="Imagem 1" descr="Resultado de imagem para protetor bucal tipo 1">
            <a:extLst>
              <a:ext uri="{FF2B5EF4-FFF2-40B4-BE49-F238E27FC236}">
                <a16:creationId xmlns:a16="http://schemas.microsoft.com/office/drawing/2014/main" id="{F89B206D-AA84-7E4A-A504-B7E47A0A2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43" b="26257"/>
          <a:stretch>
            <a:fillRect/>
          </a:stretch>
        </p:blipFill>
        <p:spPr bwMode="auto">
          <a:xfrm>
            <a:off x="8227564" y="1256255"/>
            <a:ext cx="33782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eta para a Direita 20">
            <a:extLst>
              <a:ext uri="{FF2B5EF4-FFF2-40B4-BE49-F238E27FC236}">
                <a16:creationId xmlns:a16="http://schemas.microsoft.com/office/drawing/2014/main" id="{9B8992D4-829F-3D40-9F59-2B09A1990B8E}"/>
              </a:ext>
            </a:extLst>
          </p:cNvPr>
          <p:cNvSpPr/>
          <p:nvPr/>
        </p:nvSpPr>
        <p:spPr>
          <a:xfrm>
            <a:off x="157397" y="994088"/>
            <a:ext cx="667680" cy="434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DD74394-EDAA-7549-8031-CE307C6693F2}"/>
              </a:ext>
            </a:extLst>
          </p:cNvPr>
          <p:cNvSpPr txBox="1"/>
          <p:nvPr/>
        </p:nvSpPr>
        <p:spPr>
          <a:xfrm>
            <a:off x="862242" y="905582"/>
            <a:ext cx="412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</a:rPr>
              <a:t>TIPO </a:t>
            </a:r>
            <a:r>
              <a:rPr lang="pt-BR" sz="3200" b="1" dirty="0" err="1">
                <a:solidFill>
                  <a:srgbClr val="C00000"/>
                </a:solidFill>
              </a:rPr>
              <a:t>I</a:t>
            </a:r>
            <a:endParaRPr lang="pt-BR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80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529F308-4DB3-D74F-B20D-7C08CBA0F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2427"/>
            <a:ext cx="4886793" cy="640180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 Rounded MT Bold" panose="020F0704030504030204" pitchFamily="34" charset="77"/>
                <a:ea typeface="Apple Color Emoji" pitchFamily="2" charset="0"/>
              </a:rPr>
              <a:t>Protetores Bucais</a:t>
            </a:r>
          </a:p>
        </p:txBody>
      </p: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id="{803E14EA-EACC-E745-99DC-6DD0243B244B}"/>
              </a:ext>
            </a:extLst>
          </p:cNvPr>
          <p:cNvSpPr/>
          <p:nvPr/>
        </p:nvSpPr>
        <p:spPr>
          <a:xfrm>
            <a:off x="825077" y="2254570"/>
            <a:ext cx="7104720" cy="74894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PROTETORES DE ESTOQUE OU PRÉ-FABRICADOS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2E889D1-AD24-EB4F-8C8F-E677F07037C6}"/>
              </a:ext>
            </a:extLst>
          </p:cNvPr>
          <p:cNvSpPr/>
          <p:nvPr/>
        </p:nvSpPr>
        <p:spPr>
          <a:xfrm>
            <a:off x="15364" y="6297288"/>
            <a:ext cx="1918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Antunes</a:t>
            </a:r>
            <a:r>
              <a:rPr lang="pt-BR" sz="1600" dirty="0">
                <a:solidFill>
                  <a:schemeClr val="bg1"/>
                </a:solidFill>
                <a:effectLst/>
              </a:rPr>
              <a:t> et al (2013)</a:t>
            </a:r>
          </a:p>
          <a:p>
            <a:r>
              <a:rPr lang="pt-BR" sz="1600" dirty="0">
                <a:solidFill>
                  <a:schemeClr val="bg1"/>
                </a:solidFill>
              </a:rPr>
              <a:t>Peterson et al (2005)</a:t>
            </a:r>
          </a:p>
        </p:txBody>
      </p:sp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BDC8B32F-3947-094F-AD2B-B52627A82516}"/>
              </a:ext>
            </a:extLst>
          </p:cNvPr>
          <p:cNvSpPr/>
          <p:nvPr/>
        </p:nvSpPr>
        <p:spPr>
          <a:xfrm>
            <a:off x="825076" y="3254676"/>
            <a:ext cx="7104721" cy="74894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CONHECIDOS COMO “FERVE E MORDE”</a:t>
            </a:r>
          </a:p>
        </p:txBody>
      </p: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D16B47D2-5D00-7542-AB74-F0FFB8399044}"/>
              </a:ext>
            </a:extLst>
          </p:cNvPr>
          <p:cNvSpPr/>
          <p:nvPr/>
        </p:nvSpPr>
        <p:spPr>
          <a:xfrm>
            <a:off x="825076" y="4254782"/>
            <a:ext cx="7104721" cy="74894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RISCO A SAÚDE DE TECIDOS MOLES E DE ESTRUTURAS PULPARES DOS DENTES </a:t>
            </a:r>
          </a:p>
        </p:txBody>
      </p:sp>
      <p:sp>
        <p:nvSpPr>
          <p:cNvPr id="14" name="Retângulo Arredondado 13">
            <a:extLst>
              <a:ext uri="{FF2B5EF4-FFF2-40B4-BE49-F238E27FC236}">
                <a16:creationId xmlns:a16="http://schemas.microsoft.com/office/drawing/2014/main" id="{78D7C612-AAF6-0141-90AB-3188CA8BE7C2}"/>
              </a:ext>
            </a:extLst>
          </p:cNvPr>
          <p:cNvSpPr/>
          <p:nvPr/>
        </p:nvSpPr>
        <p:spPr>
          <a:xfrm>
            <a:off x="825076" y="5254888"/>
            <a:ext cx="7104721" cy="74894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NÃO HÁ ACOMPANHAMENTO PROFISSIONAL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C828679F-6F6F-6A40-910E-6E30110E819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049094" y="1875964"/>
            <a:ext cx="973143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539AA518-E792-A648-ACF2-73CDF6AEB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21" name="Seta para a Direita 20">
            <a:extLst>
              <a:ext uri="{FF2B5EF4-FFF2-40B4-BE49-F238E27FC236}">
                <a16:creationId xmlns:a16="http://schemas.microsoft.com/office/drawing/2014/main" id="{9B8992D4-829F-3D40-9F59-2B09A1990B8E}"/>
              </a:ext>
            </a:extLst>
          </p:cNvPr>
          <p:cNvSpPr/>
          <p:nvPr/>
        </p:nvSpPr>
        <p:spPr>
          <a:xfrm>
            <a:off x="157397" y="994088"/>
            <a:ext cx="667680" cy="434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DD74394-EDAA-7549-8031-CE307C6693F2}"/>
              </a:ext>
            </a:extLst>
          </p:cNvPr>
          <p:cNvSpPr txBox="1"/>
          <p:nvPr/>
        </p:nvSpPr>
        <p:spPr>
          <a:xfrm>
            <a:off x="862242" y="905582"/>
            <a:ext cx="412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</a:rPr>
              <a:t>TIPO II</a:t>
            </a:r>
          </a:p>
        </p:txBody>
      </p:sp>
      <p:pic>
        <p:nvPicPr>
          <p:cNvPr id="6146" name="Picture 2" descr="Resultado de imagem para protetor bucal moldado">
            <a:extLst>
              <a:ext uri="{FF2B5EF4-FFF2-40B4-BE49-F238E27FC236}">
                <a16:creationId xmlns:a16="http://schemas.microsoft.com/office/drawing/2014/main" id="{FE04EDC2-65A4-C444-A541-8A800747F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9" y="1658188"/>
            <a:ext cx="6033218" cy="455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m para protetor bucal moldado">
            <a:extLst>
              <a:ext uri="{FF2B5EF4-FFF2-40B4-BE49-F238E27FC236}">
                <a16:creationId xmlns:a16="http://schemas.microsoft.com/office/drawing/2014/main" id="{6B2A5F8A-F353-A64A-AA63-28E4A6318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7630"/>
          <a:stretch/>
        </p:blipFill>
        <p:spPr bwMode="auto">
          <a:xfrm>
            <a:off x="6240639" y="2089514"/>
            <a:ext cx="5951361" cy="369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75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BAB2D8D-B3DE-4F6D-B8B9-0BC80E450C9C}"/>
              </a:ext>
            </a:extLst>
          </p:cNvPr>
          <p:cNvSpPr txBox="1"/>
          <p:nvPr/>
        </p:nvSpPr>
        <p:spPr>
          <a:xfrm>
            <a:off x="743329" y="1838158"/>
            <a:ext cx="4558309" cy="31816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>
                <a:latin typeface="Bookman Old Style" panose="02050604050505020204" pitchFamily="18" charset="0"/>
              </a:rPr>
              <a:t>IHO e </a:t>
            </a:r>
            <a:r>
              <a:rPr lang="en-US" sz="3600" dirty="0" err="1">
                <a:latin typeface="Bookman Old Style" panose="02050604050505020204" pitchFamily="18" charset="0"/>
              </a:rPr>
              <a:t>Dieta</a:t>
            </a:r>
            <a:endParaRPr lang="en-US" sz="3600" dirty="0">
              <a:latin typeface="Bookman Old Style" panose="02050604050505020204" pitchFamily="18" charset="0"/>
            </a:endParaRPr>
          </a:p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latin typeface="Bookman Old Style" panose="02050604050505020204" pitchFamily="18" charset="0"/>
              </a:rPr>
              <a:t>Flúor</a:t>
            </a:r>
            <a:endParaRPr lang="en-US" sz="3600" dirty="0">
              <a:latin typeface="Bookman Old Style" panose="02050604050505020204" pitchFamily="18" charset="0"/>
            </a:endParaRPr>
          </a:p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latin typeface="Bookman Old Style" panose="02050604050505020204" pitchFamily="18" charset="0"/>
              </a:rPr>
              <a:t>Profilaxia</a:t>
            </a:r>
            <a:endParaRPr lang="en-US" sz="3600" dirty="0">
              <a:latin typeface="Bookman Old Style" panose="02050604050505020204" pitchFamily="18" charset="0"/>
            </a:endParaRPr>
          </a:p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latin typeface="Bookman Old Style" panose="02050604050505020204" pitchFamily="18" charset="0"/>
              </a:rPr>
              <a:t>Selantes</a:t>
            </a:r>
            <a:r>
              <a:rPr lang="en-US" sz="3600" dirty="0">
                <a:latin typeface="Bookman Old Style" panose="02050604050505020204" pitchFamily="18" charset="0"/>
              </a:rPr>
              <a:t> </a:t>
            </a:r>
            <a:r>
              <a:rPr lang="en-US" sz="3600" dirty="0" err="1">
                <a:latin typeface="Bookman Old Style" panose="02050604050505020204" pitchFamily="18" charset="0"/>
              </a:rPr>
              <a:t>Oclusais</a:t>
            </a:r>
            <a:endParaRPr lang="en-US" sz="3600" dirty="0">
              <a:latin typeface="Bookman Old Style" panose="02050604050505020204" pitchFamily="18" charset="0"/>
            </a:endParaRPr>
          </a:p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latin typeface="Bookman Old Style" panose="02050604050505020204" pitchFamily="18" charset="0"/>
              </a:rPr>
              <a:t>Protetores</a:t>
            </a:r>
            <a:r>
              <a:rPr lang="en-US" sz="3600" dirty="0">
                <a:latin typeface="Bookman Old Style" panose="02050604050505020204" pitchFamily="18" charset="0"/>
              </a:rPr>
              <a:t> </a:t>
            </a:r>
            <a:r>
              <a:rPr lang="en-US" sz="3600" dirty="0" err="1">
                <a:latin typeface="Bookman Old Style" panose="02050604050505020204" pitchFamily="18" charset="0"/>
              </a:rPr>
              <a:t>Bucais</a:t>
            </a:r>
            <a:endParaRPr lang="en-US" sz="3600" dirty="0">
              <a:latin typeface="Bookman Old Style" panose="02050604050505020204" pitchFamily="18" charset="0"/>
            </a:endParaRPr>
          </a:p>
          <a:p>
            <a:pPr marL="62865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3600" dirty="0">
              <a:latin typeface="Bookman Old Style" panose="02050604050505020204" pitchFamily="18" charset="0"/>
            </a:endParaRPr>
          </a:p>
        </p:txBody>
      </p:sp>
      <p:sp>
        <p:nvSpPr>
          <p:cNvPr id="26" name="Oval 20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1E27CEF-C12C-4478-A386-D1ED63348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-4"/>
          <a:stretch/>
        </p:blipFill>
        <p:spPr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6" name="Imagem 5" descr="Uma imagem contendo mesa, interior, sentado, parede&#10;&#10;Descrição gerada automaticamente">
            <a:extLst>
              <a:ext uri="{FF2B5EF4-FFF2-40B4-BE49-F238E27FC236}">
                <a16:creationId xmlns:a16="http://schemas.microsoft.com/office/drawing/2014/main" id="{1B55D727-C7B7-4052-B3CE-DC0D412FEC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25" r="11412" b="-3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1B59496-E734-488F-8784-2FAFDB17C5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31" r="21854"/>
          <a:stretch/>
        </p:blipFill>
        <p:spPr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4" name="Retângulo Arredondado 3">
            <a:extLst>
              <a:ext uri="{FF2B5EF4-FFF2-40B4-BE49-F238E27FC236}">
                <a16:creationId xmlns:a16="http://schemas.microsoft.com/office/drawing/2014/main" id="{466B6260-5BF2-9441-89BF-2E0443FD1D54}"/>
              </a:ext>
            </a:extLst>
          </p:cNvPr>
          <p:cNvSpPr/>
          <p:nvPr/>
        </p:nvSpPr>
        <p:spPr>
          <a:xfrm>
            <a:off x="3202608" y="327549"/>
            <a:ext cx="4198060" cy="62484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pt-BR" sz="2400" b="1" dirty="0">
                <a:solidFill>
                  <a:schemeClr val="tx1"/>
                </a:solidFill>
              </a:rPr>
              <a:t>Materiais Preventivos</a:t>
            </a:r>
          </a:p>
        </p:txBody>
      </p:sp>
    </p:spTree>
    <p:extLst>
      <p:ext uri="{BB962C8B-B14F-4D97-AF65-F5344CB8AC3E}">
        <p14:creationId xmlns:p14="http://schemas.microsoft.com/office/powerpoint/2010/main" val="2703295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529F308-4DB3-D74F-B20D-7C08CBA0F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2427"/>
            <a:ext cx="4886793" cy="640180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 Rounded MT Bold" panose="020F0704030504030204" pitchFamily="34" charset="77"/>
                <a:ea typeface="Apple Color Emoji" pitchFamily="2" charset="0"/>
              </a:rPr>
              <a:t>Protetores Bucais</a:t>
            </a:r>
          </a:p>
        </p:txBody>
      </p:sp>
      <p:sp>
        <p:nvSpPr>
          <p:cNvPr id="4" name="Seta para a Direita 3">
            <a:extLst>
              <a:ext uri="{FF2B5EF4-FFF2-40B4-BE49-F238E27FC236}">
                <a16:creationId xmlns:a16="http://schemas.microsoft.com/office/drawing/2014/main" id="{8C5E400A-9B52-D942-91C2-30CB6F67BF01}"/>
              </a:ext>
            </a:extLst>
          </p:cNvPr>
          <p:cNvSpPr/>
          <p:nvPr/>
        </p:nvSpPr>
        <p:spPr>
          <a:xfrm>
            <a:off x="157397" y="994088"/>
            <a:ext cx="667680" cy="434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0F91EF-7FCA-A04E-8B7B-582CD03E0C3F}"/>
              </a:ext>
            </a:extLst>
          </p:cNvPr>
          <p:cNvSpPr txBox="1"/>
          <p:nvPr/>
        </p:nvSpPr>
        <p:spPr>
          <a:xfrm>
            <a:off x="862242" y="905582"/>
            <a:ext cx="412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</a:rPr>
              <a:t>TIPO III</a:t>
            </a:r>
          </a:p>
        </p:txBody>
      </p: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id="{803E14EA-EACC-E745-99DC-6DD0243B244B}"/>
              </a:ext>
            </a:extLst>
          </p:cNvPr>
          <p:cNvSpPr/>
          <p:nvPr/>
        </p:nvSpPr>
        <p:spPr>
          <a:xfrm>
            <a:off x="825077" y="2254570"/>
            <a:ext cx="7104720" cy="74894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SÃO REALIZADOS PELO CIRURGIÃO-DENTISTA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2E889D1-AD24-EB4F-8C8F-E677F07037C6}"/>
              </a:ext>
            </a:extLst>
          </p:cNvPr>
          <p:cNvSpPr/>
          <p:nvPr/>
        </p:nvSpPr>
        <p:spPr>
          <a:xfrm>
            <a:off x="10273654" y="6273225"/>
            <a:ext cx="1918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Antunes</a:t>
            </a:r>
            <a:r>
              <a:rPr lang="pt-BR" sz="1600" dirty="0">
                <a:solidFill>
                  <a:schemeClr val="bg1"/>
                </a:solidFill>
                <a:effectLst/>
              </a:rPr>
              <a:t> et al (2013)</a:t>
            </a:r>
          </a:p>
          <a:p>
            <a:pPr algn="r"/>
            <a:r>
              <a:rPr lang="pt-BR" sz="1600" dirty="0">
                <a:solidFill>
                  <a:schemeClr val="bg1"/>
                </a:solidFill>
              </a:rPr>
              <a:t>Peterson et al (2005)</a:t>
            </a:r>
          </a:p>
        </p:txBody>
      </p:sp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BDC8B32F-3947-094F-AD2B-B52627A82516}"/>
              </a:ext>
            </a:extLst>
          </p:cNvPr>
          <p:cNvSpPr/>
          <p:nvPr/>
        </p:nvSpPr>
        <p:spPr>
          <a:xfrm>
            <a:off x="825076" y="3254676"/>
            <a:ext cx="7104721" cy="74894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EQUIPAMENTO A VÁCUO </a:t>
            </a:r>
          </a:p>
        </p:txBody>
      </p: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D16B47D2-5D00-7542-AB74-F0FFB8399044}"/>
              </a:ext>
            </a:extLst>
          </p:cNvPr>
          <p:cNvSpPr/>
          <p:nvPr/>
        </p:nvSpPr>
        <p:spPr>
          <a:xfrm>
            <a:off x="825076" y="4254782"/>
            <a:ext cx="7104721" cy="74894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MATERIAL UTILIZADO É O E.V.A </a:t>
            </a:r>
          </a:p>
        </p:txBody>
      </p:sp>
      <p:sp>
        <p:nvSpPr>
          <p:cNvPr id="14" name="Retângulo Arredondado 13">
            <a:extLst>
              <a:ext uri="{FF2B5EF4-FFF2-40B4-BE49-F238E27FC236}">
                <a16:creationId xmlns:a16="http://schemas.microsoft.com/office/drawing/2014/main" id="{78D7C612-AAF6-0141-90AB-3188CA8BE7C2}"/>
              </a:ext>
            </a:extLst>
          </p:cNvPr>
          <p:cNvSpPr/>
          <p:nvPr/>
        </p:nvSpPr>
        <p:spPr>
          <a:xfrm>
            <a:off x="825076" y="5254888"/>
            <a:ext cx="7104721" cy="74894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DESVANTAGENS: MENOR ADESÃO ENTRE AS PLACAS DE E.V.A, DIMINUINDO SUA VIDA ÚTIL.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CB3B714-E20F-1F4E-B364-A35492B5A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9797" y="63847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7172" name="Picture 4" descr="Imagem relacionada">
            <a:extLst>
              <a:ext uri="{FF2B5EF4-FFF2-40B4-BE49-F238E27FC236}">
                <a16:creationId xmlns:a16="http://schemas.microsoft.com/office/drawing/2014/main" id="{27991DF0-5701-0B40-8E11-DA2FBFE95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081" y="1036647"/>
            <a:ext cx="9213995" cy="518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92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529F308-4DB3-D74F-B20D-7C08CBA0F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12427"/>
            <a:ext cx="4886793" cy="640180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rial Rounded MT Bold" panose="020F0704030504030204" pitchFamily="34" charset="77"/>
                <a:ea typeface="Apple Color Emoji" pitchFamily="2" charset="0"/>
              </a:rPr>
              <a:t>Protetores Bucais</a:t>
            </a:r>
          </a:p>
        </p:txBody>
      </p:sp>
      <p:sp>
        <p:nvSpPr>
          <p:cNvPr id="4" name="Seta para a Direita 3">
            <a:extLst>
              <a:ext uri="{FF2B5EF4-FFF2-40B4-BE49-F238E27FC236}">
                <a16:creationId xmlns:a16="http://schemas.microsoft.com/office/drawing/2014/main" id="{8C5E400A-9B52-D942-91C2-30CB6F67BF01}"/>
              </a:ext>
            </a:extLst>
          </p:cNvPr>
          <p:cNvSpPr/>
          <p:nvPr/>
        </p:nvSpPr>
        <p:spPr>
          <a:xfrm>
            <a:off x="157397" y="994088"/>
            <a:ext cx="667680" cy="4347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0F91EF-7FCA-A04E-8B7B-582CD03E0C3F}"/>
              </a:ext>
            </a:extLst>
          </p:cNvPr>
          <p:cNvSpPr txBox="1"/>
          <p:nvPr/>
        </p:nvSpPr>
        <p:spPr>
          <a:xfrm>
            <a:off x="862242" y="905582"/>
            <a:ext cx="412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</a:rPr>
              <a:t>TIPO IV</a:t>
            </a:r>
          </a:p>
        </p:txBody>
      </p: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id="{803E14EA-EACC-E745-99DC-6DD0243B244B}"/>
              </a:ext>
            </a:extLst>
          </p:cNvPr>
          <p:cNvSpPr/>
          <p:nvPr/>
        </p:nvSpPr>
        <p:spPr>
          <a:xfrm>
            <a:off x="825077" y="1871800"/>
            <a:ext cx="7104720" cy="74894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CONHECIDOS COMO PROTETORES CUSTOMIZADOS MULTILAMINADOS 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2E889D1-AD24-EB4F-8C8F-E677F07037C6}"/>
              </a:ext>
            </a:extLst>
          </p:cNvPr>
          <p:cNvSpPr/>
          <p:nvPr/>
        </p:nvSpPr>
        <p:spPr>
          <a:xfrm>
            <a:off x="10273654" y="6273225"/>
            <a:ext cx="1918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Antunes</a:t>
            </a:r>
            <a:r>
              <a:rPr lang="pt-BR" sz="1600" dirty="0">
                <a:solidFill>
                  <a:schemeClr val="bg1"/>
                </a:solidFill>
                <a:effectLst/>
              </a:rPr>
              <a:t> et al (2013)</a:t>
            </a:r>
          </a:p>
          <a:p>
            <a:pPr algn="r"/>
            <a:r>
              <a:rPr lang="pt-BR" sz="1600" dirty="0">
                <a:solidFill>
                  <a:schemeClr val="bg1"/>
                </a:solidFill>
              </a:rPr>
              <a:t>Peterson et al (2005)</a:t>
            </a:r>
          </a:p>
        </p:txBody>
      </p:sp>
      <p:sp>
        <p:nvSpPr>
          <p:cNvPr id="12" name="Retângulo Arredondado 11">
            <a:extLst>
              <a:ext uri="{FF2B5EF4-FFF2-40B4-BE49-F238E27FC236}">
                <a16:creationId xmlns:a16="http://schemas.microsoft.com/office/drawing/2014/main" id="{BDC8B32F-3947-094F-AD2B-B52627A82516}"/>
              </a:ext>
            </a:extLst>
          </p:cNvPr>
          <p:cNvSpPr/>
          <p:nvPr/>
        </p:nvSpPr>
        <p:spPr>
          <a:xfrm>
            <a:off x="825076" y="2871906"/>
            <a:ext cx="7104721" cy="74894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CONFECCIONADOS POR CIRURGIÕES-DENTISTAS</a:t>
            </a:r>
          </a:p>
        </p:txBody>
      </p: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D16B47D2-5D00-7542-AB74-F0FFB8399044}"/>
              </a:ext>
            </a:extLst>
          </p:cNvPr>
          <p:cNvSpPr/>
          <p:nvPr/>
        </p:nvSpPr>
        <p:spPr>
          <a:xfrm>
            <a:off x="825076" y="3872012"/>
            <a:ext cx="7104721" cy="74894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EQUIPAMENTO DE TERMO PRESSURIZAÇÃO </a:t>
            </a:r>
          </a:p>
        </p:txBody>
      </p:sp>
      <p:sp>
        <p:nvSpPr>
          <p:cNvPr id="14" name="Retângulo Arredondado 13">
            <a:extLst>
              <a:ext uri="{FF2B5EF4-FFF2-40B4-BE49-F238E27FC236}">
                <a16:creationId xmlns:a16="http://schemas.microsoft.com/office/drawing/2014/main" id="{78D7C612-AAF6-0141-90AB-3188CA8BE7C2}"/>
              </a:ext>
            </a:extLst>
          </p:cNvPr>
          <p:cNvSpPr/>
          <p:nvPr/>
        </p:nvSpPr>
        <p:spPr>
          <a:xfrm>
            <a:off x="846341" y="4872118"/>
            <a:ext cx="7104721" cy="74894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MAIOR ADERÊNCIA E RETENÇÃO ENTRE AS LÂMINAS DE E.V.A </a:t>
            </a:r>
            <a:r>
              <a:rPr lang="pt-BR" sz="2400" dirty="0">
                <a:solidFill>
                  <a:schemeClr val="bg1"/>
                </a:solidFill>
                <a:effectLst/>
              </a:rPr>
              <a:t> 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3B082061-F837-4C4E-AA23-3FD42D4517C4}"/>
              </a:ext>
            </a:extLst>
          </p:cNvPr>
          <p:cNvSpPr/>
          <p:nvPr/>
        </p:nvSpPr>
        <p:spPr>
          <a:xfrm>
            <a:off x="825075" y="5898754"/>
            <a:ext cx="7104721" cy="748941"/>
          </a:xfrm>
          <a:prstGeom prst="round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MELHOR ENCAIXE, MAIOR ABSORÇÃO DE IMPACTO E DISSIPAÇÃO DE FORÇAS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E9C8D628-49A3-EA40-91A7-525D0521C2B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815474" y="3666424"/>
            <a:ext cx="210088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8193" name="Imagem 5" descr="Resultado de imagem para protetor bucal tipo 1">
            <a:extLst>
              <a:ext uri="{FF2B5EF4-FFF2-40B4-BE49-F238E27FC236}">
                <a16:creationId xmlns:a16="http://schemas.microsoft.com/office/drawing/2014/main" id="{3C618962-0554-B14A-92A5-97BFB8E6C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8" y="695723"/>
            <a:ext cx="6626175" cy="606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76A71758-7A3E-8B4A-A508-7FB36D9D3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8195" name="Imagem 4" descr="Resultado de imagem para protetor bucal tipo 1">
            <a:extLst>
              <a:ext uri="{FF2B5EF4-FFF2-40B4-BE49-F238E27FC236}">
                <a16:creationId xmlns:a16="http://schemas.microsoft.com/office/drawing/2014/main" id="{B0B34B2B-E520-3F40-B085-54D592FA1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723" y="2011235"/>
            <a:ext cx="5522881" cy="353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81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4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B9EBC10-16FB-45CE-8A75-D7B3B4AAA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pt-BR" sz="3100" dirty="0">
                <a:solidFill>
                  <a:schemeClr val="accent1"/>
                </a:solidFill>
                <a:latin typeface="Algerian" panose="04020705040A02060702" pitchFamily="82" charset="0"/>
              </a:rPr>
              <a:t>Considerações finais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B3E206-5468-409B-A802-169D2188E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198" y="1144878"/>
            <a:ext cx="6504602" cy="5393082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latin typeface="Bookman Old Style" panose="02050604050505020204" pitchFamily="18" charset="0"/>
              </a:rPr>
              <a:t> Avaliação do risco de cárie do paciente – correto tratamento terapêutico;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latin typeface="Bookman Old Style" panose="02050604050505020204" pitchFamily="18" charset="0"/>
              </a:rPr>
              <a:t>É importante o dentista conhecer os tipos de materiais relacionados com a proteção bucal – Odontologia do esporte.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2094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B9EBC10-16FB-45CE-8A75-D7B3B4AAA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pt-BR" sz="3100">
                <a:solidFill>
                  <a:schemeClr val="accent1"/>
                </a:solidFill>
                <a:latin typeface="Algerian" panose="04020705040A02060702" pitchFamily="82" charset="0"/>
              </a:rPr>
              <a:t>Considerações finais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B3E206-5468-409B-A802-169D2188E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674769"/>
            <a:ext cx="6894405" cy="5787025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latin typeface="Bookman Old Style" panose="02050604050505020204" pitchFamily="18" charset="0"/>
              </a:rPr>
              <a:t>Conhecimento sobre as propriedades, indicações e aplicações dos materiais preventivos.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latin typeface="Bookman Old Style" panose="02050604050505020204" pitchFamily="18" charset="0"/>
              </a:rPr>
              <a:t>A instrução, orientação e conscientização dos pacientes. </a:t>
            </a:r>
          </a:p>
        </p:txBody>
      </p:sp>
    </p:spTree>
    <p:extLst>
      <p:ext uri="{BB962C8B-B14F-4D97-AF65-F5344CB8AC3E}">
        <p14:creationId xmlns:p14="http://schemas.microsoft.com/office/powerpoint/2010/main" val="6860442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1B9EBC10-16FB-45CE-8A75-D7B3B4AAA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pt-BR" sz="3100" dirty="0">
                <a:solidFill>
                  <a:schemeClr val="accent1"/>
                </a:solidFill>
                <a:latin typeface="Algerian" panose="04020705040A02060702" pitchFamily="82" charset="0"/>
              </a:rPr>
              <a:t>Considerações finais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B3E206-5468-409B-A802-169D2188E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588409"/>
            <a:ext cx="6806852" cy="5681181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latin typeface="Bookman Old Style" panose="02050604050505020204" pitchFamily="18" charset="0"/>
              </a:rPr>
              <a:t>Há uma infinidade de marcas de escovas e dentifrícios no mercado, o CD deve ser analisá-las para indicar a melhor opção para cada paciente.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  <a:p>
            <a:pPr marL="0" indent="0">
              <a:buNone/>
            </a:pPr>
            <a:endParaRPr lang="pt-BR" sz="24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latin typeface="Bookman Old Style" panose="02050604050505020204" pitchFamily="18" charset="0"/>
              </a:rPr>
              <a:t>Conhecimento sobre todos os meios de remoção do biofilme na cavidade bucal. 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2400" dirty="0"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latin typeface="Bookman Old Style" panose="02050604050505020204" pitchFamily="18" charset="0"/>
              </a:rPr>
              <a:t>Mecanismo de ação, importância e indicação dos fluoretos. </a:t>
            </a:r>
          </a:p>
        </p:txBody>
      </p:sp>
    </p:spTree>
    <p:extLst>
      <p:ext uri="{BB962C8B-B14F-4D97-AF65-F5344CB8AC3E}">
        <p14:creationId xmlns:p14="http://schemas.microsoft.com/office/powerpoint/2010/main" val="10003391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17D0A5-B9EA-49BF-8700-8ED86BDE1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4192"/>
          </a:xfrm>
        </p:spPr>
        <p:txBody>
          <a:bodyPr/>
          <a:lstStyle/>
          <a:p>
            <a:pPr algn="ctr"/>
            <a:r>
              <a:rPr lang="pt-BR" dirty="0">
                <a:latin typeface="Algerian" panose="04020705040A02060702" pitchFamily="82" charset="0"/>
              </a:rPr>
              <a:t>referências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CD52E0-AC5D-4419-B82E-504C08911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416" y="676405"/>
            <a:ext cx="11874673" cy="6181594"/>
          </a:xfrm>
        </p:spPr>
        <p:txBody>
          <a:bodyPr>
            <a:noAutofit/>
          </a:bodyPr>
          <a:lstStyle/>
          <a:p>
            <a:r>
              <a:rPr lang="pt-BR" sz="1200" dirty="0">
                <a:latin typeface="Bookman Old Style" panose="02050604050505020204" pitchFamily="18" charset="0"/>
              </a:rPr>
              <a:t>USO DO FLÚOR E CONTROLE DA CÁRIE COMO DOENÇA, Jaime Aparecido Cury, capitulo 2.</a:t>
            </a:r>
          </a:p>
          <a:p>
            <a:r>
              <a:rPr lang="pt-BR" sz="1200" dirty="0" err="1">
                <a:latin typeface="Bookman Old Style" panose="02050604050505020204" pitchFamily="18" charset="0"/>
              </a:rPr>
              <a:t>Dentifricios</a:t>
            </a:r>
            <a:r>
              <a:rPr lang="pt-BR" sz="1200" dirty="0">
                <a:latin typeface="Bookman Old Style" panose="02050604050505020204" pitchFamily="18" charset="0"/>
              </a:rPr>
              <a:t>: como escolher e como indicar JAIME A. CURY</a:t>
            </a:r>
          </a:p>
          <a:p>
            <a:r>
              <a:rPr lang="pt-BR" altLang="pt-BR" sz="1200" dirty="0">
                <a:latin typeface="Bookman Old Style" panose="02050604050505020204" pitchFamily="18" charset="0"/>
              </a:rPr>
              <a:t>AMERICAN Dental </a:t>
            </a:r>
            <a:r>
              <a:rPr lang="pt-BR" altLang="pt-BR" sz="1200" dirty="0" err="1">
                <a:latin typeface="Bookman Old Style" panose="02050604050505020204" pitchFamily="18" charset="0"/>
              </a:rPr>
              <a:t>Association.Disponívelem</a:t>
            </a:r>
            <a:endParaRPr lang="pt-BR" altLang="pt-BR" sz="1200" dirty="0">
              <a:latin typeface="Bookman Old Style" panose="02050604050505020204" pitchFamily="18" charset="0"/>
            </a:endParaRPr>
          </a:p>
          <a:p>
            <a:r>
              <a:rPr lang="pt-BR" sz="1200" dirty="0">
                <a:latin typeface="Bookman Old Style" panose="02050604050505020204" pitchFamily="18" charset="0"/>
              </a:rPr>
              <a:t>ARMENIO, R. V.; FITARELLI, F; ARMENIO, M. F.; DEMARCO, F. F.; REIS, A; LOGUERCIO, A. D. The </a:t>
            </a:r>
            <a:r>
              <a:rPr lang="pt-BR" sz="1200" dirty="0" err="1">
                <a:latin typeface="Bookman Old Style" panose="02050604050505020204" pitchFamily="18" charset="0"/>
              </a:rPr>
              <a:t>effect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of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fluoride</a:t>
            </a:r>
            <a:r>
              <a:rPr lang="pt-BR" sz="1200" dirty="0">
                <a:latin typeface="Bookman Old Style" panose="02050604050505020204" pitchFamily="18" charset="0"/>
              </a:rPr>
              <a:t> gel use </a:t>
            </a:r>
            <a:r>
              <a:rPr lang="pt-BR" sz="1200" dirty="0" err="1">
                <a:latin typeface="Bookman Old Style" panose="02050604050505020204" pitchFamily="18" charset="0"/>
              </a:rPr>
              <a:t>on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bleaching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sensitivity</a:t>
            </a:r>
            <a:r>
              <a:rPr lang="pt-BR" sz="1200" dirty="0">
                <a:latin typeface="Bookman Old Style" panose="02050604050505020204" pitchFamily="18" charset="0"/>
              </a:rPr>
              <a:t>: a </a:t>
            </a:r>
            <a:r>
              <a:rPr lang="pt-BR" sz="1200" dirty="0" err="1">
                <a:latin typeface="Bookman Old Style" panose="02050604050505020204" pitchFamily="18" charset="0"/>
              </a:rPr>
              <a:t>double-blind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randomized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controlled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clinical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trial</a:t>
            </a:r>
            <a:r>
              <a:rPr lang="pt-BR" sz="1200" dirty="0">
                <a:latin typeface="Bookman Old Style" panose="02050604050505020204" pitchFamily="18" charset="0"/>
              </a:rPr>
              <a:t>. J. Am. </a:t>
            </a:r>
            <a:r>
              <a:rPr lang="pt-BR" sz="1200" dirty="0" err="1">
                <a:latin typeface="Bookman Old Style" panose="02050604050505020204" pitchFamily="18" charset="0"/>
              </a:rPr>
              <a:t>Dent</a:t>
            </a:r>
            <a:r>
              <a:rPr lang="pt-BR" sz="1200" dirty="0">
                <a:latin typeface="Bookman Old Style" panose="02050604050505020204" pitchFamily="18" charset="0"/>
              </a:rPr>
              <a:t>. Assoc., v. 139, p. 592-7, 2008.</a:t>
            </a:r>
          </a:p>
          <a:p>
            <a:r>
              <a:rPr lang="en-US" sz="1200" dirty="0">
                <a:latin typeface="Bookman Old Style" panose="02050604050505020204" pitchFamily="18" charset="0"/>
              </a:rPr>
              <a:t>CIANCIO, S.G. Improving our patients' oral health: the role of a triclosan/</a:t>
            </a:r>
            <a:r>
              <a:rPr lang="en-US" sz="1200" dirty="0" err="1">
                <a:latin typeface="Bookman Old Style" panose="02050604050505020204" pitchFamily="18" charset="0"/>
              </a:rPr>
              <a:t>copolimer</a:t>
            </a:r>
            <a:r>
              <a:rPr lang="en-US" sz="1200" dirty="0">
                <a:latin typeface="Bookman Old Style" panose="02050604050505020204" pitchFamily="18" charset="0"/>
              </a:rPr>
              <a:t>/fluoride dentifrice. </a:t>
            </a:r>
            <a:r>
              <a:rPr lang="en-US" sz="1200" dirty="0" err="1">
                <a:latin typeface="Bookman Old Style" panose="02050604050505020204" pitchFamily="18" charset="0"/>
              </a:rPr>
              <a:t>Compend</a:t>
            </a:r>
            <a:r>
              <a:rPr lang="en-US" sz="1200" dirty="0">
                <a:latin typeface="Bookman Old Style" panose="02050604050505020204" pitchFamily="18" charset="0"/>
              </a:rPr>
              <a:t> Contin Educ Dent. Jamesburg, v.28, p. 178-80, 182-3, 2007.</a:t>
            </a:r>
          </a:p>
          <a:p>
            <a:r>
              <a:rPr lang="en-US" sz="1200" dirty="0">
                <a:latin typeface="Bookman Old Style" panose="02050604050505020204" pitchFamily="18" charset="0"/>
              </a:rPr>
              <a:t>DAVIES, R. M. Toothpaste in the control of plaque/gingivitis and periodontitis. Periodontology 2000, Copenhagen, v. 48, Issue 1, p. 23-30, 2008.</a:t>
            </a:r>
          </a:p>
          <a:p>
            <a:pPr algn="just"/>
            <a:r>
              <a:rPr lang="pt-BR" sz="1200" dirty="0">
                <a:latin typeface="Bookman Old Style" panose="02050604050505020204" pitchFamily="18" charset="0"/>
              </a:rPr>
              <a:t>https://w2.fop.unicamp.br/dcf/bioquimica/downloads/mat_consulta4-usofluorcontrolecarie.pdf = USO DO FLÚOR E CONTROLE DA CÁRIE COMO DOENÇA, Jaime Aparecido Cury, capitulo 2;</a:t>
            </a:r>
          </a:p>
          <a:p>
            <a:pPr algn="just"/>
            <a:r>
              <a:rPr lang="pt-BR" sz="1200" dirty="0">
                <a:latin typeface="Bookman Old Style" panose="02050604050505020204" pitchFamily="18" charset="0"/>
              </a:rPr>
              <a:t>Araújo I. D. T.; Cunha M. M. F.; Vasconcelos M. G.; Vasconcelos R. G. Selantes: uma </a:t>
            </a:r>
            <a:r>
              <a:rPr lang="pt-BR" sz="1200" dirty="0" err="1">
                <a:latin typeface="Bookman Old Style" panose="02050604050505020204" pitchFamily="18" charset="0"/>
              </a:rPr>
              <a:t>técnica</a:t>
            </a:r>
            <a:r>
              <a:rPr lang="pt-BR" sz="1200" dirty="0">
                <a:latin typeface="Bookman Old Style" panose="02050604050505020204" pitchFamily="18" charset="0"/>
              </a:rPr>
              <a:t> eficaz na </a:t>
            </a:r>
            <a:r>
              <a:rPr lang="pt-BR" sz="1200" dirty="0" err="1">
                <a:latin typeface="Bookman Old Style" panose="02050604050505020204" pitchFamily="18" charset="0"/>
              </a:rPr>
              <a:t>prevenção</a:t>
            </a:r>
            <a:r>
              <a:rPr lang="pt-BR" sz="1200" dirty="0">
                <a:latin typeface="Bookman Old Style" panose="02050604050505020204" pitchFamily="18" charset="0"/>
              </a:rPr>
              <a:t> da </a:t>
            </a:r>
            <a:r>
              <a:rPr lang="pt-BR" sz="1200" dirty="0" err="1">
                <a:latin typeface="Bookman Old Style" panose="02050604050505020204" pitchFamily="18" charset="0"/>
              </a:rPr>
              <a:t>cárie</a:t>
            </a:r>
            <a:r>
              <a:rPr lang="pt-BR" sz="1200" dirty="0">
                <a:latin typeface="Bookman Old Style" panose="02050604050505020204" pitchFamily="18" charset="0"/>
              </a:rPr>
              <a:t>. Com. </a:t>
            </a:r>
            <a:r>
              <a:rPr lang="pt-BR" sz="1200" dirty="0" err="1">
                <a:latin typeface="Bookman Old Style" panose="02050604050505020204" pitchFamily="18" charset="0"/>
              </a:rPr>
              <a:t>Ciências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Saúde</a:t>
            </a:r>
            <a:r>
              <a:rPr lang="pt-BR" sz="1200" dirty="0">
                <a:latin typeface="Bookman Old Style" panose="02050604050505020204" pitchFamily="18" charset="0"/>
              </a:rPr>
              <a:t>. 2014; 24(3): 259-266;</a:t>
            </a:r>
          </a:p>
          <a:p>
            <a:pPr lvl="0"/>
            <a:r>
              <a:rPr lang="en-US" sz="1200" dirty="0">
                <a:latin typeface="Bookman Old Style" panose="02050604050505020204" pitchFamily="18" charset="0"/>
              </a:rPr>
              <a:t>Peterson PE, </a:t>
            </a:r>
            <a:r>
              <a:rPr lang="en-US" sz="1200" dirty="0" err="1">
                <a:latin typeface="Bookman Old Style" panose="02050604050505020204" pitchFamily="18" charset="0"/>
              </a:rPr>
              <a:t>Bourgeios</a:t>
            </a:r>
            <a:r>
              <a:rPr lang="en-US" sz="1200" dirty="0">
                <a:latin typeface="Bookman Old Style" panose="02050604050505020204" pitchFamily="18" charset="0"/>
              </a:rPr>
              <a:t> D, Ogawa H, </a:t>
            </a:r>
            <a:r>
              <a:rPr lang="en-US" sz="1200" dirty="0" err="1">
                <a:latin typeface="Bookman Old Style" panose="02050604050505020204" pitchFamily="18" charset="0"/>
              </a:rPr>
              <a:t>Estupidan</a:t>
            </a:r>
            <a:r>
              <a:rPr lang="en-US" sz="1200" dirty="0">
                <a:latin typeface="Bookman Old Style" panose="02050604050505020204" pitchFamily="18" charset="0"/>
              </a:rPr>
              <a:t>-day S; </a:t>
            </a:r>
            <a:r>
              <a:rPr lang="en-US" sz="1200" dirty="0" err="1">
                <a:latin typeface="Bookman Old Style" panose="02050604050505020204" pitchFamily="18" charset="0"/>
              </a:rPr>
              <a:t>Ndiyae</a:t>
            </a:r>
            <a:r>
              <a:rPr lang="en-US" sz="1200" dirty="0">
                <a:latin typeface="Bookman Old Style" panose="02050604050505020204" pitchFamily="18" charset="0"/>
              </a:rPr>
              <a:t> C. The global burden of oral diseases and risks to oral health. </a:t>
            </a:r>
            <a:r>
              <a:rPr lang="pt-BR" sz="1200" dirty="0">
                <a:latin typeface="Bookman Old Style" panose="02050604050505020204" pitchFamily="18" charset="0"/>
              </a:rPr>
              <a:t>Bull World Health Organ. 2005;83(9):661-9; </a:t>
            </a:r>
          </a:p>
          <a:p>
            <a:pPr lvl="0"/>
            <a:r>
              <a:rPr lang="en-US" sz="1200" dirty="0">
                <a:latin typeface="Bookman Old Style" panose="02050604050505020204" pitchFamily="18" charset="0"/>
              </a:rPr>
              <a:t>Antunes LA, Antunes LS, Luiz RR, </a:t>
            </a:r>
            <a:r>
              <a:rPr lang="en-US" sz="1200" dirty="0" err="1">
                <a:latin typeface="Bookman Old Style" panose="02050604050505020204" pitchFamily="18" charset="0"/>
              </a:rPr>
              <a:t>Leão</a:t>
            </a:r>
            <a:r>
              <a:rPr lang="en-US" sz="1200" dirty="0">
                <a:latin typeface="Bookman Old Style" panose="02050604050505020204" pitchFamily="18" charset="0"/>
              </a:rPr>
              <a:t> AT, Maia LC. Assessing the responsiveness of the Brazilian FIS to treatment for traumatic dental injury. </a:t>
            </a:r>
            <a:r>
              <a:rPr lang="pt-BR" sz="1200" dirty="0">
                <a:latin typeface="Bookman Old Style" panose="02050604050505020204" pitchFamily="18" charset="0"/>
              </a:rPr>
              <a:t>Community </a:t>
            </a:r>
            <a:r>
              <a:rPr lang="pt-BR" sz="1200" dirty="0" err="1">
                <a:latin typeface="Bookman Old Style" panose="02050604050505020204" pitchFamily="18" charset="0"/>
              </a:rPr>
              <a:t>Dent</a:t>
            </a:r>
            <a:r>
              <a:rPr lang="pt-BR" sz="1200" dirty="0">
                <a:latin typeface="Bookman Old Style" panose="02050604050505020204" pitchFamily="18" charset="0"/>
              </a:rPr>
              <a:t> Oral </a:t>
            </a:r>
            <a:r>
              <a:rPr lang="pt-BR" sz="1200" dirty="0" err="1">
                <a:latin typeface="Bookman Old Style" panose="02050604050505020204" pitchFamily="18" charset="0"/>
              </a:rPr>
              <a:t>Epidemiol</a:t>
            </a:r>
            <a:r>
              <a:rPr lang="pt-BR" sz="1200" dirty="0">
                <a:latin typeface="Bookman Old Style" panose="02050604050505020204" pitchFamily="18" charset="0"/>
              </a:rPr>
              <a:t>. 2013;41(6):551-7.;</a:t>
            </a:r>
          </a:p>
          <a:p>
            <a:r>
              <a:rPr lang="pt-BR" sz="1200" dirty="0">
                <a:latin typeface="Bookman Old Style" panose="02050604050505020204" pitchFamily="18" charset="0"/>
              </a:rPr>
              <a:t>Brasil. Ministério da Saúde. Secretaria de Atenção à Saúde. Secretaria de Vigilância em Saúde. SB Brasil 2010: Pesquisa Nacional de Saúde Bucal: resultados principais. Brasília: Ministério da Saúde; 2012.</a:t>
            </a:r>
          </a:p>
          <a:p>
            <a:r>
              <a:rPr lang="pt-BR" sz="1200" dirty="0" err="1">
                <a:latin typeface="Bookman Old Style" panose="02050604050505020204" pitchFamily="18" charset="0"/>
              </a:rPr>
              <a:t>Bijle</a:t>
            </a:r>
            <a:r>
              <a:rPr lang="pt-BR" sz="1200" dirty="0">
                <a:latin typeface="Bookman Old Style" panose="02050604050505020204" pitchFamily="18" charset="0"/>
              </a:rPr>
              <a:t> MNA, </a:t>
            </a:r>
            <a:r>
              <a:rPr lang="pt-BR" sz="1200" dirty="0" err="1">
                <a:latin typeface="Bookman Old Style" panose="02050604050505020204" pitchFamily="18" charset="0"/>
              </a:rPr>
              <a:t>Ekambaram</a:t>
            </a:r>
            <a:r>
              <a:rPr lang="pt-BR" sz="1200" dirty="0">
                <a:latin typeface="Bookman Old Style" panose="02050604050505020204" pitchFamily="18" charset="0"/>
              </a:rPr>
              <a:t> M, </a:t>
            </a:r>
            <a:r>
              <a:rPr lang="pt-BR" sz="1200" dirty="0" err="1">
                <a:latin typeface="Bookman Old Style" panose="02050604050505020204" pitchFamily="18" charset="0"/>
              </a:rPr>
              <a:t>Lo</a:t>
            </a:r>
            <a:r>
              <a:rPr lang="pt-BR" sz="1200" dirty="0">
                <a:latin typeface="Bookman Old Style" panose="02050604050505020204" pitchFamily="18" charset="0"/>
              </a:rPr>
              <a:t> EC, </a:t>
            </a:r>
            <a:r>
              <a:rPr lang="pt-BR" sz="1200" dirty="0" err="1">
                <a:latin typeface="Bookman Old Style" panose="02050604050505020204" pitchFamily="18" charset="0"/>
              </a:rPr>
              <a:t>Yiu</a:t>
            </a:r>
            <a:r>
              <a:rPr lang="pt-BR" sz="1200" dirty="0">
                <a:latin typeface="Bookman Old Style" panose="02050604050505020204" pitchFamily="18" charset="0"/>
              </a:rPr>
              <a:t> CKY. The </a:t>
            </a:r>
            <a:r>
              <a:rPr lang="pt-BR" sz="1200" dirty="0" err="1">
                <a:latin typeface="Bookman Old Style" panose="02050604050505020204" pitchFamily="18" charset="0"/>
              </a:rPr>
              <a:t>combined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enamel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remineralization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potential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of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arginine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and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fluoride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toothpaste</a:t>
            </a:r>
            <a:r>
              <a:rPr lang="pt-BR" sz="1200" dirty="0">
                <a:latin typeface="Bookman Old Style" panose="02050604050505020204" pitchFamily="18" charset="0"/>
              </a:rPr>
              <a:t>. J </a:t>
            </a:r>
            <a:r>
              <a:rPr lang="pt-BR" sz="1200" dirty="0" err="1">
                <a:latin typeface="Bookman Old Style" panose="02050604050505020204" pitchFamily="18" charset="0"/>
              </a:rPr>
              <a:t>Dent</a:t>
            </a:r>
            <a:r>
              <a:rPr lang="pt-BR" sz="1200" dirty="0">
                <a:latin typeface="Bookman Old Style" panose="02050604050505020204" pitchFamily="18" charset="0"/>
              </a:rPr>
              <a:t>. 2018 Sep;76:75-82.</a:t>
            </a:r>
          </a:p>
          <a:p>
            <a:r>
              <a:rPr lang="pt-BR" sz="1200" dirty="0" err="1">
                <a:latin typeface="Bookman Old Style" panose="02050604050505020204" pitchFamily="18" charset="0"/>
              </a:rPr>
              <a:t>Milleman</a:t>
            </a:r>
            <a:r>
              <a:rPr lang="pt-BR" sz="1200" dirty="0">
                <a:latin typeface="Bookman Old Style" panose="02050604050505020204" pitchFamily="18" charset="0"/>
              </a:rPr>
              <a:t> KR, </a:t>
            </a:r>
            <a:r>
              <a:rPr lang="pt-BR" sz="1200" dirty="0" err="1">
                <a:latin typeface="Bookman Old Style" panose="02050604050505020204" pitchFamily="18" charset="0"/>
              </a:rPr>
              <a:t>Creeth</a:t>
            </a:r>
            <a:r>
              <a:rPr lang="pt-BR" sz="1200" dirty="0">
                <a:latin typeface="Bookman Old Style" panose="02050604050505020204" pitchFamily="18" charset="0"/>
              </a:rPr>
              <a:t> JE, Burnett GR, </a:t>
            </a:r>
            <a:r>
              <a:rPr lang="pt-BR" sz="1200" dirty="0" err="1">
                <a:latin typeface="Bookman Old Style" panose="02050604050505020204" pitchFamily="18" charset="0"/>
              </a:rPr>
              <a:t>Milleman</a:t>
            </a:r>
            <a:r>
              <a:rPr lang="pt-BR" sz="1200" dirty="0">
                <a:latin typeface="Bookman Old Style" panose="02050604050505020204" pitchFamily="18" charset="0"/>
              </a:rPr>
              <a:t> JL. A </a:t>
            </a:r>
            <a:r>
              <a:rPr lang="pt-BR" sz="1200" dirty="0" err="1">
                <a:latin typeface="Bookman Old Style" panose="02050604050505020204" pitchFamily="18" charset="0"/>
              </a:rPr>
              <a:t>randomized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clinical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trial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to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evaluate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the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stain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removal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efficacy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of</a:t>
            </a:r>
            <a:r>
              <a:rPr lang="pt-BR" sz="1200" dirty="0">
                <a:latin typeface="Bookman Old Style" panose="02050604050505020204" pitchFamily="18" charset="0"/>
              </a:rPr>
              <a:t> a </a:t>
            </a:r>
            <a:r>
              <a:rPr lang="pt-BR" sz="1200" dirty="0" err="1">
                <a:latin typeface="Bookman Old Style" panose="02050604050505020204" pitchFamily="18" charset="0"/>
              </a:rPr>
              <a:t>sodium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phytate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dentifrice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formulation</a:t>
            </a:r>
            <a:r>
              <a:rPr lang="pt-BR" sz="1200" dirty="0">
                <a:latin typeface="Bookman Old Style" panose="02050604050505020204" pitchFamily="18" charset="0"/>
              </a:rPr>
              <a:t>. J </a:t>
            </a:r>
            <a:r>
              <a:rPr lang="pt-BR" sz="1200" dirty="0" err="1">
                <a:latin typeface="Bookman Old Style" panose="02050604050505020204" pitchFamily="18" charset="0"/>
              </a:rPr>
              <a:t>Esthet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Restor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Dent</a:t>
            </a:r>
            <a:r>
              <a:rPr lang="pt-BR" sz="1200" dirty="0">
                <a:latin typeface="Bookman Old Style" panose="02050604050505020204" pitchFamily="18" charset="0"/>
              </a:rPr>
              <a:t>. 2018 Mar;30(2):E45-E51.</a:t>
            </a:r>
          </a:p>
          <a:p>
            <a:r>
              <a:rPr lang="pt-BR" sz="1200" dirty="0" err="1">
                <a:latin typeface="Bookman Old Style" panose="02050604050505020204" pitchFamily="18" charset="0"/>
              </a:rPr>
              <a:t>Johannsen</a:t>
            </a:r>
            <a:r>
              <a:rPr lang="pt-BR" sz="1200" dirty="0">
                <a:latin typeface="Bookman Old Style" panose="02050604050505020204" pitchFamily="18" charset="0"/>
              </a:rPr>
              <a:t> G, </a:t>
            </a:r>
            <a:r>
              <a:rPr lang="pt-BR" sz="1200" dirty="0" err="1">
                <a:latin typeface="Bookman Old Style" panose="02050604050505020204" pitchFamily="18" charset="0"/>
              </a:rPr>
              <a:t>Tellefsen</a:t>
            </a:r>
            <a:r>
              <a:rPr lang="pt-BR" sz="1200" dirty="0">
                <a:latin typeface="Bookman Old Style" panose="02050604050505020204" pitchFamily="18" charset="0"/>
              </a:rPr>
              <a:t> G, </a:t>
            </a:r>
            <a:r>
              <a:rPr lang="pt-BR" sz="1200" dirty="0" err="1">
                <a:latin typeface="Bookman Old Style" panose="02050604050505020204" pitchFamily="18" charset="0"/>
              </a:rPr>
              <a:t>Johannsen</a:t>
            </a:r>
            <a:r>
              <a:rPr lang="pt-BR" sz="1200" dirty="0">
                <a:latin typeface="Bookman Old Style" panose="02050604050505020204" pitchFamily="18" charset="0"/>
              </a:rPr>
              <a:t> A, </a:t>
            </a:r>
            <a:r>
              <a:rPr lang="pt-BR" sz="1200" dirty="0" err="1">
                <a:latin typeface="Bookman Old Style" panose="02050604050505020204" pitchFamily="18" charset="0"/>
              </a:rPr>
              <a:t>Liljeborg</a:t>
            </a:r>
            <a:r>
              <a:rPr lang="pt-BR" sz="1200" dirty="0">
                <a:latin typeface="Bookman Old Style" panose="02050604050505020204" pitchFamily="18" charset="0"/>
              </a:rPr>
              <a:t> A. The </a:t>
            </a:r>
            <a:r>
              <a:rPr lang="pt-BR" sz="1200" dirty="0" err="1">
                <a:latin typeface="Bookman Old Style" panose="02050604050505020204" pitchFamily="18" charset="0"/>
              </a:rPr>
              <a:t>importance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of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measuring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toothpaste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abrasivity</a:t>
            </a:r>
            <a:r>
              <a:rPr lang="pt-BR" sz="1200" dirty="0">
                <a:latin typeface="Bookman Old Style" panose="02050604050505020204" pitchFamily="18" charset="0"/>
              </a:rPr>
              <a:t> in </a:t>
            </a:r>
            <a:r>
              <a:rPr lang="pt-BR" sz="1200" dirty="0" err="1">
                <a:latin typeface="Bookman Old Style" panose="02050604050505020204" pitchFamily="18" charset="0"/>
              </a:rPr>
              <a:t>both</a:t>
            </a:r>
            <a:r>
              <a:rPr lang="pt-BR" sz="1200" dirty="0">
                <a:latin typeface="Bookman Old Style" panose="02050604050505020204" pitchFamily="18" charset="0"/>
              </a:rPr>
              <a:t> a </a:t>
            </a:r>
            <a:r>
              <a:rPr lang="pt-BR" sz="1200" dirty="0" err="1">
                <a:latin typeface="Bookman Old Style" panose="02050604050505020204" pitchFamily="18" charset="0"/>
              </a:rPr>
              <a:t>quantitative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and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qualitative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way</a:t>
            </a:r>
            <a:r>
              <a:rPr lang="pt-BR" sz="1200" dirty="0">
                <a:latin typeface="Bookman Old Style" panose="02050604050505020204" pitchFamily="18" charset="0"/>
              </a:rPr>
              <a:t>. Acta </a:t>
            </a:r>
            <a:r>
              <a:rPr lang="pt-BR" sz="1200" dirty="0" err="1">
                <a:latin typeface="Bookman Old Style" panose="02050604050505020204" pitchFamily="18" charset="0"/>
              </a:rPr>
              <a:t>Odontol</a:t>
            </a:r>
            <a:r>
              <a:rPr lang="pt-BR" sz="1200" dirty="0">
                <a:latin typeface="Bookman Old Style" panose="02050604050505020204" pitchFamily="18" charset="0"/>
              </a:rPr>
              <a:t> </a:t>
            </a:r>
            <a:r>
              <a:rPr lang="pt-BR" sz="1200" dirty="0" err="1">
                <a:latin typeface="Bookman Old Style" panose="02050604050505020204" pitchFamily="18" charset="0"/>
              </a:rPr>
              <a:t>Scand</a:t>
            </a:r>
            <a:r>
              <a:rPr lang="pt-BR" sz="1200" dirty="0">
                <a:latin typeface="Bookman Old Style" panose="02050604050505020204" pitchFamily="18" charset="0"/>
              </a:rPr>
              <a:t>. 2013 May-Jul;71(3-4):508-17.</a:t>
            </a:r>
          </a:p>
          <a:p>
            <a:endParaRPr lang="pt-BR" sz="1200" dirty="0">
              <a:latin typeface="Bookman Old Style" panose="02050604050505020204" pitchFamily="18" charset="0"/>
            </a:endParaRPr>
          </a:p>
          <a:p>
            <a:endParaRPr lang="pt-BR" sz="12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663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D9C3B-A66D-425B-AE13-C6A79BD8E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latin typeface="Algerian" panose="04020705040A02060702" pitchFamily="82" charset="0"/>
                <a:cs typeface="Aldhabi" panose="020B0604020202020204" pitchFamily="2" charset="-78"/>
              </a:rPr>
              <a:t>Perguntas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C04548-6538-42CF-A41D-B84997F6C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19" y="1127342"/>
            <a:ext cx="10815181" cy="50496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>
                <a:latin typeface="Bookman Old Style" panose="02050604050505020204" pitchFamily="18" charset="0"/>
              </a:rPr>
              <a:t>1) Assinale Verdadeiro ou Falso</a:t>
            </a:r>
          </a:p>
          <a:p>
            <a:pPr marL="0" indent="0">
              <a:buNone/>
            </a:pPr>
            <a:r>
              <a:rPr lang="pt-BR" dirty="0">
                <a:latin typeface="Bookman Old Style" panose="02050604050505020204" pitchFamily="18" charset="0"/>
              </a:rPr>
              <a:t>(  ) A doença cárie encontra-se diretamente relacionado com a dieta, a </a:t>
            </a:r>
            <a:r>
              <a:rPr lang="pt-BR" dirty="0" err="1">
                <a:latin typeface="Bookman Old Style" panose="02050604050505020204" pitchFamily="18" charset="0"/>
              </a:rPr>
              <a:t>fluorterapia</a:t>
            </a:r>
            <a:r>
              <a:rPr lang="pt-BR" dirty="0">
                <a:latin typeface="Bookman Old Style" panose="02050604050505020204" pitchFamily="18" charset="0"/>
              </a:rPr>
              <a:t> e à higiene oral correta e a comunicação dos profissionais com os pacientes e a organização da equipe de trabalho das unidades de saúde bucal torna-se essencial</a:t>
            </a:r>
          </a:p>
          <a:p>
            <a:pPr marL="0" indent="0">
              <a:buNone/>
            </a:pPr>
            <a:r>
              <a:rPr lang="pt-BR" dirty="0">
                <a:latin typeface="Bookman Old Style" panose="02050604050505020204" pitchFamily="18" charset="0"/>
              </a:rPr>
              <a:t>(  ) A forma de atuação profissional baseada exclusivamente em procedimentos curativos é suficiente para o controle de doenças bucais.</a:t>
            </a:r>
          </a:p>
          <a:p>
            <a:pPr marL="0" indent="0">
              <a:buNone/>
            </a:pPr>
            <a:r>
              <a:rPr lang="pt-BR" dirty="0">
                <a:latin typeface="Bookman Old Style" panose="02050604050505020204" pitchFamily="18" charset="0"/>
              </a:rPr>
              <a:t>(  )O flúor deve ser usado regularmente pela gestante durante toda a gestação, devido ao seu efeito sobre os dentes decíduos em formação no bebê na fase intrauterina.</a:t>
            </a:r>
          </a:p>
          <a:p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3049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D9C3B-A66D-425B-AE13-C6A79BD8E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pt-BR" dirty="0">
                <a:latin typeface="Algerian" panose="04020705040A02060702" pitchFamily="82" charset="0"/>
                <a:cs typeface="Aldhabi" panose="020B0604020202020204" pitchFamily="2" charset="-78"/>
              </a:rPr>
              <a:t>Perguntas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C04548-6538-42CF-A41D-B84997F6C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19" y="1127342"/>
            <a:ext cx="10815181" cy="50496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b="1" dirty="0">
                <a:latin typeface="Bookman Old Style" panose="02050604050505020204" pitchFamily="18" charset="0"/>
              </a:rPr>
              <a:t>1) Assinale Verdadeiro ou Falso</a:t>
            </a:r>
          </a:p>
          <a:p>
            <a:pPr marL="0" indent="0">
              <a:buNone/>
            </a:pPr>
            <a:r>
              <a:rPr lang="pt-BR" dirty="0">
                <a:latin typeface="Bookman Old Style" panose="02050604050505020204" pitchFamily="18" charset="0"/>
              </a:rPr>
              <a:t>( </a:t>
            </a:r>
            <a:r>
              <a:rPr lang="pt-B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V</a:t>
            </a:r>
            <a:r>
              <a:rPr lang="pt-BR" dirty="0">
                <a:latin typeface="Bookman Old Style" panose="02050604050505020204" pitchFamily="18" charset="0"/>
              </a:rPr>
              <a:t> ) A doença cárie encontra-se diretamente relacionado com a dieta, a </a:t>
            </a:r>
            <a:r>
              <a:rPr lang="pt-BR" dirty="0" err="1">
                <a:latin typeface="Bookman Old Style" panose="02050604050505020204" pitchFamily="18" charset="0"/>
              </a:rPr>
              <a:t>fluorterapia</a:t>
            </a:r>
            <a:r>
              <a:rPr lang="pt-BR" dirty="0">
                <a:latin typeface="Bookman Old Style" panose="02050604050505020204" pitchFamily="18" charset="0"/>
              </a:rPr>
              <a:t> e à higiene oral correta e a comunicação dos profissionais com os pacientes e a organização da equipe de trabalho das unidades de saúde bucal torna-se essencial</a:t>
            </a:r>
          </a:p>
          <a:p>
            <a:pPr marL="0" indent="0">
              <a:buNone/>
            </a:pPr>
            <a:r>
              <a:rPr lang="pt-BR" dirty="0">
                <a:latin typeface="Bookman Old Style" panose="02050604050505020204" pitchFamily="18" charset="0"/>
              </a:rPr>
              <a:t>( </a:t>
            </a:r>
            <a:r>
              <a:rPr lang="pt-B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F</a:t>
            </a:r>
            <a:r>
              <a:rPr lang="pt-BR" dirty="0">
                <a:latin typeface="Bookman Old Style" panose="02050604050505020204" pitchFamily="18" charset="0"/>
              </a:rPr>
              <a:t> ) A forma de atuação profissional baseada exclusivamente em procedimentos curativos é suficiente para o controle de doenças bucais.</a:t>
            </a:r>
          </a:p>
          <a:p>
            <a:pPr marL="0" indent="0">
              <a:buNone/>
            </a:pPr>
            <a:r>
              <a:rPr lang="pt-BR" dirty="0">
                <a:latin typeface="Bookman Old Style" panose="02050604050505020204" pitchFamily="18" charset="0"/>
              </a:rPr>
              <a:t>( </a:t>
            </a:r>
            <a:r>
              <a:rPr lang="pt-B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F</a:t>
            </a:r>
            <a:r>
              <a:rPr lang="pt-BR" dirty="0">
                <a:latin typeface="Bookman Old Style" panose="02050604050505020204" pitchFamily="18" charset="0"/>
              </a:rPr>
              <a:t> )O flúor deve ser usado regularmente pela gestante durante toda a gestação, devido ao seu efeito sobre os dentes decíduos em formação no bebê na fase intrauterina.</a:t>
            </a:r>
          </a:p>
          <a:p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2306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B274AA-BED5-4B0B-892B-EAC545461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3255"/>
            <a:ext cx="10515600" cy="5813708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b="1" dirty="0">
                <a:latin typeface="Bookman Old Style" panose="02050604050505020204" pitchFamily="18" charset="0"/>
              </a:rPr>
              <a:t>2) Um material utilizado na Promoção de Saúde Bucal e na Prevenção da doença cárie é: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dirty="0">
                <a:latin typeface="Bookman Old Style" panose="02050604050505020204" pitchFamily="18" charset="0"/>
              </a:rPr>
              <a:t>A- EDTA.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dirty="0">
                <a:latin typeface="Bookman Old Style" panose="02050604050505020204" pitchFamily="18" charset="0"/>
              </a:rPr>
              <a:t>B - pasta zinco-</a:t>
            </a:r>
            <a:r>
              <a:rPr lang="pt-BR" altLang="pt-BR" dirty="0" err="1">
                <a:latin typeface="Bookman Old Style" panose="02050604050505020204" pitchFamily="18" charset="0"/>
              </a:rPr>
              <a:t>enólica</a:t>
            </a:r>
            <a:r>
              <a:rPr lang="pt-BR" altLang="pt-BR" dirty="0">
                <a:latin typeface="Bookman Old Style" panose="02050604050505020204" pitchFamily="18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dirty="0">
                <a:latin typeface="Bookman Old Style" panose="02050604050505020204" pitchFamily="18" charset="0"/>
              </a:rPr>
              <a:t>C - a clorexidina.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dirty="0">
                <a:latin typeface="Bookman Old Style" panose="02050604050505020204" pitchFamily="18" charset="0"/>
              </a:rPr>
              <a:t>D - a hidroxiapatita.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dirty="0">
                <a:latin typeface="Bookman Old Style" panose="02050604050505020204" pitchFamily="18" charset="0"/>
              </a:rPr>
              <a:t>E - o flúor.</a:t>
            </a:r>
          </a:p>
          <a:p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1171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BB274AA-BED5-4B0B-892B-EAC545461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3255"/>
            <a:ext cx="10515600" cy="5813708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b="1" dirty="0">
                <a:latin typeface="Bookman Old Style" panose="02050604050505020204" pitchFamily="18" charset="0"/>
              </a:rPr>
              <a:t>2) Um material utilizado na Promoção de Saúde Bucal e na Prevenção da doença cárie é: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dirty="0">
                <a:latin typeface="Bookman Old Style" panose="02050604050505020204" pitchFamily="18" charset="0"/>
              </a:rPr>
              <a:t>A- EDTA.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dirty="0">
                <a:latin typeface="Bookman Old Style" panose="02050604050505020204" pitchFamily="18" charset="0"/>
              </a:rPr>
              <a:t>B - pasta zinco-</a:t>
            </a:r>
            <a:r>
              <a:rPr lang="pt-BR" altLang="pt-BR" dirty="0" err="1">
                <a:latin typeface="Bookman Old Style" panose="02050604050505020204" pitchFamily="18" charset="0"/>
              </a:rPr>
              <a:t>enólica</a:t>
            </a:r>
            <a:r>
              <a:rPr lang="pt-BR" altLang="pt-BR" dirty="0">
                <a:latin typeface="Bookman Old Style" panose="02050604050505020204" pitchFamily="18" charset="0"/>
              </a:rPr>
              <a:t>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dirty="0">
                <a:latin typeface="Bookman Old Style" panose="02050604050505020204" pitchFamily="18" charset="0"/>
              </a:rPr>
              <a:t>C - a clorexidina.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dirty="0">
                <a:latin typeface="Bookman Old Style" panose="02050604050505020204" pitchFamily="18" charset="0"/>
              </a:rPr>
              <a:t>D - a hidroxiapatita.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E</a:t>
            </a:r>
            <a:r>
              <a:rPr lang="pt-BR" altLang="pt-BR" dirty="0">
                <a:latin typeface="Bookman Old Style" panose="02050604050505020204" pitchFamily="18" charset="0"/>
              </a:rPr>
              <a:t> - o flúor.</a:t>
            </a:r>
          </a:p>
          <a:p>
            <a:endParaRPr lang="pt-BR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466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água, invertebrado, animal&#10;&#10;Descrição gerada automaticamente">
            <a:extLst>
              <a:ext uri="{FF2B5EF4-FFF2-40B4-BE49-F238E27FC236}">
                <a16:creationId xmlns:a16="http://schemas.microsoft.com/office/drawing/2014/main" id="{468F0AC8-019E-47F4-8519-6A411428EF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09" b="342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15EE93C-3B0E-4009-8F78-777AD9599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latin typeface="Algerian" panose="04020705040A02060702" pitchFamily="82" charset="0"/>
              </a:rPr>
              <a:t>BIOFILME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6335945-5F8B-4FA4-B2BE-F2215B503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05" y="3787650"/>
            <a:ext cx="4593021" cy="261983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pt-BR" sz="2400" dirty="0">
                <a:latin typeface="Bookman Old Style" panose="02050604050505020204" pitchFamily="18" charset="0"/>
              </a:rPr>
              <a:t>O acumulo do biofilme pode levar a dissolução das estruturas mineralizadas quando esse acumulo se da na presença de sacarose, como também alterações inflamatórias no periodonto.</a:t>
            </a:r>
          </a:p>
          <a:p>
            <a:pPr marL="0" indent="0" algn="ctr">
              <a:buNone/>
            </a:pPr>
            <a:endParaRPr lang="pt-BR" sz="24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6123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87C372-424E-4F8B-B444-6030D0E79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510" y="914400"/>
            <a:ext cx="10627290" cy="5262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>
                <a:latin typeface="Bookman Old Style" panose="02050604050505020204" pitchFamily="18" charset="0"/>
              </a:rPr>
              <a:t>3) Em relação aos dentifrícios </a:t>
            </a:r>
            <a:r>
              <a:rPr lang="pt-BR" b="1" dirty="0" err="1">
                <a:latin typeface="Bookman Old Style" panose="02050604050505020204" pitchFamily="18" charset="0"/>
              </a:rPr>
              <a:t>fluoretados</a:t>
            </a:r>
            <a:r>
              <a:rPr lang="pt-BR" b="1" dirty="0">
                <a:latin typeface="Bookman Old Style" panose="02050604050505020204" pitchFamily="18" charset="0"/>
              </a:rPr>
              <a:t>, coloque verdadeiro ou falso</a:t>
            </a:r>
          </a:p>
          <a:p>
            <a:pPr marL="0" indent="0">
              <a:buNone/>
            </a:pPr>
            <a:r>
              <a:rPr lang="pt-BR" cap="all" dirty="0">
                <a:latin typeface="Bookman Old Style" panose="02050604050505020204" pitchFamily="18" charset="0"/>
              </a:rPr>
              <a:t>(  )</a:t>
            </a:r>
            <a:r>
              <a:rPr lang="pt-BR" dirty="0">
                <a:latin typeface="Bookman Old Style" panose="02050604050505020204" pitchFamily="18" charset="0"/>
              </a:rPr>
              <a:t>Representam um dos métodos mais racionais de prevenção da cárie.</a:t>
            </a:r>
          </a:p>
          <a:p>
            <a:pPr marL="0" indent="0">
              <a:buNone/>
            </a:pPr>
            <a:r>
              <a:rPr lang="pt-BR" cap="all" dirty="0">
                <a:latin typeface="Bookman Old Style" panose="02050604050505020204" pitchFamily="18" charset="0"/>
              </a:rPr>
              <a:t>(  )</a:t>
            </a:r>
            <a:r>
              <a:rPr lang="pt-BR" dirty="0">
                <a:latin typeface="Bookman Old Style" panose="02050604050505020204" pitchFamily="18" charset="0"/>
              </a:rPr>
              <a:t>Apresentam uma ação benéfica na prevenção das cáries, porque aumentam a concentração de flúor na saliva.</a:t>
            </a:r>
          </a:p>
          <a:p>
            <a:pPr marL="0" indent="0">
              <a:buNone/>
            </a:pPr>
            <a:r>
              <a:rPr lang="pt-BR" dirty="0">
                <a:latin typeface="Bookman Old Style" panose="02050604050505020204" pitchFamily="18" charset="0"/>
              </a:rPr>
              <a:t>(  ) O componente umectante tem a função de dar sabor, no dentifrício.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77200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87C372-424E-4F8B-B444-6030D0E79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510" y="914400"/>
            <a:ext cx="10627290" cy="5262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b="1" dirty="0">
                <a:latin typeface="Bookman Old Style" panose="02050604050505020204" pitchFamily="18" charset="0"/>
              </a:rPr>
              <a:t>3) Em relação aos dentifrícios </a:t>
            </a:r>
            <a:r>
              <a:rPr lang="pt-BR" b="1" dirty="0" err="1">
                <a:latin typeface="Bookman Old Style" panose="02050604050505020204" pitchFamily="18" charset="0"/>
              </a:rPr>
              <a:t>fluoretados</a:t>
            </a:r>
            <a:r>
              <a:rPr lang="pt-BR" b="1" dirty="0">
                <a:latin typeface="Bookman Old Style" panose="02050604050505020204" pitchFamily="18" charset="0"/>
              </a:rPr>
              <a:t>, coloque verdadeiro ou falso</a:t>
            </a:r>
          </a:p>
          <a:p>
            <a:pPr marL="0" indent="0">
              <a:buNone/>
            </a:pPr>
            <a:r>
              <a:rPr lang="pt-BR" cap="all" dirty="0">
                <a:latin typeface="Bookman Old Style" panose="02050604050505020204" pitchFamily="18" charset="0"/>
              </a:rPr>
              <a:t>( </a:t>
            </a:r>
            <a:r>
              <a:rPr lang="pt-BR" b="1" cap="all" dirty="0">
                <a:solidFill>
                  <a:srgbClr val="C00000"/>
                </a:solidFill>
                <a:latin typeface="Bookman Old Style" panose="02050604050505020204" pitchFamily="18" charset="0"/>
              </a:rPr>
              <a:t>V</a:t>
            </a:r>
            <a:r>
              <a:rPr lang="pt-BR" cap="all" dirty="0">
                <a:latin typeface="Bookman Old Style" panose="02050604050505020204" pitchFamily="18" charset="0"/>
              </a:rPr>
              <a:t> )</a:t>
            </a:r>
            <a:r>
              <a:rPr lang="pt-BR" dirty="0">
                <a:latin typeface="Bookman Old Style" panose="02050604050505020204" pitchFamily="18" charset="0"/>
              </a:rPr>
              <a:t>Representam um dos métodos mais racionais de prevenção da cárie.</a:t>
            </a:r>
          </a:p>
          <a:p>
            <a:pPr marL="0" indent="0">
              <a:buNone/>
            </a:pPr>
            <a:r>
              <a:rPr lang="pt-BR" cap="all" dirty="0">
                <a:latin typeface="Bookman Old Style" panose="02050604050505020204" pitchFamily="18" charset="0"/>
              </a:rPr>
              <a:t>( </a:t>
            </a:r>
            <a:r>
              <a:rPr lang="pt-BR" b="1" cap="all" dirty="0">
                <a:solidFill>
                  <a:srgbClr val="C00000"/>
                </a:solidFill>
                <a:latin typeface="Bookman Old Style" panose="02050604050505020204" pitchFamily="18" charset="0"/>
              </a:rPr>
              <a:t>V</a:t>
            </a:r>
            <a:r>
              <a:rPr lang="pt-BR" cap="all" dirty="0">
                <a:latin typeface="Bookman Old Style" panose="02050604050505020204" pitchFamily="18" charset="0"/>
              </a:rPr>
              <a:t> )</a:t>
            </a:r>
            <a:r>
              <a:rPr lang="pt-BR" dirty="0">
                <a:latin typeface="Bookman Old Style" panose="02050604050505020204" pitchFamily="18" charset="0"/>
              </a:rPr>
              <a:t>Apresentam uma ação benéfica na prevenção das cáries, porque aumentam a concentração de flúor na saliva.</a:t>
            </a:r>
          </a:p>
          <a:p>
            <a:pPr marL="0" indent="0">
              <a:buNone/>
            </a:pPr>
            <a:r>
              <a:rPr lang="pt-BR" dirty="0">
                <a:latin typeface="Bookman Old Style" panose="02050604050505020204" pitchFamily="18" charset="0"/>
              </a:rPr>
              <a:t>( </a:t>
            </a:r>
            <a:r>
              <a:rPr lang="pt-B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F</a:t>
            </a:r>
            <a:r>
              <a:rPr lang="pt-BR" dirty="0">
                <a:latin typeface="Bookman Old Style" panose="02050604050505020204" pitchFamily="18" charset="0"/>
              </a:rPr>
              <a:t> ) O componente umectante tem a função de dar sabor, no dentifrício. 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50030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8DEA54-18E7-4C2A-AAD2-9E05EB2BB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93" y="237995"/>
            <a:ext cx="10827707" cy="593896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t-BR" sz="3600" b="1" dirty="0">
                <a:latin typeface="Bookman Old Style" panose="02050604050505020204" pitchFamily="18" charset="0"/>
              </a:rPr>
              <a:t>4) De acordo com a Associação Americana de Odontologia (2008), os selantes são efetivos na prevenção à cárie. Diante da necessidade de selamento de </a:t>
            </a:r>
            <a:r>
              <a:rPr lang="pt-BR" sz="3600" b="1" dirty="0" err="1">
                <a:latin typeface="Bookman Old Style" panose="02050604050505020204" pitchFamily="18" charset="0"/>
              </a:rPr>
              <a:t>fóssulas</a:t>
            </a:r>
            <a:r>
              <a:rPr lang="pt-BR" sz="3600" b="1" dirty="0">
                <a:latin typeface="Bookman Old Style" panose="02050604050505020204" pitchFamily="18" charset="0"/>
              </a:rPr>
              <a:t> e </a:t>
            </a:r>
            <a:r>
              <a:rPr lang="pt-BR" sz="3600" b="1" dirty="0" err="1">
                <a:latin typeface="Bookman Old Style" panose="02050604050505020204" pitchFamily="18" charset="0"/>
              </a:rPr>
              <a:t>issuras</a:t>
            </a:r>
            <a:r>
              <a:rPr lang="pt-BR" sz="3600" b="1" dirty="0">
                <a:latin typeface="Bookman Old Style" panose="02050604050505020204" pitchFamily="18" charset="0"/>
              </a:rPr>
              <a:t> de uma criança, assinale a alternativa que se enquadra adequadamente nas recomendações sugeridas pela Academia Americana de Odontopediatria para o uso de selantes.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3600" cap="all" dirty="0">
                <a:latin typeface="Bookman Old Style" panose="02050604050505020204" pitchFamily="18" charset="0"/>
              </a:rPr>
              <a:t>A.</a:t>
            </a:r>
            <a:r>
              <a:rPr lang="pt-BR" sz="3600" dirty="0">
                <a:latin typeface="Bookman Old Style" panose="02050604050505020204" pitchFamily="18" charset="0"/>
              </a:rPr>
              <a:t>O benefício dos selantes é diminuído quando utilizados em superfície de alto risco à cárie.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3600" cap="all" dirty="0" err="1">
                <a:latin typeface="Bookman Old Style" panose="02050604050505020204" pitchFamily="18" charset="0"/>
              </a:rPr>
              <a:t>B.</a:t>
            </a:r>
            <a:r>
              <a:rPr lang="pt-BR" sz="3600" dirty="0" err="1">
                <a:latin typeface="Bookman Old Style" panose="02050604050505020204" pitchFamily="18" charset="0"/>
              </a:rPr>
              <a:t>Os</a:t>
            </a:r>
            <a:r>
              <a:rPr lang="pt-BR" sz="3600" dirty="0">
                <a:latin typeface="Bookman Old Style" panose="02050604050505020204" pitchFamily="18" charset="0"/>
              </a:rPr>
              <a:t> selantes não podem ser utilizados em superfícies que já apresentem lesões cariosas incipientes.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3600" cap="all" dirty="0">
                <a:latin typeface="Bookman Old Style" panose="02050604050505020204" pitchFamily="18" charset="0"/>
              </a:rPr>
              <a:t>C.</a:t>
            </a:r>
            <a:r>
              <a:rPr lang="pt-BR" sz="3600" dirty="0">
                <a:latin typeface="Bookman Old Style" panose="02050604050505020204" pitchFamily="18" charset="0"/>
              </a:rPr>
              <a:t>O método de inserção do selante deve incluir </a:t>
            </a:r>
            <a:r>
              <a:rPr lang="pt-BR" sz="3600" dirty="0" err="1">
                <a:latin typeface="Bookman Old Style" panose="02050604050505020204" pitchFamily="18" charset="0"/>
              </a:rPr>
              <a:t>proilaxia</a:t>
            </a:r>
            <a:r>
              <a:rPr lang="pt-BR" sz="3600" dirty="0">
                <a:latin typeface="Bookman Old Style" panose="02050604050505020204" pitchFamily="18" charset="0"/>
              </a:rPr>
              <a:t> prévia da superfície oclusal.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3600" cap="all">
                <a:latin typeface="Bookman Old Style" panose="02050604050505020204" pitchFamily="18" charset="0"/>
              </a:rPr>
              <a:t>D.</a:t>
            </a:r>
            <a:r>
              <a:rPr lang="pt-BR" sz="3600" dirty="0">
                <a:latin typeface="Bookman Old Style" panose="02050604050505020204" pitchFamily="18" charset="0"/>
              </a:rPr>
              <a:t>A efetividade do selante é reduzida quando se utiliza adequada técnica de inserção, controle apropriado e </a:t>
            </a:r>
            <a:r>
              <a:rPr lang="pt-BR" sz="3600" dirty="0" err="1">
                <a:latin typeface="Bookman Old Style" panose="02050604050505020204" pitchFamily="18" charset="0"/>
              </a:rPr>
              <a:t>resselamento</a:t>
            </a:r>
            <a:r>
              <a:rPr lang="pt-BR" sz="3600" dirty="0">
                <a:latin typeface="Bookman Old Style" panose="02050604050505020204" pitchFamily="18" charset="0"/>
              </a:rPr>
              <a:t>, quando necessário.</a:t>
            </a:r>
          </a:p>
          <a:p>
            <a:pPr>
              <a:lnSpc>
                <a:spcPct val="12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569524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28DEA54-18E7-4C2A-AAD2-9E05EB2BB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093" y="237995"/>
            <a:ext cx="10827707" cy="593896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pt-BR" sz="3600" b="1" dirty="0">
                <a:latin typeface="Bookman Old Style" panose="02050604050505020204" pitchFamily="18" charset="0"/>
              </a:rPr>
              <a:t>4) De acordo com a Associação Americana de Odontologia (2008), os selantes são efetivos na prevenção à cárie. Diante da necessidade de selamento de </a:t>
            </a:r>
            <a:r>
              <a:rPr lang="pt-BR" sz="3600" b="1" dirty="0" err="1">
                <a:latin typeface="Bookman Old Style" panose="02050604050505020204" pitchFamily="18" charset="0"/>
              </a:rPr>
              <a:t>fóssulas</a:t>
            </a:r>
            <a:r>
              <a:rPr lang="pt-BR" sz="3600" b="1" dirty="0">
                <a:latin typeface="Bookman Old Style" panose="02050604050505020204" pitchFamily="18" charset="0"/>
              </a:rPr>
              <a:t> e </a:t>
            </a:r>
            <a:r>
              <a:rPr lang="pt-BR" sz="3600" b="1" dirty="0" err="1">
                <a:latin typeface="Bookman Old Style" panose="02050604050505020204" pitchFamily="18" charset="0"/>
              </a:rPr>
              <a:t>issuras</a:t>
            </a:r>
            <a:r>
              <a:rPr lang="pt-BR" sz="3600" b="1" dirty="0">
                <a:latin typeface="Bookman Old Style" panose="02050604050505020204" pitchFamily="18" charset="0"/>
              </a:rPr>
              <a:t> de uma criança, assinale a alternativa que se enquadra adequadamente nas recomendações sugeridas pela Academia Americana de Odontopediatria para o uso de selantes.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3600" cap="all" dirty="0">
                <a:latin typeface="Bookman Old Style" panose="02050604050505020204" pitchFamily="18" charset="0"/>
              </a:rPr>
              <a:t>A.</a:t>
            </a:r>
            <a:r>
              <a:rPr lang="pt-BR" sz="3600" dirty="0">
                <a:latin typeface="Bookman Old Style" panose="02050604050505020204" pitchFamily="18" charset="0"/>
              </a:rPr>
              <a:t>O benefício dos selantes é diminuído quando utilizados em superfície de alto risco à cárie.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3600" cap="all" dirty="0" err="1">
                <a:latin typeface="Bookman Old Style" panose="02050604050505020204" pitchFamily="18" charset="0"/>
              </a:rPr>
              <a:t>B.</a:t>
            </a:r>
            <a:r>
              <a:rPr lang="pt-BR" sz="3600" dirty="0" err="1">
                <a:latin typeface="Bookman Old Style" panose="02050604050505020204" pitchFamily="18" charset="0"/>
              </a:rPr>
              <a:t>Os</a:t>
            </a:r>
            <a:r>
              <a:rPr lang="pt-BR" sz="3600" dirty="0">
                <a:latin typeface="Bookman Old Style" panose="02050604050505020204" pitchFamily="18" charset="0"/>
              </a:rPr>
              <a:t> selantes não podem ser utilizados em superfícies que já apresentem lesões cariosas incipientes.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3600" b="1" cap="all" dirty="0">
                <a:solidFill>
                  <a:srgbClr val="C00000"/>
                </a:solidFill>
                <a:latin typeface="Bookman Old Style" panose="02050604050505020204" pitchFamily="18" charset="0"/>
              </a:rPr>
              <a:t>C</a:t>
            </a:r>
            <a:r>
              <a:rPr lang="pt-BR" sz="3600" cap="all" dirty="0">
                <a:latin typeface="Bookman Old Style" panose="02050604050505020204" pitchFamily="18" charset="0"/>
              </a:rPr>
              <a:t>.</a:t>
            </a:r>
            <a:r>
              <a:rPr lang="pt-BR" sz="3600" dirty="0">
                <a:latin typeface="Bookman Old Style" panose="02050604050505020204" pitchFamily="18" charset="0"/>
              </a:rPr>
              <a:t>O método de inserção do selante deve incluir </a:t>
            </a:r>
            <a:r>
              <a:rPr lang="pt-BR" sz="3600" dirty="0" err="1">
                <a:latin typeface="Bookman Old Style" panose="02050604050505020204" pitchFamily="18" charset="0"/>
              </a:rPr>
              <a:t>proilaxia</a:t>
            </a:r>
            <a:r>
              <a:rPr lang="pt-BR" sz="3600" dirty="0">
                <a:latin typeface="Bookman Old Style" panose="02050604050505020204" pitchFamily="18" charset="0"/>
              </a:rPr>
              <a:t> prévia da superfície </a:t>
            </a:r>
            <a:r>
              <a:rPr lang="pt-BR" sz="3600" dirty="0" err="1">
                <a:latin typeface="Bookman Old Style" panose="02050604050505020204" pitchFamily="18" charset="0"/>
              </a:rPr>
              <a:t>oclusal</a:t>
            </a:r>
            <a:r>
              <a:rPr lang="pt-BR" sz="3600" dirty="0">
                <a:latin typeface="Bookman Old Style" panose="02050604050505020204" pitchFamily="18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sz="3600" cap="all" dirty="0">
                <a:latin typeface="Bookman Old Style" panose="02050604050505020204" pitchFamily="18" charset="0"/>
              </a:rPr>
              <a:t>D.</a:t>
            </a:r>
            <a:r>
              <a:rPr lang="pt-BR" sz="3600" dirty="0">
                <a:latin typeface="Bookman Old Style" panose="02050604050505020204" pitchFamily="18" charset="0"/>
              </a:rPr>
              <a:t>A efetividade do selante é reduzida quando se utiliza adequada técnica de inserção, controle apropriado e </a:t>
            </a:r>
            <a:r>
              <a:rPr lang="pt-BR" sz="3600" dirty="0" err="1">
                <a:latin typeface="Bookman Old Style" panose="02050604050505020204" pitchFamily="18" charset="0"/>
              </a:rPr>
              <a:t>resselamento</a:t>
            </a:r>
            <a:r>
              <a:rPr lang="pt-BR" sz="3600" dirty="0">
                <a:latin typeface="Bookman Old Style" panose="02050604050505020204" pitchFamily="18" charset="0"/>
              </a:rPr>
              <a:t>, quando necessário.</a:t>
            </a:r>
          </a:p>
          <a:p>
            <a:pPr>
              <a:lnSpc>
                <a:spcPct val="120000"/>
              </a:lnSpc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8628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m para imagens tumblr">
            <a:extLst>
              <a:ext uri="{FF2B5EF4-FFF2-40B4-BE49-F238E27FC236}">
                <a16:creationId xmlns:a16="http://schemas.microsoft.com/office/drawing/2014/main" id="{5640833C-0C79-CD4A-96FD-3658F9605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7000" y="-2667000"/>
            <a:ext cx="6857999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BA1E28B-3638-4044-B95E-AE8A24EA7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sz="13800" dirty="0">
                <a:solidFill>
                  <a:schemeClr val="bg1"/>
                </a:solidFill>
                <a:latin typeface="Bodoni MT" panose="02070603080606020203" pitchFamily="18" charset="0"/>
              </a:rPr>
              <a:t>OBRIGADA </a:t>
            </a:r>
            <a:endParaRPr lang="pt-BR" dirty="0">
              <a:solidFill>
                <a:schemeClr val="bg1"/>
              </a:solidFill>
              <a:latin typeface="Bodoni MT" panose="02070603080606020203" pitchFamily="18" charset="0"/>
            </a:endParaRPr>
          </a:p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  <a:latin typeface="Bodoni MT" panose="02070603080606020203" pitchFamily="18" charset="0"/>
              </a:rPr>
              <a:t>leticiamontarele1@gmail.com</a:t>
            </a:r>
          </a:p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  <a:latin typeface="Bodoni MT" panose="02070603080606020203" pitchFamily="18" charset="0"/>
              </a:rPr>
              <a:t>cisneemanuela@gmail.com</a:t>
            </a:r>
          </a:p>
          <a:p>
            <a:pPr marL="0" indent="0" algn="ctr">
              <a:buNone/>
            </a:pPr>
            <a:endParaRPr lang="pt-BR" dirty="0">
              <a:latin typeface="Bodoni MT" panose="02070603080606020203" pitchFamily="18" charset="0"/>
            </a:endParaRPr>
          </a:p>
          <a:p>
            <a:pPr marL="0" indent="0" algn="ctr">
              <a:buNone/>
            </a:pPr>
            <a:endParaRPr lang="pt-BR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244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78C7BE-5086-48D6-86FD-94B4E0907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dirty="0">
                <a:latin typeface="Algerian" panose="04020705040A02060702" pitchFamily="82" charset="0"/>
              </a:rPr>
              <a:t>ORIENTAÇÃO DE HIGIENE ORAL E DIETA </a:t>
            </a:r>
          </a:p>
        </p:txBody>
      </p:sp>
      <p:graphicFrame>
        <p:nvGraphicFramePr>
          <p:cNvPr id="5" name="Espaço Reservado para Conteúdo 2">
            <a:extLst>
              <a:ext uri="{FF2B5EF4-FFF2-40B4-BE49-F238E27FC236}">
                <a16:creationId xmlns:a16="http://schemas.microsoft.com/office/drawing/2014/main" id="{014F7302-038F-4ACB-AD26-1B5686EF24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995970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6407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escova de dentes, interior, garrafa, xícara&#10;&#10;Descrição gerada automaticamente">
            <a:extLst>
              <a:ext uri="{FF2B5EF4-FFF2-40B4-BE49-F238E27FC236}">
                <a16:creationId xmlns:a16="http://schemas.microsoft.com/office/drawing/2014/main" id="{95289D09-AA2D-4B86-ADA8-D096F3FA1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3" b="2597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25467A0-10C2-4956-8A2C-9CC475522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143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t-BR" sz="3600" dirty="0">
                <a:latin typeface="Algerian" panose="04020705040A02060702" pitchFamily="82" charset="0"/>
              </a:rPr>
              <a:t>ESCOVA dental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6D859D-3523-4D86-BEA4-61C759D1E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456" y="2212513"/>
            <a:ext cx="5117789" cy="4599344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Importância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Tamanho ideal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Periodicidade de troca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779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escova de dentes, céu, interior, parede&#10;&#10;Descrição gerada automaticamente">
            <a:extLst>
              <a:ext uri="{FF2B5EF4-FFF2-40B4-BE49-F238E27FC236}">
                <a16:creationId xmlns:a16="http://schemas.microsoft.com/office/drawing/2014/main" id="{CC14F996-D153-464B-9231-26106DD99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11" b="12232"/>
          <a:stretch/>
        </p:blipFill>
        <p:spPr>
          <a:xfrm>
            <a:off x="-1" y="72868"/>
            <a:ext cx="12192001" cy="4666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F43C79-5DC3-4E85-8FFF-95173C8FF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4551037"/>
            <a:ext cx="5021782" cy="1509931"/>
          </a:xfrm>
        </p:spPr>
        <p:txBody>
          <a:bodyPr>
            <a:normAutofit/>
          </a:bodyPr>
          <a:lstStyle/>
          <a:p>
            <a:r>
              <a:rPr lang="pt-BR" sz="4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ESCOVA dental</a:t>
            </a:r>
            <a:endParaRPr lang="pt-BR" sz="4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4C3F6F-C2D8-4779-A4EC-FD124A41C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0515" y="4551037"/>
            <a:ext cx="6864263" cy="2234095"/>
          </a:xfrm>
        </p:spPr>
        <p:txBody>
          <a:bodyPr anchor="ctr">
            <a:norm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Marcas e modelos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Quantidade de escovação por dia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0000"/>
                </a:solidFill>
                <a:latin typeface="Bookman Old Style" panose="02050604050505020204" pitchFamily="18" charset="0"/>
              </a:rPr>
              <a:t>Técnica de escovação </a:t>
            </a:r>
          </a:p>
        </p:txBody>
      </p:sp>
    </p:spTree>
    <p:extLst>
      <p:ext uri="{BB962C8B-B14F-4D97-AF65-F5344CB8AC3E}">
        <p14:creationId xmlns:p14="http://schemas.microsoft.com/office/powerpoint/2010/main" val="2169819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D79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293C6D4-09DD-4F4F-93E2-8A47EBC1C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pt-BR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anose="04020705040A02060702" pitchFamily="82" charset="0"/>
              </a:rPr>
              <a:t>Fio dental</a:t>
            </a:r>
            <a:endParaRPr lang="pt-BR">
              <a:solidFill>
                <a:srgbClr val="FFFFFF"/>
              </a:solidFill>
            </a:endParaRPr>
          </a:p>
        </p:txBody>
      </p:sp>
      <p:pic>
        <p:nvPicPr>
          <p:cNvPr id="5" name="Imagem 4" descr="Uma imagem contendo comida, interior, sentado&#10;&#10;Descrição gerada automaticamente">
            <a:extLst>
              <a:ext uri="{FF2B5EF4-FFF2-40B4-BE49-F238E27FC236}">
                <a16:creationId xmlns:a16="http://schemas.microsoft.com/office/drawing/2014/main" id="{A574895D-D24C-452C-98F3-C265A2CB22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1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78E4A7-E700-4CAB-84D6-55C75EDF1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1085" y="526093"/>
            <a:ext cx="3712973" cy="5243994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3600" dirty="0">
                <a:solidFill>
                  <a:srgbClr val="FFFFFF"/>
                </a:solidFill>
                <a:latin typeface="Bookman Old Style" panose="02050604050505020204" pitchFamily="18" charset="0"/>
              </a:rPr>
              <a:t>Fio dental                                                      </a:t>
            </a:r>
          </a:p>
          <a:p>
            <a:pPr>
              <a:buFont typeface="Wingdings" panose="05000000000000000000" pitchFamily="2" charset="2"/>
              <a:buChar char="Ø"/>
            </a:pPr>
            <a:endParaRPr lang="pt-BR" sz="3600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3600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3600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pt-BR" sz="3600" dirty="0">
              <a:solidFill>
                <a:srgbClr val="FFFFFF"/>
              </a:solidFill>
              <a:latin typeface="Bookman Old Style" panose="020506040505050202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sz="3600" dirty="0">
                <a:solidFill>
                  <a:srgbClr val="FFFFFF"/>
                </a:solidFill>
                <a:latin typeface="Bookman Old Style" panose="02050604050505020204" pitchFamily="18" charset="0"/>
              </a:rPr>
              <a:t>Fita dental </a:t>
            </a:r>
          </a:p>
        </p:txBody>
      </p:sp>
    </p:spTree>
    <p:extLst>
      <p:ext uri="{BB962C8B-B14F-4D97-AF65-F5344CB8AC3E}">
        <p14:creationId xmlns:p14="http://schemas.microsoft.com/office/powerpoint/2010/main" val="29167287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3605</Words>
  <Application>Microsoft Macintosh PowerPoint</Application>
  <PresentationFormat>Widescreen</PresentationFormat>
  <Paragraphs>356</Paragraphs>
  <Slides>54</Slides>
  <Notes>29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70" baseType="lpstr">
      <vt:lpstr>Aldhabi</vt:lpstr>
      <vt:lpstr>Algerian</vt:lpstr>
      <vt:lpstr>Apple Color Emoji</vt:lpstr>
      <vt:lpstr>Arial</vt:lpstr>
      <vt:lpstr>Arial Rounded MT Bold</vt:lpstr>
      <vt:lpstr>Ayuthaya</vt:lpstr>
      <vt:lpstr>Bodoni MT</vt:lpstr>
      <vt:lpstr>Bookman Old Style</vt:lpstr>
      <vt:lpstr>Calibri</vt:lpstr>
      <vt:lpstr>Calibri Light</vt:lpstr>
      <vt:lpstr>Consolas</vt:lpstr>
      <vt:lpstr>Courier</vt:lpstr>
      <vt:lpstr>Times New Roman</vt:lpstr>
      <vt:lpstr>Tw Cen MT</vt:lpstr>
      <vt:lpstr>Wingdings</vt:lpstr>
      <vt:lpstr>Tema do Office</vt:lpstr>
      <vt:lpstr>MATERIAIS PREVENTIVOS DAS DOENÇAS BUCAIS</vt:lpstr>
      <vt:lpstr>O que são materiais preventivos na Odontologia? </vt:lpstr>
      <vt:lpstr>Prevalência</vt:lpstr>
      <vt:lpstr>Apresentação do PowerPoint</vt:lpstr>
      <vt:lpstr>BIOFILME</vt:lpstr>
      <vt:lpstr>ORIENTAÇÃO DE HIGIENE ORAL E DIETA </vt:lpstr>
      <vt:lpstr>ESCOVA dental</vt:lpstr>
      <vt:lpstr>ESCOVA dental</vt:lpstr>
      <vt:lpstr>Fio dental</vt:lpstr>
      <vt:lpstr>DENTIFRÍCIO</vt:lpstr>
      <vt:lpstr>Apresentação do PowerPoint</vt:lpstr>
      <vt:lpstr>COMPONENTES </vt:lpstr>
      <vt:lpstr>Apresentação do PowerPoint</vt:lpstr>
      <vt:lpstr>Apresentação do PowerPoint</vt:lpstr>
      <vt:lpstr>Carvão ativado</vt:lpstr>
      <vt:lpstr>Carvão ativado</vt:lpstr>
      <vt:lpstr>Apresentação do PowerPoint</vt:lpstr>
      <vt:lpstr>Apresentação do PowerPoint</vt:lpstr>
      <vt:lpstr>DENTIFRÍCIos Braqueadores</vt:lpstr>
      <vt:lpstr>Apresentação do PowerPoint</vt:lpstr>
      <vt:lpstr>Apresentação do PowerPoint</vt:lpstr>
      <vt:lpstr>Apresentação do PowerPoint</vt:lpstr>
      <vt:lpstr>Outros compostos e Produtos naturais</vt:lpstr>
      <vt:lpstr>Apresentação do PowerPoint</vt:lpstr>
      <vt:lpstr>Apresentação do PowerPoint</vt:lpstr>
      <vt:lpstr>Apresentação do PowerPoint</vt:lpstr>
      <vt:lpstr>Dieta  </vt:lpstr>
      <vt:lpstr>Flúor</vt:lpstr>
      <vt:lpstr>Mecanismo de ação do Flúor</vt:lpstr>
      <vt:lpstr>Apresentação do PowerPoint</vt:lpstr>
      <vt:lpstr>Fluorose</vt:lpstr>
      <vt:lpstr>Profilaxia</vt:lpstr>
      <vt:lpstr>Profilaxia</vt:lpstr>
      <vt:lpstr>Selante oclusal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Considerações finais</vt:lpstr>
      <vt:lpstr>Considerações finais</vt:lpstr>
      <vt:lpstr>Considerações finais</vt:lpstr>
      <vt:lpstr>referências</vt:lpstr>
      <vt:lpstr>Perguntas</vt:lpstr>
      <vt:lpstr>Perguntas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MATERIAIS PREVENTIVOS DAS DOENÇAS BUCAIS</dc:title>
  <dc:creator>Leticia Montarele</dc:creator>
  <cp:lastModifiedBy>cisneemanuela@gmail.com</cp:lastModifiedBy>
  <cp:revision>15</cp:revision>
  <dcterms:created xsi:type="dcterms:W3CDTF">2019-09-19T03:14:15Z</dcterms:created>
  <dcterms:modified xsi:type="dcterms:W3CDTF">2019-09-19T13:39:29Z</dcterms:modified>
</cp:coreProperties>
</file>