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embeddedFontLst>
    <p:embeddedFont>
      <p:font typeface="Amatic SC"/>
      <p:regular r:id="rId36"/>
      <p:bold r:id="rId37"/>
    </p:embeddedFont>
    <p:embeddedFont>
      <p:font typeface="Source Code Pr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CodePro-italic.fntdata"/><Relationship Id="rId20" Type="http://schemas.openxmlformats.org/officeDocument/2006/relationships/slide" Target="slides/slide15.xml"/><Relationship Id="rId41" Type="http://schemas.openxmlformats.org/officeDocument/2006/relationships/font" Target="fonts/SourceCodePr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maticSC-bold.fntdata"/><Relationship Id="rId14" Type="http://schemas.openxmlformats.org/officeDocument/2006/relationships/slide" Target="slides/slide9.xml"/><Relationship Id="rId36" Type="http://schemas.openxmlformats.org/officeDocument/2006/relationships/font" Target="fonts/AmaticSC-regular.fntdata"/><Relationship Id="rId17" Type="http://schemas.openxmlformats.org/officeDocument/2006/relationships/slide" Target="slides/slide12.xml"/><Relationship Id="rId39" Type="http://schemas.openxmlformats.org/officeDocument/2006/relationships/font" Target="fonts/SourceCodePro-bold.fntdata"/><Relationship Id="rId16" Type="http://schemas.openxmlformats.org/officeDocument/2006/relationships/slide" Target="slides/slide11.xml"/><Relationship Id="rId38" Type="http://schemas.openxmlformats.org/officeDocument/2006/relationships/font" Target="fonts/SourceCodePr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34664262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34664262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3c98345f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3c98345f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34664262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3466426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3c98345f8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3c98345f8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3c98345f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3c98345f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33470458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33470458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33470458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33470458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3384f0dd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63384f0dd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3384f0dd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3384f0dd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3384f0dd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3384f0dd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409e5c3f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409e5c3f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3384f0dd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3384f0dd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3384f0dd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3384f0dd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3384f0dd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3384f0dd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3c98345f8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63c98345f8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3c98345f8_4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3c98345f8_4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3d231d24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3d231d24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3d231d24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3d231d24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34075db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34075db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634075db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634075db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34075db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634075db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47eb6b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47eb6b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3cbed19d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3cbed19d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347eb6b5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347eb6b5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3c98345f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3c98345f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3c98345f8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3c98345f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3466426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3466426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34664262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34664262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34664262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34664262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hyperlink" Target="https://g1.globo.com/ciencia-e-saude/noticia/2019/05/14/casos-de-demencia-vao-triplicar-e-chegar-a-152-milhoes-de-pessoas-ate-2050-diz-oms.ghtml" TargetMode="External"/><Relationship Id="rId10" Type="http://schemas.openxmlformats.org/officeDocument/2006/relationships/hyperlink" Target="https://rotasaude.lusiadas.pt/doencas/sintomas-e-tratamentos/doencas-neurodegenerativas/" TargetMode="External"/><Relationship Id="rId13" Type="http://schemas.openxmlformats.org/officeDocument/2006/relationships/hyperlink" Target="https://www.nature.com/articles/s41591-018-0275-4" TargetMode="External"/><Relationship Id="rId12" Type="http://schemas.openxmlformats.org/officeDocument/2006/relationships/hyperlink" Target="https://edisciplinas.usp.br/pluginfile.php/191388/mod_resource/content/1/Doen%C3%A7as%20Neurodegenerativas.pdf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youtube.com/watch?v=dxBh208BhaA" TargetMode="External"/><Relationship Id="rId4" Type="http://schemas.openxmlformats.org/officeDocument/2006/relationships/hyperlink" Target="https://www.youtube.com/watch?v=FCursydkzgM&amp;t=38s" TargetMode="External"/><Relationship Id="rId9" Type="http://schemas.openxmlformats.org/officeDocument/2006/relationships/hyperlink" Target="https://www.neurodegenerationresearch.eu/pt-pt/sobre-a-jpnd/o-que-e-uma-doenca-neurodegenerativa/" TargetMode="External"/><Relationship Id="rId15" Type="http://schemas.openxmlformats.org/officeDocument/2006/relationships/hyperlink" Target="https://repositorio.unesp.br/bitstream/handle/11449/87437/lopes_ag_me_rcla.pdf?sequence=1&amp;isAllowed=y" TargetMode="External"/><Relationship Id="rId14" Type="http://schemas.openxmlformats.org/officeDocument/2006/relationships/hyperlink" Target="https://portal.fiocruz.br/noticia/hormonio-induzido-por-exercicio-pode-atenuar-o-alzheimer" TargetMode="External"/><Relationship Id="rId16" Type="http://schemas.openxmlformats.org/officeDocument/2006/relationships/hyperlink" Target="https://repositorio.unesp.br/bitstream/handle/11449/142101/ISSN2176-9761-2015-01-05-moretto.pdf?sequence=1&amp;isAllowed=y" TargetMode="External"/><Relationship Id="rId5" Type="http://schemas.openxmlformats.org/officeDocument/2006/relationships/hyperlink" Target="https://www.parkinson.org" TargetMode="External"/><Relationship Id="rId6" Type="http://schemas.openxmlformats.org/officeDocument/2006/relationships/hyperlink" Target="https://www.parkinson.org/research/Parkinsons-Outcomes-Project/Demographics" TargetMode="External"/><Relationship Id="rId7" Type="http://schemas.openxmlformats.org/officeDocument/2006/relationships/hyperlink" Target="http://www.saude.gov.br/saude-de-a-z/alzheimer" TargetMode="External"/><Relationship Id="rId8" Type="http://schemas.openxmlformats.org/officeDocument/2006/relationships/hyperlink" Target="https://portalarquivos2.saude.gov.br/images/pdf/2019/julho/25/vigitel-brasil-2018.pdf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0"/>
            <a:ext cx="8520600" cy="13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/>
              <a:t>EPIDEMIOLOGIA</a:t>
            </a:r>
            <a:endParaRPr sz="9600"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rgbClr val="000000"/>
                </a:solidFill>
              </a:rPr>
              <a:t>DOENÇAS NEURODEGENERATIVAS E PROTEÇÃO PELO EXERCÍCIO FÍSICO</a:t>
            </a:r>
            <a:endParaRPr sz="3600">
              <a:solidFill>
                <a:srgbClr val="000000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710400" y="4661725"/>
            <a:ext cx="34335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Source Code Pro"/>
                <a:ea typeface="Source Code Pro"/>
                <a:cs typeface="Source Code Pro"/>
                <a:sym typeface="Source Code Pro"/>
              </a:rPr>
              <a:t>Prof.Dr.Tiago Rezende Figueira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00" y="1341300"/>
            <a:ext cx="7176000" cy="20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Mal de Alzheimer - Sintomas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228800"/>
            <a:ext cx="8520600" cy="39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Déficit na memória recente;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Repetição de perguntas;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Apertos com conversações e pensamentos complexos;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Incapacidade para bolar estratégias;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Dificuldade com direção de veículos;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Impasse com localização;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Dificuldade de encontrar palavras que expressam sentimentos pessoais.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62100" y="292850"/>
            <a:ext cx="89985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600">
                <a:latin typeface="Impact"/>
                <a:ea typeface="Impact"/>
                <a:cs typeface="Impact"/>
                <a:sym typeface="Impact"/>
              </a:rPr>
              <a:t>Mal de Alzheimer - Fatores de Risco</a:t>
            </a:r>
            <a:endParaRPr sz="46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093850"/>
            <a:ext cx="8520600" cy="38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Prevalência em i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dades mais avançadas;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Uma das principais doenças em i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Risco da doença aumenta significativamente a partir dos 65 anos;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Incidência duplica a cada 5 anos;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Aos 85 anos o risco chega por volta de 30% - 40%;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Mulheres um pouco mais vulneráveis à DA;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Genética - aparecimento na 4ª ou 5ª décadas de vida;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Baixa escolaridade.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Mal de Alzheimer - Prevenção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11700" y="1350825"/>
            <a:ext cx="8520600" cy="3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Manter a cabeça ativa;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 vida social;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 com bons hábitos;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Alimentação saudável;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Não fumar ou ingerir bebida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alcoólica;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 práticas esportivas regulares.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ALZHEIMER E ATIVIDADE FÍSICA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311700" y="1020900"/>
            <a:ext cx="8520600" cy="3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5025"/>
            <a:ext cx="9144001" cy="440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311700" y="1218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ALZHEIMER E ATIVIDADE FÍSICA 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311700" y="1228675"/>
            <a:ext cx="8520600" cy="3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HORMÔNIO IRISINA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TESTE COM CAMUNDONGOS 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EXERCÍCIOS FÍSICOS NOS CAMUNDONGOS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IRISINA: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PREVENÇÃO NA PERDA DE MEMÓRIA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RECUPERAÇÃO DE MEMÓRIA PERDIDA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>
            <p:ph type="title"/>
          </p:nvPr>
        </p:nvSpPr>
        <p:spPr>
          <a:xfrm>
            <a:off x="311700" y="292850"/>
            <a:ext cx="8520600" cy="9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</a:t>
            </a:r>
            <a:endParaRPr sz="4800">
              <a:solidFill>
                <a:srgbClr val="000000"/>
              </a:solidFill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4" name="Google Shape;144;p27"/>
          <p:cNvSpPr txBox="1"/>
          <p:nvPr>
            <p:ph idx="1" type="body"/>
          </p:nvPr>
        </p:nvSpPr>
        <p:spPr>
          <a:xfrm>
            <a:off x="311700" y="13630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James Parkinson - “Um ensaio sobre a paralisia agitante”, publicado em 11 de abril de 1817.”</a:t>
            </a:r>
            <a:endParaRPr b="1" sz="24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O que é ?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973875"/>
            <a:ext cx="8520600" cy="28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Doença neurológica, de natureza degenerativa;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Substância negra - dopamina;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Movimentos voluntários.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Causa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1583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sua causa é desconhecida;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Potenciadores da doença;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Sedentarismo, exposição a pesticidas e histórico familiar.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type="title"/>
          </p:nvPr>
        </p:nvSpPr>
        <p:spPr>
          <a:xfrm>
            <a:off x="311700" y="305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Sintomas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30"/>
          <p:cNvSpPr txBox="1"/>
          <p:nvPr>
            <p:ph idx="1" type="body"/>
          </p:nvPr>
        </p:nvSpPr>
        <p:spPr>
          <a:xfrm>
            <a:off x="311700" y="1918125"/>
            <a:ext cx="8520600" cy="26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Sintomas motores: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Rigidez, tremor e lentidão;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Sintomas não motores: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Memória ruim, constipação, ansiedade,incontinência urinária.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type="title"/>
          </p:nvPr>
        </p:nvSpPr>
        <p:spPr>
          <a:xfrm>
            <a:off x="311700" y="1584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Dados</a:t>
            </a:r>
            <a:r>
              <a:rPr lang="pt-BR" sz="4800">
                <a:highlight>
                  <a:srgbClr val="6AA84F"/>
                </a:highlight>
                <a:latin typeface="Impact"/>
                <a:ea typeface="Impact"/>
                <a:cs typeface="Impact"/>
                <a:sym typeface="Impact"/>
              </a:rPr>
              <a:t> </a:t>
            </a:r>
            <a:endParaRPr sz="4800">
              <a:highlight>
                <a:srgbClr val="6AA84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8" name="Google Shape;168;p31"/>
          <p:cNvSpPr txBox="1"/>
          <p:nvPr>
            <p:ph idx="1" type="body"/>
          </p:nvPr>
        </p:nvSpPr>
        <p:spPr>
          <a:xfrm>
            <a:off x="311700" y="1228675"/>
            <a:ext cx="8520600" cy="3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Estatística: 4 milhões de pessoas no mundo (ONU);</a:t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Estimativa que esse número dobre até 2040, com o aumento da população idosa;</a:t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Prevalência: 100 a 200 casos por 100.000 habitantes;</a:t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No Brasil a estimativa é que ela acometa 200.000 pessoas.</a:t>
            </a:r>
            <a:endParaRPr b="1" sz="2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2073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DISCENTES - GRUPO 10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093850"/>
            <a:ext cx="8520600" cy="404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pt-BR" sz="3000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Antonio Torrieri Martins, Arthur</a:t>
            </a:r>
            <a:endParaRPr b="1" sz="3000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pt-BR" sz="3000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Arita Falha, Giovani</a:t>
            </a:r>
            <a:endParaRPr b="1" sz="3000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pt-BR" sz="3000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Augusto Longo Rodrigues, Marcelo</a:t>
            </a:r>
            <a:endParaRPr b="1" sz="3000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pt-BR" sz="3000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Vasquez Hudari Goncalves de Souza, Alexandre</a:t>
            </a:r>
            <a:endParaRPr b="1" sz="3000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●"/>
            </a:pPr>
            <a:r>
              <a:rPr b="1" lang="pt-BR" sz="3000">
                <a:solidFill>
                  <a:srgbClr val="000000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Victor Dornelas Nunes, Joao</a:t>
            </a:r>
            <a:endParaRPr b="1" sz="3000">
              <a:solidFill>
                <a:srgbClr val="000000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1340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Dados 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6552125" y="4362675"/>
            <a:ext cx="2483100" cy="3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/>
              <a:t>Fonte: Parkinson.org</a:t>
            </a:r>
            <a:endParaRPr sz="1400"/>
          </a:p>
        </p:txBody>
      </p:sp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700" y="1480400"/>
            <a:ext cx="4296425" cy="322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2"/>
          <p:cNvSpPr txBox="1"/>
          <p:nvPr/>
        </p:nvSpPr>
        <p:spPr>
          <a:xfrm>
            <a:off x="508150" y="1093850"/>
            <a:ext cx="58005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Source Code Pro"/>
                <a:ea typeface="Source Code Pro"/>
                <a:cs typeface="Source Code Pro"/>
                <a:sym typeface="Source Code Pro"/>
              </a:rPr>
              <a:t>Incidência entre homens e mulheres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311700" y="109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Dados </a:t>
            </a:r>
            <a:endParaRPr sz="4800">
              <a:solidFill>
                <a:srgbClr val="000000"/>
              </a:solidFill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6779500" y="4263525"/>
            <a:ext cx="23646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/>
              <a:t>Fonte: Parkinson.org</a:t>
            </a:r>
            <a:endParaRPr sz="1400"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00" y="1395075"/>
            <a:ext cx="5888225" cy="37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3"/>
          <p:cNvSpPr txBox="1"/>
          <p:nvPr/>
        </p:nvSpPr>
        <p:spPr>
          <a:xfrm>
            <a:off x="557725" y="1035675"/>
            <a:ext cx="2364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Source Code Pro"/>
                <a:ea typeface="Source Code Pro"/>
                <a:cs typeface="Source Code Pro"/>
                <a:sym typeface="Source Code Pro"/>
              </a:rPr>
              <a:t>Idade de início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/>
          <p:nvPr>
            <p:ph type="title"/>
          </p:nvPr>
        </p:nvSpPr>
        <p:spPr>
          <a:xfrm>
            <a:off x="311700" y="973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Doença de Parkinson - Dados 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5622300" y="4288300"/>
            <a:ext cx="3210000" cy="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/>
              <a:t>Fonte: Parkinson.org</a:t>
            </a:r>
            <a:endParaRPr sz="1400"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300" y="1522250"/>
            <a:ext cx="3998524" cy="361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/>
        </p:nvSpPr>
        <p:spPr>
          <a:xfrm>
            <a:off x="557725" y="1093850"/>
            <a:ext cx="3210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latin typeface="Source Code Pro"/>
                <a:ea typeface="Source Code Pro"/>
                <a:cs typeface="Source Code Pro"/>
                <a:sym typeface="Source Code Pro"/>
              </a:rPr>
              <a:t>Duração da doença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677400" y="54475"/>
            <a:ext cx="7789200" cy="8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93C47D"/>
                </a:highlight>
                <a:latin typeface="Impact"/>
                <a:ea typeface="Impact"/>
                <a:cs typeface="Impact"/>
                <a:sym typeface="Impact"/>
              </a:rPr>
              <a:t>Parkinson e Atividade Física</a:t>
            </a:r>
            <a:endParaRPr sz="4800">
              <a:highlight>
                <a:srgbClr val="93C47D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426950" y="2097275"/>
            <a:ext cx="8520600" cy="24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5"/>
          <p:cNvSpPr txBox="1"/>
          <p:nvPr/>
        </p:nvSpPr>
        <p:spPr>
          <a:xfrm>
            <a:off x="6032000" y="4041575"/>
            <a:ext cx="3000000" cy="1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38" y="1210100"/>
            <a:ext cx="8111725" cy="339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6AA84F"/>
                </a:highlight>
                <a:latin typeface="Impact"/>
                <a:ea typeface="Impact"/>
                <a:cs typeface="Impact"/>
                <a:sym typeface="Impact"/>
              </a:rPr>
              <a:t>Parkinson e Atividade Física</a:t>
            </a:r>
            <a:endParaRPr>
              <a:highlight>
                <a:srgbClr val="6AA84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6" name="Google Shape;206;p36"/>
          <p:cNvSpPr txBox="1"/>
          <p:nvPr>
            <p:ph idx="1" type="body"/>
          </p:nvPr>
        </p:nvSpPr>
        <p:spPr>
          <a:xfrm>
            <a:off x="311700" y="1228675"/>
            <a:ext cx="4260300" cy="35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Nível de Atividade Física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646" y="2242546"/>
            <a:ext cx="4079076" cy="23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/>
        </p:nvSpPr>
        <p:spPr>
          <a:xfrm>
            <a:off x="4885800" y="1236475"/>
            <a:ext cx="37512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Resistência de Força</a:t>
            </a:r>
            <a:endParaRPr b="1" sz="1800"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725" y="2278625"/>
            <a:ext cx="3863450" cy="22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highlight>
                  <a:srgbClr val="6AA84F"/>
                </a:highlight>
                <a:latin typeface="Impact"/>
                <a:ea typeface="Impact"/>
                <a:cs typeface="Impact"/>
                <a:sym typeface="Impact"/>
              </a:rPr>
              <a:t>Parkinson e Atividade Física</a:t>
            </a:r>
            <a:endParaRPr>
              <a:highlight>
                <a:srgbClr val="6AA84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311700" y="1207200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  </a:t>
            </a:r>
            <a:r>
              <a:rPr b="1" lang="pt-BR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Flexibilidade</a:t>
            </a:r>
            <a:r>
              <a:rPr lang="pt-BR"/>
              <a:t>                                </a:t>
            </a:r>
            <a:endParaRPr/>
          </a:p>
        </p:txBody>
      </p:sp>
      <p:pic>
        <p:nvPicPr>
          <p:cNvPr id="216" name="Google Shape;2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25" y="2267175"/>
            <a:ext cx="4012876" cy="23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00" y="2267175"/>
            <a:ext cx="4065284" cy="23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7"/>
          <p:cNvSpPr txBox="1"/>
          <p:nvPr/>
        </p:nvSpPr>
        <p:spPr>
          <a:xfrm>
            <a:off x="4800600" y="1207200"/>
            <a:ext cx="4065300" cy="35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/>
              <a:t>Comprometimento Motor</a:t>
            </a:r>
            <a:endParaRPr b="1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8"/>
          <p:cNvSpPr txBox="1"/>
          <p:nvPr>
            <p:ph type="title"/>
          </p:nvPr>
        </p:nvSpPr>
        <p:spPr>
          <a:xfrm>
            <a:off x="408150" y="2500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Impact"/>
                <a:ea typeface="Impact"/>
                <a:cs typeface="Impact"/>
                <a:sym typeface="Impact"/>
              </a:rPr>
              <a:t>Parkinson e Atividade Física</a:t>
            </a:r>
            <a:endParaRPr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4" name="Google Shape;224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Atenuar alguns sintomas da Doença de Parkinson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Fortalecimento Muscular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Aumento da Flexibilidade 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Equilíbrio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Melhorar a postura corporal 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Bem-estar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INFERÊNCIAS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176325" y="1270600"/>
            <a:ext cx="8655900" cy="36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Idosos são menos ativos(Vigitel, 2018);</a:t>
            </a:r>
            <a:endParaRPr b="1" sz="2400">
              <a:solidFill>
                <a:srgbClr val="000000"/>
              </a:solidFill>
              <a:highlight>
                <a:srgbClr val="93C47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Homens(de 55 a 64 anos)ativos fisicamente: 35,2%(Vigitel, 2018);</a:t>
            </a:r>
            <a:endParaRPr b="1" sz="2400">
              <a:solidFill>
                <a:srgbClr val="000000"/>
              </a:solidFill>
              <a:highlight>
                <a:srgbClr val="93C47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highlight>
                  <a:srgbClr val="93C47D"/>
                </a:highlight>
                <a:latin typeface="Arial"/>
                <a:ea typeface="Arial"/>
                <a:cs typeface="Arial"/>
                <a:sym typeface="Arial"/>
              </a:rPr>
              <a:t>Mulheres(de 55 a 64 anos)ativas fisicamente:30,2%(Vigitel, 2018).</a:t>
            </a:r>
            <a:endParaRPr b="1" sz="2400">
              <a:solidFill>
                <a:srgbClr val="000000"/>
              </a:solidFill>
              <a:highlight>
                <a:srgbClr val="93C47D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INFERÊNCIAS</a:t>
            </a:r>
            <a:endParaRPr/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237850" y="1644000"/>
            <a:ext cx="8520600" cy="33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Homem(65+)ativos fisicamente: 30,7%(Vigitel, 2018);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Mulheres(65+)ativas fisicamente: 20,3%(Vigitel, 2018);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Mulheres praticam menos atividade física         (Vigitel, 2018).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CONCLUSÃO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311700" y="14391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prática de atividade física reduz o risco dos idosos desenvolverem essas doenças neurodegenerativas?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Políticas públicas(promoção da atividade física);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Profissionais capacitados.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0"/>
            <a:ext cx="8570400" cy="7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SUMÁRIO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36600" y="717300"/>
            <a:ext cx="8520600" cy="44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DOENÇAS NEURODEGENERATIVAS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VISÃO GERAL DAS DOENÇAS NEURODEGENERATIVAS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ALZHEIMER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ALZHEIMER E ATIVIDADE FÍSICA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 DE PARKINSON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MAL DE PARKINSON E ATIVIDADE FÍSICA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AutoNum type="arabicParenR"/>
            </a:pPr>
            <a:r>
              <a:rPr b="1" lang="pt-B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CONCLUSÕES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/>
          <p:nvPr>
            <p:ph type="title"/>
          </p:nvPr>
        </p:nvSpPr>
        <p:spPr>
          <a:xfrm>
            <a:off x="311700" y="0"/>
            <a:ext cx="8520600" cy="7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REFERÊNCIAS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232125" y="757500"/>
            <a:ext cx="8772000" cy="43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&lt;https://www.youtube.com/watch?v=dxBh208BhaA&gt;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11/10/2019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&lt;https://www.youtube.com/watch?v=FCursydkzgM&amp;t=38s&gt;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Acesso em: 11/10/2019 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&lt;https://www.parkinson.org&gt;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&lt;https://www.parkinson.org/research/Parkinsons-Outcomes-Project/Demographics&gt;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&lt;http://www.saude.gov.br/saude-de-a-z/alzheimer&gt;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12/10/2019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&lt;https://portalarquivos2.saude.gov.br/images/pdf/2019/julho/25/vigitel-brasil-2018.pdf&gt;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14/10/2019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https://www.neurodegenerationresearch.eu/pt-pt/sobre-a-jpnd/o-que-e-uma-doenca-neurodegenerativa/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14/10/2019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https://rotasaude.lusiadas.pt/doencas/sintomas-e-tratamentos/doencas-neurodegenerativas/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https://g1.globo.com/ciencia-e-saude/noticia/2019/05/14/casos-de-demencia-vao-triplicar-e-chegar-a-152-milhoes-de-pessoas-ate-2050-diz-oms.ghtml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14/10/2019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https://edisciplinas.usp.br/pluginfile.php/191388/mod_resource/content/1/Doen%C3%A7as%20Neurodegenerativas.pdf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14/10/2019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3"/>
              </a:rPr>
              <a:t>https://www.nature.com/articles/s41591-018-0275-4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4"/>
              </a:rPr>
              <a:t>https://portal.fiocruz.br/noticia/hormonio-induzido-por-exercicio-pode-atenuar-o-alzheimer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&lt;https://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5"/>
              </a:rPr>
              <a:t>https://repositorio.unesp.br/bitstream/handle/11449/87437/lopes_ag_me_rcla.pdf?sequence=1&amp;isAllowed=y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&gt;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 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&lt;https://</a:t>
            </a:r>
            <a:r>
              <a:rPr lang="pt-BR" sz="12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6"/>
              </a:rPr>
              <a:t>https://repositorio.unesp.br/bitstream/handle/11449/142101/ISSN2176-9761-2015-01-05-moretto.pdf?sequence=1&amp;isAllowed=y</a:t>
            </a:r>
            <a:r>
              <a:rPr lang="pt-BR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 </a:t>
            </a:r>
            <a:r>
              <a:rPr lang="pt-BR" sz="1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Acesso em: 13/10/2019</a:t>
            </a:r>
            <a:endParaRPr sz="12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182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highlight>
                  <a:srgbClr val="6AA84F"/>
                </a:highlight>
                <a:latin typeface="Impact"/>
                <a:ea typeface="Impact"/>
                <a:cs typeface="Impact"/>
                <a:sym typeface="Impact"/>
              </a:rPr>
              <a:t>VISÃO GERAL </a:t>
            </a:r>
            <a:endParaRPr sz="4800">
              <a:highlight>
                <a:srgbClr val="6AA84F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983875"/>
            <a:ext cx="8520600" cy="406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QUEM SÃO ELAS? 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QUAIS SÃO ?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b="1" lang="pt-BR"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Alzheimer</a:t>
            </a:r>
            <a:endParaRPr b="1" sz="24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b="1" lang="pt-BR" sz="24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Parkinson</a:t>
            </a:r>
            <a:endParaRPr b="1" sz="2400" u="sng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Doença de Huntington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Demência com corpos de Lewy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-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Esclerose Lateral Amiotrófica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146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VISÃO GERAL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ESTREITAMENTO DA PIRÂMIDE ETÁRIA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lang="pt-BR" sz="2400">
                <a:solidFill>
                  <a:srgbClr val="FFFFFF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A população brasileira também envelhece de forma acelerada: segundo estatísticas do IBGE, em 2018 o Brasil contabilizava 28 milhões de pessoas acima dos 60 anos. Até 2060, este número deverá aumentar para 73 milhões de pessoas.”                                       (G1,2019)</a:t>
            </a:r>
            <a:endParaRPr b="1" sz="2400">
              <a:solidFill>
                <a:srgbClr val="FFFFFF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AA84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1218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VISÃO GERAL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CASOS DE DEMÊNCIA</a:t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t-BR" sz="2400">
                <a:solidFill>
                  <a:srgbClr val="FFFFFF"/>
                </a:solidFill>
                <a:highlight>
                  <a:srgbClr val="6AA84F"/>
                </a:highlight>
                <a:latin typeface="Arial"/>
                <a:ea typeface="Arial"/>
                <a:cs typeface="Arial"/>
                <a:sym typeface="Arial"/>
              </a:rPr>
              <a:t>“Mais de 50 milhões de pessoas em todo o mundo vivem com demência, e a cada ano são registrados quase dez milhões de novos casos. A estimativa da Organização Mundial de Saúde é de que 152 milhões de pessoas serão afetadas até 2050.”              (G1,2019)</a:t>
            </a:r>
            <a:endParaRPr b="1" sz="2400">
              <a:solidFill>
                <a:srgbClr val="FFFFFF"/>
              </a:solidFill>
              <a:highlight>
                <a:srgbClr val="6AA84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Mal de Alzheimer - O que é?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3386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Transtorno neurodegenerativo progressivo e fatal;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Manifesta pela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deterioração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cognitiva da memória;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Comprometimento progressivo das atividades de vida diária;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Sintomas neuropsiquiátricos e de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alterações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comportamentais.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Mal de Alzheimer - Causa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460825"/>
            <a:ext cx="85206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Acúmulo de proteínas (beta - amiloide) modificadas na matriz extracelular e neurônios do SNC;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Regiões mais afetadas: Hipocampo (memória) e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Córtex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Cerebral (linguagem, raciocínio, reconhecimento de estímulos sensoriais).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93C47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latin typeface="Impact"/>
                <a:ea typeface="Impact"/>
                <a:cs typeface="Impact"/>
                <a:sym typeface="Impact"/>
              </a:rPr>
              <a:t>Mal de Alzheimer - Fases</a:t>
            </a:r>
            <a:endParaRPr sz="4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801000"/>
            <a:ext cx="8520600" cy="434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inicial: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Alterações na memória, personalidade, habilidades visuais e espaciais;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moderada: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dificuldades na fala, realização de tarefas simples, coordenação de movimentos e agitação;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grave:</a:t>
            </a:r>
            <a:r>
              <a:rPr b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resistência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realização de tarefas diárias, incontinência urinária e fecal, dificuldades para comer;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b="1" i="1" lang="pt-BR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Fase terminal: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restrição ao leito, mutismo, dor à deglutição,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infecções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intercorrentes.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