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7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A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32"/>
    <p:restoredTop sz="92197"/>
  </p:normalViewPr>
  <p:slideViewPr>
    <p:cSldViewPr snapToGrid="0" snapToObjects="1">
      <p:cViewPr varScale="1">
        <p:scale>
          <a:sx n="51" d="100"/>
          <a:sy n="51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Arraste a imagem para o espaço reservado ou clique no ícone para adicionar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err="1"/>
              <a:t>Ending</a:t>
            </a:r>
            <a:r>
              <a:rPr lang="pt-BR" b="1" dirty="0"/>
              <a:t> </a:t>
            </a:r>
            <a:r>
              <a:rPr lang="pt-BR" b="1" dirty="0" err="1"/>
              <a:t>the</a:t>
            </a:r>
            <a:r>
              <a:rPr lang="pt-BR" b="1" dirty="0"/>
              <a:t> </a:t>
            </a:r>
            <a:r>
              <a:rPr lang="pt-BR" b="1" dirty="0" err="1"/>
              <a:t>neglect</a:t>
            </a:r>
            <a:r>
              <a:rPr lang="pt-BR" b="1" dirty="0"/>
              <a:t> </a:t>
            </a:r>
            <a:r>
              <a:rPr lang="pt-BR" b="1" dirty="0" err="1"/>
              <a:t>of</a:t>
            </a:r>
            <a:r>
              <a:rPr lang="pt-BR" b="1" dirty="0"/>
              <a:t> global oral </a:t>
            </a:r>
            <a:r>
              <a:rPr lang="pt-BR" b="1" dirty="0" err="1"/>
              <a:t>health</a:t>
            </a:r>
            <a:r>
              <a:rPr lang="pt-BR" b="1" dirty="0"/>
              <a:t>: time for radical </a:t>
            </a:r>
            <a:r>
              <a:rPr lang="pt-BR" b="1" dirty="0" err="1"/>
              <a:t>action</a:t>
            </a:r>
            <a:r>
              <a:rPr lang="pt-BR" b="1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1" y="2200283"/>
            <a:ext cx="10993546" cy="590321"/>
          </a:xfrm>
        </p:spPr>
        <p:txBody>
          <a:bodyPr>
            <a:normAutofit fontScale="92500" lnSpcReduction="10000"/>
          </a:bodyPr>
          <a:lstStyle/>
          <a:p>
            <a:r>
              <a:rPr lang="pt-BR" i="1" dirty="0"/>
              <a:t>Richard </a:t>
            </a:r>
            <a:r>
              <a:rPr lang="pt-BR" i="1" dirty="0" err="1"/>
              <a:t>G</a:t>
            </a:r>
            <a:r>
              <a:rPr lang="pt-BR" i="1" dirty="0"/>
              <a:t> Watt, </a:t>
            </a:r>
            <a:r>
              <a:rPr lang="pt-BR" i="1" dirty="0" err="1"/>
              <a:t>Blánaid</a:t>
            </a:r>
            <a:r>
              <a:rPr lang="pt-BR" i="1" dirty="0"/>
              <a:t> Daly, Paul Allison, </a:t>
            </a:r>
            <a:r>
              <a:rPr lang="pt-BR" i="1" dirty="0" err="1"/>
              <a:t>Lorna</a:t>
            </a:r>
            <a:r>
              <a:rPr lang="pt-BR" i="1" dirty="0"/>
              <a:t> M </a:t>
            </a:r>
            <a:r>
              <a:rPr lang="pt-BR" i="1" dirty="0" err="1"/>
              <a:t>D</a:t>
            </a:r>
            <a:r>
              <a:rPr lang="pt-BR" i="1" dirty="0"/>
              <a:t> </a:t>
            </a:r>
            <a:r>
              <a:rPr lang="pt-BR" i="1" dirty="0" err="1"/>
              <a:t>Macpherson</a:t>
            </a:r>
            <a:r>
              <a:rPr lang="pt-BR" i="1" dirty="0"/>
              <a:t>, Renato Venturelli, Stefan </a:t>
            </a:r>
            <a:r>
              <a:rPr lang="pt-BR" i="1" dirty="0" err="1"/>
              <a:t>Listl</a:t>
            </a:r>
            <a:r>
              <a:rPr lang="pt-BR" i="1" dirty="0"/>
              <a:t>, Robert J </a:t>
            </a:r>
            <a:r>
              <a:rPr lang="pt-BR" i="1" dirty="0" err="1"/>
              <a:t>Weyant</a:t>
            </a:r>
            <a:r>
              <a:rPr lang="pt-BR" i="1" dirty="0"/>
              <a:t>, Manu </a:t>
            </a:r>
            <a:r>
              <a:rPr lang="pt-BR" i="1" dirty="0" err="1"/>
              <a:t>R</a:t>
            </a:r>
            <a:r>
              <a:rPr lang="pt-BR" i="1" dirty="0"/>
              <a:t> </a:t>
            </a:r>
            <a:r>
              <a:rPr lang="pt-BR" i="1" dirty="0" err="1"/>
              <a:t>Mathur</a:t>
            </a:r>
            <a:r>
              <a:rPr lang="pt-BR" i="1" dirty="0"/>
              <a:t>, Carol C </a:t>
            </a:r>
            <a:r>
              <a:rPr lang="pt-BR" i="1" dirty="0" err="1"/>
              <a:t>Guarnizo-Herreño</a:t>
            </a:r>
            <a:r>
              <a:rPr lang="pt-BR" i="1" dirty="0"/>
              <a:t>, Roger Keller Celeste, Marco A Peres, </a:t>
            </a:r>
            <a:r>
              <a:rPr lang="pt-BR" i="1" dirty="0" err="1"/>
              <a:t>Cristin</a:t>
            </a:r>
            <a:r>
              <a:rPr lang="pt-BR" i="1" dirty="0"/>
              <a:t> </a:t>
            </a:r>
            <a:r>
              <a:rPr lang="pt-BR" i="1" dirty="0" err="1"/>
              <a:t>Kearns</a:t>
            </a:r>
            <a:r>
              <a:rPr lang="pt-BR" i="1" dirty="0"/>
              <a:t>, </a:t>
            </a:r>
            <a:r>
              <a:rPr lang="pt-BR" i="1" dirty="0" err="1"/>
              <a:t>Habib</a:t>
            </a:r>
            <a:r>
              <a:rPr lang="pt-BR" i="1" dirty="0"/>
              <a:t> </a:t>
            </a:r>
            <a:r>
              <a:rPr lang="pt-BR" i="1" dirty="0" err="1"/>
              <a:t>Benzian</a:t>
            </a:r>
            <a:r>
              <a:rPr lang="pt-BR" i="1" dirty="0"/>
              <a:t> </a:t>
            </a:r>
            <a:endParaRPr lang="pt-BR" dirty="0"/>
          </a:p>
          <a:p>
            <a:endParaRPr lang="pt-B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27931" y="3232949"/>
            <a:ext cx="10993549" cy="147501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b="1" dirty="0">
                <a:solidFill>
                  <a:schemeClr val="bg1"/>
                </a:solidFill>
              </a:rPr>
              <a:t>Acabando com a negligência da saúde bucal global: hora de UMA ação radical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795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Espaço Reservado para Conteúdo 1">
            <a:extLst>
              <a:ext uri="{FF2B5EF4-FFF2-40B4-BE49-F238E27FC236}">
                <a16:creationId xmlns:a16="http://schemas.microsoft.com/office/drawing/2014/main" id="{E1FABC46-4026-4501-B842-22FA5B1C1C3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377" y="723900"/>
            <a:ext cx="6894953" cy="59904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F29B89B-CF8E-41E5-BF78-0C09F7005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147" y="281604"/>
            <a:ext cx="3449191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</a:rPr>
              <a:t>Cuidados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universais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em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saúde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bucal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95AEB5D5-215D-46A7-9E05-85E6FB3F783B}"/>
              </a:ext>
            </a:extLst>
          </p:cNvPr>
          <p:cNvSpPr txBox="1">
            <a:spLocks/>
          </p:cNvSpPr>
          <p:nvPr/>
        </p:nvSpPr>
        <p:spPr>
          <a:xfrm>
            <a:off x="8215259" y="2713738"/>
            <a:ext cx="3449191" cy="2015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</a:rPr>
              <a:t>Impulso internacional em direção à cobertura universal de saúde.</a:t>
            </a:r>
          </a:p>
          <a:p>
            <a:r>
              <a:rPr lang="pt-BR" dirty="0">
                <a:solidFill>
                  <a:schemeClr val="bg1"/>
                </a:solidFill>
              </a:rPr>
              <a:t>Pacote Básico de Cuidados Bucais da OMS – cobertura, proteção financeira e qualidade do serviço. </a:t>
            </a:r>
          </a:p>
        </p:txBody>
      </p:sp>
    </p:spTree>
    <p:extLst>
      <p:ext uri="{BB962C8B-B14F-4D97-AF65-F5344CB8AC3E}">
        <p14:creationId xmlns:p14="http://schemas.microsoft.com/office/powerpoint/2010/main" val="2575035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93F09C6-4F57-4B05-9592-E253D8BC6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3" name="Rectangle 142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B4D893-E74C-49BB-BA62-AC4A27481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906" y="702155"/>
            <a:ext cx="3568661" cy="126971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>
                <a:solidFill>
                  <a:schemeClr val="tx2"/>
                </a:solidFill>
              </a:rPr>
              <a:t>Inovando a força de trabalho em saúde bucal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1A3129-1B89-4FEA-A9AE-8FA158095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906" y="2340864"/>
            <a:ext cx="3568661" cy="36344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>
              <a:lnSpc>
                <a:spcPct val="90000"/>
              </a:lnSpc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2"/>
                </a:solidFill>
              </a:rPr>
              <a:t>Treinamento focado nas necessidades da comunidade</a:t>
            </a:r>
          </a:p>
          <a:p>
            <a:pPr marL="342900" indent="-342900">
              <a:lnSpc>
                <a:spcPct val="90000"/>
              </a:lnSpc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2"/>
                </a:solidFill>
              </a:rPr>
              <a:t>Atendimento flexível de maneira integrada</a:t>
            </a:r>
          </a:p>
          <a:p>
            <a:pPr marL="342900" indent="-342900">
              <a:lnSpc>
                <a:spcPct val="90000"/>
              </a:lnSpc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2"/>
                </a:solidFill>
              </a:rPr>
              <a:t>Foco na prevenção e promoção da saúde</a:t>
            </a:r>
          </a:p>
          <a:p>
            <a:pPr marL="342900" indent="-342900">
              <a:lnSpc>
                <a:spcPct val="90000"/>
              </a:lnSpc>
              <a:buFont typeface="Wingdings 2" panose="05020102010507070707" pitchFamily="18" charset="2"/>
              <a:buChar char=""/>
            </a:pPr>
            <a:r>
              <a:rPr lang="en-US">
                <a:solidFill>
                  <a:schemeClr val="tx2"/>
                </a:solidFill>
              </a:rPr>
              <a:t>Treinamento em ética profissional, valores de saúde pública, responsabilidade social e prevenção de conflitos de interesse.</a:t>
            </a:r>
          </a:p>
        </p:txBody>
      </p:sp>
      <p:pic>
        <p:nvPicPr>
          <p:cNvPr id="8194" name="Picture 2" descr="Resultado de imagem para dentistas">
            <a:extLst>
              <a:ext uri="{FF2B5EF4-FFF2-40B4-BE49-F238E27FC236}">
                <a16:creationId xmlns:a16="http://schemas.microsoft.com/office/drawing/2014/main" id="{3F6BF0F4-2885-460E-907C-07C09061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1090856"/>
            <a:ext cx="6735272" cy="449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24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Resultado de imagem para economia em saude">
            <a:extLst>
              <a:ext uri="{FF2B5EF4-FFF2-40B4-BE49-F238E27FC236}">
                <a16:creationId xmlns:a16="http://schemas.microsoft.com/office/drawing/2014/main" id="{0A1C5694-4C80-45FE-AF85-C6D16D201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104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849057"/>
            <a:ext cx="3703320" cy="94997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032991"/>
            <a:ext cx="3702134" cy="4182242"/>
          </a:xfrm>
          <a:prstGeom prst="rect">
            <a:avLst/>
          </a:prstGeom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D16640-A170-431B-B6F8-8DFE5EDEE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973" y="714147"/>
            <a:ext cx="3703319" cy="118113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800" dirty="0">
                <a:solidFill>
                  <a:schemeClr val="tx2"/>
                </a:solidFill>
              </a:rPr>
              <a:t>Pesquisa integrada de vigilância, monitoramento e implementação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9C3FE1-8C58-43F9-8370-1E926F0DD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9808" y="1642767"/>
            <a:ext cx="3703320" cy="3558326"/>
          </a:xfrm>
        </p:spPr>
        <p:txBody>
          <a:bodyPr>
            <a:normAutofit/>
          </a:bodyPr>
          <a:lstStyle/>
          <a:p>
            <a:pPr>
              <a:buClr>
                <a:srgbClr val="CCA77F"/>
              </a:buClr>
            </a:pPr>
            <a:r>
              <a:rPr lang="pt-BR" dirty="0"/>
              <a:t>Implementação com metodologias como avaliação de impacto na saúde, avaliação econômica e métodos qualitativos e mistos, para que os planejadores possam avaliar o desempenho do programa de maneira abrangente, principalmente com o objetivo de melhorar a equidade.</a:t>
            </a:r>
          </a:p>
        </p:txBody>
      </p:sp>
    </p:spTree>
    <p:extLst>
      <p:ext uri="{BB962C8B-B14F-4D97-AF65-F5344CB8AC3E}">
        <p14:creationId xmlns:p14="http://schemas.microsoft.com/office/powerpoint/2010/main" val="2802338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ABDAD406-39A2-4EB1-9D3D-0CEE42858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568661" cy="12697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>
                <a:solidFill>
                  <a:schemeClr val="tx2"/>
                </a:solidFill>
              </a:rPr>
              <a:t>Estratégias de redução de açúcar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A3664C-BD3B-45F5-8D07-5B2B1E0C2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/>
          <a:p>
            <a:r>
              <a:rPr lang="pt-BR" dirty="0"/>
              <a:t>OMS recomenda redução no consumo de 10% do açúcar livre para crianças e adultos.</a:t>
            </a:r>
          </a:p>
          <a:p>
            <a:r>
              <a:rPr lang="pt-BR" dirty="0"/>
              <a:t>Reformulação de produtos pela indústria.</a:t>
            </a:r>
          </a:p>
          <a:p>
            <a:r>
              <a:rPr lang="pt-BR" dirty="0"/>
              <a:t>Aumento nos impostos de produtos com adição de açúcar acima do necessário.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7EED54B-F9C5-4AB4-9CC8-885FA15D5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1" t="18527" r="54084" b="40983"/>
          <a:stretch/>
        </p:blipFill>
        <p:spPr>
          <a:xfrm>
            <a:off x="4788473" y="1215245"/>
            <a:ext cx="6729839" cy="4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07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898DE05-26F0-4DE1-9EC0-D12D013EF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2" t="27749" r="37172" b="23047"/>
          <a:stretch/>
        </p:blipFill>
        <p:spPr>
          <a:xfrm>
            <a:off x="1179226" y="614597"/>
            <a:ext cx="9833548" cy="4960871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845DE81-E6D2-4B44-AA8A-BAB1B742128A}"/>
              </a:ext>
            </a:extLst>
          </p:cNvPr>
          <p:cNvSpPr/>
          <p:nvPr/>
        </p:nvSpPr>
        <p:spPr>
          <a:xfrm>
            <a:off x="2490865" y="5781738"/>
            <a:ext cx="7210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A saúde bucal faz parte do direito humano básico à saúde</a:t>
            </a:r>
          </a:p>
          <a:p>
            <a:pPr algn="ctr"/>
            <a:r>
              <a:rPr lang="pt-BR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e integral ao desenvolvimento humano sustentável - duas</a:t>
            </a:r>
          </a:p>
          <a:p>
            <a:pPr algn="ctr"/>
            <a:r>
              <a:rPr lang="pt-BR" b="1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noções de uma abordagem baseada em direitos à defesa global.</a:t>
            </a:r>
          </a:p>
        </p:txBody>
      </p:sp>
    </p:spTree>
    <p:extLst>
      <p:ext uri="{BB962C8B-B14F-4D97-AF65-F5344CB8AC3E}">
        <p14:creationId xmlns:p14="http://schemas.microsoft.com/office/powerpoint/2010/main" val="143265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Resultado de imagem para mudanças">
            <a:extLst>
              <a:ext uri="{FF2B5EF4-FFF2-40B4-BE49-F238E27FC236}">
                <a16:creationId xmlns:a16="http://schemas.microsoft.com/office/drawing/2014/main" id="{A064EF84-BC40-42B0-BFCB-AC6445DD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ECB81E-B449-4704-81A4-2175CD409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6099" y="158191"/>
            <a:ext cx="5511799" cy="101380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1"/>
                </a:solidFill>
              </a:rPr>
              <a:t>conclusão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9934" y="457200"/>
            <a:ext cx="7223760" cy="91440"/>
          </a:xfrm>
          <a:prstGeom prst="rect">
            <a:avLst/>
          </a:prstGeom>
          <a:solidFill>
            <a:srgbClr val="0FE2FD"/>
          </a:solidFill>
          <a:ln>
            <a:solidFill>
              <a:srgbClr val="0FE2F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D12294-F13A-41B1-BB97-3B66ECEBD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686" y="1827009"/>
            <a:ext cx="7223760" cy="5669055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buClr>
                <a:srgbClr val="0FE2FD"/>
              </a:buClr>
              <a:buFont typeface="Wingdings" panose="05000000000000000000" pitchFamily="2" charset="2"/>
              <a:buChar char="§"/>
            </a:pPr>
            <a:r>
              <a:rPr lang="pt-BR" dirty="0"/>
              <a:t>As doenças bucais são um grande problema de saúde pública global.</a:t>
            </a:r>
          </a:p>
          <a:p>
            <a:pPr algn="just">
              <a:lnSpc>
                <a:spcPct val="90000"/>
              </a:lnSpc>
              <a:buClr>
                <a:srgbClr val="0FE2FD"/>
              </a:buClr>
              <a:buFont typeface="Wingdings" panose="05000000000000000000" pitchFamily="2" charset="2"/>
              <a:buChar char="§"/>
            </a:pPr>
            <a:r>
              <a:rPr lang="pt-BR" dirty="0"/>
              <a:t>Bilhões de pessoas hoje não tem acesso à saúde bucal básica, devido sistemas de saúde inadequados, injustos e caros.</a:t>
            </a:r>
          </a:p>
          <a:p>
            <a:pPr algn="just">
              <a:lnSpc>
                <a:spcPct val="90000"/>
              </a:lnSpc>
              <a:buClr>
                <a:srgbClr val="0FE2FD"/>
              </a:buClr>
              <a:buFont typeface="Wingdings" panose="05000000000000000000" pitchFamily="2" charset="2"/>
              <a:buChar char="§"/>
            </a:pPr>
            <a:r>
              <a:rPr lang="pt-BR" dirty="0"/>
              <a:t>É necessária a realização de intervenções simples, econômicas e equitativas, alinhando as prioridades da saúde bucal, políticas de educação, treinamento, pesquisa e saúde em caminho à cobertura universal de saúde bucal.</a:t>
            </a:r>
          </a:p>
          <a:p>
            <a:pPr algn="just">
              <a:lnSpc>
                <a:spcPct val="90000"/>
              </a:lnSpc>
              <a:buClr>
                <a:srgbClr val="0FE2FD"/>
              </a:buClr>
              <a:buFont typeface="Wingdings" panose="05000000000000000000" pitchFamily="2" charset="2"/>
              <a:buChar char="§"/>
            </a:pPr>
            <a:r>
              <a:rPr lang="pt-BR" dirty="0"/>
              <a:t>Mudanças requerem o engajamento de todas as partes interessadas, incluindo pacientes e comunidades. </a:t>
            </a:r>
          </a:p>
          <a:p>
            <a:pPr algn="just">
              <a:lnSpc>
                <a:spcPct val="90000"/>
              </a:lnSpc>
              <a:buClr>
                <a:srgbClr val="0FE2FD"/>
              </a:buClr>
              <a:buFont typeface="Wingdings" panose="05000000000000000000" pitchFamily="2" charset="2"/>
              <a:buChar char="§"/>
            </a:pPr>
            <a:r>
              <a:rPr lang="pt-BR" dirty="0"/>
              <a:t>Necessidade de liderança arrojada, políticas inovadoras e abertura à programação de mudanças globais em todos os níveis. </a:t>
            </a:r>
          </a:p>
          <a:p>
            <a:pPr algn="just">
              <a:lnSpc>
                <a:spcPct val="90000"/>
              </a:lnSpc>
              <a:buClr>
                <a:srgbClr val="0FE2FD"/>
              </a:buClr>
              <a:buFont typeface="Wingdings" panose="05000000000000000000" pitchFamily="2" charset="2"/>
              <a:buChar char="§"/>
            </a:pPr>
            <a:r>
              <a:rPr lang="pt-BR" dirty="0"/>
              <a:t>Como o mundo intensifica esforços para alcançar as Metas Desenvolvimento Sustentável na próxima década, a saúde bucal não pode mais ser deixada para trás e requer ações urgentes e decisivas.</a:t>
            </a:r>
          </a:p>
        </p:txBody>
      </p:sp>
    </p:spTree>
    <p:extLst>
      <p:ext uri="{BB962C8B-B14F-4D97-AF65-F5344CB8AC3E}">
        <p14:creationId xmlns:p14="http://schemas.microsoft.com/office/powerpoint/2010/main" val="2672313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Promover ações radicais para a saúde bucal global: integração ou independência?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256696"/>
            <a:ext cx="11029615" cy="3678303"/>
          </a:xfrm>
        </p:spPr>
        <p:txBody>
          <a:bodyPr>
            <a:noAutofit/>
          </a:bodyPr>
          <a:lstStyle/>
          <a:p>
            <a:r>
              <a:rPr lang="pt-BR" sz="2400" dirty="0"/>
              <a:t>Globalmente, a saúde bucal foi negligenciada. </a:t>
            </a:r>
          </a:p>
          <a:p>
            <a:r>
              <a:rPr lang="pt-BR" sz="2400" dirty="0"/>
              <a:t>O principal ônus global da saúde bucal e seus impactos sociais e econômicos não são contestados,  e as deficiências nos serviços de saúde bucal e de prevenção em todos os países são aparentes.</a:t>
            </a:r>
          </a:p>
          <a:p>
            <a:r>
              <a:rPr lang="pt-BR" sz="2400" dirty="0"/>
              <a:t>Nenhum plano estratégico é proposto e as responsabilidades das partes interessadas não são identificadas; além disso, as ações prioritárias necessárias para superar a negligência global da saúde bucal não foram especificadas.</a:t>
            </a:r>
          </a:p>
          <a:p>
            <a:r>
              <a:rPr lang="pt-BR" sz="2400" dirty="0"/>
              <a:t>Sugerimos que a construção de um movimento global de saúde bucal seja o primeiro passo para garantir que a saúde bucal receba a ação sustentada que merece.</a:t>
            </a:r>
          </a:p>
        </p:txBody>
      </p:sp>
    </p:spTree>
    <p:extLst>
      <p:ext uri="{BB962C8B-B14F-4D97-AF65-F5344CB8AC3E}">
        <p14:creationId xmlns:p14="http://schemas.microsoft.com/office/powerpoint/2010/main" val="1279888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principais atores globais em saúde bucal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Federação Mundial de Odontologia (FDI em inglês),</a:t>
            </a:r>
          </a:p>
          <a:p>
            <a:r>
              <a:rPr lang="pt-BR" sz="2000" dirty="0"/>
              <a:t>OMS</a:t>
            </a:r>
          </a:p>
          <a:p>
            <a:r>
              <a:rPr lang="pt-BR" sz="2000" dirty="0"/>
              <a:t>Associações odontológicas nacionais </a:t>
            </a:r>
          </a:p>
          <a:p>
            <a:r>
              <a:rPr lang="pt-BR" sz="2000" dirty="0"/>
              <a:t>Formuladores de políticas</a:t>
            </a:r>
          </a:p>
          <a:p>
            <a:r>
              <a:rPr lang="pt-BR" sz="2000" dirty="0"/>
              <a:t>Acadêmicos</a:t>
            </a:r>
          </a:p>
          <a:p>
            <a:r>
              <a:rPr lang="pt-BR" sz="2000" dirty="0"/>
              <a:t>Profissionais </a:t>
            </a:r>
          </a:p>
          <a:p>
            <a:r>
              <a:rPr lang="pt-BR" sz="2000" dirty="0"/>
              <a:t>Doadores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1893756"/>
            <a:ext cx="1981200" cy="158604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0" y="3214090"/>
            <a:ext cx="2762250" cy="11049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4050" y="4675189"/>
            <a:ext cx="2444750" cy="13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59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pode ser superada a negligência da saúde bucal global?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461604"/>
          </a:xfrm>
        </p:spPr>
        <p:txBody>
          <a:bodyPr>
            <a:noAutofit/>
          </a:bodyPr>
          <a:lstStyle/>
          <a:p>
            <a:r>
              <a:rPr lang="pt-BR" sz="2400" dirty="0"/>
              <a:t>O primeiro e mais óbvio curso de ação é trabalhar em estreita colaboração com a comunidade de doenças não transmissíveis (</a:t>
            </a:r>
            <a:r>
              <a:rPr lang="pt-BR" sz="2400" dirty="0" err="1"/>
              <a:t>DNTs</a:t>
            </a:r>
            <a:r>
              <a:rPr lang="pt-BR" sz="2400" dirty="0"/>
              <a:t>) no âmbito dos três acordos da Reunião de Alto Nível da ONU sobre </a:t>
            </a:r>
            <a:r>
              <a:rPr lang="pt-BR" sz="2400" dirty="0" err="1"/>
              <a:t>DNTs</a:t>
            </a:r>
            <a:r>
              <a:rPr lang="pt-BR" sz="2400" dirty="0"/>
              <a:t> e como parte da Aliança de </a:t>
            </a:r>
            <a:r>
              <a:rPr lang="pt-BR" sz="2400" dirty="0" err="1"/>
              <a:t>DNTs</a:t>
            </a:r>
            <a:r>
              <a:rPr lang="pt-BR" sz="2400" dirty="0"/>
              <a:t>.</a:t>
            </a:r>
          </a:p>
          <a:p>
            <a:r>
              <a:rPr lang="pt-BR" sz="2400" dirty="0"/>
              <a:t>A segunda opção (preferida pelos autores do comentário), é que a comunidade de saúde bucal se destaque de forma independente das outras </a:t>
            </a:r>
            <a:r>
              <a:rPr lang="pt-BR" sz="2400" dirty="0" err="1"/>
              <a:t>DNTs</a:t>
            </a:r>
            <a:r>
              <a:rPr lang="pt-BR" sz="2400" dirty="0"/>
              <a:t> e capitalize as características excepcionais da saúde bucal: é também uma questão importante de saúde infantil como sendo importante para todas as faixas etárias; tem estreita associação com a pobreza; existe um papel causal claro dos determinantes comerciais da saúde; e estão disponíveis intervenções preventivas e corretivas econômicas.</a:t>
            </a:r>
          </a:p>
        </p:txBody>
      </p:sp>
    </p:spTree>
    <p:extLst>
      <p:ext uri="{BB962C8B-B14F-4D97-AF65-F5344CB8AC3E}">
        <p14:creationId xmlns:p14="http://schemas.microsoft.com/office/powerpoint/2010/main" val="535492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 estratégicos chave para um movimento global de saúde bucal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1558196"/>
            <a:ext cx="11029615" cy="3678303"/>
          </a:xfrm>
        </p:spPr>
        <p:txBody>
          <a:bodyPr>
            <a:normAutofit/>
          </a:bodyPr>
          <a:lstStyle/>
          <a:p>
            <a:r>
              <a:rPr lang="pt-BR" sz="2800" dirty="0"/>
              <a:t>Garantir que os serviços de tratamento e prevenção à saúde bucal sejam fundamentais para a cobertura universal de saúde</a:t>
            </a:r>
          </a:p>
          <a:p>
            <a:r>
              <a:rPr lang="pt-BR" sz="2800" dirty="0"/>
              <a:t> Apoiar os esforços globais para limitar os danos causados pela indústria açucareira.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4350524"/>
            <a:ext cx="6223000" cy="236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0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introdução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180496"/>
            <a:ext cx="2701653" cy="3860540"/>
          </a:xfrm>
        </p:spPr>
        <p:txBody>
          <a:bodyPr/>
          <a:lstStyle/>
          <a:p>
            <a:r>
              <a:rPr lang="pt-BR" dirty="0"/>
              <a:t>Países de alta renda</a:t>
            </a:r>
          </a:p>
          <a:p>
            <a:pPr marL="0" indent="0">
              <a:buNone/>
            </a:pPr>
            <a:r>
              <a:rPr lang="pt-BR" dirty="0"/>
              <a:t>Focado em tecnologia</a:t>
            </a:r>
          </a:p>
          <a:p>
            <a:pPr marL="0" indent="0">
              <a:buNone/>
            </a:pPr>
            <a:r>
              <a:rPr lang="pt-BR" dirty="0"/>
              <a:t>Mais intervencionista</a:t>
            </a:r>
          </a:p>
          <a:p>
            <a:r>
              <a:rPr lang="pt-BR" dirty="0"/>
              <a:t>Países de renda média</a:t>
            </a:r>
          </a:p>
          <a:p>
            <a:pPr marL="0" indent="0">
              <a:buNone/>
            </a:pPr>
            <a:r>
              <a:rPr lang="pt-BR" dirty="0"/>
              <a:t>Sistema de saúde bucal inacessível à população</a:t>
            </a:r>
          </a:p>
          <a:p>
            <a:r>
              <a:rPr lang="pt-BR" dirty="0"/>
              <a:t>Países baixa renda</a:t>
            </a:r>
          </a:p>
          <a:p>
            <a:pPr marL="0" indent="0">
              <a:buNone/>
            </a:pPr>
            <a:r>
              <a:rPr lang="pt-BR" dirty="0"/>
              <a:t>Aumento da prevalência de doenças bucais</a:t>
            </a:r>
          </a:p>
        </p:txBody>
      </p:sp>
      <p:pic>
        <p:nvPicPr>
          <p:cNvPr id="1026" name="Picture 2" descr="Resultado de imagem para pais desenvolvido">
            <a:extLst>
              <a:ext uri="{FF2B5EF4-FFF2-40B4-BE49-F238E27FC236}">
                <a16:creationId xmlns:a16="http://schemas.microsoft.com/office/drawing/2014/main" id="{62563ED1-3375-4E51-BF42-26ECF5CE5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156" y="2180496"/>
            <a:ext cx="6551319" cy="40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3092263D-8647-4756-9493-54ACC9B83212}"/>
              </a:ext>
            </a:extLst>
          </p:cNvPr>
          <p:cNvSpPr txBox="1">
            <a:spLocks/>
          </p:cNvSpPr>
          <p:nvPr/>
        </p:nvSpPr>
        <p:spPr>
          <a:xfrm>
            <a:off x="9668475" y="2180496"/>
            <a:ext cx="2353636" cy="4089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/>
              <a:t>A odontologia se torna um luxo indisponível e inacessível, reservada aos ricos.</a:t>
            </a:r>
          </a:p>
        </p:txBody>
      </p:sp>
    </p:spTree>
    <p:extLst>
      <p:ext uri="{BB962C8B-B14F-4D97-AF65-F5344CB8AC3E}">
        <p14:creationId xmlns:p14="http://schemas.microsoft.com/office/powerpoint/2010/main" val="1064078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00" y="4043824"/>
            <a:ext cx="5130320" cy="276634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Entendendo masculinidades para melhorar a saúde dos homens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1291496"/>
            <a:ext cx="11029615" cy="3678303"/>
          </a:xfrm>
        </p:spPr>
        <p:txBody>
          <a:bodyPr>
            <a:normAutofit/>
          </a:bodyPr>
          <a:lstStyle/>
          <a:p>
            <a:r>
              <a:rPr lang="pt-BR" sz="2400" dirty="0"/>
              <a:t>Os dados de 2016 sobre o Carga Global de Doenças mostram taxas de mortalidade padronizadas por idade por 100.000 habitantes de 1002 homens e 690 mulheres.</a:t>
            </a:r>
          </a:p>
          <a:p>
            <a:r>
              <a:rPr lang="pt-BR" sz="2400" dirty="0"/>
              <a:t> As teorias da masculinidade hegemônica e da masculinidade precária estabeleceram um conjunto comum de normas, atitudes e comportamentos relacionados ao que significa ser um homem na sociedade de hoje.</a:t>
            </a:r>
          </a:p>
        </p:txBody>
      </p:sp>
    </p:spTree>
    <p:extLst>
      <p:ext uri="{BB962C8B-B14F-4D97-AF65-F5344CB8AC3E}">
        <p14:creationId xmlns:p14="http://schemas.microsoft.com/office/powerpoint/2010/main" val="2015863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sete comportamentos-chave de saúde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Dieta pobre</a:t>
            </a:r>
          </a:p>
          <a:p>
            <a:r>
              <a:rPr lang="pt-BR" sz="2400" dirty="0"/>
              <a:t>Uso de tabaco</a:t>
            </a:r>
          </a:p>
          <a:p>
            <a:r>
              <a:rPr lang="pt-BR" sz="2400" dirty="0"/>
              <a:t>Uso de álcool</a:t>
            </a:r>
          </a:p>
          <a:p>
            <a:r>
              <a:rPr lang="pt-BR" sz="2400" dirty="0"/>
              <a:t>Riscos ocupacionais</a:t>
            </a:r>
          </a:p>
          <a:p>
            <a:r>
              <a:rPr lang="pt-BR" sz="2400" dirty="0"/>
              <a:t>Sexo inseguro</a:t>
            </a:r>
          </a:p>
          <a:p>
            <a:r>
              <a:rPr lang="pt-BR" sz="2400" dirty="0"/>
              <a:t>Uso de drogas </a:t>
            </a:r>
          </a:p>
          <a:p>
            <a:r>
              <a:rPr lang="pt-BR" sz="2400" dirty="0"/>
              <a:t>Comportamento limitado de busca de saúde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193" y="2039815"/>
            <a:ext cx="2067806" cy="231413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511" y="2150982"/>
            <a:ext cx="2694354" cy="186866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161" y="2150982"/>
            <a:ext cx="2831820" cy="198184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744" y="4624343"/>
            <a:ext cx="2589121" cy="190996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070" y="4736140"/>
            <a:ext cx="2890911" cy="16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13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sete comportamentos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3" y="1266091"/>
            <a:ext cx="11029615" cy="3678303"/>
          </a:xfrm>
        </p:spPr>
        <p:txBody>
          <a:bodyPr>
            <a:normAutofit/>
          </a:bodyPr>
          <a:lstStyle/>
          <a:p>
            <a:r>
              <a:rPr lang="pt-BR" sz="2400" dirty="0"/>
              <a:t>Responsáveis por mais da metade de todas as mortes prematuras e cerca de 70% das doenças dos homens.</a:t>
            </a:r>
          </a:p>
          <a:p>
            <a:r>
              <a:rPr lang="pt-BR" sz="2400" dirty="0"/>
              <a:t>Estão parcialmente relacionados às normas sociais masculinas que reforçam a noção de que a masculinidade está associada à autossuficiência, estoicismo (rigidez de princípios morais), correr risco e </a:t>
            </a:r>
            <a:r>
              <a:rPr lang="pt-BR" sz="2400" dirty="0" err="1"/>
              <a:t>hipersexualidade</a:t>
            </a:r>
            <a:r>
              <a:rPr lang="pt-BR" sz="2400" dirty="0"/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4182018"/>
            <a:ext cx="4635500" cy="253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89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normas sociais masculinas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62192" y="2362498"/>
            <a:ext cx="5133808" cy="3678303"/>
          </a:xfrm>
        </p:spPr>
        <p:txBody>
          <a:bodyPr/>
          <a:lstStyle/>
          <a:p>
            <a:r>
              <a:rPr lang="pt-BR" sz="2800" dirty="0"/>
              <a:t>Incentivam um conjunto específico de comportamentos de saúde que estão entre os fatores que levam aos maus resultados de saúde dos homens e têm implicações para homens e mulheres.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6700" y="2696240"/>
            <a:ext cx="4527550" cy="301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16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sultado de imagem para mudanças">
            <a:extLst>
              <a:ext uri="{FF2B5EF4-FFF2-40B4-BE49-F238E27FC236}">
                <a16:creationId xmlns:a16="http://schemas.microsoft.com/office/drawing/2014/main" id="{CC0B6735-D9A6-4682-BECC-C1ABD1FF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4550"/>
            <a:ext cx="8199620" cy="814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2BEB77C-F341-4110-B4EA-1F294A0A4307}"/>
              </a:ext>
            </a:extLst>
          </p:cNvPr>
          <p:cNvSpPr txBox="1">
            <a:spLocks/>
          </p:cNvSpPr>
          <p:nvPr/>
        </p:nvSpPr>
        <p:spPr>
          <a:xfrm>
            <a:off x="8199620" y="3246165"/>
            <a:ext cx="3477717" cy="162563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500" dirty="0">
                <a:solidFill>
                  <a:srgbClr val="12A3A5"/>
                </a:solidFill>
              </a:rPr>
              <a:t>Obrigada!</a:t>
            </a:r>
          </a:p>
          <a:p>
            <a:pPr algn="ctr"/>
            <a:endParaRPr lang="pt-BR" dirty="0">
              <a:solidFill>
                <a:srgbClr val="12A3A5"/>
              </a:solidFill>
            </a:endParaRPr>
          </a:p>
          <a:p>
            <a:pPr algn="ctr"/>
            <a:r>
              <a:rPr lang="pt-BR" sz="2100" dirty="0">
                <a:solidFill>
                  <a:srgbClr val="12A3A5"/>
                </a:solidFill>
              </a:rPr>
              <a:t>Bruna e </a:t>
            </a:r>
            <a:r>
              <a:rPr lang="pt-BR" sz="2100" dirty="0" err="1">
                <a:solidFill>
                  <a:srgbClr val="12A3A5"/>
                </a:solidFill>
              </a:rPr>
              <a:t>haline</a:t>
            </a:r>
            <a:endParaRPr lang="pt-BR" sz="2100" dirty="0">
              <a:solidFill>
                <a:srgbClr val="12A3A5"/>
              </a:solidFill>
            </a:endParaRPr>
          </a:p>
          <a:p>
            <a:pPr algn="ctr"/>
            <a:endParaRPr lang="pt-B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52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1E5E4503-CC62-4DA9-9121-0A15719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8D61A1B-3C4C-4F0E-965F-15837624C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0E56243-9701-44E8-8A92-319433305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B1F1915-E076-48EB-BB4A-EE9808EB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CF90FA3E-29C5-4FF4-8E7C-F402393C4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21EFF75-981B-45D2-8F70-7BCFA2709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652" y="638175"/>
            <a:ext cx="3700760" cy="57523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0218" y="1656292"/>
            <a:ext cx="3150659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 err="1">
                <a:solidFill>
                  <a:srgbClr val="FFFFFF"/>
                </a:solidFill>
              </a:rPr>
              <a:t>Limitações</a:t>
            </a:r>
            <a:r>
              <a:rPr lang="en-US" sz="2300" dirty="0">
                <a:solidFill>
                  <a:srgbClr val="FFFFFF"/>
                </a:solidFill>
              </a:rPr>
              <a:t> da </a:t>
            </a:r>
            <a:r>
              <a:rPr lang="en-US" sz="2300" dirty="0" err="1">
                <a:solidFill>
                  <a:srgbClr val="FFFFFF"/>
                </a:solidFill>
              </a:rPr>
              <a:t>odontologia</a:t>
            </a:r>
            <a:r>
              <a:rPr lang="en-US" sz="2300" dirty="0">
                <a:solidFill>
                  <a:srgbClr val="FFFFFF"/>
                </a:solidFill>
              </a:rPr>
              <a:t>: um </a:t>
            </a:r>
            <a:r>
              <a:rPr lang="en-US" sz="2300" dirty="0" err="1">
                <a:solidFill>
                  <a:srgbClr val="FFFFFF"/>
                </a:solidFill>
              </a:rPr>
              <a:t>sistema</a:t>
            </a:r>
            <a:r>
              <a:rPr lang="en-US" sz="2300" dirty="0">
                <a:solidFill>
                  <a:srgbClr val="FFFFFF"/>
                </a:solidFill>
              </a:rPr>
              <a:t> que </a:t>
            </a:r>
            <a:r>
              <a:rPr lang="en-US" sz="2300" dirty="0" err="1">
                <a:solidFill>
                  <a:srgbClr val="FFFFFF"/>
                </a:solidFill>
              </a:rPr>
              <a:t>não</a:t>
            </a:r>
            <a:r>
              <a:rPr lang="en-US" sz="2300" dirty="0">
                <a:solidFill>
                  <a:srgbClr val="FFFFFF"/>
                </a:solidFill>
              </a:rPr>
              <a:t> é </a:t>
            </a:r>
            <a:r>
              <a:rPr lang="en-US" sz="2300" dirty="0" err="1">
                <a:solidFill>
                  <a:srgbClr val="FFFFFF"/>
                </a:solidFill>
              </a:rPr>
              <a:t>mais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adequado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ao</a:t>
            </a:r>
            <a:r>
              <a:rPr lang="en-US" sz="2300" dirty="0">
                <a:solidFill>
                  <a:srgbClr val="FFFFFF"/>
                </a:solidFill>
              </a:rPr>
              <a:t> </a:t>
            </a:r>
            <a:r>
              <a:rPr lang="en-US" sz="2300" dirty="0" err="1">
                <a:solidFill>
                  <a:srgbClr val="FFFFFF"/>
                </a:solidFill>
              </a:rPr>
              <a:t>objetivo</a:t>
            </a:r>
            <a:br>
              <a:rPr lang="en-US" sz="2300" dirty="0">
                <a:solidFill>
                  <a:srgbClr val="FFFFFF"/>
                </a:solidFill>
              </a:rPr>
            </a:br>
            <a:endParaRPr lang="en-US" sz="2300" dirty="0">
              <a:solidFill>
                <a:srgbClr val="FFFFFF"/>
              </a:solidFill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1F66F8A1-C1C0-4781-9902-15EA97888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9285" y="965571"/>
            <a:ext cx="2782497" cy="542499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Dentistas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treinados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para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intervir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reativamente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quando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doença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já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está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estabelecida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cirurgicamente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brocas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bisturis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etc.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atendimento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não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é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centrado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no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paciente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ou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saúde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é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centrado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doença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Empresas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 testes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diagnósticos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excessivos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alimentam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cuidados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desnecessários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inadequados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Resultado de imagem para dentista atendendo">
            <a:extLst>
              <a:ext uri="{FF2B5EF4-FFF2-40B4-BE49-F238E27FC236}">
                <a16:creationId xmlns:a16="http://schemas.microsoft.com/office/drawing/2014/main" id="{E22877BC-7BFB-44E4-A3ED-7438C01A2B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2" r="20254"/>
          <a:stretch/>
        </p:blipFill>
        <p:spPr bwMode="auto">
          <a:xfrm>
            <a:off x="4243791" y="638175"/>
            <a:ext cx="3702877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88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6F6DB7-CF8D-494A-82F6-13B58DCA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7E5194-6E82-4A44-99C3-FE7D87F34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377" y="614407"/>
            <a:ext cx="3707477" cy="561177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3C9ED28-774C-4D0F-9897-7AC104086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10" y="826346"/>
            <a:ext cx="3171905" cy="10138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>
                <a:solidFill>
                  <a:srgbClr val="FFFFFF"/>
                </a:solidFill>
              </a:rPr>
              <a:t>Limitações da odontologia: um sistema que não é mais adequado ao objetivo</a:t>
            </a:r>
            <a:br>
              <a:rPr lang="en-US" sz="1500">
                <a:solidFill>
                  <a:srgbClr val="FFFFFF"/>
                </a:solidFill>
              </a:rPr>
            </a:br>
            <a:endParaRPr lang="en-US" sz="1500">
              <a:solidFill>
                <a:srgbClr val="FFFFFF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FCC1E1-84D3-494D-A0A0-286AFA1C3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E09E90-FF79-402E-AF01-97A279BEA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6946F8-4B9B-4C51-9F51-2DB377392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B3D2B3D-A285-438C-A344-AED3E46A0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64110" y="2052084"/>
            <a:ext cx="3033249" cy="385622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500">
                <a:solidFill>
                  <a:srgbClr val="FFFFFF"/>
                </a:solidFill>
              </a:rPr>
              <a:t>Indivíduos com problemas dentários podem precisar ir muito longe para procurar um dentista. </a:t>
            </a:r>
          </a:p>
          <a:p>
            <a:pPr>
              <a:lnSpc>
                <a:spcPct val="90000"/>
              </a:lnSpc>
            </a:pPr>
            <a:r>
              <a:rPr lang="pt-BR" sz="1500">
                <a:solidFill>
                  <a:srgbClr val="FFFFFF"/>
                </a:solidFill>
              </a:rPr>
              <a:t>Indivíduos que têm que pagar mais tendem a acessar menos atendimento odontológico do que aqueles que têm que pagar menos.</a:t>
            </a:r>
          </a:p>
          <a:p>
            <a:pPr>
              <a:lnSpc>
                <a:spcPct val="90000"/>
              </a:lnSpc>
            </a:pPr>
            <a:r>
              <a:rPr lang="pt-BR" sz="1500">
                <a:solidFill>
                  <a:srgbClr val="FFFFFF"/>
                </a:solidFill>
              </a:rPr>
              <a:t>O aumento no número de escolas de odontologia levarão a um excesso de oferta de dentistas, maior risco de supertratamento iatrogênico e aumento do desemprego entre os dentistas.</a:t>
            </a:r>
          </a:p>
          <a:p>
            <a:pPr>
              <a:lnSpc>
                <a:spcPct val="90000"/>
              </a:lnSpc>
            </a:pPr>
            <a:endParaRPr lang="pt-BR" sz="1500">
              <a:solidFill>
                <a:srgbClr val="FFFFFF"/>
              </a:solidFill>
            </a:endParaRPr>
          </a:p>
        </p:txBody>
      </p:sp>
      <p:pic>
        <p:nvPicPr>
          <p:cNvPr id="6" name="Imagem 5" descr="Mapa colorido com texto preto sobre fundo branco&#10;&#10;Descrição gerada automaticamente">
            <a:extLst>
              <a:ext uri="{FF2B5EF4-FFF2-40B4-BE49-F238E27FC236}">
                <a16:creationId xmlns:a16="http://schemas.microsoft.com/office/drawing/2014/main" id="{65692F7F-8645-4423-8529-E4CA2CC1BD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68800" y="1273997"/>
            <a:ext cx="6866506" cy="430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32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32BA42D-D1D0-4710-8189-DDCCDC0BB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934" y="702156"/>
            <a:ext cx="7157865" cy="10138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>
                <a:solidFill>
                  <a:schemeClr val="accent1"/>
                </a:solidFill>
              </a:rPr>
              <a:t>Limitações da odontologia: um sistema que não é mais adequado ao objetivo</a:t>
            </a:r>
            <a:br>
              <a:rPr lang="en-US" sz="2200">
                <a:solidFill>
                  <a:schemeClr val="accent1"/>
                </a:solidFill>
              </a:rPr>
            </a:br>
            <a:endParaRPr lang="en-US" sz="2200">
              <a:solidFill>
                <a:schemeClr val="accent1"/>
              </a:solidFill>
            </a:endParaRPr>
          </a:p>
        </p:txBody>
      </p:sp>
      <p:pic>
        <p:nvPicPr>
          <p:cNvPr id="3074" name="Picture 2" descr="Resultado de imagem para desafios odontologia">
            <a:extLst>
              <a:ext uri="{FF2B5EF4-FFF2-40B4-BE49-F238E27FC236}">
                <a16:creationId xmlns:a16="http://schemas.microsoft.com/office/drawing/2014/main" id="{56E87EE1-DFB7-4C2D-9290-5A7B8093A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58" b="89807" l="7031" r="90000">
                        <a14:foregroundMark x1="32734" y1="82833" x2="32734" y2="82833"/>
                        <a14:foregroundMark x1="7109" y1="36266" x2="7109" y2="36266"/>
                        <a14:foregroundMark x1="16641" y1="19635" x2="16641" y2="19635"/>
                        <a14:foregroundMark x1="29844" y1="12876" x2="29844" y2="12876"/>
                        <a14:foregroundMark x1="28594" y1="5258" x2="28594" y2="5258"/>
                        <a14:foregroundMark x1="47188" y1="17060" x2="47188" y2="17060"/>
                        <a14:foregroundMark x1="53750" y1="34549" x2="53750" y2="34549"/>
                        <a14:backgroundMark x1="38750" y1="83047" x2="53438" y2="78648"/>
                        <a14:backgroundMark x1="53438" y1="78648" x2="70781" y2="82189"/>
                        <a14:backgroundMark x1="70781" y1="82189" x2="84219" y2="87339"/>
                        <a14:backgroundMark x1="84219" y1="87339" x2="89375" y2="84764"/>
                        <a14:backgroundMark x1="89375" y1="84764" x2="90391" y2="77468"/>
                        <a14:backgroundMark x1="90391" y1="77468" x2="88750" y2="69635"/>
                        <a14:backgroundMark x1="88750" y1="69635" x2="84766" y2="63305"/>
                        <a14:backgroundMark x1="84766" y1="63305" x2="73594" y2="71137"/>
                        <a14:backgroundMark x1="73594" y1="71137" x2="68281" y2="67597"/>
                        <a14:backgroundMark x1="68281" y1="67597" x2="61797" y2="68348"/>
                        <a14:backgroundMark x1="61797" y1="68348" x2="52031" y2="76073"/>
                        <a14:backgroundMark x1="52031" y1="76073" x2="46875" y2="74678"/>
                        <a14:backgroundMark x1="46875" y1="74678" x2="48125" y2="67704"/>
                        <a14:backgroundMark x1="48125" y1="67704" x2="54453" y2="68991"/>
                        <a14:backgroundMark x1="54453" y1="68991" x2="64141" y2="76073"/>
                        <a14:backgroundMark x1="64141" y1="76073" x2="76953" y2="78755"/>
                        <a14:backgroundMark x1="76953" y1="78755" x2="82500" y2="75751"/>
                        <a14:backgroundMark x1="82500" y1="75751" x2="88281" y2="79077"/>
                        <a14:backgroundMark x1="88281" y1="79077" x2="88594" y2="80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1" r="47029"/>
          <a:stretch/>
        </p:blipFill>
        <p:spPr bwMode="auto">
          <a:xfrm>
            <a:off x="20" y="10"/>
            <a:ext cx="4131713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9934" y="457200"/>
            <a:ext cx="7223760" cy="91440"/>
          </a:xfrm>
          <a:prstGeom prst="rect">
            <a:avLst/>
          </a:prstGeom>
          <a:solidFill>
            <a:srgbClr val="FEC32A"/>
          </a:solidFill>
          <a:ln>
            <a:solidFill>
              <a:srgbClr val="FEC32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8E941F-DAA1-4089-91EF-057655B26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934" y="1896533"/>
            <a:ext cx="7157866" cy="3962266"/>
          </a:xfrm>
        </p:spPr>
        <p:txBody>
          <a:bodyPr>
            <a:normAutofit/>
          </a:bodyPr>
          <a:lstStyle/>
          <a:p>
            <a:pPr>
              <a:buClr>
                <a:srgbClr val="FEC32A"/>
              </a:buClr>
            </a:pPr>
            <a:r>
              <a:rPr lang="pt-BR" dirty="0"/>
              <a:t>Desafios: </a:t>
            </a:r>
            <a:endParaRPr lang="pt-BR"/>
          </a:p>
          <a:p>
            <a:pPr marL="0" indent="0">
              <a:buClr>
                <a:srgbClr val="FEC32A"/>
              </a:buClr>
              <a:buNone/>
            </a:pPr>
            <a:r>
              <a:rPr lang="pt-BR" dirty="0"/>
              <a:t>Treinar habilidades diferentes nos dentistas para que eles sejam capazes de atender às necessidades da população local e não serem apenas profissionais especializados em uma área específica.</a:t>
            </a:r>
            <a:endParaRPr lang="pt-BR"/>
          </a:p>
          <a:p>
            <a:pPr marL="0" indent="0">
              <a:buClr>
                <a:srgbClr val="FEC32A"/>
              </a:buClr>
              <a:buNone/>
            </a:pPr>
            <a:r>
              <a:rPr lang="pt-BR" dirty="0"/>
              <a:t>Treinar força de trabalho em saúde bucal para atuar nas comunidades.</a:t>
            </a:r>
            <a:endParaRPr lang="pt-BR"/>
          </a:p>
          <a:p>
            <a:pPr marL="0" indent="0">
              <a:buClr>
                <a:srgbClr val="FEC32A"/>
              </a:buClr>
              <a:buNone/>
            </a:pPr>
            <a:r>
              <a:rPr lang="pt-BR" dirty="0"/>
              <a:t>Escassez de evidências científicas: porque continuar restaurando dentes com cárie se eles falham tanto? Porque chamar o paciente de 6 em 6 meses? Porque aplicar flúor preventivamente?  </a:t>
            </a:r>
            <a:endParaRPr lang="pt-BR"/>
          </a:p>
          <a:p>
            <a:pPr marL="0" indent="0">
              <a:buClr>
                <a:srgbClr val="FEC32A"/>
              </a:buClr>
              <a:buNone/>
            </a:pPr>
            <a:endParaRPr lang="pt-BR"/>
          </a:p>
          <a:p>
            <a:pPr marL="0" indent="0">
              <a:buClr>
                <a:srgbClr val="FEC32A"/>
              </a:buClr>
              <a:buNone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0841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0EDF973-8014-494A-8A0F-3F6C1716E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899"/>
            <a:ext cx="12192000" cy="63531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9515C79-08E6-4814-A915-AB579E305C94}"/>
              </a:ext>
            </a:extLst>
          </p:cNvPr>
          <p:cNvSpPr/>
          <p:nvPr/>
        </p:nvSpPr>
        <p:spPr>
          <a:xfrm>
            <a:off x="5701259" y="2645365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300" cap="all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“A atual abordagem desatualizada e focada no tratamento não atende às necessidades de saúde bucal de grandes segmentos da população global e é inadequada e inacessível para a maioria dos ambientes de baixa renda. Agora é necessária uma abordagem diferente.”</a:t>
            </a:r>
          </a:p>
        </p:txBody>
      </p:sp>
    </p:spTree>
    <p:extLst>
      <p:ext uri="{BB962C8B-B14F-4D97-AF65-F5344CB8AC3E}">
        <p14:creationId xmlns:p14="http://schemas.microsoft.com/office/powerpoint/2010/main" val="3583055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736C3C-D7EE-4D1E-AF9A-11A8D4673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Repensando os cuidados com a saúde bucal e melhorando os resultados da população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0EEDCD-7B65-4A4B-9A60-E5F2C6B2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94872" y="4313420"/>
            <a:ext cx="3102965" cy="1610924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dirty="0"/>
              <a:t>Atendimento público reduzido: considerado serviço caro e não essencial, aumentando as necessidades de saúde bucal não atendidas.</a:t>
            </a:r>
          </a:p>
        </p:txBody>
      </p:sp>
      <p:pic>
        <p:nvPicPr>
          <p:cNvPr id="5122" name="Picture 2" descr="Resultado de imagem para desafios odontologia">
            <a:extLst>
              <a:ext uri="{FF2B5EF4-FFF2-40B4-BE49-F238E27FC236}">
                <a16:creationId xmlns:a16="http://schemas.microsoft.com/office/drawing/2014/main" id="{F0084034-318B-47DD-B6FC-0185BE130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6" r="25519" b="74992"/>
          <a:stretch/>
        </p:blipFill>
        <p:spPr bwMode="auto">
          <a:xfrm>
            <a:off x="0" y="2623538"/>
            <a:ext cx="3102965" cy="161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sistema de saude">
            <a:extLst>
              <a:ext uri="{FF2B5EF4-FFF2-40B4-BE49-F238E27FC236}">
                <a16:creationId xmlns:a16="http://schemas.microsoft.com/office/drawing/2014/main" id="{F36C5914-3322-400F-B3E4-6E6CFBEC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093" y="185321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0CB44B4C-FD7F-47E5-A754-2667E47D4A00}"/>
              </a:ext>
            </a:extLst>
          </p:cNvPr>
          <p:cNvSpPr txBox="1">
            <a:spLocks/>
          </p:cNvSpPr>
          <p:nvPr/>
        </p:nvSpPr>
        <p:spPr>
          <a:xfrm>
            <a:off x="7640612" y="2452244"/>
            <a:ext cx="4551388" cy="399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Principais características de um sistema de saúde bucal ideal: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Não haver divisão entre os cuidados dentários e os cuidados gerais de saúde;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Enfatizar a promoção da saúde e a prevenção de doenças;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Monitorar e responder às necessidades da população;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Ser baseada em evidências, clinicamente eficaz e econômica, além de sustentável, equitativa e universal;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Capacitar indivíduos e populações.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097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53ED7F-5D17-4058-9127-6121F4E27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236" y="152910"/>
            <a:ext cx="7742066" cy="177122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pt-BR" sz="2200" dirty="0">
                <a:solidFill>
                  <a:schemeClr val="accent1"/>
                </a:solidFill>
              </a:rPr>
              <a:t>Repensando os cuidados com a saúde bucal e melhorando os resultados da população</a:t>
            </a:r>
            <a:br>
              <a:rPr lang="pt-BR" sz="2200" dirty="0">
                <a:solidFill>
                  <a:schemeClr val="accent1"/>
                </a:solidFill>
              </a:rPr>
            </a:br>
            <a:br>
              <a:rPr lang="pt-BR" sz="2200" dirty="0">
                <a:solidFill>
                  <a:schemeClr val="accent1"/>
                </a:solidFill>
              </a:rPr>
            </a:br>
            <a:r>
              <a:rPr lang="pt-BR" sz="2200" dirty="0">
                <a:solidFill>
                  <a:schemeClr val="accent1"/>
                </a:solidFill>
              </a:rPr>
              <a:t>Como?</a:t>
            </a:r>
          </a:p>
        </p:txBody>
      </p:sp>
      <p:pic>
        <p:nvPicPr>
          <p:cNvPr id="6146" name="Picture 2" descr="Resultado de imagem para mudanças na saude">
            <a:extLst>
              <a:ext uri="{FF2B5EF4-FFF2-40B4-BE49-F238E27FC236}">
                <a16:creationId xmlns:a16="http://schemas.microsoft.com/office/drawing/2014/main" id="{CD30CBE0-59AF-47EE-92B0-DEA4F428E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1" r="37800" b="-1"/>
          <a:stretch/>
        </p:blipFill>
        <p:spPr bwMode="auto">
          <a:xfrm>
            <a:off x="20" y="10"/>
            <a:ext cx="4131713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9934" y="457200"/>
            <a:ext cx="7223760" cy="91440"/>
          </a:xfrm>
          <a:prstGeom prst="rect">
            <a:avLst/>
          </a:prstGeom>
          <a:solidFill>
            <a:srgbClr val="66EEC6"/>
          </a:solidFill>
          <a:ln>
            <a:solidFill>
              <a:srgbClr val="66EEC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A2EAC1-8CB9-4C05-9429-85019D63B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9934" y="1896533"/>
            <a:ext cx="7157866" cy="3962266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66EEC6"/>
              </a:buClr>
              <a:buFont typeface="+mj-lt"/>
              <a:buAutoNum type="arabicPeriod"/>
            </a:pPr>
            <a:r>
              <a:rPr lang="pt-BR" dirty="0"/>
              <a:t>Provisão de serviços de saúde bucal essenciais universalmente disponíveis, que atendem às necessidades mais comuns da população;</a:t>
            </a:r>
          </a:p>
          <a:p>
            <a:pPr marL="342900" indent="-342900">
              <a:buClr>
                <a:srgbClr val="66EEC6"/>
              </a:buClr>
              <a:buFont typeface="+mj-lt"/>
              <a:buAutoNum type="arabicPeriod"/>
            </a:pPr>
            <a:r>
              <a:rPr lang="pt-BR" dirty="0"/>
              <a:t>Modelos e treinamento inovadores de força de trabalho em saúde bucal; </a:t>
            </a:r>
          </a:p>
          <a:p>
            <a:pPr marL="342900" indent="-342900">
              <a:buClr>
                <a:srgbClr val="66EEC6"/>
              </a:buClr>
              <a:buFont typeface="+mj-lt"/>
              <a:buAutoNum type="arabicPeriod"/>
            </a:pPr>
            <a:r>
              <a:rPr lang="pt-BR" dirty="0"/>
              <a:t>Contexto favorável de governança do sistema de saúde que facilite um suporte contínuo flexível centrado no paciente, com a qualidade adequada dos serviços; </a:t>
            </a:r>
          </a:p>
          <a:p>
            <a:pPr marL="342900" indent="-342900">
              <a:buClr>
                <a:srgbClr val="66EEC6"/>
              </a:buClr>
              <a:buFont typeface="+mj-lt"/>
              <a:buAutoNum type="arabicPeriod"/>
            </a:pPr>
            <a:r>
              <a:rPr lang="pt-BR" dirty="0"/>
              <a:t>Vigilância integrada, monitoramento de programas e pesquisa de implementação para garantir resultados de saúde adequados;</a:t>
            </a:r>
          </a:p>
          <a:p>
            <a:pPr marL="342900" indent="-342900">
              <a:buClr>
                <a:srgbClr val="66EEC6"/>
              </a:buClr>
              <a:buFont typeface="+mj-lt"/>
              <a:buAutoNum type="arabicPeriod"/>
            </a:pPr>
            <a:r>
              <a:rPr lang="pt-BR" dirty="0"/>
              <a:t>Uma mudança no foco da intervenção para políticas a montante da população. </a:t>
            </a:r>
          </a:p>
        </p:txBody>
      </p:sp>
    </p:spTree>
    <p:extLst>
      <p:ext uri="{BB962C8B-B14F-4D97-AF65-F5344CB8AC3E}">
        <p14:creationId xmlns:p14="http://schemas.microsoft.com/office/powerpoint/2010/main" val="626443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9C3A70-26CD-4797-8AFD-59DD2CEB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recomendações da série</a:t>
            </a:r>
          </a:p>
        </p:txBody>
      </p:sp>
      <p:pic>
        <p:nvPicPr>
          <p:cNvPr id="7170" name="Picture 2" descr="Resultado de imagem para sugestoes">
            <a:extLst>
              <a:ext uri="{FF2B5EF4-FFF2-40B4-BE49-F238E27FC236}">
                <a16:creationId xmlns:a16="http://schemas.microsoft.com/office/drawing/2014/main" id="{262BE9F6-232E-4EF5-9F62-1F5721A011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97" y="2169863"/>
            <a:ext cx="36576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FD9348C8-B7B2-4B63-AB09-E6E9A7445979}"/>
              </a:ext>
            </a:extLst>
          </p:cNvPr>
          <p:cNvSpPr txBox="1">
            <a:spLocks/>
          </p:cNvSpPr>
          <p:nvPr/>
        </p:nvSpPr>
        <p:spPr>
          <a:xfrm>
            <a:off x="3830897" y="1085031"/>
            <a:ext cx="7964774" cy="399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pt-BR" dirty="0"/>
              <a:t>Melhorar o sistema de epidemiologia e vigilância em saúde bucal;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Reformar os sistemas de saúde bucal;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Educação e treinamento da futura força de trabalho em saúde bucal; 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Combate às desigualdades na saúde bucal;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Maximizar melhorias na saúde bucal;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Abordagem dos determinantes comerciais das doenças bucais;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Promoção das agendas de pesquisa;</a:t>
            </a:r>
          </a:p>
          <a:p>
            <a:pPr marL="342900" indent="-342900">
              <a:buFont typeface="+mj-lt"/>
              <a:buAutoNum type="arabicPeriod"/>
            </a:pPr>
            <a:r>
              <a:rPr lang="pt-BR" dirty="0"/>
              <a:t>Ampliação da advocacia global.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0560032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1484</Words>
  <Application>Microsoft Macintosh PowerPoint</Application>
  <PresentationFormat>Widescreen</PresentationFormat>
  <Paragraphs>113</Paragraphs>
  <Slides>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8" baseType="lpstr">
      <vt:lpstr>Gill Sans MT</vt:lpstr>
      <vt:lpstr>Wingdings</vt:lpstr>
      <vt:lpstr>Wingdings 2</vt:lpstr>
      <vt:lpstr>Dividendo</vt:lpstr>
      <vt:lpstr>Ending the neglect of global oral health: time for radical action  </vt:lpstr>
      <vt:lpstr>introdução</vt:lpstr>
      <vt:lpstr>Limitações da odontologia: um sistema que não é mais adequado ao objetivo </vt:lpstr>
      <vt:lpstr>Limitações da odontologia: um sistema que não é mais adequado ao objetivo </vt:lpstr>
      <vt:lpstr>Limitações da odontologia: um sistema que não é mais adequado ao objetivo </vt:lpstr>
      <vt:lpstr>Apresentação do PowerPoint</vt:lpstr>
      <vt:lpstr>Repensando os cuidados com a saúde bucal e melhorando os resultados da população</vt:lpstr>
      <vt:lpstr>Repensando os cuidados com a saúde bucal e melhorando os resultados da população  Como?</vt:lpstr>
      <vt:lpstr>recomendações da série</vt:lpstr>
      <vt:lpstr>Cuidados universais em saúde bucal</vt:lpstr>
      <vt:lpstr>Inovando a força de trabalho em saúde bucal</vt:lpstr>
      <vt:lpstr>Pesquisa integrada de vigilância, monitoramento e implementação</vt:lpstr>
      <vt:lpstr>Estratégias de redução de açúcar</vt:lpstr>
      <vt:lpstr>Apresentação do PowerPoint</vt:lpstr>
      <vt:lpstr>conclusão</vt:lpstr>
      <vt:lpstr>Promover ações radicais para a saúde bucal global: integração ou independência?</vt:lpstr>
      <vt:lpstr>principais atores globais em saúde bucal</vt:lpstr>
      <vt:lpstr>Como pode ser superada a negligência da saúde bucal global? </vt:lpstr>
      <vt:lpstr>objetivos estratégicos chave para um movimento global de saúde bucal </vt:lpstr>
      <vt:lpstr>Entendendo masculinidades para melhorar a saúde dos homens</vt:lpstr>
      <vt:lpstr>sete comportamentos-chave de saúde</vt:lpstr>
      <vt:lpstr>sete comportamentos</vt:lpstr>
      <vt:lpstr>normas sociais masculinas</vt:lpstr>
      <vt:lpstr>Apresentação do PowerPoint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Ending the neglect of global oral health: time for radical action</dc:title>
  <dc:creator>Haline Medeiros</dc:creator>
  <cp:lastModifiedBy>Usuário do Microsoft Office</cp:lastModifiedBy>
  <cp:revision>12</cp:revision>
  <dcterms:created xsi:type="dcterms:W3CDTF">2019-10-15T00:52:19Z</dcterms:created>
  <dcterms:modified xsi:type="dcterms:W3CDTF">2019-10-17T11:34:03Z</dcterms:modified>
</cp:coreProperties>
</file>