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  <p:sldMasterId id="2147483672" r:id="rId2"/>
  </p:sldMasterIdLst>
  <p:notesMasterIdLst>
    <p:notesMasterId r:id="rId24"/>
  </p:notesMasterIdLst>
  <p:sldIdLst>
    <p:sldId id="256" r:id="rId3"/>
    <p:sldId id="257" r:id="rId4"/>
    <p:sldId id="276" r:id="rId5"/>
    <p:sldId id="258" r:id="rId6"/>
    <p:sldId id="273" r:id="rId7"/>
    <p:sldId id="277" r:id="rId8"/>
    <p:sldId id="278" r:id="rId9"/>
    <p:sldId id="275" r:id="rId10"/>
    <p:sldId id="264" r:id="rId11"/>
    <p:sldId id="268" r:id="rId12"/>
    <p:sldId id="269" r:id="rId13"/>
    <p:sldId id="270" r:id="rId14"/>
    <p:sldId id="271" r:id="rId15"/>
    <p:sldId id="279" r:id="rId16"/>
    <p:sldId id="280" r:id="rId17"/>
    <p:sldId id="272" r:id="rId18"/>
    <p:sldId id="281" r:id="rId19"/>
    <p:sldId id="283" r:id="rId20"/>
    <p:sldId id="285" r:id="rId21"/>
    <p:sldId id="286" r:id="rId22"/>
    <p:sldId id="287" r:id="rId23"/>
  </p:sldIdLst>
  <p:sldSz cx="12192000" cy="6858000"/>
  <p:notesSz cx="6858000" cy="9144000"/>
  <p:embeddedFontLst>
    <p:embeddedFont>
      <p:font typeface="Baskerville Old Face" panose="02020602080505020303" pitchFamily="18" charset="0"/>
      <p:regular r:id="rId25"/>
    </p:embeddedFont>
    <p:embeddedFont>
      <p:font typeface="Forte" panose="03060902040502070203" pitchFamily="66" charset="0"/>
      <p:regular r:id="rId26"/>
    </p:embeddedFont>
    <p:embeddedFont>
      <p:font typeface="Agency FB" panose="020B0503020202020204" pitchFamily="34" charset="0"/>
      <p:regular r:id="rId27"/>
      <p:bold r:id="rId28"/>
    </p:embeddedFont>
    <p:embeddedFont>
      <p:font typeface="Bahnschrift Light SemiCondensed" panose="020B0502040204020203" pitchFamily="34" charset="0"/>
      <p:regular r:id="rId29"/>
    </p:embeddedFont>
    <p:embeddedFont>
      <p:font typeface="Calibri" panose="020F0502020204030204" pitchFamily="34" charset="0"/>
      <p:regular r:id="rId30"/>
      <p:bold r:id="rId31"/>
      <p:italic r:id="rId32"/>
      <p:boldItalic r:id="rId33"/>
    </p:embeddedFont>
    <p:embeddedFont>
      <p:font typeface="MV Boli" panose="02000500030200090000" pitchFamily="2" charset="0"/>
      <p:regular r:id="rId34"/>
    </p:embeddedFont>
    <p:embeddedFont>
      <p:font typeface="Lucida Console" panose="020B0609040504020204" pitchFamily="49" charset="0"/>
      <p:regular r:id="rId35"/>
    </p:embeddedFont>
    <p:embeddedFont>
      <p:font typeface="Corbel" panose="020B0503020204020204" pitchFamily="34" charset="0"/>
      <p:regular r:id="rId36"/>
      <p:bold r:id="rId37"/>
      <p:italic r:id="rId38"/>
      <p:boldItalic r:id="rId39"/>
    </p:embeddedFont>
    <p:embeddedFont>
      <p:font typeface="Microsoft YaHei UI Light" panose="020B0502040204020203" pitchFamily="34" charset="-122"/>
      <p:regular r:id="rId40"/>
    </p:embeddedFont>
    <p:embeddedFont>
      <p:font typeface="Bahnschrift" panose="020B0502040204020203" pitchFamily="34" charset="0"/>
      <p:regular r:id="rId41"/>
      <p:bold r:id="rId42"/>
    </p:embeddedFont>
    <p:embeddedFont>
      <p:font typeface="Segoe Print" panose="02000600000000000000" pitchFamily="2" charset="0"/>
      <p:regular r:id="rId43"/>
      <p:bold r:id="rId44"/>
    </p:embeddedFont>
    <p:embeddedFont>
      <p:font typeface="Stencil" panose="040409050D0802020404" pitchFamily="82" charset="0"/>
      <p:regular r:id="rId45"/>
    </p:embeddedFont>
    <p:embeddedFont>
      <p:font typeface="Maiandra GD" panose="020E0502030308020204" pitchFamily="34" charset="0"/>
      <p:regular r:id="rId46"/>
    </p:embeddedFont>
    <p:embeddedFont>
      <p:font typeface="Bahnschrift SemiBold" panose="020B0502040204020203" pitchFamily="34" charset="0"/>
      <p:bold r:id="rId47"/>
    </p:embeddedFont>
    <p:embeddedFont>
      <p:font typeface="Action Man" panose="00000400000000000000" pitchFamily="2" charset="0"/>
      <p:regular r:id="rId48"/>
      <p:boldItalic r:id="rId49"/>
    </p:embeddedFont>
    <p:embeddedFont>
      <p:font typeface="Lucida Bright" panose="02040602050505020304" pitchFamily="18" charset="0"/>
      <p:regular r:id="rId50"/>
      <p:bold r:id="rId51"/>
      <p:italic r:id="rId52"/>
      <p:boldItalic r:id="rId53"/>
    </p:embeddedFont>
    <p:embeddedFont>
      <p:font typeface="Bahnschrift SemiCondensed" panose="020B0502040204020203" pitchFamily="34" charset="0"/>
      <p:regular r:id="rId54"/>
      <p:bold r:id="rId55"/>
    </p:embeddedFont>
    <p:embeddedFont>
      <p:font typeface="Berlin Sans FB Demi" panose="020E0802020502020306" pitchFamily="34" charset="0"/>
      <p:bold r:id="rId56"/>
    </p:embeddedFont>
    <p:embeddedFont>
      <p:font typeface="Kristen ITC" panose="03050502040202030202" pitchFamily="66" charset="0"/>
      <p:regular r:id="rId57"/>
    </p:embeddedFont>
    <p:embeddedFont>
      <p:font typeface="Instruction" panose="02000500000000000000" pitchFamily="2" charset="0"/>
      <p:bold r:id="rId58"/>
    </p:embeddedFont>
    <p:embeddedFont>
      <p:font typeface="Bahnschrift Light Condensed" panose="020B0502040204020203" pitchFamily="34" charset="0"/>
      <p:regular r:id="rId59"/>
    </p:embeddedFont>
    <p:embeddedFont>
      <p:font typeface="Bradley Hand ITC" panose="03070402050302030203" pitchFamily="66" charset="0"/>
      <p:regular r:id="rId60"/>
    </p:embeddedFont>
    <p:embeddedFont>
      <p:font typeface="Centaur" panose="02030504050205020304" pitchFamily="18" charset="0"/>
      <p:regular r:id="rId61"/>
    </p:embeddedFont>
    <p:embeddedFont>
      <p:font typeface="Arial Narrow" panose="020B0606020202030204" pitchFamily="34" charset="0"/>
      <p:regular r:id="rId62"/>
      <p:bold r:id="rId63"/>
      <p:italic r:id="rId64"/>
      <p:boldItalic r:id="rId65"/>
    </p:embeddedFont>
  </p:embeddedFontLst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7AC01"/>
    <a:srgbClr val="FF99CC"/>
    <a:srgbClr val="FBBAD1"/>
    <a:srgbClr val="1EA6B1"/>
    <a:srgbClr val="FF0066"/>
    <a:srgbClr val="23708E"/>
    <a:srgbClr val="A8910F"/>
    <a:srgbClr val="207EA4"/>
    <a:srgbClr val="54A471"/>
    <a:srgbClr val="2775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382" autoAdjust="0"/>
    <p:restoredTop sz="63613" autoAdjust="0"/>
  </p:normalViewPr>
  <p:slideViewPr>
    <p:cSldViewPr snapToGrid="0">
      <p:cViewPr varScale="1">
        <p:scale>
          <a:sx n="45" d="100"/>
          <a:sy n="45" d="100"/>
        </p:scale>
        <p:origin x="-1566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2.fntdata"/><Relationship Id="rId39" Type="http://schemas.openxmlformats.org/officeDocument/2006/relationships/font" Target="fonts/font15.fntdata"/><Relationship Id="rId21" Type="http://schemas.openxmlformats.org/officeDocument/2006/relationships/slide" Target="slides/slide19.xml"/><Relationship Id="rId34" Type="http://schemas.openxmlformats.org/officeDocument/2006/relationships/font" Target="fonts/font10.fntdata"/><Relationship Id="rId42" Type="http://schemas.openxmlformats.org/officeDocument/2006/relationships/font" Target="fonts/font18.fntdata"/><Relationship Id="rId47" Type="http://schemas.openxmlformats.org/officeDocument/2006/relationships/font" Target="fonts/font23.fntdata"/><Relationship Id="rId50" Type="http://schemas.openxmlformats.org/officeDocument/2006/relationships/font" Target="fonts/font26.fntdata"/><Relationship Id="rId55" Type="http://schemas.openxmlformats.org/officeDocument/2006/relationships/font" Target="fonts/font31.fntdata"/><Relationship Id="rId63" Type="http://schemas.openxmlformats.org/officeDocument/2006/relationships/font" Target="fonts/font39.fntdata"/><Relationship Id="rId68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font" Target="fonts/font13.fntdata"/><Relationship Id="rId40" Type="http://schemas.openxmlformats.org/officeDocument/2006/relationships/font" Target="fonts/font16.fntdata"/><Relationship Id="rId45" Type="http://schemas.openxmlformats.org/officeDocument/2006/relationships/font" Target="fonts/font21.fntdata"/><Relationship Id="rId53" Type="http://schemas.openxmlformats.org/officeDocument/2006/relationships/font" Target="fonts/font29.fntdata"/><Relationship Id="rId58" Type="http://schemas.openxmlformats.org/officeDocument/2006/relationships/font" Target="fonts/font34.fntdata"/><Relationship Id="rId66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4.fntdata"/><Relationship Id="rId36" Type="http://schemas.openxmlformats.org/officeDocument/2006/relationships/font" Target="fonts/font12.fntdata"/><Relationship Id="rId49" Type="http://schemas.openxmlformats.org/officeDocument/2006/relationships/font" Target="fonts/font25.fntdata"/><Relationship Id="rId57" Type="http://schemas.openxmlformats.org/officeDocument/2006/relationships/font" Target="fonts/font33.fntdata"/><Relationship Id="rId61" Type="http://schemas.openxmlformats.org/officeDocument/2006/relationships/font" Target="fonts/font37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7.fntdata"/><Relationship Id="rId44" Type="http://schemas.openxmlformats.org/officeDocument/2006/relationships/font" Target="fonts/font20.fntdata"/><Relationship Id="rId52" Type="http://schemas.openxmlformats.org/officeDocument/2006/relationships/font" Target="fonts/font28.fntdata"/><Relationship Id="rId60" Type="http://schemas.openxmlformats.org/officeDocument/2006/relationships/font" Target="fonts/font36.fntdata"/><Relationship Id="rId65" Type="http://schemas.openxmlformats.org/officeDocument/2006/relationships/font" Target="fonts/font41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Relationship Id="rId43" Type="http://schemas.openxmlformats.org/officeDocument/2006/relationships/font" Target="fonts/font19.fntdata"/><Relationship Id="rId48" Type="http://schemas.openxmlformats.org/officeDocument/2006/relationships/font" Target="fonts/font24.fntdata"/><Relationship Id="rId56" Type="http://schemas.openxmlformats.org/officeDocument/2006/relationships/font" Target="fonts/font32.fntdata"/><Relationship Id="rId64" Type="http://schemas.openxmlformats.org/officeDocument/2006/relationships/font" Target="fonts/font40.fntdata"/><Relationship Id="rId69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font" Target="fonts/font27.fntdata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font" Target="fonts/font14.fntdata"/><Relationship Id="rId46" Type="http://schemas.openxmlformats.org/officeDocument/2006/relationships/font" Target="fonts/font22.fntdata"/><Relationship Id="rId59" Type="http://schemas.openxmlformats.org/officeDocument/2006/relationships/font" Target="fonts/font35.fntdata"/><Relationship Id="rId67" Type="http://schemas.openxmlformats.org/officeDocument/2006/relationships/viewProps" Target="viewProps.xml"/><Relationship Id="rId20" Type="http://schemas.openxmlformats.org/officeDocument/2006/relationships/slide" Target="slides/slide18.xml"/><Relationship Id="rId41" Type="http://schemas.openxmlformats.org/officeDocument/2006/relationships/font" Target="fonts/font17.fntdata"/><Relationship Id="rId54" Type="http://schemas.openxmlformats.org/officeDocument/2006/relationships/font" Target="fonts/font30.fntdata"/><Relationship Id="rId62" Type="http://schemas.openxmlformats.org/officeDocument/2006/relationships/font" Target="fonts/font3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BE3315-9E0F-4EBB-AE2F-C358E5320843}" type="datetimeFigureOut">
              <a:rPr lang="pt-BR" smtClean="0"/>
              <a:t>17/10/2019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5A12A3-FB32-41E1-9A40-AAF8FC173D0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307176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As doenças dentárias impõem uma carga econômica substancial</a:t>
            </a:r>
          </a:p>
          <a:p>
            <a:r>
              <a:rPr lang="pt-BR" dirty="0" smtClean="0"/>
              <a:t>na sociedade.70 Seu ônus econômico engloba diretamente</a:t>
            </a:r>
          </a:p>
          <a:p>
            <a:r>
              <a:rPr lang="pt-BR" dirty="0" smtClean="0"/>
              <a:t>custos (despesas de tratamento), custos indiretos (perdas de produtividade devido à ausência do trabalho e da escola) e custos intangíveis (por exemplo, dor, problemas com mordidas, mastigação e alimentação, degustação, fala e expressão de emoções como sorrir, todos dos quais envolvidos em atividades sociais e familiares).</a:t>
            </a:r>
          </a:p>
          <a:p>
            <a:endParaRPr lang="pt-BR" dirty="0" smtClean="0"/>
          </a:p>
          <a:p>
            <a:r>
              <a:rPr lang="pt-BR" dirty="0" smtClean="0"/>
              <a:t>Por exemplo, a doença periodontal tem sido associada a um controle glicêmico deficiente entre pacientes com diabetes.22 Para esses pacientes, o tratamento periodontal demonstrou reduzir os custos totais de saúde relacionados ao diabetes.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5A12A3-FB32-41E1-9A40-AAF8FC173D00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186353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5A12A3-FB32-41E1-9A40-AAF8FC173D00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468568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5A12A3-FB32-41E1-9A40-AAF8FC173D00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382450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5A12A3-FB32-41E1-9A40-AAF8FC173D00}" type="slidenum">
              <a:rPr lang="pt-BR" smtClean="0"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153656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Esses açúcares</a:t>
            </a:r>
            <a:r>
              <a:rPr lang="pt-BR" baseline="0" dirty="0" smtClean="0"/>
              <a:t> livres compreendem os mono e dissacarídeos adicionados aos alimentos e bebidas, além dos açúcares naturalmente presentes no mel e nos sucos de frutas. Para realizar esse guia, eles se basearam em estudos que apontaram associação positiva entre o nível de ingestão de açúcares livres e a ocorrência da cárie dentária.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991EA0-24D7-4E95-81A1-3A53C025AE50}" type="slidenum">
              <a:rPr lang="pt-BR" smtClean="0">
                <a:solidFill>
                  <a:prstClr val="black"/>
                </a:solidFill>
              </a:rPr>
              <a:pPr/>
              <a:t>18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3888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5A12A3-FB32-41E1-9A40-AAF8FC173D00}" type="slidenum">
              <a:rPr lang="pt-BR" smtClean="0"/>
              <a:t>20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033654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1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1" y="3869636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2FF32E-689C-4B7D-9F8C-C025B0F97CA3}" type="datetimeFigureOut">
              <a:rPr lang="pt-BR" smtClean="0"/>
              <a:t>17/10/2019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3D3C4D2-AB78-45AF-8F45-B1C2217D4BBE}" type="slidenum">
              <a:rPr lang="pt-BR" smtClean="0"/>
              <a:t>‹nº›</a:t>
            </a:fld>
            <a:endParaRPr lang="pt-BR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1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20610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FF32E-689C-4B7D-9F8C-C025B0F97CA3}" type="datetimeFigureOut">
              <a:rPr lang="pt-BR" smtClean="0"/>
              <a:t>17/10/2019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3C4D2-AB78-45AF-8F45-B1C2217D4BB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197549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324100" cy="5410200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1" y="762000"/>
            <a:ext cx="7429500" cy="5410200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FF32E-689C-4B7D-9F8C-C025B0F97CA3}" type="datetimeFigureOut">
              <a:rPr lang="pt-BR" smtClean="0"/>
              <a:t>17/10/2019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3C4D2-AB78-45AF-8F45-B1C2217D4BB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119917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E9FC6-C412-4D09-9CE3-8F3CA32ACCC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17/10/2019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0E81A-44AC-475F-B847-9E3D79AC0BE3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00398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E9FC6-C412-4D09-9CE3-8F3CA32ACCC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17/10/2019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0E81A-44AC-475F-B847-9E3D79AC0BE3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8318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5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4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70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827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84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741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98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655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E9FC6-C412-4D09-9CE3-8F3CA32ACCC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17/10/2019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0E81A-44AC-475F-B847-9E3D79AC0BE3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95665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09600" y="1200152"/>
            <a:ext cx="5384800" cy="3394075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97600" y="1200152"/>
            <a:ext cx="5384800" cy="3394075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E9FC6-C412-4D09-9CE3-8F3CA32ACCC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17/10/2019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0E81A-44AC-475F-B847-9E3D79AC0BE3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55099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70" indent="0">
              <a:buNone/>
              <a:defRPr sz="2700" b="1"/>
            </a:lvl2pPr>
            <a:lvl3pPr marL="1219140" indent="0">
              <a:buNone/>
              <a:defRPr sz="2400" b="1"/>
            </a:lvl3pPr>
            <a:lvl4pPr marL="1828709" indent="0">
              <a:buNone/>
              <a:defRPr sz="2100" b="1"/>
            </a:lvl4pPr>
            <a:lvl5pPr marL="2438278" indent="0">
              <a:buNone/>
              <a:defRPr sz="2100" b="1"/>
            </a:lvl5pPr>
            <a:lvl6pPr marL="3047848" indent="0">
              <a:buNone/>
              <a:defRPr sz="2100" b="1"/>
            </a:lvl6pPr>
            <a:lvl7pPr marL="3657418" indent="0">
              <a:buNone/>
              <a:defRPr sz="2100" b="1"/>
            </a:lvl7pPr>
            <a:lvl8pPr marL="4266987" indent="0">
              <a:buNone/>
              <a:defRPr sz="2100" b="1"/>
            </a:lvl8pPr>
            <a:lvl9pPr marL="4876557" indent="0">
              <a:buNone/>
              <a:defRPr sz="21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70" indent="0">
              <a:buNone/>
              <a:defRPr sz="2700" b="1"/>
            </a:lvl2pPr>
            <a:lvl3pPr marL="1219140" indent="0">
              <a:buNone/>
              <a:defRPr sz="2400" b="1"/>
            </a:lvl3pPr>
            <a:lvl4pPr marL="1828709" indent="0">
              <a:buNone/>
              <a:defRPr sz="2100" b="1"/>
            </a:lvl4pPr>
            <a:lvl5pPr marL="2438278" indent="0">
              <a:buNone/>
              <a:defRPr sz="2100" b="1"/>
            </a:lvl5pPr>
            <a:lvl6pPr marL="3047848" indent="0">
              <a:buNone/>
              <a:defRPr sz="2100" b="1"/>
            </a:lvl6pPr>
            <a:lvl7pPr marL="3657418" indent="0">
              <a:buNone/>
              <a:defRPr sz="2100" b="1"/>
            </a:lvl7pPr>
            <a:lvl8pPr marL="4266987" indent="0">
              <a:buNone/>
              <a:defRPr sz="2100" b="1"/>
            </a:lvl8pPr>
            <a:lvl9pPr marL="4876557" indent="0">
              <a:buNone/>
              <a:defRPr sz="21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E9FC6-C412-4D09-9CE3-8F3CA32ACCC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17/10/2019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0E81A-44AC-475F-B847-9E3D79AC0BE3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90627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E9FC6-C412-4D09-9CE3-8F3CA32ACCC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17/10/2019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0E81A-44AC-475F-B847-9E3D79AC0BE3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14941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E9FC6-C412-4D09-9CE3-8F3CA32ACCC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17/10/2019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0E81A-44AC-475F-B847-9E3D79AC0BE3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14725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3" y="273049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570" indent="0">
              <a:buNone/>
              <a:defRPr sz="1600"/>
            </a:lvl2pPr>
            <a:lvl3pPr marL="1219140" indent="0">
              <a:buNone/>
              <a:defRPr sz="1300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8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E9FC6-C412-4D09-9CE3-8F3CA32ACCC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17/10/2019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0E81A-44AC-475F-B847-9E3D79AC0BE3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02292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FF32E-689C-4B7D-9F8C-C025B0F97CA3}" type="datetimeFigureOut">
              <a:rPr lang="pt-BR" smtClean="0"/>
              <a:t>17/10/2019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3C4D2-AB78-45AF-8F45-B1C2217D4BB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342403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570" indent="0">
              <a:buNone/>
              <a:defRPr sz="3700"/>
            </a:lvl2pPr>
            <a:lvl3pPr marL="1219140" indent="0">
              <a:buNone/>
              <a:defRPr sz="3200"/>
            </a:lvl3pPr>
            <a:lvl4pPr marL="1828709" indent="0">
              <a:buNone/>
              <a:defRPr sz="2700"/>
            </a:lvl4pPr>
            <a:lvl5pPr marL="2438278" indent="0">
              <a:buNone/>
              <a:defRPr sz="2700"/>
            </a:lvl5pPr>
            <a:lvl6pPr marL="3047848" indent="0">
              <a:buNone/>
              <a:defRPr sz="2700"/>
            </a:lvl6pPr>
            <a:lvl7pPr marL="3657418" indent="0">
              <a:buNone/>
              <a:defRPr sz="2700"/>
            </a:lvl7pPr>
            <a:lvl8pPr marL="4266987" indent="0">
              <a:buNone/>
              <a:defRPr sz="2700"/>
            </a:lvl8pPr>
            <a:lvl9pPr marL="4876557" indent="0">
              <a:buNone/>
              <a:defRPr sz="27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570" indent="0">
              <a:buNone/>
              <a:defRPr sz="1600"/>
            </a:lvl2pPr>
            <a:lvl3pPr marL="1219140" indent="0">
              <a:buNone/>
              <a:defRPr sz="1300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8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E9FC6-C412-4D09-9CE3-8F3CA32ACCC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17/10/2019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0E81A-44AC-475F-B847-9E3D79AC0BE3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32263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E9FC6-C412-4D09-9CE3-8F3CA32ACCC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17/10/2019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0E81A-44AC-475F-B847-9E3D79AC0BE3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18350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839200" y="206376"/>
            <a:ext cx="2743200" cy="4387851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09600" y="206376"/>
            <a:ext cx="8026400" cy="4387851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E9FC6-C412-4D09-9CE3-8F3CA32ACCC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17/10/2019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0E81A-44AC-475F-B847-9E3D79AC0BE3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98529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FF32E-689C-4B7D-9F8C-C025B0F97CA3}" type="datetimeFigureOut">
              <a:rPr lang="pt-BR" smtClean="0"/>
              <a:t>17/10/2019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3C4D2-AB78-45AF-8F45-B1C2217D4BBE}" type="slidenum">
              <a:rPr lang="pt-BR" smtClean="0"/>
              <a:t>‹nº›</a:t>
            </a:fld>
            <a:endParaRPr lang="pt-BR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1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83385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FF32E-689C-4B7D-9F8C-C025B0F97CA3}" type="datetimeFigureOut">
              <a:rPr lang="pt-BR" smtClean="0"/>
              <a:t>17/10/2019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3C4D2-AB78-45AF-8F45-B1C2217D4BB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618718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FF32E-689C-4B7D-9F8C-C025B0F97CA3}" type="datetimeFigureOut">
              <a:rPr lang="pt-BR" smtClean="0"/>
              <a:t>17/10/2019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3C4D2-AB78-45AF-8F45-B1C2217D4BB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70808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FF32E-689C-4B7D-9F8C-C025B0F97CA3}" type="datetimeFigureOut">
              <a:rPr lang="pt-BR" smtClean="0"/>
              <a:t>17/10/2019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3C4D2-AB78-45AF-8F45-B1C2217D4BB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743395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FF32E-689C-4B7D-9F8C-C025B0F97CA3}" type="datetimeFigureOut">
              <a:rPr lang="pt-BR" smtClean="0"/>
              <a:t>17/10/2019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3C4D2-AB78-45AF-8F45-B1C2217D4BB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736920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FF32E-689C-4B7D-9F8C-C025B0F97CA3}" type="datetimeFigureOut">
              <a:rPr lang="pt-BR" smtClean="0"/>
              <a:t>17/10/2019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3C4D2-AB78-45AF-8F45-B1C2217D4BB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01552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FF32E-689C-4B7D-9F8C-C025B0F97CA3}" type="datetimeFigureOut">
              <a:rPr lang="pt-BR" smtClean="0"/>
              <a:t>17/10/2019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3C4D2-AB78-45AF-8F45-B1C2217D4BB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890051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1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2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30"/>
            <a:ext cx="23290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4F2FF32E-689C-4B7D-9F8C-C025B0F97CA3}" type="datetimeFigureOut">
              <a:rPr lang="pt-BR" smtClean="0"/>
              <a:t>17/10/2019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9" y="6223830"/>
            <a:ext cx="47177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2" y="6223830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F3D3C4D2-AB78-45AF-8F45-B1C2217D4BB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13413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121914" tIns="60957" rIns="121914" bIns="60957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121914" tIns="60957" rIns="121914" bIns="60957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121914" tIns="60957" rIns="121914" bIns="60957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40"/>
            <a:fld id="{0EFE9FC6-C412-4D09-9CE3-8F3CA32ACCC0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 defTabSz="1219140"/>
              <a:t>17/10/2019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121914" tIns="60957" rIns="121914" bIns="60957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40"/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121914" tIns="60957" rIns="121914" bIns="60957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40"/>
            <a:fld id="{F410E81A-44AC-475F-B847-9E3D79AC0BE3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 defTabSz="1219140"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226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121914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78" indent="-457178" algn="l" defTabSz="1219140" rtl="0" eaLnBrk="1" latinLnBrk="0" hangingPunct="1">
        <a:spcBef>
          <a:spcPct val="20000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550" indent="-380981" algn="l" defTabSz="121914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25" indent="-304784" algn="l" defTabSz="121914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493" indent="-304784" algn="l" defTabSz="1219140" rtl="0" eaLnBrk="1" latinLnBrk="0" hangingPunct="1">
        <a:spcBef>
          <a:spcPct val="20000"/>
        </a:spcBef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062" indent="-304784" algn="l" defTabSz="1219140" rtl="0" eaLnBrk="1" latinLnBrk="0" hangingPunct="1">
        <a:spcBef>
          <a:spcPct val="20000"/>
        </a:spcBef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632" indent="-304784" algn="l" defTabSz="121914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202" indent="-304784" algn="l" defTabSz="121914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2" indent="-304784" algn="l" defTabSz="121914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341" indent="-304784" algn="l" defTabSz="121914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7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4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09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7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84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41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987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557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2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www.paho.org/bra/images/stories/GCC/ingestao%20de%20acucares%20por%20adultos%20e%20criancas_portugues.pdf?ua=1" TargetMode="External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21673" y="882376"/>
            <a:ext cx="11718079" cy="2926080"/>
          </a:xfrm>
        </p:spPr>
        <p:txBody>
          <a:bodyPr>
            <a:normAutofit/>
          </a:bodyPr>
          <a:lstStyle/>
          <a:p>
            <a:r>
              <a:rPr lang="en-US" sz="66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Oral health 1</a:t>
            </a:r>
            <a:endParaRPr lang="pt-BR" sz="66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21674" y="3808458"/>
            <a:ext cx="11718079" cy="1388165"/>
          </a:xfrm>
        </p:spPr>
        <p:txBody>
          <a:bodyPr>
            <a:normAutofit/>
          </a:bodyPr>
          <a:lstStyle/>
          <a:p>
            <a:r>
              <a:rPr lang="en-US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Oral diseases: a global public health challenge</a:t>
            </a:r>
            <a:endParaRPr lang="pt-BR" sz="4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4098" y="506661"/>
            <a:ext cx="3531476" cy="19619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 3"/>
          <p:cNvSpPr/>
          <p:nvPr/>
        </p:nvSpPr>
        <p:spPr>
          <a:xfrm>
            <a:off x="221672" y="4573555"/>
            <a:ext cx="117180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600" dirty="0" smtClean="0"/>
              <a:t>Marco A Peres, </a:t>
            </a:r>
            <a:r>
              <a:rPr lang="pt-BR" sz="1600" dirty="0" err="1" smtClean="0"/>
              <a:t>Lorna</a:t>
            </a:r>
            <a:r>
              <a:rPr lang="pt-BR" sz="1600" dirty="0" smtClean="0"/>
              <a:t> M D </a:t>
            </a:r>
            <a:r>
              <a:rPr lang="pt-BR" sz="1600" dirty="0" err="1" smtClean="0"/>
              <a:t>Macpherson</a:t>
            </a:r>
            <a:r>
              <a:rPr lang="pt-BR" sz="1600" dirty="0" smtClean="0"/>
              <a:t>, Robert J </a:t>
            </a:r>
            <a:r>
              <a:rPr lang="pt-BR" sz="1600" dirty="0" err="1" smtClean="0"/>
              <a:t>Weyant</a:t>
            </a:r>
            <a:r>
              <a:rPr lang="pt-BR" sz="1600" dirty="0" smtClean="0"/>
              <a:t>, </a:t>
            </a:r>
            <a:r>
              <a:rPr lang="pt-BR" sz="1600" dirty="0" err="1" smtClean="0"/>
              <a:t>Blánaid</a:t>
            </a:r>
            <a:r>
              <a:rPr lang="pt-BR" sz="1600" dirty="0" smtClean="0"/>
              <a:t> Daly, Renato Venturelli, Manu R </a:t>
            </a:r>
            <a:r>
              <a:rPr lang="pt-BR" sz="1600" dirty="0" err="1" smtClean="0"/>
              <a:t>Mathur</a:t>
            </a:r>
            <a:r>
              <a:rPr lang="pt-BR" sz="1600" dirty="0" smtClean="0"/>
              <a:t>, Stefan </a:t>
            </a:r>
            <a:r>
              <a:rPr lang="pt-BR" sz="1600" dirty="0" err="1" smtClean="0"/>
              <a:t>Listl</a:t>
            </a:r>
            <a:r>
              <a:rPr lang="pt-BR" sz="1600" dirty="0" smtClean="0"/>
              <a:t>, Roger Keller Celeste, Carol C </a:t>
            </a:r>
            <a:r>
              <a:rPr lang="pt-BR" sz="1600" dirty="0" err="1" smtClean="0"/>
              <a:t>Guarnizo-Herreño</a:t>
            </a:r>
            <a:r>
              <a:rPr lang="pt-BR" sz="1600" dirty="0" smtClean="0"/>
              <a:t>, </a:t>
            </a:r>
            <a:r>
              <a:rPr lang="pt-BR" sz="1600" dirty="0" err="1" smtClean="0"/>
              <a:t>Cristin</a:t>
            </a:r>
            <a:r>
              <a:rPr lang="pt-BR" sz="1600" dirty="0" smtClean="0"/>
              <a:t> </a:t>
            </a:r>
            <a:r>
              <a:rPr lang="pt-BR" sz="1600" dirty="0" err="1" smtClean="0"/>
              <a:t>Kearns</a:t>
            </a:r>
            <a:r>
              <a:rPr lang="pt-BR" sz="1600" dirty="0" smtClean="0"/>
              <a:t>, </a:t>
            </a:r>
            <a:r>
              <a:rPr lang="pt-BR" sz="1600" dirty="0" err="1" smtClean="0"/>
              <a:t>Habib</a:t>
            </a:r>
            <a:r>
              <a:rPr lang="pt-BR" sz="1600" dirty="0" smtClean="0"/>
              <a:t> </a:t>
            </a:r>
            <a:r>
              <a:rPr lang="pt-BR" sz="1600" dirty="0" err="1" smtClean="0"/>
              <a:t>Benzian</a:t>
            </a:r>
            <a:r>
              <a:rPr lang="pt-BR" sz="1600" dirty="0" smtClean="0"/>
              <a:t>, Paul Allison, Richard G Watt </a:t>
            </a:r>
            <a:endParaRPr lang="pt-BR" sz="1600" dirty="0"/>
          </a:p>
        </p:txBody>
      </p:sp>
      <p:sp>
        <p:nvSpPr>
          <p:cNvPr id="5" name="Retângulo 4"/>
          <p:cNvSpPr/>
          <p:nvPr/>
        </p:nvSpPr>
        <p:spPr>
          <a:xfrm>
            <a:off x="221674" y="5394671"/>
            <a:ext cx="1171807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Disciplina: Didática aplicada à Odontopediatria  </a:t>
            </a:r>
          </a:p>
        </p:txBody>
      </p:sp>
      <p:sp>
        <p:nvSpPr>
          <p:cNvPr id="7" name="Retângulo 6"/>
          <p:cNvSpPr/>
          <p:nvPr/>
        </p:nvSpPr>
        <p:spPr>
          <a:xfrm>
            <a:off x="3669294" y="5890155"/>
            <a:ext cx="4822836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dirty="0" smtClean="0">
                <a:latin typeface="Microsoft YaHei UI Light" panose="020B0502040204020203" pitchFamily="34" charset="-122"/>
                <a:ea typeface="Microsoft YaHei UI Light" panose="020B0502040204020203" pitchFamily="34" charset="-122"/>
                <a:cs typeface="MV Boli" panose="02000500030200090000" pitchFamily="2" charset="0"/>
              </a:rPr>
              <a:t>Maria Eduarda Franco </a:t>
            </a:r>
            <a:r>
              <a:rPr lang="pt-BR" dirty="0" err="1" smtClean="0">
                <a:latin typeface="Microsoft YaHei UI Light" panose="020B0502040204020203" pitchFamily="34" charset="-122"/>
                <a:ea typeface="Microsoft YaHei UI Light" panose="020B0502040204020203" pitchFamily="34" charset="-122"/>
                <a:cs typeface="MV Boli" panose="02000500030200090000" pitchFamily="2" charset="0"/>
              </a:rPr>
              <a:t>Viganó</a:t>
            </a:r>
            <a:endParaRPr lang="pt-BR" dirty="0" smtClean="0">
              <a:latin typeface="Microsoft YaHei UI Light" panose="020B0502040204020203" pitchFamily="34" charset="-122"/>
              <a:ea typeface="Microsoft YaHei UI Light" panose="020B0502040204020203" pitchFamily="34" charset="-122"/>
              <a:cs typeface="MV Boli" panose="02000500030200090000" pitchFamily="2" charset="0"/>
            </a:endParaRPr>
          </a:p>
          <a:p>
            <a:pPr algn="ctr">
              <a:lnSpc>
                <a:spcPct val="150000"/>
              </a:lnSpc>
            </a:pPr>
            <a:r>
              <a:rPr lang="pt-BR" dirty="0" smtClean="0">
                <a:latin typeface="Microsoft YaHei UI Light" panose="020B0502040204020203" pitchFamily="34" charset="-122"/>
                <a:ea typeface="Microsoft YaHei UI Light" panose="020B0502040204020203" pitchFamily="34" charset="-122"/>
                <a:cs typeface="MV Boli" panose="02000500030200090000" pitchFamily="2" charset="0"/>
              </a:rPr>
              <a:t>Jhandira Daibelis Yampa Vargas </a:t>
            </a:r>
            <a:endParaRPr lang="pt-BR" dirty="0">
              <a:latin typeface="Microsoft YaHei UI Light" panose="020B0502040204020203" pitchFamily="34" charset="-122"/>
              <a:ea typeface="Microsoft YaHei UI Light" panose="020B0502040204020203" pitchFamily="34" charset="-122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650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0593" y="967147"/>
            <a:ext cx="9875520" cy="1356360"/>
          </a:xfrm>
        </p:spPr>
        <p:txBody>
          <a:bodyPr/>
          <a:lstStyle/>
          <a:p>
            <a:r>
              <a:rPr lang="pt-BR" dirty="0" smtClean="0">
                <a:solidFill>
                  <a:srgbClr val="FF0066"/>
                </a:solidFill>
                <a:latin typeface="Forte" panose="03060902040502070203" pitchFamily="66" charset="0"/>
              </a:rPr>
              <a:t>Crianças</a:t>
            </a:r>
            <a:endParaRPr lang="pt-BR" dirty="0">
              <a:solidFill>
                <a:srgbClr val="FF0066"/>
              </a:solidFill>
              <a:latin typeface="Forte" panose="03060902040502070203" pitchFamily="66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263235" y="443927"/>
            <a:ext cx="83542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chemeClr val="accent1">
                    <a:lumMod val="75000"/>
                  </a:schemeClr>
                </a:solidFill>
                <a:latin typeface="Agency FB" panose="020B0503020202020204" pitchFamily="34" charset="0"/>
              </a:rPr>
              <a:t>EFEIITO DE DOENÇAS BUCAIS EM INDIVÍDUOS, FAMÍLIA E SOCIEDADE</a:t>
            </a:r>
            <a:endParaRPr lang="pt-BR" sz="2800" b="1" dirty="0">
              <a:solidFill>
                <a:schemeClr val="accent1">
                  <a:lumMod val="75000"/>
                </a:schemeClr>
              </a:solidFill>
              <a:latin typeface="Agency FB" panose="020B0503020202020204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3730173" y="1492333"/>
            <a:ext cx="79248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chemeClr val="tx2"/>
                </a:solidFill>
                <a:latin typeface="Berlin Sans FB Demi" panose="020E0802020502020306" pitchFamily="34" charset="0"/>
              </a:rPr>
              <a:t>Estudos mostram que a prevalência da cárie dentária aumenta com a idade.</a:t>
            </a:r>
            <a:endParaRPr lang="pt-BR" sz="2400" dirty="0">
              <a:solidFill>
                <a:schemeClr val="tx2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3730173" y="2807195"/>
            <a:ext cx="79248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>
              <a:defRPr sz="2400">
                <a:solidFill>
                  <a:srgbClr val="7030A0"/>
                </a:solidFill>
                <a:latin typeface="Berlin Sans FB Demi" panose="020E0802020502020306" pitchFamily="34" charset="0"/>
              </a:defRPr>
            </a:lvl1pPr>
          </a:lstStyle>
          <a:p>
            <a:r>
              <a:rPr lang="pt-BR" dirty="0">
                <a:solidFill>
                  <a:schemeClr val="tx1"/>
                </a:solidFill>
              </a:rPr>
              <a:t>Problemas dentários resultam em faltas na escola e têm um efeito negativo no desempenho escolar e na qualidade de vida das crianças e dos seus cuidadores. Exacerbando, posteriormente, as desigualdades </a:t>
            </a:r>
            <a:r>
              <a:rPr lang="pt-BR" dirty="0" smtClean="0">
                <a:solidFill>
                  <a:schemeClr val="tx1"/>
                </a:solidFill>
              </a:rPr>
              <a:t>sociais.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3728640" y="4753778"/>
            <a:ext cx="754742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>
              <a:defRPr sz="2400">
                <a:solidFill>
                  <a:srgbClr val="FF0066"/>
                </a:solidFill>
                <a:latin typeface="Berlin Sans FB Demi" panose="020E0802020502020306" pitchFamily="34" charset="0"/>
              </a:defRPr>
            </a:lvl1pPr>
          </a:lstStyle>
          <a:p>
            <a:r>
              <a:rPr lang="pt-BR" dirty="0">
                <a:solidFill>
                  <a:schemeClr val="bg1">
                    <a:lumMod val="50000"/>
                  </a:schemeClr>
                </a:solidFill>
              </a:rPr>
              <a:t>Para crianças de pouca idade com lesões de cárie extensas, o tratamento sob anestesia geral costuma ser a abordagem escolhida. Porém, é caro e, geralmente, apenas viável em países de alta renda.</a:t>
            </a:r>
          </a:p>
        </p:txBody>
      </p:sp>
      <p:pic>
        <p:nvPicPr>
          <p:cNvPr id="1031" name="Picture 7" descr="Imagem relacionada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04" b="89706" l="0" r="96283">
                        <a14:foregroundMark x1="18030" y1="31373" x2="18030" y2="31373"/>
                        <a14:foregroundMark x1="17100" y1="36765" x2="17100" y2="36765"/>
                        <a14:foregroundMark x1="15056" y1="30882" x2="15056" y2="30882"/>
                        <a14:foregroundMark x1="81041" y1="43954" x2="81041" y2="43954"/>
                        <a14:foregroundMark x1="81599" y1="50163" x2="81599" y2="50163"/>
                        <a14:foregroundMark x1="79740" y1="54902" x2="79740" y2="5490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75856" y="1749137"/>
            <a:ext cx="5124451" cy="5829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6391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430509" y="373415"/>
            <a:ext cx="85343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chemeClr val="accent1">
                    <a:lumMod val="75000"/>
                  </a:schemeClr>
                </a:solidFill>
                <a:latin typeface="Agency FB" panose="020B0503020202020204" pitchFamily="34" charset="0"/>
              </a:rPr>
              <a:t>EFEIITO DE DOENÇAS BUCAIS EM INDIVÍDUOS, FAMÍLIA E SOCIEDADE</a:t>
            </a:r>
            <a:endParaRPr lang="pt-BR" sz="2800" b="1" dirty="0">
              <a:solidFill>
                <a:schemeClr val="accent1">
                  <a:lumMod val="75000"/>
                </a:schemeClr>
              </a:solidFill>
              <a:latin typeface="Agency FB" panose="020B0503020202020204" pitchFamily="34" charset="0"/>
            </a:endParaRP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1885044" y="620071"/>
            <a:ext cx="8716115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 smtClean="0">
                <a:solidFill>
                  <a:srgbClr val="7030A0"/>
                </a:solidFill>
                <a:latin typeface="Forte" panose="03060902040502070203" pitchFamily="66" charset="0"/>
              </a:rPr>
              <a:t>Adultos</a:t>
            </a:r>
            <a:endParaRPr lang="pt-BR" dirty="0">
              <a:solidFill>
                <a:srgbClr val="7030A0"/>
              </a:solidFill>
              <a:latin typeface="Forte" panose="03060902040502070203" pitchFamily="66" charset="0"/>
            </a:endParaRPr>
          </a:p>
        </p:txBody>
      </p:sp>
      <p:pic>
        <p:nvPicPr>
          <p:cNvPr id="7" name="Picture 5" descr="Resultado de imagem para crianças com dor de dente desenh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601" y="1753591"/>
            <a:ext cx="2835891" cy="4861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upo 12"/>
          <p:cNvGrpSpPr/>
          <p:nvPr/>
        </p:nvGrpSpPr>
        <p:grpSpPr>
          <a:xfrm>
            <a:off x="5234118" y="1414690"/>
            <a:ext cx="7924801" cy="1754326"/>
            <a:chOff x="5234117" y="1179155"/>
            <a:chExt cx="7924801" cy="1754326"/>
          </a:xfrm>
        </p:grpSpPr>
        <p:sp>
          <p:nvSpPr>
            <p:cNvPr id="8" name="CaixaDeTexto 7"/>
            <p:cNvSpPr txBox="1"/>
            <p:nvPr/>
          </p:nvSpPr>
          <p:spPr>
            <a:xfrm>
              <a:off x="5234117" y="1179155"/>
              <a:ext cx="7924801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pt-BR" sz="2400" dirty="0" smtClean="0">
                  <a:solidFill>
                    <a:schemeClr val="accent6"/>
                  </a:solidFill>
                  <a:latin typeface="Berlin Sans FB Demi" panose="020E0802020502020306" pitchFamily="34" charset="0"/>
                </a:rPr>
                <a:t>Pouco acesso ao atendimento odontológico</a:t>
              </a:r>
            </a:p>
            <a:p>
              <a:pPr>
                <a:lnSpc>
                  <a:spcPct val="150000"/>
                </a:lnSpc>
              </a:pPr>
              <a:r>
                <a:rPr lang="pt-BR" sz="2400" dirty="0" smtClean="0">
                  <a:solidFill>
                    <a:schemeClr val="accent6"/>
                  </a:solidFill>
                  <a:latin typeface="Berlin Sans FB Demi" panose="020E0802020502020306" pitchFamily="34" charset="0"/>
                </a:rPr>
                <a:t>Lidar com problemas agudos e crônicos</a:t>
              </a:r>
            </a:p>
            <a:p>
              <a:pPr>
                <a:lnSpc>
                  <a:spcPct val="150000"/>
                </a:lnSpc>
              </a:pPr>
              <a:r>
                <a:rPr lang="pt-BR" sz="2400" dirty="0" smtClean="0">
                  <a:solidFill>
                    <a:schemeClr val="accent6"/>
                  </a:solidFill>
                  <a:latin typeface="Berlin Sans FB Demi" panose="020E0802020502020306" pitchFamily="34" charset="0"/>
                </a:rPr>
                <a:t>Diminuição da qualidade de vida </a:t>
              </a:r>
              <a:endParaRPr lang="pt-BR" sz="2400" dirty="0">
                <a:solidFill>
                  <a:schemeClr val="accent6"/>
                </a:solidFill>
                <a:latin typeface="Berlin Sans FB Demi" panose="020E0802020502020306" pitchFamily="34" charset="0"/>
              </a:endParaRPr>
            </a:p>
          </p:txBody>
        </p:sp>
        <p:pic>
          <p:nvPicPr>
            <p:cNvPr id="2050" name="Picture 2" descr="Resultado de imagem para seta verde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534440">
              <a:off x="10668442" y="1672041"/>
              <a:ext cx="748262" cy="5580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" descr="Resultado de imagem para seta verde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844985">
              <a:off x="9927405" y="2300595"/>
              <a:ext cx="748262" cy="5580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" name="CaixaDeTexto 10"/>
          <p:cNvSpPr txBox="1"/>
          <p:nvPr/>
        </p:nvSpPr>
        <p:spPr>
          <a:xfrm>
            <a:off x="4267201" y="3455272"/>
            <a:ext cx="79248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latin typeface="Berlin Sans FB Demi" panose="020E0802020502020306" pitchFamily="34" charset="0"/>
              </a:rPr>
              <a:t>Agravamento do quadro (fases dolorosas ou infecções graves), levando-os aos departamentos de emergência de hospitais para atendimento.  </a:t>
            </a:r>
            <a:endParaRPr lang="pt-BR" sz="2400" dirty="0">
              <a:latin typeface="Berlin Sans FB Demi" panose="020E0802020502020306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3633917" y="4888480"/>
            <a:ext cx="79248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chemeClr val="tx2"/>
                </a:solidFill>
                <a:latin typeface="Berlin Sans FB Demi" panose="020E0802020502020306" pitchFamily="34" charset="0"/>
              </a:rPr>
              <a:t>Esses serviços são limitados a medidas paliativas e tratamentos temporários para a remoção da dor.</a:t>
            </a:r>
            <a:endParaRPr lang="pt-BR" sz="2400" dirty="0">
              <a:solidFill>
                <a:schemeClr val="tx2"/>
              </a:solidFill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0387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63235" y="295688"/>
            <a:ext cx="82573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chemeClr val="accent1"/>
                </a:solidFill>
                <a:latin typeface="Agency FB" panose="020B0503020202020204" pitchFamily="34" charset="0"/>
              </a:rPr>
              <a:t>EFEIITO DE DOENÇAS BUCAIS EM INDIVÍDUOS, FAMÍLIA E SOCIEDADE</a:t>
            </a:r>
            <a:endParaRPr lang="pt-BR" sz="2800" b="1" dirty="0">
              <a:solidFill>
                <a:schemeClr val="accent1"/>
              </a:solidFill>
              <a:latin typeface="Agency FB" panose="020B0503020202020204" pitchFamily="34" charset="0"/>
            </a:endParaRPr>
          </a:p>
        </p:txBody>
      </p:sp>
      <p:pic>
        <p:nvPicPr>
          <p:cNvPr id="3074" name="Picture 2" descr="Resultado de imagem para idosos com dor de dente desenho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765" b="93824" l="10375" r="86250">
                        <a14:foregroundMark x1="32625" y1="45941" x2="32625" y2="45941"/>
                        <a14:foregroundMark x1="45750" y1="62588" x2="45750" y2="62588"/>
                        <a14:foregroundMark x1="50313" y1="66059" x2="50313" y2="66059"/>
                        <a14:foregroundMark x1="50313" y1="70353" x2="50313" y2="70353"/>
                        <a14:foregroundMark x1="49375" y1="69765" x2="49375" y2="69765"/>
                        <a14:foregroundMark x1="15563" y1="45706" x2="15563" y2="45706"/>
                        <a14:foregroundMark x1="15250" y1="52294" x2="15250" y2="52294"/>
                        <a14:foregroundMark x1="42063" y1="37941" x2="42063" y2="37941"/>
                        <a14:foregroundMark x1="63125" y1="41059" x2="63125" y2="41059"/>
                        <a14:foregroundMark x1="42688" y1="61176" x2="42688" y2="61176"/>
                        <a14:foregroundMark x1="34438" y1="48529" x2="34438" y2="48529"/>
                        <a14:foregroundMark x1="55500" y1="62588" x2="55500" y2="625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231" t="4643" r="11890" b="8412"/>
          <a:stretch/>
        </p:blipFill>
        <p:spPr bwMode="auto">
          <a:xfrm>
            <a:off x="0" y="1596573"/>
            <a:ext cx="4442808" cy="5138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ítulo 1"/>
          <p:cNvSpPr txBox="1">
            <a:spLocks/>
          </p:cNvSpPr>
          <p:nvPr/>
        </p:nvSpPr>
        <p:spPr>
          <a:xfrm>
            <a:off x="744683" y="609253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 smtClean="0">
                <a:solidFill>
                  <a:srgbClr val="86D3D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rte" panose="03060902040502070203" pitchFamily="66" charset="0"/>
              </a:rPr>
              <a:t>Idosos</a:t>
            </a:r>
            <a:endParaRPr lang="pt-BR" dirty="0">
              <a:solidFill>
                <a:srgbClr val="86D3D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orte" panose="03060902040502070203" pitchFamily="66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3902481" y="1225610"/>
            <a:ext cx="79248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Berlin Sans FB Demi" panose="020E0802020502020306" pitchFamily="34" charset="0"/>
              </a:rPr>
              <a:t>O aumento da retenção dos dentes naturais na boca levou a uma maior necessidade de tratamentos restauradores mais complexos.</a:t>
            </a:r>
            <a:endParaRPr lang="pt-BR" sz="2400" dirty="0">
              <a:solidFill>
                <a:schemeClr val="tx1">
                  <a:lumMod val="65000"/>
                  <a:lumOff val="35000"/>
                </a:schemeClr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4719898" y="2627725"/>
            <a:ext cx="74721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rgbClr val="51A8FE"/>
                </a:solidFill>
                <a:latin typeface="Berlin Sans FB Demi" panose="020E0802020502020306" pitchFamily="34" charset="0"/>
              </a:rPr>
              <a:t>Muitos dentistas não são bem treinados para cuidar de pacientes com problemas médicos complexos.</a:t>
            </a:r>
            <a:endParaRPr lang="pt-BR" sz="2400" dirty="0">
              <a:solidFill>
                <a:srgbClr val="51A8FE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4706046" y="3894558"/>
            <a:ext cx="73983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latin typeface="Berlin Sans FB Demi" panose="020E0802020502020306" pitchFamily="34" charset="0"/>
              </a:rPr>
              <a:t>Mobilidade reduzida, dificuldade no transporte e idade avançada trazem como resultado o menor acesso ao serviço odontológico entre os idosos</a:t>
            </a:r>
            <a:endParaRPr lang="pt-BR" sz="2400" dirty="0">
              <a:latin typeface="Berlin Sans FB Demi" panose="020E0802020502020306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4250303" y="5300981"/>
            <a:ext cx="73983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chemeClr val="bg1">
                    <a:lumMod val="50000"/>
                  </a:schemeClr>
                </a:solidFill>
                <a:latin typeface="Berlin Sans FB Demi" panose="020E0802020502020306" pitchFamily="34" charset="0"/>
              </a:rPr>
              <a:t>Acúmulo de condições dentárias não tratadas levando a um prognóstico ruim.</a:t>
            </a:r>
            <a:endParaRPr lang="pt-BR" sz="2400" dirty="0">
              <a:solidFill>
                <a:schemeClr val="bg1">
                  <a:lumMod val="50000"/>
                </a:schemeClr>
              </a:solidFill>
              <a:latin typeface="Berlin Sans FB Demi" panose="020E0802020502020306" pitchFamily="34" charset="0"/>
            </a:endParaRPr>
          </a:p>
        </p:txBody>
      </p:sp>
      <p:pic>
        <p:nvPicPr>
          <p:cNvPr id="3076" name="Picture 4" descr="Imagem relacionad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620203" y="4825601"/>
            <a:ext cx="825212" cy="1100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5546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160679" y="1064613"/>
            <a:ext cx="7900196" cy="2870079"/>
          </a:xfrm>
        </p:spPr>
        <p:txBody>
          <a:bodyPr>
            <a:normAutofit lnSpcReduction="10000"/>
          </a:bodyPr>
          <a:lstStyle/>
          <a:p>
            <a:pPr marL="45720" indent="0" algn="ctr">
              <a:buNone/>
            </a:pPr>
            <a:r>
              <a:rPr lang="pt-BR" sz="2800" dirty="0">
                <a:solidFill>
                  <a:srgbClr val="002060"/>
                </a:solidFill>
                <a:latin typeface="Centaur" panose="02030504050205020304" pitchFamily="18" charset="0"/>
              </a:rPr>
              <a:t>O </a:t>
            </a:r>
            <a:r>
              <a:rPr lang="pt-BR" sz="2800" b="1" i="1" dirty="0">
                <a:solidFill>
                  <a:srgbClr val="002060"/>
                </a:solidFill>
                <a:latin typeface="Centaur" panose="02030504050205020304" pitchFamily="18" charset="0"/>
              </a:rPr>
              <a:t>status</a:t>
            </a:r>
            <a:r>
              <a:rPr lang="pt-BR" sz="2800" b="1" dirty="0">
                <a:solidFill>
                  <a:srgbClr val="002060"/>
                </a:solidFill>
                <a:latin typeface="Centaur" panose="02030504050205020304" pitchFamily="18" charset="0"/>
              </a:rPr>
              <a:t> socioeconômico</a:t>
            </a:r>
            <a:r>
              <a:rPr lang="pt-BR" sz="2800" dirty="0">
                <a:solidFill>
                  <a:srgbClr val="002060"/>
                </a:solidFill>
                <a:latin typeface="Centaur" panose="02030504050205020304" pitchFamily="18" charset="0"/>
              </a:rPr>
              <a:t> pode influenciar a </a:t>
            </a:r>
            <a:r>
              <a:rPr lang="pt-BR" sz="2800" b="1" dirty="0">
                <a:solidFill>
                  <a:srgbClr val="002060"/>
                </a:solidFill>
                <a:latin typeface="Centaur" panose="02030504050205020304" pitchFamily="18" charset="0"/>
              </a:rPr>
              <a:t>saúde</a:t>
            </a:r>
            <a:r>
              <a:rPr lang="pt-BR" sz="2800" dirty="0">
                <a:solidFill>
                  <a:srgbClr val="002060"/>
                </a:solidFill>
                <a:latin typeface="Centaur" panose="02030504050205020304" pitchFamily="18" charset="0"/>
              </a:rPr>
              <a:t> pelas </a:t>
            </a:r>
            <a:r>
              <a:rPr lang="pt-BR" sz="2800" b="1" dirty="0">
                <a:solidFill>
                  <a:srgbClr val="002060"/>
                </a:solidFill>
                <a:latin typeface="Centaur" panose="02030504050205020304" pitchFamily="18" charset="0"/>
              </a:rPr>
              <a:t>circunstâncias</a:t>
            </a:r>
            <a:r>
              <a:rPr lang="pt-BR" sz="2800" dirty="0">
                <a:solidFill>
                  <a:srgbClr val="002060"/>
                </a:solidFill>
                <a:latin typeface="Centaur" panose="02030504050205020304" pitchFamily="18" charset="0"/>
              </a:rPr>
              <a:t> em que as pessoas </a:t>
            </a:r>
            <a:r>
              <a:rPr lang="pt-BR" sz="2800" b="1" dirty="0">
                <a:solidFill>
                  <a:srgbClr val="002060"/>
                </a:solidFill>
                <a:latin typeface="Centaur" panose="02030504050205020304" pitchFamily="18" charset="0"/>
              </a:rPr>
              <a:t>vivem, trabalham e </a:t>
            </a:r>
            <a:r>
              <a:rPr lang="pt-BR" sz="2800" b="1" dirty="0" smtClean="0">
                <a:solidFill>
                  <a:srgbClr val="002060"/>
                </a:solidFill>
                <a:latin typeface="Centaur" panose="02030504050205020304" pitchFamily="18" charset="0"/>
              </a:rPr>
              <a:t>envelhecem</a:t>
            </a:r>
            <a:r>
              <a:rPr lang="pt-BR" sz="2800" dirty="0" smtClean="0">
                <a:solidFill>
                  <a:srgbClr val="002060"/>
                </a:solidFill>
                <a:latin typeface="Centaur" panose="02030504050205020304" pitchFamily="18" charset="0"/>
              </a:rPr>
              <a:t> </a:t>
            </a:r>
            <a:r>
              <a:rPr lang="pt-BR" sz="2800" dirty="0">
                <a:solidFill>
                  <a:srgbClr val="002060"/>
                </a:solidFill>
                <a:latin typeface="Centaur" panose="02030504050205020304" pitchFamily="18" charset="0"/>
              </a:rPr>
              <a:t>e seus </a:t>
            </a:r>
            <a:r>
              <a:rPr lang="pt-BR" sz="2800" b="1" dirty="0">
                <a:solidFill>
                  <a:srgbClr val="002060"/>
                </a:solidFill>
                <a:latin typeface="Centaur" panose="02030504050205020304" pitchFamily="18" charset="0"/>
              </a:rPr>
              <a:t>riscos de doenças</a:t>
            </a:r>
            <a:r>
              <a:rPr lang="pt-BR" sz="2800" dirty="0">
                <a:solidFill>
                  <a:srgbClr val="002060"/>
                </a:solidFill>
                <a:latin typeface="Centaur" panose="02030504050205020304" pitchFamily="18" charset="0"/>
              </a:rPr>
              <a:t>. </a:t>
            </a:r>
            <a:endParaRPr lang="pt-BR" sz="2800" dirty="0" smtClean="0">
              <a:solidFill>
                <a:srgbClr val="002060"/>
              </a:solidFill>
              <a:latin typeface="Centaur" panose="02030504050205020304" pitchFamily="18" charset="0"/>
            </a:endParaRPr>
          </a:p>
          <a:p>
            <a:pPr marL="45720" indent="0" algn="ctr">
              <a:buNone/>
            </a:pPr>
            <a:r>
              <a:rPr lang="pt-BR" sz="2800" dirty="0" smtClean="0">
                <a:solidFill>
                  <a:srgbClr val="002060"/>
                </a:solidFill>
                <a:latin typeface="Centaur" panose="02030504050205020304" pitchFamily="18" charset="0"/>
              </a:rPr>
              <a:t>Esses </a:t>
            </a:r>
            <a:r>
              <a:rPr lang="pt-BR" sz="2800" b="1" dirty="0">
                <a:solidFill>
                  <a:srgbClr val="002060"/>
                </a:solidFill>
                <a:latin typeface="Centaur" panose="02030504050205020304" pitchFamily="18" charset="0"/>
              </a:rPr>
              <a:t>determinantes intermediários</a:t>
            </a:r>
            <a:r>
              <a:rPr lang="pt-BR" sz="2800" dirty="0">
                <a:solidFill>
                  <a:srgbClr val="002060"/>
                </a:solidFill>
                <a:latin typeface="Centaur" panose="02030504050205020304" pitchFamily="18" charset="0"/>
              </a:rPr>
              <a:t> incluem </a:t>
            </a:r>
            <a:r>
              <a:rPr lang="pt-BR" sz="2800" b="1" dirty="0">
                <a:solidFill>
                  <a:srgbClr val="002060"/>
                </a:solidFill>
                <a:latin typeface="Centaur" panose="02030504050205020304" pitchFamily="18" charset="0"/>
              </a:rPr>
              <a:t>condições de moradia e trabalho, capital social, fatores psicossociais,</a:t>
            </a:r>
            <a:r>
              <a:rPr lang="pt-BR" sz="2800" dirty="0">
                <a:solidFill>
                  <a:srgbClr val="002060"/>
                </a:solidFill>
                <a:latin typeface="Centaur" panose="02030504050205020304" pitchFamily="18" charset="0"/>
              </a:rPr>
              <a:t> como estresse e apoio </a:t>
            </a:r>
            <a:r>
              <a:rPr lang="pt-BR" sz="2800" dirty="0" smtClean="0">
                <a:solidFill>
                  <a:srgbClr val="002060"/>
                </a:solidFill>
                <a:latin typeface="Centaur" panose="02030504050205020304" pitchFamily="18" charset="0"/>
              </a:rPr>
              <a:t>social, </a:t>
            </a:r>
            <a:r>
              <a:rPr lang="pt-BR" sz="2800" dirty="0">
                <a:solidFill>
                  <a:srgbClr val="002060"/>
                </a:solidFill>
                <a:latin typeface="Centaur" panose="02030504050205020304" pitchFamily="18" charset="0"/>
              </a:rPr>
              <a:t>e </a:t>
            </a:r>
            <a:r>
              <a:rPr lang="pt-BR" sz="2800" b="1" dirty="0">
                <a:solidFill>
                  <a:srgbClr val="002060"/>
                </a:solidFill>
                <a:latin typeface="Centaur" panose="02030504050205020304" pitchFamily="18" charset="0"/>
              </a:rPr>
              <a:t>acesso aos cuidados de </a:t>
            </a:r>
            <a:r>
              <a:rPr lang="pt-BR" sz="2800" b="1" dirty="0" smtClean="0">
                <a:solidFill>
                  <a:srgbClr val="002060"/>
                </a:solidFill>
                <a:latin typeface="Centaur" panose="02030504050205020304" pitchFamily="18" charset="0"/>
              </a:rPr>
              <a:t>saúde</a:t>
            </a:r>
            <a:r>
              <a:rPr lang="pt-BR" sz="2800" dirty="0" smtClean="0">
                <a:solidFill>
                  <a:srgbClr val="002060"/>
                </a:solidFill>
                <a:latin typeface="Centaur" panose="02030504050205020304" pitchFamily="18" charset="0"/>
              </a:rPr>
              <a:t>.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266882" y="276001"/>
            <a:ext cx="82573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>
              <a:defRPr sz="2800" b="1">
                <a:solidFill>
                  <a:schemeClr val="accent1"/>
                </a:solidFill>
                <a:latin typeface="Agency FB" panose="020B0503020202020204" pitchFamily="34" charset="0"/>
              </a:defRPr>
            </a:lvl1pPr>
          </a:lstStyle>
          <a:p>
            <a:r>
              <a:rPr lang="pt-BR" dirty="0"/>
              <a:t>DETERMINANTES SOCIAIS E COMERCIAIS DAS DOENÇAS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330563" y="1998292"/>
            <a:ext cx="6340639" cy="2880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892321" y="3851750"/>
            <a:ext cx="8523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dirty="0" smtClean="0">
                <a:solidFill>
                  <a:schemeClr val="accent2">
                    <a:lumMod val="75000"/>
                  </a:schemeClr>
                </a:solidFill>
                <a:latin typeface="Berlin Sans FB Demi" panose="020E0802020502020306" pitchFamily="34" charset="0"/>
              </a:rPr>
              <a:t>A implementação de políticas para lidar com esses determinantes  tem sido lenta.</a:t>
            </a:r>
            <a:endParaRPr lang="pt-BR" dirty="0">
              <a:solidFill>
                <a:schemeClr val="accent2">
                  <a:lumMod val="75000"/>
                </a:schemeClr>
              </a:solidFill>
              <a:latin typeface="Berlin Sans FB Demi" panose="020E0802020502020306" pitchFamily="34" charset="0"/>
            </a:endParaRPr>
          </a:p>
        </p:txBody>
      </p:sp>
      <p:grpSp>
        <p:nvGrpSpPr>
          <p:cNvPr id="9" name="Grupo 8"/>
          <p:cNvGrpSpPr/>
          <p:nvPr/>
        </p:nvGrpSpPr>
        <p:grpSpPr>
          <a:xfrm>
            <a:off x="811353" y="4392248"/>
            <a:ext cx="8643169" cy="369332"/>
            <a:chOff x="892321" y="4512024"/>
            <a:chExt cx="8643169" cy="369332"/>
          </a:xfrm>
        </p:grpSpPr>
        <p:sp>
          <p:nvSpPr>
            <p:cNvPr id="6" name="CaixaDeTexto 5"/>
            <p:cNvSpPr txBox="1"/>
            <p:nvPr/>
          </p:nvSpPr>
          <p:spPr>
            <a:xfrm>
              <a:off x="892321" y="4512024"/>
              <a:ext cx="38065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b="1" dirty="0" smtClean="0">
                  <a:solidFill>
                    <a:schemeClr val="accent4">
                      <a:lumMod val="75000"/>
                    </a:schemeClr>
                  </a:solidFill>
                  <a:latin typeface="Action Man" panose="00000400000000000000" pitchFamily="2" charset="0"/>
                </a:rPr>
                <a:t>Abordagens clínicas atuais</a:t>
              </a:r>
              <a:endParaRPr lang="pt-BR" b="1" dirty="0">
                <a:solidFill>
                  <a:schemeClr val="accent4">
                    <a:lumMod val="75000"/>
                  </a:schemeClr>
                </a:solidFill>
                <a:latin typeface="Action Man" panose="00000400000000000000" pitchFamily="2" charset="0"/>
              </a:endParaRPr>
            </a:p>
          </p:txBody>
        </p:sp>
        <p:sp>
          <p:nvSpPr>
            <p:cNvPr id="8" name="CaixaDeTexto 7"/>
            <p:cNvSpPr txBox="1"/>
            <p:nvPr/>
          </p:nvSpPr>
          <p:spPr>
            <a:xfrm>
              <a:off x="5728962" y="4512024"/>
              <a:ext cx="38065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b="1" dirty="0" smtClean="0">
                  <a:solidFill>
                    <a:schemeClr val="accent4">
                      <a:lumMod val="75000"/>
                    </a:schemeClr>
                  </a:solidFill>
                  <a:latin typeface="Action Man" panose="00000400000000000000" pitchFamily="2" charset="0"/>
                </a:rPr>
                <a:t>Iniciativas políticas</a:t>
              </a:r>
              <a:endParaRPr lang="pt-BR" b="1" dirty="0">
                <a:solidFill>
                  <a:schemeClr val="accent4">
                    <a:lumMod val="75000"/>
                  </a:schemeClr>
                </a:solidFill>
                <a:latin typeface="Action Man" panose="00000400000000000000" pitchFamily="2" charset="0"/>
              </a:endParaRPr>
            </a:p>
          </p:txBody>
        </p:sp>
        <p:sp>
          <p:nvSpPr>
            <p:cNvPr id="7" name="Seta para a direita 6"/>
            <p:cNvSpPr/>
            <p:nvPr/>
          </p:nvSpPr>
          <p:spPr>
            <a:xfrm>
              <a:off x="4726559" y="4613560"/>
              <a:ext cx="926096" cy="184666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10" name="CaixaDeTexto 9"/>
          <p:cNvSpPr txBox="1"/>
          <p:nvPr/>
        </p:nvSpPr>
        <p:spPr>
          <a:xfrm>
            <a:off x="811353" y="5370727"/>
            <a:ext cx="44319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solidFill>
                  <a:srgbClr val="00B050"/>
                </a:solidFill>
                <a:latin typeface="Bradley Hand ITC" panose="03070402050302030203" pitchFamily="66" charset="0"/>
              </a:rPr>
              <a:t>Aumento na prevalência da cárie</a:t>
            </a:r>
          </a:p>
          <a:p>
            <a:pPr algn="ctr"/>
            <a:r>
              <a:rPr lang="pt-BR" b="1" dirty="0" smtClean="0">
                <a:solidFill>
                  <a:srgbClr val="00B050"/>
                </a:solidFill>
                <a:latin typeface="Bradley Hand ITC" panose="03070402050302030203" pitchFamily="66" charset="0"/>
              </a:rPr>
              <a:t>Aumento de problemas de saúde</a:t>
            </a:r>
          </a:p>
          <a:p>
            <a:pPr algn="ctr"/>
            <a:r>
              <a:rPr lang="pt-BR" b="1" dirty="0" smtClean="0">
                <a:solidFill>
                  <a:srgbClr val="00B050"/>
                </a:solidFill>
                <a:latin typeface="Bradley Hand ITC" panose="03070402050302030203" pitchFamily="66" charset="0"/>
              </a:rPr>
              <a:t>Redução de produtividade</a:t>
            </a:r>
          </a:p>
          <a:p>
            <a:pPr algn="ctr"/>
            <a:r>
              <a:rPr lang="pt-BR" b="1" dirty="0" smtClean="0">
                <a:solidFill>
                  <a:srgbClr val="00B050"/>
                </a:solidFill>
                <a:latin typeface="Bradley Hand ITC" panose="03070402050302030203" pitchFamily="66" charset="0"/>
              </a:rPr>
              <a:t>Aumento no custo de assistência médica</a:t>
            </a:r>
          </a:p>
        </p:txBody>
      </p:sp>
      <p:cxnSp>
        <p:nvCxnSpPr>
          <p:cNvPr id="12" name="Conector de seta reta 11"/>
          <p:cNvCxnSpPr/>
          <p:nvPr/>
        </p:nvCxnSpPr>
        <p:spPr>
          <a:xfrm flipH="1">
            <a:off x="4698850" y="5029200"/>
            <a:ext cx="1563407" cy="49876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4" name="CaixaDeTexto 13"/>
          <p:cNvSpPr txBox="1"/>
          <p:nvPr/>
        </p:nvSpPr>
        <p:spPr>
          <a:xfrm>
            <a:off x="6056157" y="4909062"/>
            <a:ext cx="22721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solidFill>
                  <a:srgbClr val="00B0F0"/>
                </a:solidFill>
                <a:latin typeface="Bradley Hand ITC" panose="03070402050302030203" pitchFamily="66" charset="0"/>
              </a:rPr>
              <a:t>Consumo de açúcar</a:t>
            </a:r>
          </a:p>
          <a:p>
            <a:pPr algn="ctr"/>
            <a:r>
              <a:rPr lang="pt-BR" b="1" dirty="0" smtClean="0">
                <a:solidFill>
                  <a:srgbClr val="00B0F0"/>
                </a:solidFill>
                <a:latin typeface="Bradley Hand ITC" panose="03070402050302030203" pitchFamily="66" charset="0"/>
              </a:rPr>
              <a:t>Tabaco</a:t>
            </a:r>
          </a:p>
          <a:p>
            <a:pPr algn="ctr"/>
            <a:r>
              <a:rPr lang="pt-BR" b="1" dirty="0" smtClean="0">
                <a:solidFill>
                  <a:srgbClr val="00B0F0"/>
                </a:solidFill>
                <a:latin typeface="Bradley Hand ITC" panose="03070402050302030203" pitchFamily="66" charset="0"/>
              </a:rPr>
              <a:t>Álcool</a:t>
            </a:r>
            <a:endParaRPr lang="pt-BR" b="1" dirty="0">
              <a:solidFill>
                <a:srgbClr val="00B0F0"/>
              </a:solidFill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7843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/>
          <a:srcRect l="24240" t="22989" r="15431" b="24828"/>
          <a:stretch/>
        </p:blipFill>
        <p:spPr>
          <a:xfrm>
            <a:off x="441435" y="827928"/>
            <a:ext cx="11384405" cy="5538952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266882" y="276001"/>
            <a:ext cx="82573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>
              <a:defRPr sz="2800" b="1">
                <a:solidFill>
                  <a:schemeClr val="accent1"/>
                </a:solidFill>
                <a:latin typeface="Agency FB" panose="020B0503020202020204" pitchFamily="34" charset="0"/>
              </a:defRPr>
            </a:lvl1pPr>
          </a:lstStyle>
          <a:p>
            <a:r>
              <a:rPr lang="pt-BR" dirty="0"/>
              <a:t>DETERMINANTES SOCIAIS E COMERCIAIS DAS DOENÇAS</a:t>
            </a:r>
          </a:p>
        </p:txBody>
      </p:sp>
    </p:spTree>
    <p:extLst>
      <p:ext uri="{BB962C8B-B14F-4D97-AF65-F5344CB8AC3E}">
        <p14:creationId xmlns:p14="http://schemas.microsoft.com/office/powerpoint/2010/main" val="3569181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m relacionad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" r="13334"/>
          <a:stretch/>
        </p:blipFill>
        <p:spPr bwMode="auto">
          <a:xfrm>
            <a:off x="5389419" y="2089946"/>
            <a:ext cx="6567056" cy="4519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Espaço Reservado para Conteúdo 7"/>
          <p:cNvSpPr>
            <a:spLocks noGrp="1"/>
          </p:cNvSpPr>
          <p:nvPr>
            <p:ph idx="1"/>
          </p:nvPr>
        </p:nvSpPr>
        <p:spPr>
          <a:xfrm>
            <a:off x="2008909" y="2186932"/>
            <a:ext cx="8421923" cy="1555037"/>
          </a:xfrm>
        </p:spPr>
        <p:txBody>
          <a:bodyPr/>
          <a:lstStyle/>
          <a:p>
            <a:pPr marL="45720" indent="0" algn="ctr">
              <a:buNone/>
            </a:pPr>
            <a:r>
              <a:rPr lang="pt-BR" dirty="0" smtClean="0">
                <a:solidFill>
                  <a:srgbClr val="FF99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encil" panose="040409050D0802020404" pitchFamily="82" charset="0"/>
              </a:rPr>
              <a:t>Como consequência, em muitos países de alta renda, a prevalência de cárie dentária está aumentando ao mesmo tempo que aumentos marcantes no consumo </a:t>
            </a:r>
            <a:r>
              <a:rPr lang="pt-BR" dirty="0">
                <a:solidFill>
                  <a:srgbClr val="FF99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encil" panose="040409050D0802020404" pitchFamily="82" charset="0"/>
              </a:rPr>
              <a:t>de açúcares </a:t>
            </a:r>
            <a:r>
              <a:rPr lang="pt-BR" dirty="0" smtClean="0">
                <a:solidFill>
                  <a:srgbClr val="FF99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encil" panose="040409050D0802020404" pitchFamily="82" charset="0"/>
              </a:rPr>
              <a:t>são relatados </a:t>
            </a:r>
          </a:p>
        </p:txBody>
      </p:sp>
      <p:sp>
        <p:nvSpPr>
          <p:cNvPr id="2" name="Retângulo 1"/>
          <p:cNvSpPr/>
          <p:nvPr/>
        </p:nvSpPr>
        <p:spPr>
          <a:xfrm>
            <a:off x="398911" y="873671"/>
            <a:ext cx="114460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latin typeface="Lucida Console" panose="020B0609040504020204" pitchFamily="49" charset="0"/>
              </a:rPr>
              <a:t>Globalmente, ocorreu um aumento geral constante na produção de sacarose, o adoçante mais amplamente disponível desde os anos 80</a:t>
            </a:r>
          </a:p>
        </p:txBody>
      </p:sp>
      <p:sp>
        <p:nvSpPr>
          <p:cNvPr id="3" name="Retângulo 2"/>
          <p:cNvSpPr/>
          <p:nvPr/>
        </p:nvSpPr>
        <p:spPr>
          <a:xfrm>
            <a:off x="854341" y="3880512"/>
            <a:ext cx="500326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dirty="0">
                <a:solidFill>
                  <a:srgbClr val="67AC01"/>
                </a:solidFill>
                <a:latin typeface="Segoe Print" panose="02000600000000000000" pitchFamily="2" charset="0"/>
              </a:rPr>
              <a:t>A OMS </a:t>
            </a:r>
            <a:r>
              <a:rPr lang="pt-BR" sz="2000" dirty="0" smtClean="0">
                <a:solidFill>
                  <a:srgbClr val="67AC01"/>
                </a:solidFill>
                <a:latin typeface="Segoe Print" panose="02000600000000000000" pitchFamily="2" charset="0"/>
              </a:rPr>
              <a:t>convidou </a:t>
            </a:r>
            <a:r>
              <a:rPr lang="pt-BR" sz="2000" dirty="0">
                <a:solidFill>
                  <a:srgbClr val="67AC01"/>
                </a:solidFill>
                <a:latin typeface="Segoe Print" panose="02000600000000000000" pitchFamily="2" charset="0"/>
              </a:rPr>
              <a:t>os Estados membros a desenvolver abordagens </a:t>
            </a:r>
            <a:r>
              <a:rPr lang="pt-BR" sz="2000" dirty="0" err="1">
                <a:solidFill>
                  <a:srgbClr val="67AC01"/>
                </a:solidFill>
                <a:latin typeface="Segoe Print" panose="02000600000000000000" pitchFamily="2" charset="0"/>
              </a:rPr>
              <a:t>multissetoriais</a:t>
            </a:r>
            <a:r>
              <a:rPr lang="pt-BR" sz="2000" dirty="0">
                <a:solidFill>
                  <a:srgbClr val="67AC01"/>
                </a:solidFill>
                <a:latin typeface="Segoe Print" panose="02000600000000000000" pitchFamily="2" charset="0"/>
              </a:rPr>
              <a:t> apropriadas para abordar a comercialização de alimentos e bebidas não alcoólicas para crianças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266882" y="276001"/>
            <a:ext cx="82573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>
              <a:defRPr sz="2800" b="1">
                <a:solidFill>
                  <a:schemeClr val="accent1"/>
                </a:solidFill>
                <a:latin typeface="Agency FB" panose="020B0503020202020204" pitchFamily="34" charset="0"/>
              </a:defRPr>
            </a:lvl1pPr>
          </a:lstStyle>
          <a:p>
            <a:r>
              <a:rPr lang="pt-BR" dirty="0"/>
              <a:t>DETERMINANTES SOCIAIS E COMERCIAIS DAS DOENÇAS</a:t>
            </a:r>
          </a:p>
        </p:txBody>
      </p:sp>
    </p:spTree>
    <p:extLst>
      <p:ext uri="{BB962C8B-B14F-4D97-AF65-F5344CB8AC3E}">
        <p14:creationId xmlns:p14="http://schemas.microsoft.com/office/powerpoint/2010/main" val="1692563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m relacionada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33" b="14316"/>
          <a:stretch/>
        </p:blipFill>
        <p:spPr bwMode="auto">
          <a:xfrm>
            <a:off x="-32428" y="1"/>
            <a:ext cx="12425467" cy="68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79451" y="20497"/>
            <a:ext cx="9875520" cy="1356360"/>
          </a:xfrm>
        </p:spPr>
        <p:txBody>
          <a:bodyPr>
            <a:normAutofit/>
          </a:bodyPr>
          <a:lstStyle/>
          <a:p>
            <a:pPr algn="ctr"/>
            <a:r>
              <a:rPr lang="pt-BR" sz="4800" b="1" dirty="0" smtClean="0">
                <a:solidFill>
                  <a:srgbClr val="3D3333"/>
                </a:solidFill>
              </a:rPr>
              <a:t> </a:t>
            </a:r>
            <a:endParaRPr lang="pt-BR" sz="4800" b="1" dirty="0">
              <a:solidFill>
                <a:srgbClr val="3D3333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6161" y="1122898"/>
            <a:ext cx="11767227" cy="5297359"/>
          </a:xfrm>
          <a:solidFill>
            <a:srgbClr val="FFFFFF">
              <a:alpha val="63922"/>
            </a:srgbClr>
          </a:solidFill>
        </p:spPr>
        <p:txBody>
          <a:bodyPr>
            <a:normAutofit lnSpcReduction="10000"/>
          </a:bodyPr>
          <a:lstStyle/>
          <a:p>
            <a:endParaRPr lang="pt-BR" b="1" dirty="0" smtClean="0">
              <a:solidFill>
                <a:schemeClr val="tx1"/>
              </a:solidFill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pt-BR" sz="2400" b="1" dirty="0" smtClean="0">
                <a:solidFill>
                  <a:schemeClr val="tx1"/>
                </a:solidFill>
                <a:latin typeface="Bahnschrift Light SemiCondensed" panose="020B0502040204020203" pitchFamily="34" charset="0"/>
              </a:rPr>
              <a:t>As </a:t>
            </a:r>
            <a:r>
              <a:rPr lang="pt-BR" sz="2400" b="1" dirty="0">
                <a:solidFill>
                  <a:schemeClr val="tx1"/>
                </a:solidFill>
                <a:latin typeface="Bahnschrift Light SemiCondensed" panose="020B0502040204020203" pitchFamily="34" charset="0"/>
              </a:rPr>
              <a:t>doenças bucais são um grande </a:t>
            </a:r>
            <a:r>
              <a:rPr lang="pt-BR" sz="2400" b="1" dirty="0">
                <a:solidFill>
                  <a:schemeClr val="accent2">
                    <a:lumMod val="75000"/>
                  </a:schemeClr>
                </a:solidFill>
                <a:latin typeface="Bahnschrift Light SemiCondensed" panose="020B0502040204020203" pitchFamily="34" charset="0"/>
              </a:rPr>
              <a:t>problema de saúde pública global</a:t>
            </a:r>
            <a:r>
              <a:rPr lang="pt-BR" sz="2400" b="1" dirty="0">
                <a:solidFill>
                  <a:schemeClr val="tx1"/>
                </a:solidFill>
                <a:latin typeface="Bahnschrift Light SemiCondensed" panose="020B0502040204020203" pitchFamily="34" charset="0"/>
              </a:rPr>
              <a:t>, com </a:t>
            </a:r>
            <a:r>
              <a:rPr lang="pt-BR" sz="2400" b="1" dirty="0">
                <a:solidFill>
                  <a:schemeClr val="accent2">
                    <a:lumMod val="75000"/>
                  </a:schemeClr>
                </a:solidFill>
                <a:latin typeface="Bahnschrift Light SemiCondensed" panose="020B0502040204020203" pitchFamily="34" charset="0"/>
              </a:rPr>
              <a:t>alta prevalência </a:t>
            </a:r>
            <a:r>
              <a:rPr lang="pt-BR" sz="2400" b="1" dirty="0">
                <a:solidFill>
                  <a:schemeClr val="tx1"/>
                </a:solidFill>
                <a:latin typeface="Bahnschrift Light SemiCondensed" panose="020B0502040204020203" pitchFamily="34" charset="0"/>
              </a:rPr>
              <a:t>e grandes </a:t>
            </a:r>
            <a:r>
              <a:rPr lang="pt-BR" sz="2400" b="1" dirty="0">
                <a:solidFill>
                  <a:schemeClr val="accent2">
                    <a:lumMod val="75000"/>
                  </a:schemeClr>
                </a:solidFill>
                <a:latin typeface="Bahnschrift Light SemiCondensed" panose="020B0502040204020203" pitchFamily="34" charset="0"/>
              </a:rPr>
              <a:t>impactos negativos </a:t>
            </a:r>
            <a:r>
              <a:rPr lang="pt-BR" sz="2400" b="1" dirty="0">
                <a:solidFill>
                  <a:schemeClr val="tx1"/>
                </a:solidFill>
                <a:latin typeface="Bahnschrift Light SemiCondensed" panose="020B0502040204020203" pitchFamily="34" charset="0"/>
              </a:rPr>
              <a:t>em indivíduos, comunidades e sociedade. </a:t>
            </a:r>
            <a:endParaRPr lang="pt-BR" sz="2400" b="1" dirty="0" smtClean="0">
              <a:solidFill>
                <a:schemeClr val="tx1"/>
              </a:solidFill>
              <a:latin typeface="Bahnschrift Light SemiCondensed" panose="020B0502040204020203" pitchFamily="34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pt-BR" sz="2400" b="1" dirty="0" smtClean="0">
                <a:solidFill>
                  <a:schemeClr val="tx1"/>
                </a:solidFill>
                <a:latin typeface="Bahnschrift Light SemiCondensed" panose="020B0502040204020203" pitchFamily="34" charset="0"/>
              </a:rPr>
              <a:t>Globalmente</a:t>
            </a:r>
            <a:r>
              <a:rPr lang="pt-BR" sz="2400" b="1" dirty="0">
                <a:solidFill>
                  <a:schemeClr val="tx1"/>
                </a:solidFill>
                <a:latin typeface="Bahnschrift Light SemiCondensed" panose="020B0502040204020203" pitchFamily="34" charset="0"/>
              </a:rPr>
              <a:t>, mais de 3,5 bilhões de pessoas têm doenças bucais de natureza crônica e progressiva, começando na primeira infância e progredindo na adolescência e na idade adulta, até a vida adulta. </a:t>
            </a:r>
            <a:endParaRPr lang="pt-BR" sz="2400" b="1" dirty="0" smtClean="0">
              <a:solidFill>
                <a:schemeClr val="tx1"/>
              </a:solidFill>
              <a:latin typeface="Bahnschrift Light SemiCondensed" panose="020B0502040204020203" pitchFamily="34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pt-BR" sz="2400" b="1" dirty="0" smtClean="0">
                <a:solidFill>
                  <a:schemeClr val="tx1"/>
                </a:solidFill>
                <a:latin typeface="Bahnschrift Light SemiCondensed" panose="020B0502040204020203" pitchFamily="34" charset="0"/>
              </a:rPr>
              <a:t>As </a:t>
            </a:r>
            <a:r>
              <a:rPr lang="pt-BR" sz="2400" b="1" dirty="0">
                <a:solidFill>
                  <a:schemeClr val="tx1"/>
                </a:solidFill>
                <a:latin typeface="Bahnschrift Light SemiCondensed" panose="020B0502040204020203" pitchFamily="34" charset="0"/>
              </a:rPr>
              <a:t>doenças bucais afetam desproporcionalmente os grupos mais </a:t>
            </a:r>
            <a:r>
              <a:rPr lang="pt-BR" sz="2400" b="1" dirty="0">
                <a:solidFill>
                  <a:schemeClr val="accent2">
                    <a:lumMod val="75000"/>
                  </a:schemeClr>
                </a:solidFill>
                <a:latin typeface="Bahnschrift Light SemiCondensed" panose="020B0502040204020203" pitchFamily="34" charset="0"/>
              </a:rPr>
              <a:t>pobres</a:t>
            </a:r>
            <a:r>
              <a:rPr lang="pt-BR" sz="2400" b="1" dirty="0">
                <a:solidFill>
                  <a:schemeClr val="tx1"/>
                </a:solidFill>
                <a:latin typeface="Bahnschrift Light SemiCondensed" panose="020B0502040204020203" pitchFamily="34" charset="0"/>
              </a:rPr>
              <a:t> e </a:t>
            </a:r>
            <a:r>
              <a:rPr lang="pt-BR" sz="2400" b="1" dirty="0">
                <a:solidFill>
                  <a:schemeClr val="accent2">
                    <a:lumMod val="75000"/>
                  </a:schemeClr>
                </a:solidFill>
                <a:latin typeface="Bahnschrift Light SemiCondensed" panose="020B0502040204020203" pitchFamily="34" charset="0"/>
              </a:rPr>
              <a:t>marginalizados</a:t>
            </a:r>
            <a:r>
              <a:rPr lang="pt-BR" sz="2400" b="1" dirty="0">
                <a:solidFill>
                  <a:schemeClr val="tx1"/>
                </a:solidFill>
                <a:latin typeface="Bahnschrift Light SemiCondensed" panose="020B0502040204020203" pitchFamily="34" charset="0"/>
              </a:rPr>
              <a:t> da sociedade, estando intimamente ligadas ao </a:t>
            </a:r>
            <a:r>
              <a:rPr lang="pt-BR" sz="2400" b="1" i="1" dirty="0">
                <a:solidFill>
                  <a:schemeClr val="accent2">
                    <a:lumMod val="75000"/>
                  </a:schemeClr>
                </a:solidFill>
                <a:latin typeface="Bahnschrift Light SemiCondensed" panose="020B0502040204020203" pitchFamily="34" charset="0"/>
              </a:rPr>
              <a:t>status</a:t>
            </a:r>
            <a:r>
              <a:rPr lang="pt-BR" sz="2400" b="1" dirty="0">
                <a:solidFill>
                  <a:schemeClr val="accent2">
                    <a:lumMod val="75000"/>
                  </a:schemeClr>
                </a:solidFill>
                <a:latin typeface="Bahnschrift Light SemiCondensed" panose="020B0502040204020203" pitchFamily="34" charset="0"/>
              </a:rPr>
              <a:t> socioeconômico</a:t>
            </a:r>
            <a:r>
              <a:rPr lang="pt-BR" sz="2400" b="1" dirty="0">
                <a:solidFill>
                  <a:schemeClr val="tx1"/>
                </a:solidFill>
                <a:latin typeface="Bahnschrift Light SemiCondensed" panose="020B0502040204020203" pitchFamily="34" charset="0"/>
              </a:rPr>
              <a:t> e aos </a:t>
            </a:r>
            <a:r>
              <a:rPr lang="pt-BR" sz="2400" b="1" dirty="0">
                <a:solidFill>
                  <a:schemeClr val="accent2">
                    <a:lumMod val="75000"/>
                  </a:schemeClr>
                </a:solidFill>
                <a:latin typeface="Bahnschrift Light SemiCondensed" panose="020B0502040204020203" pitchFamily="34" charset="0"/>
              </a:rPr>
              <a:t>determinantes sociais e comerciais </a:t>
            </a:r>
            <a:r>
              <a:rPr lang="pt-BR" sz="2400" b="1" dirty="0">
                <a:solidFill>
                  <a:schemeClr val="tx1"/>
                </a:solidFill>
                <a:latin typeface="Bahnschrift Light SemiCondensed" panose="020B0502040204020203" pitchFamily="34" charset="0"/>
              </a:rPr>
              <a:t>mais amplos. </a:t>
            </a:r>
            <a:endParaRPr lang="pt-BR" sz="2400" b="1" dirty="0" smtClean="0">
              <a:solidFill>
                <a:schemeClr val="tx1"/>
              </a:solidFill>
              <a:latin typeface="Bahnschrift Light SemiCondensed" panose="020B0502040204020203" pitchFamily="34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pt-BR" sz="2400" b="1" dirty="0" smtClean="0">
                <a:solidFill>
                  <a:schemeClr val="tx1"/>
                </a:solidFill>
                <a:latin typeface="Bahnschrift Light SemiCondensed" panose="020B0502040204020203" pitchFamily="34" charset="0"/>
              </a:rPr>
              <a:t>O </a:t>
            </a:r>
            <a:r>
              <a:rPr lang="pt-BR" sz="2400" b="1" dirty="0">
                <a:solidFill>
                  <a:schemeClr val="tx1"/>
                </a:solidFill>
                <a:latin typeface="Bahnschrift Light SemiCondensed" panose="020B0502040204020203" pitchFamily="34" charset="0"/>
              </a:rPr>
              <a:t>aumento do consumo de açúcares livres, particularmente </a:t>
            </a:r>
            <a:r>
              <a:rPr lang="pt-BR" sz="2400" b="1" dirty="0" smtClean="0">
                <a:solidFill>
                  <a:schemeClr val="tx1"/>
                </a:solidFill>
                <a:latin typeface="Bahnschrift Light SemiCondensed" panose="020B0502040204020203" pitchFamily="34" charset="0"/>
              </a:rPr>
              <a:t>nos países de renda alta, </a:t>
            </a:r>
            <a:r>
              <a:rPr lang="pt-BR" sz="2400" b="1" dirty="0">
                <a:solidFill>
                  <a:schemeClr val="tx1"/>
                </a:solidFill>
                <a:latin typeface="Bahnschrift Light SemiCondensed" panose="020B0502040204020203" pitchFamily="34" charset="0"/>
              </a:rPr>
              <a:t>está causando um aumento na cárie dentária, assim </a:t>
            </a:r>
            <a:r>
              <a:rPr lang="pt-BR" sz="2400" b="1" dirty="0" smtClean="0">
                <a:solidFill>
                  <a:schemeClr val="tx1"/>
                </a:solidFill>
                <a:latin typeface="Bahnschrift Light SemiCondensed" panose="020B0502040204020203" pitchFamily="34" charset="0"/>
              </a:rPr>
              <a:t>como em outras doenças, </a:t>
            </a:r>
            <a:r>
              <a:rPr lang="pt-BR" sz="2400" b="1" dirty="0">
                <a:solidFill>
                  <a:schemeClr val="tx1"/>
                </a:solidFill>
                <a:latin typeface="Bahnschrift Light SemiCondensed" panose="020B0502040204020203" pitchFamily="34" charset="0"/>
              </a:rPr>
              <a:t>como obesidade e </a:t>
            </a:r>
            <a:r>
              <a:rPr lang="pt-BR" sz="2400" b="1" i="1" dirty="0">
                <a:solidFill>
                  <a:schemeClr val="tx1"/>
                </a:solidFill>
                <a:latin typeface="Bahnschrift Light SemiCondensed" panose="020B0502040204020203" pitchFamily="34" charset="0"/>
              </a:rPr>
              <a:t>diabetes.</a:t>
            </a:r>
            <a:r>
              <a:rPr lang="pt-BR" sz="2400" b="1" dirty="0">
                <a:solidFill>
                  <a:schemeClr val="tx1"/>
                </a:solidFill>
                <a:latin typeface="Bahnschrift Light SemiCondensed" panose="020B0502040204020203" pitchFamily="34" charset="0"/>
              </a:rPr>
              <a:t> </a:t>
            </a:r>
            <a:endParaRPr lang="pt-BR" sz="2400" b="1" dirty="0" smtClean="0">
              <a:solidFill>
                <a:schemeClr val="tx1"/>
              </a:solidFill>
              <a:latin typeface="Bahnschrift Light SemiCondensed" panose="020B0502040204020203" pitchFamily="34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pt-BR" sz="2400" b="1" dirty="0" smtClean="0">
                <a:solidFill>
                  <a:schemeClr val="tx1"/>
                </a:solidFill>
                <a:latin typeface="Bahnschrift Light SemiCondensed" panose="020B0502040204020203" pitchFamily="34" charset="0"/>
              </a:rPr>
              <a:t>O </a:t>
            </a:r>
            <a:r>
              <a:rPr lang="pt-BR" sz="2400" b="1" dirty="0">
                <a:solidFill>
                  <a:schemeClr val="tx1"/>
                </a:solidFill>
                <a:latin typeface="Bahnschrift Light SemiCondensed" panose="020B0502040204020203" pitchFamily="34" charset="0"/>
              </a:rPr>
              <a:t>tratamento dentário por si só não pode resolver esse problema. </a:t>
            </a:r>
            <a:r>
              <a:rPr lang="pt-BR" sz="2400" b="1" dirty="0" smtClean="0">
                <a:solidFill>
                  <a:schemeClr val="tx1"/>
                </a:solidFill>
                <a:latin typeface="Bahnschrift Light SemiCondensed" panose="020B0502040204020203" pitchFamily="34" charset="0"/>
              </a:rPr>
              <a:t>É necessária </a:t>
            </a:r>
            <a:r>
              <a:rPr lang="pt-BR" sz="2400" b="1" dirty="0">
                <a:solidFill>
                  <a:schemeClr val="tx1"/>
                </a:solidFill>
                <a:latin typeface="Bahnschrift Light SemiCondensed" panose="020B0502040204020203" pitchFamily="34" charset="0"/>
              </a:rPr>
              <a:t>uma abordagem radicalmente diferente para enfrentar esse desafio global da </a:t>
            </a:r>
            <a:r>
              <a:rPr lang="pt-BR" sz="2400" b="1" dirty="0" smtClean="0">
                <a:solidFill>
                  <a:schemeClr val="tx1"/>
                </a:solidFill>
                <a:latin typeface="Bahnschrift Light SemiCondensed" panose="020B0502040204020203" pitchFamily="34" charset="0"/>
              </a:rPr>
              <a:t>saúde.</a:t>
            </a:r>
            <a:endParaRPr lang="pt-BR" sz="2400" b="1" dirty="0">
              <a:solidFill>
                <a:schemeClr val="tx1"/>
              </a:solidFill>
              <a:latin typeface="Bahnschrift Light SemiCondensed" panose="020B0502040204020203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-32428" y="187048"/>
            <a:ext cx="1242546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6000" b="1" dirty="0">
                <a:solidFill>
                  <a:srgbClr val="6441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encil" panose="040409050D0802020404" pitchFamily="82" charset="0"/>
              </a:rPr>
              <a:t>Conclusões</a:t>
            </a:r>
            <a:endParaRPr lang="pt-BR" sz="6000" dirty="0">
              <a:solidFill>
                <a:srgbClr val="64414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35262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m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061" y="576477"/>
            <a:ext cx="4188515" cy="55963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ítulo 4"/>
          <p:cNvSpPr>
            <a:spLocks noGrp="1"/>
          </p:cNvSpPr>
          <p:nvPr>
            <p:ph type="ctrTitle"/>
          </p:nvPr>
        </p:nvSpPr>
        <p:spPr>
          <a:xfrm>
            <a:off x="4740576" y="781049"/>
            <a:ext cx="7215899" cy="281408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pt-BR" sz="2400" dirty="0">
                <a:latin typeface="Instruction" panose="02000500000000000000" pitchFamily="2" charset="0"/>
              </a:rPr>
              <a:t>Conflitos de interesse entre alimentos e bebidas </a:t>
            </a:r>
            <a:r>
              <a:rPr lang="pt-BR" sz="2400" dirty="0" smtClean="0">
                <a:latin typeface="Instruction" panose="02000500000000000000" pitchFamily="2" charset="0"/>
              </a:rPr>
              <a:t>açucarados,</a:t>
            </a:r>
            <a:r>
              <a:rPr lang="pt-BR" sz="2400" dirty="0">
                <a:latin typeface="Instruction" panose="02000500000000000000" pitchFamily="2" charset="0"/>
              </a:rPr>
              <a:t/>
            </a:r>
            <a:br>
              <a:rPr lang="pt-BR" sz="2400" dirty="0">
                <a:latin typeface="Instruction" panose="02000500000000000000" pitchFamily="2" charset="0"/>
              </a:rPr>
            </a:br>
            <a:r>
              <a:rPr lang="pt-BR" sz="2400" dirty="0">
                <a:latin typeface="Instruction" panose="02000500000000000000" pitchFamily="2" charset="0"/>
              </a:rPr>
              <a:t>organizações de pesquisa industrial e odontológica: </a:t>
            </a:r>
            <a:r>
              <a:rPr lang="pt-BR" sz="2800" dirty="0" smtClean="0">
                <a:latin typeface="Lucida Bright" panose="02040602050505020304" pitchFamily="18" charset="0"/>
              </a:rPr>
              <a:t/>
            </a:r>
            <a:br>
              <a:rPr lang="pt-BR" sz="2800" dirty="0" smtClean="0">
                <a:latin typeface="Lucida Bright" panose="02040602050505020304" pitchFamily="18" charset="0"/>
              </a:rPr>
            </a:br>
            <a:r>
              <a:rPr lang="pt-BR" sz="2800" dirty="0" smtClean="0">
                <a:latin typeface="Lucida Bright" panose="02040602050505020304" pitchFamily="18" charset="0"/>
              </a:rPr>
              <a:t/>
            </a:r>
            <a:br>
              <a:rPr lang="pt-BR" sz="2800" dirty="0" smtClean="0">
                <a:latin typeface="Lucida Bright" panose="02040602050505020304" pitchFamily="18" charset="0"/>
              </a:rPr>
            </a:br>
            <a:r>
              <a:rPr lang="pt-BR" sz="3200" dirty="0" smtClean="0">
                <a:solidFill>
                  <a:srgbClr val="207FB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tempo </a:t>
            </a:r>
            <a:r>
              <a:rPr lang="pt-BR" sz="3200" dirty="0">
                <a:solidFill>
                  <a:srgbClr val="207FB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de reforma</a:t>
            </a:r>
          </a:p>
        </p:txBody>
      </p:sp>
      <p:pic>
        <p:nvPicPr>
          <p:cNvPr id="1034" name="Picture 10" descr="Resultado de imagem para sugar intak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4122" y="3799711"/>
            <a:ext cx="4488951" cy="25245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Resultado de imagem para reduce sugar intak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86" t="4429" r="38705" b="51753"/>
          <a:stretch/>
        </p:blipFill>
        <p:spPr bwMode="auto">
          <a:xfrm>
            <a:off x="7897650" y="4580744"/>
            <a:ext cx="721895" cy="9625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6286286" y="447932"/>
            <a:ext cx="41200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tion Man" panose="00000400000000000000" pitchFamily="2" charset="0"/>
              </a:rPr>
              <a:t>Comentário</a:t>
            </a:r>
            <a:r>
              <a:rPr lang="pt-BR" sz="2400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tion Man" panose="00000400000000000000" pitchFamily="2" charset="0"/>
              </a:rPr>
              <a:t> 1</a:t>
            </a:r>
            <a:endParaRPr lang="pt-BR" sz="2400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ction Man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4694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60" y="1796822"/>
            <a:ext cx="4324349" cy="46926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61" y="170703"/>
            <a:ext cx="2400267" cy="14906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ângulo 4"/>
          <p:cNvSpPr/>
          <p:nvPr/>
        </p:nvSpPr>
        <p:spPr>
          <a:xfrm>
            <a:off x="4943875" y="6181694"/>
            <a:ext cx="7131295" cy="615553"/>
          </a:xfrm>
          <a:prstGeom prst="rect">
            <a:avLst/>
          </a:prstGeom>
        </p:spPr>
        <p:txBody>
          <a:bodyPr wrap="square" lIns="121912" tIns="60956" rIns="121912" bIns="60956">
            <a:spAutoFit/>
          </a:bodyPr>
          <a:lstStyle/>
          <a:p>
            <a:pPr algn="r" defTabSz="1219110"/>
            <a:r>
              <a:rPr lang="pt-BR" sz="1600" dirty="0">
                <a:solidFill>
                  <a:prstClr val="black"/>
                </a:solidFill>
                <a:hlinkClick r:id="rId6"/>
              </a:rPr>
              <a:t>https://www.paho.org/bra/images/stories/GCC/ingestao%20de%20acucares%20por%20adultos%20e%20criancas_portugues.pdf?ua=1</a:t>
            </a:r>
            <a:endParaRPr lang="pt-BR" sz="1600" dirty="0">
              <a:solidFill>
                <a:prstClr val="black"/>
              </a:solidFill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60" t="28240" r="22781" b="50000"/>
          <a:stretch/>
        </p:blipFill>
        <p:spPr bwMode="auto">
          <a:xfrm>
            <a:off x="3119671" y="242757"/>
            <a:ext cx="8955496" cy="21755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58" t="45525" r="22347" b="47376"/>
          <a:stretch/>
        </p:blipFill>
        <p:spPr bwMode="auto">
          <a:xfrm>
            <a:off x="4463821" y="2660918"/>
            <a:ext cx="7510875" cy="6923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92" t="45675" r="23450" b="30526"/>
          <a:stretch/>
        </p:blipFill>
        <p:spPr bwMode="auto">
          <a:xfrm>
            <a:off x="5615947" y="3717036"/>
            <a:ext cx="6238048" cy="23212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2988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266881" y="276001"/>
            <a:ext cx="82573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>
              <a:defRPr sz="2800" b="1">
                <a:solidFill>
                  <a:schemeClr val="accent1"/>
                </a:solidFill>
                <a:latin typeface="Agency FB" panose="020B0503020202020204" pitchFamily="34" charset="0"/>
              </a:defRPr>
            </a:lvl1pPr>
          </a:lstStyle>
          <a:p>
            <a:r>
              <a:rPr lang="pt-BR" dirty="0" smtClean="0"/>
              <a:t>COMENTÁRIO 1</a:t>
            </a:r>
            <a:endParaRPr lang="pt-BR" dirty="0"/>
          </a:p>
        </p:txBody>
      </p:sp>
      <p:sp>
        <p:nvSpPr>
          <p:cNvPr id="2" name="CaixaDeTexto 1"/>
          <p:cNvSpPr txBox="1"/>
          <p:nvPr/>
        </p:nvSpPr>
        <p:spPr>
          <a:xfrm>
            <a:off x="266881" y="928245"/>
            <a:ext cx="11689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chemeClr val="accent6">
                    <a:lumMod val="75000"/>
                  </a:schemeClr>
                </a:solidFill>
                <a:latin typeface="Maiandra GD" panose="020E0502030308020204" pitchFamily="34" charset="0"/>
              </a:rPr>
              <a:t>A comunidade de pesquisa odontológica global  tem um papel importante na implementação da diretriz da OMS promovendo a pesquisa em intervenções  de saúde e dieta.</a:t>
            </a:r>
            <a:endParaRPr lang="pt-BR" dirty="0">
              <a:solidFill>
                <a:schemeClr val="accent6">
                  <a:lumMod val="75000"/>
                </a:schemeClr>
              </a:solidFill>
              <a:latin typeface="Maiandra GD" panose="020E0502030308020204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266881" y="1939627"/>
            <a:ext cx="11689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chemeClr val="accent6">
                    <a:lumMod val="75000"/>
                  </a:schemeClr>
                </a:solidFill>
                <a:latin typeface="Maiandra GD" panose="020E0502030308020204" pitchFamily="34" charset="0"/>
              </a:rPr>
              <a:t>Conflitos de interesse financeiro com a Indústria do Açúcar.</a:t>
            </a:r>
            <a:endParaRPr lang="pt-BR" dirty="0">
              <a:solidFill>
                <a:schemeClr val="accent6">
                  <a:lumMod val="75000"/>
                </a:schemeClr>
              </a:solidFill>
              <a:latin typeface="Maiandra GD" panose="020E0502030308020204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484909" y="2673917"/>
            <a:ext cx="10986654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chemeClr val="accent6">
                    <a:lumMod val="75000"/>
                  </a:schemeClr>
                </a:solidFill>
                <a:latin typeface="Maiandra GD" panose="020E0502030308020204" pitchFamily="34" charset="0"/>
              </a:rPr>
              <a:t>Foco na Cárie Dentária:</a:t>
            </a:r>
          </a:p>
          <a:p>
            <a:pPr algn="ctr">
              <a:lnSpc>
                <a:spcPct val="150000"/>
              </a:lnSpc>
            </a:pPr>
            <a:r>
              <a:rPr lang="pt-BR" b="1" dirty="0" smtClean="0">
                <a:solidFill>
                  <a:schemeClr val="accent6">
                    <a:lumMod val="75000"/>
                  </a:schemeClr>
                </a:solidFill>
                <a:latin typeface="Maiandra GD" panose="020E0502030308020204" pitchFamily="34" charset="0"/>
              </a:rPr>
              <a:t>Intervenção com aplicações comerciais (xilitol)</a:t>
            </a:r>
          </a:p>
          <a:p>
            <a:pPr algn="ctr">
              <a:lnSpc>
                <a:spcPct val="150000"/>
              </a:lnSpc>
            </a:pPr>
            <a:r>
              <a:rPr lang="pt-BR" b="1" dirty="0" smtClean="0">
                <a:solidFill>
                  <a:schemeClr val="accent6">
                    <a:lumMod val="75000"/>
                  </a:schemeClr>
                </a:solidFill>
                <a:latin typeface="Maiandra GD" panose="020E0502030308020204" pitchFamily="34" charset="0"/>
              </a:rPr>
              <a:t>Orientações de higiene bucal (dentifrício </a:t>
            </a:r>
            <a:r>
              <a:rPr lang="pt-BR" b="1" dirty="0" err="1" smtClean="0">
                <a:solidFill>
                  <a:schemeClr val="accent6">
                    <a:lumMod val="75000"/>
                  </a:schemeClr>
                </a:solidFill>
                <a:latin typeface="Maiandra GD" panose="020E0502030308020204" pitchFamily="34" charset="0"/>
              </a:rPr>
              <a:t>fluoretado</a:t>
            </a:r>
            <a:r>
              <a:rPr lang="pt-BR" b="1" dirty="0" smtClean="0">
                <a:solidFill>
                  <a:schemeClr val="accent6">
                    <a:lumMod val="75000"/>
                  </a:schemeClr>
                </a:solidFill>
                <a:latin typeface="Maiandra GD" panose="020E0502030308020204" pitchFamily="34" charset="0"/>
              </a:rPr>
              <a:t>, goma de mascar sem açúcar)</a:t>
            </a:r>
          </a:p>
          <a:p>
            <a:pPr algn="ctr">
              <a:lnSpc>
                <a:spcPct val="150000"/>
              </a:lnSpc>
            </a:pPr>
            <a:r>
              <a:rPr lang="pt-BR" b="1" dirty="0" smtClean="0">
                <a:solidFill>
                  <a:schemeClr val="accent6">
                    <a:lumMod val="75000"/>
                  </a:schemeClr>
                </a:solidFill>
                <a:latin typeface="Maiandra GD" panose="020E0502030308020204" pitchFamily="34" charset="0"/>
              </a:rPr>
              <a:t>Consumo de açúcar</a:t>
            </a:r>
            <a:endParaRPr lang="pt-BR" b="1" dirty="0">
              <a:solidFill>
                <a:schemeClr val="accent6">
                  <a:lumMod val="75000"/>
                </a:schemeClr>
              </a:solidFill>
              <a:latin typeface="Maiandra GD" panose="020E0502030308020204" pitchFamily="34" charset="0"/>
            </a:endParaRPr>
          </a:p>
        </p:txBody>
      </p:sp>
      <p:cxnSp>
        <p:nvCxnSpPr>
          <p:cNvPr id="8" name="Conector de seta reta 7"/>
          <p:cNvCxnSpPr/>
          <p:nvPr/>
        </p:nvCxnSpPr>
        <p:spPr>
          <a:xfrm>
            <a:off x="6111677" y="1588431"/>
            <a:ext cx="0" cy="32348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9" name="Conector de seta reta 8"/>
          <p:cNvCxnSpPr/>
          <p:nvPr/>
        </p:nvCxnSpPr>
        <p:spPr>
          <a:xfrm>
            <a:off x="6111677" y="2308866"/>
            <a:ext cx="0" cy="32348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1030" name="Picture 6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67" b="99833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1486" y="3737401"/>
            <a:ext cx="828514" cy="552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aixaDeTexto 12"/>
          <p:cNvSpPr txBox="1"/>
          <p:nvPr/>
        </p:nvSpPr>
        <p:spPr>
          <a:xfrm>
            <a:off x="266881" y="4516569"/>
            <a:ext cx="11689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chemeClr val="accent6">
                    <a:lumMod val="75000"/>
                  </a:schemeClr>
                </a:solidFill>
                <a:latin typeface="Maiandra GD" panose="020E0502030308020204" pitchFamily="34" charset="0"/>
              </a:rPr>
              <a:t>O financiamento de pesquisa pela indústria apresenta um risco de viés de como o estudo foi delineado, conduzido e publicado.</a:t>
            </a:r>
            <a:endParaRPr lang="pt-BR" dirty="0">
              <a:solidFill>
                <a:schemeClr val="accent6">
                  <a:lumMod val="75000"/>
                </a:schemeClr>
              </a:solidFill>
              <a:latin typeface="Maiandra GD" panose="020E0502030308020204" pitchFamily="34" charset="0"/>
            </a:endParaRPr>
          </a:p>
        </p:txBody>
      </p:sp>
      <p:cxnSp>
        <p:nvCxnSpPr>
          <p:cNvPr id="14" name="Conector de seta reta 13"/>
          <p:cNvCxnSpPr/>
          <p:nvPr/>
        </p:nvCxnSpPr>
        <p:spPr>
          <a:xfrm>
            <a:off x="6141209" y="4220793"/>
            <a:ext cx="0" cy="32348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5" name="Conector de seta reta 14"/>
          <p:cNvCxnSpPr/>
          <p:nvPr/>
        </p:nvCxnSpPr>
        <p:spPr>
          <a:xfrm>
            <a:off x="6143031" y="5149045"/>
            <a:ext cx="0" cy="32348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6" name="CaixaDeTexto 15"/>
          <p:cNvSpPr txBox="1"/>
          <p:nvPr/>
        </p:nvSpPr>
        <p:spPr>
          <a:xfrm>
            <a:off x="266881" y="5444818"/>
            <a:ext cx="11689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chemeClr val="accent6">
                    <a:lumMod val="75000"/>
                  </a:schemeClr>
                </a:solidFill>
                <a:latin typeface="Maiandra GD" panose="020E0502030308020204" pitchFamily="34" charset="0"/>
              </a:rPr>
              <a:t>A Academia Nacional de Medicina dos EUA publicou um relatório sobre o COI em pesquisa médica, educação, farmacêutica, dispositivos médicos e biotecnologia.</a:t>
            </a:r>
            <a:endParaRPr lang="pt-BR" dirty="0">
              <a:solidFill>
                <a:schemeClr val="accent6">
                  <a:lumMod val="75000"/>
                </a:schemeClr>
              </a:solidFill>
              <a:latin typeface="Maiandra GD" panose="020E0502030308020204" pitchFamily="34" charset="0"/>
            </a:endParaRPr>
          </a:p>
        </p:txBody>
      </p:sp>
      <p:cxnSp>
        <p:nvCxnSpPr>
          <p:cNvPr id="17" name="Conector de seta reta 16"/>
          <p:cNvCxnSpPr/>
          <p:nvPr/>
        </p:nvCxnSpPr>
        <p:spPr>
          <a:xfrm>
            <a:off x="6117144" y="6091149"/>
            <a:ext cx="0" cy="32348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5695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4746" y="480353"/>
            <a:ext cx="11679383" cy="1356360"/>
          </a:xfrm>
        </p:spPr>
        <p:txBody>
          <a:bodyPr>
            <a:normAutofit/>
          </a:bodyPr>
          <a:lstStyle/>
          <a:p>
            <a:pPr algn="ctr"/>
            <a:r>
              <a:rPr lang="pt-BR" sz="4000" b="1" dirty="0" smtClean="0">
                <a:latin typeface="Action Man" panose="00000400000000000000" pitchFamily="2" charset="0"/>
              </a:rPr>
              <a:t>Oral Health </a:t>
            </a:r>
            <a:r>
              <a:rPr lang="pt-BR" sz="4000" b="1" dirty="0" err="1" smtClean="0">
                <a:latin typeface="Action Man" panose="00000400000000000000" pitchFamily="2" charset="0"/>
              </a:rPr>
              <a:t>matters</a:t>
            </a:r>
            <a:r>
              <a:rPr lang="pt-BR" sz="4000" b="1" dirty="0" smtClean="0">
                <a:latin typeface="Action Man" panose="00000400000000000000" pitchFamily="2" charset="0"/>
              </a:rPr>
              <a:t> </a:t>
            </a:r>
            <a:endParaRPr lang="pt-BR" sz="4000" b="1" dirty="0">
              <a:latin typeface="Action Man" panose="00000400000000000000" pitchFamily="2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263237" y="295688"/>
            <a:ext cx="22028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gency FB" panose="020B0503020202020204" pitchFamily="34" charset="0"/>
              </a:rPr>
              <a:t>INTRODUÇÃO</a:t>
            </a:r>
            <a:endParaRPr lang="pt-BR" sz="2800" b="1" dirty="0">
              <a:solidFill>
                <a:schemeClr val="accent5">
                  <a:lumMod val="60000"/>
                  <a:lumOff val="40000"/>
                </a:schemeClr>
              </a:solidFill>
              <a:latin typeface="Agency FB" panose="020B0503020202020204" pitchFamily="34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340" y="2345811"/>
            <a:ext cx="5205447" cy="2895599"/>
          </a:xfrm>
          <a:prstGeom prst="rect">
            <a:avLst/>
          </a:prstGeom>
          <a:ln w="127000" cap="sq">
            <a:solidFill>
              <a:schemeClr val="accent1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CaixaDeTexto 6"/>
          <p:cNvSpPr txBox="1"/>
          <p:nvPr/>
        </p:nvSpPr>
        <p:spPr>
          <a:xfrm>
            <a:off x="568036" y="5615241"/>
            <a:ext cx="55002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>
                <a:solidFill>
                  <a:schemeClr val="accent5">
                    <a:lumMod val="50000"/>
                  </a:schemeClr>
                </a:solidFill>
                <a:latin typeface="Kristen ITC" panose="03050502040202030202" pitchFamily="66" charset="0"/>
              </a:rPr>
              <a:t>Identidade pessoal</a:t>
            </a:r>
            <a:endParaRPr lang="pt-BR" sz="2400" dirty="0">
              <a:solidFill>
                <a:schemeClr val="accent5">
                  <a:lumMod val="50000"/>
                </a:schemeClr>
              </a:solidFill>
              <a:latin typeface="Kristen ITC" panose="03050502040202030202" pitchFamily="66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7890165" y="1937396"/>
            <a:ext cx="22167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Berlin Sans FB Demi" panose="020E0802020502020306" pitchFamily="34" charset="0"/>
              </a:rPr>
              <a:t>Saúde oral</a:t>
            </a:r>
            <a:endParaRPr lang="pt-BR" sz="2800" dirty="0">
              <a:solidFill>
                <a:schemeClr val="accent1">
                  <a:lumMod val="60000"/>
                  <a:lumOff val="40000"/>
                </a:schemeClr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6650183" y="5015076"/>
            <a:ext cx="46966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1600" dirty="0" smtClean="0"/>
              <a:t>Subjetiva e dinâmica;</a:t>
            </a:r>
          </a:p>
          <a:p>
            <a:pPr algn="ctr">
              <a:lnSpc>
                <a:spcPct val="150000"/>
              </a:lnSpc>
            </a:pPr>
            <a:r>
              <a:rPr lang="pt-BR" sz="1600" dirty="0" smtClean="0"/>
              <a:t>Permite comer, falar, sorrir, socializar sem desconforto, dor ou vergonha.</a:t>
            </a:r>
            <a:endParaRPr lang="pt-BR" sz="1600" dirty="0"/>
          </a:p>
        </p:txBody>
      </p:sp>
      <p:sp>
        <p:nvSpPr>
          <p:cNvPr id="23" name="CaixaDeTexto 22"/>
          <p:cNvSpPr txBox="1"/>
          <p:nvPr/>
        </p:nvSpPr>
        <p:spPr>
          <a:xfrm>
            <a:off x="6192983" y="2535487"/>
            <a:ext cx="5611091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dirty="0">
                <a:latin typeface="Bradley Hand ITC" panose="03070402050302030203" pitchFamily="66" charset="0"/>
              </a:rPr>
              <a:t>“A saúde bucal é multifacetada e inclui a capacidade de falar, sorrir, cheirar, provar, tocar, mastigar, engolir e transmitir uma gama de emoções por meio de expressões faciais com confiança e sem dor, desconforto e doença do complexo </a:t>
            </a:r>
            <a:r>
              <a:rPr lang="pt-BR" dirty="0" smtClean="0">
                <a:latin typeface="Bradley Hand ITC" panose="03070402050302030203" pitchFamily="66" charset="0"/>
              </a:rPr>
              <a:t>craniofacial”.</a:t>
            </a:r>
            <a:endParaRPr lang="pt-BR" dirty="0">
              <a:latin typeface="Bradley Hand ITC" panose="03070402050302030203" pitchFamily="66" charset="0"/>
            </a:endParaRPr>
          </a:p>
        </p:txBody>
      </p:sp>
      <p:sp>
        <p:nvSpPr>
          <p:cNvPr id="22" name="CaixaDeTexto 21"/>
          <p:cNvSpPr txBox="1"/>
          <p:nvPr/>
        </p:nvSpPr>
        <p:spPr>
          <a:xfrm>
            <a:off x="10972804" y="4562439"/>
            <a:ext cx="8174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 smtClean="0">
                <a:solidFill>
                  <a:schemeClr val="accent1">
                    <a:lumMod val="75000"/>
                  </a:schemeClr>
                </a:solidFill>
                <a:latin typeface="Bahnschrift" panose="020B0502040204020203" pitchFamily="34" charset="0"/>
              </a:rPr>
              <a:t>FDI</a:t>
            </a:r>
            <a:endParaRPr lang="pt-BR" sz="1200" dirty="0">
              <a:solidFill>
                <a:schemeClr val="accent1">
                  <a:lumMod val="75000"/>
                </a:schemeClr>
              </a:solidFill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0314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266881" y="276001"/>
            <a:ext cx="82573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>
              <a:defRPr sz="2800" b="1">
                <a:solidFill>
                  <a:schemeClr val="accent1"/>
                </a:solidFill>
                <a:latin typeface="Agency FB" panose="020B0503020202020204" pitchFamily="34" charset="0"/>
              </a:defRPr>
            </a:lvl1pPr>
          </a:lstStyle>
          <a:p>
            <a:r>
              <a:rPr lang="pt-BR" dirty="0" smtClean="0"/>
              <a:t>COMENTÁRIO 1</a:t>
            </a:r>
            <a:endParaRPr lang="pt-BR" dirty="0"/>
          </a:p>
        </p:txBody>
      </p:sp>
      <p:sp>
        <p:nvSpPr>
          <p:cNvPr id="2" name="CaixaDeTexto 1"/>
          <p:cNvSpPr txBox="1"/>
          <p:nvPr/>
        </p:nvSpPr>
        <p:spPr>
          <a:xfrm>
            <a:off x="266881" y="1246910"/>
            <a:ext cx="11689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chemeClr val="accent6">
                    <a:lumMod val="75000"/>
                  </a:schemeClr>
                </a:solidFill>
                <a:latin typeface="Maiandra GD" panose="020E0502030308020204" pitchFamily="34" charset="0"/>
              </a:rPr>
              <a:t>Não houve divulgação desse relatório por parte da comunidade de pesquisa odontológica.</a:t>
            </a:r>
            <a:endParaRPr lang="pt-BR" dirty="0">
              <a:solidFill>
                <a:schemeClr val="accent6">
                  <a:lumMod val="75000"/>
                </a:schemeClr>
              </a:solidFill>
              <a:latin typeface="Maiandra GD" panose="020E0502030308020204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266881" y="2004351"/>
            <a:ext cx="11689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chemeClr val="accent6">
                    <a:lumMod val="75000"/>
                  </a:schemeClr>
                </a:solidFill>
                <a:latin typeface="Maiandra GD" panose="020E0502030308020204" pitchFamily="34" charset="0"/>
              </a:rPr>
              <a:t>É hora das organizações de pesquisa odontológica desenvolverem e implementarem políticas transparentes e baseadas em evidências para eliminar ou gerenciar o COI com empresas de alimentos açucarados.</a:t>
            </a:r>
            <a:endParaRPr lang="pt-BR" dirty="0">
              <a:solidFill>
                <a:schemeClr val="accent6">
                  <a:lumMod val="75000"/>
                </a:schemeClr>
              </a:solidFill>
              <a:latin typeface="Maiandra GD" panose="020E0502030308020204" pitchFamily="34" charset="0"/>
            </a:endParaRPr>
          </a:p>
        </p:txBody>
      </p:sp>
      <p:cxnSp>
        <p:nvCxnSpPr>
          <p:cNvPr id="8" name="Conector de seta reta 7"/>
          <p:cNvCxnSpPr/>
          <p:nvPr/>
        </p:nvCxnSpPr>
        <p:spPr>
          <a:xfrm>
            <a:off x="6111677" y="1616141"/>
            <a:ext cx="0" cy="32348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7" name="Conector de seta reta 16"/>
          <p:cNvCxnSpPr/>
          <p:nvPr/>
        </p:nvCxnSpPr>
        <p:spPr>
          <a:xfrm>
            <a:off x="6111677" y="923424"/>
            <a:ext cx="0" cy="32348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4" name="CaixaDeTexto 3"/>
          <p:cNvSpPr txBox="1"/>
          <p:nvPr/>
        </p:nvSpPr>
        <p:spPr>
          <a:xfrm>
            <a:off x="429491" y="2798612"/>
            <a:ext cx="11333018" cy="369331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u="sng" dirty="0" smtClean="0">
                <a:solidFill>
                  <a:schemeClr val="accent3">
                    <a:lumMod val="50000"/>
                  </a:schemeClr>
                </a:solidFill>
                <a:latin typeface="Arial Narrow" panose="020B0606020202030204" pitchFamily="34" charset="0"/>
              </a:rPr>
              <a:t>Recomendações para o gerenciamento de conflitos de interesse financeiros entre organizações de pesquisa odontológica e a Indústria do açúcar</a:t>
            </a:r>
          </a:p>
          <a:p>
            <a:pPr algn="ctr"/>
            <a:endParaRPr lang="pt-BR" u="sng" dirty="0" smtClean="0">
              <a:solidFill>
                <a:schemeClr val="accent3">
                  <a:lumMod val="50000"/>
                </a:schemeClr>
              </a:solidFill>
              <a:latin typeface="Arial Narrow" panose="020B0606020202030204" pitchFamily="34" charset="0"/>
            </a:endParaRPr>
          </a:p>
          <a:p>
            <a:pPr algn="ctr"/>
            <a:r>
              <a:rPr lang="pt-BR" dirty="0" smtClean="0">
                <a:solidFill>
                  <a:schemeClr val="accent3">
                    <a:lumMod val="50000"/>
                  </a:schemeClr>
                </a:solidFill>
                <a:latin typeface="Arial Narrow" panose="020B0606020202030204" pitchFamily="34" charset="0"/>
              </a:rPr>
              <a:t>As organizações devem:</a:t>
            </a:r>
          </a:p>
          <a:p>
            <a:pPr marL="342900" indent="-342900" algn="ctr">
              <a:buFont typeface="+mj-lt"/>
              <a:buAutoNum type="arabicPeriod"/>
            </a:pPr>
            <a:r>
              <a:rPr lang="pt-BR" dirty="0" smtClean="0">
                <a:solidFill>
                  <a:schemeClr val="accent3">
                    <a:lumMod val="50000"/>
                  </a:schemeClr>
                </a:solidFill>
                <a:latin typeface="Arial Narrow" panose="020B0606020202030204" pitchFamily="34" charset="0"/>
              </a:rPr>
              <a:t>Adotar políticas do Relatório do COI para a organização de quaisquer entidade relacionada (</a:t>
            </a:r>
            <a:r>
              <a:rPr lang="pt-BR" dirty="0" err="1" smtClean="0">
                <a:solidFill>
                  <a:schemeClr val="accent3">
                    <a:lumMod val="50000"/>
                  </a:schemeClr>
                </a:solidFill>
                <a:latin typeface="Arial Narrow" panose="020B0606020202030204" pitchFamily="34" charset="0"/>
              </a:rPr>
              <a:t>ex</a:t>
            </a:r>
            <a:r>
              <a:rPr lang="pt-BR" dirty="0" smtClean="0">
                <a:solidFill>
                  <a:schemeClr val="accent3">
                    <a:lumMod val="50000"/>
                  </a:schemeClr>
                </a:solidFill>
                <a:latin typeface="Arial Narrow" panose="020B0606020202030204" pitchFamily="34" charset="0"/>
              </a:rPr>
              <a:t>: revista odontológica);</a:t>
            </a:r>
          </a:p>
          <a:p>
            <a:pPr marL="342900" indent="-342900" algn="ctr">
              <a:buFont typeface="+mj-lt"/>
              <a:buAutoNum type="arabicPeriod"/>
            </a:pPr>
            <a:r>
              <a:rPr lang="pt-BR" dirty="0" smtClean="0">
                <a:solidFill>
                  <a:schemeClr val="accent3">
                    <a:lumMod val="50000"/>
                  </a:schemeClr>
                </a:solidFill>
                <a:latin typeface="Arial Narrow" panose="020B0606020202030204" pitchFamily="34" charset="0"/>
              </a:rPr>
              <a:t>Informar publicamente os pagamentos dos dentistas, dos pesquisadores, das instituições de saúde, dos profissionais da sociedade e dos provedores de educação odontológica continuada;</a:t>
            </a:r>
          </a:p>
          <a:p>
            <a:pPr marL="342900" indent="-342900" algn="ctr">
              <a:buFont typeface="+mj-lt"/>
              <a:buAutoNum type="arabicPeriod"/>
            </a:pPr>
            <a:r>
              <a:rPr lang="pt-BR" dirty="0" smtClean="0">
                <a:solidFill>
                  <a:schemeClr val="accent3">
                    <a:lumMod val="50000"/>
                  </a:schemeClr>
                </a:solidFill>
                <a:latin typeface="Arial Narrow" panose="020B0606020202030204" pitchFamily="34" charset="0"/>
              </a:rPr>
              <a:t>Impedir que os pesquisadores com conflitos de interesse realizem pesquisas com humanos, exceto quando for essencial para a conduta segura e rigorosa da pesquisa;</a:t>
            </a:r>
          </a:p>
          <a:p>
            <a:pPr marL="342900" indent="-342900" algn="ctr">
              <a:buFont typeface="+mj-lt"/>
              <a:buAutoNum type="arabicPeriod"/>
            </a:pPr>
            <a:r>
              <a:rPr lang="pt-BR" dirty="0" smtClean="0">
                <a:solidFill>
                  <a:schemeClr val="accent3">
                    <a:lumMod val="50000"/>
                  </a:schemeClr>
                </a:solidFill>
                <a:latin typeface="Arial Narrow" panose="020B0606020202030204" pitchFamily="34" charset="0"/>
              </a:rPr>
              <a:t>Proibir ou romper relacionamentos com a indústria que apresentem riscos inaceitáveis de influência sobre a tomada de decisão profissional ou perda da confiança do público;</a:t>
            </a:r>
          </a:p>
          <a:p>
            <a:pPr marL="342900" indent="-342900" algn="ctr">
              <a:buFont typeface="+mj-lt"/>
              <a:buAutoNum type="arabicPeriod"/>
            </a:pPr>
            <a:r>
              <a:rPr lang="pt-BR" dirty="0" smtClean="0">
                <a:solidFill>
                  <a:schemeClr val="accent3">
                    <a:lumMod val="50000"/>
                  </a:schemeClr>
                </a:solidFill>
                <a:latin typeface="Arial Narrow" panose="020B0606020202030204" pitchFamily="34" charset="0"/>
              </a:rPr>
              <a:t>Reduzir a influência da Indústria no desenvolvimento de diretrizes de prática clínica;</a:t>
            </a:r>
          </a:p>
          <a:p>
            <a:pPr marL="342900" indent="-342900" algn="ctr">
              <a:buFont typeface="+mj-lt"/>
              <a:buAutoNum type="arabicPeriod"/>
            </a:pPr>
            <a:r>
              <a:rPr lang="pt-BR" dirty="0" smtClean="0">
                <a:solidFill>
                  <a:schemeClr val="accent3">
                    <a:lumMod val="50000"/>
                  </a:schemeClr>
                </a:solidFill>
                <a:latin typeface="Arial Narrow" panose="020B0606020202030204" pitchFamily="34" charset="0"/>
              </a:rPr>
              <a:t>Incentivar a promoção da adoção e implementação de políticas recomendadas pelo relatório da ANM para pesquisa clínica.</a:t>
            </a:r>
            <a:endParaRPr lang="pt-BR" dirty="0">
              <a:solidFill>
                <a:schemeClr val="accent3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1094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m para obrigada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28333" y1="46984" x2="70167" y2="50000"/>
                        <a14:foregroundMark x1="31500" y1="42540" x2="72000" y2="45079"/>
                        <a14:foregroundMark x1="29417" y1="49524" x2="44333" y2="50476"/>
                      </a14:backgroundRemoval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94454"/>
            <a:ext cx="11865676" cy="62294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 3"/>
          <p:cNvSpPr/>
          <p:nvPr/>
        </p:nvSpPr>
        <p:spPr>
          <a:xfrm>
            <a:off x="2884838" y="4239742"/>
            <a:ext cx="6096000" cy="96949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t-BR" sz="2400" dirty="0">
                <a:solidFill>
                  <a:schemeClr val="bg1"/>
                </a:solidFill>
                <a:latin typeface="MV Boli" panose="02000500030200090000" pitchFamily="2" charset="0"/>
                <a:ea typeface="Microsoft YaHei UI Light" panose="020B0502040204020203" pitchFamily="34" charset="-122"/>
                <a:cs typeface="MV Boli" panose="02000500030200090000" pitchFamily="2" charset="0"/>
              </a:rPr>
              <a:t>Maria Eduarda Franco </a:t>
            </a:r>
            <a:r>
              <a:rPr lang="pt-BR" sz="2400" dirty="0" err="1">
                <a:solidFill>
                  <a:schemeClr val="bg1"/>
                </a:solidFill>
                <a:latin typeface="MV Boli" panose="02000500030200090000" pitchFamily="2" charset="0"/>
                <a:ea typeface="Microsoft YaHei UI Light" panose="020B0502040204020203" pitchFamily="34" charset="-122"/>
                <a:cs typeface="MV Boli" panose="02000500030200090000" pitchFamily="2" charset="0"/>
              </a:rPr>
              <a:t>Viganó</a:t>
            </a:r>
            <a:endParaRPr lang="pt-BR" sz="2400" dirty="0">
              <a:solidFill>
                <a:schemeClr val="bg1"/>
              </a:solidFill>
              <a:latin typeface="MV Boli" panose="02000500030200090000" pitchFamily="2" charset="0"/>
              <a:ea typeface="Microsoft YaHei UI Light" panose="020B0502040204020203" pitchFamily="34" charset="-122"/>
              <a:cs typeface="MV Boli" panose="02000500030200090000" pitchFamily="2" charset="0"/>
            </a:endParaRPr>
          </a:p>
          <a:p>
            <a:pPr algn="ctr">
              <a:lnSpc>
                <a:spcPct val="150000"/>
              </a:lnSpc>
            </a:pPr>
            <a:r>
              <a:rPr lang="pt-BR" sz="2400" dirty="0">
                <a:solidFill>
                  <a:schemeClr val="bg1"/>
                </a:solidFill>
                <a:latin typeface="MV Boli" panose="02000500030200090000" pitchFamily="2" charset="0"/>
                <a:ea typeface="Microsoft YaHei UI Light" panose="020B0502040204020203" pitchFamily="34" charset="-122"/>
                <a:cs typeface="MV Boli" panose="02000500030200090000" pitchFamily="2" charset="0"/>
              </a:rPr>
              <a:t>Jhandira Daibelis Yampa Vargas </a:t>
            </a:r>
          </a:p>
        </p:txBody>
      </p:sp>
    </p:spTree>
    <p:extLst>
      <p:ext uri="{BB962C8B-B14F-4D97-AF65-F5344CB8AC3E}">
        <p14:creationId xmlns:p14="http://schemas.microsoft.com/office/powerpoint/2010/main" val="1325952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63237" y="295688"/>
            <a:ext cx="22028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gency FB" panose="020B0503020202020204" pitchFamily="34" charset="0"/>
              </a:rPr>
              <a:t>INTRODUÇÃO</a:t>
            </a:r>
            <a:endParaRPr lang="pt-BR" sz="2800" b="1" dirty="0">
              <a:solidFill>
                <a:schemeClr val="accent5">
                  <a:lumMod val="60000"/>
                  <a:lumOff val="40000"/>
                </a:schemeClr>
              </a:solidFill>
              <a:latin typeface="Agency FB" panose="020B0503020202020204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7588828" y="1339806"/>
            <a:ext cx="28194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Berlin Sans FB Demi" panose="020E0802020502020306" pitchFamily="34" charset="0"/>
              </a:rPr>
              <a:t>Doenças bucais</a:t>
            </a:r>
            <a:endParaRPr lang="pt-BR" sz="2800" dirty="0">
              <a:solidFill>
                <a:schemeClr val="accent1">
                  <a:lumMod val="60000"/>
                  <a:lumOff val="40000"/>
                </a:schemeClr>
              </a:solidFill>
              <a:latin typeface="Berlin Sans FB Demi" panose="020E0802020502020306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909"/>
          <a:stretch/>
        </p:blipFill>
        <p:spPr bwMode="auto">
          <a:xfrm>
            <a:off x="609601" y="1327180"/>
            <a:ext cx="5264727" cy="4762500"/>
          </a:xfrm>
          <a:prstGeom prst="rect">
            <a:avLst/>
          </a:prstGeom>
          <a:ln w="127000" cap="sq">
            <a:solidFill>
              <a:schemeClr val="accent1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3" name="CaixaDeTexto 12"/>
          <p:cNvSpPr txBox="1"/>
          <p:nvPr/>
        </p:nvSpPr>
        <p:spPr>
          <a:xfrm>
            <a:off x="6068292" y="1967073"/>
            <a:ext cx="590203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1600" dirty="0" smtClean="0"/>
              <a:t>São evitáveis;</a:t>
            </a:r>
          </a:p>
          <a:p>
            <a:pPr algn="ctr">
              <a:lnSpc>
                <a:spcPct val="150000"/>
              </a:lnSpc>
            </a:pPr>
            <a:r>
              <a:rPr lang="pt-BR" sz="1600" dirty="0" smtClean="0"/>
              <a:t>De natureza crônica e progressiva;</a:t>
            </a:r>
          </a:p>
          <a:p>
            <a:pPr algn="ctr">
              <a:lnSpc>
                <a:spcPct val="150000"/>
              </a:lnSpc>
            </a:pPr>
            <a:r>
              <a:rPr lang="pt-BR" sz="1600" dirty="0" smtClean="0"/>
              <a:t>Resultados negativos significativos;</a:t>
            </a:r>
          </a:p>
          <a:p>
            <a:pPr algn="ctr">
              <a:lnSpc>
                <a:spcPct val="150000"/>
              </a:lnSpc>
            </a:pPr>
            <a:r>
              <a:rPr lang="pt-BR" sz="1600" dirty="0" smtClean="0"/>
              <a:t>Marcador clínico de desvantagem social;</a:t>
            </a:r>
          </a:p>
          <a:p>
            <a:pPr algn="ctr">
              <a:lnSpc>
                <a:spcPct val="150000"/>
              </a:lnSpc>
            </a:pPr>
            <a:r>
              <a:rPr lang="pt-BR" sz="1600" dirty="0" smtClean="0"/>
              <a:t>Diretamente influenciadas por determinantes sociais;</a:t>
            </a:r>
          </a:p>
          <a:p>
            <a:pPr algn="ctr">
              <a:lnSpc>
                <a:spcPct val="150000"/>
              </a:lnSpc>
            </a:pPr>
            <a:r>
              <a:rPr lang="pt-BR" sz="1600" dirty="0" smtClean="0"/>
              <a:t>Questão negligenciada.</a:t>
            </a:r>
            <a:endParaRPr lang="pt-BR" sz="1600" dirty="0"/>
          </a:p>
        </p:txBody>
      </p:sp>
      <p:sp>
        <p:nvSpPr>
          <p:cNvPr id="6" name="CaixaDeTexto 5"/>
          <p:cNvSpPr txBox="1"/>
          <p:nvPr/>
        </p:nvSpPr>
        <p:spPr>
          <a:xfrm>
            <a:off x="6580908" y="4655127"/>
            <a:ext cx="4876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>
                <a:solidFill>
                  <a:schemeClr val="accent5">
                    <a:lumMod val="50000"/>
                  </a:schemeClr>
                </a:solidFill>
                <a:latin typeface="Forte" panose="03060902040502070203" pitchFamily="66" charset="0"/>
              </a:rPr>
              <a:t>O modelo ocidentalizado da Odontologia Moderna é inacessível e inadequado em muitos países de baixa e média renda.</a:t>
            </a:r>
            <a:endParaRPr lang="pt-BR" sz="2400" dirty="0">
              <a:solidFill>
                <a:schemeClr val="accent5">
                  <a:lumMod val="50000"/>
                </a:schemeClr>
              </a:solidFill>
              <a:latin typeface="Forte" panose="0306090204050207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2073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1674" y="480353"/>
            <a:ext cx="11748655" cy="1356360"/>
          </a:xfrm>
        </p:spPr>
        <p:txBody>
          <a:bodyPr/>
          <a:lstStyle/>
          <a:p>
            <a:pPr algn="ctr"/>
            <a:r>
              <a:rPr lang="pt-BR" dirty="0" smtClean="0">
                <a:latin typeface="Forte" panose="03060902040502070203" pitchFamily="66" charset="0"/>
              </a:rPr>
              <a:t>Cárie dentária</a:t>
            </a:r>
            <a:endParaRPr lang="pt-BR" dirty="0">
              <a:latin typeface="Forte" panose="03060902040502070203" pitchFamily="66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263236" y="295688"/>
            <a:ext cx="91855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gency FB" panose="020B0503020202020204" pitchFamily="34" charset="0"/>
              </a:rPr>
              <a:t>RESUMO CLÍNICO E EPIDEMIOLÓGICO DAS DOENÇAS BUCAIS MAIS COMUNS</a:t>
            </a:r>
            <a:endParaRPr lang="pt-BR" sz="2800" b="1" dirty="0">
              <a:solidFill>
                <a:schemeClr val="accent5">
                  <a:lumMod val="60000"/>
                  <a:lumOff val="40000"/>
                </a:schemeClr>
              </a:solidFill>
              <a:latin typeface="Agency FB" panose="020B050302020202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75" y="1729220"/>
            <a:ext cx="4286251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477983" y="1400996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accent5">
                    <a:lumMod val="50000"/>
                  </a:schemeClr>
                </a:solidFill>
                <a:latin typeface="Berlin Sans FB Demi" panose="020E0802020502020306" pitchFamily="34" charset="0"/>
              </a:rPr>
              <a:t>O que é?</a:t>
            </a:r>
            <a:endParaRPr lang="pt-BR" dirty="0">
              <a:solidFill>
                <a:schemeClr val="accent5">
                  <a:lumMod val="50000"/>
                </a:schemeClr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277088" y="1898073"/>
            <a:ext cx="36896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 smtClean="0">
                <a:solidFill>
                  <a:schemeClr val="bg1">
                    <a:lumMod val="65000"/>
                  </a:schemeClr>
                </a:solidFill>
                <a:latin typeface="Bahnschrift SemiCondensed" panose="020B0502040204020203" pitchFamily="34" charset="0"/>
              </a:rPr>
              <a:t>Destruição localizada dos tecidos dentários  pelos subprodutos ácidos da fermentação bacteriana de açúcares livres;</a:t>
            </a:r>
            <a:endParaRPr lang="pt-BR" dirty="0">
              <a:solidFill>
                <a:schemeClr val="bg1">
                  <a:lumMod val="65000"/>
                </a:schemeClr>
              </a:solidFill>
              <a:latin typeface="Bahnschrift SemiCondensed" panose="020B0502040204020203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263235" y="3153811"/>
            <a:ext cx="36896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>
                <a:solidFill>
                  <a:schemeClr val="accent1">
                    <a:lumMod val="75000"/>
                  </a:schemeClr>
                </a:solidFill>
                <a:latin typeface="Bahnschrift SemiCondensed" panose="020B0502040204020203" pitchFamily="34" charset="0"/>
              </a:rPr>
              <a:t>P</a:t>
            </a:r>
            <a:r>
              <a:rPr lang="pt-BR" dirty="0" smtClean="0">
                <a:solidFill>
                  <a:schemeClr val="accent1">
                    <a:lumMod val="75000"/>
                  </a:schemeClr>
                </a:solidFill>
                <a:latin typeface="Bahnschrift SemiCondensed" panose="020B0502040204020203" pitchFamily="34" charset="0"/>
              </a:rPr>
              <a:t>rocesso dinâmico com períodos alternados de desmineralização e </a:t>
            </a:r>
            <a:r>
              <a:rPr lang="pt-BR" dirty="0" err="1" smtClean="0">
                <a:solidFill>
                  <a:schemeClr val="accent1">
                    <a:lumMod val="75000"/>
                  </a:schemeClr>
                </a:solidFill>
                <a:latin typeface="Bahnschrift SemiCondensed" panose="020B0502040204020203" pitchFamily="34" charset="0"/>
              </a:rPr>
              <a:t>remineralização</a:t>
            </a:r>
            <a:r>
              <a:rPr lang="pt-BR" dirty="0" smtClean="0">
                <a:solidFill>
                  <a:schemeClr val="accent1">
                    <a:lumMod val="75000"/>
                  </a:schemeClr>
                </a:solidFill>
                <a:latin typeface="Bahnschrift SemiCondensed" panose="020B0502040204020203" pitchFamily="34" charset="0"/>
              </a:rPr>
              <a:t>;</a:t>
            </a:r>
            <a:endParaRPr lang="pt-BR" dirty="0">
              <a:solidFill>
                <a:schemeClr val="accent1">
                  <a:lumMod val="75000"/>
                </a:schemeClr>
              </a:solidFill>
              <a:latin typeface="Bahnschrift SemiCondensed" panose="020B0502040204020203" pitchFamily="34" charset="0"/>
            </a:endParaRPr>
          </a:p>
        </p:txBody>
      </p:sp>
      <p:grpSp>
        <p:nvGrpSpPr>
          <p:cNvPr id="3" name="Grupo 2"/>
          <p:cNvGrpSpPr/>
          <p:nvPr/>
        </p:nvGrpSpPr>
        <p:grpSpPr>
          <a:xfrm>
            <a:off x="277088" y="4182957"/>
            <a:ext cx="3689640" cy="646331"/>
            <a:chOff x="277088" y="4293795"/>
            <a:chExt cx="3689640" cy="646331"/>
          </a:xfrm>
        </p:grpSpPr>
        <p:sp>
          <p:nvSpPr>
            <p:cNvPr id="9" name="CaixaDeTexto 8"/>
            <p:cNvSpPr txBox="1"/>
            <p:nvPr/>
          </p:nvSpPr>
          <p:spPr>
            <a:xfrm>
              <a:off x="277088" y="4293795"/>
              <a:ext cx="368964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pt-BR" dirty="0" smtClean="0">
                  <a:solidFill>
                    <a:schemeClr val="bg1">
                      <a:lumMod val="65000"/>
                    </a:schemeClr>
                  </a:solidFill>
                  <a:latin typeface="Bahnschrift SemiCondensed" panose="020B0502040204020203" pitchFamily="34" charset="0"/>
                </a:rPr>
                <a:t>Progressão da lesão         Cavitação       </a:t>
              </a:r>
            </a:p>
            <a:p>
              <a:pPr algn="just"/>
              <a:r>
                <a:rPr lang="pt-BR" dirty="0" smtClean="0">
                  <a:solidFill>
                    <a:schemeClr val="bg1">
                      <a:lumMod val="65000"/>
                    </a:schemeClr>
                  </a:solidFill>
                  <a:latin typeface="Bahnschrift SemiCondensed" panose="020B0502040204020203" pitchFamily="34" charset="0"/>
                </a:rPr>
                <a:t>Dor e desconforto        Perda dentária;</a:t>
              </a:r>
              <a:endParaRPr lang="pt-BR" dirty="0">
                <a:solidFill>
                  <a:schemeClr val="bg1">
                    <a:lumMod val="65000"/>
                  </a:schemeClr>
                </a:solidFill>
                <a:latin typeface="Bahnschrift SemiCondensed" panose="020B0502040204020203" pitchFamily="34" charset="0"/>
              </a:endParaRPr>
            </a:p>
          </p:txBody>
        </p:sp>
        <p:cxnSp>
          <p:nvCxnSpPr>
            <p:cNvPr id="10" name="Conector de seta reta 9"/>
            <p:cNvCxnSpPr/>
            <p:nvPr/>
          </p:nvCxnSpPr>
          <p:spPr>
            <a:xfrm>
              <a:off x="2327565" y="4492316"/>
              <a:ext cx="263236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ector de seta reta 11"/>
            <p:cNvCxnSpPr/>
            <p:nvPr/>
          </p:nvCxnSpPr>
          <p:spPr>
            <a:xfrm>
              <a:off x="3678463" y="4481897"/>
              <a:ext cx="263236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ector de seta reta 12"/>
            <p:cNvCxnSpPr/>
            <p:nvPr/>
          </p:nvCxnSpPr>
          <p:spPr>
            <a:xfrm>
              <a:off x="2064329" y="4755551"/>
              <a:ext cx="263236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CaixaDeTexto 13"/>
          <p:cNvSpPr txBox="1"/>
          <p:nvPr/>
        </p:nvSpPr>
        <p:spPr>
          <a:xfrm>
            <a:off x="300631" y="4870848"/>
            <a:ext cx="3689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 smtClean="0">
                <a:solidFill>
                  <a:schemeClr val="accent1">
                    <a:lumMod val="75000"/>
                  </a:schemeClr>
                </a:solidFill>
                <a:latin typeface="Bahnschrift SemiCondensed" panose="020B0502040204020203" pitchFamily="34" charset="0"/>
              </a:rPr>
              <a:t>A exposição ao fluoreto limita sua progressão;</a:t>
            </a:r>
            <a:endParaRPr lang="pt-BR" dirty="0">
              <a:solidFill>
                <a:schemeClr val="accent1">
                  <a:lumMod val="75000"/>
                </a:schemeClr>
              </a:solidFill>
              <a:latin typeface="Bahnschrift SemiCondensed" panose="020B0502040204020203" pitchFamily="34" charset="0"/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281852" y="5600302"/>
            <a:ext cx="3689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 smtClean="0">
                <a:solidFill>
                  <a:schemeClr val="bg1">
                    <a:lumMod val="65000"/>
                  </a:schemeClr>
                </a:solidFill>
                <a:latin typeface="Bahnschrift SemiCondensed" panose="020B0502040204020203" pitchFamily="34" charset="0"/>
              </a:rPr>
              <a:t>Índice CPO-D ou </a:t>
            </a:r>
            <a:r>
              <a:rPr lang="pt-BR" dirty="0" err="1" smtClean="0">
                <a:solidFill>
                  <a:schemeClr val="bg1">
                    <a:lumMod val="65000"/>
                  </a:schemeClr>
                </a:solidFill>
                <a:latin typeface="Bahnschrift SemiCondensed" panose="020B0502040204020203" pitchFamily="34" charset="0"/>
              </a:rPr>
              <a:t>ceo</a:t>
            </a:r>
            <a:r>
              <a:rPr lang="pt-BR" dirty="0" smtClean="0">
                <a:solidFill>
                  <a:schemeClr val="bg1">
                    <a:lumMod val="65000"/>
                  </a:schemeClr>
                </a:solidFill>
                <a:latin typeface="Bahnschrift SemiCondensed" panose="020B0502040204020203" pitchFamily="34" charset="0"/>
              </a:rPr>
              <a:t>-d.</a:t>
            </a:r>
            <a:endParaRPr lang="pt-BR" dirty="0">
              <a:solidFill>
                <a:schemeClr val="bg1">
                  <a:lumMod val="65000"/>
                </a:schemeClr>
              </a:solidFill>
              <a:latin typeface="Bahnschrift SemiCondensed" panose="020B0502040204020203" pitchFamily="34" charset="0"/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8391526" y="1400997"/>
            <a:ext cx="25535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accent5">
                    <a:lumMod val="50000"/>
                  </a:schemeClr>
                </a:solidFill>
                <a:latin typeface="Berlin Sans FB Demi" panose="020E0802020502020306" pitchFamily="34" charset="0"/>
              </a:rPr>
              <a:t>Dados epidemiológicos</a:t>
            </a:r>
            <a:endParaRPr lang="pt-BR" dirty="0">
              <a:solidFill>
                <a:schemeClr val="accent5">
                  <a:lumMod val="50000"/>
                </a:schemeClr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8211497" y="1898073"/>
            <a:ext cx="36896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 smtClean="0">
                <a:solidFill>
                  <a:schemeClr val="bg1">
                    <a:lumMod val="65000"/>
                  </a:schemeClr>
                </a:solidFill>
                <a:latin typeface="Bahnschrift SemiCondensed" panose="020B0502040204020203" pitchFamily="34" charset="0"/>
              </a:rPr>
              <a:t>A prevalência ao longo da vida diminuiu nas últimas quatro décadas, mas isso ocorreu, principalmente, em países de alta renda; </a:t>
            </a:r>
            <a:endParaRPr lang="pt-BR" dirty="0">
              <a:solidFill>
                <a:schemeClr val="bg1">
                  <a:lumMod val="65000"/>
                </a:schemeClr>
              </a:solidFill>
              <a:latin typeface="Bahnschrift SemiCondensed" panose="020B0502040204020203" pitchFamily="34" charset="0"/>
            </a:endParaRPr>
          </a:p>
        </p:txBody>
      </p:sp>
      <p:sp>
        <p:nvSpPr>
          <p:cNvPr id="18" name="CaixaDeTexto 17"/>
          <p:cNvSpPr txBox="1"/>
          <p:nvPr/>
        </p:nvSpPr>
        <p:spPr>
          <a:xfrm>
            <a:off x="8218503" y="3181521"/>
            <a:ext cx="3689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 smtClean="0">
                <a:solidFill>
                  <a:schemeClr val="accent1">
                    <a:lumMod val="75000"/>
                  </a:schemeClr>
                </a:solidFill>
                <a:latin typeface="Bahnschrift SemiCondensed" panose="020B0502040204020203" pitchFamily="34" charset="0"/>
              </a:rPr>
              <a:t>Prevalência de 7,8% de cárie não tratada em crianças de 1 a 4 anos;</a:t>
            </a:r>
            <a:endParaRPr lang="pt-BR" dirty="0">
              <a:solidFill>
                <a:schemeClr val="accent1">
                  <a:lumMod val="75000"/>
                </a:schemeClr>
              </a:solidFill>
              <a:latin typeface="Bahnschrift SemiCondensed" panose="020B0502040204020203" pitchFamily="34" charset="0"/>
            </a:endParaRPr>
          </a:p>
        </p:txBody>
      </p:sp>
      <p:sp>
        <p:nvSpPr>
          <p:cNvPr id="19" name="CaixaDeTexto 18"/>
          <p:cNvSpPr txBox="1"/>
          <p:nvPr/>
        </p:nvSpPr>
        <p:spPr>
          <a:xfrm>
            <a:off x="8211497" y="3872346"/>
            <a:ext cx="36896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 smtClean="0">
                <a:solidFill>
                  <a:schemeClr val="bg1">
                    <a:lumMod val="65000"/>
                  </a:schemeClr>
                </a:solidFill>
                <a:latin typeface="Bahnschrift SemiCondensed" panose="020B0502040204020203" pitchFamily="34" charset="0"/>
              </a:rPr>
              <a:t>Dados mais recentes (2015), confirmaram que a cárie não tratada, em dentes permanentes, continuava sendo a condição de saúde mais comum em todo mundo (34,1%);   </a:t>
            </a:r>
            <a:endParaRPr lang="pt-BR" dirty="0">
              <a:solidFill>
                <a:schemeClr val="bg1">
                  <a:lumMod val="65000"/>
                </a:schemeClr>
              </a:solidFill>
              <a:latin typeface="Bahnschrift SemiCondensed" panose="020B0502040204020203" pitchFamily="34" charset="0"/>
            </a:endParaRPr>
          </a:p>
        </p:txBody>
      </p:sp>
      <p:sp>
        <p:nvSpPr>
          <p:cNvPr id="20" name="CaixaDeTexto 19"/>
          <p:cNvSpPr txBox="1"/>
          <p:nvPr/>
        </p:nvSpPr>
        <p:spPr>
          <a:xfrm>
            <a:off x="8239125" y="5392528"/>
            <a:ext cx="3689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 smtClean="0">
                <a:solidFill>
                  <a:schemeClr val="accent1">
                    <a:lumMod val="75000"/>
                  </a:schemeClr>
                </a:solidFill>
                <a:latin typeface="Bahnschrift SemiCondensed" panose="020B0502040204020203" pitchFamily="34" charset="0"/>
              </a:rPr>
              <a:t>A prevalência da cárie dentária ficou inalterada por 30 anos.</a:t>
            </a:r>
            <a:endParaRPr lang="pt-BR" dirty="0">
              <a:solidFill>
                <a:schemeClr val="accent1">
                  <a:lumMod val="75000"/>
                </a:schemeClr>
              </a:solidFill>
              <a:latin typeface="Bahnschrift Semi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4184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4947" t="30050" r="26963" b="15183"/>
          <a:stretch/>
        </p:blipFill>
        <p:spPr>
          <a:xfrm>
            <a:off x="360403" y="498761"/>
            <a:ext cx="11455549" cy="5921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542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5527" y="471055"/>
            <a:ext cx="11748655" cy="1356360"/>
          </a:xfrm>
        </p:spPr>
        <p:txBody>
          <a:bodyPr/>
          <a:lstStyle/>
          <a:p>
            <a:pPr algn="ctr"/>
            <a:r>
              <a:rPr lang="pt-BR" dirty="0" smtClean="0">
                <a:latin typeface="Forte" panose="03060902040502070203" pitchFamily="66" charset="0"/>
              </a:rPr>
              <a:t>Doença periodontal</a:t>
            </a:r>
            <a:endParaRPr lang="pt-BR" dirty="0">
              <a:latin typeface="Forte" panose="03060902040502070203" pitchFamily="66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263235" y="295688"/>
            <a:ext cx="92825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gency FB" panose="020B0503020202020204" pitchFamily="34" charset="0"/>
              </a:rPr>
              <a:t>RESUMO CLÍNICO E EPIDEMIOLÓGICO DAS DOENÇAS BUCAIS MAIS COMUNS</a:t>
            </a:r>
            <a:endParaRPr lang="pt-BR" sz="2800" b="1" dirty="0">
              <a:solidFill>
                <a:schemeClr val="accent5">
                  <a:lumMod val="60000"/>
                  <a:lumOff val="40000"/>
                </a:schemeClr>
              </a:solidFill>
              <a:latin typeface="Agency FB" panose="020B0503020202020204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429491" y="1544554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accent5">
                    <a:lumMod val="50000"/>
                  </a:schemeClr>
                </a:solidFill>
                <a:latin typeface="Berlin Sans FB Demi" panose="020E0802020502020306" pitchFamily="34" charset="0"/>
              </a:rPr>
              <a:t>O que é?</a:t>
            </a:r>
            <a:endParaRPr lang="pt-BR" dirty="0">
              <a:solidFill>
                <a:schemeClr val="accent5">
                  <a:lumMod val="50000"/>
                </a:schemeClr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263236" y="2078182"/>
            <a:ext cx="36896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 smtClean="0">
                <a:solidFill>
                  <a:schemeClr val="bg1">
                    <a:lumMod val="65000"/>
                  </a:schemeClr>
                </a:solidFill>
                <a:latin typeface="Bahnschrift SemiCondensed" panose="020B0502040204020203" pitchFamily="34" charset="0"/>
              </a:rPr>
              <a:t>Condições inflamatórias crônicas que afetam os tecidos que circundam e sustentam o dente;</a:t>
            </a:r>
            <a:endParaRPr lang="pt-BR" dirty="0">
              <a:solidFill>
                <a:schemeClr val="bg1">
                  <a:lumMod val="65000"/>
                </a:schemeClr>
              </a:solidFill>
              <a:latin typeface="Bahnschrift SemiCondensed" panose="020B0502040204020203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281852" y="2968626"/>
            <a:ext cx="36896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 smtClean="0">
                <a:solidFill>
                  <a:schemeClr val="accent1">
                    <a:lumMod val="75000"/>
                  </a:schemeClr>
                </a:solidFill>
                <a:latin typeface="Bahnschrift SemiCondensed" panose="020B0502040204020203" pitchFamily="34" charset="0"/>
              </a:rPr>
              <a:t>Gengivite (inflamação reversível dos tecidos moles)         Periodontite (destruição progressiva do tecido de suporte); </a:t>
            </a:r>
            <a:endParaRPr lang="pt-BR" dirty="0">
              <a:solidFill>
                <a:schemeClr val="accent1">
                  <a:lumMod val="75000"/>
                </a:schemeClr>
              </a:solidFill>
              <a:latin typeface="Bahnschrift SemiCondensed" panose="020B0502040204020203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277088" y="4238375"/>
            <a:ext cx="36896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 smtClean="0">
                <a:solidFill>
                  <a:schemeClr val="bg1">
                    <a:lumMod val="65000"/>
                  </a:schemeClr>
                </a:solidFill>
                <a:latin typeface="Bahnschrift SemiCondensed" panose="020B0502040204020203" pitchFamily="34" charset="0"/>
              </a:rPr>
              <a:t>Perda de inserção clínica, presença de bolsas periodontais, sangramento gengival e perda óssea alveolar;</a:t>
            </a:r>
            <a:endParaRPr lang="pt-BR" dirty="0">
              <a:solidFill>
                <a:schemeClr val="bg1">
                  <a:lumMod val="65000"/>
                </a:schemeClr>
              </a:solidFill>
              <a:latin typeface="Bahnschrift SemiCondensed" panose="020B0502040204020203" pitchFamily="34" charset="0"/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300631" y="5207866"/>
            <a:ext cx="3689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 smtClean="0">
                <a:solidFill>
                  <a:schemeClr val="accent1">
                    <a:lumMod val="75000"/>
                  </a:schemeClr>
                </a:solidFill>
                <a:latin typeface="Bahnschrift SemiCondensed" panose="020B0502040204020203" pitchFamily="34" charset="0"/>
              </a:rPr>
              <a:t>Tabagismo e </a:t>
            </a:r>
            <a:r>
              <a:rPr lang="pt-BR" i="1" dirty="0" smtClean="0">
                <a:solidFill>
                  <a:schemeClr val="accent1">
                    <a:lumMod val="75000"/>
                  </a:schemeClr>
                </a:solidFill>
                <a:latin typeface="Bahnschrift SemiCondensed" panose="020B0502040204020203" pitchFamily="34" charset="0"/>
              </a:rPr>
              <a:t>Diabetes</a:t>
            </a:r>
            <a:r>
              <a:rPr lang="pt-BR" dirty="0" smtClean="0">
                <a:solidFill>
                  <a:schemeClr val="accent1">
                    <a:lumMod val="75000"/>
                  </a:schemeClr>
                </a:solidFill>
                <a:latin typeface="Bahnschrift SemiCondensed" panose="020B0502040204020203" pitchFamily="34" charset="0"/>
              </a:rPr>
              <a:t>;</a:t>
            </a:r>
            <a:endParaRPr lang="pt-BR" dirty="0">
              <a:solidFill>
                <a:schemeClr val="accent1">
                  <a:lumMod val="75000"/>
                </a:schemeClr>
              </a:solidFill>
              <a:latin typeface="Bahnschrift SemiCondensed" panose="020B0502040204020203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1729" y="2437597"/>
            <a:ext cx="4036255" cy="2770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6" name="Conector de seta reta 15"/>
          <p:cNvCxnSpPr/>
          <p:nvPr/>
        </p:nvCxnSpPr>
        <p:spPr>
          <a:xfrm>
            <a:off x="2175167" y="3430290"/>
            <a:ext cx="26323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aixaDeTexto 16"/>
          <p:cNvSpPr txBox="1"/>
          <p:nvPr/>
        </p:nvSpPr>
        <p:spPr>
          <a:xfrm>
            <a:off x="300631" y="5577199"/>
            <a:ext cx="3689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 smtClean="0">
                <a:solidFill>
                  <a:schemeClr val="bg1">
                    <a:lumMod val="65000"/>
                  </a:schemeClr>
                </a:solidFill>
                <a:latin typeface="Bahnschrift SemiCondensed" panose="020B0502040204020203" pitchFamily="34" charset="0"/>
              </a:rPr>
              <a:t>Podendo levar à perda dentária.</a:t>
            </a:r>
            <a:endParaRPr lang="pt-BR" dirty="0">
              <a:solidFill>
                <a:schemeClr val="bg1">
                  <a:lumMod val="65000"/>
                </a:schemeClr>
              </a:solidFill>
              <a:latin typeface="Bahnschrift SemiCondensed" panose="020B0502040204020203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8405380" y="1636844"/>
            <a:ext cx="26782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accent5">
                    <a:lumMod val="50000"/>
                  </a:schemeClr>
                </a:solidFill>
                <a:latin typeface="Berlin Sans FB Demi" panose="020E0802020502020306" pitchFamily="34" charset="0"/>
              </a:rPr>
              <a:t>Dados epidemiológicos</a:t>
            </a:r>
            <a:endParaRPr lang="pt-BR" dirty="0">
              <a:solidFill>
                <a:schemeClr val="accent5">
                  <a:lumMod val="50000"/>
                </a:schemeClr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8201585" y="2133597"/>
            <a:ext cx="36896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 smtClean="0">
                <a:solidFill>
                  <a:schemeClr val="bg1">
                    <a:lumMod val="65000"/>
                  </a:schemeClr>
                </a:solidFill>
                <a:latin typeface="Bahnschrift SemiCondensed" panose="020B0502040204020203" pitchFamily="34" charset="0"/>
              </a:rPr>
              <a:t>Em 2010, a Periodontite Grave foi a 6ª condição de saúde mais prevalente, afetando 10,8% das pessoas, ou 743 milhões, em todo o mundo.</a:t>
            </a:r>
            <a:endParaRPr lang="pt-BR" dirty="0">
              <a:solidFill>
                <a:schemeClr val="bg1">
                  <a:lumMod val="65000"/>
                </a:schemeClr>
              </a:solidFill>
              <a:latin typeface="Bahnschrift SemiCondensed" panose="020B0502040204020203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8201585" y="3771913"/>
            <a:ext cx="3560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chemeClr val="accent3">
                    <a:lumMod val="75000"/>
                  </a:schemeClr>
                </a:solidFill>
                <a:latin typeface="Action Man" panose="00000400000000000000" pitchFamily="2" charset="0"/>
              </a:rPr>
              <a:t>Perda Dentária</a:t>
            </a:r>
            <a:endParaRPr lang="pt-BR" dirty="0">
              <a:solidFill>
                <a:schemeClr val="accent3">
                  <a:lumMod val="75000"/>
                </a:schemeClr>
              </a:solidFill>
              <a:latin typeface="Action Man" panose="00000400000000000000" pitchFamily="2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8428173" y="4155099"/>
            <a:ext cx="31077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chemeClr val="accent3">
                    <a:lumMod val="75000"/>
                  </a:schemeClr>
                </a:solidFill>
              </a:rPr>
              <a:t>Em 2010, cerca de 2,3% da população global, era completamente desdentada </a:t>
            </a:r>
            <a:endParaRPr lang="pt-BR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8201585" y="3568791"/>
            <a:ext cx="3560923" cy="1823743"/>
          </a:xfrm>
          <a:prstGeom prst="rect">
            <a:avLst/>
          </a:prstGeom>
          <a:noFill/>
          <a:ln w="381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58421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63237" y="665019"/>
            <a:ext cx="11748655" cy="1356360"/>
          </a:xfrm>
        </p:spPr>
        <p:txBody>
          <a:bodyPr/>
          <a:lstStyle/>
          <a:p>
            <a:pPr algn="ctr"/>
            <a:r>
              <a:rPr lang="pt-BR" dirty="0" smtClean="0">
                <a:latin typeface="Forte" panose="03060902040502070203" pitchFamily="66" charset="0"/>
              </a:rPr>
              <a:t>Câncer Bucal</a:t>
            </a:r>
            <a:endParaRPr lang="pt-BR" dirty="0">
              <a:latin typeface="Forte" panose="03060902040502070203" pitchFamily="66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263235" y="295688"/>
            <a:ext cx="94812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Agency FB" panose="020B0503020202020204" pitchFamily="34" charset="0"/>
              </a:rPr>
              <a:t>RESUMO CLÍNICO E EPIDEMIOLÓGICO DAS DOENÇAS BUCAIS MAIS COMUNS</a:t>
            </a:r>
            <a:endParaRPr lang="pt-BR" sz="2800" b="1" dirty="0">
              <a:solidFill>
                <a:schemeClr val="accent5">
                  <a:lumMod val="60000"/>
                  <a:lumOff val="40000"/>
                </a:schemeClr>
              </a:solidFill>
              <a:latin typeface="Agency FB" panose="020B0503020202020204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281852" y="2352966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accent5">
                    <a:lumMod val="50000"/>
                  </a:schemeClr>
                </a:solidFill>
                <a:latin typeface="Berlin Sans FB Demi" panose="020E0802020502020306" pitchFamily="34" charset="0"/>
              </a:rPr>
              <a:t>O que é?</a:t>
            </a:r>
            <a:endParaRPr lang="pt-BR" dirty="0">
              <a:solidFill>
                <a:schemeClr val="accent5">
                  <a:lumMod val="50000"/>
                </a:schemeClr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263235" y="3001511"/>
            <a:ext cx="36896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 smtClean="0">
                <a:solidFill>
                  <a:schemeClr val="bg1">
                    <a:lumMod val="65000"/>
                  </a:schemeClr>
                </a:solidFill>
                <a:latin typeface="Bahnschrift SemiCondensed" panose="020B0502040204020203" pitchFamily="34" charset="0"/>
              </a:rPr>
              <a:t>Câncer de lábio, língua, gengiva, boca, palato, mucosa </a:t>
            </a:r>
            <a:r>
              <a:rPr lang="pt-BR" dirty="0" err="1" smtClean="0">
                <a:solidFill>
                  <a:schemeClr val="bg1">
                    <a:lumMod val="65000"/>
                  </a:schemeClr>
                </a:solidFill>
                <a:latin typeface="Bahnschrift SemiCondensed" panose="020B0502040204020203" pitchFamily="34" charset="0"/>
              </a:rPr>
              <a:t>jugal</a:t>
            </a:r>
            <a:r>
              <a:rPr lang="pt-BR" dirty="0" smtClean="0">
                <a:solidFill>
                  <a:schemeClr val="bg1">
                    <a:lumMod val="65000"/>
                  </a:schemeClr>
                </a:solidFill>
                <a:latin typeface="Bahnschrift SemiCondensed" panose="020B0502040204020203" pitchFamily="34" charset="0"/>
              </a:rPr>
              <a:t>, vestíbulo da boca ou área </a:t>
            </a:r>
            <a:r>
              <a:rPr lang="pt-BR" dirty="0" err="1" smtClean="0">
                <a:solidFill>
                  <a:schemeClr val="bg1">
                    <a:lumMod val="65000"/>
                  </a:schemeClr>
                </a:solidFill>
                <a:latin typeface="Bahnschrift SemiCondensed" panose="020B0502040204020203" pitchFamily="34" charset="0"/>
              </a:rPr>
              <a:t>retromolar</a:t>
            </a:r>
            <a:r>
              <a:rPr lang="pt-BR" dirty="0" smtClean="0">
                <a:solidFill>
                  <a:schemeClr val="bg1">
                    <a:lumMod val="65000"/>
                  </a:schemeClr>
                </a:solidFill>
                <a:latin typeface="Bahnschrift SemiCondensed" panose="020B0502040204020203" pitchFamily="34" charset="0"/>
              </a:rPr>
              <a:t>;</a:t>
            </a:r>
            <a:endParaRPr lang="pt-BR" dirty="0">
              <a:solidFill>
                <a:schemeClr val="bg1">
                  <a:lumMod val="65000"/>
                </a:schemeClr>
              </a:solidFill>
              <a:latin typeface="Bahnschrift SemiCondensed" panose="020B0502040204020203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281852" y="4173972"/>
            <a:ext cx="3689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 smtClean="0">
                <a:solidFill>
                  <a:schemeClr val="accent1">
                    <a:lumMod val="75000"/>
                  </a:schemeClr>
                </a:solidFill>
                <a:latin typeface="Bahnschrift SemiCondensed" panose="020B0502040204020203" pitchFamily="34" charset="0"/>
              </a:rPr>
              <a:t>Fatores de risco: tabaco, álcool.</a:t>
            </a:r>
            <a:endParaRPr lang="pt-BR" dirty="0">
              <a:solidFill>
                <a:schemeClr val="accent1">
                  <a:lumMod val="75000"/>
                </a:schemeClr>
              </a:solidFill>
              <a:latin typeface="Bahnschrift SemiCondensed" panose="020B0502040204020203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1492" y="2352966"/>
            <a:ext cx="4213109" cy="2808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aixaDeTexto 8"/>
          <p:cNvSpPr txBox="1"/>
          <p:nvPr/>
        </p:nvSpPr>
        <p:spPr>
          <a:xfrm>
            <a:off x="8405380" y="2352967"/>
            <a:ext cx="26782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accent5">
                    <a:lumMod val="50000"/>
                  </a:schemeClr>
                </a:solidFill>
                <a:latin typeface="Berlin Sans FB Demi" panose="020E0802020502020306" pitchFamily="34" charset="0"/>
              </a:rPr>
              <a:t>Dados epidemiológicos</a:t>
            </a:r>
            <a:endParaRPr lang="pt-BR" dirty="0">
              <a:solidFill>
                <a:schemeClr val="accent5">
                  <a:lumMod val="50000"/>
                </a:schemeClr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8280685" y="2822903"/>
            <a:ext cx="36896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 smtClean="0">
                <a:solidFill>
                  <a:schemeClr val="bg1">
                    <a:lumMod val="65000"/>
                  </a:schemeClr>
                </a:solidFill>
                <a:latin typeface="Bahnschrift SemiCondensed" panose="020B0502040204020203" pitchFamily="34" charset="0"/>
              </a:rPr>
              <a:t>Em 2018, o número total de mortes  de homens devido ao câncer de lábio e cavidade oral foi de 177.384 (67%);</a:t>
            </a:r>
            <a:endParaRPr lang="pt-BR" dirty="0">
              <a:solidFill>
                <a:schemeClr val="bg1">
                  <a:lumMod val="65000"/>
                </a:schemeClr>
              </a:solidFill>
              <a:latin typeface="Bahnschrift SemiCondensed" panose="020B0502040204020203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8272059" y="3808392"/>
            <a:ext cx="3689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 smtClean="0">
                <a:solidFill>
                  <a:schemeClr val="accent1">
                    <a:lumMod val="75000"/>
                  </a:schemeClr>
                </a:solidFill>
                <a:latin typeface="Bahnschrift SemiCondensed" panose="020B0502040204020203" pitchFamily="34" charset="0"/>
              </a:rPr>
              <a:t>Estão entre os 15 principais tumores.</a:t>
            </a:r>
            <a:endParaRPr lang="pt-BR" dirty="0">
              <a:solidFill>
                <a:schemeClr val="accent1">
                  <a:lumMod val="75000"/>
                </a:schemeClr>
              </a:solidFill>
              <a:latin typeface="Bahnschrift Semi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8486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4"/>
          <p:cNvSpPr txBox="1">
            <a:spLocks/>
          </p:cNvSpPr>
          <p:nvPr/>
        </p:nvSpPr>
        <p:spPr>
          <a:xfrm>
            <a:off x="1802525" y="2580288"/>
            <a:ext cx="11351171" cy="16606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t"/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306233" y="654387"/>
            <a:ext cx="7024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chemeClr val="accent1">
                    <a:lumMod val="75000"/>
                  </a:schemeClr>
                </a:solidFill>
                <a:latin typeface="Agency FB" panose="020B0503020202020204" pitchFamily="34" charset="0"/>
              </a:rPr>
              <a:t>DESIGUALDADES SOCIOECONÔMICAS EM SAÚDE BUCAL</a:t>
            </a:r>
            <a:endParaRPr lang="pt-BR" sz="2800" b="1" dirty="0">
              <a:solidFill>
                <a:schemeClr val="accent1">
                  <a:lumMod val="75000"/>
                </a:schemeClr>
              </a:solidFill>
              <a:latin typeface="Agency FB" panose="020B05030202020202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306234" y="1272852"/>
            <a:ext cx="62899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dirty="0" smtClean="0">
                <a:latin typeface="Bahnschrift SemiBold" panose="020B0502040204020203" pitchFamily="34" charset="0"/>
              </a:rPr>
              <a:t>Há uma relação causal entre o </a:t>
            </a:r>
            <a:r>
              <a:rPr lang="pt-BR" i="1" dirty="0" smtClean="0">
                <a:latin typeface="Bahnschrift SemiBold" panose="020B0502040204020203" pitchFamily="34" charset="0"/>
              </a:rPr>
              <a:t>status</a:t>
            </a:r>
            <a:r>
              <a:rPr lang="pt-BR" dirty="0" smtClean="0">
                <a:latin typeface="Bahnschrift SemiBold" panose="020B0502040204020203" pitchFamily="34" charset="0"/>
              </a:rPr>
              <a:t> socioeconômico e a saúde bucal.</a:t>
            </a:r>
            <a:endParaRPr lang="pt-BR" dirty="0">
              <a:latin typeface="Bahnschrift SemiBold" panose="020B0502040204020203" pitchFamily="34" charset="0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306234" y="2213377"/>
            <a:ext cx="62899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dirty="0" smtClean="0">
                <a:latin typeface="Bahnschrift Light Condensed" panose="020B0502040204020203" pitchFamily="34" charset="0"/>
              </a:rPr>
              <a:t>Existe associação entre a baixa escolaridade e a experiência de cárie em países com alto IDH.</a:t>
            </a:r>
            <a:endParaRPr lang="pt-BR" dirty="0">
              <a:latin typeface="Bahnschrift Light Condensed" panose="020B0502040204020203" pitchFamily="34" charset="0"/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306234" y="3054685"/>
            <a:ext cx="62899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dirty="0" smtClean="0">
                <a:latin typeface="Bahnschrift Light Condensed" panose="020B0502040204020203" pitchFamily="34" charset="0"/>
              </a:rPr>
              <a:t>Baixa posição socioeconômica também está associada com a cárie não tratada ou com a experiência de cárie.</a:t>
            </a:r>
            <a:endParaRPr lang="pt-BR" dirty="0">
              <a:latin typeface="Bahnschrift Light Condensed" panose="020B0502040204020203" pitchFamily="34" charset="0"/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306234" y="3920577"/>
            <a:ext cx="62899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dirty="0" smtClean="0">
                <a:latin typeface="Bahnschrift Light Condensed" panose="020B0502040204020203" pitchFamily="34" charset="0"/>
              </a:rPr>
              <a:t>Circunstâncias socioeconômicas desfavorecidas estão associadas a saúde periodontal precária, mesmo após o controle do tabagismo.</a:t>
            </a:r>
            <a:endParaRPr lang="pt-BR" dirty="0">
              <a:latin typeface="Bahnschrift Light Condensed" panose="020B0502040204020203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5443717" y="4898349"/>
            <a:ext cx="62899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dirty="0" smtClean="0">
                <a:solidFill>
                  <a:schemeClr val="accent1">
                    <a:lumMod val="75000"/>
                  </a:schemeClr>
                </a:solidFill>
                <a:latin typeface="Baskerville Old Face" panose="02020602080505020303" pitchFamily="18" charset="0"/>
              </a:rPr>
              <a:t>População sem-teto tem mais cárie, perda dentária e maior probabilidade de ter dor de dente do que a população em geral.</a:t>
            </a:r>
            <a:endParaRPr lang="pt-BR" dirty="0">
              <a:solidFill>
                <a:schemeClr val="accent1">
                  <a:lumMod val="75000"/>
                </a:schemeClr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5227149" y="5532771"/>
            <a:ext cx="62899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dirty="0" smtClean="0">
                <a:solidFill>
                  <a:schemeClr val="accent1">
                    <a:lumMod val="75000"/>
                  </a:schemeClr>
                </a:solidFill>
                <a:latin typeface="Baskerville Old Face" panose="02020602080505020303" pitchFamily="18" charset="0"/>
              </a:rPr>
              <a:t>Presidiários têm restrições ao acesso ao atendimento odontológico.</a:t>
            </a:r>
            <a:endParaRPr lang="pt-BR" dirty="0">
              <a:solidFill>
                <a:schemeClr val="accent1">
                  <a:lumMod val="75000"/>
                </a:schemeClr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5443717" y="5891327"/>
            <a:ext cx="62899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dirty="0" smtClean="0">
                <a:solidFill>
                  <a:schemeClr val="accent1">
                    <a:lumMod val="75000"/>
                  </a:schemeClr>
                </a:solidFill>
                <a:latin typeface="Baskerville Old Face" panose="02020602080505020303" pitchFamily="18" charset="0"/>
              </a:rPr>
              <a:t>População indígena têm maior prevalência de cárie na primeira infância e a doença é mais grave.</a:t>
            </a:r>
            <a:endParaRPr lang="pt-BR" dirty="0">
              <a:solidFill>
                <a:schemeClr val="accent1">
                  <a:lumMod val="75000"/>
                </a:schemeClr>
              </a:solidFill>
              <a:latin typeface="Baskerville Old Face" panose="02020602080505020303" pitchFamily="18" charset="0"/>
            </a:endParaRPr>
          </a:p>
        </p:txBody>
      </p:sp>
      <p:pic>
        <p:nvPicPr>
          <p:cNvPr id="18" name="Espaço Reservado para Conteúdo 10"/>
          <p:cNvPicPr>
            <a:picLocks noChangeAspect="1"/>
          </p:cNvPicPr>
          <p:nvPr/>
        </p:nvPicPr>
        <p:blipFill rotWithShape="1">
          <a:blip r:embed="rId2"/>
          <a:srcRect l="14743" t="23455" r="56417" b="16442"/>
          <a:stretch/>
        </p:blipFill>
        <p:spPr>
          <a:xfrm>
            <a:off x="7086850" y="340132"/>
            <a:ext cx="4430263" cy="4480312"/>
          </a:xfrm>
          <a:prstGeom prst="rect">
            <a:avLst/>
          </a:prstGeom>
        </p:spPr>
      </p:pic>
      <p:sp>
        <p:nvSpPr>
          <p:cNvPr id="20" name="Espaço Reservado para Texto 8"/>
          <p:cNvSpPr txBox="1">
            <a:spLocks/>
          </p:cNvSpPr>
          <p:nvPr/>
        </p:nvSpPr>
        <p:spPr>
          <a:xfrm>
            <a:off x="7777747" y="637929"/>
            <a:ext cx="3037475" cy="806420"/>
          </a:xfrm>
          <a:prstGeom prst="rect">
            <a:avLst/>
          </a:prstGeom>
        </p:spPr>
        <p:txBody>
          <a:bodyPr/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None/>
            </a:pPr>
            <a:r>
              <a:rPr lang="pt-BR" dirty="0" smtClean="0"/>
              <a:t>Grupos marginalizados e incapacidade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42446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6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4"/>
          <p:cNvSpPr>
            <a:spLocks noGrp="1"/>
          </p:cNvSpPr>
          <p:nvPr>
            <p:ph sz="half" idx="2"/>
          </p:nvPr>
        </p:nvSpPr>
        <p:spPr>
          <a:xfrm>
            <a:off x="4833271" y="4315846"/>
            <a:ext cx="5684517" cy="2104616"/>
          </a:xfrm>
        </p:spPr>
        <p:txBody>
          <a:bodyPr>
            <a:normAutofit fontScale="92500" lnSpcReduction="10000"/>
          </a:bodyPr>
          <a:lstStyle/>
          <a:p>
            <a:pPr algn="ctr"/>
            <a:endParaRPr lang="pt-BR" b="1" dirty="0" smtClean="0">
              <a:latin typeface="Berlin Sans FB Demi" panose="020E0802020502020306" pitchFamily="34" charset="0"/>
            </a:endParaRPr>
          </a:p>
          <a:p>
            <a:pPr marL="45720" indent="0" algn="ctr">
              <a:buNone/>
            </a:pPr>
            <a:r>
              <a:rPr lang="pt-BR" b="1" dirty="0" smtClean="0">
                <a:latin typeface="Berlin Sans FB Demi" panose="020E0802020502020306" pitchFamily="34" charset="0"/>
              </a:rPr>
              <a:t>Diabetes (119 bilhões de euros)</a:t>
            </a:r>
          </a:p>
          <a:p>
            <a:pPr marL="45720" indent="0" algn="ctr">
              <a:buNone/>
            </a:pPr>
            <a:r>
              <a:rPr lang="pt-BR" b="1" dirty="0" smtClean="0">
                <a:latin typeface="Berlin Sans FB Demi" panose="020E0802020502020306" pitchFamily="34" charset="0"/>
              </a:rPr>
              <a:t>Doenças cardiovasculares (111 bilhões de euros)</a:t>
            </a:r>
            <a:r>
              <a:rPr lang="pt-BR" b="1" dirty="0">
                <a:latin typeface="Berlin Sans FB Demi" panose="020E0802020502020306" pitchFamily="34" charset="0"/>
              </a:rPr>
              <a:t>	</a:t>
            </a:r>
            <a:r>
              <a:rPr lang="pt-BR" b="1" dirty="0" smtClean="0">
                <a:latin typeface="Berlin Sans FB Demi" panose="020E0802020502020306" pitchFamily="34" charset="0"/>
              </a:rPr>
              <a:t> </a:t>
            </a:r>
          </a:p>
          <a:p>
            <a:pPr marL="45720" indent="0" algn="ctr">
              <a:buNone/>
            </a:pPr>
            <a:r>
              <a:rPr lang="pt-BR" b="1" dirty="0" smtClean="0">
                <a:latin typeface="Berlin Sans FB Demi" panose="020E0802020502020306" pitchFamily="34" charset="0"/>
              </a:rPr>
              <a:t>Doenças </a:t>
            </a:r>
            <a:r>
              <a:rPr lang="pt-BR" b="1" dirty="0">
                <a:latin typeface="Berlin Sans FB Demi" panose="020E0802020502020306" pitchFamily="34" charset="0"/>
              </a:rPr>
              <a:t>dentárias (90 bilhões de </a:t>
            </a:r>
            <a:r>
              <a:rPr lang="pt-BR" b="1" dirty="0" smtClean="0">
                <a:latin typeface="Berlin Sans FB Demi" panose="020E0802020502020306" pitchFamily="34" charset="0"/>
              </a:rPr>
              <a:t>euros)</a:t>
            </a:r>
          </a:p>
          <a:p>
            <a:pPr marL="45720" indent="0" algn="ctr">
              <a:buNone/>
            </a:pPr>
            <a:r>
              <a:rPr lang="pt-BR" b="1" dirty="0" smtClean="0">
                <a:latin typeface="Berlin Sans FB Demi" panose="020E0802020502020306" pitchFamily="34" charset="0"/>
              </a:rPr>
              <a:t>		</a:t>
            </a:r>
            <a:endParaRPr lang="pt-BR" b="1" dirty="0">
              <a:latin typeface="Berlin Sans FB Demi" panose="020E0802020502020306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31" t="5323" r="14680" b="7025"/>
          <a:stretch/>
        </p:blipFill>
        <p:spPr>
          <a:xfrm>
            <a:off x="678873" y="1690257"/>
            <a:ext cx="3560619" cy="4752935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263236" y="403410"/>
            <a:ext cx="88114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chemeClr val="accent1">
                    <a:lumMod val="50000"/>
                  </a:schemeClr>
                </a:solidFill>
                <a:latin typeface="Agency FB" panose="020B0503020202020204" pitchFamily="34" charset="0"/>
              </a:rPr>
              <a:t>EFEIITO DE DOENÇAS BUCAIS EM INDIVÍDUOS, FAMÍLIA E SOCIEDADE</a:t>
            </a:r>
            <a:endParaRPr lang="pt-BR" sz="2800" b="1" dirty="0">
              <a:solidFill>
                <a:schemeClr val="accent1">
                  <a:lumMod val="50000"/>
                </a:schemeClr>
              </a:solidFill>
              <a:latin typeface="Agency FB" panose="020B0503020202020204" pitchFamily="34" charset="0"/>
            </a:endParaRPr>
          </a:p>
        </p:txBody>
      </p:sp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263237" y="665019"/>
            <a:ext cx="11748655" cy="1356360"/>
          </a:xfrm>
        </p:spPr>
        <p:txBody>
          <a:bodyPr/>
          <a:lstStyle/>
          <a:p>
            <a:pPr algn="ctr"/>
            <a:r>
              <a:rPr lang="pt-BR" dirty="0" smtClean="0">
                <a:latin typeface="Forte" panose="03060902040502070203" pitchFamily="66" charset="0"/>
              </a:rPr>
              <a:t>Encargos econômicos das doenças bucais</a:t>
            </a:r>
            <a:endParaRPr lang="pt-BR" dirty="0">
              <a:latin typeface="Forte" panose="03060902040502070203" pitchFamily="66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4114802" y="2008910"/>
            <a:ext cx="752301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400" dirty="0" smtClean="0">
                <a:latin typeface="Bahnschrift" panose="020B0502040204020203" pitchFamily="34" charset="0"/>
              </a:rPr>
              <a:t>Em 2015, as doenças dentárias representaram US$ 356,8 bilhões em </a:t>
            </a:r>
            <a:r>
              <a:rPr lang="pt-BR" sz="2400" b="1" dirty="0" smtClean="0">
                <a:solidFill>
                  <a:schemeClr val="accent1">
                    <a:lumMod val="75000"/>
                  </a:schemeClr>
                </a:solidFill>
                <a:latin typeface="Bahnschrift" panose="020B0502040204020203" pitchFamily="34" charset="0"/>
              </a:rPr>
              <a:t>custos diretos </a:t>
            </a:r>
            <a:r>
              <a:rPr lang="pt-BR" sz="2400" dirty="0" smtClean="0">
                <a:latin typeface="Bahnschrift" panose="020B0502040204020203" pitchFamily="34" charset="0"/>
              </a:rPr>
              <a:t>e US$ 187, 6 bilhões em </a:t>
            </a:r>
            <a:r>
              <a:rPr lang="pt-BR" sz="2400" b="1" dirty="0" smtClean="0">
                <a:solidFill>
                  <a:schemeClr val="accent1">
                    <a:lumMod val="75000"/>
                  </a:schemeClr>
                </a:solidFill>
                <a:latin typeface="Bahnschrift" panose="020B0502040204020203" pitchFamily="34" charset="0"/>
              </a:rPr>
              <a:t>custos indiretos</a:t>
            </a:r>
            <a:r>
              <a:rPr lang="pt-BR" sz="2400" dirty="0" smtClean="0">
                <a:solidFill>
                  <a:schemeClr val="accent1">
                    <a:lumMod val="75000"/>
                  </a:schemeClr>
                </a:solidFill>
                <a:latin typeface="Bahnschrift" panose="020B0502040204020203" pitchFamily="34" charset="0"/>
              </a:rPr>
              <a:t>.</a:t>
            </a:r>
            <a:endParaRPr lang="pt-BR" sz="2400" dirty="0">
              <a:solidFill>
                <a:schemeClr val="accent1">
                  <a:lumMod val="75000"/>
                </a:schemeClr>
              </a:solidFill>
              <a:latin typeface="Bahnschrift" panose="020B0502040204020203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4239492" y="3909120"/>
            <a:ext cx="72320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latin typeface="Bahnschrift SemiBold" panose="020B0502040204020203" pitchFamily="34" charset="0"/>
              </a:rPr>
              <a:t>Comparação dos gastos com várias doenças nos 28 estados da UE em 2015:</a:t>
            </a:r>
            <a:endParaRPr lang="pt-BR" dirty="0">
              <a:latin typeface="Bahnschrift SemiBold" panose="020B0502040204020203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4395534" y="6073860"/>
            <a:ext cx="1140593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/>
              <a:t>Doenças </a:t>
            </a:r>
            <a:r>
              <a:rPr lang="pt-BR" dirty="0"/>
              <a:t>dentárias também podem exacerbar o ônus de outras </a:t>
            </a:r>
            <a:r>
              <a:rPr lang="pt-BR" dirty="0" smtClean="0"/>
              <a:t>doenças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0061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Base">
  <a:themeElements>
    <a:clrScheme name="Base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e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e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Base</Template>
  <TotalTime>665</TotalTime>
  <Words>1825</Words>
  <Application>Microsoft Office PowerPoint</Application>
  <PresentationFormat>Personalizar</PresentationFormat>
  <Paragraphs>159</Paragraphs>
  <Slides>21</Slides>
  <Notes>6</Notes>
  <HiddenSlides>0</HiddenSlides>
  <MMClips>0</MMClips>
  <ScaleCrop>false</ScaleCrop>
  <HeadingPairs>
    <vt:vector size="6" baseType="variant">
      <vt:variant>
        <vt:lpstr>Fontes usadas</vt:lpstr>
      </vt:variant>
      <vt:variant>
        <vt:i4>26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21</vt:i4>
      </vt:variant>
    </vt:vector>
  </HeadingPairs>
  <TitlesOfParts>
    <vt:vector size="49" baseType="lpstr">
      <vt:lpstr>Arial</vt:lpstr>
      <vt:lpstr>Baskerville Old Face</vt:lpstr>
      <vt:lpstr>Forte</vt:lpstr>
      <vt:lpstr>Agency FB</vt:lpstr>
      <vt:lpstr>Bahnschrift Light SemiCondensed</vt:lpstr>
      <vt:lpstr>Calibri</vt:lpstr>
      <vt:lpstr>MV Boli</vt:lpstr>
      <vt:lpstr>Lucida Console</vt:lpstr>
      <vt:lpstr>Corbel</vt:lpstr>
      <vt:lpstr>Microsoft YaHei UI Light</vt:lpstr>
      <vt:lpstr>Bahnschrift</vt:lpstr>
      <vt:lpstr>Segoe Print</vt:lpstr>
      <vt:lpstr>Stencil</vt:lpstr>
      <vt:lpstr>Maiandra GD</vt:lpstr>
      <vt:lpstr>Wingdings</vt:lpstr>
      <vt:lpstr>Bahnschrift SemiBold</vt:lpstr>
      <vt:lpstr>Action Man</vt:lpstr>
      <vt:lpstr>Lucida Bright</vt:lpstr>
      <vt:lpstr>Bahnschrift SemiCondensed</vt:lpstr>
      <vt:lpstr>Berlin Sans FB Demi</vt:lpstr>
      <vt:lpstr>Kristen ITC</vt:lpstr>
      <vt:lpstr>Instruction</vt:lpstr>
      <vt:lpstr>Bahnschrift Light Condensed</vt:lpstr>
      <vt:lpstr>Bradley Hand ITC</vt:lpstr>
      <vt:lpstr>Centaur</vt:lpstr>
      <vt:lpstr>Arial Narrow</vt:lpstr>
      <vt:lpstr>Base</vt:lpstr>
      <vt:lpstr>Tema do Office</vt:lpstr>
      <vt:lpstr>Oral health 1</vt:lpstr>
      <vt:lpstr>Oral Health matters </vt:lpstr>
      <vt:lpstr>Apresentação do PowerPoint</vt:lpstr>
      <vt:lpstr>Cárie dentária</vt:lpstr>
      <vt:lpstr>Apresentação do PowerPoint</vt:lpstr>
      <vt:lpstr>Doença periodontal</vt:lpstr>
      <vt:lpstr>Câncer Bucal</vt:lpstr>
      <vt:lpstr>Apresentação do PowerPoint</vt:lpstr>
      <vt:lpstr>Encargos econômicos das doenças bucais</vt:lpstr>
      <vt:lpstr>Crianças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 </vt:lpstr>
      <vt:lpstr>Conflitos de interesse entre alimentos e bebidas açucarados, organizações de pesquisa industrial e odontológica:   tempo de reforma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Oral health 1</dc:title>
  <dc:creator>Jhandira daibelis</dc:creator>
  <cp:lastModifiedBy>Maria Eduarda Franco Vigano</cp:lastModifiedBy>
  <cp:revision>115</cp:revision>
  <dcterms:created xsi:type="dcterms:W3CDTF">2019-10-14T13:43:42Z</dcterms:created>
  <dcterms:modified xsi:type="dcterms:W3CDTF">2019-10-17T11:33:47Z</dcterms:modified>
</cp:coreProperties>
</file>