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57" r:id="rId3"/>
    <p:sldId id="273" r:id="rId4"/>
    <p:sldId id="258" r:id="rId5"/>
    <p:sldId id="264" r:id="rId6"/>
    <p:sldId id="265" r:id="rId7"/>
    <p:sldId id="259" r:id="rId8"/>
    <p:sldId id="266" r:id="rId9"/>
    <p:sldId id="267" r:id="rId10"/>
    <p:sldId id="261" r:id="rId11"/>
    <p:sldId id="263" r:id="rId12"/>
    <p:sldId id="268" r:id="rId13"/>
    <p:sldId id="271" r:id="rId14"/>
    <p:sldId id="274"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131907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206663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2176825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2396611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645796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334544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2406518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1549770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1251991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1908520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924F4EE0-4469-6343-A570-E0764E21C964}" type="datetimeFigureOut">
              <a:rPr lang="en-US" smtClean="0"/>
              <a:pPr/>
              <a:t>10/15/2019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171611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F4EE0-4469-6343-A570-E0764E21C964}" type="datetimeFigureOut">
              <a:rPr lang="en-US" smtClean="0"/>
              <a:pPr/>
              <a:t>10/15/2019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1305C-247E-7541-A51A-13522274C944}" type="slidenum">
              <a:rPr lang="en-US" smtClean="0"/>
              <a:pPr/>
              <a:t>‹nº›</a:t>
            </a:fld>
            <a:endParaRPr lang="en-US"/>
          </a:p>
        </p:txBody>
      </p:sp>
    </p:spTree>
    <p:extLst>
      <p:ext uri="{BB962C8B-B14F-4D97-AF65-F5344CB8AC3E}">
        <p14:creationId xmlns:p14="http://schemas.microsoft.com/office/powerpoint/2010/main" xmlns="" val="30505109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Tela 2019-10-02 às 10.17.08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 y="-1"/>
            <a:ext cx="9001743" cy="6412409"/>
          </a:xfrm>
          <a:prstGeom prst="rect">
            <a:avLst/>
          </a:prstGeom>
        </p:spPr>
      </p:pic>
    </p:spTree>
    <p:extLst>
      <p:ext uri="{BB962C8B-B14F-4D97-AF65-F5344CB8AC3E}">
        <p14:creationId xmlns:p14="http://schemas.microsoft.com/office/powerpoint/2010/main" xmlns="" val="2032227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701" y="568663"/>
            <a:ext cx="8296432" cy="4154983"/>
          </a:xfrm>
          <a:prstGeom prst="rect">
            <a:avLst/>
          </a:prstGeom>
        </p:spPr>
        <p:txBody>
          <a:bodyPr wrap="square">
            <a:spAutoFit/>
          </a:bodyPr>
          <a:lstStyle/>
          <a:p>
            <a:r>
              <a:rPr lang="en-US" sz="2400" dirty="0" err="1" smtClean="0"/>
              <a:t>Ler</a:t>
            </a:r>
            <a:r>
              <a:rPr lang="en-US" sz="2400" dirty="0" smtClean="0"/>
              <a:t> </a:t>
            </a:r>
            <a:r>
              <a:rPr lang="en-US" sz="2400" dirty="0" err="1" smtClean="0"/>
              <a:t>os</a:t>
            </a:r>
            <a:r>
              <a:rPr lang="en-US" sz="2400" dirty="0" smtClean="0"/>
              <a:t> </a:t>
            </a:r>
            <a:r>
              <a:rPr lang="en-US" sz="2400" dirty="0" err="1" smtClean="0"/>
              <a:t>artigos</a:t>
            </a:r>
            <a:r>
              <a:rPr lang="en-US" sz="2400" dirty="0" smtClean="0"/>
              <a:t> </a:t>
            </a:r>
            <a:r>
              <a:rPr lang="en-US" sz="2400" dirty="0" err="1" smtClean="0"/>
              <a:t>buscando</a:t>
            </a:r>
            <a:r>
              <a:rPr lang="en-US" sz="2400" dirty="0" smtClean="0"/>
              <a:t> as </a:t>
            </a:r>
            <a:r>
              <a:rPr lang="en-US" sz="2400" dirty="0" err="1" smtClean="0"/>
              <a:t>seguintes</a:t>
            </a:r>
            <a:r>
              <a:rPr lang="en-US" sz="2400" dirty="0" smtClean="0"/>
              <a:t> </a:t>
            </a:r>
            <a:r>
              <a:rPr lang="en-US" sz="2400" dirty="0" err="1" smtClean="0"/>
              <a:t>informações</a:t>
            </a:r>
            <a:r>
              <a:rPr lang="en-US" sz="2400" dirty="0" smtClean="0"/>
              <a:t>:</a:t>
            </a:r>
          </a:p>
          <a:p>
            <a:r>
              <a:rPr lang="en-US" sz="2400" dirty="0" smtClean="0"/>
              <a:t> </a:t>
            </a:r>
          </a:p>
          <a:p>
            <a:r>
              <a:rPr lang="en-US" sz="2400" dirty="0" smtClean="0"/>
              <a:t>R1</a:t>
            </a:r>
          </a:p>
          <a:p>
            <a:pPr algn="just"/>
            <a:r>
              <a:rPr lang="en-US" sz="2400" dirty="0" smtClean="0"/>
              <a:t>A </a:t>
            </a:r>
            <a:r>
              <a:rPr lang="en-US" sz="2400" dirty="0"/>
              <a:t>thorough study of the papers was conducted to identify the research questions about the instrument used to investigate AHR as a symptom and/or sign, its occurrence, the used terminologies, and the physiological mechanisms hypothetically involved in AHR. The study was conducted by two authors. The collected data were compared afterwards. In case of incompatibilities in the collected data, a third professional was assigned to help in reaching a consensus. </a:t>
            </a:r>
            <a:endParaRPr lang="pt-BR" sz="2400" dirty="0">
              <a:effectLst/>
            </a:endParaRPr>
          </a:p>
        </p:txBody>
      </p:sp>
    </p:spTree>
    <p:extLst>
      <p:ext uri="{BB962C8B-B14F-4D97-AF65-F5344CB8AC3E}">
        <p14:creationId xmlns:p14="http://schemas.microsoft.com/office/powerpoint/2010/main" xmlns="" val="2387406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0670" y="544401"/>
            <a:ext cx="8357888" cy="3785652"/>
          </a:xfrm>
          <a:prstGeom prst="rect">
            <a:avLst/>
          </a:prstGeom>
        </p:spPr>
        <p:txBody>
          <a:bodyPr wrap="square">
            <a:spAutoFit/>
          </a:bodyPr>
          <a:lstStyle/>
          <a:p>
            <a:pPr algn="just"/>
            <a:r>
              <a:rPr lang="en-US" sz="2400" dirty="0" err="1" smtClean="0"/>
              <a:t>Ler</a:t>
            </a:r>
            <a:r>
              <a:rPr lang="en-US" sz="2400" dirty="0" smtClean="0"/>
              <a:t> </a:t>
            </a:r>
            <a:r>
              <a:rPr lang="en-US" sz="2400" dirty="0" err="1" smtClean="0"/>
              <a:t>os</a:t>
            </a:r>
            <a:r>
              <a:rPr lang="en-US" sz="2400" dirty="0" smtClean="0"/>
              <a:t> </a:t>
            </a:r>
            <a:r>
              <a:rPr lang="en-US" sz="2400" dirty="0" err="1" smtClean="0"/>
              <a:t>artigos</a:t>
            </a:r>
            <a:r>
              <a:rPr lang="en-US" sz="2400" dirty="0" smtClean="0"/>
              <a:t> </a:t>
            </a:r>
            <a:r>
              <a:rPr lang="en-US" sz="2400" dirty="0" err="1" smtClean="0"/>
              <a:t>buscando</a:t>
            </a:r>
            <a:r>
              <a:rPr lang="en-US" sz="2400" dirty="0" smtClean="0"/>
              <a:t> as </a:t>
            </a:r>
            <a:r>
              <a:rPr lang="en-US" sz="2400" dirty="0" err="1" smtClean="0"/>
              <a:t>seguintes</a:t>
            </a:r>
            <a:r>
              <a:rPr lang="en-US" sz="2400" dirty="0" smtClean="0"/>
              <a:t> </a:t>
            </a:r>
            <a:r>
              <a:rPr lang="en-US" sz="2400" dirty="0" err="1" smtClean="0"/>
              <a:t>informações</a:t>
            </a:r>
            <a:r>
              <a:rPr lang="en-US" sz="2400" dirty="0" smtClean="0"/>
              <a:t>:</a:t>
            </a:r>
          </a:p>
          <a:p>
            <a:pPr algn="just"/>
            <a:endParaRPr lang="en-US" sz="2400" dirty="0" smtClean="0"/>
          </a:p>
          <a:p>
            <a:pPr algn="just"/>
            <a:r>
              <a:rPr lang="en-US" sz="2400" dirty="0" smtClean="0"/>
              <a:t>RS 2</a:t>
            </a:r>
          </a:p>
          <a:p>
            <a:pPr algn="just"/>
            <a:r>
              <a:rPr lang="en-US" sz="2400" dirty="0" err="1" smtClean="0"/>
              <a:t>Os</a:t>
            </a:r>
            <a:r>
              <a:rPr lang="en-US" sz="2400" dirty="0" smtClean="0"/>
              <a:t> </a:t>
            </a:r>
            <a:r>
              <a:rPr lang="en-US" sz="2400" dirty="0" err="1"/>
              <a:t>artigos</a:t>
            </a:r>
            <a:r>
              <a:rPr lang="en-US" sz="2400" dirty="0"/>
              <a:t> </a:t>
            </a:r>
            <a:r>
              <a:rPr lang="en-US" sz="2400" dirty="0" err="1"/>
              <a:t>científicos</a:t>
            </a:r>
            <a:r>
              <a:rPr lang="en-US" sz="2400" dirty="0"/>
              <a:t> </a:t>
            </a:r>
            <a:r>
              <a:rPr lang="en-US" sz="2400" dirty="0" err="1"/>
              <a:t>selecionados</a:t>
            </a:r>
            <a:r>
              <a:rPr lang="en-US" sz="2400" dirty="0"/>
              <a:t> </a:t>
            </a:r>
            <a:r>
              <a:rPr lang="en-US" sz="2400" dirty="0" err="1"/>
              <a:t>foram</a:t>
            </a:r>
            <a:r>
              <a:rPr lang="en-US" sz="2400" dirty="0"/>
              <a:t> </a:t>
            </a:r>
            <a:r>
              <a:rPr lang="en-US" sz="2400" dirty="0" err="1"/>
              <a:t>estudados</a:t>
            </a:r>
            <a:r>
              <a:rPr lang="en-US" sz="2400" dirty="0"/>
              <a:t> </a:t>
            </a:r>
            <a:r>
              <a:rPr lang="en-US" sz="2400" dirty="0" err="1"/>
              <a:t>por</a:t>
            </a:r>
            <a:r>
              <a:rPr lang="en-US" sz="2400" dirty="0"/>
              <a:t> </a:t>
            </a:r>
            <a:r>
              <a:rPr lang="en-US" sz="2400" dirty="0" err="1"/>
              <a:t>dois</a:t>
            </a:r>
            <a:r>
              <a:rPr lang="en-US" sz="2400" dirty="0"/>
              <a:t> </a:t>
            </a:r>
            <a:r>
              <a:rPr lang="en-US" sz="2400" dirty="0" err="1"/>
              <a:t>fonoaudiólogos</a:t>
            </a:r>
            <a:r>
              <a:rPr lang="en-US" sz="2400" dirty="0"/>
              <a:t> </a:t>
            </a:r>
            <a:r>
              <a:rPr lang="en-US" sz="2400" dirty="0" err="1"/>
              <a:t>que</a:t>
            </a:r>
            <a:r>
              <a:rPr lang="en-US" sz="2400" dirty="0"/>
              <a:t> </a:t>
            </a:r>
            <a:r>
              <a:rPr lang="en-US" sz="2400" dirty="0" err="1"/>
              <a:t>deveriam</a:t>
            </a:r>
            <a:r>
              <a:rPr lang="en-US" sz="2400" dirty="0"/>
              <a:t> </a:t>
            </a:r>
            <a:r>
              <a:rPr lang="en-US" sz="2400" dirty="0" err="1"/>
              <a:t>preencher</a:t>
            </a:r>
            <a:r>
              <a:rPr lang="en-US" sz="2400" dirty="0"/>
              <a:t> </a:t>
            </a:r>
            <a:r>
              <a:rPr lang="en-US" sz="2400" dirty="0" err="1"/>
              <a:t>uma</a:t>
            </a:r>
            <a:r>
              <a:rPr lang="en-US" sz="2400" dirty="0"/>
              <a:t> </a:t>
            </a:r>
            <a:r>
              <a:rPr lang="en-US" sz="2400" dirty="0" err="1"/>
              <a:t>planilha</a:t>
            </a:r>
            <a:r>
              <a:rPr lang="en-US" sz="2400" dirty="0"/>
              <a:t> com as </a:t>
            </a:r>
            <a:r>
              <a:rPr lang="en-US" sz="2400" dirty="0" err="1"/>
              <a:t>seguintes</a:t>
            </a:r>
            <a:r>
              <a:rPr lang="en-US" sz="2400" dirty="0"/>
              <a:t> </a:t>
            </a:r>
            <a:r>
              <a:rPr lang="en-US" sz="2400" dirty="0" err="1"/>
              <a:t>informações</a:t>
            </a:r>
            <a:r>
              <a:rPr lang="en-US" sz="2400" dirty="0"/>
              <a:t>: a) </a:t>
            </a:r>
            <a:r>
              <a:rPr lang="en-US" sz="2400" dirty="0" err="1"/>
              <a:t>autor</a:t>
            </a:r>
            <a:r>
              <a:rPr lang="en-US" sz="2400" dirty="0"/>
              <a:t> e </a:t>
            </a:r>
            <a:r>
              <a:rPr lang="en-US" sz="2400" dirty="0" err="1"/>
              <a:t>ano</a:t>
            </a:r>
            <a:r>
              <a:rPr lang="en-US" sz="2400" dirty="0"/>
              <a:t>; b) </a:t>
            </a:r>
            <a:r>
              <a:rPr lang="en-US" sz="2400" dirty="0" err="1"/>
              <a:t>nível</a:t>
            </a:r>
            <a:r>
              <a:rPr lang="en-US" sz="2400" dirty="0"/>
              <a:t> de </a:t>
            </a:r>
            <a:r>
              <a:rPr lang="en-US" sz="2400" dirty="0" err="1"/>
              <a:t>evidência</a:t>
            </a:r>
            <a:r>
              <a:rPr lang="en-US" sz="2400" dirty="0"/>
              <a:t> e </a:t>
            </a:r>
            <a:r>
              <a:rPr lang="en-US" sz="2400" dirty="0" err="1"/>
              <a:t>grau</a:t>
            </a:r>
            <a:r>
              <a:rPr lang="en-US" sz="2400" dirty="0"/>
              <a:t> de </a:t>
            </a:r>
            <a:r>
              <a:rPr lang="en-US" sz="2400" dirty="0" err="1"/>
              <a:t>recomendação</a:t>
            </a:r>
            <a:r>
              <a:rPr lang="en-US" sz="2400" dirty="0"/>
              <a:t>; c) </a:t>
            </a:r>
            <a:r>
              <a:rPr lang="en-US" sz="2400" dirty="0" err="1"/>
              <a:t>descrição</a:t>
            </a:r>
            <a:r>
              <a:rPr lang="en-US" sz="2400" dirty="0"/>
              <a:t> da </a:t>
            </a:r>
            <a:r>
              <a:rPr lang="en-US" sz="2400" dirty="0" err="1"/>
              <a:t>casuística</a:t>
            </a:r>
            <a:r>
              <a:rPr lang="en-US" sz="2400" dirty="0"/>
              <a:t>; d) </a:t>
            </a:r>
            <a:r>
              <a:rPr lang="en-US" sz="2400" dirty="0" err="1"/>
              <a:t>descrição</a:t>
            </a:r>
            <a:r>
              <a:rPr lang="en-US" sz="2400" dirty="0"/>
              <a:t> do </a:t>
            </a:r>
            <a:r>
              <a:rPr lang="en-US" sz="2400" dirty="0" err="1"/>
              <a:t>método</a:t>
            </a:r>
            <a:r>
              <a:rPr lang="en-US" sz="2400" dirty="0"/>
              <a:t> de </a:t>
            </a:r>
            <a:r>
              <a:rPr lang="en-US" sz="2400" dirty="0" err="1"/>
              <a:t>treinamento</a:t>
            </a:r>
            <a:r>
              <a:rPr lang="en-US" sz="2400" dirty="0"/>
              <a:t> </a:t>
            </a:r>
            <a:r>
              <a:rPr lang="en-US" sz="2400" dirty="0" err="1"/>
              <a:t>auditivo</a:t>
            </a:r>
            <a:r>
              <a:rPr lang="en-US" sz="2400" dirty="0"/>
              <a:t> (</a:t>
            </a:r>
            <a:r>
              <a:rPr lang="en-US" sz="2400" dirty="0" err="1"/>
              <a:t>tipo</a:t>
            </a:r>
            <a:r>
              <a:rPr lang="en-US" sz="2400" dirty="0"/>
              <a:t>, </a:t>
            </a:r>
            <a:r>
              <a:rPr lang="en-US" sz="2400" dirty="0" err="1"/>
              <a:t>número</a:t>
            </a:r>
            <a:r>
              <a:rPr lang="en-US" sz="2400" dirty="0"/>
              <a:t> de </a:t>
            </a:r>
            <a:r>
              <a:rPr lang="en-US" sz="2400" dirty="0" err="1"/>
              <a:t>sessões</a:t>
            </a:r>
            <a:r>
              <a:rPr lang="en-US" sz="2400" dirty="0"/>
              <a:t>; </a:t>
            </a:r>
            <a:r>
              <a:rPr lang="en-US" sz="2400" dirty="0" err="1"/>
              <a:t>perio</a:t>
            </a:r>
            <a:r>
              <a:rPr lang="en-US" sz="2400" dirty="0"/>
              <a:t>- </a:t>
            </a:r>
            <a:r>
              <a:rPr lang="en-US" sz="2400" dirty="0" err="1"/>
              <a:t>dicidade</a:t>
            </a:r>
            <a:r>
              <a:rPr lang="en-US" sz="2400" dirty="0"/>
              <a:t>; </a:t>
            </a:r>
            <a:r>
              <a:rPr lang="en-US" sz="2400" dirty="0" err="1"/>
              <a:t>abordagem</a:t>
            </a:r>
            <a:r>
              <a:rPr lang="en-US" sz="2400" dirty="0"/>
              <a:t> e </a:t>
            </a:r>
            <a:r>
              <a:rPr lang="en-US" sz="2400" dirty="0" err="1"/>
              <a:t>contexto</a:t>
            </a:r>
            <a:r>
              <a:rPr lang="en-US" sz="2400" dirty="0"/>
              <a:t>); e) </a:t>
            </a:r>
            <a:r>
              <a:rPr lang="en-US" sz="2400" dirty="0" err="1"/>
              <a:t>mensuração</a:t>
            </a:r>
            <a:r>
              <a:rPr lang="en-US" sz="2400" dirty="0"/>
              <a:t> da </a:t>
            </a:r>
            <a:r>
              <a:rPr lang="en-US" sz="2400" dirty="0" err="1"/>
              <a:t>efetividade</a:t>
            </a:r>
            <a:r>
              <a:rPr lang="en-US" sz="2400" dirty="0"/>
              <a:t> da </a:t>
            </a:r>
            <a:r>
              <a:rPr lang="en-US" sz="2400" dirty="0" err="1"/>
              <a:t>intervenção</a:t>
            </a:r>
            <a:r>
              <a:rPr lang="en-US" sz="2400" dirty="0"/>
              <a:t>; f) </a:t>
            </a:r>
            <a:r>
              <a:rPr lang="en-US" sz="2400" dirty="0" err="1"/>
              <a:t>principais</a:t>
            </a:r>
            <a:r>
              <a:rPr lang="en-US" sz="2400" dirty="0"/>
              <a:t> </a:t>
            </a:r>
            <a:r>
              <a:rPr lang="en-US" sz="2400" dirty="0" err="1"/>
              <a:t>desfechos</a:t>
            </a:r>
            <a:r>
              <a:rPr lang="en-US" sz="2400" dirty="0"/>
              <a:t>.</a:t>
            </a:r>
          </a:p>
        </p:txBody>
      </p:sp>
    </p:spTree>
    <p:extLst>
      <p:ext uri="{BB962C8B-B14F-4D97-AF65-F5344CB8AC3E}">
        <p14:creationId xmlns:p14="http://schemas.microsoft.com/office/powerpoint/2010/main" xmlns="" val="38800263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a:stretch>
            <a:fillRect/>
          </a:stretch>
        </p:blipFill>
        <p:spPr>
          <a:xfrm>
            <a:off x="1208616" y="0"/>
            <a:ext cx="6391326" cy="6858000"/>
          </a:xfrm>
          <a:prstGeom prst="rect">
            <a:avLst/>
          </a:prstGeom>
        </p:spPr>
      </p:pic>
    </p:spTree>
    <p:extLst>
      <p:ext uri="{BB962C8B-B14F-4D97-AF65-F5344CB8AC3E}">
        <p14:creationId xmlns:p14="http://schemas.microsoft.com/office/powerpoint/2010/main" xmlns="" val="14985452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Tela 2019-10-02 às 2.03.49 P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8845510" cy="6858000"/>
          </a:xfrm>
          <a:prstGeom prst="rect">
            <a:avLst/>
          </a:prstGeom>
        </p:spPr>
      </p:pic>
    </p:spTree>
    <p:extLst>
      <p:ext uri="{BB962C8B-B14F-4D97-AF65-F5344CB8AC3E}">
        <p14:creationId xmlns:p14="http://schemas.microsoft.com/office/powerpoint/2010/main" xmlns="" val="3053550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Tela 2019-09-30 às 10.18.20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091749"/>
            <a:ext cx="9144000" cy="1839661"/>
          </a:xfrm>
          <a:prstGeom prst="rect">
            <a:avLst/>
          </a:prstGeom>
        </p:spPr>
      </p:pic>
    </p:spTree>
    <p:extLst>
      <p:ext uri="{BB962C8B-B14F-4D97-AF65-F5344CB8AC3E}">
        <p14:creationId xmlns:p14="http://schemas.microsoft.com/office/powerpoint/2010/main" xmlns="" val="3325204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1100667"/>
            <a:ext cx="6818460" cy="4801315"/>
          </a:xfrm>
          <a:prstGeom prst="rect">
            <a:avLst/>
          </a:prstGeom>
          <a:noFill/>
        </p:spPr>
        <p:txBody>
          <a:bodyPr wrap="none" rtlCol="0">
            <a:spAutoFit/>
          </a:bodyPr>
          <a:lstStyle/>
          <a:p>
            <a:r>
              <a:rPr lang="en-US" dirty="0" err="1" smtClean="0"/>
              <a:t>Basees</a:t>
            </a:r>
            <a:r>
              <a:rPr lang="en-US" dirty="0" smtClean="0"/>
              <a:t> de dados </a:t>
            </a:r>
            <a:r>
              <a:rPr lang="en-US" dirty="0" err="1" smtClean="0"/>
              <a:t>em</a:t>
            </a:r>
            <a:r>
              <a:rPr lang="en-US" dirty="0" smtClean="0"/>
              <a:t> </a:t>
            </a:r>
            <a:r>
              <a:rPr lang="en-US" dirty="0" err="1" smtClean="0"/>
              <a:t>saúde</a:t>
            </a:r>
            <a:r>
              <a:rPr lang="en-US" dirty="0" smtClean="0"/>
              <a:t> e </a:t>
            </a:r>
            <a:r>
              <a:rPr lang="en-US" dirty="0" err="1" smtClean="0"/>
              <a:t>ciências</a:t>
            </a:r>
            <a:r>
              <a:rPr lang="en-US" dirty="0" smtClean="0"/>
              <a:t> </a:t>
            </a:r>
            <a:r>
              <a:rPr lang="en-US" dirty="0" err="1" smtClean="0"/>
              <a:t>afins</a:t>
            </a:r>
            <a:endParaRPr lang="en-US" dirty="0" smtClean="0"/>
          </a:p>
          <a:p>
            <a:endParaRPr lang="en-US" dirty="0"/>
          </a:p>
          <a:p>
            <a:r>
              <a:rPr lang="en-US" dirty="0" smtClean="0"/>
              <a:t>LILACS </a:t>
            </a:r>
            <a:r>
              <a:rPr lang="mr-IN" dirty="0" smtClean="0"/>
              <a:t>–</a:t>
            </a:r>
            <a:r>
              <a:rPr lang="en-US" dirty="0" smtClean="0"/>
              <a:t> </a:t>
            </a:r>
            <a:r>
              <a:rPr lang="en-US" dirty="0" err="1" smtClean="0"/>
              <a:t>Literatura</a:t>
            </a:r>
            <a:r>
              <a:rPr lang="en-US" dirty="0" smtClean="0"/>
              <a:t> Latino-</a:t>
            </a:r>
            <a:r>
              <a:rPr lang="en-US" dirty="0" err="1" smtClean="0"/>
              <a:t>americana</a:t>
            </a:r>
            <a:r>
              <a:rPr lang="en-US" dirty="0" smtClean="0"/>
              <a:t> e do Caribe </a:t>
            </a:r>
            <a:r>
              <a:rPr lang="en-US" dirty="0" err="1" smtClean="0"/>
              <a:t>em</a:t>
            </a:r>
            <a:r>
              <a:rPr lang="en-US" dirty="0" smtClean="0"/>
              <a:t> </a:t>
            </a:r>
            <a:r>
              <a:rPr lang="en-US" dirty="0" err="1" smtClean="0"/>
              <a:t>Ciências</a:t>
            </a:r>
            <a:r>
              <a:rPr lang="en-US" dirty="0" smtClean="0"/>
              <a:t> da </a:t>
            </a:r>
            <a:r>
              <a:rPr lang="en-US" dirty="0" err="1" smtClean="0"/>
              <a:t>Saúde</a:t>
            </a:r>
            <a:endParaRPr lang="en-US" dirty="0" smtClean="0"/>
          </a:p>
          <a:p>
            <a:endParaRPr lang="en-US" dirty="0"/>
          </a:p>
          <a:p>
            <a:r>
              <a:rPr lang="en-US" dirty="0" err="1" smtClean="0"/>
              <a:t>SciELO</a:t>
            </a:r>
            <a:r>
              <a:rPr lang="en-US" dirty="0" smtClean="0"/>
              <a:t> </a:t>
            </a:r>
            <a:r>
              <a:rPr lang="mr-IN" dirty="0" smtClean="0"/>
              <a:t>–</a:t>
            </a:r>
            <a:r>
              <a:rPr lang="en-US" dirty="0" smtClean="0"/>
              <a:t> Scientific </a:t>
            </a:r>
            <a:r>
              <a:rPr lang="en-US" dirty="0" err="1" smtClean="0"/>
              <a:t>Eletronic</a:t>
            </a:r>
            <a:r>
              <a:rPr lang="en-US" dirty="0" smtClean="0"/>
              <a:t> Library </a:t>
            </a:r>
            <a:r>
              <a:rPr lang="en-US" dirty="0" err="1" smtClean="0"/>
              <a:t>onLine</a:t>
            </a:r>
            <a:endParaRPr lang="en-US" dirty="0" smtClean="0"/>
          </a:p>
          <a:p>
            <a:endParaRPr lang="en-US" dirty="0"/>
          </a:p>
          <a:p>
            <a:r>
              <a:rPr lang="en-US" dirty="0" smtClean="0"/>
              <a:t>Portal de </a:t>
            </a:r>
            <a:r>
              <a:rPr lang="en-US" dirty="0" err="1" smtClean="0"/>
              <a:t>Evidências</a:t>
            </a:r>
            <a:r>
              <a:rPr lang="en-US" dirty="0" smtClean="0"/>
              <a:t> da </a:t>
            </a:r>
            <a:r>
              <a:rPr lang="en-US" dirty="0" err="1" smtClean="0"/>
              <a:t>Biblioteca</a:t>
            </a:r>
            <a:r>
              <a:rPr lang="en-US" dirty="0" smtClean="0"/>
              <a:t> Virtual </a:t>
            </a:r>
            <a:r>
              <a:rPr lang="en-US" dirty="0" err="1" smtClean="0"/>
              <a:t>em</a:t>
            </a:r>
            <a:r>
              <a:rPr lang="en-US" dirty="0" smtClean="0"/>
              <a:t> </a:t>
            </a:r>
            <a:r>
              <a:rPr lang="en-US" dirty="0" err="1" smtClean="0"/>
              <a:t>Saúde</a:t>
            </a:r>
            <a:r>
              <a:rPr lang="en-US" dirty="0" smtClean="0"/>
              <a:t> (BVS)</a:t>
            </a:r>
          </a:p>
          <a:p>
            <a:endParaRPr lang="en-US" dirty="0"/>
          </a:p>
          <a:p>
            <a:r>
              <a:rPr lang="en-US" dirty="0" smtClean="0"/>
              <a:t>The Cochrane Library</a:t>
            </a:r>
          </a:p>
          <a:p>
            <a:endParaRPr lang="en-US" dirty="0"/>
          </a:p>
          <a:p>
            <a:r>
              <a:rPr lang="en-US" dirty="0" smtClean="0"/>
              <a:t> Medline </a:t>
            </a:r>
          </a:p>
          <a:p>
            <a:endParaRPr lang="en-US" dirty="0"/>
          </a:p>
          <a:p>
            <a:r>
              <a:rPr lang="en-US" dirty="0" err="1" smtClean="0"/>
              <a:t>Embase</a:t>
            </a:r>
            <a:r>
              <a:rPr lang="en-US" dirty="0" smtClean="0"/>
              <a:t> </a:t>
            </a:r>
            <a:r>
              <a:rPr lang="mr-IN" dirty="0" smtClean="0"/>
              <a:t>–</a:t>
            </a:r>
            <a:r>
              <a:rPr lang="en-US" dirty="0" smtClean="0"/>
              <a:t> </a:t>
            </a:r>
            <a:r>
              <a:rPr lang="en-US" dirty="0" err="1" smtClean="0"/>
              <a:t>acesso</a:t>
            </a:r>
            <a:r>
              <a:rPr lang="en-US" dirty="0" smtClean="0"/>
              <a:t> </a:t>
            </a:r>
            <a:r>
              <a:rPr lang="en-US" dirty="0" err="1" smtClean="0"/>
              <a:t>por</a:t>
            </a:r>
            <a:r>
              <a:rPr lang="en-US" dirty="0" smtClean="0"/>
              <a:t> </a:t>
            </a:r>
            <a:r>
              <a:rPr lang="en-US" dirty="0" err="1" smtClean="0"/>
              <a:t>meio</a:t>
            </a:r>
            <a:r>
              <a:rPr lang="en-US" dirty="0" smtClean="0"/>
              <a:t> do SCOPUS no portal Capes</a:t>
            </a:r>
          </a:p>
          <a:p>
            <a:endParaRPr lang="en-US" dirty="0"/>
          </a:p>
          <a:p>
            <a:r>
              <a:rPr lang="en-US" dirty="0" smtClean="0"/>
              <a:t>SCOPUS</a:t>
            </a:r>
          </a:p>
          <a:p>
            <a:endParaRPr lang="en-US" dirty="0"/>
          </a:p>
          <a:p>
            <a:r>
              <a:rPr lang="en-US" dirty="0" smtClean="0"/>
              <a:t>Web of Science</a:t>
            </a:r>
          </a:p>
        </p:txBody>
      </p:sp>
      <p:sp>
        <p:nvSpPr>
          <p:cNvPr id="3" name="CaixaDeTexto 2"/>
          <p:cNvSpPr txBox="1"/>
          <p:nvPr/>
        </p:nvSpPr>
        <p:spPr>
          <a:xfrm>
            <a:off x="677333" y="414068"/>
            <a:ext cx="7733422" cy="461665"/>
          </a:xfrm>
          <a:prstGeom prst="rect">
            <a:avLst/>
          </a:prstGeom>
          <a:noFill/>
        </p:spPr>
        <p:txBody>
          <a:bodyPr wrap="square" rtlCol="0">
            <a:spAutoFit/>
          </a:bodyPr>
          <a:lstStyle/>
          <a:p>
            <a:r>
              <a:rPr lang="pt-BR" sz="2400" b="1" dirty="0" smtClean="0"/>
              <a:t>Revisão sistemática – base de dados e como procurar</a:t>
            </a:r>
            <a:endParaRPr lang="pt-BR" sz="2400" b="1" dirty="0"/>
          </a:p>
        </p:txBody>
      </p:sp>
    </p:spTree>
    <p:extLst>
      <p:ext uri="{BB962C8B-B14F-4D97-AF65-F5344CB8AC3E}">
        <p14:creationId xmlns:p14="http://schemas.microsoft.com/office/powerpoint/2010/main" xmlns="" val="397977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ptura de Tela 2019-10-02 às 10.48.29 AM.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5926462"/>
          </a:xfrm>
          <a:prstGeom prst="rect">
            <a:avLst/>
          </a:prstGeom>
        </p:spPr>
      </p:pic>
    </p:spTree>
    <p:extLst>
      <p:ext uri="{BB962C8B-B14F-4D97-AF65-F5344CB8AC3E}">
        <p14:creationId xmlns:p14="http://schemas.microsoft.com/office/powerpoint/2010/main" xmlns="" val="3987630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0184" y="594121"/>
            <a:ext cx="8337403" cy="1200328"/>
          </a:xfrm>
          <a:prstGeom prst="rect">
            <a:avLst/>
          </a:prstGeom>
          <a:noFill/>
        </p:spPr>
        <p:txBody>
          <a:bodyPr wrap="square" rtlCol="0">
            <a:spAutoFit/>
          </a:bodyPr>
          <a:lstStyle/>
          <a:p>
            <a:r>
              <a:rPr lang="en-US" sz="2400" dirty="0" err="1" smtClean="0"/>
              <a:t>Revisão</a:t>
            </a:r>
            <a:r>
              <a:rPr lang="en-US" sz="2400" dirty="0" smtClean="0"/>
              <a:t> </a:t>
            </a:r>
            <a:r>
              <a:rPr lang="en-US" sz="2400" dirty="0" err="1" smtClean="0"/>
              <a:t>sistemática</a:t>
            </a:r>
            <a:endParaRPr lang="en-US" sz="2400" dirty="0" smtClean="0"/>
          </a:p>
          <a:p>
            <a:endParaRPr lang="en-US" sz="2400" dirty="0"/>
          </a:p>
          <a:p>
            <a:r>
              <a:rPr lang="en-US" sz="2400" dirty="0" err="1" smtClean="0"/>
              <a:t>Descritores</a:t>
            </a:r>
            <a:r>
              <a:rPr lang="en-US" sz="2400" dirty="0" smtClean="0"/>
              <a:t> </a:t>
            </a:r>
            <a:r>
              <a:rPr lang="mr-IN" sz="2400" dirty="0" smtClean="0"/>
              <a:t>–</a:t>
            </a:r>
            <a:r>
              <a:rPr lang="en-US" sz="2400" dirty="0" smtClean="0"/>
              <a:t> </a:t>
            </a:r>
            <a:r>
              <a:rPr lang="en-US" sz="2400" dirty="0" err="1" smtClean="0"/>
              <a:t>definição</a:t>
            </a:r>
            <a:r>
              <a:rPr lang="en-US" sz="2400" dirty="0" smtClean="0"/>
              <a:t>/</a:t>
            </a:r>
            <a:r>
              <a:rPr lang="en-US" sz="2400" dirty="0" err="1" smtClean="0"/>
              <a:t>constante</a:t>
            </a:r>
            <a:r>
              <a:rPr lang="en-US" sz="2400" dirty="0" smtClean="0"/>
              <a:t>/</a:t>
            </a:r>
            <a:r>
              <a:rPr lang="en-US" sz="2400" dirty="0" err="1" smtClean="0"/>
              <a:t>quais</a:t>
            </a:r>
            <a:r>
              <a:rPr lang="en-US" sz="2400" dirty="0" smtClean="0"/>
              <a:t> </a:t>
            </a:r>
            <a:r>
              <a:rPr lang="en-US" sz="2400" dirty="0" err="1" smtClean="0"/>
              <a:t>combinações</a:t>
            </a:r>
            <a:r>
              <a:rPr lang="en-US" sz="2400" dirty="0" smtClean="0"/>
              <a:t> </a:t>
            </a:r>
            <a:r>
              <a:rPr lang="en-US" sz="2400" dirty="0" err="1" smtClean="0"/>
              <a:t>usar</a:t>
            </a:r>
            <a:endParaRPr lang="en-US" sz="2400" dirty="0"/>
          </a:p>
        </p:txBody>
      </p:sp>
      <p:sp>
        <p:nvSpPr>
          <p:cNvPr id="3" name="TextBox 2"/>
          <p:cNvSpPr txBox="1"/>
          <p:nvPr/>
        </p:nvSpPr>
        <p:spPr>
          <a:xfrm>
            <a:off x="266303" y="2125164"/>
            <a:ext cx="8501284" cy="3416320"/>
          </a:xfrm>
          <a:prstGeom prst="rect">
            <a:avLst/>
          </a:prstGeom>
          <a:noFill/>
        </p:spPr>
        <p:txBody>
          <a:bodyPr wrap="square" rtlCol="0">
            <a:spAutoFit/>
          </a:bodyPr>
          <a:lstStyle/>
          <a:p>
            <a:pPr algn="just"/>
            <a:r>
              <a:rPr lang="en-US" sz="2400" dirty="0" err="1" smtClean="0"/>
              <a:t>Parênteses</a:t>
            </a:r>
            <a:r>
              <a:rPr lang="en-US" sz="2400" dirty="0" smtClean="0"/>
              <a:t>  - </a:t>
            </a:r>
            <a:r>
              <a:rPr lang="en-US" sz="2400" dirty="0" err="1" smtClean="0"/>
              <a:t>estabele</a:t>
            </a:r>
            <a:r>
              <a:rPr lang="en-US" sz="2400" dirty="0" smtClean="0"/>
              <a:t> a </a:t>
            </a:r>
            <a:r>
              <a:rPr lang="en-US" sz="2400" dirty="0" err="1" smtClean="0"/>
              <a:t>ordem</a:t>
            </a:r>
            <a:r>
              <a:rPr lang="en-US" sz="2400" dirty="0" smtClean="0"/>
              <a:t> e </a:t>
            </a:r>
            <a:r>
              <a:rPr lang="en-US" sz="2400" dirty="0" err="1" smtClean="0"/>
              <a:t>separa</a:t>
            </a:r>
            <a:r>
              <a:rPr lang="en-US" sz="2400" dirty="0" smtClean="0"/>
              <a:t> </a:t>
            </a:r>
            <a:r>
              <a:rPr lang="en-US" sz="2400" dirty="0" err="1" smtClean="0"/>
              <a:t>os</a:t>
            </a:r>
            <a:r>
              <a:rPr lang="en-US" sz="2400" dirty="0" smtClean="0"/>
              <a:t> </a:t>
            </a:r>
            <a:r>
              <a:rPr lang="en-US" sz="2400" dirty="0" err="1" smtClean="0"/>
              <a:t>conjuntos</a:t>
            </a:r>
            <a:r>
              <a:rPr lang="en-US" sz="2400" dirty="0" smtClean="0"/>
              <a:t> do </a:t>
            </a:r>
            <a:r>
              <a:rPr lang="en-US" sz="2400" dirty="0" err="1" smtClean="0"/>
              <a:t>termo</a:t>
            </a:r>
            <a:endParaRPr lang="en-US" sz="2400" dirty="0"/>
          </a:p>
          <a:p>
            <a:pPr algn="just"/>
            <a:r>
              <a:rPr lang="en-US" sz="2400" dirty="0" smtClean="0"/>
              <a:t>(auditory perception OR auditory processing disorders)</a:t>
            </a:r>
          </a:p>
          <a:p>
            <a:pPr algn="just"/>
            <a:endParaRPr lang="en-US" sz="2400" dirty="0"/>
          </a:p>
          <a:p>
            <a:pPr algn="just"/>
            <a:r>
              <a:rPr lang="en-US" sz="2400" dirty="0" err="1" smtClean="0"/>
              <a:t>Aspas</a:t>
            </a:r>
            <a:r>
              <a:rPr lang="en-US" sz="2400" dirty="0" smtClean="0"/>
              <a:t> </a:t>
            </a:r>
            <a:r>
              <a:rPr lang="mr-IN" sz="2400" dirty="0" smtClean="0"/>
              <a:t>–</a:t>
            </a:r>
            <a:r>
              <a:rPr lang="en-US" sz="2400" dirty="0" smtClean="0"/>
              <a:t> </a:t>
            </a:r>
            <a:r>
              <a:rPr lang="en-US" sz="2400" dirty="0" err="1" smtClean="0"/>
              <a:t>indica</a:t>
            </a:r>
            <a:r>
              <a:rPr lang="en-US" sz="2400" dirty="0" smtClean="0"/>
              <a:t> </a:t>
            </a:r>
            <a:r>
              <a:rPr lang="en-US" sz="2400" dirty="0" err="1" smtClean="0"/>
              <a:t>termos</a:t>
            </a:r>
            <a:r>
              <a:rPr lang="en-US" sz="2400" dirty="0" smtClean="0"/>
              <a:t> </a:t>
            </a:r>
            <a:r>
              <a:rPr lang="en-US" sz="2400" dirty="0" err="1" smtClean="0"/>
              <a:t>compostos</a:t>
            </a:r>
            <a:endParaRPr lang="en-US" sz="2400" dirty="0" smtClean="0"/>
          </a:p>
          <a:p>
            <a:pPr algn="just"/>
            <a:r>
              <a:rPr lang="en-US" sz="2400" dirty="0" smtClean="0"/>
              <a:t>(auditory perception OR “auditory processing disorders”)</a:t>
            </a:r>
          </a:p>
          <a:p>
            <a:pPr algn="just"/>
            <a:endParaRPr lang="en-US" sz="2400" dirty="0" smtClean="0"/>
          </a:p>
          <a:p>
            <a:pPr algn="just"/>
            <a:endParaRPr lang="en-US" sz="2400" dirty="0"/>
          </a:p>
          <a:p>
            <a:pPr algn="just"/>
            <a:r>
              <a:rPr lang="en-US" sz="2400" dirty="0" smtClean="0"/>
              <a:t>“Auditory perceptions”  AND dyslexia</a:t>
            </a:r>
          </a:p>
          <a:p>
            <a:pPr algn="just"/>
            <a:r>
              <a:rPr lang="en-US" sz="2400" dirty="0" smtClean="0"/>
              <a:t>“Auditory processing disorders” AND Dyslexia</a:t>
            </a:r>
          </a:p>
        </p:txBody>
      </p:sp>
      <p:sp>
        <p:nvSpPr>
          <p:cNvPr id="4" name="TextBox 3"/>
          <p:cNvSpPr txBox="1"/>
          <p:nvPr/>
        </p:nvSpPr>
        <p:spPr>
          <a:xfrm>
            <a:off x="430185" y="5838208"/>
            <a:ext cx="7804792" cy="830997"/>
          </a:xfrm>
          <a:prstGeom prst="rect">
            <a:avLst/>
          </a:prstGeom>
          <a:solidFill>
            <a:srgbClr val="C0504D"/>
          </a:solidFill>
        </p:spPr>
        <p:txBody>
          <a:bodyPr wrap="square" rtlCol="0">
            <a:spAutoFit/>
          </a:bodyPr>
          <a:lstStyle/>
          <a:p>
            <a:pPr algn="ctr"/>
            <a:r>
              <a:rPr lang="en-US" sz="2400" b="1" dirty="0" err="1" smtClean="0"/>
              <a:t>Pergunta</a:t>
            </a:r>
            <a:r>
              <a:rPr lang="en-US" sz="2400" b="1" dirty="0" smtClean="0"/>
              <a:t> de </a:t>
            </a:r>
            <a:r>
              <a:rPr lang="en-US" sz="2400" b="1" dirty="0" err="1" smtClean="0"/>
              <a:t>pesquisa</a:t>
            </a:r>
            <a:endParaRPr lang="en-US" sz="2400" b="1" dirty="0" smtClean="0"/>
          </a:p>
          <a:p>
            <a:endParaRPr lang="en-US" sz="2400" b="1" dirty="0"/>
          </a:p>
        </p:txBody>
      </p:sp>
    </p:spTree>
    <p:extLst>
      <p:ext uri="{BB962C8B-B14F-4D97-AF65-F5344CB8AC3E}">
        <p14:creationId xmlns:p14="http://schemas.microsoft.com/office/powerpoint/2010/main" xmlns="" val="172132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9701" y="456411"/>
            <a:ext cx="8337402" cy="2246769"/>
          </a:xfrm>
          <a:prstGeom prst="rect">
            <a:avLst/>
          </a:prstGeom>
        </p:spPr>
        <p:txBody>
          <a:bodyPr wrap="square">
            <a:spAutoFit/>
          </a:bodyPr>
          <a:lstStyle/>
          <a:p>
            <a:pPr algn="just"/>
            <a:r>
              <a:rPr lang="en-US" sz="2000" dirty="0" smtClean="0"/>
              <a:t>RS 1</a:t>
            </a:r>
          </a:p>
          <a:p>
            <a:pPr algn="just"/>
            <a:r>
              <a:rPr lang="en-US" sz="2000" dirty="0" smtClean="0"/>
              <a:t>The studied articles were selected from searches in the databases: PubMed, </a:t>
            </a:r>
            <a:r>
              <a:rPr lang="en-US" sz="2000" dirty="0" err="1" smtClean="0"/>
              <a:t>PsycINFO</a:t>
            </a:r>
            <a:r>
              <a:rPr lang="en-US" sz="2000" dirty="0" smtClean="0"/>
              <a:t>, </a:t>
            </a:r>
            <a:r>
              <a:rPr lang="en-US" sz="2000" dirty="0" err="1" smtClean="0"/>
              <a:t>Scielo</a:t>
            </a:r>
            <a:r>
              <a:rPr lang="en-US" sz="2000" dirty="0" smtClean="0"/>
              <a:t> and Lilacs. The following descriptors were used to perform the search: "</a:t>
            </a:r>
            <a:r>
              <a:rPr lang="en-US" sz="2000" u="sng" dirty="0" smtClean="0"/>
              <a:t>autism", "</a:t>
            </a:r>
            <a:r>
              <a:rPr lang="en-US" sz="2000" u="sng" dirty="0" err="1" smtClean="0"/>
              <a:t>hyperacusis</a:t>
            </a:r>
            <a:r>
              <a:rPr lang="en-US" sz="2000" dirty="0" smtClean="0"/>
              <a:t>", and "</a:t>
            </a:r>
            <a:r>
              <a:rPr lang="en-US" sz="2000" u="sng" dirty="0" smtClean="0"/>
              <a:t>auditory perception</a:t>
            </a:r>
            <a:r>
              <a:rPr lang="en-US" sz="2000" dirty="0" smtClean="0"/>
              <a:t>", with the following combinations: "</a:t>
            </a:r>
            <a:r>
              <a:rPr lang="en-US" sz="2000" u="sng" dirty="0" smtClean="0"/>
              <a:t>autism AND </a:t>
            </a:r>
            <a:r>
              <a:rPr lang="en-US" sz="2000" u="sng" dirty="0" err="1" smtClean="0"/>
              <a:t>hyperacusis</a:t>
            </a:r>
            <a:r>
              <a:rPr lang="en-US" sz="2000" dirty="0" smtClean="0"/>
              <a:t>" and "</a:t>
            </a:r>
            <a:r>
              <a:rPr lang="en-US" sz="2000" u="sng" dirty="0" smtClean="0"/>
              <a:t>autism AND auditory perception</a:t>
            </a:r>
            <a:r>
              <a:rPr lang="en-US" sz="2000" dirty="0" smtClean="0"/>
              <a:t>", with no limit on the starting date and published before September 2017. </a:t>
            </a:r>
            <a:endParaRPr lang="en-US" sz="2000" dirty="0"/>
          </a:p>
        </p:txBody>
      </p:sp>
    </p:spTree>
    <p:extLst>
      <p:ext uri="{BB962C8B-B14F-4D97-AF65-F5344CB8AC3E}">
        <p14:creationId xmlns:p14="http://schemas.microsoft.com/office/powerpoint/2010/main" xmlns="" val="1947246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287" y="472839"/>
            <a:ext cx="8017965" cy="1754327"/>
          </a:xfrm>
          <a:prstGeom prst="rect">
            <a:avLst/>
          </a:prstGeom>
        </p:spPr>
        <p:txBody>
          <a:bodyPr wrap="square">
            <a:spAutoFit/>
          </a:bodyPr>
          <a:lstStyle/>
          <a:p>
            <a:r>
              <a:rPr lang="en-US" sz="2000" dirty="0" smtClean="0"/>
              <a:t>R2</a:t>
            </a:r>
          </a:p>
          <a:p>
            <a:r>
              <a:rPr lang="en-US" sz="2000" dirty="0" smtClean="0"/>
              <a:t>As </a:t>
            </a:r>
            <a:r>
              <a:rPr lang="en-US" sz="2000" dirty="0" err="1" smtClean="0"/>
              <a:t>buscas</a:t>
            </a:r>
            <a:r>
              <a:rPr lang="en-US" sz="2000" dirty="0" smtClean="0"/>
              <a:t> </a:t>
            </a:r>
            <a:r>
              <a:rPr lang="en-US" sz="2000" dirty="0" err="1" smtClean="0"/>
              <a:t>realizadas</a:t>
            </a:r>
            <a:r>
              <a:rPr lang="en-US" sz="2000" dirty="0" smtClean="0"/>
              <a:t> </a:t>
            </a:r>
            <a:r>
              <a:rPr lang="en-US" sz="2000" dirty="0" err="1" smtClean="0"/>
              <a:t>nas</a:t>
            </a:r>
            <a:r>
              <a:rPr lang="en-US" sz="2000" dirty="0" smtClean="0"/>
              <a:t> bases de dados supra- </a:t>
            </a:r>
            <a:r>
              <a:rPr lang="en-US" sz="2000" dirty="0" err="1" smtClean="0"/>
              <a:t>citadas</a:t>
            </a:r>
            <a:r>
              <a:rPr lang="en-US" sz="2000" dirty="0" smtClean="0"/>
              <a:t> </a:t>
            </a:r>
            <a:r>
              <a:rPr lang="en-US" sz="2000" dirty="0" err="1" smtClean="0"/>
              <a:t>foram</a:t>
            </a:r>
            <a:r>
              <a:rPr lang="en-US" sz="2000" dirty="0" smtClean="0"/>
              <a:t> </a:t>
            </a:r>
            <a:r>
              <a:rPr lang="en-US" sz="2000" dirty="0" err="1" smtClean="0"/>
              <a:t>feitas</a:t>
            </a:r>
            <a:r>
              <a:rPr lang="en-US" sz="2000" dirty="0" smtClean="0"/>
              <a:t> com </a:t>
            </a:r>
            <a:r>
              <a:rPr lang="en-US" sz="2000" dirty="0" err="1" smtClean="0"/>
              <a:t>os</a:t>
            </a:r>
            <a:r>
              <a:rPr lang="en-US" sz="2000" dirty="0" smtClean="0"/>
              <a:t> </a:t>
            </a:r>
            <a:r>
              <a:rPr lang="en-US" sz="2000" dirty="0" err="1" smtClean="0"/>
              <a:t>termos</a:t>
            </a:r>
            <a:r>
              <a:rPr lang="en-US" sz="2000" dirty="0" smtClean="0"/>
              <a:t> </a:t>
            </a:r>
            <a:r>
              <a:rPr lang="en-US" sz="2000" dirty="0" err="1" smtClean="0"/>
              <a:t>fixos</a:t>
            </a:r>
            <a:r>
              <a:rPr lang="en-US" sz="2000" dirty="0" smtClean="0"/>
              <a:t> “</a:t>
            </a:r>
            <a:r>
              <a:rPr lang="en-US" sz="2000" u="sng" dirty="0" smtClean="0"/>
              <a:t>auditory training</a:t>
            </a:r>
            <a:r>
              <a:rPr lang="en-US" sz="2000" dirty="0" smtClean="0"/>
              <a:t>” OR “</a:t>
            </a:r>
            <a:r>
              <a:rPr lang="en-US" sz="2000" u="sng" dirty="0" smtClean="0"/>
              <a:t>auditory rehabilitation</a:t>
            </a:r>
            <a:r>
              <a:rPr lang="en-US" sz="2000" dirty="0" smtClean="0"/>
              <a:t>”</a:t>
            </a:r>
          </a:p>
          <a:p>
            <a:endParaRPr lang="en-US" sz="2400" dirty="0"/>
          </a:p>
          <a:p>
            <a:endParaRPr lang="en-US" sz="2400" dirty="0"/>
          </a:p>
        </p:txBody>
      </p:sp>
      <p:sp>
        <p:nvSpPr>
          <p:cNvPr id="3" name="Rectangle 2"/>
          <p:cNvSpPr/>
          <p:nvPr/>
        </p:nvSpPr>
        <p:spPr>
          <a:xfrm>
            <a:off x="524287" y="1934673"/>
            <a:ext cx="8337401" cy="3785652"/>
          </a:xfrm>
          <a:prstGeom prst="rect">
            <a:avLst/>
          </a:prstGeom>
        </p:spPr>
        <p:txBody>
          <a:bodyPr wrap="square">
            <a:spAutoFit/>
          </a:bodyPr>
          <a:lstStyle/>
          <a:p>
            <a:pPr algn="just"/>
            <a:r>
              <a:rPr lang="en-US" sz="2000" dirty="0" smtClean="0"/>
              <a:t>RS 2</a:t>
            </a:r>
          </a:p>
          <a:p>
            <a:pPr algn="just"/>
            <a:r>
              <a:rPr lang="en-US" sz="2000" dirty="0" err="1" smtClean="0"/>
              <a:t>temática</a:t>
            </a:r>
            <a:r>
              <a:rPr lang="en-US" sz="2000" dirty="0" smtClean="0"/>
              <a:t> de </a:t>
            </a:r>
            <a:r>
              <a:rPr lang="en-US" sz="2000" dirty="0" err="1" smtClean="0"/>
              <a:t>prevalência</a:t>
            </a:r>
            <a:r>
              <a:rPr lang="en-US" sz="2000" dirty="0" smtClean="0"/>
              <a:t> de </a:t>
            </a:r>
            <a:r>
              <a:rPr lang="en-US" sz="2000" dirty="0" err="1" smtClean="0"/>
              <a:t>distúrbios</a:t>
            </a:r>
            <a:r>
              <a:rPr lang="en-US" sz="2000" dirty="0" smtClean="0"/>
              <a:t> </a:t>
            </a:r>
            <a:r>
              <a:rPr lang="en-US" sz="2000" dirty="0" err="1" smtClean="0"/>
              <a:t>mentais</a:t>
            </a:r>
            <a:r>
              <a:rPr lang="en-US" sz="2000" dirty="0" smtClean="0"/>
              <a:t> </a:t>
            </a:r>
            <a:r>
              <a:rPr lang="en-US" sz="2000" dirty="0" err="1" smtClean="0"/>
              <a:t>em</a:t>
            </a:r>
            <a:r>
              <a:rPr lang="en-US" sz="2000" dirty="0" smtClean="0"/>
              <a:t> </a:t>
            </a:r>
            <a:r>
              <a:rPr lang="en-US" sz="2000" dirty="0" err="1" smtClean="0"/>
              <a:t>crianças</a:t>
            </a:r>
            <a:r>
              <a:rPr lang="en-US" sz="2000" dirty="0" smtClean="0"/>
              <a:t> e adolescentes14, </a:t>
            </a:r>
            <a:r>
              <a:rPr lang="en-US" sz="2000" dirty="0" err="1" smtClean="0"/>
              <a:t>seguindo</a:t>
            </a:r>
            <a:r>
              <a:rPr lang="en-US" sz="2000" dirty="0" smtClean="0"/>
              <a:t> </a:t>
            </a:r>
            <a:r>
              <a:rPr lang="en-US" sz="2000" dirty="0" err="1" smtClean="0"/>
              <a:t>os</a:t>
            </a:r>
            <a:r>
              <a:rPr lang="en-US" sz="2000" dirty="0" smtClean="0"/>
              <a:t> </a:t>
            </a:r>
            <a:r>
              <a:rPr lang="en-US" sz="2000" dirty="0" err="1" smtClean="0"/>
              <a:t>padrões</a:t>
            </a:r>
            <a:r>
              <a:rPr lang="en-US" sz="2000" dirty="0" smtClean="0"/>
              <a:t> de </a:t>
            </a:r>
            <a:r>
              <a:rPr lang="en-US" sz="2000" dirty="0" err="1" smtClean="0"/>
              <a:t>diagnóstico</a:t>
            </a:r>
            <a:r>
              <a:rPr lang="en-US" sz="2000" dirty="0" smtClean="0"/>
              <a:t> da International Classification of Diseases (IDC) e o Diagnostic and </a:t>
            </a:r>
            <a:r>
              <a:rPr lang="en-US" sz="2000" dirty="0" err="1" smtClean="0"/>
              <a:t>Statical</a:t>
            </a:r>
            <a:r>
              <a:rPr lang="en-US" sz="2000" dirty="0" smtClean="0"/>
              <a:t> manual of Mental Disorders (DSM). As </a:t>
            </a:r>
            <a:r>
              <a:rPr lang="en-US" sz="2000" dirty="0" err="1" smtClean="0"/>
              <a:t>palavras</a:t>
            </a:r>
            <a:r>
              <a:rPr lang="en-US" sz="2000" dirty="0" smtClean="0"/>
              <a:t> </a:t>
            </a:r>
            <a:r>
              <a:rPr lang="en-US" sz="2000" dirty="0" err="1" smtClean="0"/>
              <a:t>utilizadas</a:t>
            </a:r>
            <a:r>
              <a:rPr lang="en-US" sz="2000" dirty="0" smtClean="0"/>
              <a:t> </a:t>
            </a:r>
            <a:r>
              <a:rPr lang="en-US" sz="2000" dirty="0" err="1" smtClean="0"/>
              <a:t>foram</a:t>
            </a:r>
            <a:r>
              <a:rPr lang="en-US" sz="2000" dirty="0" smtClean="0"/>
              <a:t>: autism; ADHD; attention deficit hyperactivity disorders; attention deficit; hyperactivity disorder; language disorders; dyslexia; depression; anxiety disorders; schizophrenia; obsessive compulsive disorder; posttraumatic stress disorder; separation </a:t>
            </a:r>
            <a:r>
              <a:rPr lang="en-US" sz="2000" dirty="0" err="1" smtClean="0"/>
              <a:t>anxyety</a:t>
            </a:r>
            <a:r>
              <a:rPr lang="en-US" sz="2000" dirty="0" smtClean="0"/>
              <a:t> disorder; social anxiety disorder; selective </a:t>
            </a:r>
            <a:r>
              <a:rPr lang="en-US" sz="2000" dirty="0" err="1" smtClean="0"/>
              <a:t>mutism</a:t>
            </a:r>
            <a:r>
              <a:rPr lang="en-US" sz="2000" dirty="0" smtClean="0"/>
              <a:t>; conduct disorder; eating disorder; anorexia; bulimia; psychosis; alcohol; drug; </a:t>
            </a:r>
            <a:r>
              <a:rPr lang="en-US" sz="2000" dirty="0" err="1" smtClean="0"/>
              <a:t>encoprese</a:t>
            </a:r>
            <a:r>
              <a:rPr lang="en-US" sz="2000" dirty="0" smtClean="0"/>
              <a:t>; enuresis; disruptive disorder; </a:t>
            </a:r>
            <a:r>
              <a:rPr lang="en-US" sz="2000" dirty="0" err="1" smtClean="0"/>
              <a:t>Rett</a:t>
            </a:r>
            <a:r>
              <a:rPr lang="en-US" sz="2000" dirty="0" smtClean="0"/>
              <a:t> Syndrome; Asperger Syndrome; tic disorder; phobia e mental retardation.</a:t>
            </a:r>
            <a:endParaRPr lang="en-US" sz="2000" dirty="0"/>
          </a:p>
        </p:txBody>
      </p:sp>
    </p:spTree>
    <p:extLst>
      <p:ext uri="{BB962C8B-B14F-4D97-AF65-F5344CB8AC3E}">
        <p14:creationId xmlns:p14="http://schemas.microsoft.com/office/powerpoint/2010/main" xmlns="" val="283198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669" y="588644"/>
            <a:ext cx="8050613" cy="4893647"/>
          </a:xfrm>
          <a:prstGeom prst="rect">
            <a:avLst/>
          </a:prstGeom>
          <a:noFill/>
        </p:spPr>
        <p:txBody>
          <a:bodyPr wrap="square" rtlCol="0">
            <a:spAutoFit/>
          </a:bodyPr>
          <a:lstStyle/>
          <a:p>
            <a:r>
              <a:rPr lang="en-US" sz="2400" b="1" dirty="0" smtClean="0"/>
              <a:t>Como </a:t>
            </a:r>
            <a:r>
              <a:rPr lang="en-US" sz="2400" b="1" dirty="0" err="1" smtClean="0"/>
              <a:t>refinar</a:t>
            </a:r>
            <a:r>
              <a:rPr lang="en-US" sz="2400" b="1" dirty="0" smtClean="0"/>
              <a:t> a </a:t>
            </a:r>
            <a:r>
              <a:rPr lang="en-US" sz="2400" b="1" dirty="0" err="1" smtClean="0"/>
              <a:t>pesquisa</a:t>
            </a:r>
            <a:r>
              <a:rPr lang="en-US" sz="2400" b="1" dirty="0" smtClean="0"/>
              <a:t>? </a:t>
            </a:r>
            <a:r>
              <a:rPr lang="en-US" sz="2400" dirty="0" smtClean="0"/>
              <a:t>( </a:t>
            </a:r>
            <a:r>
              <a:rPr lang="en-US" sz="2400" dirty="0" err="1" smtClean="0"/>
              <a:t>na</a:t>
            </a:r>
            <a:r>
              <a:rPr lang="en-US" sz="2400" dirty="0" smtClean="0"/>
              <a:t> </a:t>
            </a:r>
            <a:r>
              <a:rPr lang="en-US" sz="2400" dirty="0" err="1" smtClean="0"/>
              <a:t>própria</a:t>
            </a:r>
            <a:r>
              <a:rPr lang="en-US" sz="2400" dirty="0" smtClean="0"/>
              <a:t> base de dados)</a:t>
            </a:r>
          </a:p>
          <a:p>
            <a:endParaRPr lang="en-US" sz="2400" b="1" dirty="0"/>
          </a:p>
          <a:p>
            <a:r>
              <a:rPr lang="en-US" sz="2400" dirty="0" smtClean="0"/>
              <a:t>1 </a:t>
            </a:r>
            <a:r>
              <a:rPr lang="mr-IN" sz="2400" dirty="0" smtClean="0"/>
              <a:t>–</a:t>
            </a:r>
            <a:r>
              <a:rPr lang="en-US" sz="2400" dirty="0" smtClean="0"/>
              <a:t> </a:t>
            </a:r>
            <a:r>
              <a:rPr lang="en-US" sz="2400" dirty="0" err="1"/>
              <a:t>T</a:t>
            </a:r>
            <a:r>
              <a:rPr lang="en-US" sz="2400" dirty="0" err="1" smtClean="0"/>
              <a:t>ipo</a:t>
            </a:r>
            <a:r>
              <a:rPr lang="en-US" sz="2400" dirty="0" smtClean="0"/>
              <a:t> de </a:t>
            </a:r>
            <a:r>
              <a:rPr lang="en-US" sz="2400" dirty="0" err="1" smtClean="0"/>
              <a:t>estudo</a:t>
            </a:r>
            <a:endParaRPr lang="en-US" sz="2400" dirty="0" smtClean="0"/>
          </a:p>
          <a:p>
            <a:r>
              <a:rPr lang="en-US" sz="2400" dirty="0" err="1" smtClean="0"/>
              <a:t>Estudos</a:t>
            </a:r>
            <a:r>
              <a:rPr lang="en-US" sz="2400" dirty="0" smtClean="0"/>
              <a:t> </a:t>
            </a:r>
            <a:r>
              <a:rPr lang="en-US" sz="2400" dirty="0" err="1" smtClean="0"/>
              <a:t>originais</a:t>
            </a:r>
            <a:r>
              <a:rPr lang="en-US" sz="2400" dirty="0" smtClean="0"/>
              <a:t> </a:t>
            </a:r>
            <a:r>
              <a:rPr lang="mr-IN" sz="2400" dirty="0" smtClean="0"/>
              <a:t>–</a:t>
            </a:r>
            <a:r>
              <a:rPr lang="en-US" sz="2400" dirty="0" smtClean="0"/>
              <a:t> </a:t>
            </a:r>
            <a:r>
              <a:rPr lang="en-US" sz="2400" dirty="0" err="1" smtClean="0"/>
              <a:t>clínicos</a:t>
            </a:r>
            <a:r>
              <a:rPr lang="en-US" sz="2400" dirty="0" smtClean="0"/>
              <a:t> </a:t>
            </a:r>
            <a:r>
              <a:rPr lang="mr-IN" sz="2400" dirty="0" smtClean="0"/>
              <a:t>–</a:t>
            </a:r>
            <a:r>
              <a:rPr lang="en-US" sz="2400" dirty="0" smtClean="0"/>
              <a:t> </a:t>
            </a:r>
            <a:r>
              <a:rPr lang="en-US" sz="2400" dirty="0" err="1" smtClean="0"/>
              <a:t>caso</a:t>
            </a:r>
            <a:r>
              <a:rPr lang="en-US" sz="2400" dirty="0" smtClean="0"/>
              <a:t> </a:t>
            </a:r>
            <a:r>
              <a:rPr lang="en-US" sz="2400" dirty="0" err="1" smtClean="0"/>
              <a:t>controle</a:t>
            </a:r>
            <a:endParaRPr lang="en-US" sz="2400" dirty="0" smtClean="0"/>
          </a:p>
          <a:p>
            <a:endParaRPr lang="en-US" sz="2400" dirty="0"/>
          </a:p>
          <a:p>
            <a:r>
              <a:rPr lang="en-US" sz="2400" dirty="0" smtClean="0"/>
              <a:t>2 </a:t>
            </a:r>
            <a:r>
              <a:rPr lang="mr-IN" sz="2400" dirty="0" smtClean="0"/>
              <a:t>–</a:t>
            </a:r>
            <a:r>
              <a:rPr lang="en-US" sz="2400" dirty="0" smtClean="0"/>
              <a:t> </a:t>
            </a:r>
            <a:r>
              <a:rPr lang="en-US" sz="2400" dirty="0" err="1" smtClean="0"/>
              <a:t>Idade</a:t>
            </a:r>
            <a:endParaRPr lang="en-US" sz="2400" dirty="0" smtClean="0"/>
          </a:p>
          <a:p>
            <a:endParaRPr lang="en-US" sz="2400" dirty="0"/>
          </a:p>
          <a:p>
            <a:r>
              <a:rPr lang="en-US" sz="2400" dirty="0" smtClean="0"/>
              <a:t>3 </a:t>
            </a:r>
            <a:r>
              <a:rPr lang="mr-IN" sz="2400" dirty="0" smtClean="0"/>
              <a:t>–</a:t>
            </a:r>
            <a:r>
              <a:rPr lang="en-US" sz="2400" dirty="0" smtClean="0"/>
              <a:t> </a:t>
            </a:r>
            <a:r>
              <a:rPr lang="en-US" sz="2400" dirty="0" err="1" smtClean="0"/>
              <a:t>Língua</a:t>
            </a:r>
            <a:endParaRPr lang="en-US" sz="2400" dirty="0" smtClean="0"/>
          </a:p>
          <a:p>
            <a:endParaRPr lang="en-US" sz="2400" dirty="0"/>
          </a:p>
          <a:p>
            <a:r>
              <a:rPr lang="en-US" sz="2400" dirty="0" smtClean="0"/>
              <a:t>4 </a:t>
            </a:r>
            <a:r>
              <a:rPr lang="mr-IN" sz="2400" dirty="0" smtClean="0"/>
              <a:t>–</a:t>
            </a:r>
            <a:r>
              <a:rPr lang="en-US" sz="2400" dirty="0" smtClean="0"/>
              <a:t> </a:t>
            </a:r>
            <a:r>
              <a:rPr lang="en-US" sz="2400" dirty="0" err="1" smtClean="0"/>
              <a:t>Sexo</a:t>
            </a:r>
            <a:endParaRPr lang="en-US" sz="2400" dirty="0" smtClean="0"/>
          </a:p>
          <a:p>
            <a:endParaRPr lang="en-US" sz="2400" dirty="0"/>
          </a:p>
          <a:p>
            <a:r>
              <a:rPr lang="en-US" sz="2400" dirty="0" smtClean="0"/>
              <a:t>5 </a:t>
            </a:r>
            <a:r>
              <a:rPr lang="mr-IN" sz="2400" dirty="0" smtClean="0"/>
              <a:t>–</a:t>
            </a:r>
            <a:r>
              <a:rPr lang="en-US" sz="2400" dirty="0" smtClean="0"/>
              <a:t> </a:t>
            </a:r>
            <a:r>
              <a:rPr lang="en-US" sz="2400" dirty="0" err="1" smtClean="0"/>
              <a:t>Perído</a:t>
            </a:r>
            <a:r>
              <a:rPr lang="en-US" sz="2400" dirty="0" smtClean="0"/>
              <a:t> de tempo</a:t>
            </a:r>
          </a:p>
          <a:p>
            <a:r>
              <a:rPr lang="en-US" sz="2400" dirty="0" smtClean="0"/>
              <a:t>2014-2019/ 2010-2019 </a:t>
            </a:r>
            <a:r>
              <a:rPr lang="mr-IN" sz="2400" dirty="0" smtClean="0"/>
              <a:t>….....</a:t>
            </a:r>
            <a:endParaRPr lang="en-US" sz="2400" dirty="0"/>
          </a:p>
        </p:txBody>
      </p:sp>
    </p:spTree>
    <p:extLst>
      <p:ext uri="{BB962C8B-B14F-4D97-AF65-F5344CB8AC3E}">
        <p14:creationId xmlns:p14="http://schemas.microsoft.com/office/powerpoint/2010/main" xmlns="" val="1240729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2125" y="501442"/>
            <a:ext cx="8194008" cy="2862322"/>
          </a:xfrm>
          <a:prstGeom prst="rect">
            <a:avLst/>
          </a:prstGeom>
        </p:spPr>
        <p:txBody>
          <a:bodyPr wrap="square">
            <a:spAutoFit/>
          </a:bodyPr>
          <a:lstStyle/>
          <a:p>
            <a:pPr algn="just"/>
            <a:r>
              <a:rPr lang="en-US" sz="2000" dirty="0" smtClean="0"/>
              <a:t>R1</a:t>
            </a:r>
          </a:p>
          <a:p>
            <a:pPr algn="just"/>
            <a:r>
              <a:rPr lang="en-US" sz="2000" dirty="0" smtClean="0"/>
              <a:t>The corpus resulting from the search was analyzed according to established </a:t>
            </a:r>
            <a:r>
              <a:rPr lang="en-US" sz="2000" u="sng" dirty="0" smtClean="0">
                <a:solidFill>
                  <a:srgbClr val="FF0000"/>
                </a:solidFill>
              </a:rPr>
              <a:t>inclusion criteria</a:t>
            </a:r>
            <a:r>
              <a:rPr lang="en-US" sz="2000" dirty="0" smtClean="0"/>
              <a:t>, namely: subjects with a diagnosis of ASD of any age group; reference to AHR in the title and/or abstract, accepting the following terms: AHR, AHS and HPA; available abstracts; articles in English, Spanish and Brazilian Portuguese; series of cases, prevalence and incidence studies, cohort and clinical trials. The selected articles were read in full, the papers that did not study the symptom and/or signs of AHR or those that studied the sensory disorders but did not specify the modalities were excluded. </a:t>
            </a:r>
            <a:endParaRPr lang="en-US" sz="2000" dirty="0"/>
          </a:p>
        </p:txBody>
      </p:sp>
    </p:spTree>
    <p:extLst>
      <p:ext uri="{BB962C8B-B14F-4D97-AF65-F5344CB8AC3E}">
        <p14:creationId xmlns:p14="http://schemas.microsoft.com/office/powerpoint/2010/main" xmlns="" val="2819112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185" y="428179"/>
            <a:ext cx="8316918" cy="6524863"/>
          </a:xfrm>
          <a:prstGeom prst="rect">
            <a:avLst/>
          </a:prstGeom>
        </p:spPr>
        <p:txBody>
          <a:bodyPr wrap="square">
            <a:spAutoFit/>
          </a:bodyPr>
          <a:lstStyle/>
          <a:p>
            <a:pPr algn="just"/>
            <a:r>
              <a:rPr lang="en-US" sz="2000" dirty="0" smtClean="0"/>
              <a:t>R2</a:t>
            </a:r>
          </a:p>
          <a:p>
            <a:pPr algn="just"/>
            <a:r>
              <a:rPr lang="en-US" sz="2000" dirty="0" err="1" smtClean="0"/>
              <a:t>critérios</a:t>
            </a:r>
            <a:r>
              <a:rPr lang="en-US" sz="2000" dirty="0" smtClean="0"/>
              <a:t> de </a:t>
            </a:r>
            <a:r>
              <a:rPr lang="en-US" sz="2000" dirty="0" err="1" smtClean="0"/>
              <a:t>inclusão</a:t>
            </a:r>
            <a:r>
              <a:rPr lang="en-US" sz="2000" dirty="0" smtClean="0"/>
              <a:t>, </a:t>
            </a:r>
            <a:r>
              <a:rPr lang="en-US" sz="2000" dirty="0" err="1" smtClean="0"/>
              <a:t>para</a:t>
            </a:r>
            <a:r>
              <a:rPr lang="en-US" sz="2000" dirty="0" smtClean="0"/>
              <a:t> a </a:t>
            </a:r>
            <a:r>
              <a:rPr lang="en-US" sz="2000" dirty="0" err="1" smtClean="0"/>
              <a:t>leitura</a:t>
            </a:r>
            <a:r>
              <a:rPr lang="en-US" sz="2000" dirty="0" smtClean="0"/>
              <a:t> dos </a:t>
            </a:r>
            <a:r>
              <a:rPr lang="en-US" sz="2000" dirty="0" err="1" smtClean="0"/>
              <a:t>resumos</a:t>
            </a:r>
            <a:r>
              <a:rPr lang="en-US" sz="2000" dirty="0" smtClean="0"/>
              <a:t> e </a:t>
            </a:r>
            <a:r>
              <a:rPr lang="en-US" sz="2000" dirty="0" err="1" smtClean="0"/>
              <a:t>artigos</a:t>
            </a:r>
            <a:r>
              <a:rPr lang="en-US" sz="2000" dirty="0" smtClean="0"/>
              <a:t> </a:t>
            </a:r>
            <a:r>
              <a:rPr lang="en-US" sz="2000" dirty="0" err="1" smtClean="0"/>
              <a:t>completos</a:t>
            </a:r>
            <a:r>
              <a:rPr lang="en-US" sz="2000" dirty="0" smtClean="0"/>
              <a:t>, a saber: a) </a:t>
            </a:r>
            <a:r>
              <a:rPr lang="en-US" sz="2000" dirty="0" err="1" smtClean="0"/>
              <a:t>estudo</a:t>
            </a:r>
            <a:r>
              <a:rPr lang="en-US" sz="2000" dirty="0" smtClean="0"/>
              <a:t> </a:t>
            </a:r>
            <a:r>
              <a:rPr lang="en-US" sz="2000" dirty="0" err="1" smtClean="0"/>
              <a:t>em</a:t>
            </a:r>
            <a:r>
              <a:rPr lang="en-US" sz="2000" dirty="0" smtClean="0"/>
              <a:t> </a:t>
            </a:r>
            <a:r>
              <a:rPr lang="en-US" sz="2000" dirty="0" err="1" smtClean="0"/>
              <a:t>humanos</a:t>
            </a:r>
            <a:r>
              <a:rPr lang="en-US" sz="2000" dirty="0" smtClean="0"/>
              <a:t> </a:t>
            </a:r>
            <a:r>
              <a:rPr lang="en-US" sz="2000" dirty="0" err="1" smtClean="0"/>
              <a:t>cuja</a:t>
            </a:r>
            <a:r>
              <a:rPr lang="en-US" sz="2000" dirty="0" smtClean="0"/>
              <a:t> </a:t>
            </a:r>
            <a:r>
              <a:rPr lang="en-US" sz="2000" dirty="0" err="1" smtClean="0"/>
              <a:t>população</a:t>
            </a:r>
            <a:r>
              <a:rPr lang="en-US" sz="2000" dirty="0" smtClean="0"/>
              <a:t> </a:t>
            </a:r>
            <a:r>
              <a:rPr lang="en-US" sz="2000" dirty="0" err="1" smtClean="0"/>
              <a:t>seja</a:t>
            </a:r>
            <a:r>
              <a:rPr lang="en-US" sz="2000" dirty="0" smtClean="0"/>
              <a:t> de </a:t>
            </a:r>
            <a:r>
              <a:rPr lang="en-US" sz="2000" dirty="0" err="1" smtClean="0"/>
              <a:t>crianças</a:t>
            </a:r>
            <a:r>
              <a:rPr lang="en-US" sz="2000" dirty="0" smtClean="0"/>
              <a:t> e </a:t>
            </a:r>
            <a:r>
              <a:rPr lang="en-US" sz="2000" dirty="0" err="1" smtClean="0"/>
              <a:t>adolescentes</a:t>
            </a:r>
            <a:r>
              <a:rPr lang="en-US" sz="2000" dirty="0" smtClean="0"/>
              <a:t> (</a:t>
            </a:r>
            <a:r>
              <a:rPr lang="en-US" sz="2000" dirty="0" err="1" smtClean="0"/>
              <a:t>menores</a:t>
            </a:r>
            <a:r>
              <a:rPr lang="en-US" sz="2000" dirty="0" smtClean="0"/>
              <a:t> de 18 </a:t>
            </a:r>
            <a:r>
              <a:rPr lang="en-US" sz="2000" dirty="0" err="1" smtClean="0"/>
              <a:t>anos</a:t>
            </a:r>
            <a:r>
              <a:rPr lang="en-US" sz="2000" dirty="0" smtClean="0"/>
              <a:t>), </a:t>
            </a:r>
            <a:r>
              <a:rPr lang="en-US" sz="2000" dirty="0" err="1" smtClean="0"/>
              <a:t>associado</a:t>
            </a:r>
            <a:r>
              <a:rPr lang="en-US" sz="2000" dirty="0" smtClean="0"/>
              <a:t> a </a:t>
            </a:r>
            <a:r>
              <a:rPr lang="en-US" sz="2000" dirty="0" err="1" smtClean="0"/>
              <a:t>pelo</a:t>
            </a:r>
            <a:r>
              <a:rPr lang="en-US" sz="2000" dirty="0" smtClean="0"/>
              <a:t> </a:t>
            </a:r>
            <a:r>
              <a:rPr lang="en-US" sz="2000" dirty="0" err="1" smtClean="0"/>
              <a:t>menos</a:t>
            </a:r>
            <a:r>
              <a:rPr lang="en-US" sz="2000" dirty="0" smtClean="0"/>
              <a:t> um </a:t>
            </a:r>
            <a:r>
              <a:rPr lang="en-US" sz="2000" dirty="0" err="1" smtClean="0"/>
              <a:t>diagnóstico</a:t>
            </a:r>
            <a:r>
              <a:rPr lang="en-US" sz="2000" dirty="0" smtClean="0"/>
              <a:t> </a:t>
            </a:r>
            <a:r>
              <a:rPr lang="en-US" sz="2000" dirty="0" err="1" smtClean="0"/>
              <a:t>psiquiátrico</a:t>
            </a:r>
            <a:r>
              <a:rPr lang="en-US" sz="2000" dirty="0" smtClean="0"/>
              <a:t> </a:t>
            </a:r>
            <a:r>
              <a:rPr lang="en-US" sz="2000" dirty="0" err="1" smtClean="0"/>
              <a:t>infantil</a:t>
            </a:r>
            <a:r>
              <a:rPr lang="en-US" sz="2000" dirty="0" smtClean="0"/>
              <a:t>; b) </a:t>
            </a:r>
            <a:r>
              <a:rPr lang="en-US" sz="2000" dirty="0" err="1" smtClean="0"/>
              <a:t>treinamento</a:t>
            </a:r>
            <a:r>
              <a:rPr lang="en-US" sz="2000" dirty="0" smtClean="0"/>
              <a:t> </a:t>
            </a:r>
            <a:r>
              <a:rPr lang="en-US" sz="2000" dirty="0" err="1" smtClean="0"/>
              <a:t>auditivo</a:t>
            </a:r>
            <a:r>
              <a:rPr lang="en-US" sz="2000" dirty="0" smtClean="0"/>
              <a:t> </a:t>
            </a:r>
            <a:r>
              <a:rPr lang="en-US" sz="2000" dirty="0" err="1" smtClean="0"/>
              <a:t>como</a:t>
            </a:r>
            <a:r>
              <a:rPr lang="en-US" sz="2000" dirty="0" smtClean="0"/>
              <a:t> </a:t>
            </a:r>
            <a:r>
              <a:rPr lang="en-US" sz="2000" dirty="0" err="1" smtClean="0"/>
              <a:t>processo</a:t>
            </a:r>
            <a:r>
              <a:rPr lang="en-US" sz="2000" dirty="0" smtClean="0"/>
              <a:t> de </a:t>
            </a:r>
            <a:r>
              <a:rPr lang="en-US" sz="2000" dirty="0" err="1" smtClean="0"/>
              <a:t>reabilitação</a:t>
            </a:r>
            <a:r>
              <a:rPr lang="en-US" sz="2000" dirty="0" smtClean="0"/>
              <a:t>; c) </a:t>
            </a:r>
            <a:r>
              <a:rPr lang="en-US" sz="2000" dirty="0" err="1" smtClean="0"/>
              <a:t>publicações</a:t>
            </a:r>
            <a:r>
              <a:rPr lang="en-US" sz="2000" dirty="0" smtClean="0"/>
              <a:t> </a:t>
            </a:r>
            <a:r>
              <a:rPr lang="en-US" sz="2000" dirty="0" err="1" smtClean="0"/>
              <a:t>sem</a:t>
            </a:r>
            <a:r>
              <a:rPr lang="en-US" sz="2000" dirty="0" smtClean="0"/>
              <a:t> </a:t>
            </a:r>
            <a:r>
              <a:rPr lang="en-US" sz="2000" dirty="0" err="1" smtClean="0"/>
              <a:t>limite</a:t>
            </a:r>
            <a:r>
              <a:rPr lang="en-US" sz="2000" dirty="0" smtClean="0"/>
              <a:t> inferior </a:t>
            </a:r>
            <a:r>
              <a:rPr lang="en-US" sz="2000" dirty="0" err="1" smtClean="0"/>
              <a:t>até</a:t>
            </a:r>
            <a:r>
              <a:rPr lang="en-US" sz="2000" dirty="0" smtClean="0"/>
              <a:t> a data de 15 de </a:t>
            </a:r>
            <a:r>
              <a:rPr lang="en-US" sz="2000" dirty="0" err="1" smtClean="0"/>
              <a:t>agosto</a:t>
            </a:r>
            <a:r>
              <a:rPr lang="en-US" sz="2000" dirty="0" smtClean="0"/>
              <a:t> do </a:t>
            </a:r>
            <a:r>
              <a:rPr lang="en-US" sz="2000" dirty="0" err="1" smtClean="0"/>
              <a:t>ano</a:t>
            </a:r>
            <a:r>
              <a:rPr lang="en-US" sz="2000" dirty="0" smtClean="0"/>
              <a:t> de 2018; d) </a:t>
            </a:r>
            <a:r>
              <a:rPr lang="en-US" sz="2000" dirty="0" err="1" smtClean="0"/>
              <a:t>publicações</a:t>
            </a:r>
            <a:r>
              <a:rPr lang="en-US" sz="2000" dirty="0" smtClean="0"/>
              <a:t> </a:t>
            </a:r>
            <a:r>
              <a:rPr lang="en-US" sz="2000" dirty="0" err="1" smtClean="0"/>
              <a:t>em</a:t>
            </a:r>
            <a:r>
              <a:rPr lang="en-US" sz="2000" dirty="0" smtClean="0"/>
              <a:t> </a:t>
            </a:r>
            <a:r>
              <a:rPr lang="en-US" sz="2000" dirty="0" err="1" smtClean="0"/>
              <a:t>língua</a:t>
            </a:r>
            <a:r>
              <a:rPr lang="en-US" sz="2000" dirty="0" smtClean="0"/>
              <a:t> </a:t>
            </a:r>
            <a:r>
              <a:rPr lang="en-US" sz="2000" dirty="0" err="1" smtClean="0"/>
              <a:t>portuguesa</a:t>
            </a:r>
            <a:r>
              <a:rPr lang="en-US" sz="2000" dirty="0" smtClean="0"/>
              <a:t>, </a:t>
            </a:r>
            <a:r>
              <a:rPr lang="en-US" sz="2000" dirty="0" err="1" smtClean="0"/>
              <a:t>inglesa</a:t>
            </a:r>
            <a:r>
              <a:rPr lang="en-US" sz="2000" dirty="0" smtClean="0"/>
              <a:t> </a:t>
            </a:r>
            <a:r>
              <a:rPr lang="en-US" sz="2000" dirty="0" err="1" smtClean="0"/>
              <a:t>ou</a:t>
            </a:r>
            <a:r>
              <a:rPr lang="en-US" sz="2000" dirty="0" smtClean="0"/>
              <a:t> </a:t>
            </a:r>
            <a:r>
              <a:rPr lang="en-US" sz="2000" dirty="0" err="1" smtClean="0"/>
              <a:t>espanhola</a:t>
            </a:r>
            <a:r>
              <a:rPr lang="en-US" sz="2000" dirty="0" smtClean="0"/>
              <a:t>; e) </a:t>
            </a:r>
            <a:r>
              <a:rPr lang="en-US" sz="2000" dirty="0" err="1" smtClean="0"/>
              <a:t>estudos</a:t>
            </a:r>
            <a:r>
              <a:rPr lang="en-US" sz="2000" dirty="0" smtClean="0"/>
              <a:t> do </a:t>
            </a:r>
            <a:r>
              <a:rPr lang="en-US" sz="2000" dirty="0" err="1" smtClean="0"/>
              <a:t>tipo</a:t>
            </a:r>
            <a:r>
              <a:rPr lang="en-US" sz="2000" dirty="0" smtClean="0"/>
              <a:t> </a:t>
            </a:r>
            <a:r>
              <a:rPr lang="en-US" sz="2000" dirty="0" err="1" smtClean="0"/>
              <a:t>série</a:t>
            </a:r>
            <a:r>
              <a:rPr lang="en-US" sz="2000" dirty="0" smtClean="0"/>
              <a:t> de </a:t>
            </a:r>
            <a:r>
              <a:rPr lang="en-US" sz="2000" dirty="0" err="1" smtClean="0"/>
              <a:t>casos</a:t>
            </a:r>
            <a:r>
              <a:rPr lang="en-US" sz="2000" dirty="0" smtClean="0"/>
              <a:t>, </a:t>
            </a:r>
            <a:r>
              <a:rPr lang="en-US" sz="2000" dirty="0" err="1" smtClean="0"/>
              <a:t>longitudinais</a:t>
            </a:r>
            <a:r>
              <a:rPr lang="en-US" sz="2000" dirty="0" smtClean="0"/>
              <a:t>, </a:t>
            </a:r>
            <a:r>
              <a:rPr lang="en-US" sz="2000" dirty="0" err="1" smtClean="0"/>
              <a:t>transversais</a:t>
            </a:r>
            <a:r>
              <a:rPr lang="en-US" sz="2000" dirty="0" smtClean="0"/>
              <a:t>, </a:t>
            </a:r>
            <a:r>
              <a:rPr lang="en-US" sz="2000" dirty="0" err="1" smtClean="0"/>
              <a:t>caso</a:t>
            </a:r>
            <a:r>
              <a:rPr lang="en-US" sz="2000" dirty="0" smtClean="0"/>
              <a:t>-con- </a:t>
            </a:r>
            <a:r>
              <a:rPr lang="en-US" sz="2000" dirty="0" err="1" smtClean="0"/>
              <a:t>trole</a:t>
            </a:r>
            <a:r>
              <a:rPr lang="en-US" sz="2000" dirty="0" smtClean="0"/>
              <a:t>, </a:t>
            </a:r>
            <a:r>
              <a:rPr lang="en-US" sz="2000" dirty="0" err="1" smtClean="0"/>
              <a:t>coorte</a:t>
            </a:r>
            <a:r>
              <a:rPr lang="en-US" sz="2000" dirty="0" smtClean="0"/>
              <a:t> e </a:t>
            </a:r>
            <a:r>
              <a:rPr lang="en-US" sz="2000" dirty="0" err="1" smtClean="0"/>
              <a:t>ensaios</a:t>
            </a:r>
            <a:r>
              <a:rPr lang="en-US" sz="2000" dirty="0" smtClean="0"/>
              <a:t> </a:t>
            </a:r>
            <a:r>
              <a:rPr lang="en-US" sz="2000" dirty="0" err="1" smtClean="0"/>
              <a:t>clínicos</a:t>
            </a:r>
            <a:r>
              <a:rPr lang="en-US" sz="2000" dirty="0" smtClean="0"/>
              <a:t>. </a:t>
            </a:r>
          </a:p>
          <a:p>
            <a:pPr algn="just"/>
            <a:endParaRPr lang="en-US" sz="2000" dirty="0"/>
          </a:p>
          <a:p>
            <a:pPr algn="just"/>
            <a:r>
              <a:rPr lang="en-US" sz="2000" dirty="0" err="1" smtClean="0"/>
              <a:t>exclusão</a:t>
            </a:r>
            <a:r>
              <a:rPr lang="en-US" sz="2000" dirty="0" smtClean="0"/>
              <a:t> dos </a:t>
            </a:r>
            <a:r>
              <a:rPr lang="en-US" sz="2000" dirty="0" err="1" smtClean="0"/>
              <a:t>artigos</a:t>
            </a:r>
            <a:r>
              <a:rPr lang="en-US" sz="2000" dirty="0" smtClean="0"/>
              <a:t>, </a:t>
            </a:r>
            <a:r>
              <a:rPr lang="en-US" sz="2000" dirty="0" err="1" smtClean="0"/>
              <a:t>foram</a:t>
            </a:r>
            <a:r>
              <a:rPr lang="en-US" sz="2000" dirty="0" smtClean="0"/>
              <a:t> </a:t>
            </a:r>
            <a:r>
              <a:rPr lang="en-US" sz="2000" dirty="0" err="1" smtClean="0"/>
              <a:t>adotados</a:t>
            </a:r>
            <a:r>
              <a:rPr lang="en-US" sz="2000" dirty="0" smtClean="0"/>
              <a:t> </a:t>
            </a:r>
            <a:r>
              <a:rPr lang="en-US" sz="2000" dirty="0" err="1" smtClean="0"/>
              <a:t>os</a:t>
            </a:r>
            <a:r>
              <a:rPr lang="en-US" sz="2000" dirty="0" smtClean="0"/>
              <a:t> </a:t>
            </a:r>
            <a:r>
              <a:rPr lang="en-US" sz="2000" dirty="0" err="1" smtClean="0"/>
              <a:t>seguintes</a:t>
            </a:r>
            <a:r>
              <a:rPr lang="en-US" sz="2000" dirty="0" smtClean="0"/>
              <a:t> </a:t>
            </a:r>
            <a:r>
              <a:rPr lang="en-US" sz="2000" dirty="0" err="1" smtClean="0"/>
              <a:t>critérios</a:t>
            </a:r>
            <a:r>
              <a:rPr lang="en-US" sz="2000" dirty="0" smtClean="0"/>
              <a:t>: a) </a:t>
            </a:r>
            <a:r>
              <a:rPr lang="en-US" sz="2000" dirty="0" err="1" smtClean="0"/>
              <a:t>estudos</a:t>
            </a:r>
            <a:r>
              <a:rPr lang="en-US" sz="2000" dirty="0" smtClean="0"/>
              <a:t> com </a:t>
            </a:r>
            <a:r>
              <a:rPr lang="en-US" sz="2000" dirty="0" err="1" smtClean="0"/>
              <a:t>animais</a:t>
            </a:r>
            <a:r>
              <a:rPr lang="en-US" sz="2000" dirty="0" smtClean="0"/>
              <a:t> e com </a:t>
            </a:r>
            <a:r>
              <a:rPr lang="en-US" sz="2000" dirty="0" err="1" smtClean="0"/>
              <a:t>população</a:t>
            </a:r>
            <a:r>
              <a:rPr lang="en-US" sz="2000" dirty="0" smtClean="0"/>
              <a:t> </a:t>
            </a:r>
            <a:r>
              <a:rPr lang="en-US" sz="2000" dirty="0" err="1" smtClean="0"/>
              <a:t>adulta</a:t>
            </a:r>
            <a:r>
              <a:rPr lang="en-US" sz="2000" dirty="0" smtClean="0"/>
              <a:t> </a:t>
            </a:r>
            <a:r>
              <a:rPr lang="en-US" sz="2000" dirty="0" err="1" smtClean="0"/>
              <a:t>ou</a:t>
            </a:r>
            <a:r>
              <a:rPr lang="en-US" sz="2000" dirty="0" smtClean="0"/>
              <a:t> </a:t>
            </a:r>
            <a:r>
              <a:rPr lang="en-US" sz="2000" dirty="0" err="1" smtClean="0"/>
              <a:t>idosa</a:t>
            </a:r>
            <a:r>
              <a:rPr lang="en-US" sz="2000" dirty="0" smtClean="0"/>
              <a:t> (</a:t>
            </a:r>
            <a:r>
              <a:rPr lang="en-US" sz="2000" dirty="0" err="1" smtClean="0"/>
              <a:t>maiores</a:t>
            </a:r>
            <a:r>
              <a:rPr lang="en-US" sz="2000" dirty="0" smtClean="0"/>
              <a:t> de 18 </a:t>
            </a:r>
            <a:r>
              <a:rPr lang="en-US" sz="2000" dirty="0" err="1" smtClean="0"/>
              <a:t>anos</a:t>
            </a:r>
            <a:r>
              <a:rPr lang="en-US" sz="2000" dirty="0" smtClean="0"/>
              <a:t> de </a:t>
            </a:r>
            <a:r>
              <a:rPr lang="en-US" sz="2000" dirty="0" err="1" smtClean="0"/>
              <a:t>idade</a:t>
            </a:r>
            <a:r>
              <a:rPr lang="en-US" sz="2000" dirty="0" smtClean="0"/>
              <a:t>); b) </a:t>
            </a:r>
            <a:r>
              <a:rPr lang="en-US" sz="2000" dirty="0" err="1" smtClean="0"/>
              <a:t>crianças</a:t>
            </a:r>
            <a:r>
              <a:rPr lang="en-US" sz="2000" dirty="0" smtClean="0"/>
              <a:t> </a:t>
            </a:r>
            <a:r>
              <a:rPr lang="en-US" sz="2000" dirty="0" err="1" smtClean="0"/>
              <a:t>ou</a:t>
            </a:r>
            <a:r>
              <a:rPr lang="en-US" sz="2000" dirty="0" smtClean="0"/>
              <a:t> </a:t>
            </a:r>
            <a:r>
              <a:rPr lang="en-US" sz="2000" dirty="0" err="1" smtClean="0"/>
              <a:t>adolescentes</a:t>
            </a:r>
            <a:r>
              <a:rPr lang="en-US" sz="2000" dirty="0" smtClean="0"/>
              <a:t> </a:t>
            </a:r>
            <a:r>
              <a:rPr lang="en-US" sz="2000" dirty="0" err="1" smtClean="0"/>
              <a:t>sem</a:t>
            </a:r>
            <a:r>
              <a:rPr lang="en-US" sz="2000" dirty="0" smtClean="0"/>
              <a:t> </a:t>
            </a:r>
            <a:r>
              <a:rPr lang="en-US" sz="2000" dirty="0" err="1" smtClean="0"/>
              <a:t>diagnóstico</a:t>
            </a:r>
            <a:r>
              <a:rPr lang="en-US" sz="2000" dirty="0" smtClean="0"/>
              <a:t> </a:t>
            </a:r>
            <a:r>
              <a:rPr lang="en-US" sz="2000" dirty="0" err="1" smtClean="0"/>
              <a:t>ou</a:t>
            </a:r>
            <a:r>
              <a:rPr lang="en-US" sz="2000" dirty="0" smtClean="0"/>
              <a:t> </a:t>
            </a:r>
            <a:r>
              <a:rPr lang="en-US" sz="2000" dirty="0" err="1" smtClean="0"/>
              <a:t>sinais</a:t>
            </a:r>
            <a:r>
              <a:rPr lang="en-US" sz="2000" dirty="0" smtClean="0"/>
              <a:t> e </a:t>
            </a:r>
            <a:r>
              <a:rPr lang="en-US" sz="2000" dirty="0" err="1" smtClean="0"/>
              <a:t>sintomas</a:t>
            </a:r>
            <a:r>
              <a:rPr lang="en-US" sz="2000" dirty="0" smtClean="0"/>
              <a:t> </a:t>
            </a:r>
            <a:r>
              <a:rPr lang="en-US" sz="2000" dirty="0" err="1" smtClean="0"/>
              <a:t>psiquiátricos</a:t>
            </a:r>
            <a:r>
              <a:rPr lang="en-US" sz="2000" dirty="0" smtClean="0"/>
              <a:t> </a:t>
            </a:r>
            <a:r>
              <a:rPr lang="en-US" sz="2000" dirty="0" err="1" smtClean="0"/>
              <a:t>infantis</a:t>
            </a:r>
            <a:r>
              <a:rPr lang="en-US" sz="2000" dirty="0" smtClean="0"/>
              <a:t>; c) </a:t>
            </a:r>
            <a:r>
              <a:rPr lang="en-US" sz="2000" dirty="0" err="1" smtClean="0"/>
              <a:t>estudos</a:t>
            </a:r>
            <a:r>
              <a:rPr lang="en-US" sz="2000" dirty="0" smtClean="0"/>
              <a:t> do </a:t>
            </a:r>
            <a:r>
              <a:rPr lang="en-US" sz="2000" dirty="0" err="1" smtClean="0"/>
              <a:t>tipo</a:t>
            </a:r>
            <a:r>
              <a:rPr lang="en-US" sz="2000" dirty="0" smtClean="0"/>
              <a:t> </a:t>
            </a:r>
            <a:r>
              <a:rPr lang="en-US" sz="2000" dirty="0" err="1" smtClean="0"/>
              <a:t>revisões</a:t>
            </a:r>
            <a:r>
              <a:rPr lang="en-US" sz="2000" dirty="0" smtClean="0"/>
              <a:t> </a:t>
            </a:r>
            <a:r>
              <a:rPr lang="en-US" sz="2000" dirty="0" err="1" smtClean="0"/>
              <a:t>narrativas</a:t>
            </a:r>
            <a:r>
              <a:rPr lang="en-US" sz="2000" dirty="0" smtClean="0"/>
              <a:t>, </a:t>
            </a:r>
            <a:r>
              <a:rPr lang="en-US" sz="2000" dirty="0" err="1" smtClean="0"/>
              <a:t>sistemáticas</a:t>
            </a:r>
            <a:r>
              <a:rPr lang="en-US" sz="2000" dirty="0" smtClean="0"/>
              <a:t> e </a:t>
            </a:r>
            <a:r>
              <a:rPr lang="en-US" sz="2000" dirty="0" err="1" smtClean="0"/>
              <a:t>metanálises</a:t>
            </a:r>
            <a:r>
              <a:rPr lang="en-US" sz="2000" dirty="0" smtClean="0"/>
              <a:t>; </a:t>
            </a:r>
            <a:r>
              <a:rPr lang="en-US" sz="2000" dirty="0" err="1" smtClean="0"/>
              <a:t>dissertações</a:t>
            </a:r>
            <a:r>
              <a:rPr lang="en-US" sz="2000" dirty="0" smtClean="0"/>
              <a:t> </a:t>
            </a:r>
            <a:r>
              <a:rPr lang="en-US" sz="2000" dirty="0" err="1" smtClean="0"/>
              <a:t>ou</a:t>
            </a:r>
            <a:r>
              <a:rPr lang="en-US" sz="2000" dirty="0" smtClean="0"/>
              <a:t> </a:t>
            </a:r>
            <a:r>
              <a:rPr lang="en-US" sz="2000" dirty="0" err="1" smtClean="0"/>
              <a:t>teses</a:t>
            </a:r>
            <a:r>
              <a:rPr lang="en-US" sz="2000" dirty="0" smtClean="0"/>
              <a:t>; </a:t>
            </a:r>
            <a:r>
              <a:rPr lang="en-US" sz="2000" dirty="0" err="1" smtClean="0"/>
              <a:t>cartas</a:t>
            </a:r>
            <a:r>
              <a:rPr lang="en-US" sz="2000" dirty="0" smtClean="0"/>
              <a:t>; </a:t>
            </a:r>
            <a:r>
              <a:rPr lang="en-US" sz="2000" dirty="0" err="1" smtClean="0"/>
              <a:t>editoriais</a:t>
            </a:r>
            <a:r>
              <a:rPr lang="en-US" sz="2000" dirty="0" smtClean="0"/>
              <a:t>; </a:t>
            </a:r>
            <a:r>
              <a:rPr lang="en-US" sz="2000" dirty="0" err="1" smtClean="0"/>
              <a:t>comentários</a:t>
            </a:r>
            <a:r>
              <a:rPr lang="en-US" sz="2000" dirty="0" smtClean="0"/>
              <a:t> e </a:t>
            </a:r>
            <a:r>
              <a:rPr lang="en-US" sz="2000" dirty="0" err="1" smtClean="0"/>
              <a:t>relatos</a:t>
            </a:r>
            <a:r>
              <a:rPr lang="en-US" sz="2000" dirty="0" smtClean="0"/>
              <a:t> de </a:t>
            </a:r>
            <a:r>
              <a:rPr lang="en-US" sz="2000" dirty="0" err="1" smtClean="0"/>
              <a:t>casos</a:t>
            </a:r>
            <a:r>
              <a:rPr lang="en-US" sz="2000" dirty="0" smtClean="0"/>
              <a:t>; d) </a:t>
            </a:r>
            <a:r>
              <a:rPr lang="en-US" sz="2000" dirty="0" err="1" smtClean="0"/>
              <a:t>estudos</a:t>
            </a:r>
            <a:r>
              <a:rPr lang="en-US" sz="2000" dirty="0" smtClean="0"/>
              <a:t> </a:t>
            </a:r>
            <a:r>
              <a:rPr lang="en-US" sz="2000" dirty="0" err="1" smtClean="0"/>
              <a:t>realizados</a:t>
            </a:r>
            <a:r>
              <a:rPr lang="en-US" sz="2000" dirty="0" smtClean="0"/>
              <a:t> </a:t>
            </a:r>
            <a:r>
              <a:rPr lang="en-US" sz="2000" dirty="0" err="1" smtClean="0"/>
              <a:t>em</a:t>
            </a:r>
            <a:r>
              <a:rPr lang="en-US" sz="2000" dirty="0" smtClean="0"/>
              <a:t> </a:t>
            </a:r>
            <a:r>
              <a:rPr lang="en-US" sz="2000" dirty="0" err="1" smtClean="0"/>
              <a:t>sujeitos</a:t>
            </a:r>
            <a:r>
              <a:rPr lang="en-US" sz="2000" dirty="0" smtClean="0"/>
              <a:t> </a:t>
            </a:r>
            <a:r>
              <a:rPr lang="en-US" sz="2000" dirty="0" err="1" smtClean="0"/>
              <a:t>crianças</a:t>
            </a:r>
            <a:r>
              <a:rPr lang="en-US" sz="2000" dirty="0" smtClean="0"/>
              <a:t> </a:t>
            </a:r>
            <a:r>
              <a:rPr lang="en-US" sz="2000" dirty="0" err="1" smtClean="0"/>
              <a:t>ou</a:t>
            </a:r>
            <a:r>
              <a:rPr lang="en-US" sz="2000" dirty="0" smtClean="0"/>
              <a:t> </a:t>
            </a:r>
            <a:r>
              <a:rPr lang="en-US" sz="2000" dirty="0" err="1" smtClean="0"/>
              <a:t>adolescentes</a:t>
            </a:r>
            <a:r>
              <a:rPr lang="en-US" sz="2000" dirty="0" smtClean="0"/>
              <a:t> com </a:t>
            </a:r>
            <a:r>
              <a:rPr lang="en-US" sz="2000" dirty="0" err="1" smtClean="0"/>
              <a:t>perda</a:t>
            </a:r>
            <a:r>
              <a:rPr lang="en-US" sz="2000" dirty="0" smtClean="0"/>
              <a:t> </a:t>
            </a:r>
            <a:r>
              <a:rPr lang="en-US" sz="2000" dirty="0" err="1" smtClean="0"/>
              <a:t>auditiva</a:t>
            </a:r>
            <a:r>
              <a:rPr lang="en-US" sz="2000" dirty="0" smtClean="0"/>
              <a:t> de </a:t>
            </a:r>
            <a:r>
              <a:rPr lang="en-US" sz="2000" dirty="0" err="1" smtClean="0"/>
              <a:t>qualquer</a:t>
            </a:r>
            <a:r>
              <a:rPr lang="en-US" sz="2000" dirty="0" smtClean="0"/>
              <a:t> </a:t>
            </a:r>
            <a:r>
              <a:rPr lang="en-US" sz="2000" dirty="0" err="1" smtClean="0"/>
              <a:t>grau</a:t>
            </a:r>
            <a:r>
              <a:rPr lang="en-US" sz="2000" dirty="0" smtClean="0"/>
              <a:t> </a:t>
            </a:r>
            <a:r>
              <a:rPr lang="en-US" sz="2000" dirty="0" err="1" smtClean="0"/>
              <a:t>ou</a:t>
            </a:r>
            <a:r>
              <a:rPr lang="en-US" sz="2000" dirty="0" smtClean="0"/>
              <a:t> </a:t>
            </a:r>
            <a:r>
              <a:rPr lang="en-US" sz="2000" dirty="0" err="1" smtClean="0"/>
              <a:t>tipo</a:t>
            </a:r>
            <a:r>
              <a:rPr lang="en-US" sz="2000" dirty="0" smtClean="0"/>
              <a:t>, </a:t>
            </a:r>
            <a:r>
              <a:rPr lang="en-US" sz="2000" dirty="0" err="1" smtClean="0"/>
              <a:t>uso</a:t>
            </a:r>
            <a:r>
              <a:rPr lang="en-US" sz="2000" dirty="0" smtClean="0"/>
              <a:t> de </a:t>
            </a:r>
            <a:r>
              <a:rPr lang="en-US" sz="2000" dirty="0" err="1" smtClean="0"/>
              <a:t>qualquer</a:t>
            </a:r>
            <a:r>
              <a:rPr lang="en-US" sz="2000" dirty="0" smtClean="0"/>
              <a:t> </a:t>
            </a:r>
            <a:r>
              <a:rPr lang="en-US" sz="2000" dirty="0" err="1" smtClean="0"/>
              <a:t>dispositivo</a:t>
            </a:r>
            <a:r>
              <a:rPr lang="en-US" sz="2000" dirty="0" smtClean="0"/>
              <a:t> de </a:t>
            </a:r>
            <a:r>
              <a:rPr lang="en-US" sz="2000" dirty="0" err="1" smtClean="0"/>
              <a:t>amplificação</a:t>
            </a:r>
            <a:r>
              <a:rPr lang="en-US" sz="2000" dirty="0" smtClean="0"/>
              <a:t> </a:t>
            </a:r>
            <a:r>
              <a:rPr lang="en-US" sz="2000" dirty="0" err="1" smtClean="0"/>
              <a:t>sonora</a:t>
            </a:r>
            <a:r>
              <a:rPr lang="en-US" sz="2000" dirty="0" smtClean="0"/>
              <a:t> (</a:t>
            </a:r>
            <a:r>
              <a:rPr lang="en-US" sz="2000" dirty="0" err="1" smtClean="0"/>
              <a:t>Aparelho</a:t>
            </a:r>
            <a:r>
              <a:rPr lang="en-US" sz="2000" dirty="0" smtClean="0"/>
              <a:t> de </a:t>
            </a:r>
            <a:r>
              <a:rPr lang="en-US" sz="2000" dirty="0" err="1" smtClean="0"/>
              <a:t>Amplificação</a:t>
            </a:r>
            <a:r>
              <a:rPr lang="en-US" sz="2000" dirty="0" smtClean="0"/>
              <a:t> Sonora Individual, </a:t>
            </a:r>
            <a:r>
              <a:rPr lang="en-US" sz="2000" dirty="0" err="1" smtClean="0"/>
              <a:t>Implante</a:t>
            </a:r>
            <a:r>
              <a:rPr lang="en-US" sz="2000" dirty="0" smtClean="0"/>
              <a:t> </a:t>
            </a:r>
            <a:r>
              <a:rPr lang="en-US" sz="2000" dirty="0" err="1" smtClean="0"/>
              <a:t>Coclear</a:t>
            </a:r>
            <a:r>
              <a:rPr lang="en-US" sz="2000" dirty="0" smtClean="0"/>
              <a:t>, </a:t>
            </a:r>
            <a:r>
              <a:rPr lang="en-US" sz="2000" dirty="0" err="1" smtClean="0"/>
              <a:t>Próteses</a:t>
            </a:r>
            <a:r>
              <a:rPr lang="en-US" sz="2000" dirty="0" smtClean="0"/>
              <a:t> </a:t>
            </a:r>
            <a:r>
              <a:rPr lang="en-US" sz="2000" dirty="0" err="1" smtClean="0"/>
              <a:t>Auditivas</a:t>
            </a:r>
            <a:r>
              <a:rPr lang="en-US" sz="2000" dirty="0" smtClean="0"/>
              <a:t> </a:t>
            </a:r>
            <a:r>
              <a:rPr lang="en-US" sz="2000" dirty="0" err="1" smtClean="0"/>
              <a:t>Óstero-Ancoradas</a:t>
            </a:r>
            <a:r>
              <a:rPr lang="en-US" sz="2000" dirty="0" smtClean="0"/>
              <a:t> e </a:t>
            </a:r>
            <a:r>
              <a:rPr lang="en-US" sz="2000" dirty="0" err="1" smtClean="0"/>
              <a:t>ou</a:t>
            </a:r>
            <a:r>
              <a:rPr lang="en-US" sz="2000" dirty="0" smtClean="0"/>
              <a:t> </a:t>
            </a:r>
            <a:r>
              <a:rPr lang="en-US" sz="2000" dirty="0" err="1" smtClean="0"/>
              <a:t>Sistema</a:t>
            </a:r>
            <a:r>
              <a:rPr lang="en-US" sz="2000" dirty="0" smtClean="0"/>
              <a:t> </a:t>
            </a:r>
            <a:r>
              <a:rPr lang="en-US" sz="2000" dirty="0" err="1" smtClean="0"/>
              <a:t>Frequência</a:t>
            </a:r>
            <a:r>
              <a:rPr lang="en-US" sz="2000" dirty="0" smtClean="0"/>
              <a:t> </a:t>
            </a:r>
            <a:r>
              <a:rPr lang="en-US" sz="2000" dirty="0" err="1" smtClean="0"/>
              <a:t>Modulada</a:t>
            </a:r>
            <a:r>
              <a:rPr lang="en-US" sz="2000" dirty="0" smtClean="0"/>
              <a:t>), </a:t>
            </a:r>
            <a:r>
              <a:rPr lang="en-US" sz="2000" dirty="0" err="1" smtClean="0"/>
              <a:t>infecções</a:t>
            </a:r>
            <a:r>
              <a:rPr lang="en-US" sz="2000" dirty="0" smtClean="0"/>
              <a:t> de </a:t>
            </a:r>
            <a:r>
              <a:rPr lang="en-US" sz="2000" dirty="0" err="1" smtClean="0"/>
              <a:t>ouvido</a:t>
            </a:r>
            <a:r>
              <a:rPr lang="en-US" sz="2000" dirty="0" smtClean="0"/>
              <a:t> (</a:t>
            </a:r>
            <a:r>
              <a:rPr lang="en-US" sz="2000" dirty="0" err="1" smtClean="0"/>
              <a:t>otites</a:t>
            </a:r>
            <a:r>
              <a:rPr lang="en-US" sz="2000" dirty="0" smtClean="0"/>
              <a:t>) e </a:t>
            </a:r>
            <a:r>
              <a:rPr lang="en-US" sz="2000" dirty="0" err="1" smtClean="0"/>
              <a:t>diagnóstico</a:t>
            </a:r>
            <a:r>
              <a:rPr lang="en-US" sz="2000" dirty="0" smtClean="0"/>
              <a:t> de </a:t>
            </a:r>
            <a:r>
              <a:rPr lang="en-US" sz="2000" dirty="0" err="1" smtClean="0"/>
              <a:t>Transtorno</a:t>
            </a:r>
            <a:r>
              <a:rPr lang="en-US" sz="2000" dirty="0" smtClean="0"/>
              <a:t> do </a:t>
            </a:r>
            <a:r>
              <a:rPr lang="en-US" sz="2000" dirty="0" err="1" smtClean="0"/>
              <a:t>Processamento</a:t>
            </a:r>
            <a:r>
              <a:rPr lang="en-US" sz="2000" dirty="0" smtClean="0"/>
              <a:t> </a:t>
            </a:r>
            <a:r>
              <a:rPr lang="en-US" sz="2000" dirty="0" err="1" smtClean="0"/>
              <a:t>Auditivo</a:t>
            </a:r>
            <a:r>
              <a:rPr lang="en-US" sz="2000" dirty="0" smtClean="0"/>
              <a:t> Central (TPAC) </a:t>
            </a:r>
            <a:r>
              <a:rPr lang="en-US" sz="2000" dirty="0" err="1" smtClean="0"/>
              <a:t>isolado</a:t>
            </a:r>
            <a:r>
              <a:rPr lang="en-US" sz="2000" baseline="30000" dirty="0" smtClean="0"/>
              <a:t>;</a:t>
            </a:r>
            <a:endParaRPr lang="en-US" sz="2000" dirty="0" smtClean="0"/>
          </a:p>
          <a:p>
            <a:pPr algn="just"/>
            <a:endParaRPr lang="en-US" dirty="0" smtClean="0"/>
          </a:p>
        </p:txBody>
      </p:sp>
    </p:spTree>
    <p:extLst>
      <p:ext uri="{BB962C8B-B14F-4D97-AF65-F5344CB8AC3E}">
        <p14:creationId xmlns:p14="http://schemas.microsoft.com/office/powerpoint/2010/main" xmlns="" val="643950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231</TotalTime>
  <Words>904</Words>
  <Application>Microsoft Macintosh PowerPoint</Application>
  <PresentationFormat>Apresentação na tela (4:3)</PresentationFormat>
  <Paragraphs>64</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Sthella Zanchetta</dc:creator>
  <cp:lastModifiedBy>User</cp:lastModifiedBy>
  <cp:revision>10</cp:revision>
  <dcterms:created xsi:type="dcterms:W3CDTF">2019-10-02T13:18:41Z</dcterms:created>
  <dcterms:modified xsi:type="dcterms:W3CDTF">2019-10-15T20:41:07Z</dcterms:modified>
</cp:coreProperties>
</file>