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0" r:id="rId5"/>
    <p:sldId id="273" r:id="rId6"/>
    <p:sldId id="264" r:id="rId7"/>
    <p:sldId id="269" r:id="rId8"/>
    <p:sldId id="262" r:id="rId9"/>
    <p:sldId id="276" r:id="rId10"/>
    <p:sldId id="275" r:id="rId11"/>
    <p:sldId id="277" r:id="rId12"/>
    <p:sldId id="274" r:id="rId13"/>
    <p:sldId id="278" r:id="rId14"/>
    <p:sldId id="270" r:id="rId15"/>
    <p:sldId id="263" r:id="rId16"/>
    <p:sldId id="283" r:id="rId17"/>
    <p:sldId id="284" r:id="rId18"/>
    <p:sldId id="285" r:id="rId19"/>
    <p:sldId id="292" r:id="rId20"/>
    <p:sldId id="291" r:id="rId21"/>
    <p:sldId id="293" r:id="rId22"/>
    <p:sldId id="286" r:id="rId23"/>
    <p:sldId id="280" r:id="rId24"/>
    <p:sldId id="272" r:id="rId25"/>
    <p:sldId id="287" r:id="rId26"/>
    <p:sldId id="271" r:id="rId27"/>
    <p:sldId id="265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ACAE6E-A7D2-41B1-8C4F-E33E3C7A9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719188-F933-441A-894F-BE007EFF0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3A173B-32DD-4ACE-96CA-43C6FB38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1E9702-7664-4581-9F03-DD9DB1958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680BF1-5320-4CC3-9D0C-48B707B2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8C35B-FFBE-433B-B1F8-A3B91369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8F03C4B-B5AD-4E05-84C7-3ED2C15916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BEEABD-3F28-4DB4-B5EE-7CB1876D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371E1C6-5036-4D56-99B2-9A212AE6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87E600-C016-4B60-9807-C947592C6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497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1BB5FE3-BAAF-48C1-B0FD-1C512FD62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F2DA1D-3B06-453D-849B-F248A47B2C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0811F6-2278-486B-8E81-24EC0AB1B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1F8151-0D8B-4F7B-9C8D-75EBEFC9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1357C4-A719-47EB-9110-08EDAA17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60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43ADF0-9EBC-448A-A76C-8C6F2F2A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DE5F97-14F4-4DA3-BA5B-D383E4403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D45A5D-E0B4-4943-B80E-1C8B240B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A23A7A-C855-480B-A2A6-972A21F2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BF31CD-3D0C-48E8-9941-2A489854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241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5D9BB-0F57-48C6-BCF3-FD6B0D072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5D8FB3-C54B-4FC8-8D87-B1BCD1EF7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3374C8-8EB3-4D36-96F5-A4BB4FAD9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8A79D1-2AF9-4882-94E1-7A3B66DB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F6E689-E7CE-42B4-B1B1-6B428432F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34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2700B6-7CE2-446B-B25F-96E0486D6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F233FD-7951-4FCA-BE73-FE2153947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CB35CC-FF55-4A23-8AC1-A7A2D9BF5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9A6798-AD01-4337-9EA0-CAAC2B7BE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AB3B6CA-BC77-42E7-8DE1-A1AD4E735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41C0EF-B86E-4E6E-8F4B-67E24DEAB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8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5ABC2-52C5-4BBD-8EA6-0B288718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133A894-F616-4F93-8ABA-8B8C0F3A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D83DB6-5F29-4F06-912B-EEBEEAAED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F55DF0F-A8B2-4F27-AE04-450A46969F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64C21D9-B082-47C5-973B-3EBBECF431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400AB61-FE82-4C00-9674-734B49EA0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D1A01AD-5FAA-47F1-871A-478289A22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FFBCE1-DE0F-4418-94F7-E39D5B73B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74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93CC36-68F4-4E7E-B21B-09423249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2E1684-3F6D-455D-A80E-52E1B25D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5668BE-6ED3-431D-9A6F-D55B9CA2B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BBFC4F9-8357-4C96-8DCD-64DEFA46D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221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C7DB175-1008-44F9-9ADF-FBBB755E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0E2F407-98AD-459E-B3EF-95BC7F7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5A04BE-F7B7-4A9D-9005-C823D5C32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89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40573-8D3B-4E4F-8F44-CFF55A2E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E6D9B5-4440-422D-999D-2DC29922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C62FF1E-C92A-44EC-8FD2-5C7E28E43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3010FD-BB5E-4067-A524-5E3421DF7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039AD3-6FBE-429A-AC08-FE7707A7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1F6A01-4EC1-4CC3-9C97-C9BF20F9B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97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B569AB-F6BA-4576-8D89-5A767A01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38AD501-C956-4D5F-B58F-419F754BE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F6F9FD-6080-475F-8712-57D8364A8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FD90435-74D2-4D0F-8C2F-E55C730F4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A44D307-0E82-4247-AD47-48AEF416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DF2B96-FAF8-4BFB-B919-5E52D146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112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96A2E50-182D-4CE9-B630-20900F5E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28F474-1888-42A4-A76A-A82263316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0B2FD0-3B0C-4430-A31F-E960D5928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AE0A-F3FC-45BD-BB77-20242FCB0E66}" type="datetimeFigureOut">
              <a:rPr lang="pt-BR" smtClean="0"/>
              <a:t>02/10/2019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2590FE-DDB1-42EB-95E6-D16290BCA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D9DC1C-AC9A-422B-8CEB-E64C67677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9903-58DA-4B63-9051-AEEB753DF3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18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ris-instruments.com/water-resources.html%23water-table-det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iris-instruments.com/water-resources.html%23water-table-detec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ris-instruments.com/water-resources.html%23salt-water-wedg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iris-instruments.com/water-resources.html%23salt-water-wedg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iris-instruments.com/natural-hazard.html%23geotechni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phageofisica.com.br/agiusa/prospectos/Geotech_CaveDetectionTX_br.pdf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alphageofisica.com.br/agiusa/prospectos/Archeological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giusa.com/using-resistivity-for-basalt-site-characteriz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agiusa.com/using-resistivity-for-basalt-site-characteriza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ris-instruments.com/mineral-exploitation.html#detect-dik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ris-instruments.com/water-resources.html#locate-fault-dik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iris-instruments.com/water-resources.html#locate-fault-dik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ABAE23-5BEB-44AE-8B34-E1A7E3C212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Eletrorresistividade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CBFF07-8ACC-4DE7-9635-4D85FB7EE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AGG 116 – Introdução à Geofísica II</a:t>
            </a:r>
          </a:p>
        </p:txBody>
      </p:sp>
    </p:spTree>
    <p:extLst>
      <p:ext uri="{BB962C8B-B14F-4D97-AF65-F5344CB8AC3E}">
        <p14:creationId xmlns:p14="http://schemas.microsoft.com/office/powerpoint/2010/main" val="10422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Detecção</a:t>
            </a:r>
            <a:r>
              <a:rPr lang="en-US" dirty="0"/>
              <a:t> do </a:t>
            </a:r>
            <a:r>
              <a:rPr lang="en-US" dirty="0" err="1"/>
              <a:t>nível</a:t>
            </a:r>
            <a:r>
              <a:rPr lang="en-US" dirty="0"/>
              <a:t> </a:t>
            </a:r>
            <a:r>
              <a:rPr lang="en-US" dirty="0" err="1"/>
              <a:t>d’água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411" y="6059873"/>
            <a:ext cx="5027141" cy="653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http://www.iris-instruments.com/water-resources.html#water-table-detection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708111-568F-4E06-9E8A-F2EF1391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443"/>
            <a:ext cx="3048157" cy="22861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7FB0034-ECD6-454C-90AD-45BD3B425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775" y="1562679"/>
            <a:ext cx="7357284" cy="43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79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Detecção</a:t>
            </a:r>
            <a:r>
              <a:rPr lang="en-US" dirty="0"/>
              <a:t> do </a:t>
            </a:r>
            <a:r>
              <a:rPr lang="en-US" dirty="0" err="1"/>
              <a:t>nível</a:t>
            </a:r>
            <a:r>
              <a:rPr lang="en-US" dirty="0"/>
              <a:t> </a:t>
            </a:r>
            <a:r>
              <a:rPr lang="en-US" dirty="0" err="1"/>
              <a:t>d’água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4036"/>
            <a:ext cx="5027141" cy="6539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http://www.iris-instruments.com/water-resources.html#water-table-detection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708111-568F-4E06-9E8A-F2EF1391F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7443"/>
            <a:ext cx="3048157" cy="22861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3883A3CB-B2A3-41D1-A29A-FEB39EA61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658" y="2356813"/>
            <a:ext cx="8564288" cy="306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3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Cunha </a:t>
            </a:r>
            <a:r>
              <a:rPr lang="en-US" dirty="0" err="1"/>
              <a:t>salina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13420"/>
            <a:ext cx="4780005" cy="74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</a:t>
            </a:r>
            <a:r>
              <a:rPr lang="en-US" sz="2000" dirty="0">
                <a:hlinkClick r:id="rId2"/>
              </a:rPr>
              <a:t>ttp://www.iris-instruments.com/water-resources.html#salt-water-wedge</a:t>
            </a:r>
            <a:endParaRPr lang="en-US" sz="2000" dirty="0"/>
          </a:p>
          <a:p>
            <a:endParaRPr lang="en-US" sz="2000" dirty="0"/>
          </a:p>
        </p:txBody>
      </p:sp>
      <p:grpSp>
        <p:nvGrpSpPr>
          <p:cNvPr id="4" name="Group 12">
            <a:extLst>
              <a:ext uri="{FF2B5EF4-FFF2-40B4-BE49-F238E27FC236}">
                <a16:creationId xmlns:a16="http://schemas.microsoft.com/office/drawing/2014/main" id="{1743AE53-D511-480D-84AA-C4B46B41ABB1}"/>
              </a:ext>
            </a:extLst>
          </p:cNvPr>
          <p:cNvGrpSpPr/>
          <p:nvPr/>
        </p:nvGrpSpPr>
        <p:grpSpPr>
          <a:xfrm>
            <a:off x="4938340" y="1709095"/>
            <a:ext cx="6331027" cy="4108257"/>
            <a:chOff x="489618" y="1693333"/>
            <a:chExt cx="8032797" cy="4108257"/>
          </a:xfrm>
        </p:grpSpPr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710386DE-E9B8-4066-9E8B-4AE0C430CF6C}"/>
                </a:ext>
              </a:extLst>
            </p:cNvPr>
            <p:cNvGrpSpPr/>
            <p:nvPr/>
          </p:nvGrpSpPr>
          <p:grpSpPr>
            <a:xfrm>
              <a:off x="489618" y="1758370"/>
              <a:ext cx="8032797" cy="4043220"/>
              <a:chOff x="489618" y="1758370"/>
              <a:chExt cx="8032797" cy="4043220"/>
            </a:xfrm>
          </p:grpSpPr>
          <p:grpSp>
            <p:nvGrpSpPr>
              <p:cNvPr id="7" name="Group 15">
                <a:extLst>
                  <a:ext uri="{FF2B5EF4-FFF2-40B4-BE49-F238E27FC236}">
                    <a16:creationId xmlns:a16="http://schemas.microsoft.com/office/drawing/2014/main" id="{7A3DD628-BB4E-4E25-B7DF-54F417BEB4E6}"/>
                  </a:ext>
                </a:extLst>
              </p:cNvPr>
              <p:cNvGrpSpPr/>
              <p:nvPr/>
            </p:nvGrpSpPr>
            <p:grpSpPr>
              <a:xfrm>
                <a:off x="489618" y="1943036"/>
                <a:ext cx="8032797" cy="3858554"/>
                <a:chOff x="489618" y="1943036"/>
                <a:chExt cx="8032797" cy="3858554"/>
              </a:xfrm>
            </p:grpSpPr>
            <p:cxnSp>
              <p:nvCxnSpPr>
                <p:cNvPr id="13" name="Straight Connector 22">
                  <a:extLst>
                    <a:ext uri="{FF2B5EF4-FFF2-40B4-BE49-F238E27FC236}">
                      <a16:creationId xmlns:a16="http://schemas.microsoft.com/office/drawing/2014/main" id="{B54272A4-1F60-4410-A773-1A247233F137}"/>
                    </a:ext>
                  </a:extLst>
                </p:cNvPr>
                <p:cNvCxnSpPr/>
                <p:nvPr/>
              </p:nvCxnSpPr>
              <p:spPr>
                <a:xfrm flipV="1">
                  <a:off x="5110389" y="3763677"/>
                  <a:ext cx="3412026" cy="45898"/>
                </a:xfrm>
                <a:prstGeom prst="line">
                  <a:avLst/>
                </a:prstGeom>
                <a:ln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Freeform 23">
                  <a:extLst>
                    <a:ext uri="{FF2B5EF4-FFF2-40B4-BE49-F238E27FC236}">
                      <a16:creationId xmlns:a16="http://schemas.microsoft.com/office/drawing/2014/main" id="{334CA183-737B-457C-93BC-517C1C6CB42D}"/>
                    </a:ext>
                  </a:extLst>
                </p:cNvPr>
                <p:cNvSpPr/>
                <p:nvPr/>
              </p:nvSpPr>
              <p:spPr>
                <a:xfrm>
                  <a:off x="504919" y="1943036"/>
                  <a:ext cx="4636071" cy="1881839"/>
                </a:xfrm>
                <a:custGeom>
                  <a:avLst/>
                  <a:gdLst>
                    <a:gd name="connsiteX0" fmla="*/ 0 w 4636071"/>
                    <a:gd name="connsiteY0" fmla="*/ 0 h 1881839"/>
                    <a:gd name="connsiteX1" fmla="*/ 2585795 w 4636071"/>
                    <a:gd name="connsiteY1" fmla="*/ 627280 h 1881839"/>
                    <a:gd name="connsiteX2" fmla="*/ 4636071 w 4636071"/>
                    <a:gd name="connsiteY2" fmla="*/ 1881839 h 188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36071" h="1881839">
                      <a:moveTo>
                        <a:pt x="0" y="0"/>
                      </a:moveTo>
                      <a:cubicBezTo>
                        <a:pt x="906558" y="156820"/>
                        <a:pt x="1813117" y="313640"/>
                        <a:pt x="2585795" y="627280"/>
                      </a:cubicBezTo>
                      <a:cubicBezTo>
                        <a:pt x="3358473" y="940920"/>
                        <a:pt x="4636071" y="1881839"/>
                        <a:pt x="4636071" y="1881839"/>
                      </a:cubicBezTo>
                    </a:path>
                  </a:pathLst>
                </a:custGeom>
                <a:ln>
                  <a:solidFill>
                    <a:srgbClr val="008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reeform 24">
                  <a:extLst>
                    <a:ext uri="{FF2B5EF4-FFF2-40B4-BE49-F238E27FC236}">
                      <a16:creationId xmlns:a16="http://schemas.microsoft.com/office/drawing/2014/main" id="{77AF739E-F613-4FB0-997F-AC08391CF523}"/>
                    </a:ext>
                  </a:extLst>
                </p:cNvPr>
                <p:cNvSpPr/>
                <p:nvPr/>
              </p:nvSpPr>
              <p:spPr>
                <a:xfrm>
                  <a:off x="5110388" y="3824876"/>
                  <a:ext cx="2050275" cy="1759442"/>
                </a:xfrm>
                <a:custGeom>
                  <a:avLst/>
                  <a:gdLst>
                    <a:gd name="connsiteX0" fmla="*/ 0 w 4636071"/>
                    <a:gd name="connsiteY0" fmla="*/ 0 h 1881839"/>
                    <a:gd name="connsiteX1" fmla="*/ 2585795 w 4636071"/>
                    <a:gd name="connsiteY1" fmla="*/ 627280 h 1881839"/>
                    <a:gd name="connsiteX2" fmla="*/ 4636071 w 4636071"/>
                    <a:gd name="connsiteY2" fmla="*/ 1881839 h 188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36071" h="1881839">
                      <a:moveTo>
                        <a:pt x="0" y="0"/>
                      </a:moveTo>
                      <a:cubicBezTo>
                        <a:pt x="906558" y="156820"/>
                        <a:pt x="1813117" y="313640"/>
                        <a:pt x="2585795" y="627280"/>
                      </a:cubicBezTo>
                      <a:cubicBezTo>
                        <a:pt x="3358473" y="940920"/>
                        <a:pt x="4636071" y="1881839"/>
                        <a:pt x="4636071" y="1881839"/>
                      </a:cubicBezTo>
                    </a:path>
                  </a:pathLst>
                </a:custGeom>
                <a:ln>
                  <a:solidFill>
                    <a:srgbClr val="00009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25">
                  <a:extLst>
                    <a:ext uri="{FF2B5EF4-FFF2-40B4-BE49-F238E27FC236}">
                      <a16:creationId xmlns:a16="http://schemas.microsoft.com/office/drawing/2014/main" id="{329CA738-902D-4BF5-A867-B98C296E29C9}"/>
                    </a:ext>
                  </a:extLst>
                </p:cNvPr>
                <p:cNvSpPr/>
                <p:nvPr/>
              </p:nvSpPr>
              <p:spPr>
                <a:xfrm rot="4854369">
                  <a:off x="3864233" y="4206769"/>
                  <a:ext cx="1744777" cy="1102750"/>
                </a:xfrm>
                <a:custGeom>
                  <a:avLst/>
                  <a:gdLst>
                    <a:gd name="connsiteX0" fmla="*/ 0 w 4636071"/>
                    <a:gd name="connsiteY0" fmla="*/ 0 h 1881839"/>
                    <a:gd name="connsiteX1" fmla="*/ 2585795 w 4636071"/>
                    <a:gd name="connsiteY1" fmla="*/ 627280 h 1881839"/>
                    <a:gd name="connsiteX2" fmla="*/ 4636071 w 4636071"/>
                    <a:gd name="connsiteY2" fmla="*/ 1881839 h 188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36071" h="1881839">
                      <a:moveTo>
                        <a:pt x="0" y="0"/>
                      </a:moveTo>
                      <a:cubicBezTo>
                        <a:pt x="906558" y="156820"/>
                        <a:pt x="1813117" y="313640"/>
                        <a:pt x="2585795" y="627280"/>
                      </a:cubicBezTo>
                      <a:cubicBezTo>
                        <a:pt x="3358473" y="940920"/>
                        <a:pt x="4636071" y="1881839"/>
                        <a:pt x="4636071" y="1881839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26">
                  <a:extLst>
                    <a:ext uri="{FF2B5EF4-FFF2-40B4-BE49-F238E27FC236}">
                      <a16:creationId xmlns:a16="http://schemas.microsoft.com/office/drawing/2014/main" id="{4707A47D-10A3-4EEF-97F8-25C4D5B0AD12}"/>
                    </a:ext>
                  </a:extLst>
                </p:cNvPr>
                <p:cNvSpPr/>
                <p:nvPr/>
              </p:nvSpPr>
              <p:spPr>
                <a:xfrm rot="5697153">
                  <a:off x="3203763" y="4003257"/>
                  <a:ext cx="2030621" cy="1566045"/>
                </a:xfrm>
                <a:custGeom>
                  <a:avLst/>
                  <a:gdLst>
                    <a:gd name="connsiteX0" fmla="*/ 0 w 4636071"/>
                    <a:gd name="connsiteY0" fmla="*/ 0 h 1881839"/>
                    <a:gd name="connsiteX1" fmla="*/ 2585795 w 4636071"/>
                    <a:gd name="connsiteY1" fmla="*/ 627280 h 1881839"/>
                    <a:gd name="connsiteX2" fmla="*/ 4636071 w 4636071"/>
                    <a:gd name="connsiteY2" fmla="*/ 1881839 h 188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636071" h="1881839">
                      <a:moveTo>
                        <a:pt x="0" y="0"/>
                      </a:moveTo>
                      <a:cubicBezTo>
                        <a:pt x="906558" y="156820"/>
                        <a:pt x="1813117" y="313640"/>
                        <a:pt x="2585795" y="627280"/>
                      </a:cubicBezTo>
                      <a:cubicBezTo>
                        <a:pt x="3358473" y="940920"/>
                        <a:pt x="4636071" y="1881839"/>
                        <a:pt x="4636071" y="1881839"/>
                      </a:cubicBezTo>
                    </a:path>
                  </a:pathLst>
                </a:custGeom>
                <a:ln>
                  <a:solidFill>
                    <a:srgbClr val="0000FF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27">
                  <a:extLst>
                    <a:ext uri="{FF2B5EF4-FFF2-40B4-BE49-F238E27FC236}">
                      <a16:creationId xmlns:a16="http://schemas.microsoft.com/office/drawing/2014/main" id="{EAC70995-C659-4585-8972-541BD774294D}"/>
                    </a:ext>
                  </a:extLst>
                </p:cNvPr>
                <p:cNvSpPr/>
                <p:nvPr/>
              </p:nvSpPr>
              <p:spPr>
                <a:xfrm>
                  <a:off x="489618" y="2784509"/>
                  <a:ext cx="4651372" cy="1025066"/>
                </a:xfrm>
                <a:custGeom>
                  <a:avLst/>
                  <a:gdLst>
                    <a:gd name="connsiteX0" fmla="*/ 0 w 4651372"/>
                    <a:gd name="connsiteY0" fmla="*/ 0 h 1025066"/>
                    <a:gd name="connsiteX1" fmla="*/ 1193444 w 4651372"/>
                    <a:gd name="connsiteY1" fmla="*/ 91797 h 1025066"/>
                    <a:gd name="connsiteX2" fmla="*/ 2539894 w 4651372"/>
                    <a:gd name="connsiteY2" fmla="*/ 382487 h 1025066"/>
                    <a:gd name="connsiteX3" fmla="*/ 4651372 w 4651372"/>
                    <a:gd name="connsiteY3" fmla="*/ 1025066 h 102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51372" h="1025066">
                      <a:moveTo>
                        <a:pt x="0" y="0"/>
                      </a:moveTo>
                      <a:cubicBezTo>
                        <a:pt x="385064" y="14024"/>
                        <a:pt x="770128" y="28049"/>
                        <a:pt x="1193444" y="91797"/>
                      </a:cubicBezTo>
                      <a:cubicBezTo>
                        <a:pt x="1616760" y="155545"/>
                        <a:pt x="1963573" y="226942"/>
                        <a:pt x="2539894" y="382487"/>
                      </a:cubicBezTo>
                      <a:cubicBezTo>
                        <a:pt x="3116215" y="538032"/>
                        <a:pt x="4651372" y="1025066"/>
                        <a:pt x="4651372" y="1025066"/>
                      </a:cubicBezTo>
                    </a:path>
                  </a:pathLst>
                </a:custGeom>
                <a:ln>
                  <a:solidFill>
                    <a:srgbClr val="3366FF"/>
                  </a:solidFill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reeform 28">
                  <a:extLst>
                    <a:ext uri="{FF2B5EF4-FFF2-40B4-BE49-F238E27FC236}">
                      <a16:creationId xmlns:a16="http://schemas.microsoft.com/office/drawing/2014/main" id="{594BC016-9D5D-45CE-AC06-EE375C9645F2}"/>
                    </a:ext>
                  </a:extLst>
                </p:cNvPr>
                <p:cNvSpPr/>
                <p:nvPr/>
              </p:nvSpPr>
              <p:spPr>
                <a:xfrm>
                  <a:off x="489618" y="3101823"/>
                  <a:ext cx="2567748" cy="928104"/>
                </a:xfrm>
                <a:custGeom>
                  <a:avLst/>
                  <a:gdLst>
                    <a:gd name="connsiteX0" fmla="*/ 0 w 4651372"/>
                    <a:gd name="connsiteY0" fmla="*/ 0 h 1025066"/>
                    <a:gd name="connsiteX1" fmla="*/ 1193444 w 4651372"/>
                    <a:gd name="connsiteY1" fmla="*/ 91797 h 1025066"/>
                    <a:gd name="connsiteX2" fmla="*/ 2539894 w 4651372"/>
                    <a:gd name="connsiteY2" fmla="*/ 382487 h 1025066"/>
                    <a:gd name="connsiteX3" fmla="*/ 4651372 w 4651372"/>
                    <a:gd name="connsiteY3" fmla="*/ 1025066 h 102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51372" h="1025066">
                      <a:moveTo>
                        <a:pt x="0" y="0"/>
                      </a:moveTo>
                      <a:cubicBezTo>
                        <a:pt x="385064" y="14024"/>
                        <a:pt x="770128" y="28049"/>
                        <a:pt x="1193444" y="91797"/>
                      </a:cubicBezTo>
                      <a:cubicBezTo>
                        <a:pt x="1616760" y="155545"/>
                        <a:pt x="1963573" y="226942"/>
                        <a:pt x="2539894" y="382487"/>
                      </a:cubicBezTo>
                      <a:cubicBezTo>
                        <a:pt x="3116215" y="538032"/>
                        <a:pt x="4651372" y="1025066"/>
                        <a:pt x="4651372" y="1025066"/>
                      </a:cubicBezTo>
                    </a:path>
                  </a:pathLst>
                </a:custGeom>
                <a:ln>
                  <a:solidFill>
                    <a:srgbClr val="3366FF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Freeform 29">
                  <a:extLst>
                    <a:ext uri="{FF2B5EF4-FFF2-40B4-BE49-F238E27FC236}">
                      <a16:creationId xmlns:a16="http://schemas.microsoft.com/office/drawing/2014/main" id="{D5FE7CB2-5837-42E9-BB3C-0A897E8D482F}"/>
                    </a:ext>
                  </a:extLst>
                </p:cNvPr>
                <p:cNvSpPr/>
                <p:nvPr/>
              </p:nvSpPr>
              <p:spPr>
                <a:xfrm rot="19983810">
                  <a:off x="3062920" y="3595973"/>
                  <a:ext cx="1981584" cy="593148"/>
                </a:xfrm>
                <a:custGeom>
                  <a:avLst/>
                  <a:gdLst>
                    <a:gd name="connsiteX0" fmla="*/ 0 w 4651372"/>
                    <a:gd name="connsiteY0" fmla="*/ 0 h 1025066"/>
                    <a:gd name="connsiteX1" fmla="*/ 1193444 w 4651372"/>
                    <a:gd name="connsiteY1" fmla="*/ 91797 h 1025066"/>
                    <a:gd name="connsiteX2" fmla="*/ 2539894 w 4651372"/>
                    <a:gd name="connsiteY2" fmla="*/ 382487 h 1025066"/>
                    <a:gd name="connsiteX3" fmla="*/ 4651372 w 4651372"/>
                    <a:gd name="connsiteY3" fmla="*/ 1025066 h 1025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51372" h="1025066">
                      <a:moveTo>
                        <a:pt x="0" y="0"/>
                      </a:moveTo>
                      <a:cubicBezTo>
                        <a:pt x="385064" y="14024"/>
                        <a:pt x="770128" y="28049"/>
                        <a:pt x="1193444" y="91797"/>
                      </a:cubicBezTo>
                      <a:cubicBezTo>
                        <a:pt x="1616760" y="155545"/>
                        <a:pt x="1963573" y="226942"/>
                        <a:pt x="2539894" y="382487"/>
                      </a:cubicBezTo>
                      <a:cubicBezTo>
                        <a:pt x="3116215" y="538032"/>
                        <a:pt x="4651372" y="1025066"/>
                        <a:pt x="4651372" y="1025066"/>
                      </a:cubicBezTo>
                    </a:path>
                  </a:pathLst>
                </a:custGeom>
                <a:ln>
                  <a:solidFill>
                    <a:srgbClr val="3366FF"/>
                  </a:solidFill>
                  <a:prstDash val="soli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30">
                  <a:extLst>
                    <a:ext uri="{FF2B5EF4-FFF2-40B4-BE49-F238E27FC236}">
                      <a16:creationId xmlns:a16="http://schemas.microsoft.com/office/drawing/2014/main" id="{B73A3A61-7A89-4571-87E2-E84809935DDD}"/>
                    </a:ext>
                  </a:extLst>
                </p:cNvPr>
                <p:cNvSpPr/>
                <p:nvPr/>
              </p:nvSpPr>
              <p:spPr>
                <a:xfrm>
                  <a:off x="2983611" y="2310225"/>
                  <a:ext cx="122404" cy="273861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16">
                <a:extLst>
                  <a:ext uri="{FF2B5EF4-FFF2-40B4-BE49-F238E27FC236}">
                    <a16:creationId xmlns:a16="http://schemas.microsoft.com/office/drawing/2014/main" id="{25317179-3C99-44F5-A6E2-BDEC07C99E88}"/>
                  </a:ext>
                </a:extLst>
              </p:cNvPr>
              <p:cNvGrpSpPr/>
              <p:nvPr/>
            </p:nvGrpSpPr>
            <p:grpSpPr>
              <a:xfrm>
                <a:off x="826245" y="1758370"/>
                <a:ext cx="6567469" cy="3668057"/>
                <a:chOff x="826245" y="1758370"/>
                <a:chExt cx="6567469" cy="3668057"/>
              </a:xfrm>
            </p:grpSpPr>
            <p:sp>
              <p:nvSpPr>
                <p:cNvPr id="9" name="TextBox 17">
                  <a:extLst>
                    <a:ext uri="{FF2B5EF4-FFF2-40B4-BE49-F238E27FC236}">
                      <a16:creationId xmlns:a16="http://schemas.microsoft.com/office/drawing/2014/main" id="{EB12BD30-702B-486D-89A5-EC55113541D3}"/>
                    </a:ext>
                  </a:extLst>
                </p:cNvPr>
                <p:cNvSpPr txBox="1"/>
                <p:nvPr/>
              </p:nvSpPr>
              <p:spPr>
                <a:xfrm>
                  <a:off x="2705845" y="1758370"/>
                  <a:ext cx="64497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/>
                    <a:t>Poço</a:t>
                  </a:r>
                  <a:endParaRPr lang="en-US" dirty="0"/>
                </a:p>
              </p:txBody>
            </p:sp>
            <p:sp>
              <p:nvSpPr>
                <p:cNvPr id="10" name="TextBox 19">
                  <a:extLst>
                    <a:ext uri="{FF2B5EF4-FFF2-40B4-BE49-F238E27FC236}">
                      <a16:creationId xmlns:a16="http://schemas.microsoft.com/office/drawing/2014/main" id="{477ED54B-ED49-47D3-A39F-8F1FEE7FCEF1}"/>
                    </a:ext>
                  </a:extLst>
                </p:cNvPr>
                <p:cNvSpPr txBox="1"/>
                <p:nvPr/>
              </p:nvSpPr>
              <p:spPr>
                <a:xfrm>
                  <a:off x="826245" y="3879253"/>
                  <a:ext cx="11663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Água</a:t>
                  </a:r>
                  <a:r>
                    <a:rPr lang="en-US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</a:t>
                  </a:r>
                  <a:r>
                    <a:rPr lang="en-US" dirty="0" err="1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doce</a:t>
                  </a:r>
                  <a:endPara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  <p:sp>
              <p:nvSpPr>
                <p:cNvPr id="11" name="TextBox 20">
                  <a:extLst>
                    <a:ext uri="{FF2B5EF4-FFF2-40B4-BE49-F238E27FC236}">
                      <a16:creationId xmlns:a16="http://schemas.microsoft.com/office/drawing/2014/main" id="{41D76751-3DEA-4A72-8865-2EED07C56948}"/>
                    </a:ext>
                  </a:extLst>
                </p:cNvPr>
                <p:cNvSpPr txBox="1"/>
                <p:nvPr/>
              </p:nvSpPr>
              <p:spPr>
                <a:xfrm>
                  <a:off x="5110387" y="5057095"/>
                  <a:ext cx="14158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>
                      <a:solidFill>
                        <a:srgbClr val="0000FF"/>
                      </a:solidFill>
                    </a:rPr>
                    <a:t>Água</a:t>
                  </a:r>
                  <a:r>
                    <a:rPr lang="en-US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en-US" dirty="0" err="1">
                      <a:solidFill>
                        <a:srgbClr val="0000FF"/>
                      </a:solidFill>
                    </a:rPr>
                    <a:t>salgada</a:t>
                  </a:r>
                  <a:endParaRPr lang="en-US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2" name="TextBox 21">
                  <a:extLst>
                    <a:ext uri="{FF2B5EF4-FFF2-40B4-BE49-F238E27FC236}">
                      <a16:creationId xmlns:a16="http://schemas.microsoft.com/office/drawing/2014/main" id="{FE832F2E-4A68-4381-AB5C-F23C070C8C4B}"/>
                    </a:ext>
                  </a:extLst>
                </p:cNvPr>
                <p:cNvSpPr txBox="1"/>
                <p:nvPr/>
              </p:nvSpPr>
              <p:spPr>
                <a:xfrm>
                  <a:off x="6820645" y="4031653"/>
                  <a:ext cx="5730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0090"/>
                      </a:solidFill>
                    </a:rPr>
                    <a:t>Mar</a:t>
                  </a:r>
                </a:p>
              </p:txBody>
            </p:sp>
          </p:grpSp>
        </p:grp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4BBC3828-8D44-4C4F-A5AD-81945E681138}"/>
                </a:ext>
              </a:extLst>
            </p:cNvPr>
            <p:cNvSpPr/>
            <p:nvPr/>
          </p:nvSpPr>
          <p:spPr>
            <a:xfrm>
              <a:off x="489618" y="1693333"/>
              <a:ext cx="8032797" cy="40557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Imagem 22">
            <a:extLst>
              <a:ext uri="{FF2B5EF4-FFF2-40B4-BE49-F238E27FC236}">
                <a16:creationId xmlns:a16="http://schemas.microsoft.com/office/drawing/2014/main" id="{C42445EA-932E-4864-B5CE-58ED95FE9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5" y="1307008"/>
            <a:ext cx="3048157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1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Cunha </a:t>
            </a:r>
            <a:r>
              <a:rPr lang="en-US" dirty="0" err="1"/>
              <a:t>salina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13420"/>
            <a:ext cx="4780005" cy="74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</a:t>
            </a:r>
            <a:r>
              <a:rPr lang="en-US" sz="2000" dirty="0">
                <a:hlinkClick r:id="rId2"/>
              </a:rPr>
              <a:t>ttp://www.iris-instruments.com/water-resources.html#salt-water-wedge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C42445EA-932E-4864-B5CE-58ED95FE9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75" y="1307008"/>
            <a:ext cx="3048157" cy="228611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0CED74F6-90DD-46A7-A900-6514B0E97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27" y="1921166"/>
            <a:ext cx="8699122" cy="33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02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E8E0F-F4AA-4F02-BECC-6BD042D5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56" y="2523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Engenharia</a:t>
            </a:r>
          </a:p>
        </p:txBody>
      </p:sp>
    </p:spTree>
    <p:extLst>
      <p:ext uri="{BB962C8B-B14F-4D97-AF65-F5344CB8AC3E}">
        <p14:creationId xmlns:p14="http://schemas.microsoft.com/office/powerpoint/2010/main" val="1374508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Geotecnia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91" y="6186487"/>
            <a:ext cx="4648201" cy="612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http://www.iris-instruments.com/natural-hazard.html#geotechnic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5FF0F4-F7B7-4385-8408-CE8A4C26A9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942080"/>
            <a:ext cx="3048157" cy="228611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BB9E0F-0B53-4B1A-9FF7-118026D36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1348"/>
            <a:ext cx="5588178" cy="419113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773213-54CA-41B2-9243-276341D2D7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91481"/>
            <a:ext cx="5574742" cy="31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3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71A855F-5486-4AFB-960E-F0623F988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471" y="381000"/>
            <a:ext cx="6229350" cy="6477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DE67591-669C-41D8-8649-D98631B8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702" y="546143"/>
            <a:ext cx="3684373" cy="164185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96C00B-4336-4126-B99B-2C5B7AAD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9179"/>
            <a:ext cx="4629665" cy="1641854"/>
          </a:xfrm>
        </p:spPr>
        <p:txBody>
          <a:bodyPr/>
          <a:lstStyle/>
          <a:p>
            <a:pPr algn="ctr"/>
            <a:r>
              <a:rPr lang="en-US" dirty="0" err="1"/>
              <a:t>Movimentos</a:t>
            </a:r>
            <a:r>
              <a:rPr lang="en-US" dirty="0"/>
              <a:t> de </a:t>
            </a:r>
            <a:r>
              <a:rPr lang="en-US" dirty="0" err="1"/>
              <a:t>massa</a:t>
            </a:r>
            <a:endParaRPr lang="en-US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4C3AB5-9F0C-4701-A587-D7C938FDD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30"/>
            <a:ext cx="3048157" cy="228611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B94922-90EC-444B-B8BE-5A4B952E78B1}"/>
              </a:ext>
            </a:extLst>
          </p:cNvPr>
          <p:cNvSpPr txBox="1">
            <a:spLocks/>
          </p:cNvSpPr>
          <p:nvPr/>
        </p:nvSpPr>
        <p:spPr>
          <a:xfrm>
            <a:off x="9649596" y="6393506"/>
            <a:ext cx="2410599" cy="386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 err="1"/>
              <a:t>Gallist</a:t>
            </a:r>
            <a:r>
              <a:rPr lang="en-US" sz="1200" dirty="0"/>
              <a:t> et al. (2018)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0506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CA4D2A6-15A8-490F-9812-287D9C74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437"/>
            <a:ext cx="11163300" cy="28860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E6647C8-506F-4F80-97E8-F735142AAC14}"/>
              </a:ext>
            </a:extLst>
          </p:cNvPr>
          <p:cNvSpPr/>
          <p:nvPr/>
        </p:nvSpPr>
        <p:spPr>
          <a:xfrm>
            <a:off x="3054173" y="3244334"/>
            <a:ext cx="60836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blow counts needed to insert the probe for a 10 cm increment.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7BDBC0C-9773-4ED2-BE01-91C710083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096919"/>
            <a:ext cx="12192000" cy="205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21AE5C-B516-4894-B264-9C59DCD64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048"/>
            <a:ext cx="12192000" cy="594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3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E8E0F-F4AA-4F02-BECC-6BD042D5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56" y="2523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Barragens</a:t>
            </a:r>
          </a:p>
        </p:txBody>
      </p:sp>
    </p:spTree>
    <p:extLst>
      <p:ext uri="{BB962C8B-B14F-4D97-AF65-F5344CB8AC3E}">
        <p14:creationId xmlns:p14="http://schemas.microsoft.com/office/powerpoint/2010/main" val="114982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60586-5B39-4A04-B3A7-A19664739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Aula 2 – Aplicações ER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1222E01-9152-4E0B-B786-F8EE109B2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Geologia – </a:t>
            </a:r>
            <a:r>
              <a:rPr lang="pt-BR" dirty="0" err="1"/>
              <a:t>mac-ços</a:t>
            </a:r>
            <a:r>
              <a:rPr lang="pt-BR" dirty="0"/>
              <a:t> rochosos</a:t>
            </a:r>
          </a:p>
          <a:p>
            <a:r>
              <a:rPr lang="pt-BR" dirty="0"/>
              <a:t>Hidrogeologia (fraturas, zona saturada, cunha salina)</a:t>
            </a:r>
          </a:p>
          <a:p>
            <a:r>
              <a:rPr lang="pt-BR" dirty="0"/>
              <a:t>Engenharia (geotecnia, escorregamentos)</a:t>
            </a:r>
          </a:p>
          <a:p>
            <a:r>
              <a:rPr lang="pt-BR" dirty="0"/>
              <a:t>Arqueologia (construções, covas)</a:t>
            </a:r>
          </a:p>
          <a:p>
            <a:r>
              <a:rPr lang="pt-BR" dirty="0"/>
              <a:t>Meio Ambiente (áreas de disposição de resíduos)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8972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881DA0-59C6-4868-9F13-0B85A2DE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4" y="1145060"/>
            <a:ext cx="6844528" cy="273058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4123132-E869-4603-AECC-19EEAB94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532" y="0"/>
            <a:ext cx="5202341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8AF8FEC-A914-4622-8BD9-54BAADC11BE0}"/>
              </a:ext>
            </a:extLst>
          </p:cNvPr>
          <p:cNvSpPr/>
          <p:nvPr/>
        </p:nvSpPr>
        <p:spPr>
          <a:xfrm>
            <a:off x="4633033" y="3875645"/>
            <a:ext cx="2054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/>
              <a:t>Sjödahl</a:t>
            </a:r>
            <a:r>
              <a:rPr lang="pt-BR" dirty="0"/>
              <a:t> et al. (2005)</a:t>
            </a:r>
          </a:p>
        </p:txBody>
      </p:sp>
    </p:spTree>
    <p:extLst>
      <p:ext uri="{BB962C8B-B14F-4D97-AF65-F5344CB8AC3E}">
        <p14:creationId xmlns:p14="http://schemas.microsoft.com/office/powerpoint/2010/main" val="3120529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DAA7F9B9-B010-4A04-95B0-AE30E9B0D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829" y="0"/>
            <a:ext cx="52023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27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E8E0F-F4AA-4F02-BECC-6BD042D5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56" y="2523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Cavidades</a:t>
            </a:r>
          </a:p>
        </p:txBody>
      </p:sp>
    </p:spTree>
    <p:extLst>
      <p:ext uri="{BB962C8B-B14F-4D97-AF65-F5344CB8AC3E}">
        <p14:creationId xmlns:p14="http://schemas.microsoft.com/office/powerpoint/2010/main" val="22481742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Cavidades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D40ECAD-A151-4BE7-9F73-A8E6FEC04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7" y="1519822"/>
            <a:ext cx="3048157" cy="2286117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3BF8133C-3D38-4A42-BDBF-183BC71121E2}"/>
              </a:ext>
            </a:extLst>
          </p:cNvPr>
          <p:cNvSpPr/>
          <p:nvPr/>
        </p:nvSpPr>
        <p:spPr>
          <a:xfrm>
            <a:off x="271848" y="58465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hlinkClick r:id="rId3"/>
              </a:rPr>
              <a:t>http://www.alphageofisica.com.br/agiusa/prospectos/Geotech_CaveDetectionTX_br.pdf</a:t>
            </a:r>
            <a:endParaRPr lang="pt-BR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19D49CA-0405-465D-99A8-CE47C188A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48" y="3303373"/>
            <a:ext cx="4995501" cy="262001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704543F-4E89-4F1C-9ADB-97462F56ED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795" y="0"/>
            <a:ext cx="8575588" cy="3651693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69C256E7-3D51-4728-9D77-1E921A634F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555" y="3356621"/>
            <a:ext cx="5990195" cy="19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26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E8E0F-F4AA-4F02-BECC-6BD042D5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56" y="2523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Arqueologia</a:t>
            </a:r>
          </a:p>
        </p:txBody>
      </p:sp>
    </p:spTree>
    <p:extLst>
      <p:ext uri="{BB962C8B-B14F-4D97-AF65-F5344CB8AC3E}">
        <p14:creationId xmlns:p14="http://schemas.microsoft.com/office/powerpoint/2010/main" val="291733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5959A8EE-0992-4353-8929-172361CE6487}"/>
              </a:ext>
            </a:extLst>
          </p:cNvPr>
          <p:cNvSpPr/>
          <p:nvPr/>
        </p:nvSpPr>
        <p:spPr>
          <a:xfrm>
            <a:off x="428367" y="59231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hlinkClick r:id="rId2"/>
              </a:rPr>
              <a:t>http://www.alphageofisica.com.br/agiusa/prospectos/Archeological.pdf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DF2BC3-BC30-4E67-A968-83822397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43135" cy="58725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B04D345-E645-4586-AAB6-F0D799210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575" y="406873"/>
            <a:ext cx="5107391" cy="13395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48AF166-0351-4744-BE1A-6730C3930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551" y="2982194"/>
            <a:ext cx="5453448" cy="212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34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E8E0F-F4AA-4F02-BECC-6BD042D5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56" y="2523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Meio ambiente</a:t>
            </a:r>
          </a:p>
        </p:txBody>
      </p:sp>
    </p:spTree>
    <p:extLst>
      <p:ext uri="{BB962C8B-B14F-4D97-AF65-F5344CB8AC3E}">
        <p14:creationId xmlns:p14="http://schemas.microsoft.com/office/powerpoint/2010/main" val="2635542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Áreas</a:t>
            </a:r>
            <a:r>
              <a:rPr lang="en-US" dirty="0"/>
              <a:t> de </a:t>
            </a:r>
            <a:r>
              <a:rPr lang="en-US" dirty="0" err="1"/>
              <a:t>disposição</a:t>
            </a:r>
            <a:r>
              <a:rPr lang="en-US" dirty="0"/>
              <a:t> de </a:t>
            </a:r>
            <a:r>
              <a:rPr lang="en-US" dirty="0" err="1"/>
              <a:t>resíduos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137FC80-2FB2-4E8E-A0A8-19EBC4537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091" y="1690688"/>
            <a:ext cx="6286069" cy="45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09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FF71D87-F41C-43AC-9786-1D369A71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606" y="0"/>
            <a:ext cx="9418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20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793E7CE-85F1-4EF6-BF20-5E05AE75B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1359"/>
            <a:ext cx="6634292" cy="178688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E8B365-EC7E-4CE4-B9D6-8207123F1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4" y="2722870"/>
            <a:ext cx="6634292" cy="198338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A9025C-2349-4E41-9641-BA6B845D4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68" y="4737145"/>
            <a:ext cx="6510724" cy="196433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8BD2150-07CC-4BEE-AC98-26929F2E8245}"/>
              </a:ext>
            </a:extLst>
          </p:cNvPr>
          <p:cNvSpPr/>
          <p:nvPr/>
        </p:nvSpPr>
        <p:spPr>
          <a:xfrm>
            <a:off x="378941" y="2405450"/>
            <a:ext cx="1614616" cy="219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19210F91-107F-41C5-B799-3F9CB3F67F80}"/>
              </a:ext>
            </a:extLst>
          </p:cNvPr>
          <p:cNvSpPr/>
          <p:nvPr/>
        </p:nvSpPr>
        <p:spPr>
          <a:xfrm>
            <a:off x="70021" y="4555525"/>
            <a:ext cx="2014151" cy="26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553C3F3-EAB1-4E04-AB1A-839F8755C719}"/>
              </a:ext>
            </a:extLst>
          </p:cNvPr>
          <p:cNvSpPr/>
          <p:nvPr/>
        </p:nvSpPr>
        <p:spPr>
          <a:xfrm>
            <a:off x="123569" y="6538908"/>
            <a:ext cx="1795848" cy="265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655464A-7A84-46E9-A8AD-0443CE6CB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9449" y="2084171"/>
            <a:ext cx="4803610" cy="29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83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E8E0F-F4AA-4F02-BECC-6BD042D5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56" y="2523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Mineração</a:t>
            </a:r>
          </a:p>
        </p:txBody>
      </p:sp>
    </p:spTree>
    <p:extLst>
      <p:ext uri="{BB962C8B-B14F-4D97-AF65-F5344CB8AC3E}">
        <p14:creationId xmlns:p14="http://schemas.microsoft.com/office/powerpoint/2010/main" val="8756071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1BFB874-E6AC-4503-B87D-90C1CF39D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319087"/>
            <a:ext cx="10582275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Basalto</a:t>
            </a:r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E510DBF-3FB6-4F6B-89E8-7244ABBDE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7112" y="1466321"/>
            <a:ext cx="8711892" cy="4848908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22D8DF7-A079-4453-BDCC-A0C888DAF2AC}"/>
              </a:ext>
            </a:extLst>
          </p:cNvPr>
          <p:cNvSpPr/>
          <p:nvPr/>
        </p:nvSpPr>
        <p:spPr>
          <a:xfrm>
            <a:off x="0" y="1163463"/>
            <a:ext cx="35999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Objetivo</a:t>
            </a:r>
            <a:r>
              <a:rPr lang="en-US" dirty="0"/>
              <a:t>: </a:t>
            </a:r>
            <a:r>
              <a:rPr lang="en-US" dirty="0" err="1"/>
              <a:t>determinar</a:t>
            </a:r>
            <a:r>
              <a:rPr lang="en-US" dirty="0"/>
              <a:t> </a:t>
            </a:r>
            <a:r>
              <a:rPr lang="en-US" dirty="0" err="1"/>
              <a:t>novas</a:t>
            </a:r>
            <a:r>
              <a:rPr lang="en-US" dirty="0"/>
              <a:t> zonas de </a:t>
            </a:r>
            <a:r>
              <a:rPr lang="en-US" dirty="0" err="1"/>
              <a:t>basalto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área</a:t>
            </a:r>
            <a:r>
              <a:rPr lang="en-US" dirty="0"/>
              <a:t> de </a:t>
            </a:r>
            <a:r>
              <a:rPr lang="en-US" dirty="0" err="1"/>
              <a:t>mineração</a:t>
            </a:r>
            <a:endParaRPr lang="en-US" dirty="0"/>
          </a:p>
          <a:p>
            <a:r>
              <a:rPr lang="en-US" dirty="0" err="1"/>
              <a:t>Aquisição</a:t>
            </a:r>
            <a:r>
              <a:rPr lang="en-US" dirty="0"/>
              <a:t>: AGI </a:t>
            </a:r>
            <a:r>
              <a:rPr lang="en-US" dirty="0" err="1"/>
              <a:t>SuperSting</a:t>
            </a:r>
            <a:r>
              <a:rPr lang="en-US" dirty="0"/>
              <a:t> R8/IP (84 </a:t>
            </a:r>
            <a:r>
              <a:rPr lang="en-US" dirty="0" err="1"/>
              <a:t>eletrodos</a:t>
            </a:r>
            <a:r>
              <a:rPr lang="en-US" dirty="0"/>
              <a:t>) </a:t>
            </a:r>
          </a:p>
          <a:p>
            <a:r>
              <a:rPr lang="en-US" dirty="0" err="1"/>
              <a:t>Arranjo</a:t>
            </a:r>
            <a:r>
              <a:rPr lang="en-US" dirty="0"/>
              <a:t>: </a:t>
            </a:r>
            <a:r>
              <a:rPr lang="en-US" dirty="0" err="1"/>
              <a:t>dipolo-gradiente</a:t>
            </a:r>
            <a:r>
              <a:rPr lang="en-US" dirty="0"/>
              <a:t> (5 e 10 m de </a:t>
            </a:r>
            <a:r>
              <a:rPr lang="en-US" dirty="0" err="1"/>
              <a:t>espaçamento</a:t>
            </a:r>
            <a:r>
              <a:rPr lang="en-US" dirty="0"/>
              <a:t>)</a:t>
            </a:r>
          </a:p>
          <a:p>
            <a:r>
              <a:rPr lang="en-US" dirty="0"/>
              <a:t>Software: </a:t>
            </a:r>
            <a:r>
              <a:rPr lang="en-US" dirty="0" err="1"/>
              <a:t>EarthImager</a:t>
            </a:r>
            <a:r>
              <a:rPr lang="en-US" dirty="0"/>
              <a:t> 2D </a:t>
            </a:r>
          </a:p>
          <a:p>
            <a:endParaRPr lang="en-US" dirty="0"/>
          </a:p>
          <a:p>
            <a:r>
              <a:rPr lang="en-US" dirty="0" err="1"/>
              <a:t>Perfilagem</a:t>
            </a:r>
            <a:r>
              <a:rPr lang="en-US" dirty="0"/>
              <a:t>: </a:t>
            </a:r>
            <a:r>
              <a:rPr lang="en-US" dirty="0" err="1"/>
              <a:t>basalto</a:t>
            </a:r>
            <a:r>
              <a:rPr lang="en-US" dirty="0"/>
              <a:t> </a:t>
            </a:r>
            <a:r>
              <a:rPr lang="en-US" dirty="0" err="1"/>
              <a:t>alterado</a:t>
            </a:r>
            <a:r>
              <a:rPr lang="en-US" dirty="0"/>
              <a:t> entre 28 e 32 m. z &gt; 32m – </a:t>
            </a:r>
            <a:r>
              <a:rPr lang="en-US" dirty="0" err="1"/>
              <a:t>basalto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alterado</a:t>
            </a:r>
            <a:endParaRPr lang="en-US" dirty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699E1EA7-CB35-473A-B216-387AA1B4F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36756"/>
            <a:ext cx="3411660" cy="210219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C34DCB-3A5C-45D5-87CF-5DB78A1E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512" y="6315229"/>
            <a:ext cx="4623487" cy="523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hlinkClick r:id="rId4"/>
              </a:rPr>
              <a:t>https://www.agiusa.com/using-resistivity-for-basalt-site-characterization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7073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Basalto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FC34DCB-3A5C-45D5-87CF-5DB78A1E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8512" y="6315229"/>
            <a:ext cx="4623487" cy="523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hlinkClick r:id="rId2"/>
              </a:rPr>
              <a:t>https://www.agiusa.com/using-resistivity-for-basalt-site-characterization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DB5FE59-447E-41BB-8945-DB2F59001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9976"/>
            <a:ext cx="12192000" cy="391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14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Dike </a:t>
            </a:r>
            <a:r>
              <a:rPr lang="en-US" dirty="0" err="1"/>
              <a:t>mineração</a:t>
            </a:r>
            <a:endParaRPr lang="en-US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C2F393C-5596-475D-A3F0-90CCCF610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2883"/>
            <a:ext cx="3048157" cy="22861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0B98BEB-DCD7-41A1-BDF0-D51E42085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92" y="1539719"/>
            <a:ext cx="9266408" cy="533407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8976D4-88CD-4736-BD37-E73091FD4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94" y="4980717"/>
            <a:ext cx="2951363" cy="16672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4"/>
              </a:rPr>
              <a:t>http://www.iris-instruments.com/mineral-exploitation.html#detect-dike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04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E8E0F-F4AA-4F02-BECC-6BD042D5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56" y="252343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/>
              <a:t>Prospecção de água subterrânea</a:t>
            </a:r>
          </a:p>
        </p:txBody>
      </p:sp>
    </p:spTree>
    <p:extLst>
      <p:ext uri="{BB962C8B-B14F-4D97-AF65-F5344CB8AC3E}">
        <p14:creationId xmlns:p14="http://schemas.microsoft.com/office/powerpoint/2010/main" val="146099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Localização</a:t>
            </a:r>
            <a:r>
              <a:rPr lang="en-US" dirty="0"/>
              <a:t> de </a:t>
            </a:r>
            <a:r>
              <a:rPr lang="en-US" dirty="0" err="1"/>
              <a:t>fraturas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21" y="6157655"/>
            <a:ext cx="4532870" cy="67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http://www.iris-instruments.com/water-resources.html#locate-fault-dike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2F648A4-6600-4E8D-9B8F-74C454F1EC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06"/>
            <a:ext cx="3048157" cy="228611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D1C8EFA-C809-4647-B60C-60C0A8E6E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98" y="1804086"/>
            <a:ext cx="9056798" cy="41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3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Localização</a:t>
            </a:r>
            <a:r>
              <a:rPr lang="en-US" dirty="0"/>
              <a:t> de </a:t>
            </a:r>
            <a:r>
              <a:rPr lang="en-US" dirty="0" err="1"/>
              <a:t>fraturas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157655"/>
            <a:ext cx="4532870" cy="67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hlinkClick r:id="rId2"/>
              </a:rPr>
              <a:t>http://www.iris-instruments.com/water-resources.html#locate-fault-dike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61A6B0-8554-4D34-BDB5-E2778B301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959" y="1869989"/>
            <a:ext cx="9354908" cy="428766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CC0DC54-DCE3-4298-954D-2E68BBD54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4406"/>
            <a:ext cx="3048157" cy="228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93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339</Words>
  <Application>Microsoft Office PowerPoint</Application>
  <PresentationFormat>Widescreen</PresentationFormat>
  <Paragraphs>53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Tema do Office</vt:lpstr>
      <vt:lpstr>Eletrorresistividade</vt:lpstr>
      <vt:lpstr>Aula 2 – Aplicações ER</vt:lpstr>
      <vt:lpstr>Mineração</vt:lpstr>
      <vt:lpstr>Basalto</vt:lpstr>
      <vt:lpstr>Basalto</vt:lpstr>
      <vt:lpstr>Dike mineração</vt:lpstr>
      <vt:lpstr>Prospecção de água subterrânea</vt:lpstr>
      <vt:lpstr>Localização de fraturas</vt:lpstr>
      <vt:lpstr>Localização de fraturas</vt:lpstr>
      <vt:lpstr>Detecção do nível d’água</vt:lpstr>
      <vt:lpstr>Detecção do nível d’água</vt:lpstr>
      <vt:lpstr>Cunha salina</vt:lpstr>
      <vt:lpstr>Cunha salina</vt:lpstr>
      <vt:lpstr>Engenharia</vt:lpstr>
      <vt:lpstr>Geotecnia</vt:lpstr>
      <vt:lpstr>Movimentos de massa</vt:lpstr>
      <vt:lpstr>Apresentação do PowerPoint</vt:lpstr>
      <vt:lpstr>Apresentação do PowerPoint</vt:lpstr>
      <vt:lpstr>Barragens</vt:lpstr>
      <vt:lpstr>Apresentação do PowerPoint</vt:lpstr>
      <vt:lpstr>Apresentação do PowerPoint</vt:lpstr>
      <vt:lpstr>Cavidades</vt:lpstr>
      <vt:lpstr>Cavidades</vt:lpstr>
      <vt:lpstr>Arqueologia</vt:lpstr>
      <vt:lpstr>Apresentação do PowerPoint</vt:lpstr>
      <vt:lpstr>Meio ambiente</vt:lpstr>
      <vt:lpstr>Áreas de disposição de resíduos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andrea</dc:creator>
  <cp:lastModifiedBy>andrea</cp:lastModifiedBy>
  <cp:revision>59</cp:revision>
  <dcterms:created xsi:type="dcterms:W3CDTF">2019-09-11T20:19:29Z</dcterms:created>
  <dcterms:modified xsi:type="dcterms:W3CDTF">2019-10-02T20:16:14Z</dcterms:modified>
</cp:coreProperties>
</file>