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1" r:id="rId3"/>
    <p:sldId id="264" r:id="rId4"/>
    <p:sldId id="290" r:id="rId5"/>
    <p:sldId id="273" r:id="rId6"/>
    <p:sldId id="301" r:id="rId7"/>
    <p:sldId id="269" r:id="rId8"/>
    <p:sldId id="293" r:id="rId9"/>
    <p:sldId id="281" r:id="rId10"/>
    <p:sldId id="297" r:id="rId11"/>
    <p:sldId id="299" r:id="rId12"/>
    <p:sldId id="298" r:id="rId13"/>
    <p:sldId id="271" r:id="rId14"/>
    <p:sldId id="2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BCBD"/>
    <a:srgbClr val="FF7400"/>
    <a:srgbClr val="E12356"/>
    <a:srgbClr val="7634FD"/>
    <a:srgbClr val="FF80F1"/>
    <a:srgbClr val="17AC3C"/>
    <a:srgbClr val="2C3B8B"/>
    <a:srgbClr val="14586B"/>
    <a:srgbClr val="8C1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41"/>
    <p:restoredTop sz="93021"/>
  </p:normalViewPr>
  <p:slideViewPr>
    <p:cSldViewPr snapToGrid="0" snapToObjects="1">
      <p:cViewPr>
        <p:scale>
          <a:sx n="112" d="100"/>
          <a:sy n="112" d="100"/>
        </p:scale>
        <p:origin x="-450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4" d="100"/>
          <a:sy n="164" d="100"/>
        </p:scale>
        <p:origin x="670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7F56C-54ED-494D-BFE2-B20C95BBAB8C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14C50-B5F9-214F-A336-8CD533FFDF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047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2BD77-E8A8-B945-85FA-1E376BF8FA23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E697F-555B-8D43-B04D-89201D7971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2072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8925" y="738614"/>
            <a:ext cx="6109239" cy="240065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Presentation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03" y="917628"/>
            <a:ext cx="2502223" cy="2042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818" y="4667794"/>
            <a:ext cx="1620345" cy="12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49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+ Short Copy 6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406625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uFill>
                  <a:solidFill>
                    <a:srgbClr val="4EBCB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2034690"/>
            <a:ext cx="5406625" cy="43216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9230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Short Copy 8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202015" y="365125"/>
            <a:ext cx="5406625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uFill>
                  <a:solidFill>
                    <a:srgbClr val="E12356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2016" y="2034690"/>
            <a:ext cx="5406625" cy="43216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8141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+ Short Copy 6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406625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uFill>
                  <a:solidFill>
                    <a:srgbClr val="FF7400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2034690"/>
            <a:ext cx="5406625" cy="43216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5728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1col ColorBG - A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7400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7400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3230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7400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7400"/>
              </a:buClr>
              <a:defRPr sz="36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7400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3549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1col ColorBG - B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17AC3C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7AC3C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0489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-List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17AC3C"/>
              </a:buClr>
              <a:defRPr sz="36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7AC3C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79655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1col ColorBG - C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80F1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80F1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3244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-List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80F1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80F1"/>
              </a:buClr>
              <a:defRPr sz="36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80F1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10650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1col ColorBG - D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E12356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E12356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875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8925" y="738614"/>
            <a:ext cx="6109239" cy="240065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tx1"/>
                </a:solidFill>
                <a:uFill>
                  <a:solidFill>
                    <a:srgbClr val="FF80F1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Presentation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03" y="917628"/>
            <a:ext cx="2502223" cy="2042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818" y="4667794"/>
            <a:ext cx="1620344" cy="12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43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-List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E12356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E12356"/>
              </a:buClr>
              <a:defRPr sz="36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E12356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78800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1col ColorBG - 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4EBCBD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4EBCBD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95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-List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4EBCB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4EBCBD"/>
              </a:buClr>
              <a:defRPr sz="36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4EBCBD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00882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1col ColorBG - A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250432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7400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35648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1col ColorBG - B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2732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ragraph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4308028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1col ColorBG - C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01193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agraph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80F1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501490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1col ColorBG - D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55693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8925" y="738614"/>
            <a:ext cx="6109239" cy="240065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tx1"/>
                </a:solidFill>
                <a:uFill>
                  <a:solidFill>
                    <a:srgbClr val="E12356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Presentation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03" y="917628"/>
            <a:ext cx="2502223" cy="2042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818" y="4667794"/>
            <a:ext cx="1620344" cy="12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027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ragraph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E12356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223493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1col ColorBG - 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346889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ragraph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4EBCBD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435487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2col ColorBG - A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FF7400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7400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7400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FF7400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7400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7400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926469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2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7400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7400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7400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7400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7400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63697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2col ColorBG - B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17AC3C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17AC3C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7AC3C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buClr>
                <a:srgbClr val="17AC3C"/>
              </a:buCl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17AC3C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17AC3C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7AC3C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437220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-List 2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17AC3C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7AC3C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17AC3C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7AC3C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0663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2col ColorBG - C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FF80F1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80F1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80F1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buClr>
                <a:srgbClr val="FF80F1"/>
              </a:buCl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FF80F1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80F1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80F1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173184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-List 2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80F1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80F1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80F1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80F1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80F1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184282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2col ColorBG - D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E12356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E12356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E12356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buClr>
                <a:srgbClr val="E12356"/>
              </a:buCl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E12356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E12356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E12356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585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8925" y="738614"/>
            <a:ext cx="6109239" cy="240065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tx1"/>
                </a:solidFill>
                <a:uFill>
                  <a:solidFill>
                    <a:srgbClr val="4EBCB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Presentation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03" y="917628"/>
            <a:ext cx="2502223" cy="2042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818" y="4667794"/>
            <a:ext cx="1620344" cy="12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627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-List 2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E12356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E12356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E12356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E12356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E12356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88728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2col ColorBG - 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4EBCBD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4EBCBD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4EBCBD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buClr>
                <a:srgbClr val="4EBCBD"/>
              </a:buCl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4EBCBD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4EBCBD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4EBCBD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522987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-List 2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4EBCBD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4EBCBD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4EBCBD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4EBCBD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4EBCBD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665148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3col ColorBG - A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965443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3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7400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884490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3col ColorBG - B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508283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agraph 3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391450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3col ColorBG - C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880301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ragraph 3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80F1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2034099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3col ColorBG - D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30210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8925" y="738614"/>
            <a:ext cx="6109239" cy="240065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tx1"/>
                </a:solidFill>
                <a:uFill>
                  <a:solidFill>
                    <a:srgbClr val="FF7400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Presentation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03" y="917627"/>
            <a:ext cx="2502223" cy="20426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818" y="4667794"/>
            <a:ext cx="1620345" cy="121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208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ragraph 3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E12356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6123507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3col ColorBG - 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557304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ragraph 3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4EBCBD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6736074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ColorBG - A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030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7400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493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olorBG - B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4462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</p:spTree>
    <p:extLst>
      <p:ext uri="{BB962C8B-B14F-4D97-AF65-F5344CB8AC3E}">
        <p14:creationId xmlns:p14="http://schemas.microsoft.com/office/powerpoint/2010/main" val="18479782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olorBG - C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6113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80F1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911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olorBG - D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18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Short Copy 1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2062" y="365125"/>
            <a:ext cx="4501738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E12356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B-Word</a:t>
            </a:r>
            <a:br>
              <a:rPr lang="en-US" dirty="0"/>
            </a:br>
            <a:r>
              <a:rPr lang="en-US" dirty="0"/>
              <a:t>L-Word</a:t>
            </a:r>
          </a:p>
        </p:txBody>
      </p:sp>
    </p:spTree>
    <p:extLst>
      <p:ext uri="{BB962C8B-B14F-4D97-AF65-F5344CB8AC3E}">
        <p14:creationId xmlns:p14="http://schemas.microsoft.com/office/powerpoint/2010/main" val="354452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E12356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287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olorBG - 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6372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ble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4EBCB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2450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-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261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ndscape + Quote/Capti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1" y="1868557"/>
            <a:ext cx="10515598" cy="461656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489357"/>
            <a:ext cx="4465982" cy="18414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2"/>
            <a:r>
              <a:rPr lang="en-US" dirty="0"/>
              <a:t>”Quote or caption to echo with the picture…”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259497" y="367174"/>
            <a:ext cx="446598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0504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ndscape + Quote/Capti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1" y="365125"/>
            <a:ext cx="10515598" cy="461656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4650194"/>
            <a:ext cx="4465982" cy="18414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2"/>
            <a:r>
              <a:rPr lang="en-US" dirty="0"/>
              <a:t>”Quote or caption to echo with the picture…”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259497" y="4528011"/>
            <a:ext cx="446598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6536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quare + Quote/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36000" y="365125"/>
            <a:ext cx="6120000" cy="612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034132" y="3319670"/>
            <a:ext cx="3319668" cy="2758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2"/>
            <a:r>
              <a:rPr lang="en-US" dirty="0"/>
              <a:t>”Quote or caption to echo with the picture…”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034132" y="3197488"/>
            <a:ext cx="33196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310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quare + Quote/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36000" y="365125"/>
            <a:ext cx="6120000" cy="612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758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2"/>
            <a:r>
              <a:rPr lang="en-US" dirty="0"/>
              <a:t>”Quote or caption to echo with the picture…”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38200" y="3197488"/>
            <a:ext cx="33196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069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ortrait Right + Quote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87818" y="365125"/>
            <a:ext cx="4465982" cy="612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436166" y="3319670"/>
            <a:ext cx="3319668" cy="2758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2"/>
            <a:r>
              <a:rPr lang="en-US" dirty="0"/>
              <a:t>”Quote or caption to echo with the picture…”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436166" y="3197488"/>
            <a:ext cx="33196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5206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ortrait Left + Quote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1"/>
          </p:nvPr>
        </p:nvSpPr>
        <p:spPr>
          <a:xfrm>
            <a:off x="838200" y="365125"/>
            <a:ext cx="4465982" cy="612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436166" y="3319670"/>
            <a:ext cx="3319668" cy="2758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2"/>
            <a:r>
              <a:rPr lang="en-US" dirty="0"/>
              <a:t>”Quote or caption to echo with the picture…”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436166" y="3197488"/>
            <a:ext cx="33196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20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Short copy 2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501738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uFill>
                  <a:solidFill>
                    <a:srgbClr val="7634F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B-Word</a:t>
            </a:r>
            <a:br>
              <a:rPr lang="en-US" dirty="0"/>
            </a:br>
            <a:r>
              <a:rPr lang="en-US" dirty="0"/>
              <a:t>L-Word</a:t>
            </a:r>
          </a:p>
        </p:txBody>
      </p:sp>
    </p:spTree>
    <p:extLst>
      <p:ext uri="{BB962C8B-B14F-4D97-AF65-F5344CB8AC3E}">
        <p14:creationId xmlns:p14="http://schemas.microsoft.com/office/powerpoint/2010/main" val="363123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Picture Portrait + Quote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1"/>
          </p:nvPr>
        </p:nvSpPr>
        <p:spPr>
          <a:xfrm>
            <a:off x="838200" y="365125"/>
            <a:ext cx="4465982" cy="612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87818" y="365125"/>
            <a:ext cx="4465982" cy="612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436166" y="3319670"/>
            <a:ext cx="3319668" cy="2758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2"/>
            <a:r>
              <a:rPr lang="en-US" dirty="0"/>
              <a:t>”Quote or caption to echo with the picture…”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436166" y="3197488"/>
            <a:ext cx="33196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1028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per Insights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917534"/>
            <a:ext cx="3932237" cy="240065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bg1"/>
                </a:solidFill>
                <a:uFill>
                  <a:solidFill>
                    <a:srgbClr val="4EBCB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Side Paragraph</a:t>
            </a:r>
            <a:br>
              <a:rPr lang="en-US" dirty="0"/>
            </a:br>
            <a:r>
              <a:rPr lang="en-US" dirty="0"/>
              <a:t>text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2016" y="917534"/>
            <a:ext cx="4750905" cy="54388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40508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her Conten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917534"/>
            <a:ext cx="3932237" cy="240065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bg1"/>
                </a:solidFill>
                <a:uFill>
                  <a:solidFill>
                    <a:srgbClr val="E12356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Side Paragraph</a:t>
            </a:r>
            <a:br>
              <a:rPr lang="en-US" dirty="0"/>
            </a:br>
            <a:r>
              <a:rPr lang="en-US" dirty="0"/>
              <a:t>text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2016" y="917534"/>
            <a:ext cx="4750905" cy="54388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205948" y="3591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978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ger Results">
    <p:bg>
      <p:bgPr>
        <a:blipFill dpi="0" rotWithShape="1">
          <a:blip r:embed="rId2">
            <a:lum/>
          </a:blip>
          <a:srcRect/>
          <a:stretch>
            <a:fillRect t="-13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-1205948" y="3591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917534"/>
            <a:ext cx="3932237" cy="240065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bg1"/>
                </a:solidFill>
                <a:uFill>
                  <a:solidFill>
                    <a:srgbClr val="7634F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Side Paragraph</a:t>
            </a:r>
            <a:br>
              <a:rPr lang="en-US" dirty="0"/>
            </a:br>
            <a:r>
              <a:rPr lang="en-US" dirty="0"/>
              <a:t>text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2016" y="917534"/>
            <a:ext cx="4750905" cy="54388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404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Short Copy 3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2062" y="365125"/>
            <a:ext cx="4501738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uFill>
                  <a:solidFill>
                    <a:srgbClr val="4EBCB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B-Word</a:t>
            </a:r>
            <a:br>
              <a:rPr lang="en-US" dirty="0"/>
            </a:br>
            <a:r>
              <a:rPr lang="en-US" dirty="0"/>
              <a:t>L-Word</a:t>
            </a:r>
          </a:p>
        </p:txBody>
      </p:sp>
    </p:spTree>
    <p:extLst>
      <p:ext uri="{BB962C8B-B14F-4D97-AF65-F5344CB8AC3E}">
        <p14:creationId xmlns:p14="http://schemas.microsoft.com/office/powerpoint/2010/main" val="1020532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Short Copy 6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202015" y="365125"/>
            <a:ext cx="5406625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uFill>
                  <a:solidFill>
                    <a:srgbClr val="14586B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2016" y="2034690"/>
            <a:ext cx="5406625" cy="43216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455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4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7" r:id="rId2"/>
    <p:sldLayoutId id="2147483728" r:id="rId3"/>
    <p:sldLayoutId id="2147483731" r:id="rId4"/>
    <p:sldLayoutId id="2147483730" r:id="rId5"/>
    <p:sldLayoutId id="2147483696" r:id="rId6"/>
    <p:sldLayoutId id="2147483697" r:id="rId7"/>
    <p:sldLayoutId id="2147483698" r:id="rId8"/>
    <p:sldLayoutId id="2147483691" r:id="rId9"/>
    <p:sldLayoutId id="2147483732" r:id="rId10"/>
    <p:sldLayoutId id="2147483693" r:id="rId11"/>
    <p:sldLayoutId id="2147483733" r:id="rId12"/>
    <p:sldLayoutId id="2147483650" r:id="rId13"/>
    <p:sldLayoutId id="2147483674" r:id="rId14"/>
    <p:sldLayoutId id="2147483667" r:id="rId15"/>
    <p:sldLayoutId id="2147483707" r:id="rId16"/>
    <p:sldLayoutId id="2147483668" r:id="rId17"/>
    <p:sldLayoutId id="2147483709" r:id="rId18"/>
    <p:sldLayoutId id="2147483669" r:id="rId19"/>
    <p:sldLayoutId id="2147483708" r:id="rId20"/>
    <p:sldLayoutId id="2147483670" r:id="rId21"/>
    <p:sldLayoutId id="2147483710" r:id="rId22"/>
    <p:sldLayoutId id="2147483651" r:id="rId23"/>
    <p:sldLayoutId id="2147483675" r:id="rId24"/>
    <p:sldLayoutId id="2147483663" r:id="rId25"/>
    <p:sldLayoutId id="2147483712" r:id="rId26"/>
    <p:sldLayoutId id="2147483671" r:id="rId27"/>
    <p:sldLayoutId id="2147483711" r:id="rId28"/>
    <p:sldLayoutId id="2147483672" r:id="rId29"/>
    <p:sldLayoutId id="2147483713" r:id="rId30"/>
    <p:sldLayoutId id="2147483673" r:id="rId31"/>
    <p:sldLayoutId id="2147483714" r:id="rId32"/>
    <p:sldLayoutId id="2147483652" r:id="rId33"/>
    <p:sldLayoutId id="2147483676" r:id="rId34"/>
    <p:sldLayoutId id="2147483664" r:id="rId35"/>
    <p:sldLayoutId id="2147483715" r:id="rId36"/>
    <p:sldLayoutId id="2147483677" r:id="rId37"/>
    <p:sldLayoutId id="2147483716" r:id="rId38"/>
    <p:sldLayoutId id="2147483678" r:id="rId39"/>
    <p:sldLayoutId id="2147483717" r:id="rId40"/>
    <p:sldLayoutId id="2147483679" r:id="rId41"/>
    <p:sldLayoutId id="2147483718" r:id="rId42"/>
    <p:sldLayoutId id="2147483665" r:id="rId43"/>
    <p:sldLayoutId id="2147483654" r:id="rId44"/>
    <p:sldLayoutId id="2147483680" r:id="rId45"/>
    <p:sldLayoutId id="2147483719" r:id="rId46"/>
    <p:sldLayoutId id="2147483681" r:id="rId47"/>
    <p:sldLayoutId id="2147483720" r:id="rId48"/>
    <p:sldLayoutId id="2147483682" r:id="rId49"/>
    <p:sldLayoutId id="2147483721" r:id="rId50"/>
    <p:sldLayoutId id="2147483683" r:id="rId51"/>
    <p:sldLayoutId id="2147483722" r:id="rId52"/>
    <p:sldLayoutId id="2147483734" r:id="rId53"/>
    <p:sldLayoutId id="2147483666" r:id="rId54"/>
    <p:sldLayoutId id="2147483685" r:id="rId55"/>
    <p:sldLayoutId id="2147483723" r:id="rId56"/>
    <p:sldLayoutId id="2147483686" r:id="rId57"/>
    <p:sldLayoutId id="2147483724" r:id="rId58"/>
    <p:sldLayoutId id="2147483687" r:id="rId59"/>
    <p:sldLayoutId id="2147483725" r:id="rId60"/>
    <p:sldLayoutId id="2147483688" r:id="rId61"/>
    <p:sldLayoutId id="2147483726" r:id="rId62"/>
    <p:sldLayoutId id="2147483657" r:id="rId63"/>
    <p:sldLayoutId id="2147483700" r:id="rId64"/>
    <p:sldLayoutId id="2147483704" r:id="rId65"/>
    <p:sldLayoutId id="2147483703" r:id="rId66"/>
    <p:sldLayoutId id="2147483702" r:id="rId67"/>
    <p:sldLayoutId id="2147483701" r:id="rId68"/>
    <p:sldLayoutId id="2147483705" r:id="rId69"/>
    <p:sldLayoutId id="2147483706" r:id="rId70"/>
    <p:sldLayoutId id="2147483656" r:id="rId71"/>
    <p:sldLayoutId id="2147483660" r:id="rId72"/>
    <p:sldLayoutId id="2147483661" r:id="rId7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sng" kern="1200">
          <a:solidFill>
            <a:schemeClr val="tx1"/>
          </a:solidFill>
          <a:latin typeface="Avenir LT Std 65 Medium" charset="0"/>
          <a:ea typeface="Avenir LT Std 65 Medium" charset="0"/>
          <a:cs typeface="Avenir LT Std 65 Medium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3200" b="1" i="0" kern="1200">
          <a:solidFill>
            <a:schemeClr val="tx1"/>
          </a:solidFill>
          <a:latin typeface="Avenir LT Std 95 Black" charset="0"/>
          <a:ea typeface="Avenir LT Std 95 Black" charset="0"/>
          <a:cs typeface="Avenir LT Std 95 Black" charset="0"/>
        </a:defRPr>
      </a:lvl1pPr>
      <a:lvl2pPr marL="0" indent="-2700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b="0" i="0" kern="1200" baseline="0">
          <a:solidFill>
            <a:schemeClr val="tx1"/>
          </a:solidFill>
          <a:latin typeface="Avenir LT Std 65 Medium" charset="0"/>
          <a:ea typeface="Avenir LT Std 65 Medium" charset="0"/>
          <a:cs typeface="Avenir LT Std 65 Medium" charset="0"/>
        </a:defRPr>
      </a:lvl2pPr>
      <a:lvl3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b="1" i="0" kern="1200" baseline="0">
          <a:solidFill>
            <a:schemeClr val="tx1"/>
          </a:solidFill>
          <a:latin typeface="Avenir LT Std 95 Black" charset="0"/>
          <a:ea typeface="Avenir LT Std 95 Black" charset="0"/>
          <a:cs typeface="Avenir LT Std 95 Black" charset="0"/>
        </a:defRPr>
      </a:lvl3pPr>
      <a:lvl4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b="0" i="0" kern="1200" baseline="0">
          <a:solidFill>
            <a:schemeClr val="tx1"/>
          </a:solidFill>
          <a:latin typeface="Avenir LT Std 65 Medium" charset="0"/>
          <a:ea typeface="Avenir LT Std 65 Medium" charset="0"/>
          <a:cs typeface="Avenir LT Std 65 Medium" charset="0"/>
        </a:defRPr>
      </a:lvl4pPr>
      <a:lvl5pPr marL="540000" indent="-1800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b="0" i="0" kern="1200">
          <a:solidFill>
            <a:schemeClr val="tx1"/>
          </a:solidFill>
          <a:latin typeface="Avenir LT Std 65 Medium" charset="0"/>
          <a:ea typeface="Avenir LT Std 65 Medium" charset="0"/>
          <a:cs typeface="Avenir LT Std 65 Medium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1FFCC0-8C82-4914-83D3-2EA32208B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370"/>
          <a:stretch/>
        </p:blipFill>
        <p:spPr>
          <a:xfrm>
            <a:off x="286378" y="3050722"/>
            <a:ext cx="3658668" cy="169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5932" y="738614"/>
            <a:ext cx="5902232" cy="2462213"/>
          </a:xfrm>
        </p:spPr>
        <p:txBody>
          <a:bodyPr/>
          <a:lstStyle/>
          <a:p>
            <a:r>
              <a:rPr lang="en-US" sz="4000" u="none" dirty="0"/>
              <a:t>Certificate in EMI Skills</a:t>
            </a:r>
            <a:br>
              <a:rPr lang="en-US" sz="4000" u="none" dirty="0"/>
            </a:br>
            <a:r>
              <a:rPr lang="en-US" sz="4000" u="none" dirty="0"/>
              <a:t>Module </a:t>
            </a:r>
            <a:r>
              <a:rPr lang="en-US" sz="4000" u="none" dirty="0" smtClean="0"/>
              <a:t>4 </a:t>
            </a:r>
            <a:r>
              <a:rPr lang="en-US" sz="4000" u="none" dirty="0"/>
              <a:t>Part </a:t>
            </a:r>
            <a:r>
              <a:rPr lang="en-US" sz="4000" u="none" dirty="0" smtClean="0"/>
              <a:t>1</a:t>
            </a:r>
            <a:r>
              <a:rPr lang="en-US" sz="4000" u="none" dirty="0"/>
              <a:t/>
            </a:r>
            <a:br>
              <a:rPr lang="en-US" sz="4000" u="none" dirty="0"/>
            </a:br>
            <a:r>
              <a:rPr lang="en-US" sz="4000" u="none" dirty="0"/>
              <a:t>Language for </a:t>
            </a:r>
            <a:r>
              <a:rPr lang="pt-BR" sz="4000" u="none" dirty="0" err="1" smtClean="0"/>
              <a:t>Tutorials</a:t>
            </a:r>
            <a:r>
              <a:rPr lang="pt-BR" sz="4000" u="none" dirty="0" smtClean="0"/>
              <a:t> </a:t>
            </a:r>
            <a:r>
              <a:rPr lang="pt-BR" sz="4000" u="none" dirty="0" err="1" smtClean="0"/>
              <a:t>and</a:t>
            </a:r>
            <a:r>
              <a:rPr lang="pt-BR" sz="4000" u="none" dirty="0" smtClean="0"/>
              <a:t> </a:t>
            </a:r>
            <a:r>
              <a:rPr lang="pt-BR" sz="4000" u="none" dirty="0" err="1" smtClean="0"/>
              <a:t>Supervision</a:t>
            </a:r>
            <a:endParaRPr lang="en-US" sz="4000" u="none" dirty="0"/>
          </a:p>
        </p:txBody>
      </p:sp>
      <p:sp>
        <p:nvSpPr>
          <p:cNvPr id="3" name="TextBox 2"/>
          <p:cNvSpPr txBox="1"/>
          <p:nvPr/>
        </p:nvSpPr>
        <p:spPr>
          <a:xfrm>
            <a:off x="685799" y="4740812"/>
            <a:ext cx="45828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Luciana Carvalho Fonseca &amp; John Corbett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84606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66335DD-8307-4E54-8966-0BA820398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Activity 3</a:t>
            </a:r>
            <a:r>
              <a:rPr lang="en-GB" dirty="0" smtClean="0"/>
              <a:t>: The stages of a tutorial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330EA282-DE35-41A3-A7D6-42912BDAF0B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342417" y="1829076"/>
            <a:ext cx="10011383" cy="4351338"/>
          </a:xfrm>
        </p:spPr>
        <p:txBody>
          <a:bodyPr/>
          <a:lstStyle/>
          <a:p>
            <a:r>
              <a:rPr lang="en-GB" sz="2800" b="0" dirty="0" smtClean="0"/>
              <a:t>Form groups </a:t>
            </a:r>
            <a:r>
              <a:rPr lang="en-GB" sz="2800" b="0" dirty="0"/>
              <a:t>of four with </a:t>
            </a:r>
            <a:r>
              <a:rPr lang="en-GB" sz="2800" b="0" dirty="0" smtClean="0"/>
              <a:t>two pairs in each group.</a:t>
            </a:r>
            <a:endParaRPr lang="en-GB" sz="2800" b="0" dirty="0"/>
          </a:p>
          <a:p>
            <a:r>
              <a:rPr lang="en-GB" sz="2800" b="0" dirty="0"/>
              <a:t>O</a:t>
            </a:r>
            <a:r>
              <a:rPr lang="en-GB" sz="2800" b="0" dirty="0" smtClean="0"/>
              <a:t>ne </a:t>
            </a:r>
            <a:r>
              <a:rPr lang="en-GB" sz="2800" b="0" dirty="0"/>
              <a:t>pair in each group </a:t>
            </a:r>
            <a:r>
              <a:rPr lang="en-GB" sz="2800" b="0" dirty="0" smtClean="0"/>
              <a:t>will receive </a:t>
            </a:r>
            <a:r>
              <a:rPr lang="en-GB" sz="2800" b="0" dirty="0"/>
              <a:t>descriptions of stages of a tutorial </a:t>
            </a:r>
          </a:p>
          <a:p>
            <a:r>
              <a:rPr lang="en-GB" sz="2800" b="0" dirty="0"/>
              <a:t>T</a:t>
            </a:r>
            <a:r>
              <a:rPr lang="en-GB" sz="2800" b="0" dirty="0" smtClean="0"/>
              <a:t>he other pair </a:t>
            </a:r>
            <a:r>
              <a:rPr lang="en-GB" sz="2800" b="0" dirty="0"/>
              <a:t>will receive examples of language spoken by a tutor </a:t>
            </a:r>
            <a:r>
              <a:rPr lang="en-GB" sz="2800" b="0" dirty="0" smtClean="0"/>
              <a:t>at those stages. </a:t>
            </a:r>
          </a:p>
          <a:p>
            <a:r>
              <a:rPr lang="en-GB" sz="2800" b="0" dirty="0" smtClean="0"/>
              <a:t>For </a:t>
            </a:r>
            <a:r>
              <a:rPr lang="en-GB" sz="2800" b="0" dirty="0"/>
              <a:t>all </a:t>
            </a:r>
            <a:r>
              <a:rPr lang="en-GB" sz="2800" b="0" dirty="0" smtClean="0"/>
              <a:t>pairs, </a:t>
            </a:r>
            <a:r>
              <a:rPr lang="en-GB" sz="2800" b="0" dirty="0"/>
              <a:t>the task is to </a:t>
            </a:r>
            <a:r>
              <a:rPr lang="en-GB" sz="2800" b="0" dirty="0" smtClean="0"/>
              <a:t>put them </a:t>
            </a:r>
            <a:r>
              <a:rPr lang="en-GB" sz="2800" b="0" dirty="0"/>
              <a:t>in the best sequence. </a:t>
            </a:r>
            <a:endParaRPr lang="en-GB" sz="2800" b="0" dirty="0" smtClean="0"/>
          </a:p>
          <a:p>
            <a:r>
              <a:rPr lang="en-GB" sz="2800" b="0" dirty="0" smtClean="0"/>
              <a:t>Then pairs compare their sequences </a:t>
            </a:r>
            <a:r>
              <a:rPr lang="en-GB" sz="2800" b="0" dirty="0"/>
              <a:t>to see if they match </a:t>
            </a:r>
            <a:r>
              <a:rPr lang="en-GB" sz="2800" b="0" dirty="0" smtClean="0"/>
              <a:t>up.</a:t>
            </a:r>
            <a:endParaRPr lang="en-GB" sz="2800" b="0" dirty="0"/>
          </a:p>
        </p:txBody>
      </p:sp>
    </p:spTree>
    <p:extLst>
      <p:ext uri="{BB962C8B-B14F-4D97-AF65-F5344CB8AC3E}">
        <p14:creationId xmlns:p14="http://schemas.microsoft.com/office/powerpoint/2010/main" val="3982387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64EE97-545C-4068-968D-530DAB657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Activity</a:t>
            </a:r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0" t="13340" r="41492" b="11842"/>
          <a:stretch/>
        </p:blipFill>
        <p:spPr bwMode="auto">
          <a:xfrm>
            <a:off x="1447800" y="1142999"/>
            <a:ext cx="4306640" cy="546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5" t="15329" r="41204" b="13683"/>
          <a:stretch/>
        </p:blipFill>
        <p:spPr bwMode="auto">
          <a:xfrm>
            <a:off x="5754440" y="1142999"/>
            <a:ext cx="4527089" cy="546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092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B2F028-288F-4E71-AF6A-D181F09D9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Activity 3: </a:t>
            </a:r>
            <a:r>
              <a:rPr lang="en-GB" dirty="0" smtClean="0"/>
              <a:t>Suggested answers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0" t="22583" r="44123" b="45471"/>
          <a:stretch/>
        </p:blipFill>
        <p:spPr bwMode="auto">
          <a:xfrm>
            <a:off x="177375" y="1879600"/>
            <a:ext cx="5843293" cy="351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t="53213" r="47597" b="14391"/>
          <a:stretch/>
        </p:blipFill>
        <p:spPr bwMode="auto">
          <a:xfrm>
            <a:off x="6020668" y="1879600"/>
            <a:ext cx="5210292" cy="351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822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0BA8A95-FCEC-42B3-BC33-E346C48BC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2" y="365125"/>
            <a:ext cx="6990347" cy="1325563"/>
          </a:xfrm>
        </p:spPr>
        <p:txBody>
          <a:bodyPr>
            <a:normAutofit/>
          </a:bodyPr>
          <a:lstStyle/>
          <a:p>
            <a:pPr algn="ctr"/>
            <a:r>
              <a:rPr lang="en-GB" sz="4400" dirty="0"/>
              <a:t>Reflection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83BA43E6-DB8D-44AD-85F6-58AB2D2B7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4853" y="1792705"/>
            <a:ext cx="6605336" cy="4944979"/>
          </a:xfrm>
        </p:spPr>
        <p:txBody>
          <a:bodyPr>
            <a:normAutofit/>
          </a:bodyPr>
          <a:lstStyle/>
          <a:p>
            <a:pPr algn="just"/>
            <a:r>
              <a:rPr lang="en-GB" dirty="0" smtClean="0"/>
              <a:t>Which of these seminar stages do you always/sometimes/rarely/never </a:t>
            </a:r>
            <a:r>
              <a:rPr lang="en-GB" dirty="0"/>
              <a:t>include in </a:t>
            </a:r>
            <a:r>
              <a:rPr lang="en-GB" dirty="0" smtClean="0"/>
              <a:t>your tutorials? Say why.</a:t>
            </a:r>
            <a:endParaRPr lang="en-GB" dirty="0"/>
          </a:p>
          <a:p>
            <a:pPr algn="just"/>
            <a:endParaRPr lang="en-GB" dirty="0" smtClean="0"/>
          </a:p>
          <a:p>
            <a:pPr algn="just"/>
            <a:r>
              <a:rPr lang="en-GB" dirty="0" smtClean="0"/>
              <a:t>Next session:</a:t>
            </a:r>
          </a:p>
          <a:p>
            <a:pPr algn="just"/>
            <a:r>
              <a:rPr lang="en-GB" dirty="0" smtClean="0"/>
              <a:t>language </a:t>
            </a:r>
            <a:r>
              <a:rPr lang="en-GB" dirty="0"/>
              <a:t>for dealing with problems and </a:t>
            </a:r>
            <a:r>
              <a:rPr lang="en-GB" dirty="0" smtClean="0"/>
              <a:t>encouraging learner independence.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0694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90111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CAE Cert in EMI Skills</a:t>
            </a:r>
            <a:br>
              <a:rPr lang="en-US" sz="4000" dirty="0"/>
            </a:br>
            <a:r>
              <a:rPr lang="en-US" sz="4000" dirty="0"/>
              <a:t>EMI@USP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B3AEBD-FF11-48A9-B6AE-C9BF7B4A53B0}"/>
              </a:ext>
            </a:extLst>
          </p:cNvPr>
          <p:cNvSpPr txBox="1"/>
          <p:nvPr/>
        </p:nvSpPr>
        <p:spPr>
          <a:xfrm>
            <a:off x="749030" y="1865786"/>
            <a:ext cx="2966936" cy="9541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Thanks for your participation!</a:t>
            </a:r>
          </a:p>
        </p:txBody>
      </p:sp>
    </p:spTree>
    <p:extLst>
      <p:ext uri="{BB962C8B-B14F-4D97-AF65-F5344CB8AC3E}">
        <p14:creationId xmlns:p14="http://schemas.microsoft.com/office/powerpoint/2010/main" val="604943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Session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1364552" y="1829076"/>
            <a:ext cx="9094304" cy="4351338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To discuss and share ideas for best practice in tutorials and supervision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To contrast different types of language used in different approaches to the supervisory process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 smtClean="0"/>
              <a:t>To </a:t>
            </a:r>
            <a:r>
              <a:rPr lang="en-GB" dirty="0"/>
              <a:t>identify stages of a tutorial and appropriate language for each stage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558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A39EBA-F7A5-4A99-9273-58AD96F5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Activity 1</a:t>
            </a:r>
            <a:r>
              <a:rPr lang="pt-BR" dirty="0"/>
              <a:t>: </a:t>
            </a:r>
            <a:r>
              <a:rPr lang="pt-BR" dirty="0" err="1" smtClean="0"/>
              <a:t>Warm-up</a:t>
            </a:r>
            <a:r>
              <a:rPr lang="pt-BR" dirty="0" smtClean="0"/>
              <a:t> </a:t>
            </a:r>
            <a:r>
              <a:rPr lang="pt-BR" dirty="0" err="1" smtClean="0"/>
              <a:t>questions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C8C34A-C6C4-4090-9366-9DBAB24F75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93541" y="1916349"/>
            <a:ext cx="10060259" cy="4264065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pt-BR" b="0" dirty="0" err="1" smtClean="0"/>
              <a:t>What</a:t>
            </a:r>
            <a:r>
              <a:rPr lang="pt-BR" b="0" dirty="0"/>
              <a:t> </a:t>
            </a:r>
            <a:r>
              <a:rPr lang="pt-BR" b="0" dirty="0" smtClean="0"/>
              <a:t>does a tutorial </a:t>
            </a:r>
            <a:r>
              <a:rPr lang="pt-BR" b="0" dirty="0" err="1" smtClean="0"/>
              <a:t>mean</a:t>
            </a:r>
            <a:r>
              <a:rPr lang="pt-BR" b="0" dirty="0" smtClean="0"/>
              <a:t> </a:t>
            </a:r>
            <a:r>
              <a:rPr lang="pt-BR" b="0" dirty="0" err="1" smtClean="0"/>
              <a:t>to</a:t>
            </a:r>
            <a:r>
              <a:rPr lang="pt-BR" b="0" dirty="0" smtClean="0"/>
              <a:t> </a:t>
            </a:r>
            <a:r>
              <a:rPr lang="pt-BR" b="0" dirty="0" err="1" smtClean="0"/>
              <a:t>you</a:t>
            </a:r>
            <a:r>
              <a:rPr lang="pt-BR" b="0" dirty="0" smtClean="0"/>
              <a:t>?</a:t>
            </a:r>
          </a:p>
          <a:p>
            <a:pPr marL="742950" indent="-742950">
              <a:buAutoNum type="arabicPeriod"/>
            </a:pPr>
            <a:r>
              <a:rPr lang="pt-BR" b="0" dirty="0" err="1" smtClean="0"/>
              <a:t>Did</a:t>
            </a:r>
            <a:r>
              <a:rPr lang="pt-BR" b="0" dirty="0" smtClean="0"/>
              <a:t> </a:t>
            </a:r>
            <a:r>
              <a:rPr lang="pt-BR" b="0" dirty="0" err="1" smtClean="0"/>
              <a:t>you</a:t>
            </a:r>
            <a:r>
              <a:rPr lang="pt-BR" b="0" dirty="0" smtClean="0"/>
              <a:t> </a:t>
            </a:r>
            <a:r>
              <a:rPr lang="pt-BR" b="0" dirty="0" err="1" smtClean="0"/>
              <a:t>have</a:t>
            </a:r>
            <a:r>
              <a:rPr lang="pt-BR" b="0" dirty="0" smtClean="0"/>
              <a:t> </a:t>
            </a:r>
            <a:r>
              <a:rPr lang="pt-BR" b="0" dirty="0" err="1" smtClean="0"/>
              <a:t>them</a:t>
            </a:r>
            <a:r>
              <a:rPr lang="pt-BR" b="0" dirty="0" smtClean="0"/>
              <a:t> as a </a:t>
            </a:r>
            <a:r>
              <a:rPr lang="pt-BR" b="0" dirty="0" err="1" smtClean="0"/>
              <a:t>student</a:t>
            </a:r>
            <a:r>
              <a:rPr lang="pt-BR" b="0" dirty="0" smtClean="0"/>
              <a:t>?</a:t>
            </a:r>
          </a:p>
          <a:p>
            <a:pPr marL="742950" indent="-742950">
              <a:buAutoNum type="arabicPeriod"/>
            </a:pPr>
            <a:r>
              <a:rPr lang="pt-BR" b="0" dirty="0" smtClean="0"/>
              <a:t>Do </a:t>
            </a:r>
            <a:r>
              <a:rPr lang="pt-BR" b="0" dirty="0" err="1" smtClean="0"/>
              <a:t>you</a:t>
            </a:r>
            <a:r>
              <a:rPr lang="pt-BR" b="0" dirty="0" smtClean="0"/>
              <a:t> use </a:t>
            </a:r>
            <a:r>
              <a:rPr lang="pt-BR" b="0" dirty="0" err="1" smtClean="0"/>
              <a:t>them</a:t>
            </a:r>
            <a:r>
              <a:rPr lang="pt-BR" b="0" dirty="0" smtClean="0"/>
              <a:t> as a </a:t>
            </a:r>
            <a:r>
              <a:rPr lang="pt-BR" b="0" dirty="0" err="1" smtClean="0"/>
              <a:t>prof</a:t>
            </a:r>
            <a:r>
              <a:rPr lang="pt-BR" b="0" dirty="0" smtClean="0"/>
              <a:t>?</a:t>
            </a:r>
          </a:p>
          <a:p>
            <a:endParaRPr lang="pt-BR" b="0" dirty="0" smtClean="0"/>
          </a:p>
          <a:p>
            <a:pPr marL="742950" indent="-742950">
              <a:buAutoNum type="arabicPeriod"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823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7475F6-EC32-4452-894F-47299C5CE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Activity 1: </a:t>
            </a:r>
            <a:r>
              <a:rPr lang="en-GB" dirty="0" smtClean="0"/>
              <a:t>Warm-up questions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A3E164-37F3-4C56-8D43-6770B6CD954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201" y="1527243"/>
            <a:ext cx="10515600" cy="5175113"/>
          </a:xfrm>
        </p:spPr>
        <p:txBody>
          <a:bodyPr/>
          <a:lstStyle/>
          <a:p>
            <a:r>
              <a:rPr lang="en-GB" sz="2800" b="0" dirty="0" smtClean="0"/>
              <a:t>In this module we define tutorials as </a:t>
            </a:r>
          </a:p>
          <a:p>
            <a:r>
              <a:rPr lang="en-GB" sz="2800" b="0" dirty="0" smtClean="0"/>
              <a:t>“part </a:t>
            </a:r>
            <a:r>
              <a:rPr lang="en-GB" sz="2800" b="0" dirty="0"/>
              <a:t>of the supervision </a:t>
            </a:r>
            <a:r>
              <a:rPr lang="en-GB" sz="2800" b="0" dirty="0" smtClean="0"/>
              <a:t>process, when </a:t>
            </a:r>
            <a:r>
              <a:rPr lang="en-GB" sz="2800" b="0" dirty="0"/>
              <a:t>tutors meet students to discuss </a:t>
            </a:r>
            <a:r>
              <a:rPr lang="en-GB" sz="2800" b="0" dirty="0" smtClean="0"/>
              <a:t>assignments, research</a:t>
            </a:r>
            <a:r>
              <a:rPr lang="en-GB" sz="2800" b="0" dirty="0"/>
              <a:t>, progress and general questions</a:t>
            </a:r>
            <a:r>
              <a:rPr lang="en-GB" sz="2800" b="0" dirty="0" smtClean="0"/>
              <a:t>.” </a:t>
            </a:r>
          </a:p>
          <a:p>
            <a:endParaRPr lang="en-GB" sz="2800" b="0" dirty="0"/>
          </a:p>
          <a:p>
            <a:r>
              <a:rPr lang="en-GB" sz="2800" b="0" dirty="0" smtClean="0"/>
              <a:t>Do you recognise this activity?</a:t>
            </a:r>
          </a:p>
          <a:p>
            <a:r>
              <a:rPr lang="en-GB" sz="2800" b="0" dirty="0" smtClean="0"/>
              <a:t>Do you (plan to) do it in English? Why (not)?</a:t>
            </a:r>
          </a:p>
          <a:p>
            <a:r>
              <a:rPr lang="en-GB" sz="2800" b="0" dirty="0" smtClean="0"/>
              <a:t>How often do you meet </a:t>
            </a:r>
            <a:r>
              <a:rPr lang="en-GB" sz="2800" b="0" dirty="0"/>
              <a:t>with </a:t>
            </a:r>
            <a:r>
              <a:rPr lang="en-GB" sz="2800" b="0" dirty="0" smtClean="0"/>
              <a:t>students? </a:t>
            </a:r>
          </a:p>
          <a:p>
            <a:r>
              <a:rPr lang="en-GB" sz="2800" b="0" dirty="0"/>
              <a:t>W</a:t>
            </a:r>
            <a:r>
              <a:rPr lang="en-GB" sz="2800" b="0" dirty="0" smtClean="0"/>
              <a:t>hat are the </a:t>
            </a:r>
            <a:r>
              <a:rPr lang="en-GB" sz="2800" b="0" dirty="0"/>
              <a:t>tutorials </a:t>
            </a:r>
            <a:r>
              <a:rPr lang="en-GB" sz="2800" b="0" dirty="0" smtClean="0"/>
              <a:t>usually about?</a:t>
            </a:r>
          </a:p>
          <a:p>
            <a:r>
              <a:rPr lang="en-GB" sz="2800" b="0" dirty="0"/>
              <a:t>H</a:t>
            </a:r>
            <a:r>
              <a:rPr lang="en-GB" sz="2800" b="0" dirty="0" smtClean="0"/>
              <a:t>ow long do </a:t>
            </a:r>
            <a:r>
              <a:rPr lang="en-GB" sz="2800" b="0" dirty="0"/>
              <a:t>they usually </a:t>
            </a:r>
            <a:r>
              <a:rPr lang="en-GB" sz="2800" b="0" dirty="0" smtClean="0"/>
              <a:t>last?</a:t>
            </a:r>
            <a:endParaRPr lang="en-GB" sz="2800" b="0" dirty="0"/>
          </a:p>
        </p:txBody>
      </p:sp>
    </p:spTree>
    <p:extLst>
      <p:ext uri="{BB962C8B-B14F-4D97-AF65-F5344CB8AC3E}">
        <p14:creationId xmlns:p14="http://schemas.microsoft.com/office/powerpoint/2010/main" val="2935037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A39EBA-F7A5-4A99-9273-58AD96F5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Activity 1 </a:t>
            </a:r>
            <a:r>
              <a:rPr lang="en-GB" dirty="0" smtClean="0"/>
              <a:t>Good practice questionnaire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7" t="20820" r="34338" b="15749"/>
          <a:stretch/>
        </p:blipFill>
        <p:spPr bwMode="auto">
          <a:xfrm>
            <a:off x="2692400" y="1247233"/>
            <a:ext cx="7137400" cy="544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07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A39EBA-F7A5-4A99-9273-58AD96F5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Activity 1 </a:t>
            </a:r>
            <a:r>
              <a:rPr lang="en-GB" dirty="0" smtClean="0"/>
              <a:t>Good practice questionnaire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pt-BR" dirty="0" err="1" smtClean="0"/>
              <a:t>What</a:t>
            </a:r>
            <a:r>
              <a:rPr lang="pt-BR" dirty="0" smtClean="0"/>
              <a:t> </a:t>
            </a:r>
            <a:r>
              <a:rPr lang="pt-BR" dirty="0" err="1" smtClean="0"/>
              <a:t>answers</a:t>
            </a:r>
            <a:r>
              <a:rPr lang="pt-BR" dirty="0" smtClean="0"/>
              <a:t> are </a:t>
            </a:r>
            <a:r>
              <a:rPr lang="pt-BR" dirty="0" err="1" smtClean="0"/>
              <a:t>particularly</a:t>
            </a:r>
            <a:r>
              <a:rPr lang="pt-BR" dirty="0" smtClean="0"/>
              <a:t> </a:t>
            </a:r>
            <a:r>
              <a:rPr lang="pt-BR" dirty="0" err="1" smtClean="0"/>
              <a:t>worth</a:t>
            </a:r>
            <a:r>
              <a:rPr lang="pt-BR" dirty="0" smtClean="0"/>
              <a:t> </a:t>
            </a:r>
            <a:r>
              <a:rPr lang="pt-BR" dirty="0" err="1" smtClean="0"/>
              <a:t>sharing</a:t>
            </a:r>
            <a:r>
              <a:rPr lang="pt-BR" dirty="0" smtClean="0"/>
              <a:t>?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534" y="2492375"/>
            <a:ext cx="5181600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889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A3DFBFE-422A-43E1-BCF9-EA7419FFF4CC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GB" i="1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B49A96-77D6-48F2-8754-737CEE539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Activity 2: Responding </a:t>
            </a:r>
            <a:r>
              <a:rPr lang="en-GB" dirty="0" smtClean="0"/>
              <a:t>to different student personalities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1EDA43CF-2C2E-4B94-980E-D3EB862719C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93387" y="1829076"/>
            <a:ext cx="10865796" cy="4351338"/>
          </a:xfrm>
        </p:spPr>
        <p:txBody>
          <a:bodyPr/>
          <a:lstStyle/>
          <a:p>
            <a:endParaRPr lang="en-GB" b="0" dirty="0" smtClean="0"/>
          </a:p>
          <a:p>
            <a:r>
              <a:rPr lang="en-GB" b="0" dirty="0" smtClean="0"/>
              <a:t>How prescriptive are you when directing students?</a:t>
            </a:r>
          </a:p>
          <a:p>
            <a:r>
              <a:rPr lang="pt-BR" b="0" dirty="0" err="1" smtClean="0"/>
              <a:t>How</a:t>
            </a:r>
            <a:r>
              <a:rPr lang="pt-BR" b="0" dirty="0" smtClean="0"/>
              <a:t> </a:t>
            </a:r>
            <a:r>
              <a:rPr lang="pt-BR" b="0" dirty="0" err="1" smtClean="0"/>
              <a:t>collaborative</a:t>
            </a:r>
            <a:r>
              <a:rPr lang="pt-BR" b="0" dirty="0" smtClean="0"/>
              <a:t>?</a:t>
            </a:r>
          </a:p>
          <a:p>
            <a:r>
              <a:rPr lang="pt-BR" b="0" dirty="0" err="1" smtClean="0"/>
              <a:t>How</a:t>
            </a:r>
            <a:r>
              <a:rPr lang="pt-BR" b="0" dirty="0" smtClean="0"/>
              <a:t> </a:t>
            </a:r>
            <a:r>
              <a:rPr lang="pt-BR" b="0" dirty="0" err="1" smtClean="0"/>
              <a:t>much</a:t>
            </a:r>
            <a:r>
              <a:rPr lang="pt-BR" b="0" dirty="0" smtClean="0"/>
              <a:t> </a:t>
            </a:r>
            <a:r>
              <a:rPr lang="pt-BR" b="0" dirty="0" err="1" smtClean="0"/>
              <a:t>autonomy</a:t>
            </a:r>
            <a:r>
              <a:rPr lang="pt-BR" b="0" dirty="0" smtClean="0"/>
              <a:t> do </a:t>
            </a:r>
            <a:r>
              <a:rPr lang="pt-BR" b="0" dirty="0" err="1" smtClean="0"/>
              <a:t>you</a:t>
            </a:r>
            <a:r>
              <a:rPr lang="pt-BR" b="0" dirty="0" smtClean="0"/>
              <a:t> </a:t>
            </a:r>
            <a:r>
              <a:rPr lang="pt-BR" b="0" dirty="0" err="1" smtClean="0"/>
              <a:t>give</a:t>
            </a:r>
            <a:r>
              <a:rPr lang="pt-BR" b="0" dirty="0" smtClean="0"/>
              <a:t> </a:t>
            </a:r>
            <a:r>
              <a:rPr lang="pt-BR" b="0" dirty="0" err="1" smtClean="0"/>
              <a:t>students</a:t>
            </a:r>
            <a:r>
              <a:rPr lang="pt-BR" b="0" dirty="0" smtClean="0"/>
              <a:t>?</a:t>
            </a:r>
          </a:p>
          <a:p>
            <a:r>
              <a:rPr lang="pt-BR" b="0" dirty="0" err="1" smtClean="0"/>
              <a:t>How</a:t>
            </a:r>
            <a:r>
              <a:rPr lang="pt-BR" b="0" dirty="0" smtClean="0"/>
              <a:t> do </a:t>
            </a:r>
            <a:r>
              <a:rPr lang="pt-BR" b="0" dirty="0" err="1" smtClean="0"/>
              <a:t>you</a:t>
            </a:r>
            <a:r>
              <a:rPr lang="pt-BR" b="0" dirty="0" smtClean="0"/>
              <a:t> </a:t>
            </a:r>
            <a:r>
              <a:rPr lang="pt-BR" b="0" dirty="0" err="1" smtClean="0"/>
              <a:t>deal</a:t>
            </a:r>
            <a:r>
              <a:rPr lang="pt-BR" b="0" dirty="0" smtClean="0"/>
              <a:t> </a:t>
            </a:r>
            <a:r>
              <a:rPr lang="pt-BR" b="0" dirty="0" err="1" smtClean="0"/>
              <a:t>with</a:t>
            </a:r>
            <a:r>
              <a:rPr lang="pt-BR" b="0" dirty="0" smtClean="0"/>
              <a:t> </a:t>
            </a:r>
            <a:r>
              <a:rPr lang="pt-BR" b="0" dirty="0" err="1" smtClean="0"/>
              <a:t>disagreements</a:t>
            </a:r>
            <a:r>
              <a:rPr lang="pt-BR" b="0" dirty="0" smtClean="0"/>
              <a:t>?</a:t>
            </a:r>
          </a:p>
          <a:p>
            <a:endParaRPr lang="pt-BR" b="0" dirty="0"/>
          </a:p>
          <a:p>
            <a:r>
              <a:rPr lang="pt-BR" b="0" i="1" dirty="0" smtClean="0"/>
              <a:t>Role-play: </a:t>
            </a:r>
            <a:r>
              <a:rPr lang="pt-BR" b="0" i="1" dirty="0" err="1" smtClean="0"/>
              <a:t>student</a:t>
            </a:r>
            <a:r>
              <a:rPr lang="pt-BR" b="0" i="1" dirty="0" smtClean="0"/>
              <a:t> </a:t>
            </a:r>
            <a:r>
              <a:rPr lang="pt-BR" b="0" i="1" dirty="0" err="1" smtClean="0"/>
              <a:t>issues</a:t>
            </a:r>
            <a:r>
              <a:rPr lang="pt-BR" b="0" i="1" dirty="0" smtClean="0"/>
              <a:t>.</a:t>
            </a:r>
            <a:endParaRPr lang="en-GB" b="0" i="1" dirty="0" smtClean="0"/>
          </a:p>
          <a:p>
            <a:endParaRPr lang="en-GB" b="0" dirty="0"/>
          </a:p>
          <a:p>
            <a:endParaRPr lang="en-GB" b="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4731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A3DFBFE-422A-43E1-BCF9-EA7419FFF4CC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GB" i="1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B49A96-77D6-48F2-8754-737CEE539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Activity 2: </a:t>
            </a:r>
            <a:r>
              <a:rPr lang="en-GB" dirty="0" smtClean="0"/>
              <a:t>Directing students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1EDA43CF-2C2E-4B94-980E-D3EB862719C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1780161" y="1245140"/>
            <a:ext cx="10009761" cy="4935274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7" t="13362" r="43526" b="54940"/>
          <a:stretch/>
        </p:blipFill>
        <p:spPr bwMode="auto">
          <a:xfrm>
            <a:off x="424830" y="1773762"/>
            <a:ext cx="5425638" cy="331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" t="52788" r="4920"/>
          <a:stretch/>
        </p:blipFill>
        <p:spPr bwMode="auto">
          <a:xfrm>
            <a:off x="6223148" y="1773762"/>
            <a:ext cx="5566774" cy="328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402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A3DFBFE-422A-43E1-BCF9-EA7419FFF4C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464733" y="1829076"/>
            <a:ext cx="5260746" cy="4351338"/>
          </a:xfrm>
        </p:spPr>
        <p:txBody>
          <a:bodyPr/>
          <a:lstStyle/>
          <a:p>
            <a:r>
              <a:rPr lang="pt-BR" i="1" u="sng" dirty="0" err="1" smtClean="0"/>
              <a:t>Prescriptive</a:t>
            </a:r>
            <a:r>
              <a:rPr lang="pt-BR" i="1" u="sng" dirty="0" smtClean="0"/>
              <a:t> </a:t>
            </a:r>
            <a:r>
              <a:rPr lang="pt-BR" i="1" u="sng" dirty="0" err="1" smtClean="0"/>
              <a:t>prompts</a:t>
            </a:r>
            <a:endParaRPr lang="pt-BR" i="1" u="sng" dirty="0" smtClean="0"/>
          </a:p>
          <a:p>
            <a:r>
              <a:rPr lang="en-GB" b="0" i="1" dirty="0" smtClean="0"/>
              <a:t>You should </a:t>
            </a:r>
            <a:r>
              <a:rPr lang="en-GB" b="0" i="1" dirty="0"/>
              <a:t>… </a:t>
            </a:r>
          </a:p>
          <a:p>
            <a:r>
              <a:rPr lang="en-GB" b="0" i="1" dirty="0" smtClean="0"/>
              <a:t>You need </a:t>
            </a:r>
            <a:r>
              <a:rPr lang="en-GB" b="0" i="1" dirty="0"/>
              <a:t>to </a:t>
            </a:r>
            <a:r>
              <a:rPr lang="en-GB" b="0" i="1" dirty="0" smtClean="0"/>
              <a:t>… </a:t>
            </a:r>
          </a:p>
          <a:p>
            <a:r>
              <a:rPr lang="en-GB" b="0" i="1" dirty="0" smtClean="0"/>
              <a:t>You have </a:t>
            </a:r>
            <a:r>
              <a:rPr lang="en-GB" b="0" i="1" dirty="0"/>
              <a:t>to </a:t>
            </a:r>
            <a:r>
              <a:rPr lang="en-GB" b="0" i="1" dirty="0" smtClean="0"/>
              <a:t>…</a:t>
            </a:r>
            <a:endParaRPr lang="en-GB" b="0" i="1" dirty="0"/>
          </a:p>
          <a:p>
            <a:endParaRPr lang="en-GB" dirty="0"/>
          </a:p>
          <a:p>
            <a:r>
              <a:rPr lang="pt-BR" i="1" dirty="0" err="1" smtClean="0"/>
              <a:t>Which</a:t>
            </a:r>
            <a:r>
              <a:rPr lang="pt-BR" i="1" dirty="0" smtClean="0"/>
              <a:t> do </a:t>
            </a:r>
            <a:r>
              <a:rPr lang="pt-BR" i="1" dirty="0" err="1" smtClean="0"/>
              <a:t>you</a:t>
            </a:r>
            <a:r>
              <a:rPr lang="pt-BR" i="1" dirty="0" smtClean="0"/>
              <a:t> </a:t>
            </a:r>
            <a:r>
              <a:rPr lang="pt-BR" i="1" dirty="0" err="1" smtClean="0"/>
              <a:t>prefer</a:t>
            </a:r>
            <a:r>
              <a:rPr lang="pt-BR" i="1" dirty="0" smtClean="0"/>
              <a:t> as a </a:t>
            </a:r>
            <a:r>
              <a:rPr lang="pt-BR" i="1" dirty="0" err="1" smtClean="0"/>
              <a:t>prof</a:t>
            </a:r>
            <a:r>
              <a:rPr lang="pt-BR" i="1" dirty="0" smtClean="0"/>
              <a:t>/</a:t>
            </a:r>
            <a:r>
              <a:rPr lang="pt-BR" i="1" dirty="0" err="1" smtClean="0"/>
              <a:t>student</a:t>
            </a:r>
            <a:r>
              <a:rPr lang="pt-BR" i="1" dirty="0" smtClean="0"/>
              <a:t>?</a:t>
            </a:r>
            <a:endParaRPr lang="pt-BR" i="1" dirty="0" smtClean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B49A96-77D6-48F2-8754-737CEE539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Activity 2: </a:t>
            </a:r>
            <a:r>
              <a:rPr lang="en-GB" dirty="0" smtClean="0"/>
              <a:t>Directing students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2"/>
          </p:nvPr>
        </p:nvSpPr>
        <p:spPr>
          <a:xfrm>
            <a:off x="6333067" y="1829076"/>
            <a:ext cx="5020733" cy="4351338"/>
          </a:xfrm>
        </p:spPr>
        <p:txBody>
          <a:bodyPr/>
          <a:lstStyle/>
          <a:p>
            <a:r>
              <a:rPr lang="pt-BR" i="1" u="sng" dirty="0" smtClean="0"/>
              <a:t>Open </a:t>
            </a:r>
            <a:r>
              <a:rPr lang="pt-BR" i="1" u="sng" dirty="0" err="1" smtClean="0"/>
              <a:t>ended</a:t>
            </a:r>
            <a:r>
              <a:rPr lang="pt-BR" i="1" u="sng" dirty="0" smtClean="0"/>
              <a:t> </a:t>
            </a:r>
            <a:r>
              <a:rPr lang="pt-BR" i="1" u="sng" dirty="0" err="1" smtClean="0"/>
              <a:t>prompts</a:t>
            </a:r>
            <a:endParaRPr lang="pt-BR" i="1" u="sng" dirty="0" smtClean="0"/>
          </a:p>
          <a:p>
            <a:r>
              <a:rPr lang="en-GB" b="0" i="1" dirty="0"/>
              <a:t>How are you going </a:t>
            </a:r>
            <a:r>
              <a:rPr lang="en-GB" b="0" i="1" dirty="0" smtClean="0"/>
              <a:t>to …? </a:t>
            </a:r>
            <a:endParaRPr lang="en-GB" b="0" i="1" dirty="0"/>
          </a:p>
          <a:p>
            <a:r>
              <a:rPr lang="en-GB" b="0" i="1" dirty="0" smtClean="0"/>
              <a:t>How could you </a:t>
            </a:r>
            <a:r>
              <a:rPr lang="en-GB" b="0" i="1" dirty="0"/>
              <a:t>…? </a:t>
            </a:r>
          </a:p>
          <a:p>
            <a:r>
              <a:rPr lang="en-GB" b="0" i="1" dirty="0" smtClean="0"/>
              <a:t>Tell </a:t>
            </a:r>
            <a:r>
              <a:rPr lang="en-GB" b="0" i="1" dirty="0"/>
              <a:t>me how/what/why </a:t>
            </a:r>
            <a:r>
              <a:rPr lang="en-GB" b="0" i="1" dirty="0" smtClean="0"/>
              <a:t>…</a:t>
            </a:r>
            <a:endParaRPr lang="en-GB" b="0" i="1" dirty="0"/>
          </a:p>
        </p:txBody>
      </p:sp>
    </p:spTree>
    <p:extLst>
      <p:ext uri="{BB962C8B-B14F-4D97-AF65-F5344CB8AC3E}">
        <p14:creationId xmlns:p14="http://schemas.microsoft.com/office/powerpoint/2010/main" val="4039680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etter Learning 1">
      <a:dk1>
        <a:srgbClr val="000000"/>
      </a:dk1>
      <a:lt1>
        <a:srgbClr val="FFFFFF"/>
      </a:lt1>
      <a:dk2>
        <a:srgbClr val="000000"/>
      </a:dk2>
      <a:lt2>
        <a:srgbClr val="FFFDFD"/>
      </a:lt2>
      <a:accent1>
        <a:srgbClr val="4EBBBC"/>
      </a:accent1>
      <a:accent2>
        <a:srgbClr val="FE7400"/>
      </a:accent2>
      <a:accent3>
        <a:srgbClr val="FF80F0"/>
      </a:accent3>
      <a:accent4>
        <a:srgbClr val="E02356"/>
      </a:accent4>
      <a:accent5>
        <a:srgbClr val="047FEB"/>
      </a:accent5>
      <a:accent6>
        <a:srgbClr val="17AB3C"/>
      </a:accent6>
      <a:hlink>
        <a:srgbClr val="358BBA"/>
      </a:hlink>
      <a:folHlink>
        <a:srgbClr val="8C1A4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L_Prez_Template_06_16-Proof2" id="{3E3B1E45-CE1D-7245-9C86-6FF166D4DD57}" vid="{68AB6F2D-A480-F349-BE95-89BA1D2A97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BL_Prez_Template_06_16-Proof3[1]</Template>
  <TotalTime>422</TotalTime>
  <Words>381</Words>
  <Application>Microsoft Office PowerPoint</Application>
  <PresentationFormat>Personalizar</PresentationFormat>
  <Paragraphs>62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5" baseType="lpstr">
      <vt:lpstr>Office Theme</vt:lpstr>
      <vt:lpstr>Certificate in EMI Skills Module 4 Part 1 Language for Tutorials and Supervision</vt:lpstr>
      <vt:lpstr>Session outcomes</vt:lpstr>
      <vt:lpstr>Activity 1: Warm-up questions</vt:lpstr>
      <vt:lpstr>Activity 1: Warm-up questions</vt:lpstr>
      <vt:lpstr>Activity 1 Good practice questionnaire</vt:lpstr>
      <vt:lpstr>Activity 1 Good practice questionnaire</vt:lpstr>
      <vt:lpstr>Activity 2: Responding to different student personalities</vt:lpstr>
      <vt:lpstr>Activity 2: Directing students</vt:lpstr>
      <vt:lpstr>Activity 2: Directing students</vt:lpstr>
      <vt:lpstr>Activity 3: The stages of a tutorial</vt:lpstr>
      <vt:lpstr>Activity</vt:lpstr>
      <vt:lpstr>Activity 3: Suggested answers</vt:lpstr>
      <vt:lpstr>Reflection</vt:lpstr>
      <vt:lpstr>CAE Cert in EMI Skills EMI@USP</vt:lpstr>
    </vt:vector>
  </TitlesOfParts>
  <Company>Cambridge University Press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Leonardo Gluskoski</dc:creator>
  <cp:lastModifiedBy>Aucani</cp:lastModifiedBy>
  <cp:revision>39</cp:revision>
  <dcterms:created xsi:type="dcterms:W3CDTF">2016-10-21T12:25:38Z</dcterms:created>
  <dcterms:modified xsi:type="dcterms:W3CDTF">2019-10-10T20:41:31Z</dcterms:modified>
</cp:coreProperties>
</file>