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8FECD-BAA6-4569-9002-3BDEDF5D6FA6}" type="datetimeFigureOut">
              <a:rPr lang="pt-BR" smtClean="0"/>
              <a:pPr/>
              <a:t>01/01/2008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5C2C-CD45-4BA7-ACEE-58916A6DE5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GLOBALIZAÇÃO, CONSOLIDAÇÃO </a:t>
            </a:r>
            <a:r>
              <a:rPr lang="pt-BR" dirty="0" smtClean="0"/>
              <a:t>INSTITUCIONAL </a:t>
            </a:r>
            <a:r>
              <a:rPr lang="pt-BR" dirty="0"/>
              <a:t>E DESENVOLVIMENTO PRIMÁRIO-EXPORTADOR (1870-1929)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(</a:t>
            </a:r>
            <a:r>
              <a:rPr lang="pt-BR" dirty="0" err="1" smtClean="0"/>
              <a:t>Bértola</a:t>
            </a:r>
            <a:r>
              <a:rPr lang="pt-BR" dirty="0" smtClean="0"/>
              <a:t>, </a:t>
            </a:r>
            <a:r>
              <a:rPr lang="pt-BR" dirty="0" err="1" smtClean="0"/>
              <a:t>Ocanto</a:t>
            </a:r>
            <a:r>
              <a:rPr lang="pt-BR" dirty="0" smtClean="0"/>
              <a:t> – </a:t>
            </a:r>
            <a:r>
              <a:rPr lang="pt-BR" dirty="0" err="1" smtClean="0"/>
              <a:t>cap</a:t>
            </a:r>
            <a:r>
              <a:rPr lang="pt-BR" dirty="0" smtClean="0"/>
              <a:t> 3)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Mercado de terras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dirty="0" smtClean="0"/>
              <a:t>Apropriação </a:t>
            </a:r>
            <a:r>
              <a:rPr lang="pt-BR" dirty="0"/>
              <a:t>por parte de particulares de terras de domínio público;</a:t>
            </a:r>
          </a:p>
          <a:p>
            <a:pPr lvl="0"/>
            <a:r>
              <a:rPr lang="pt-BR" dirty="0"/>
              <a:t>Uso mais eficiente de terras pertencentes às tradicionais propriedades;</a:t>
            </a:r>
          </a:p>
          <a:p>
            <a:pPr lvl="0"/>
            <a:r>
              <a:rPr lang="pt-BR" dirty="0"/>
              <a:t>Expropriação de terras pertencentes às organizações religiosas.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Caso da mineração ⇨ Concessões ⇨Procedimento principal</a:t>
            </a:r>
          </a:p>
          <a:p>
            <a:r>
              <a:rPr lang="pt-BR" dirty="0"/>
              <a:t>Ocorre também o assalto às terras indígenas</a:t>
            </a:r>
          </a:p>
          <a:p>
            <a:r>
              <a:rPr lang="pt-BR" dirty="0"/>
              <a:t>Preço da terra ⇨ Alta significativa ⇨ próximas a ferrovias e vias de navegação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Mercados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As </a:t>
            </a:r>
            <a:r>
              <a:rPr lang="pt-BR" dirty="0"/>
              <a:t>estruturas econômicas pré-capitalistas tendiam a restringir a mobilidade da </a:t>
            </a:r>
            <a:r>
              <a:rPr lang="pt-BR" dirty="0" err="1"/>
              <a:t>mâo-de-obra</a:t>
            </a:r>
            <a:r>
              <a:rPr lang="pt-BR" dirty="0"/>
              <a:t> e a “instituição” mais importante do capitalismo moderno, o mercado de trabalho assalariado, estabeleceu-se gradualmente na América Latina apenas durante o século XX.</a:t>
            </a:r>
          </a:p>
          <a:p>
            <a:r>
              <a:rPr lang="pt-BR" dirty="0"/>
              <a:t>A escravidão foi finalmente abolida; a heterogeneidade dos mercados de trabalho refletia a inexistência de algo semelhante a um mercado de trabalho moderno; os mercados de trabalho urbanos funcionavam com muito mais liberdade do que os rurais.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37" y="332656"/>
            <a:ext cx="8070745" cy="53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questão da desigualdade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 </a:t>
            </a:r>
            <a:r>
              <a:rPr lang="pt-BR" dirty="0"/>
              <a:t>desigualdade aumentou de maneira significativa entre 1870 e 1920 no Cone Sul e no Brasil como um todo;</a:t>
            </a:r>
          </a:p>
          <a:p>
            <a:r>
              <a:rPr lang="pt-BR" dirty="0" smtClean="0"/>
              <a:t>A </a:t>
            </a:r>
            <a:r>
              <a:rPr lang="pt-BR" dirty="0"/>
              <a:t>desigualdade aumentou em todos os países, mas também aumentou entre os países;</a:t>
            </a:r>
          </a:p>
          <a:p>
            <a:r>
              <a:rPr lang="pt-BR" dirty="0" smtClean="0"/>
              <a:t>No </a:t>
            </a:r>
            <a:r>
              <a:rPr lang="pt-BR" dirty="0"/>
              <a:t>início do período, a desigualdade entre países era substancial, mas explicava menos de 10% da desigualdade total. Os restantes 90% consistiam na desigualdade dentro dos países;</a:t>
            </a:r>
          </a:p>
          <a:p>
            <a:r>
              <a:rPr lang="pt-BR" dirty="0" smtClean="0"/>
              <a:t>Ao </a:t>
            </a:r>
            <a:r>
              <a:rPr lang="pt-BR" dirty="0"/>
              <a:t>final do período as desigualdades entre países passaram a explicar cerca de 20% da desigualdade, mesmo quando as desigualdades nacionais </a:t>
            </a:r>
            <a:r>
              <a:rPr lang="pt-BR" dirty="0" smtClean="0"/>
              <a:t>tinham </a:t>
            </a:r>
            <a:r>
              <a:rPr lang="pt-BR" dirty="0"/>
              <a:t>aumentado (bom desempenho dos países do grupo 3 e sofrível desempenho do Brasil no final do século XIX);</a:t>
            </a:r>
          </a:p>
          <a:p>
            <a:r>
              <a:rPr lang="pt-BR" dirty="0" smtClean="0"/>
              <a:t>Brasil </a:t>
            </a:r>
            <a:r>
              <a:rPr lang="pt-BR" dirty="0"/>
              <a:t>e Chile exibiram níveis de desigualdade elevados e crescentes, aparentemente mais altos que os da Argentina e Uruguai.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desigualdade na </a:t>
            </a:r>
            <a:r>
              <a:rPr lang="pt-BR" dirty="0" err="1" smtClean="0"/>
              <a:t>Am</a:t>
            </a:r>
            <a:r>
              <a:rPr lang="pt-BR" dirty="0" smtClean="0"/>
              <a:t>. Latina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400" dirty="0"/>
              <a:t>Explicação tradicional ⇨dinâmica dos preços relativos ⇨ valoriza terra e deprecia trabalho ⇨suposição de pleno emprego e remuneração adequada do fator trabalho.</a:t>
            </a:r>
          </a:p>
          <a:p>
            <a:r>
              <a:rPr lang="pt-BR" sz="3400" dirty="0"/>
              <a:t>Entretanto, na AL:</a:t>
            </a:r>
          </a:p>
          <a:p>
            <a:r>
              <a:rPr lang="pt-BR" sz="3400" dirty="0"/>
              <a:t>FATORES INSTITUCIONAIS</a:t>
            </a:r>
          </a:p>
          <a:p>
            <a:r>
              <a:rPr lang="pt-BR" sz="3400" dirty="0" smtClean="0"/>
              <a:t>limitações </a:t>
            </a:r>
            <a:r>
              <a:rPr lang="pt-BR" sz="3400" dirty="0"/>
              <a:t>à entrada de mão de obra;</a:t>
            </a:r>
          </a:p>
          <a:p>
            <a:r>
              <a:rPr lang="pt-BR" sz="3400" dirty="0" smtClean="0"/>
              <a:t>uso </a:t>
            </a:r>
            <a:r>
              <a:rPr lang="pt-BR" sz="3400" dirty="0"/>
              <a:t>de trabalhadores por </a:t>
            </a:r>
            <a:r>
              <a:rPr lang="pt-BR" sz="3400" dirty="0" smtClean="0"/>
              <a:t>meios </a:t>
            </a:r>
            <a:r>
              <a:rPr lang="pt-BR" sz="3400" dirty="0"/>
              <a:t>coercitivos;</a:t>
            </a:r>
          </a:p>
          <a:p>
            <a:r>
              <a:rPr lang="pt-BR" sz="3400" dirty="0" smtClean="0"/>
              <a:t>níveis </a:t>
            </a:r>
            <a:r>
              <a:rPr lang="pt-BR" sz="3400" dirty="0"/>
              <a:t>de desigualdade não atendem condições de mercado;</a:t>
            </a:r>
          </a:p>
          <a:p>
            <a:r>
              <a:rPr lang="pt-BR" sz="3400" dirty="0" smtClean="0"/>
              <a:t>elevada </a:t>
            </a:r>
            <a:r>
              <a:rPr lang="pt-BR" sz="3400" dirty="0"/>
              <a:t>desigualdade estrutural antes do início do processo de </a:t>
            </a:r>
            <a:r>
              <a:rPr lang="pt-BR" sz="3400" dirty="0" smtClean="0"/>
              <a:t>globalização</a:t>
            </a:r>
            <a:r>
              <a:rPr lang="pt-BR" sz="3400" dirty="0"/>
              <a:t> </a:t>
            </a:r>
            <a:r>
              <a:rPr lang="pt-BR" sz="3400" dirty="0" smtClean="0"/>
              <a:t>(distribuição da propriedade da terra);</a:t>
            </a:r>
            <a:endParaRPr lang="pt-BR" sz="3400" dirty="0"/>
          </a:p>
          <a:p>
            <a:r>
              <a:rPr lang="pt-BR" sz="3400" dirty="0" smtClean="0"/>
              <a:t>modelo </a:t>
            </a:r>
            <a:r>
              <a:rPr lang="pt-BR" sz="3400" dirty="0"/>
              <a:t>de desenvolvimento elitista e concentrador de renda na 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Investimentos estrangeiros na AL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616" y="548680"/>
            <a:ext cx="5160173" cy="59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 Estrangeiros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Predomínio </a:t>
            </a:r>
            <a:r>
              <a:rPr lang="pt-BR" dirty="0"/>
              <a:t>britânico ao longo do século XIX, depois norte-americano;</a:t>
            </a:r>
          </a:p>
          <a:p>
            <a:r>
              <a:rPr lang="pt-BR" dirty="0" smtClean="0"/>
              <a:t>Predomínio </a:t>
            </a:r>
            <a:r>
              <a:rPr lang="pt-BR" dirty="0"/>
              <a:t>americano no México e do capital europeu na América do Sul;</a:t>
            </a:r>
          </a:p>
          <a:p>
            <a:r>
              <a:rPr lang="pt-BR" dirty="0" smtClean="0"/>
              <a:t>Padrão-ouro </a:t>
            </a:r>
            <a:r>
              <a:rPr lang="pt-BR" dirty="0"/>
              <a:t>operou de maneira assimétrica nos países da periferia, que experimentavam durante as crises uma simultânea queda dos preços das matérias-primas e do financiamento externo;</a:t>
            </a:r>
          </a:p>
          <a:p>
            <a:r>
              <a:rPr lang="pt-BR" dirty="0" smtClean="0"/>
              <a:t>Abandono </a:t>
            </a:r>
            <a:r>
              <a:rPr lang="pt-BR" dirty="0"/>
              <a:t>tardio do padrão-prata em alguns países </a:t>
            </a:r>
            <a:r>
              <a:rPr lang="pt-BR" dirty="0" smtClean="0"/>
              <a:t>gerou </a:t>
            </a:r>
            <a:r>
              <a:rPr lang="pt-BR" dirty="0"/>
              <a:t>uma propensão inflacionária em relação aos padrões mundiais (descontrole inflacionário e conflitos políticos: Colômbia e México);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4638"/>
            <a:ext cx="8392190" cy="592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4639"/>
            <a:ext cx="8759833" cy="53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 Estrutura produtiva e sua diversificação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crescimento no período foi baseado no aumento de exportações</a:t>
            </a:r>
          </a:p>
          <a:p>
            <a:r>
              <a:rPr lang="pt-BR" dirty="0" smtClean="0"/>
              <a:t>o mercado interno latino-americano cresceu e gerou importantes transformações;</a:t>
            </a:r>
          </a:p>
          <a:p>
            <a:r>
              <a:rPr lang="pt-BR" dirty="0" smtClean="0"/>
              <a:t>Desenvolvimento da economia urbana ⇨impacto em serviços e na indústria de transformação;</a:t>
            </a:r>
          </a:p>
          <a:p>
            <a:r>
              <a:rPr lang="pt-BR" dirty="0" smtClean="0"/>
              <a:t>A indústria já existe antes de 1929 (ver quadro);</a:t>
            </a:r>
          </a:p>
          <a:p>
            <a:r>
              <a:rPr lang="pt-BR" dirty="0" smtClean="0"/>
              <a:t>Desenvolvimento espontâneo vinculado às exportações e ao mercado interno (crescimento populacional e da renda);</a:t>
            </a:r>
          </a:p>
          <a:p>
            <a:r>
              <a:rPr lang="pt-BR" dirty="0" smtClean="0"/>
              <a:t>Setor exportador, a industrialização era um pré-requisito para a exportação de bens primários (frigoríficos, custos de transporte, encadeamentos diretos e indiretos gerados com o aumento da renda);</a:t>
            </a:r>
          </a:p>
          <a:p>
            <a:r>
              <a:rPr lang="pt-BR" dirty="0" smtClean="0"/>
              <a:t>Aumento da demanda nacional ⇨aumenta importações⇨estimulou as primeiras fase de industrialização</a:t>
            </a:r>
          </a:p>
          <a:p>
            <a:r>
              <a:rPr lang="pt-BR" dirty="0" smtClean="0"/>
              <a:t>as indústrias eram na maioria pequenas empresas mas existiam já algumas grandes empresas têxteis;</a:t>
            </a:r>
          </a:p>
          <a:p>
            <a:r>
              <a:rPr lang="pt-BR" dirty="0" smtClean="0"/>
              <a:t>crescimento natural da indústria possuía limites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Crescimento rápido na América Latina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Resultado </a:t>
            </a:r>
            <a:r>
              <a:rPr lang="pt-BR" dirty="0"/>
              <a:t>de 2 fatores:</a:t>
            </a:r>
          </a:p>
          <a:p>
            <a:r>
              <a:rPr lang="pt-BR" dirty="0"/>
              <a:t> 1) impacto da revolução dos transportes;</a:t>
            </a:r>
          </a:p>
          <a:p>
            <a:r>
              <a:rPr lang="pt-BR" dirty="0"/>
              <a:t>2) mudanças políticas e institucionais nos países latino americanos</a:t>
            </a:r>
          </a:p>
          <a:p>
            <a:r>
              <a:rPr lang="pt-BR" dirty="0" smtClean="0"/>
              <a:t>consolidação </a:t>
            </a:r>
            <a:r>
              <a:rPr lang="pt-BR" dirty="0"/>
              <a:t>das estruturas de poder político;</a:t>
            </a:r>
          </a:p>
          <a:p>
            <a:r>
              <a:rPr lang="pt-BR" dirty="0" smtClean="0"/>
              <a:t>abolição </a:t>
            </a:r>
            <a:r>
              <a:rPr lang="pt-BR" dirty="0"/>
              <a:t>da escravatura;</a:t>
            </a:r>
          </a:p>
          <a:p>
            <a:r>
              <a:rPr lang="pt-BR" dirty="0" smtClean="0"/>
              <a:t>substancial </a:t>
            </a:r>
            <a:r>
              <a:rPr lang="pt-BR" dirty="0"/>
              <a:t>fluxo de capitais do exterior;</a:t>
            </a:r>
          </a:p>
          <a:p>
            <a:r>
              <a:rPr lang="pt-BR" dirty="0" smtClean="0"/>
              <a:t>migrações europeias (crescimento populacional)</a:t>
            </a:r>
          </a:p>
          <a:p>
            <a:r>
              <a:rPr lang="pt-BR" dirty="0"/>
              <a:t>AL absorveu cerca de 12 MM de </a:t>
            </a:r>
            <a:r>
              <a:rPr lang="pt-BR" dirty="0" smtClean="0"/>
              <a:t>migrantes.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94" y="332656"/>
            <a:ext cx="8319315" cy="57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/>
              <a:t>A política econômica: estrutura tributária, protecionismo e bancos estatais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Impostos de importação ⇨% alto do valor importado</a:t>
            </a:r>
          </a:p>
          <a:p>
            <a:r>
              <a:rPr lang="pt-BR" dirty="0" smtClean="0"/>
              <a:t>Novos países ⇨formas de arrecadação ⇨tarifas aduaneiras ⇨aumento de receita e facilidade de coleta </a:t>
            </a:r>
          </a:p>
          <a:p>
            <a:r>
              <a:rPr lang="pt-BR" dirty="0" smtClean="0"/>
              <a:t>Economias agroexportadoras ⇨grande oposição ao tributo sobre as terras</a:t>
            </a:r>
          </a:p>
          <a:p>
            <a:r>
              <a:rPr lang="pt-BR" dirty="0" smtClean="0"/>
              <a:t>Tarifas fiscais ⇨efeitos protecionistas ⇨facilita o desenvolvimento da indústria</a:t>
            </a:r>
          </a:p>
          <a:p>
            <a:r>
              <a:rPr lang="pt-BR" dirty="0" smtClean="0"/>
              <a:t>Desenvolvimento financeiro e industrialização (Argentina, Brasil e México tinham o maior desenvolvimento);</a:t>
            </a:r>
          </a:p>
          <a:p>
            <a:r>
              <a:rPr lang="pt-BR" dirty="0" smtClean="0"/>
              <a:t>Estado tem um papel importante no desenvolvimento do mercado financeiro (Banco da Província de Buenos Aires, Banco de La </a:t>
            </a:r>
            <a:r>
              <a:rPr lang="pt-BR" dirty="0" err="1" smtClean="0"/>
              <a:t>Nación</a:t>
            </a:r>
            <a:r>
              <a:rPr lang="pt-BR" dirty="0" smtClean="0"/>
              <a:t> Argentina, Banco do Brasil e Caixa Econômica Federal);</a:t>
            </a:r>
          </a:p>
          <a:p>
            <a:r>
              <a:rPr lang="pt-BR" dirty="0" smtClean="0"/>
              <a:t>Transferência internacional de tecnologia ⇨problema crítico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 industrialização dirigida pelo Estado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pt-BR" dirty="0"/>
          </a:p>
          <a:p>
            <a:r>
              <a:rPr lang="pt-BR" sz="4200" dirty="0" smtClean="0"/>
              <a:t>1930</a:t>
            </a:r>
            <a:r>
              <a:rPr lang="pt-BR" sz="4200" dirty="0"/>
              <a:t>, perturbações comércio mundial =&gt; golpe fatal nas exportações</a:t>
            </a:r>
          </a:p>
          <a:p>
            <a:r>
              <a:rPr lang="pt-BR" sz="4200" dirty="0" smtClean="0"/>
              <a:t>Colapso </a:t>
            </a:r>
            <a:r>
              <a:rPr lang="pt-BR" sz="4200" dirty="0"/>
              <a:t>da primeira </a:t>
            </a:r>
            <a:r>
              <a:rPr lang="pt-BR" sz="4200" dirty="0" smtClean="0"/>
              <a:t>globalização (menor dinamismo do comércio internacional e sucessão de choques macroeconômicos)</a:t>
            </a:r>
            <a:endParaRPr lang="pt-BR" sz="4200" dirty="0"/>
          </a:p>
          <a:p>
            <a:r>
              <a:rPr lang="pt-BR" sz="4200" dirty="0"/>
              <a:t>R</a:t>
            </a:r>
            <a:r>
              <a:rPr lang="pt-BR" sz="4200" dirty="0" smtClean="0"/>
              <a:t>etrocesso </a:t>
            </a:r>
            <a:r>
              <a:rPr lang="pt-BR" sz="4200" dirty="0"/>
              <a:t>do liberalismo</a:t>
            </a:r>
          </a:p>
          <a:p>
            <a:r>
              <a:rPr lang="pt-BR" sz="4200" dirty="0"/>
              <a:t>N</a:t>
            </a:r>
            <a:r>
              <a:rPr lang="pt-BR" sz="4200" dirty="0" smtClean="0"/>
              <a:t>ovo </a:t>
            </a:r>
            <a:r>
              <a:rPr lang="pt-BR" sz="4200" dirty="0"/>
              <a:t>padrão de desenvolvimento =&gt; Industrialização dirigida pelo Estado</a:t>
            </a:r>
          </a:p>
          <a:p>
            <a:r>
              <a:rPr lang="pt-BR" sz="4200" dirty="0" smtClean="0"/>
              <a:t>Segunda </a:t>
            </a:r>
            <a:r>
              <a:rPr lang="pt-BR" sz="4200" dirty="0"/>
              <a:t>globalização, somente a partir de 1960</a:t>
            </a:r>
          </a:p>
          <a:p>
            <a:r>
              <a:rPr lang="pt-BR" sz="4200" dirty="0" smtClean="0"/>
              <a:t>Duas </a:t>
            </a:r>
            <a:r>
              <a:rPr lang="pt-BR" sz="4200" dirty="0"/>
              <a:t>fases distintas </a:t>
            </a:r>
          </a:p>
          <a:p>
            <a:r>
              <a:rPr lang="pt-BR" sz="4200" dirty="0"/>
              <a:t>&gt; 1ª Grande Depressão e a II Guerra Mundial &gt; fase de grande retração;</a:t>
            </a:r>
          </a:p>
          <a:p>
            <a:r>
              <a:rPr lang="pt-BR" sz="4200" dirty="0"/>
              <a:t>&gt; 2ª Final da Guerra e 1980 </a:t>
            </a:r>
            <a:endParaRPr lang="pt-BR" sz="4200" dirty="0" smtClean="0"/>
          </a:p>
          <a:p>
            <a:r>
              <a:rPr lang="pt-BR" sz="4200" dirty="0" smtClean="0"/>
              <a:t>&gt; </a:t>
            </a:r>
            <a:r>
              <a:rPr lang="pt-BR" sz="4200" dirty="0"/>
              <a:t>industrialização dirigida pelo Estado </a:t>
            </a:r>
            <a:endParaRPr lang="pt-BR" sz="4200" dirty="0" smtClean="0"/>
          </a:p>
          <a:p>
            <a:r>
              <a:rPr lang="pt-BR" sz="4200" dirty="0" smtClean="0"/>
              <a:t>&gt; </a:t>
            </a:r>
            <a:r>
              <a:rPr lang="pt-BR" sz="4200" dirty="0"/>
              <a:t>maior crescimento de toda a história latino-americana </a:t>
            </a:r>
            <a:endParaRPr lang="pt-BR" sz="4200" dirty="0" smtClean="0"/>
          </a:p>
          <a:p>
            <a:r>
              <a:rPr lang="pt-BR" sz="4200" dirty="0" smtClean="0"/>
              <a:t>&gt; </a:t>
            </a:r>
            <a:r>
              <a:rPr lang="pt-BR" sz="4200" dirty="0"/>
              <a:t>grande urbanização </a:t>
            </a:r>
            <a:endParaRPr lang="pt-BR" sz="4200" dirty="0" smtClean="0"/>
          </a:p>
          <a:p>
            <a:r>
              <a:rPr lang="pt-BR" sz="4200" dirty="0" smtClean="0"/>
              <a:t>&gt; </a:t>
            </a:r>
            <a:r>
              <a:rPr lang="pt-BR" sz="4200" dirty="0"/>
              <a:t>explosão demográfica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061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 choque externo (1930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Grande </a:t>
            </a:r>
            <a:r>
              <a:rPr lang="pt-BR" dirty="0"/>
              <a:t>retração no comércio mundial</a:t>
            </a:r>
          </a:p>
          <a:p>
            <a:r>
              <a:rPr lang="pt-BR" dirty="0" smtClean="0"/>
              <a:t>Países </a:t>
            </a:r>
            <a:r>
              <a:rPr lang="pt-BR" dirty="0"/>
              <a:t>celebram acordos bilaterais &gt; aumento do protecionismo</a:t>
            </a:r>
          </a:p>
          <a:p>
            <a:r>
              <a:rPr lang="pt-BR" dirty="0" smtClean="0"/>
              <a:t>Redução </a:t>
            </a:r>
            <a:r>
              <a:rPr lang="pt-BR" dirty="0"/>
              <a:t>dos fluxos financeiros </a:t>
            </a:r>
            <a:r>
              <a:rPr lang="pt-BR" dirty="0" smtClean="0"/>
              <a:t>internacionais</a:t>
            </a:r>
          </a:p>
          <a:p>
            <a:r>
              <a:rPr lang="pt-BR" dirty="0"/>
              <a:t>Uso generalizado de controles de Câmbio e acordos bilaterais</a:t>
            </a:r>
          </a:p>
          <a:p>
            <a:r>
              <a:rPr lang="pt-BR" dirty="0" smtClean="0"/>
              <a:t>Abandono </a:t>
            </a:r>
            <a:r>
              <a:rPr lang="pt-BR" dirty="0"/>
              <a:t>do padrão ouro (Inglaterra)</a:t>
            </a:r>
          </a:p>
          <a:p>
            <a:r>
              <a:rPr lang="pt-BR" dirty="0" smtClean="0"/>
              <a:t>Fim </a:t>
            </a:r>
            <a:r>
              <a:rPr lang="pt-BR" dirty="0"/>
              <a:t>da conversibilidade do dólar em ouro</a:t>
            </a:r>
          </a:p>
          <a:p>
            <a:r>
              <a:rPr lang="pt-BR" dirty="0" smtClean="0"/>
              <a:t>Depois </a:t>
            </a:r>
            <a:r>
              <a:rPr lang="pt-BR" dirty="0"/>
              <a:t>de </a:t>
            </a:r>
            <a:r>
              <a:rPr lang="pt-BR" dirty="0" err="1"/>
              <a:t>Bretton</a:t>
            </a:r>
            <a:r>
              <a:rPr lang="pt-BR" dirty="0"/>
              <a:t> Woods, criação do FMI (1944) &gt; os países podem regular os fluxos financeiros</a:t>
            </a:r>
          </a:p>
          <a:p>
            <a:r>
              <a:rPr lang="pt-BR" dirty="0" smtClean="0"/>
              <a:t>Queda </a:t>
            </a:r>
            <a:r>
              <a:rPr lang="pt-BR" dirty="0"/>
              <a:t>nos preços internacionais de produtos agrícolas</a:t>
            </a:r>
          </a:p>
          <a:p>
            <a:r>
              <a:rPr lang="pt-BR" dirty="0" smtClean="0"/>
              <a:t>Intervenções </a:t>
            </a:r>
            <a:r>
              <a:rPr lang="pt-BR" dirty="0"/>
              <a:t>para recuperação dos preços (caso mais exemplar o Café no Brasil);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6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mercado externo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Entre </a:t>
            </a:r>
            <a:r>
              <a:rPr lang="pt-BR" dirty="0"/>
              <a:t>1929 e 1932 </a:t>
            </a:r>
            <a:endParaRPr lang="pt-BR" dirty="0" smtClean="0"/>
          </a:p>
          <a:p>
            <a:r>
              <a:rPr lang="pt-BR" dirty="0" smtClean="0"/>
              <a:t>&gt; redução de 28% nas exportações</a:t>
            </a:r>
          </a:p>
          <a:p>
            <a:r>
              <a:rPr lang="pt-BR" dirty="0" smtClean="0"/>
              <a:t>&gt; redução </a:t>
            </a:r>
            <a:r>
              <a:rPr lang="pt-BR" dirty="0"/>
              <a:t>de 62% nas </a:t>
            </a:r>
            <a:r>
              <a:rPr lang="pt-BR" dirty="0" smtClean="0"/>
              <a:t>importações</a:t>
            </a:r>
          </a:p>
          <a:p>
            <a:r>
              <a:rPr lang="pt-BR" dirty="0" smtClean="0"/>
              <a:t>Suspensão dos financiamentos internacionais</a:t>
            </a:r>
          </a:p>
          <a:p>
            <a:r>
              <a:rPr lang="pt-BR" dirty="0" smtClean="0"/>
              <a:t>97% dos títulos emitidos pela AL estavam em atraso (exceto Argentina)</a:t>
            </a:r>
            <a:endParaRPr lang="pt-BR" dirty="0"/>
          </a:p>
          <a:p>
            <a:r>
              <a:rPr lang="pt-BR" dirty="0" smtClean="0"/>
              <a:t>Roosevelt </a:t>
            </a:r>
            <a:r>
              <a:rPr lang="pt-BR" dirty="0"/>
              <a:t>&gt; política de boa vizinhança com a América Latina (ao contrário de </a:t>
            </a:r>
            <a:r>
              <a:rPr lang="pt-BR" dirty="0" err="1"/>
              <a:t>Hoover</a:t>
            </a:r>
            <a:r>
              <a:rPr lang="pt-BR" dirty="0"/>
              <a:t>) &gt; maior tolerância no pagamento de dívidas </a:t>
            </a:r>
            <a:r>
              <a:rPr lang="pt-BR" dirty="0" smtClean="0"/>
              <a:t>externas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477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mercado externo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Chile (com a ↓exportações de salitre) e Cuba (política protecionista ao açúcar pelos EUA) perda de capacidade de </a:t>
            </a:r>
            <a:r>
              <a:rPr lang="pt-BR" dirty="0" smtClean="0"/>
              <a:t>importar</a:t>
            </a:r>
          </a:p>
          <a:p>
            <a:r>
              <a:rPr lang="pt-BR" dirty="0" smtClean="0"/>
              <a:t>Brasil e Colômbia se beneficiam da dependência dos EUA de pouco interesse da política protecionista dos americanos por seus produtos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9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Ativismo macroeconômico e recuperação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Forte contração do comércio</a:t>
            </a:r>
          </a:p>
          <a:p>
            <a:r>
              <a:rPr lang="pt-BR" dirty="0" smtClean="0"/>
              <a:t>Ausência de financiamento externo</a:t>
            </a:r>
          </a:p>
          <a:p>
            <a:r>
              <a:rPr lang="pt-BR" dirty="0" smtClean="0"/>
              <a:t>Uso de instrumentos de políticas:</a:t>
            </a:r>
          </a:p>
          <a:p>
            <a:r>
              <a:rPr lang="pt-BR" dirty="0" smtClean="0"/>
              <a:t>- desvalorização</a:t>
            </a:r>
          </a:p>
          <a:p>
            <a:r>
              <a:rPr lang="pt-BR" dirty="0" smtClean="0"/>
              <a:t>- controle de câmbio</a:t>
            </a:r>
          </a:p>
          <a:p>
            <a:r>
              <a:rPr lang="pt-BR" dirty="0" smtClean="0"/>
              <a:t>- aumento de tarifas</a:t>
            </a:r>
          </a:p>
          <a:p>
            <a:r>
              <a:rPr lang="pt-BR" dirty="0" smtClean="0"/>
              <a:t>- default no serviço da dívida externa </a:t>
            </a:r>
          </a:p>
          <a:p>
            <a:r>
              <a:rPr lang="pt-BR" b="1" dirty="0"/>
              <a:t>Uso de taxas de câmbio, tarifas, controles e mesmo de default incentivaram a indústria local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110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Ativismo macroeconômico e </a:t>
            </a:r>
            <a:r>
              <a:rPr lang="pt-BR" b="1" dirty="0" smtClean="0"/>
              <a:t>recuperação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A AL sente o impacto e volta-se para dentro de suas economias</a:t>
            </a:r>
          </a:p>
          <a:p>
            <a:r>
              <a:rPr lang="pt-BR" dirty="0" smtClean="0"/>
              <a:t>Movimento de industrialização e substituição de importações agrícolas</a:t>
            </a:r>
          </a:p>
          <a:p>
            <a:r>
              <a:rPr lang="pt-BR" dirty="0" smtClean="0"/>
              <a:t>Criação </a:t>
            </a:r>
            <a:r>
              <a:rPr lang="pt-BR" dirty="0"/>
              <a:t>de bancos de desenvolvimento em diversos países</a:t>
            </a:r>
          </a:p>
          <a:p>
            <a:r>
              <a:rPr lang="pt-BR" dirty="0"/>
              <a:t>- ver fig. 4.2</a:t>
            </a:r>
          </a:p>
          <a:p>
            <a:r>
              <a:rPr lang="pt-BR" dirty="0"/>
              <a:t>N</a:t>
            </a:r>
            <a:r>
              <a:rPr lang="pt-BR" dirty="0" smtClean="0"/>
              <a:t>acionalização </a:t>
            </a:r>
            <a:r>
              <a:rPr lang="pt-BR" dirty="0"/>
              <a:t>da indústria petrolífera no México (1938)</a:t>
            </a:r>
          </a:p>
          <a:p>
            <a:r>
              <a:rPr lang="pt-BR" dirty="0" smtClean="0"/>
              <a:t>Medidas de Emergência geram a Industrialização (Fase </a:t>
            </a:r>
            <a:r>
              <a:rPr lang="pt-BR" dirty="0"/>
              <a:t>pragmática da </a:t>
            </a:r>
            <a:r>
              <a:rPr lang="pt-BR" dirty="0" smtClean="0"/>
              <a:t>industrialização)</a:t>
            </a:r>
          </a:p>
          <a:p>
            <a:r>
              <a:rPr lang="pt-BR" dirty="0" smtClean="0"/>
              <a:t>Abandono da ortodoxia monetária + alívio fiscal (moratória) facilitou a adoção de políticas monetárias e fiscais expansionistas =&gt; impacto na recuperação do mercado interno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importância da </a:t>
            </a:r>
            <a:r>
              <a:rPr lang="pt-BR" dirty="0" smtClean="0"/>
              <a:t>diversificação  </a:t>
            </a:r>
            <a:r>
              <a:rPr lang="pt-BR" dirty="0"/>
              <a:t>&gt; </a:t>
            </a:r>
            <a:r>
              <a:rPr lang="pt-BR" dirty="0" smtClean="0"/>
              <a:t>produção da indústria manufatureira &gt; orientação </a:t>
            </a:r>
            <a:r>
              <a:rPr lang="pt-BR" dirty="0"/>
              <a:t>para o mercado </a:t>
            </a:r>
            <a:r>
              <a:rPr lang="pt-BR" dirty="0" smtClean="0"/>
              <a:t>interno</a:t>
            </a:r>
          </a:p>
          <a:p>
            <a:r>
              <a:rPr lang="pt-BR" dirty="0" smtClean="0"/>
              <a:t>Contribuição direta da substituição de importações</a:t>
            </a:r>
            <a:endParaRPr lang="pt-BR" dirty="0"/>
          </a:p>
          <a:p>
            <a:r>
              <a:rPr lang="pt-BR" dirty="0" smtClean="0"/>
              <a:t>Fim </a:t>
            </a:r>
            <a:r>
              <a:rPr lang="pt-BR" dirty="0"/>
              <a:t>do padrão-ouro &gt; dá origem a política anticíclicas</a:t>
            </a:r>
          </a:p>
          <a:p>
            <a:r>
              <a:rPr lang="pt-BR" dirty="0"/>
              <a:t>- ver tabela 4.2</a:t>
            </a:r>
          </a:p>
          <a:p>
            <a:r>
              <a:rPr lang="pt-BR" dirty="0" smtClean="0"/>
              <a:t>Administração </a:t>
            </a:r>
            <a:r>
              <a:rPr lang="pt-BR" dirty="0"/>
              <a:t>dos choques externos via gestão do balanço de pagamentos representou um grande papel para o desenvolvimento dos países da 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24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Ativismo macroeconômico e recuperação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Ativismo macro</a:t>
            </a:r>
          </a:p>
          <a:p>
            <a:r>
              <a:rPr lang="pt-BR" dirty="0" smtClean="0"/>
              <a:t>=&gt; países industrializados =&gt; variações da demanda agregada  (políticas </a:t>
            </a:r>
            <a:r>
              <a:rPr lang="pt-BR" dirty="0" err="1" smtClean="0"/>
              <a:t>keynesianas</a:t>
            </a:r>
            <a:r>
              <a:rPr lang="pt-BR" dirty="0" smtClean="0"/>
              <a:t>)</a:t>
            </a:r>
          </a:p>
          <a:p>
            <a:r>
              <a:rPr lang="pt-BR" dirty="0" smtClean="0"/>
              <a:t>=&gt; AL =&gt; choques externos &gt; impacto na balança de pagamentos &gt; choques de oferta de origem externa nos países da AL</a:t>
            </a:r>
          </a:p>
        </p:txBody>
      </p:sp>
    </p:spTree>
    <p:extLst>
      <p:ext uri="{BB962C8B-B14F-4D97-AF65-F5344CB8AC3E}">
        <p14:creationId xmlns:p14="http://schemas.microsoft.com/office/powerpoint/2010/main" xmlns="" val="1692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Impacto da II Guerra Mundial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 abastece os estoques de matérias primas estratégicas</a:t>
            </a:r>
          </a:p>
          <a:p>
            <a:r>
              <a:rPr lang="pt-BR" dirty="0" smtClean="0"/>
              <a:t>Escassez provocada pela Guerra &gt; impacto positivo em toda a AL</a:t>
            </a:r>
          </a:p>
          <a:p>
            <a:r>
              <a:rPr lang="pt-BR" dirty="0" smtClean="0"/>
              <a:t>Divisas de exportações não são gastas em importações devido a guerra &gt; reservas internacionais da AL crescem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48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47248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Fatos, ideias que moldaram essa industrialização (1930/50)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Paradoxos:</a:t>
            </a:r>
          </a:p>
          <a:p>
            <a:r>
              <a:rPr lang="pt-BR" dirty="0" smtClean="0"/>
              <a:t>1) AL neste momento opta por Estados menos intervencionistas</a:t>
            </a:r>
          </a:p>
          <a:p>
            <a:r>
              <a:rPr lang="pt-BR" dirty="0" smtClean="0"/>
              <a:t>2) Processo de industrialização &gt; induzido por fatores objetivos mais do que por um impulso industrializante</a:t>
            </a:r>
          </a:p>
          <a:p>
            <a:r>
              <a:rPr lang="pt-BR" dirty="0" smtClean="0"/>
              <a:t>Interesses primário exportadores ainda predominam (debilidade dos interesses industriais)</a:t>
            </a:r>
          </a:p>
          <a:p>
            <a:r>
              <a:rPr lang="pt-BR" dirty="0" smtClean="0"/>
              <a:t>Modelo misto que surge combina substituição de importações com promoção de exportações e integração regional (ver tabela 4.4)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47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Fatos</a:t>
            </a:r>
            <a:r>
              <a:rPr lang="pt-BR" dirty="0"/>
              <a:t>, ideias que moldaram essa </a:t>
            </a:r>
            <a:r>
              <a:rPr lang="pt-BR" dirty="0" smtClean="0"/>
              <a:t>industrialização (1940/60)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Explosão demográfica das décadas de 1950 e 1960 &gt; acompanhada por um rápido processo de urbanização</a:t>
            </a:r>
          </a:p>
          <a:p>
            <a:r>
              <a:rPr lang="pt-BR" dirty="0" smtClean="0"/>
              <a:t>“A industrialização da AL foi um fato antes de ser uma política e uma política antes de ser uma teoria” </a:t>
            </a:r>
            <a:r>
              <a:rPr lang="pt-BR" dirty="0" err="1" smtClean="0"/>
              <a:t>cf</a:t>
            </a:r>
            <a:r>
              <a:rPr lang="pt-BR" smtClean="0"/>
              <a:t> </a:t>
            </a:r>
            <a:r>
              <a:rPr lang="pt-BR" smtClean="0"/>
              <a:t>Love(1994)</a:t>
            </a:r>
            <a:endParaRPr lang="pt-BR" dirty="0" smtClean="0"/>
          </a:p>
          <a:p>
            <a:r>
              <a:rPr lang="pt-BR" dirty="0" smtClean="0"/>
              <a:t>“ a industrialização consistia no mecanismo principal de transferência do progresso técnico e que a estrutura produtiva caracterizava-se ...por um aumento na participação da indústria e serviços modernos e na redução dos produtos básicos, especialmente agrícolas”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329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Fases e diversidade das experiências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/>
              <a:t>Fase pragmática </a:t>
            </a:r>
            <a:r>
              <a:rPr lang="pt-BR" dirty="0" smtClean="0"/>
              <a:t>de substituição de importações (choques externos da década de 30 e da Segunda Guerra Mundial);</a:t>
            </a:r>
          </a:p>
          <a:p>
            <a:r>
              <a:rPr lang="pt-BR" b="1" dirty="0" smtClean="0"/>
              <a:t>Fase clássica</a:t>
            </a:r>
            <a:r>
              <a:rPr lang="pt-BR" dirty="0" smtClean="0"/>
              <a:t>, fim da guerra e meados dos anos 60 &gt; esgotamento das reservas em dólares &gt; crise de balanço de pagamentos &gt; queda dos preços do produtos primários &gt; estratégia de industrialização consciente com planos de desenvolvimento em todos os países; industrialização dirigida pelo Estado</a:t>
            </a:r>
          </a:p>
          <a:p>
            <a:r>
              <a:rPr lang="pt-BR" b="1" dirty="0" smtClean="0"/>
              <a:t>Fase da industrialização madura </a:t>
            </a:r>
            <a:r>
              <a:rPr lang="pt-BR" dirty="0" smtClean="0"/>
              <a:t>dirigida pelo Estado, a partir dos anos 60, forte influência das </a:t>
            </a:r>
            <a:r>
              <a:rPr lang="pt-BR" dirty="0" err="1" smtClean="0"/>
              <a:t>idéias</a:t>
            </a:r>
            <a:r>
              <a:rPr lang="pt-BR" dirty="0" smtClean="0"/>
              <a:t> da CEPAL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84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28" y="1988840"/>
            <a:ext cx="8766852" cy="301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Exportações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</a:t>
            </a:r>
            <a:r>
              <a:rPr lang="pt-BR" dirty="0"/>
              <a:t>desempenho do setor exportador foi o motor do crescimento econômico;</a:t>
            </a:r>
          </a:p>
          <a:p>
            <a:r>
              <a:rPr lang="pt-BR" dirty="0" smtClean="0"/>
              <a:t>Baseado </a:t>
            </a:r>
            <a:r>
              <a:rPr lang="pt-BR" dirty="0"/>
              <a:t>em produtos agropecuários ou minerais</a:t>
            </a:r>
          </a:p>
          <a:p>
            <a:r>
              <a:rPr lang="pt-BR" dirty="0" smtClean="0"/>
              <a:t>Expansão </a:t>
            </a:r>
            <a:r>
              <a:rPr lang="pt-BR" dirty="0"/>
              <a:t>espetacular da Argentina (Grupo 1)</a:t>
            </a:r>
          </a:p>
          <a:p>
            <a:r>
              <a:rPr lang="pt-BR" dirty="0" smtClean="0"/>
              <a:t>Brasil </a:t>
            </a:r>
            <a:r>
              <a:rPr lang="pt-BR" dirty="0"/>
              <a:t>e Venezuela (Grupo 2) crescimento menor</a:t>
            </a:r>
          </a:p>
          <a:p>
            <a:r>
              <a:rPr lang="pt-BR" dirty="0" smtClean="0"/>
              <a:t>O </a:t>
            </a:r>
            <a:r>
              <a:rPr lang="pt-BR" dirty="0"/>
              <a:t>primeiro produto exportado dos países latino-americanos respondia em média por 50% das exportações;</a:t>
            </a:r>
          </a:p>
          <a:p>
            <a:r>
              <a:rPr lang="pt-BR" dirty="0" smtClean="0"/>
              <a:t>Conceito </a:t>
            </a:r>
            <a:r>
              <a:rPr lang="pt-BR" dirty="0"/>
              <a:t>de Loteria dos produtos primários (sorte+dotação de recursos)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1422"/>
            <a:ext cx="7843553" cy="47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13176"/>
            <a:ext cx="77768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Alguns pontos a destacar sobre o período (1870-1913)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uma </a:t>
            </a:r>
            <a:r>
              <a:rPr lang="pt-BR" dirty="0"/>
              <a:t>maior proporção da população dedicada a atividades competitivas internacionais;</a:t>
            </a:r>
          </a:p>
          <a:p>
            <a:r>
              <a:rPr lang="pt-BR" dirty="0" smtClean="0"/>
              <a:t>valorização </a:t>
            </a:r>
            <a:r>
              <a:rPr lang="pt-BR" dirty="0"/>
              <a:t>da produção exportadora;</a:t>
            </a:r>
          </a:p>
          <a:p>
            <a:r>
              <a:rPr lang="pt-BR" dirty="0" smtClean="0"/>
              <a:t>países </a:t>
            </a:r>
            <a:r>
              <a:rPr lang="pt-BR" dirty="0"/>
              <a:t>com exportação de minerais absorveram uma menor proporção da força de trabalho do que nos países com produção agroexportadora;</a:t>
            </a:r>
          </a:p>
          <a:p>
            <a:r>
              <a:rPr lang="pt-BR" dirty="0" smtClean="0"/>
              <a:t> </a:t>
            </a:r>
            <a:r>
              <a:rPr lang="pt-BR" dirty="0"/>
              <a:t>café foi um caso excepcional (altos preços internacionais e geração de dinamismo interno</a:t>
            </a:r>
            <a:r>
              <a:rPr lang="pt-BR" dirty="0" smtClean="0"/>
              <a:t>).</a:t>
            </a:r>
          </a:p>
          <a:p>
            <a:r>
              <a:rPr lang="pt-BR" dirty="0" smtClean="0"/>
              <a:t>após </a:t>
            </a:r>
            <a:r>
              <a:rPr lang="pt-BR" dirty="0"/>
              <a:t>esse período há um aumento de volatilidade dos preços de produtos primários;</a:t>
            </a:r>
          </a:p>
          <a:p>
            <a:r>
              <a:rPr lang="pt-BR" dirty="0" smtClean="0"/>
              <a:t>no </a:t>
            </a:r>
            <a:r>
              <a:rPr lang="pt-BR" dirty="0"/>
              <a:t>período seguinte (até 1930) – deterioração dos termos de troca.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Termos de troca - evolução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294" y="764704"/>
            <a:ext cx="5308018" cy="575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Ambiente social, político e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Estabilidade </a:t>
            </a:r>
            <a:r>
              <a:rPr lang="pt-BR" dirty="0"/>
              <a:t>política ⇨consolidação do poder centralizado dos Estados nacionais ⇨ governos oligárquicos</a:t>
            </a:r>
          </a:p>
          <a:p>
            <a:r>
              <a:rPr lang="pt-BR" b="1" dirty="0"/>
              <a:t>Questão colocada</a:t>
            </a:r>
          </a:p>
          <a:p>
            <a:r>
              <a:rPr lang="pt-BR" dirty="0"/>
              <a:t>Avanços institucionais que provocaram a onda de </a:t>
            </a:r>
            <a:r>
              <a:rPr lang="pt-BR" dirty="0" smtClean="0"/>
              <a:t>crescimento?  </a:t>
            </a:r>
            <a:r>
              <a:rPr lang="pt-BR" dirty="0"/>
              <a:t>ou</a:t>
            </a:r>
          </a:p>
          <a:p>
            <a:r>
              <a:rPr lang="pt-BR" dirty="0"/>
              <a:t>As oportunidades criadas pela demanda internacional e redução de custos de transportes que evitaram as turbulências </a:t>
            </a:r>
            <a:r>
              <a:rPr lang="pt-BR" dirty="0" smtClean="0"/>
              <a:t>políticas?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1765</Words>
  <Application>Microsoft Office PowerPoint</Application>
  <PresentationFormat>Apresentação na tela (4:3)</PresentationFormat>
  <Paragraphs>161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GLOBALIZAÇÃO, CONSOLIDAÇÃO INSTITUCIONAL E DESENVOLVIMENTO PRIMÁRIO-EXPORTADOR (1870-1929)  </vt:lpstr>
      <vt:lpstr>Crescimento rápido na América Latina </vt:lpstr>
      <vt:lpstr>Slide 3</vt:lpstr>
      <vt:lpstr>Slide 4</vt:lpstr>
      <vt:lpstr>Exportações</vt:lpstr>
      <vt:lpstr>Slide 6</vt:lpstr>
      <vt:lpstr> Alguns pontos a destacar sobre o período (1870-1913) </vt:lpstr>
      <vt:lpstr>Termos de troca - evolução</vt:lpstr>
      <vt:lpstr>Ambiente social, político e institucional</vt:lpstr>
      <vt:lpstr>Mercado de terras </vt:lpstr>
      <vt:lpstr>Mercados de trabalho</vt:lpstr>
      <vt:lpstr>Slide 12</vt:lpstr>
      <vt:lpstr>A questão da desigualdade </vt:lpstr>
      <vt:lpstr>A desigualdade na Am. Latina</vt:lpstr>
      <vt:lpstr>Investimentos estrangeiros na AL</vt:lpstr>
      <vt:lpstr>Investimentos Estrangeiros</vt:lpstr>
      <vt:lpstr>Slide 17</vt:lpstr>
      <vt:lpstr>Slide 18</vt:lpstr>
      <vt:lpstr>A Estrutura produtiva e sua diversificação</vt:lpstr>
      <vt:lpstr>Slide 20</vt:lpstr>
      <vt:lpstr>A política econômica: estrutura tributária, protecionismo e bancos estatais </vt:lpstr>
      <vt:lpstr>A industrialização dirigida pelo Estado</vt:lpstr>
      <vt:lpstr>O choque externo (1930)</vt:lpstr>
      <vt:lpstr>O mercado externo</vt:lpstr>
      <vt:lpstr>O mercado externo</vt:lpstr>
      <vt:lpstr>Ativismo macroeconômico e recuperação</vt:lpstr>
      <vt:lpstr>Ativismo macroeconômico e recuperação</vt:lpstr>
      <vt:lpstr>Ativismo macroeconômico e recuperação</vt:lpstr>
      <vt:lpstr>Impacto da II Guerra Mundial </vt:lpstr>
      <vt:lpstr>Fatos, ideias que moldaram essa industrialização (1930/50)</vt:lpstr>
      <vt:lpstr>Fatos, ideias que moldaram essa industrialização (1940/60)</vt:lpstr>
      <vt:lpstr>Fases e diversidade das experiências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GLOBALIZAÇÃO, CONSOLIDAÇÃO INSITITUCIONAL E DESENVOLVIMENTO PRIMÁRIO-EXPORTADOR (1870-1929)</dc:title>
  <dc:creator>EDGARD</dc:creator>
  <cp:lastModifiedBy>Alunos 1</cp:lastModifiedBy>
  <cp:revision>66</cp:revision>
  <dcterms:created xsi:type="dcterms:W3CDTF">2017-08-27T16:26:07Z</dcterms:created>
  <dcterms:modified xsi:type="dcterms:W3CDTF">2008-01-01T04:59:45Z</dcterms:modified>
</cp:coreProperties>
</file>