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0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94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7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0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5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9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17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4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21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1E4200-66C1-4187-B19B-C3A22DEC0149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1EA842D-27BA-4FDC-9E14-F4274FB64EAD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1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84E62-914F-4C62-BB9F-1490FE814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Topics in phonetics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F93F9-5BE9-4800-A096-C9CF39295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Intonation 2</a:t>
            </a:r>
          </a:p>
        </p:txBody>
      </p:sp>
    </p:spTree>
    <p:extLst>
      <p:ext uri="{BB962C8B-B14F-4D97-AF65-F5344CB8AC3E}">
        <p14:creationId xmlns:p14="http://schemas.microsoft.com/office/powerpoint/2010/main" val="1041884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0A3F-B2EB-4832-8F75-323C4BE7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7634-3EAA-44C2-A216-2F756B8A2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8678"/>
            <a:ext cx="9720073" cy="46614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                     //     WHAT shall we GIVE </a:t>
            </a:r>
            <a:r>
              <a:rPr lang="en-GB" u="sng" dirty="0"/>
              <a:t>CLAIRE</a:t>
            </a:r>
            <a:r>
              <a:rPr lang="en-GB" dirty="0"/>
              <a:t>? //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</a:t>
            </a:r>
            <a:r>
              <a:rPr lang="en-US" dirty="0"/>
              <a:t>//      Well, as she likes </a:t>
            </a:r>
            <a:r>
              <a:rPr lang="en-US" u="sng" dirty="0" err="1"/>
              <a:t>READ</a:t>
            </a:r>
            <a:r>
              <a:rPr lang="en-US" dirty="0" err="1"/>
              <a:t>ing</a:t>
            </a:r>
            <a:r>
              <a:rPr lang="en-US" dirty="0"/>
              <a:t> //     we could GIVE her a </a:t>
            </a:r>
            <a:r>
              <a:rPr lang="en-US" u="sng" dirty="0"/>
              <a:t>BOOK</a:t>
            </a:r>
            <a:r>
              <a:rPr lang="en-US" dirty="0"/>
              <a:t>//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Falling tones: information presented as new to the listener. (Telling…or asking).</a:t>
            </a:r>
          </a:p>
          <a:p>
            <a:pPr marL="0" indent="0">
              <a:buNone/>
            </a:pPr>
            <a:r>
              <a:rPr lang="en-US" dirty="0"/>
              <a:t>Rising tones (fall-rise): information presented as shared with listener (Referring).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82449-2ED2-46FC-8A7B-030ECF65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0" b="9911"/>
          <a:stretch/>
        </p:blipFill>
        <p:spPr>
          <a:xfrm>
            <a:off x="1024128" y="2304684"/>
            <a:ext cx="6766560" cy="1043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B5A15-F1C0-45E7-B142-8E6FA6664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84" b="10216"/>
          <a:stretch/>
        </p:blipFill>
        <p:spPr>
          <a:xfrm>
            <a:off x="1222514" y="4167874"/>
            <a:ext cx="6846070" cy="10436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389C75-67A0-47FC-B733-E4AE67CBA653}"/>
              </a:ext>
            </a:extLst>
          </p:cNvPr>
          <p:cNvCxnSpPr/>
          <p:nvPr/>
        </p:nvCxnSpPr>
        <p:spPr>
          <a:xfrm>
            <a:off x="3230217" y="1948070"/>
            <a:ext cx="278296" cy="136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2E64F9-7067-4FE8-8343-BFE0029DC2E2}"/>
              </a:ext>
            </a:extLst>
          </p:cNvPr>
          <p:cNvCxnSpPr/>
          <p:nvPr/>
        </p:nvCxnSpPr>
        <p:spPr>
          <a:xfrm>
            <a:off x="2166730" y="3737113"/>
            <a:ext cx="178905" cy="1391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362E5A-8ABE-4EF2-A362-3A794704AB63}"/>
              </a:ext>
            </a:extLst>
          </p:cNvPr>
          <p:cNvCxnSpPr/>
          <p:nvPr/>
        </p:nvCxnSpPr>
        <p:spPr>
          <a:xfrm flipV="1">
            <a:off x="2345635" y="3737113"/>
            <a:ext cx="198782" cy="139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FD29AC-9B90-49A5-9E6C-DA6B709699A8}"/>
              </a:ext>
            </a:extLst>
          </p:cNvPr>
          <p:cNvCxnSpPr>
            <a:cxnSpLocks/>
          </p:cNvCxnSpPr>
          <p:nvPr/>
        </p:nvCxnSpPr>
        <p:spPr>
          <a:xfrm>
            <a:off x="5963478" y="3737113"/>
            <a:ext cx="251791" cy="14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5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76CCB-2D9A-478C-90E5-B7C96BE3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EFE10-BFD4-41FC-9001-D531632F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28800"/>
            <a:ext cx="9720073" cy="44805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Say the following sentences. Your partner has to decide which question they are answering.</a:t>
            </a:r>
          </a:p>
          <a:p>
            <a:endParaRPr lang="en-GB" dirty="0"/>
          </a:p>
          <a:p>
            <a:r>
              <a:rPr lang="en-GB" dirty="0"/>
              <a:t>1.	// I met </a:t>
            </a:r>
            <a:r>
              <a:rPr lang="en-GB" dirty="0" err="1"/>
              <a:t>ROBert</a:t>
            </a:r>
            <a:r>
              <a:rPr lang="en-GB" dirty="0"/>
              <a:t> // this </a:t>
            </a:r>
            <a:r>
              <a:rPr lang="en-GB" dirty="0" err="1"/>
              <a:t>MORNing</a:t>
            </a:r>
            <a:r>
              <a:rPr lang="en-GB" dirty="0"/>
              <a:t> //</a:t>
            </a:r>
          </a:p>
          <a:p>
            <a:r>
              <a:rPr lang="en-GB" dirty="0"/>
              <a:t>A)	Who did you meet today?</a:t>
            </a:r>
          </a:p>
          <a:p>
            <a:r>
              <a:rPr lang="en-GB" dirty="0"/>
              <a:t>B)	When did you meet Robert?</a:t>
            </a:r>
          </a:p>
          <a:p>
            <a:endParaRPr lang="en-GB" dirty="0"/>
          </a:p>
          <a:p>
            <a:r>
              <a:rPr lang="en-GB" dirty="0"/>
              <a:t>2. 	//He </a:t>
            </a:r>
            <a:r>
              <a:rPr lang="en-GB" dirty="0" err="1"/>
              <a:t>appLIED</a:t>
            </a:r>
            <a:r>
              <a:rPr lang="en-GB" dirty="0"/>
              <a:t> for </a:t>
            </a:r>
            <a:r>
              <a:rPr lang="en-GB" dirty="0" err="1"/>
              <a:t>uni</a:t>
            </a:r>
            <a:r>
              <a:rPr lang="en-GB" u="sng" dirty="0" err="1"/>
              <a:t>VERS</a:t>
            </a:r>
            <a:r>
              <a:rPr lang="en-GB" dirty="0" err="1"/>
              <a:t>ity</a:t>
            </a:r>
            <a:r>
              <a:rPr lang="en-GB" dirty="0"/>
              <a:t> // when he KNEW he had </a:t>
            </a:r>
            <a:r>
              <a:rPr lang="en-GB" u="sng" dirty="0"/>
              <a:t>PASSED</a:t>
            </a:r>
            <a:r>
              <a:rPr lang="en-GB" dirty="0"/>
              <a:t>//</a:t>
            </a:r>
          </a:p>
          <a:p>
            <a:r>
              <a:rPr lang="en-GB" dirty="0"/>
              <a:t>A) 	His exam results were good! What did he do when he got them?</a:t>
            </a:r>
          </a:p>
          <a:p>
            <a:r>
              <a:rPr lang="en-GB" dirty="0"/>
              <a:t>B) 	So, he’s hoping to go to university. Has he applied yet?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5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11FA-1654-4545-AEFF-8C15BF1F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FC02-466D-4D08-979B-726BFDE2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Look at the following exchanges. Which intonation (telling or referring) would you use for the responses?</a:t>
            </a:r>
          </a:p>
          <a:p>
            <a:endParaRPr lang="en-GB" sz="2800" dirty="0"/>
          </a:p>
          <a:p>
            <a:r>
              <a:rPr lang="en-GB" sz="2800" dirty="0"/>
              <a:t>1. 	A: //HAVE you had </a:t>
            </a:r>
            <a:r>
              <a:rPr lang="en-GB" sz="2800" u="sng" dirty="0" err="1"/>
              <a:t>DINN</a:t>
            </a:r>
            <a:r>
              <a:rPr lang="en-GB" sz="2800" dirty="0" err="1"/>
              <a:t>er</a:t>
            </a:r>
            <a:r>
              <a:rPr lang="en-GB" sz="2800" dirty="0"/>
              <a:t>//</a:t>
            </a:r>
          </a:p>
          <a:p>
            <a:r>
              <a:rPr lang="en-GB" sz="2800" dirty="0"/>
              <a:t>    	B: // I’ve had </a:t>
            </a:r>
            <a:r>
              <a:rPr lang="en-GB" sz="2800" u="sng" dirty="0" err="1"/>
              <a:t>SOME</a:t>
            </a:r>
            <a:r>
              <a:rPr lang="en-GB" sz="2800" dirty="0" err="1"/>
              <a:t>thing</a:t>
            </a:r>
            <a:r>
              <a:rPr lang="en-GB" sz="2800" dirty="0"/>
              <a:t>//</a:t>
            </a:r>
          </a:p>
          <a:p>
            <a:endParaRPr lang="en-GB" sz="2800" dirty="0"/>
          </a:p>
          <a:p>
            <a:r>
              <a:rPr lang="en-GB" sz="2800" dirty="0"/>
              <a:t>2.	A: //WHEN will it </a:t>
            </a:r>
            <a:r>
              <a:rPr lang="en-GB" sz="2800" u="sng" dirty="0"/>
              <a:t>START</a:t>
            </a:r>
            <a:r>
              <a:rPr lang="en-GB" sz="2800" dirty="0"/>
              <a:t>//</a:t>
            </a:r>
          </a:p>
          <a:p>
            <a:pPr marL="128016" lvl="1" indent="0">
              <a:buNone/>
            </a:pPr>
            <a:r>
              <a:rPr lang="en-GB" sz="2800" dirty="0"/>
              <a:t>	B: //It </a:t>
            </a:r>
            <a:r>
              <a:rPr lang="en-GB" sz="2800" dirty="0" err="1"/>
              <a:t>SHOULDn’t</a:t>
            </a:r>
            <a:r>
              <a:rPr lang="en-GB" sz="2800" dirty="0"/>
              <a:t> be </a:t>
            </a:r>
            <a:r>
              <a:rPr lang="en-GB" sz="2800" u="sng" dirty="0"/>
              <a:t>LONG</a:t>
            </a:r>
            <a:r>
              <a:rPr lang="en-GB" sz="2800" dirty="0"/>
              <a:t> now//</a:t>
            </a:r>
          </a:p>
        </p:txBody>
      </p:sp>
    </p:spTree>
    <p:extLst>
      <p:ext uri="{BB962C8B-B14F-4D97-AF65-F5344CB8AC3E}">
        <p14:creationId xmlns:p14="http://schemas.microsoft.com/office/powerpoint/2010/main" val="789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311FA-1654-4545-AEFF-8C15BF1F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FC02-466D-4D08-979B-726BFDE2C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Fall-rise is perhaps more likely as the response does not give much ‘new’ information or extend B’s knowledge. Falling intonation might sound rather abrupt.</a:t>
            </a:r>
          </a:p>
          <a:p>
            <a:r>
              <a:rPr lang="en-GB" sz="2800" dirty="0"/>
              <a:t>1. 	A: //HAVE you had </a:t>
            </a:r>
            <a:r>
              <a:rPr lang="en-GB" sz="2800" u="sng" dirty="0" err="1"/>
              <a:t>DINN</a:t>
            </a:r>
            <a:r>
              <a:rPr lang="en-GB" sz="2800" dirty="0" err="1"/>
              <a:t>er</a:t>
            </a:r>
            <a:r>
              <a:rPr lang="en-GB" sz="2800" dirty="0"/>
              <a:t>//			Fall</a:t>
            </a:r>
          </a:p>
          <a:p>
            <a:r>
              <a:rPr lang="en-GB" sz="2800" dirty="0"/>
              <a:t>    	B: // I’ve had </a:t>
            </a:r>
            <a:r>
              <a:rPr lang="en-GB" sz="2800" u="sng" dirty="0" err="1"/>
              <a:t>SOME</a:t>
            </a:r>
            <a:r>
              <a:rPr lang="en-GB" sz="2800" dirty="0" err="1"/>
              <a:t>thing</a:t>
            </a:r>
            <a:r>
              <a:rPr lang="en-GB" sz="2800" dirty="0"/>
              <a:t>//			Fall-rise</a:t>
            </a:r>
          </a:p>
          <a:p>
            <a:endParaRPr lang="en-GB" sz="2800" dirty="0"/>
          </a:p>
          <a:p>
            <a:r>
              <a:rPr lang="en-GB" sz="2800" dirty="0"/>
              <a:t>2.	A: //WHEN will it </a:t>
            </a:r>
            <a:r>
              <a:rPr lang="en-GB" sz="2800" u="sng" dirty="0"/>
              <a:t>START</a:t>
            </a:r>
            <a:r>
              <a:rPr lang="en-GB" sz="2800" dirty="0"/>
              <a:t>//			Fall</a:t>
            </a:r>
          </a:p>
          <a:p>
            <a:pPr marL="128016" lvl="1" indent="0">
              <a:buNone/>
            </a:pPr>
            <a:r>
              <a:rPr lang="en-GB" sz="2800" dirty="0"/>
              <a:t>	B: //It </a:t>
            </a:r>
            <a:r>
              <a:rPr lang="en-GB" sz="2800" dirty="0" err="1"/>
              <a:t>SHOULDn’t</a:t>
            </a:r>
            <a:r>
              <a:rPr lang="en-GB" sz="2800" dirty="0"/>
              <a:t> be </a:t>
            </a:r>
            <a:r>
              <a:rPr lang="en-GB" sz="2800" u="sng" dirty="0"/>
              <a:t>LONG</a:t>
            </a:r>
            <a:r>
              <a:rPr lang="en-GB" sz="2800" dirty="0"/>
              <a:t> now//		Fall-rise</a:t>
            </a:r>
          </a:p>
        </p:txBody>
      </p:sp>
    </p:spTree>
    <p:extLst>
      <p:ext uri="{BB962C8B-B14F-4D97-AF65-F5344CB8AC3E}">
        <p14:creationId xmlns:p14="http://schemas.microsoft.com/office/powerpoint/2010/main" val="116042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F93-CE4D-498B-96C6-E0AACC7C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roles and status of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D655-2590-42BA-9122-615E32B7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008307" cy="4023360"/>
          </a:xfrm>
        </p:spPr>
        <p:txBody>
          <a:bodyPr/>
          <a:lstStyle/>
          <a:p>
            <a:r>
              <a:rPr lang="en-GB" sz="2400" dirty="0"/>
              <a:t>A mother is talking to her son, who has just attended a job interview wearing jeans and a t-shirt. How does she say the following utterance?</a:t>
            </a:r>
          </a:p>
          <a:p>
            <a:endParaRPr lang="en-GB" dirty="0"/>
          </a:p>
          <a:p>
            <a:pPr marL="128016" lvl="1" indent="0">
              <a:buNone/>
            </a:pPr>
            <a:r>
              <a:rPr lang="en-GB" sz="2800" dirty="0"/>
              <a:t>//</a:t>
            </a:r>
            <a:r>
              <a:rPr lang="en-GB" sz="2800" dirty="0" err="1"/>
              <a:t>SUREly</a:t>
            </a:r>
            <a:r>
              <a:rPr lang="en-GB" sz="2800" dirty="0"/>
              <a:t> you </a:t>
            </a:r>
            <a:r>
              <a:rPr lang="en-GB" sz="2800" u="sng" dirty="0" err="1"/>
              <a:t>RE</a:t>
            </a:r>
            <a:r>
              <a:rPr lang="en-GB" sz="2800" dirty="0" err="1"/>
              <a:t>alised</a:t>
            </a:r>
            <a:r>
              <a:rPr lang="en-GB" sz="2800" dirty="0"/>
              <a:t> // </a:t>
            </a:r>
            <a:r>
              <a:rPr lang="en-GB" sz="2800" dirty="0" err="1"/>
              <a:t>EVerybody</a:t>
            </a:r>
            <a:r>
              <a:rPr lang="en-GB" sz="2800" dirty="0"/>
              <a:t> would be </a:t>
            </a:r>
            <a:r>
              <a:rPr lang="en-GB" sz="2800" dirty="0" err="1"/>
              <a:t>WEARing</a:t>
            </a:r>
            <a:r>
              <a:rPr lang="en-GB" sz="2800" dirty="0"/>
              <a:t> </a:t>
            </a:r>
            <a:r>
              <a:rPr lang="en-GB" sz="2800" u="sng" dirty="0"/>
              <a:t>SUITS</a:t>
            </a:r>
            <a:r>
              <a:rPr lang="en-GB" sz="2800" dirty="0"/>
              <a:t> //</a:t>
            </a:r>
          </a:p>
        </p:txBody>
      </p:sp>
    </p:spTree>
    <p:extLst>
      <p:ext uri="{BB962C8B-B14F-4D97-AF65-F5344CB8AC3E}">
        <p14:creationId xmlns:p14="http://schemas.microsoft.com/office/powerpoint/2010/main" val="2608238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CF93-CE4D-498B-96C6-E0AACC7C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roles and status of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D655-2590-42BA-9122-615E32B7E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54350" cy="4023360"/>
          </a:xfrm>
        </p:spPr>
        <p:txBody>
          <a:bodyPr/>
          <a:lstStyle/>
          <a:p>
            <a:r>
              <a:rPr lang="en-GB" sz="2400" dirty="0"/>
              <a:t>A mother is talking to her son, who has just attended a job interview wearing jeans and a t-shirt. How does she say the following utterance?</a:t>
            </a:r>
          </a:p>
          <a:p>
            <a:pPr marL="128016" lvl="1" indent="0">
              <a:buNone/>
            </a:pPr>
            <a:endParaRPr lang="en-GB" dirty="0"/>
          </a:p>
          <a:p>
            <a:pPr marL="128016" lvl="1" indent="0">
              <a:buNone/>
            </a:pPr>
            <a:r>
              <a:rPr lang="en-GB" sz="2800" dirty="0"/>
              <a:t>//    </a:t>
            </a:r>
            <a:r>
              <a:rPr lang="en-GB" sz="2800" dirty="0" err="1"/>
              <a:t>SUREly</a:t>
            </a:r>
            <a:r>
              <a:rPr lang="en-GB" sz="2800" dirty="0"/>
              <a:t> you </a:t>
            </a:r>
            <a:r>
              <a:rPr lang="en-GB" sz="2800" u="sng" dirty="0" err="1"/>
              <a:t>RE</a:t>
            </a:r>
            <a:r>
              <a:rPr lang="en-GB" sz="2800" dirty="0" err="1"/>
              <a:t>alised</a:t>
            </a:r>
            <a:r>
              <a:rPr lang="en-GB" sz="2800" dirty="0"/>
              <a:t> //     </a:t>
            </a:r>
            <a:r>
              <a:rPr lang="en-GB" sz="2800" dirty="0" err="1"/>
              <a:t>EVerybody</a:t>
            </a:r>
            <a:r>
              <a:rPr lang="en-GB" sz="2800" dirty="0"/>
              <a:t> would be </a:t>
            </a:r>
            <a:r>
              <a:rPr lang="en-GB" sz="2800" dirty="0" err="1"/>
              <a:t>WEARing</a:t>
            </a:r>
            <a:r>
              <a:rPr lang="en-GB" sz="2800" dirty="0"/>
              <a:t> </a:t>
            </a:r>
            <a:r>
              <a:rPr lang="en-GB" sz="2800" u="sng" dirty="0"/>
              <a:t>SUITS</a:t>
            </a:r>
            <a:r>
              <a:rPr lang="en-GB" sz="2800" dirty="0"/>
              <a:t> //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8001F-A035-48FF-9230-4A859D46F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010" b="11031"/>
          <a:stretch/>
        </p:blipFill>
        <p:spPr>
          <a:xfrm>
            <a:off x="751725" y="4383155"/>
            <a:ext cx="10264877" cy="144117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628B3D-926F-4FD2-82F8-F83997C50EE6}"/>
              </a:ext>
            </a:extLst>
          </p:cNvPr>
          <p:cNvCxnSpPr/>
          <p:nvPr/>
        </p:nvCxnSpPr>
        <p:spPr>
          <a:xfrm flipV="1">
            <a:off x="1610139" y="3429000"/>
            <a:ext cx="208722" cy="29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3FC589-C769-4BD2-8D1D-6C0ED265E960}"/>
              </a:ext>
            </a:extLst>
          </p:cNvPr>
          <p:cNvCxnSpPr>
            <a:cxnSpLocks/>
          </p:cNvCxnSpPr>
          <p:nvPr/>
        </p:nvCxnSpPr>
        <p:spPr>
          <a:xfrm flipV="1">
            <a:off x="5396948" y="3429000"/>
            <a:ext cx="178904" cy="298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95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7381-A682-492F-B650-46000B5E5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24E6C-84B1-47AE-A564-AF899ADCE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 rising tone indicates that the speaker is taking a dominant role for some reason: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asserting authority (social role)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continuing a turn if the interlocutor seems to be about to interrupt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assuming the right to question the listener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24786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03DF-5DCF-4552-B30D-FC31990F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Practice: the bank manager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4B219-1E22-46D9-8A94-28FA9E98D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1838739"/>
            <a:ext cx="11052313" cy="490993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is a bank manager, interviewing a client, B, about a possible loan.</a:t>
            </a:r>
          </a:p>
          <a:p>
            <a:endParaRPr lang="en-GB" dirty="0"/>
          </a:p>
          <a:p>
            <a:r>
              <a:rPr lang="en-GB" dirty="0"/>
              <a:t>A:	So you are interested in some sort of loan Mr/Miss Jones?</a:t>
            </a:r>
          </a:p>
          <a:p>
            <a:r>
              <a:rPr lang="en-GB" dirty="0"/>
              <a:t>B:	That’s right. You see I want to raise enough money for a deposit on a small flat.</a:t>
            </a:r>
          </a:p>
          <a:p>
            <a:r>
              <a:rPr lang="en-GB" dirty="0"/>
              <a:t>A:	Do you mean to buy?</a:t>
            </a:r>
          </a:p>
          <a:p>
            <a:r>
              <a:rPr lang="en-GB" dirty="0"/>
              <a:t>B:	Yes, I don’t want to go on renting.</a:t>
            </a:r>
          </a:p>
          <a:p>
            <a:r>
              <a:rPr lang="en-GB" dirty="0"/>
              <a:t>A:	I see. Do you think you can get a mortgage?</a:t>
            </a:r>
          </a:p>
          <a:p>
            <a:r>
              <a:rPr lang="en-GB" dirty="0"/>
              <a:t>B:	Yes, I’ve seen about that. You see I’ve got a secure job with a good salary.</a:t>
            </a:r>
          </a:p>
          <a:p>
            <a:r>
              <a:rPr lang="en-GB" dirty="0"/>
              <a:t>A:	I see. And is the flat for yourself? Will you be living there alone?</a:t>
            </a:r>
          </a:p>
          <a:p>
            <a:r>
              <a:rPr lang="en-GB" dirty="0"/>
              <a:t>B:	Yes, for the moment, anyway. Why? Does that make a difference to the loan?</a:t>
            </a:r>
          </a:p>
          <a:p>
            <a:r>
              <a:rPr lang="en-GB" dirty="0"/>
              <a:t>A:	No, no. Just interested, that’s all.</a:t>
            </a:r>
          </a:p>
        </p:txBody>
      </p:sp>
    </p:spTree>
    <p:extLst>
      <p:ext uri="{BB962C8B-B14F-4D97-AF65-F5344CB8AC3E}">
        <p14:creationId xmlns:p14="http://schemas.microsoft.com/office/powerpoint/2010/main" val="2707917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3275-D817-45D1-A51C-0304D172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0176-0ABF-4D02-AD14-85B8E26A9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Where in the following introduction would you lower the pitch of your voice?</a:t>
            </a:r>
          </a:p>
          <a:p>
            <a:endParaRPr lang="en-GB" dirty="0"/>
          </a:p>
          <a:p>
            <a:pPr marL="128016" lvl="1" indent="0">
              <a:buNone/>
            </a:pPr>
            <a:r>
              <a:rPr lang="en-GB" sz="2800" dirty="0"/>
              <a:t>… for this sixth and I’m sorry to say final programme in the series of broadcasts on linguistics and the mind, I am joined by Professor Roger King, who holds the Chair of Psychology at University College London. Thanks for coming, Professor, good of you to give us your time. You’ve made a special study of intonation and gesture…</a:t>
            </a:r>
          </a:p>
        </p:txBody>
      </p:sp>
    </p:spTree>
    <p:extLst>
      <p:ext uri="{BB962C8B-B14F-4D97-AF65-F5344CB8AC3E}">
        <p14:creationId xmlns:p14="http://schemas.microsoft.com/office/powerpoint/2010/main" val="336156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3275-D817-45D1-A51C-0304D172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0176-0ABF-4D02-AD14-85B8E26A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303643"/>
          </a:xfrm>
        </p:spPr>
        <p:txBody>
          <a:bodyPr>
            <a:normAutofit/>
          </a:bodyPr>
          <a:lstStyle/>
          <a:p>
            <a:r>
              <a:rPr lang="en-GB" dirty="0"/>
              <a:t>Where in the following introduction would you lower the pitch of your voice?</a:t>
            </a:r>
          </a:p>
          <a:p>
            <a:endParaRPr lang="en-GB" dirty="0"/>
          </a:p>
          <a:p>
            <a:pPr marL="128016" lvl="1" indent="0">
              <a:buNone/>
            </a:pPr>
            <a:r>
              <a:rPr lang="en-GB" sz="2800" dirty="0"/>
              <a:t>… for this sixth and   </a:t>
            </a:r>
            <a:r>
              <a:rPr lang="en-GB" sz="2000" dirty="0">
                <a:solidFill>
                  <a:srgbClr val="FF0000"/>
                </a:solidFill>
              </a:rPr>
              <a:t>I’m sorry to say   </a:t>
            </a:r>
            <a:r>
              <a:rPr lang="en-GB" sz="2800" dirty="0"/>
              <a:t>final programme in the series of broadcasts on linguistics and the mind, I am joined by Professor Roger King, who holds the Chair of Psychology at University College London. Thanks for coming, Professor,  </a:t>
            </a:r>
            <a:r>
              <a:rPr lang="en-GB" sz="2000" dirty="0">
                <a:solidFill>
                  <a:srgbClr val="FF0000"/>
                </a:solidFill>
              </a:rPr>
              <a:t>good of you to give us your time</a:t>
            </a:r>
            <a:r>
              <a:rPr lang="en-GB" sz="2800" dirty="0"/>
              <a:t>.   You’ve made a special study of intonation and gesture…</a:t>
            </a:r>
          </a:p>
          <a:p>
            <a:pPr marL="128016" lvl="1" indent="0">
              <a:buNone/>
            </a:pPr>
            <a:endParaRPr lang="en-GB" sz="2800" dirty="0"/>
          </a:p>
          <a:p>
            <a:pPr marL="128016" lvl="1" indent="0">
              <a:buNone/>
            </a:pPr>
            <a:r>
              <a:rPr lang="en-GB" sz="2800" i="1" dirty="0">
                <a:solidFill>
                  <a:srgbClr val="FF0000"/>
                </a:solidFill>
              </a:rPr>
              <a:t>Additional information, ‘asides’</a:t>
            </a:r>
          </a:p>
          <a:p>
            <a:pPr marL="128016" lvl="1" indent="0">
              <a:buNone/>
            </a:pPr>
            <a:r>
              <a:rPr lang="en-GB" sz="2800" i="1" dirty="0">
                <a:solidFill>
                  <a:srgbClr val="FF0000"/>
                </a:solidFill>
              </a:rPr>
              <a:t>Reformulations/paraphrases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7E6B69-880B-469B-B2BF-BAEE26C74485}"/>
              </a:ext>
            </a:extLst>
          </p:cNvPr>
          <p:cNvCxnSpPr/>
          <p:nvPr/>
        </p:nvCxnSpPr>
        <p:spPr>
          <a:xfrm>
            <a:off x="4114800" y="3230217"/>
            <a:ext cx="0" cy="34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3913B-C00B-4A01-ADFB-96E4DDAD3A2C}"/>
              </a:ext>
            </a:extLst>
          </p:cNvPr>
          <p:cNvCxnSpPr/>
          <p:nvPr/>
        </p:nvCxnSpPr>
        <p:spPr>
          <a:xfrm flipV="1">
            <a:off x="5923722" y="3230217"/>
            <a:ext cx="0" cy="3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632CBD-7291-40B0-8A89-4B02F0F11E28}"/>
              </a:ext>
            </a:extLst>
          </p:cNvPr>
          <p:cNvCxnSpPr/>
          <p:nvPr/>
        </p:nvCxnSpPr>
        <p:spPr>
          <a:xfrm>
            <a:off x="7702826" y="4393096"/>
            <a:ext cx="0" cy="26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F6E06E-F12A-4C3E-A1A2-BBE3D7DEE60A}"/>
              </a:ext>
            </a:extLst>
          </p:cNvPr>
          <p:cNvCxnSpPr/>
          <p:nvPr/>
        </p:nvCxnSpPr>
        <p:spPr>
          <a:xfrm flipV="1">
            <a:off x="1888434" y="4733413"/>
            <a:ext cx="0" cy="285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4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A272-4A47-437D-AAF9-491F8CCE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892C-7170-4458-8EB6-BF5F225A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0142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 Teaching discourse intonation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 Key concepts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4000" dirty="0"/>
              <a:t>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0D5CA-705F-451C-8871-96B298A1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05" y="1586330"/>
            <a:ext cx="3131364" cy="45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5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3275-D817-45D1-A51C-0304D172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key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0176-0ABF-4D02-AD14-85B8E26A9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5999"/>
            <a:ext cx="9720073" cy="430364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128016" lvl="1" indent="0">
              <a:buNone/>
            </a:pPr>
            <a:r>
              <a:rPr lang="en-GB" sz="2800" dirty="0"/>
              <a:t>    … for this sixth and   </a:t>
            </a:r>
            <a:r>
              <a:rPr lang="en-GB" sz="2000" dirty="0">
                <a:solidFill>
                  <a:srgbClr val="FF0000"/>
                </a:solidFill>
              </a:rPr>
              <a:t>I’m sorry to say   </a:t>
            </a:r>
            <a:r>
              <a:rPr lang="en-GB" sz="2800" dirty="0"/>
              <a:t>final programme in the series on linguistics</a:t>
            </a:r>
            <a:endParaRPr lang="en-GB" sz="2800" i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7E6B69-880B-469B-B2BF-BAEE26C74485}"/>
              </a:ext>
            </a:extLst>
          </p:cNvPr>
          <p:cNvCxnSpPr/>
          <p:nvPr/>
        </p:nvCxnSpPr>
        <p:spPr>
          <a:xfrm>
            <a:off x="4532244" y="3230217"/>
            <a:ext cx="0" cy="347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23913B-C00B-4A01-ADFB-96E4DDAD3A2C}"/>
              </a:ext>
            </a:extLst>
          </p:cNvPr>
          <p:cNvCxnSpPr/>
          <p:nvPr/>
        </p:nvCxnSpPr>
        <p:spPr>
          <a:xfrm flipV="1">
            <a:off x="6291470" y="3230217"/>
            <a:ext cx="0" cy="308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D37DEEE-3C4E-486B-A0DB-92EEC624F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54" b="10724"/>
          <a:stretch/>
        </p:blipFill>
        <p:spPr>
          <a:xfrm>
            <a:off x="228601" y="4130219"/>
            <a:ext cx="10411632" cy="15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20EF-4166-4833-B459-F7A89040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4C90-4326-4CB7-8AA9-AC62EC516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Insert low key information into the following utterances.</a:t>
            </a:r>
          </a:p>
          <a:p>
            <a:endParaRPr lang="en-GB" dirty="0"/>
          </a:p>
          <a:p>
            <a:r>
              <a:rPr lang="en-GB" dirty="0"/>
              <a:t>1. 	In the holidays			the school will be repainted.</a:t>
            </a:r>
          </a:p>
          <a:p>
            <a:endParaRPr lang="en-GB" dirty="0"/>
          </a:p>
          <a:p>
            <a:r>
              <a:rPr lang="en-GB" dirty="0"/>
              <a:t>2.	In Britain  			the driver sits on the right-hand side.</a:t>
            </a:r>
          </a:p>
          <a:p>
            <a:endParaRPr lang="en-GB" dirty="0"/>
          </a:p>
          <a:p>
            <a:r>
              <a:rPr lang="en-GB" dirty="0"/>
              <a:t>3.	Since he gave up smoking 		he’s been much more active.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B3BC-7203-4D7C-8457-43D94739EB03}"/>
              </a:ext>
            </a:extLst>
          </p:cNvPr>
          <p:cNvSpPr txBox="1"/>
          <p:nvPr/>
        </p:nvSpPr>
        <p:spPr>
          <a:xfrm>
            <a:off x="3727175" y="2971800"/>
            <a:ext cx="1828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 lessons</a:t>
            </a:r>
          </a:p>
          <a:p>
            <a:r>
              <a:rPr lang="en-GB" dirty="0"/>
              <a:t>no teachers</a:t>
            </a:r>
          </a:p>
          <a:p>
            <a:r>
              <a:rPr lang="en-GB" dirty="0"/>
              <a:t>no classes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20077-3A9C-4B4C-9BCC-F963B6BD7EA6}"/>
              </a:ext>
            </a:extLst>
          </p:cNvPr>
          <p:cNvSpPr txBox="1"/>
          <p:nvPr/>
        </p:nvSpPr>
        <p:spPr>
          <a:xfrm>
            <a:off x="3180522" y="4087367"/>
            <a:ext cx="22959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drive on left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D5099-2B29-48B1-B193-9C3D96A98DB6}"/>
              </a:ext>
            </a:extLst>
          </p:cNvPr>
          <p:cNvSpPr txBox="1"/>
          <p:nvPr/>
        </p:nvSpPr>
        <p:spPr>
          <a:xfrm>
            <a:off x="5014489" y="5027766"/>
            <a:ext cx="140618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doctor</a:t>
            </a:r>
          </a:p>
          <a:p>
            <a:pPr algn="ctr"/>
            <a:r>
              <a:rPr lang="en-GB" dirty="0"/>
              <a:t>advised</a:t>
            </a:r>
          </a:p>
        </p:txBody>
      </p:sp>
    </p:spTree>
    <p:extLst>
      <p:ext uri="{BB962C8B-B14F-4D97-AF65-F5344CB8AC3E}">
        <p14:creationId xmlns:p14="http://schemas.microsoft.com/office/powerpoint/2010/main" val="247268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8890-38BA-4074-A470-5A4D01E8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D296-EE2A-44B5-AAD5-88DCDC02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Can you work out the kinds of contrast that are sometimes signalled by high key?</a:t>
            </a:r>
          </a:p>
          <a:p>
            <a:endParaRPr lang="en-GB" dirty="0"/>
          </a:p>
          <a:p>
            <a:r>
              <a:rPr lang="en-GB" sz="2400" dirty="0"/>
              <a:t>1.	A:	It’s a </a:t>
            </a:r>
            <a:r>
              <a:rPr lang="en-GB" sz="2400" u="sng" dirty="0" err="1"/>
              <a:t>HORR</a:t>
            </a:r>
            <a:r>
              <a:rPr lang="en-GB" sz="2400" dirty="0" err="1"/>
              <a:t>ible</a:t>
            </a:r>
            <a:r>
              <a:rPr lang="en-GB" sz="2400" dirty="0"/>
              <a:t> JOB.</a:t>
            </a:r>
          </a:p>
          <a:p>
            <a:pPr marL="128016" lvl="1" indent="0">
              <a:buNone/>
            </a:pPr>
            <a:r>
              <a:rPr lang="en-GB" sz="2400" dirty="0"/>
              <a:t>  	B:	But you were so  PLEASED to   </a:t>
            </a:r>
            <a:r>
              <a:rPr lang="en-GB" sz="2400" u="sng" dirty="0"/>
              <a:t>GET</a:t>
            </a:r>
            <a:r>
              <a:rPr lang="en-GB" sz="2400" dirty="0"/>
              <a:t> it!</a:t>
            </a:r>
          </a:p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r>
              <a:rPr lang="en-GB" sz="2400" dirty="0"/>
              <a:t>2.	A:	I didn’t </a:t>
            </a:r>
            <a:r>
              <a:rPr lang="en-GB" sz="2400" u="sng" dirty="0"/>
              <a:t>DO</a:t>
            </a:r>
            <a:r>
              <a:rPr lang="en-GB" sz="2400" dirty="0"/>
              <a:t> it.</a:t>
            </a:r>
          </a:p>
          <a:p>
            <a:pPr marL="128016" lvl="1" indent="0">
              <a:buNone/>
            </a:pPr>
            <a:r>
              <a:rPr lang="en-GB" sz="2400" dirty="0"/>
              <a:t>	B:	Yes, you   </a:t>
            </a:r>
            <a:r>
              <a:rPr lang="en-GB" sz="2400" u="sng" dirty="0"/>
              <a:t>DID!</a:t>
            </a:r>
          </a:p>
          <a:p>
            <a:pPr marL="128016" lvl="1" indent="0">
              <a:buNone/>
            </a:pPr>
            <a:endParaRPr lang="en-GB" sz="2400" u="sng" dirty="0"/>
          </a:p>
          <a:p>
            <a:pPr marL="128016" lvl="1" indent="0">
              <a:buNone/>
            </a:pPr>
            <a:r>
              <a:rPr lang="en-GB" sz="2400" dirty="0"/>
              <a:t>3.	A:	It was </a:t>
            </a:r>
            <a:r>
              <a:rPr lang="en-GB" sz="2400" u="sng" dirty="0"/>
              <a:t>SAD</a:t>
            </a:r>
            <a:r>
              <a:rPr lang="en-GB" sz="2400" dirty="0"/>
              <a:t>.</a:t>
            </a:r>
          </a:p>
          <a:p>
            <a:pPr marL="128016" lvl="1" indent="0">
              <a:buNone/>
            </a:pPr>
            <a:r>
              <a:rPr lang="en-GB" sz="2400" dirty="0"/>
              <a:t>	B:	It was   </a:t>
            </a:r>
            <a:r>
              <a:rPr lang="en-GB" sz="2400" u="sng" dirty="0" err="1"/>
              <a:t>DEV</a:t>
            </a:r>
            <a:r>
              <a:rPr lang="en-GB" sz="2400" dirty="0" err="1"/>
              <a:t>astating</a:t>
            </a:r>
            <a:r>
              <a:rPr lang="en-GB" sz="2400" dirty="0"/>
              <a:t>!</a:t>
            </a:r>
          </a:p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0281F-A46E-4467-B602-E93750B6F890}"/>
              </a:ext>
            </a:extLst>
          </p:cNvPr>
          <p:cNvCxnSpPr>
            <a:cxnSpLocks/>
          </p:cNvCxnSpPr>
          <p:nvPr/>
        </p:nvCxnSpPr>
        <p:spPr>
          <a:xfrm flipV="1">
            <a:off x="4890052" y="3498575"/>
            <a:ext cx="0" cy="3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E09925-CD85-4E33-A9AF-0DE53A972BF3}"/>
              </a:ext>
            </a:extLst>
          </p:cNvPr>
          <p:cNvCxnSpPr/>
          <p:nvPr/>
        </p:nvCxnSpPr>
        <p:spPr>
          <a:xfrm>
            <a:off x="6470374" y="3498575"/>
            <a:ext cx="0" cy="3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42E3C2-E6FA-48F5-8676-E23549B6D23B}"/>
              </a:ext>
            </a:extLst>
          </p:cNvPr>
          <p:cNvCxnSpPr>
            <a:cxnSpLocks/>
          </p:cNvCxnSpPr>
          <p:nvPr/>
        </p:nvCxnSpPr>
        <p:spPr>
          <a:xfrm flipV="1">
            <a:off x="3975651" y="4663839"/>
            <a:ext cx="0" cy="25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1E77BD-BA4D-4017-B896-C18389A5E912}"/>
              </a:ext>
            </a:extLst>
          </p:cNvPr>
          <p:cNvCxnSpPr>
            <a:cxnSpLocks/>
          </p:cNvCxnSpPr>
          <p:nvPr/>
        </p:nvCxnSpPr>
        <p:spPr>
          <a:xfrm flipV="1">
            <a:off x="3710608" y="5750517"/>
            <a:ext cx="0" cy="25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2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18890-38BA-4074-A470-5A4D01E8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finally…contrasts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5D296-EE2A-44B5-AAD5-88DCDC02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Can you work out the kinds of contrast that are sometimes signalled by high key?</a:t>
            </a:r>
          </a:p>
          <a:p>
            <a:endParaRPr lang="en-GB" dirty="0"/>
          </a:p>
          <a:p>
            <a:r>
              <a:rPr lang="en-GB" sz="2400" dirty="0"/>
              <a:t>1.	A:	It’s a </a:t>
            </a:r>
            <a:r>
              <a:rPr lang="en-GB" sz="2400" u="sng" dirty="0" err="1"/>
              <a:t>HORR</a:t>
            </a:r>
            <a:r>
              <a:rPr lang="en-GB" sz="2400" dirty="0" err="1"/>
              <a:t>ible</a:t>
            </a:r>
            <a:r>
              <a:rPr lang="en-GB" sz="2400" dirty="0"/>
              <a:t> JOB.</a:t>
            </a:r>
          </a:p>
          <a:p>
            <a:pPr marL="128016" lvl="1" indent="0">
              <a:buNone/>
            </a:pPr>
            <a:r>
              <a:rPr lang="en-GB" sz="2400" dirty="0"/>
              <a:t>  	B:	But you were so  PLEASED to   </a:t>
            </a:r>
            <a:r>
              <a:rPr lang="en-GB" sz="2400" u="sng" dirty="0"/>
              <a:t>GET</a:t>
            </a:r>
            <a:r>
              <a:rPr lang="en-GB" sz="2400" dirty="0"/>
              <a:t> it!       </a:t>
            </a:r>
            <a:r>
              <a:rPr lang="en-GB" sz="2400" i="1" dirty="0"/>
              <a:t>Word/idea contrast</a:t>
            </a:r>
          </a:p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r>
              <a:rPr lang="en-GB" sz="2400" dirty="0"/>
              <a:t>2.	A:	I didn’t </a:t>
            </a:r>
            <a:r>
              <a:rPr lang="en-GB" sz="2400" u="sng" dirty="0"/>
              <a:t>DO</a:t>
            </a:r>
            <a:r>
              <a:rPr lang="en-GB" sz="2400" dirty="0"/>
              <a:t> it.</a:t>
            </a:r>
          </a:p>
          <a:p>
            <a:pPr marL="128016" lvl="1" indent="0">
              <a:buNone/>
            </a:pPr>
            <a:r>
              <a:rPr lang="en-GB" sz="2400" dirty="0"/>
              <a:t>	B:	Yes, you   </a:t>
            </a:r>
            <a:r>
              <a:rPr lang="en-GB" sz="2400" u="sng" dirty="0"/>
              <a:t>DID</a:t>
            </a:r>
            <a:r>
              <a:rPr lang="en-GB" sz="2400" dirty="0"/>
              <a:t>!					</a:t>
            </a:r>
            <a:r>
              <a:rPr lang="en-GB" sz="2400" i="1" dirty="0"/>
              <a:t>Disagreement</a:t>
            </a:r>
            <a:r>
              <a:rPr lang="en-GB" sz="2400" dirty="0"/>
              <a:t>	</a:t>
            </a:r>
          </a:p>
          <a:p>
            <a:pPr marL="128016" lvl="1" indent="0">
              <a:buNone/>
            </a:pPr>
            <a:endParaRPr lang="en-GB" sz="2400" u="sng" dirty="0"/>
          </a:p>
          <a:p>
            <a:pPr marL="128016" lvl="1" indent="0">
              <a:buNone/>
            </a:pPr>
            <a:r>
              <a:rPr lang="en-GB" sz="2400" dirty="0"/>
              <a:t>3.	A:	It was </a:t>
            </a:r>
            <a:r>
              <a:rPr lang="en-GB" sz="2400" u="sng" dirty="0"/>
              <a:t>SAD</a:t>
            </a:r>
            <a:r>
              <a:rPr lang="en-GB" sz="2400" dirty="0"/>
              <a:t>.</a:t>
            </a:r>
          </a:p>
          <a:p>
            <a:pPr marL="128016" lvl="1" indent="0">
              <a:buNone/>
            </a:pPr>
            <a:r>
              <a:rPr lang="en-GB" sz="2400" dirty="0"/>
              <a:t>	B:	It was   </a:t>
            </a:r>
            <a:r>
              <a:rPr lang="en-GB" sz="2400" u="sng" dirty="0" err="1"/>
              <a:t>DEV</a:t>
            </a:r>
            <a:r>
              <a:rPr lang="en-GB" sz="2400" dirty="0" err="1"/>
              <a:t>astating</a:t>
            </a:r>
            <a:r>
              <a:rPr lang="en-GB" sz="2400" dirty="0"/>
              <a:t>!				</a:t>
            </a:r>
            <a:r>
              <a:rPr lang="en-GB" sz="2400" i="1" dirty="0"/>
              <a:t>Strong agreement</a:t>
            </a:r>
            <a:endParaRPr lang="en-GB" sz="2400" dirty="0"/>
          </a:p>
          <a:p>
            <a:pPr marL="128016" lvl="1" indent="0">
              <a:buNone/>
            </a:pPr>
            <a:endParaRPr lang="en-GB" sz="2400" dirty="0"/>
          </a:p>
          <a:p>
            <a:pPr marL="128016" lvl="1" indent="0">
              <a:buNone/>
            </a:pP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20281F-A46E-4467-B602-E93750B6F890}"/>
              </a:ext>
            </a:extLst>
          </p:cNvPr>
          <p:cNvCxnSpPr>
            <a:cxnSpLocks/>
          </p:cNvCxnSpPr>
          <p:nvPr/>
        </p:nvCxnSpPr>
        <p:spPr>
          <a:xfrm flipV="1">
            <a:off x="4890052" y="3498575"/>
            <a:ext cx="0" cy="3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E09925-CD85-4E33-A9AF-0DE53A972BF3}"/>
              </a:ext>
            </a:extLst>
          </p:cNvPr>
          <p:cNvCxnSpPr/>
          <p:nvPr/>
        </p:nvCxnSpPr>
        <p:spPr>
          <a:xfrm>
            <a:off x="6470374" y="3498575"/>
            <a:ext cx="0" cy="3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42E3C2-E6FA-48F5-8676-E23549B6D23B}"/>
              </a:ext>
            </a:extLst>
          </p:cNvPr>
          <p:cNvCxnSpPr>
            <a:cxnSpLocks/>
          </p:cNvCxnSpPr>
          <p:nvPr/>
        </p:nvCxnSpPr>
        <p:spPr>
          <a:xfrm flipV="1">
            <a:off x="3975651" y="4663839"/>
            <a:ext cx="0" cy="25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1E77BD-BA4D-4017-B896-C18389A5E912}"/>
              </a:ext>
            </a:extLst>
          </p:cNvPr>
          <p:cNvCxnSpPr>
            <a:cxnSpLocks/>
          </p:cNvCxnSpPr>
          <p:nvPr/>
        </p:nvCxnSpPr>
        <p:spPr>
          <a:xfrm flipV="1">
            <a:off x="3710608" y="5750517"/>
            <a:ext cx="0" cy="256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65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D4CB-CB31-43C9-8AAB-9E800FE1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671D2-B6A8-49BC-AA71-90258C92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key is not a rising shift in intonation but a</a:t>
            </a:r>
            <a:r>
              <a:rPr lang="en-GB" i="1" dirty="0"/>
              <a:t> jump </a:t>
            </a:r>
            <a:r>
              <a:rPr lang="en-GB" dirty="0"/>
              <a:t>to a higher pitch level for a word or (part of a ) phrase.</a:t>
            </a:r>
          </a:p>
          <a:p>
            <a:endParaRPr lang="en-GB" dirty="0"/>
          </a:p>
          <a:p>
            <a:pPr marL="128016" lvl="1" indent="0">
              <a:buNone/>
            </a:pPr>
            <a:r>
              <a:rPr lang="en-GB" sz="2800" dirty="0"/>
              <a:t>           </a:t>
            </a:r>
            <a:r>
              <a:rPr lang="en-US" sz="2800" dirty="0"/>
              <a:t>But you were so  PLEASED to   GET it! 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8698-FCAE-44B5-9C73-EA426845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182" y="3429000"/>
            <a:ext cx="188843" cy="3977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D1C93E-0294-4231-BB3E-9679724AAD1F}"/>
              </a:ext>
            </a:extLst>
          </p:cNvPr>
          <p:cNvCxnSpPr/>
          <p:nvPr/>
        </p:nvCxnSpPr>
        <p:spPr>
          <a:xfrm>
            <a:off x="6450496" y="3498779"/>
            <a:ext cx="0" cy="327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B4BDCBE-1793-4976-B67A-3242BD96C0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756" b="9607"/>
          <a:stretch/>
        </p:blipFill>
        <p:spPr>
          <a:xfrm>
            <a:off x="323021" y="4204252"/>
            <a:ext cx="8206409" cy="1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3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44D7-AE70-4802-B7E5-D2C8FCD4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B1A78-9F10-484B-985A-EB402F05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3559" cy="40233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Choose the response to the utterance that might be in high key.</a:t>
            </a:r>
          </a:p>
          <a:p>
            <a:endParaRPr lang="en-GB" dirty="0"/>
          </a:p>
          <a:p>
            <a:r>
              <a:rPr lang="en-GB" dirty="0"/>
              <a:t>A:	So you couldn’t do it?			A:	Remember eating those oysters?</a:t>
            </a:r>
          </a:p>
          <a:p>
            <a:r>
              <a:rPr lang="en-GB" dirty="0"/>
              <a:t>B1:	No, even though I tried and tried.	B1:	I never eat oysters.</a:t>
            </a:r>
          </a:p>
          <a:p>
            <a:r>
              <a:rPr lang="en-GB" dirty="0"/>
              <a:t>B2:	Yes, I managed it in the end.		B2:	Oh yes, they were lovely.</a:t>
            </a:r>
          </a:p>
          <a:p>
            <a:endParaRPr lang="en-GB" dirty="0"/>
          </a:p>
          <a:p>
            <a:r>
              <a:rPr lang="en-GB" dirty="0"/>
              <a:t>A:	I love horror movies.			A:	I think we should fly to Rio.</a:t>
            </a:r>
          </a:p>
          <a:p>
            <a:r>
              <a:rPr lang="en-GB" dirty="0"/>
              <a:t>B1:	So do I!					B1:	It’s a bit expensive.</a:t>
            </a:r>
          </a:p>
          <a:p>
            <a:r>
              <a:rPr lang="en-GB" dirty="0"/>
              <a:t>B2:	I hate them!				B2:	Totally!</a:t>
            </a:r>
          </a:p>
        </p:txBody>
      </p:sp>
    </p:spTree>
    <p:extLst>
      <p:ext uri="{BB962C8B-B14F-4D97-AF65-F5344CB8AC3E}">
        <p14:creationId xmlns:p14="http://schemas.microsoft.com/office/powerpoint/2010/main" val="3249583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072E-06DF-43B9-8DC6-DF6D22E2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C7B-1FAA-405D-BAFB-CE042A4C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684168" cy="4023360"/>
          </a:xfrm>
        </p:spPr>
        <p:txBody>
          <a:bodyPr>
            <a:normAutofit/>
          </a:bodyPr>
          <a:lstStyle/>
          <a:p>
            <a:r>
              <a:rPr lang="en-GB" sz="2800" dirty="0"/>
              <a:t>1. The complexities of intonation can be simplified to a few core concepts:</a:t>
            </a:r>
          </a:p>
          <a:p>
            <a:endParaRPr lang="en-GB" sz="2800" dirty="0"/>
          </a:p>
          <a:p>
            <a:pPr lvl="1"/>
            <a:r>
              <a:rPr lang="en-GB" sz="2800" dirty="0"/>
              <a:t> Telling versus referring (new versus given information) (falling versus fall-rise tones)</a:t>
            </a:r>
          </a:p>
          <a:p>
            <a:pPr lvl="1"/>
            <a:r>
              <a:rPr lang="en-GB" sz="2800" dirty="0"/>
              <a:t> Additional information (low key)</a:t>
            </a:r>
          </a:p>
          <a:p>
            <a:pPr lvl="1"/>
            <a:r>
              <a:rPr lang="en-GB" sz="2800" dirty="0"/>
              <a:t> Dominance (rising tones)</a:t>
            </a:r>
          </a:p>
          <a:p>
            <a:pPr lvl="1"/>
            <a:r>
              <a:rPr lang="en-GB" sz="2800" dirty="0"/>
              <a:t> Contrasts (high key)</a:t>
            </a:r>
          </a:p>
        </p:txBody>
      </p:sp>
    </p:spTree>
    <p:extLst>
      <p:ext uri="{BB962C8B-B14F-4D97-AF65-F5344CB8AC3E}">
        <p14:creationId xmlns:p14="http://schemas.microsoft.com/office/powerpoint/2010/main" val="395475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579B-7044-45EA-86E5-5A575561D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A3F9B-D468-4071-93A0-24BC58A92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These core concepts can be learned by a cycle of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awareness activities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explanations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practice activities.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0" indent="0">
              <a:buNone/>
            </a:pPr>
            <a:r>
              <a:rPr lang="en-GB" sz="2800" i="1" dirty="0"/>
              <a:t>Do you think they are effective and a valuable use of classroom time? How would you research their effectiveness?</a:t>
            </a:r>
          </a:p>
        </p:txBody>
      </p:sp>
    </p:spTree>
    <p:extLst>
      <p:ext uri="{BB962C8B-B14F-4D97-AF65-F5344CB8AC3E}">
        <p14:creationId xmlns:p14="http://schemas.microsoft.com/office/powerpoint/2010/main" val="1408011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12C1-3D22-4D38-8413-463397FB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 in phonetics: what we have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6B0F1-E611-4437-B9F5-45B8767F8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Revisiting the IPA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Normative accents (RP and </a:t>
            </a:r>
            <a:r>
              <a:rPr lang="en-GB" sz="2800" dirty="0" err="1"/>
              <a:t>GenAm</a:t>
            </a:r>
            <a:r>
              <a:rPr lang="en-GB" sz="28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English as a Lingua Franca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Accents of English (USA, British, World &amp; Brazilian)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Acoustic phonetics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Rhythm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Intonation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 Practice in transcription</a:t>
            </a:r>
          </a:p>
        </p:txBody>
      </p:sp>
    </p:spTree>
    <p:extLst>
      <p:ext uri="{BB962C8B-B14F-4D97-AF65-F5344CB8AC3E}">
        <p14:creationId xmlns:p14="http://schemas.microsoft.com/office/powerpoint/2010/main" val="3428669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89ADE-843E-4F67-919D-881C0D9D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changed? The course ‘can do’s’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5FCFE-81C3-4AC3-8875-94014FDF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40" y="1967949"/>
            <a:ext cx="10048462" cy="467139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this course has been successful, you can: (more or less effectively)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read and write phonetic script more confidently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recognise particular accents more accurately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say how your own accent converges with and diverges from Gen Am and RP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identify voiced and voiceless phonemes on a spectrograph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identify lax and </a:t>
            </a:r>
            <a:r>
              <a:rPr lang="en-GB" dirty="0" err="1"/>
              <a:t>fortis</a:t>
            </a:r>
            <a:r>
              <a:rPr lang="en-GB" dirty="0"/>
              <a:t> vowels on a spectrograph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identify regular rhythmic patterns in poetry and spontaneous speech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identify core intonation patterns and the meanings that they signal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think about how to teach intonation patterns (and if it is worth doing so)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80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D5ABF6-C229-49B3-9E1E-68CF1ACE2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Assumptions about how intonation can be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43E434-7489-4AC3-9B72-CD33FBD78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1. Raising awareness: give examples</a:t>
            </a:r>
          </a:p>
          <a:p>
            <a:r>
              <a:rPr lang="en-GB" sz="3600" dirty="0"/>
              <a:t>2. Explanation: describe the system</a:t>
            </a:r>
          </a:p>
          <a:p>
            <a:r>
              <a:rPr lang="en-GB" sz="3600" dirty="0"/>
              <a:t>3. Imitation: practice with further examples</a:t>
            </a:r>
          </a:p>
        </p:txBody>
      </p:sp>
    </p:spTree>
    <p:extLst>
      <p:ext uri="{BB962C8B-B14F-4D97-AF65-F5344CB8AC3E}">
        <p14:creationId xmlns:p14="http://schemas.microsoft.com/office/powerpoint/2010/main" val="3118656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4F43-AD33-4C4E-9DAB-F5E3F7B0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assignments…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E28C-6498-4040-920E-DCDB4A327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online home assignments will have helped your ‘ear training’.</a:t>
            </a:r>
          </a:p>
          <a:p>
            <a:endParaRPr lang="en-GB" sz="2800" dirty="0"/>
          </a:p>
          <a:p>
            <a:r>
              <a:rPr lang="en-GB" sz="2800" dirty="0"/>
              <a:t>The final assignment will have helped you to transfer the knowledge you have acquired to the analysis of an individual’s accent.</a:t>
            </a:r>
          </a:p>
          <a:p>
            <a:endParaRPr lang="en-GB" sz="2800" dirty="0"/>
          </a:p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æŋks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ɪts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fʌn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69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E32C-6AC7-4BD7-946A-48018147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9E6DD-580E-42DC-ACD8-B2D9DC36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67333" cy="4023360"/>
          </a:xfrm>
        </p:spPr>
        <p:txBody>
          <a:bodyPr>
            <a:normAutofit/>
          </a:bodyPr>
          <a:lstStyle/>
          <a:p>
            <a:r>
              <a:rPr lang="en-GB" sz="2800" dirty="0"/>
              <a:t>1. </a:t>
            </a:r>
            <a:r>
              <a:rPr lang="en-GB" sz="2800" b="1" dirty="0"/>
              <a:t>Highlighting</a:t>
            </a:r>
            <a:r>
              <a:rPr lang="en-GB" sz="2800" dirty="0"/>
              <a:t>: identifying tonic syllables and intonation movements</a:t>
            </a:r>
          </a:p>
          <a:p>
            <a:r>
              <a:rPr lang="en-GB" sz="2800" dirty="0"/>
              <a:t>2. </a:t>
            </a:r>
            <a:r>
              <a:rPr lang="en-GB" sz="2800" b="1" dirty="0"/>
              <a:t>Telling and referring</a:t>
            </a:r>
            <a:r>
              <a:rPr lang="en-GB" sz="2800" dirty="0"/>
              <a:t>: the two main intonation patterns (fall + fall-rise)</a:t>
            </a:r>
          </a:p>
          <a:p>
            <a:r>
              <a:rPr lang="en-GB" sz="2800" dirty="0"/>
              <a:t>3. </a:t>
            </a:r>
            <a:r>
              <a:rPr lang="en-GB" sz="2800" b="1" dirty="0"/>
              <a:t>The roles and status of speakers: </a:t>
            </a:r>
            <a:r>
              <a:rPr lang="en-GB" sz="2800" dirty="0"/>
              <a:t>using rising intonation to negotiate dominance</a:t>
            </a:r>
          </a:p>
          <a:p>
            <a:r>
              <a:rPr lang="en-GB" sz="2800" dirty="0"/>
              <a:t>4. </a:t>
            </a:r>
            <a:r>
              <a:rPr lang="en-GB" sz="2800" b="1" dirty="0"/>
              <a:t>Low key utterances </a:t>
            </a:r>
            <a:r>
              <a:rPr lang="en-GB" sz="2800" dirty="0"/>
              <a:t>(signalling reformulations and asides)</a:t>
            </a:r>
          </a:p>
          <a:p>
            <a:r>
              <a:rPr lang="en-GB" sz="2800" dirty="0"/>
              <a:t>5. </a:t>
            </a:r>
            <a:r>
              <a:rPr lang="en-GB" sz="2800" b="1" dirty="0"/>
              <a:t>High key utterances </a:t>
            </a:r>
            <a:r>
              <a:rPr lang="en-GB" sz="2800" dirty="0"/>
              <a:t>(signalling contrasts)</a:t>
            </a:r>
          </a:p>
        </p:txBody>
      </p:sp>
    </p:spTree>
    <p:extLst>
      <p:ext uri="{BB962C8B-B14F-4D97-AF65-F5344CB8AC3E}">
        <p14:creationId xmlns:p14="http://schemas.microsoft.com/office/powerpoint/2010/main" val="253552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1FFE-40DF-4166-9D78-2E3FB114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096E9-4E2B-49C9-AD40-08CD55E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How does the ‘highlighting’ of B’s answer change, when the question changes?</a:t>
            </a:r>
          </a:p>
          <a:p>
            <a:endParaRPr lang="en-GB" dirty="0"/>
          </a:p>
          <a:p>
            <a:r>
              <a:rPr lang="en-GB" dirty="0"/>
              <a:t>A: What does Ann do?				A: What’s the matter with Charles?</a:t>
            </a:r>
          </a:p>
          <a:p>
            <a:r>
              <a:rPr lang="en-GB" dirty="0"/>
              <a:t>A: Does Ann sell books?				A: Is he afraid he’ll catch a cold?</a:t>
            </a:r>
          </a:p>
          <a:p>
            <a:r>
              <a:rPr lang="en-GB" dirty="0"/>
              <a:t>A: Did you say Ann makes clothes?		A: Has Charles got flu?</a:t>
            </a:r>
          </a:p>
          <a:p>
            <a:endParaRPr lang="en-GB" dirty="0"/>
          </a:p>
          <a:p>
            <a:r>
              <a:rPr lang="en-GB" dirty="0"/>
              <a:t>B: (No.) She sells clothes.			B: (No.) He’s got a cold.</a:t>
            </a:r>
          </a:p>
          <a:p>
            <a:endParaRPr lang="en-GB" dirty="0"/>
          </a:p>
          <a:p>
            <a:r>
              <a:rPr lang="en-GB" dirty="0"/>
              <a:t>Try saying the answer only, and your partner has to identify the correct question!</a:t>
            </a:r>
          </a:p>
        </p:txBody>
      </p:sp>
    </p:spTree>
    <p:extLst>
      <p:ext uri="{BB962C8B-B14F-4D97-AF65-F5344CB8AC3E}">
        <p14:creationId xmlns:p14="http://schemas.microsoft.com/office/powerpoint/2010/main" val="173104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A841-1BCB-4D78-82EB-FAC2AD7E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Highlighting: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91C1-AEC4-4A76-A34A-A008F0A0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Through volume, duration and intonation shifts we give relative </a:t>
            </a:r>
            <a:r>
              <a:rPr lang="en-GB" i="1" dirty="0"/>
              <a:t>prominence</a:t>
            </a:r>
            <a:r>
              <a:rPr lang="en-GB" dirty="0"/>
              <a:t> to those syllables that are important in the utterance. </a:t>
            </a:r>
          </a:p>
          <a:p>
            <a:endParaRPr lang="en-GB" dirty="0"/>
          </a:p>
          <a:p>
            <a:r>
              <a:rPr lang="en-GB" dirty="0"/>
              <a:t>You are a photographer giving directions to a model. Which words do you highlight?</a:t>
            </a:r>
          </a:p>
          <a:p>
            <a:endParaRPr lang="en-GB" dirty="0"/>
          </a:p>
          <a:p>
            <a:r>
              <a:rPr lang="en-GB" dirty="0"/>
              <a:t>Just a bit further to the right.		Closer to the wall.</a:t>
            </a:r>
          </a:p>
          <a:p>
            <a:r>
              <a:rPr lang="en-GB" dirty="0"/>
              <a:t>I mean to my right.			Not so close.</a:t>
            </a:r>
          </a:p>
          <a:p>
            <a:r>
              <a:rPr lang="en-GB" dirty="0"/>
              <a:t>Lift your face up.				You look a bit tense.</a:t>
            </a:r>
          </a:p>
          <a:p>
            <a:r>
              <a:rPr lang="en-GB" dirty="0"/>
              <a:t>No, right up.				I know you feel tense.</a:t>
            </a:r>
          </a:p>
          <a:p>
            <a:pPr marL="0" indent="0">
              <a:buNone/>
            </a:pPr>
            <a:r>
              <a:rPr lang="en-GB" dirty="0"/>
              <a:t>					You needn’t look tense.</a:t>
            </a:r>
          </a:p>
        </p:txBody>
      </p:sp>
    </p:spTree>
    <p:extLst>
      <p:ext uri="{BB962C8B-B14F-4D97-AF65-F5344CB8AC3E}">
        <p14:creationId xmlns:p14="http://schemas.microsoft.com/office/powerpoint/2010/main" val="420606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A841-1BCB-4D78-82EB-FAC2AD7ED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Highlighting: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91C1-AEC4-4A76-A34A-A008F0A08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Through volume, duration and intonation shifts we give relative </a:t>
            </a:r>
            <a:r>
              <a:rPr lang="en-GB" i="1" dirty="0"/>
              <a:t>prominence</a:t>
            </a:r>
            <a:r>
              <a:rPr lang="en-GB" dirty="0"/>
              <a:t> to those syllables that are important in the utterance. </a:t>
            </a:r>
          </a:p>
          <a:p>
            <a:endParaRPr lang="en-GB" dirty="0"/>
          </a:p>
          <a:p>
            <a:r>
              <a:rPr lang="en-GB" dirty="0"/>
              <a:t>You are a photographer giving directions to a model. Which words do you highlight?</a:t>
            </a:r>
          </a:p>
          <a:p>
            <a:endParaRPr lang="en-GB" dirty="0"/>
          </a:p>
          <a:p>
            <a:r>
              <a:rPr lang="en-GB" dirty="0"/>
              <a:t>JUST a bit further to the </a:t>
            </a:r>
            <a:r>
              <a:rPr lang="en-GB" u="sng" dirty="0"/>
              <a:t>RIGHT</a:t>
            </a:r>
            <a:r>
              <a:rPr lang="en-GB" dirty="0"/>
              <a:t>.		</a:t>
            </a:r>
            <a:r>
              <a:rPr lang="en-GB" dirty="0" err="1"/>
              <a:t>CLOSer</a:t>
            </a:r>
            <a:r>
              <a:rPr lang="en-GB" dirty="0"/>
              <a:t> to the </a:t>
            </a:r>
            <a:r>
              <a:rPr lang="en-GB" u="sng" dirty="0"/>
              <a:t>WALL</a:t>
            </a:r>
            <a:r>
              <a:rPr lang="en-GB" dirty="0"/>
              <a:t>.</a:t>
            </a:r>
          </a:p>
          <a:p>
            <a:r>
              <a:rPr lang="en-GB" dirty="0"/>
              <a:t>I mean to </a:t>
            </a:r>
            <a:r>
              <a:rPr lang="en-GB" u="sng" dirty="0"/>
              <a:t>MY</a:t>
            </a:r>
            <a:r>
              <a:rPr lang="en-GB" dirty="0"/>
              <a:t> right.			NOT </a:t>
            </a:r>
            <a:r>
              <a:rPr lang="en-GB" u="sng" dirty="0"/>
              <a:t>SO</a:t>
            </a:r>
            <a:r>
              <a:rPr lang="en-GB" dirty="0"/>
              <a:t> close.</a:t>
            </a:r>
          </a:p>
          <a:p>
            <a:r>
              <a:rPr lang="en-GB" dirty="0"/>
              <a:t>LIFT your face </a:t>
            </a:r>
            <a:r>
              <a:rPr lang="en-GB" u="sng" dirty="0"/>
              <a:t>UP</a:t>
            </a:r>
            <a:r>
              <a:rPr lang="en-GB" dirty="0"/>
              <a:t>.			You LOOK a bit </a:t>
            </a:r>
            <a:r>
              <a:rPr lang="en-GB" u="sng" dirty="0"/>
              <a:t>TENSE.</a:t>
            </a:r>
          </a:p>
          <a:p>
            <a:r>
              <a:rPr lang="en-GB" dirty="0"/>
              <a:t>No, </a:t>
            </a:r>
            <a:r>
              <a:rPr lang="en-GB" u="sng" dirty="0"/>
              <a:t>RIGHT</a:t>
            </a:r>
            <a:r>
              <a:rPr lang="en-GB" dirty="0"/>
              <a:t> up.				I KNOW you </a:t>
            </a:r>
            <a:r>
              <a:rPr lang="en-GB" u="sng" dirty="0"/>
              <a:t>FEEL</a:t>
            </a:r>
            <a:r>
              <a:rPr lang="en-GB" dirty="0"/>
              <a:t> tense.</a:t>
            </a:r>
          </a:p>
          <a:p>
            <a:pPr marL="0" indent="0">
              <a:buNone/>
            </a:pPr>
            <a:r>
              <a:rPr lang="en-GB" dirty="0"/>
              <a:t>					You </a:t>
            </a:r>
            <a:r>
              <a:rPr lang="en-GB" dirty="0" err="1"/>
              <a:t>NEEDn’t</a:t>
            </a:r>
            <a:r>
              <a:rPr lang="en-GB" dirty="0"/>
              <a:t> </a:t>
            </a:r>
            <a:r>
              <a:rPr lang="en-GB" u="sng" dirty="0"/>
              <a:t>LOOK</a:t>
            </a:r>
            <a:r>
              <a:rPr lang="en-GB" dirty="0"/>
              <a:t> tense.</a:t>
            </a:r>
          </a:p>
        </p:txBody>
      </p:sp>
    </p:spTree>
    <p:extLst>
      <p:ext uri="{BB962C8B-B14F-4D97-AF65-F5344CB8AC3E}">
        <p14:creationId xmlns:p14="http://schemas.microsoft.com/office/powerpoint/2010/main" val="151893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1DF0B-6410-467B-9342-DE288172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Telling and referring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A079A-7604-4EE6-BF92-8131F09CD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intonation pattern would you use to answer the following question?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shall we give Claire?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//Well, as she likes </a:t>
            </a:r>
            <a:r>
              <a:rPr lang="en-GB" u="sng" dirty="0" err="1"/>
              <a:t>READ</a:t>
            </a:r>
            <a:r>
              <a:rPr lang="en-GB" dirty="0" err="1"/>
              <a:t>ing</a:t>
            </a:r>
            <a:r>
              <a:rPr lang="en-GB" dirty="0"/>
              <a:t> // we could GIVE her a </a:t>
            </a:r>
            <a:r>
              <a:rPr lang="en-GB" u="sng" dirty="0"/>
              <a:t>BOOK</a:t>
            </a:r>
            <a:r>
              <a:rPr lang="en-GB" dirty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71734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0A3F-B2EB-4832-8F75-323C4BE7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spectographs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47634-3EAA-44C2-A216-2F756B8A2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                     //WHAT shall we GIVE </a:t>
            </a:r>
            <a:r>
              <a:rPr lang="en-GB" u="sng" dirty="0"/>
              <a:t>CLAIRE</a:t>
            </a:r>
            <a:r>
              <a:rPr lang="en-GB" dirty="0"/>
              <a:t>?//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     </a:t>
            </a:r>
            <a:r>
              <a:rPr lang="en-US" dirty="0"/>
              <a:t>//Well, as she likes </a:t>
            </a:r>
            <a:r>
              <a:rPr lang="en-US" u="sng" dirty="0" err="1"/>
              <a:t>READ</a:t>
            </a:r>
            <a:r>
              <a:rPr lang="en-US" dirty="0" err="1"/>
              <a:t>ing</a:t>
            </a:r>
            <a:r>
              <a:rPr lang="en-US" dirty="0"/>
              <a:t> // we could GIVE her a </a:t>
            </a:r>
            <a:r>
              <a:rPr lang="en-US" u="sng" dirty="0"/>
              <a:t>BOOK</a:t>
            </a:r>
            <a:r>
              <a:rPr lang="en-US" dirty="0"/>
              <a:t>//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82449-2ED2-46FC-8A7B-030ECF65D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0" b="9911"/>
          <a:stretch/>
        </p:blipFill>
        <p:spPr>
          <a:xfrm>
            <a:off x="1103243" y="2743200"/>
            <a:ext cx="6766560" cy="1043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9B5A15-F1C0-45E7-B142-8E6FA66646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684" b="10216"/>
          <a:stretch/>
        </p:blipFill>
        <p:spPr>
          <a:xfrm>
            <a:off x="1103243" y="4890053"/>
            <a:ext cx="6846070" cy="10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9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936</TotalTime>
  <Words>1197</Words>
  <Application>Microsoft Office PowerPoint</Application>
  <PresentationFormat>Widescreen</PresentationFormat>
  <Paragraphs>230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Times New Roman</vt:lpstr>
      <vt:lpstr>Tw Cen MT</vt:lpstr>
      <vt:lpstr>Tw Cen MT Condensed</vt:lpstr>
      <vt:lpstr>Wingdings</vt:lpstr>
      <vt:lpstr>Wingdings 3</vt:lpstr>
      <vt:lpstr>Integral</vt:lpstr>
      <vt:lpstr>Topics in phonetics</vt:lpstr>
      <vt:lpstr>Today’s session</vt:lpstr>
      <vt:lpstr>Assumptions about how intonation can be learned</vt:lpstr>
      <vt:lpstr>Main content</vt:lpstr>
      <vt:lpstr>Highlighting</vt:lpstr>
      <vt:lpstr>Highlighting: explanation</vt:lpstr>
      <vt:lpstr>Highlighting: explanation</vt:lpstr>
      <vt:lpstr>Telling and referring</vt:lpstr>
      <vt:lpstr>spectographs</vt:lpstr>
      <vt:lpstr>Explanation</vt:lpstr>
      <vt:lpstr>practice</vt:lpstr>
      <vt:lpstr>More practice</vt:lpstr>
      <vt:lpstr>More practice</vt:lpstr>
      <vt:lpstr>The roles and status of speakers</vt:lpstr>
      <vt:lpstr>The roles and status of speakers</vt:lpstr>
      <vt:lpstr>explanation</vt:lpstr>
      <vt:lpstr>Practice: the bank manager dialogue</vt:lpstr>
      <vt:lpstr>Low key information</vt:lpstr>
      <vt:lpstr>Low key information</vt:lpstr>
      <vt:lpstr>Low key information</vt:lpstr>
      <vt:lpstr>Practice</vt:lpstr>
      <vt:lpstr>And finally…contrasts</vt:lpstr>
      <vt:lpstr>And finally…contrasts</vt:lpstr>
      <vt:lpstr>explanation</vt:lpstr>
      <vt:lpstr>practice</vt:lpstr>
      <vt:lpstr>assumptions</vt:lpstr>
      <vt:lpstr>assumptions</vt:lpstr>
      <vt:lpstr>Topics in phonetics: what we have covered</vt:lpstr>
      <vt:lpstr>Have you changed? The course ‘can do’s’</vt:lpstr>
      <vt:lpstr>Your assignments…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Topics in phonetics</dc:title>
  <dc:creator>John Corbett</dc:creator>
  <cp:lastModifiedBy>John Corbett</cp:lastModifiedBy>
  <cp:revision>46</cp:revision>
  <dcterms:created xsi:type="dcterms:W3CDTF">2019-09-13T15:25:20Z</dcterms:created>
  <dcterms:modified xsi:type="dcterms:W3CDTF">2019-10-03T18:52:26Z</dcterms:modified>
</cp:coreProperties>
</file>