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40679ee92532034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40679ee92532034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40679ee92532034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40679ee92532034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f73a04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f73a0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f73a04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f73a04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6f73a04f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6f73a04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6091e4d68469eaf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6091e4d68469eaf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40679ee92532034_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40679ee92532034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6f73a04f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6f73a04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40679ee92532034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40679ee92532034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40679ee92532034_2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40679ee92532034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youtu.be/xUHQ2ybTejU" TargetMode="External"/><Relationship Id="rId4" Type="http://schemas.openxmlformats.org/officeDocument/2006/relationships/hyperlink" Target="https://youtu.be/PcTVkOzrzQ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85725" y="2047875"/>
            <a:ext cx="41814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5200">
                <a:latin typeface="Times New Roman"/>
                <a:ea typeface="Times New Roman"/>
                <a:cs typeface="Times New Roman"/>
                <a:sym typeface="Times New Roman"/>
              </a:rPr>
              <a:t>Cantus Firmus</a:t>
            </a:r>
            <a:r>
              <a:rPr lang="pt-BR" sz="5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5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85725" y="3017727"/>
            <a:ext cx="41814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/>
              <a:t>A base para a polifônica</a:t>
            </a:r>
            <a:endParaRPr sz="2600"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202" y="113450"/>
            <a:ext cx="2108875" cy="3328000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29710" fadeDir="5400012" kx="0" rotWithShape="0" algn="bl" stPos="0" sy="-100000" ky="0"/>
          </a:effectLst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 amt="94000"/>
          </a:blip>
          <a:stretch>
            <a:fillRect/>
          </a:stretch>
        </p:blipFill>
        <p:spPr>
          <a:xfrm>
            <a:off x="6438013" y="1060200"/>
            <a:ext cx="2047875" cy="2381250"/>
          </a:xfrm>
          <a:prstGeom prst="rect">
            <a:avLst/>
          </a:prstGeom>
          <a:noFill/>
          <a:ln>
            <a:noFill/>
          </a:ln>
          <a:effectLst>
            <a:reflection blurRad="0" dir="5400000" dist="28575" endA="0" endPos="30000" fadeDir="5400012" kx="0" rotWithShape="0" algn="bl" stPos="0" sy="-100000" ky="0"/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2"/>
          <p:cNvPicPr preferRelativeResize="0"/>
          <p:nvPr/>
        </p:nvPicPr>
        <p:blipFill rotWithShape="1">
          <a:blip r:embed="rId3">
            <a:alphaModFix/>
          </a:blip>
          <a:srcRect b="22364" l="0" r="0" t="43015"/>
          <a:stretch/>
        </p:blipFill>
        <p:spPr>
          <a:xfrm>
            <a:off x="265629" y="2821353"/>
            <a:ext cx="8634648" cy="168148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3535632" y="1257600"/>
            <a:ext cx="57870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i="1" lang="pt-BR">
                <a:latin typeface="Times New Roman"/>
                <a:ea typeface="Times New Roman"/>
                <a:cs typeface="Times New Roman"/>
                <a:sym typeface="Times New Roman"/>
              </a:rPr>
              <a:t>ontra punctum </a:t>
            </a: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de quinta espécie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460950" y="1977450"/>
            <a:ext cx="8222100" cy="10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000000"/>
                </a:solidFill>
              </a:rPr>
              <a:t>Nada há de novo que deva ser explicado, </a:t>
            </a:r>
            <a:r>
              <a:rPr lang="pt-BR" sz="1700">
                <a:solidFill>
                  <a:srgbClr val="000000"/>
                </a:solidFill>
              </a:rPr>
              <a:t>exceto que devemos ter o máximo cuidado em escrever uma linha melódica cantável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Bibliografia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471900" y="1919075"/>
            <a:ext cx="8222100" cy="13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Man, Alfred (ed.). 1971. The Study of Counterpoint from Johann Joseph Fux’s Gradus ad Parnassum. 3◦ ed. New York, London: W. W. Norton.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FUX, Johann Joseph. O estudo do contraponto (do Gradus ad Parnassum). Jamary Oliveira, trad., Hugo L. Ribeiro, ed. 34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3"/>
          <p:cNvSpPr txBox="1"/>
          <p:nvPr/>
        </p:nvSpPr>
        <p:spPr>
          <a:xfrm>
            <a:off x="3850375" y="4351400"/>
            <a:ext cx="50499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u="sng">
                <a:solidFill>
                  <a:schemeClr val="hlink"/>
                </a:solidFill>
                <a:hlinkClick r:id="rId3"/>
              </a:rPr>
              <a:t>https://youtu.be/xUHQ2ybTejU</a:t>
            </a:r>
            <a:r>
              <a:rPr lang="pt-BR" sz="1100"/>
              <a:t> - J. S. Bach - Crab Canon on a Möbius strip</a:t>
            </a:r>
            <a:endParaRPr sz="11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u="sng">
                <a:solidFill>
                  <a:schemeClr val="hlink"/>
                </a:solidFill>
                <a:hlinkClick r:id="rId4"/>
              </a:rPr>
              <a:t>https://youtu.be/PcTVkOzrzQs</a:t>
            </a:r>
            <a:r>
              <a:rPr lang="pt-BR" sz="1100"/>
              <a:t> - J. S. Bach - The Musical Offering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971482" y="2065350"/>
            <a:ext cx="7844400" cy="5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Os 5 t</a:t>
            </a:r>
            <a:r>
              <a:rPr lang="pt-BR"/>
              <a:t>ipos de </a:t>
            </a:r>
            <a:r>
              <a:rPr i="1" lang="pt-BR">
                <a:latin typeface="Times New Roman"/>
                <a:ea typeface="Times New Roman"/>
                <a:cs typeface="Times New Roman"/>
                <a:sym typeface="Times New Roman"/>
              </a:rPr>
              <a:t>contra punctum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i="1" lang="pt-BR">
                <a:latin typeface="Times New Roman"/>
                <a:ea typeface="Times New Roman"/>
                <a:cs typeface="Times New Roman"/>
                <a:sym typeface="Times New Roman"/>
              </a:rPr>
              <a:t>ontra punctum </a:t>
            </a: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de primeira </a:t>
            </a: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espécie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471900" y="1704950"/>
            <a:ext cx="7946100" cy="13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chemeClr val="dk2"/>
                </a:solidFill>
              </a:rPr>
              <a:t>Para começar, o </a:t>
            </a:r>
            <a:r>
              <a:rPr i="1" lang="pt-BR" sz="19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cantus firmus</a:t>
            </a:r>
            <a:r>
              <a:rPr lang="pt-BR" sz="1900">
                <a:solidFill>
                  <a:schemeClr val="dk2"/>
                </a:solidFill>
              </a:rPr>
              <a:t> é como uma base para construir um contraponto, utilizando a clave de soprano (Contraponto)</a:t>
            </a:r>
            <a:endParaRPr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900">
                <a:solidFill>
                  <a:schemeClr val="dk2"/>
                </a:solidFill>
              </a:rPr>
              <a:t>Utilizando</a:t>
            </a:r>
            <a:r>
              <a:rPr lang="pt-BR" sz="1900">
                <a:solidFill>
                  <a:schemeClr val="dk2"/>
                </a:solidFill>
              </a:rPr>
              <a:t> as regras de movimento: </a:t>
            </a:r>
            <a:r>
              <a:rPr b="1" lang="pt-BR" sz="1900">
                <a:solidFill>
                  <a:schemeClr val="dk2"/>
                </a:solidFill>
              </a:rPr>
              <a:t>Direto, </a:t>
            </a:r>
            <a:r>
              <a:rPr b="1" lang="pt-BR" sz="1900">
                <a:solidFill>
                  <a:schemeClr val="dk2"/>
                </a:solidFill>
              </a:rPr>
              <a:t>contrário ou oblíquo. </a:t>
            </a:r>
            <a:endParaRPr b="1" sz="1900">
              <a:solidFill>
                <a:schemeClr val="dk2"/>
              </a:solidFill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b="28571" l="2625" r="4927" t="37148"/>
          <a:stretch/>
        </p:blipFill>
        <p:spPr>
          <a:xfrm>
            <a:off x="747815" y="3021340"/>
            <a:ext cx="7670275" cy="1599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i="1" lang="pt-BR">
                <a:latin typeface="Times New Roman"/>
                <a:ea typeface="Times New Roman"/>
                <a:cs typeface="Times New Roman"/>
                <a:sym typeface="Times New Roman"/>
              </a:rPr>
              <a:t>ontra punctum </a:t>
            </a: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de segunda </a:t>
            </a: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espécie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600450" y="1759675"/>
            <a:ext cx="7965000" cy="20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pt-BR" sz="1900">
                <a:latin typeface="Roboto"/>
                <a:ea typeface="Roboto"/>
                <a:cs typeface="Roboto"/>
                <a:sym typeface="Roboto"/>
              </a:rPr>
              <a:t>Duas </a:t>
            </a:r>
            <a:r>
              <a:rPr lang="pt-BR" sz="1900">
                <a:latin typeface="Roboto"/>
                <a:ea typeface="Roboto"/>
                <a:cs typeface="Roboto"/>
                <a:sym typeface="Roboto"/>
              </a:rPr>
              <a:t>mínimas</a:t>
            </a:r>
            <a:r>
              <a:rPr lang="pt-BR" sz="1900">
                <a:latin typeface="Roboto"/>
                <a:ea typeface="Roboto"/>
                <a:cs typeface="Roboto"/>
                <a:sym typeface="Roboto"/>
              </a:rPr>
              <a:t> contra uma semibreve; 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i="1" lang="pt-BR" sz="1800">
                <a:latin typeface="Georgia"/>
                <a:ea typeface="Georgia"/>
                <a:cs typeface="Georgia"/>
                <a:sym typeface="Georgia"/>
              </a:rPr>
              <a:t>T</a:t>
            </a:r>
            <a:r>
              <a:rPr i="1" lang="pt-BR" sz="1800">
                <a:latin typeface="Georgia"/>
                <a:ea typeface="Georgia"/>
                <a:cs typeface="Georgia"/>
                <a:sym typeface="Georgia"/>
              </a:rPr>
              <a:t>hesis</a:t>
            </a:r>
            <a:r>
              <a:rPr lang="pt-BR" sz="1900">
                <a:latin typeface="Roboto"/>
                <a:ea typeface="Roboto"/>
                <a:cs typeface="Roboto"/>
                <a:sym typeface="Roboto"/>
              </a:rPr>
              <a:t> (tempo forte) consonância e </a:t>
            </a:r>
            <a:r>
              <a:rPr i="1" lang="pt-BR" sz="1800">
                <a:latin typeface="Georgia"/>
                <a:ea typeface="Georgia"/>
                <a:cs typeface="Georgia"/>
                <a:sym typeface="Georgia"/>
              </a:rPr>
              <a:t>Arsis</a:t>
            </a: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1900">
                <a:latin typeface="Roboto"/>
                <a:ea typeface="Roboto"/>
                <a:cs typeface="Roboto"/>
                <a:sym typeface="Roboto"/>
              </a:rPr>
              <a:t>(tempo fraco) dissonância.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latin typeface="Roboto"/>
                <a:ea typeface="Roboto"/>
                <a:cs typeface="Roboto"/>
                <a:sym typeface="Roboto"/>
              </a:rPr>
              <a:t>Contudo, se ela progride por salto, ela deve ser consonante. Conforme exemplo abaixo: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b="25150" l="5161" r="4918" t="35771"/>
          <a:stretch/>
        </p:blipFill>
        <p:spPr>
          <a:xfrm>
            <a:off x="1262786" y="3327225"/>
            <a:ext cx="6618427" cy="161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i="1" lang="pt-BR">
                <a:latin typeface="Times New Roman"/>
                <a:ea typeface="Times New Roman"/>
                <a:cs typeface="Times New Roman"/>
                <a:sym typeface="Times New Roman"/>
              </a:rPr>
              <a:t>ontra punctum </a:t>
            </a: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de </a:t>
            </a: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terceira</a:t>
            </a: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espécie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600450" y="1720139"/>
            <a:ext cx="79650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pt-BR" sz="1900">
                <a:latin typeface="Roboto"/>
                <a:ea typeface="Roboto"/>
                <a:cs typeface="Roboto"/>
                <a:sym typeface="Roboto"/>
              </a:rPr>
              <a:t>Quatro </a:t>
            </a:r>
            <a:r>
              <a:rPr lang="pt-BR" sz="1900">
                <a:latin typeface="Roboto"/>
                <a:ea typeface="Roboto"/>
                <a:cs typeface="Roboto"/>
                <a:sym typeface="Roboto"/>
              </a:rPr>
              <a:t>semínimas</a:t>
            </a:r>
            <a:r>
              <a:rPr lang="pt-BR" sz="1900">
                <a:latin typeface="Roboto"/>
                <a:ea typeface="Roboto"/>
                <a:cs typeface="Roboto"/>
                <a:sym typeface="Roboto"/>
              </a:rPr>
              <a:t> contra uma semibreve;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Distribuição das </a:t>
            </a: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consonâncias</a:t>
            </a: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dissonâncias para cinco semínimas;</a:t>
            </a:r>
            <a:r>
              <a:rPr lang="pt-BR" sz="1900">
                <a:latin typeface="Roboto"/>
                <a:ea typeface="Roboto"/>
                <a:cs typeface="Roboto"/>
                <a:sym typeface="Roboto"/>
              </a:rPr>
              <a:t> 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3">
            <a:alphaModFix/>
          </a:blip>
          <a:srcRect b="7058" l="2913" r="4877" t="18795"/>
          <a:stretch/>
        </p:blipFill>
        <p:spPr>
          <a:xfrm>
            <a:off x="1203150" y="2487850"/>
            <a:ext cx="5608224" cy="2536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i="1" lang="pt-BR">
                <a:latin typeface="Times New Roman"/>
                <a:ea typeface="Times New Roman"/>
                <a:cs typeface="Times New Roman"/>
                <a:sym typeface="Times New Roman"/>
              </a:rPr>
              <a:t>ontra punctum </a:t>
            </a: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de quarta </a:t>
            </a: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espécie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589500" y="1923630"/>
            <a:ext cx="79650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pt-BR" sz="1700">
                <a:latin typeface="Roboto"/>
                <a:ea typeface="Roboto"/>
                <a:cs typeface="Roboto"/>
                <a:sym typeface="Roboto"/>
              </a:rPr>
              <a:t>Sincopa;</a:t>
            </a:r>
            <a:r>
              <a:rPr lang="pt-BR" sz="1700">
                <a:latin typeface="Roboto"/>
                <a:ea typeface="Roboto"/>
                <a:cs typeface="Roboto"/>
                <a:sym typeface="Roboto"/>
              </a:rPr>
              <a:t> 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pt-BR" sz="1700">
                <a:latin typeface="Roboto"/>
                <a:ea typeface="Roboto"/>
                <a:cs typeface="Roboto"/>
                <a:sym typeface="Roboto"/>
              </a:rPr>
              <a:t>Consonância</a:t>
            </a:r>
            <a:r>
              <a:rPr lang="pt-BR" sz="1700">
                <a:latin typeface="Roboto"/>
                <a:ea typeface="Roboto"/>
                <a:cs typeface="Roboto"/>
                <a:sym typeface="Roboto"/>
              </a:rPr>
              <a:t> na </a:t>
            </a:r>
            <a:r>
              <a:rPr i="1" lang="pt-BR" sz="1700">
                <a:latin typeface="Georgia"/>
                <a:ea typeface="Georgia"/>
                <a:cs typeface="Georgia"/>
                <a:sym typeface="Georgia"/>
              </a:rPr>
              <a:t>Arsis</a:t>
            </a:r>
            <a:r>
              <a:rPr lang="pt-BR" sz="1700">
                <a:latin typeface="Roboto"/>
                <a:ea typeface="Roboto"/>
                <a:cs typeface="Roboto"/>
                <a:sym typeface="Roboto"/>
              </a:rPr>
              <a:t> (tempo fraco) e dissonância na </a:t>
            </a:r>
            <a:r>
              <a:rPr i="1" lang="pt-BR" sz="1700">
                <a:latin typeface="Georgia"/>
                <a:ea typeface="Georgia"/>
                <a:cs typeface="Georgia"/>
                <a:sym typeface="Georgia"/>
              </a:rPr>
              <a:t>Thesis</a:t>
            </a:r>
            <a:r>
              <a:rPr lang="pt-BR" sz="1700">
                <a:latin typeface="Roboto"/>
                <a:ea typeface="Roboto"/>
                <a:cs typeface="Roboto"/>
                <a:sym typeface="Roboto"/>
              </a:rPr>
              <a:t> (tempo forte) 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3">
            <a:alphaModFix/>
          </a:blip>
          <a:srcRect b="28958" l="0" r="0" t="48050"/>
          <a:stretch/>
        </p:blipFill>
        <p:spPr>
          <a:xfrm>
            <a:off x="2606675" y="2996975"/>
            <a:ext cx="3930649" cy="160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226075" y="357675"/>
            <a:ext cx="2808000" cy="90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A resolução da </a:t>
            </a:r>
            <a:r>
              <a:rPr lang="pt-BR" sz="1800"/>
              <a:t>dissonância no </a:t>
            </a:r>
            <a:r>
              <a:rPr i="1" lang="pt-BR" sz="1800">
                <a:latin typeface="Times New Roman"/>
                <a:ea typeface="Times New Roman"/>
                <a:cs typeface="Times New Roman"/>
                <a:sym typeface="Times New Roman"/>
              </a:rPr>
              <a:t>Contra punctum </a:t>
            </a:r>
            <a:r>
              <a:rPr lang="pt-BR" sz="1800">
                <a:latin typeface="Times New Roman"/>
                <a:ea typeface="Times New Roman"/>
                <a:cs typeface="Times New Roman"/>
                <a:sym typeface="Times New Roman"/>
              </a:rPr>
              <a:t>de quarta espécie:</a:t>
            </a:r>
            <a:endParaRPr sz="1800"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148050" y="2644125"/>
            <a:ext cx="2808000" cy="23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t-BR"/>
              <a:t>No intervalo de segunda deve ser resolvido no uníssono, o de quarta no de terça, o de sétima no de sexta, e o de nona no de oitava. Por causa disto </a:t>
            </a:r>
            <a:r>
              <a:rPr b="1" lang="pt-BR"/>
              <a:t>não é permitido</a:t>
            </a:r>
            <a:r>
              <a:rPr lang="pt-BR"/>
              <a:t> proceder do uníssono para a segunda ou da oitava para a nona quando se usa ligaduras, como é visto na </a:t>
            </a:r>
            <a:r>
              <a:rPr lang="pt-BR" sz="1100"/>
              <a:t>figura 65</a:t>
            </a:r>
            <a:endParaRPr sz="1100"/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3">
            <a:alphaModFix/>
          </a:blip>
          <a:srcRect b="23405" l="3567" r="0" t="47344"/>
          <a:stretch/>
        </p:blipFill>
        <p:spPr>
          <a:xfrm>
            <a:off x="3821025" y="834275"/>
            <a:ext cx="3690149" cy="198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 rotWithShape="1">
          <a:blip r:embed="rId4">
            <a:alphaModFix/>
          </a:blip>
          <a:srcRect b="29929" l="5758" r="0" t="49645"/>
          <a:stretch/>
        </p:blipFill>
        <p:spPr>
          <a:xfrm>
            <a:off x="3821025" y="3025125"/>
            <a:ext cx="4869774" cy="19897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129000" y="1437775"/>
            <a:ext cx="24291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</a:pPr>
            <a:r>
              <a:rPr lang="pt-BR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As notas ligadas são como </a:t>
            </a:r>
            <a:r>
              <a:rPr i="1" lang="pt-BR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ritardos </a:t>
            </a:r>
            <a:r>
              <a:rPr lang="pt-BR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da nota seguinte, conforme exemplo da </a:t>
            </a:r>
            <a:r>
              <a:rPr lang="pt-BR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figura 63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/>
          <p:cNvPicPr preferRelativeResize="0"/>
          <p:nvPr/>
        </p:nvPicPr>
        <p:blipFill rotWithShape="1">
          <a:blip r:embed="rId3">
            <a:alphaModFix/>
          </a:blip>
          <a:srcRect b="25448" l="0" r="0" t="34200"/>
          <a:stretch/>
        </p:blipFill>
        <p:spPr>
          <a:xfrm>
            <a:off x="270938" y="1595525"/>
            <a:ext cx="8602123" cy="195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i="1" lang="pt-BR">
                <a:latin typeface="Times New Roman"/>
                <a:ea typeface="Times New Roman"/>
                <a:cs typeface="Times New Roman"/>
                <a:sym typeface="Times New Roman"/>
              </a:rPr>
              <a:t>ontra punctum </a:t>
            </a: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de quinta </a:t>
            </a: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espécie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601650" y="2379449"/>
            <a:ext cx="79407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b="1" i="1" lang="pt-BR" sz="1700">
                <a:latin typeface="Georgia"/>
                <a:ea typeface="Georgia"/>
                <a:cs typeface="Georgia"/>
                <a:sym typeface="Georgia"/>
              </a:rPr>
              <a:t>Aloysius:</a:t>
            </a:r>
            <a:r>
              <a:rPr lang="pt-BR" sz="17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1700">
                <a:latin typeface="Roboto"/>
                <a:ea typeface="Roboto"/>
                <a:cs typeface="Roboto"/>
                <a:sym typeface="Roboto"/>
              </a:rPr>
              <a:t>Esta espécie é chamada </a:t>
            </a:r>
            <a:r>
              <a:rPr lang="pt-BR" sz="1700">
                <a:latin typeface="Roboto"/>
                <a:ea typeface="Roboto"/>
                <a:cs typeface="Roboto"/>
                <a:sym typeface="Roboto"/>
              </a:rPr>
              <a:t>contraponto</a:t>
            </a:r>
            <a:r>
              <a:rPr lang="pt-BR" sz="1700">
                <a:latin typeface="Roboto"/>
                <a:ea typeface="Roboto"/>
                <a:cs typeface="Roboto"/>
                <a:sym typeface="Roboto"/>
              </a:rPr>
              <a:t> florido. Assim como um jardim é cheio de flores, esta espécie do contra ponto deve ser cheia de excelências de todos os tipos, uma linha melódica plástica, vivacidade de movimento, beleza e variedade de forma.” -  Johann Joseph Fux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