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73" r:id="rId2"/>
    <p:sldId id="274" r:id="rId3"/>
    <p:sldId id="275" r:id="rId4"/>
    <p:sldId id="285" r:id="rId5"/>
    <p:sldId id="276" r:id="rId6"/>
    <p:sldId id="277" r:id="rId7"/>
    <p:sldId id="278" r:id="rId8"/>
    <p:sldId id="286" r:id="rId9"/>
    <p:sldId id="287" r:id="rId10"/>
    <p:sldId id="288" r:id="rId11"/>
    <p:sldId id="290" r:id="rId12"/>
    <p:sldId id="28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9">
          <p15:clr>
            <a:srgbClr val="A4A3A4"/>
          </p15:clr>
        </p15:guide>
        <p15:guide id="2" orient="horz" pos="4100">
          <p15:clr>
            <a:srgbClr val="A4A3A4"/>
          </p15:clr>
        </p15:guide>
        <p15:guide id="3" orient="horz" pos="2159">
          <p15:clr>
            <a:srgbClr val="A4A3A4"/>
          </p15:clr>
        </p15:guide>
        <p15:guide id="4" pos="221">
          <p15:clr>
            <a:srgbClr val="A4A3A4"/>
          </p15:clr>
        </p15:guide>
        <p15:guide id="5" pos="5555">
          <p15:clr>
            <a:srgbClr val="A4A3A4"/>
          </p15:clr>
        </p15:guide>
        <p15:guide id="6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4E84"/>
    <a:srgbClr val="005828"/>
    <a:srgbClr val="DA7E27"/>
    <a:srgbClr val="123375"/>
    <a:srgbClr val="2031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09" d="100"/>
          <a:sy n="109" d="100"/>
        </p:scale>
        <p:origin x="1674" y="114"/>
      </p:cViewPr>
      <p:guideLst>
        <p:guide orient="horz" pos="229"/>
        <p:guide orient="horz" pos="4100"/>
        <p:guide orient="horz" pos="2159"/>
        <p:guide pos="221"/>
        <p:guide pos="555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CBCD2-F9B2-4335-A542-D934FB03EB33}" type="datetimeFigureOut">
              <a:rPr lang="pt-BR" smtClean="0"/>
              <a:t>14/10/2019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6C6FC-854F-4B3E-A98D-C7E87A309A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8772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1303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9967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F1D14318-401A-F646-8B59-11E64DFE3899}"/>
              </a:ext>
            </a:extLst>
          </p:cNvPr>
          <p:cNvSpPr/>
          <p:nvPr/>
        </p:nvSpPr>
        <p:spPr>
          <a:xfrm>
            <a:off x="0" y="-1"/>
            <a:ext cx="166779" cy="1411045"/>
          </a:xfrm>
          <a:prstGeom prst="rect">
            <a:avLst/>
          </a:prstGeom>
          <a:solidFill>
            <a:srgbClr val="034E8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2857A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838" y="1988494"/>
            <a:ext cx="8442325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2600" b="0" dirty="0">
              <a:solidFill>
                <a:schemeClr val="tx1"/>
              </a:solidFill>
              <a:latin typeface="Verdana"/>
              <a:cs typeface="Verdana"/>
            </a:endParaRPr>
          </a:p>
          <a:p>
            <a:pPr marL="358775" indent="-358775">
              <a:buClr>
                <a:srgbClr val="DA7E27"/>
              </a:buClr>
              <a:buFont typeface="Arial"/>
              <a:buChar char="•"/>
              <a:defRPr/>
            </a:pPr>
            <a:r>
              <a:rPr lang="en-US" sz="2800" dirty="0"/>
              <a:t>Design Thinking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criação</a:t>
            </a:r>
            <a:r>
              <a:rPr lang="en-US" sz="2800" dirty="0"/>
              <a:t> de MVP – </a:t>
            </a:r>
            <a:r>
              <a:rPr lang="en-US" sz="2800" dirty="0" err="1"/>
              <a:t>Mínimo</a:t>
            </a:r>
            <a:r>
              <a:rPr lang="en-US" sz="2800" dirty="0"/>
              <a:t> </a:t>
            </a:r>
            <a:r>
              <a:rPr lang="en-US" sz="2800" dirty="0" err="1"/>
              <a:t>Produto</a:t>
            </a:r>
            <a:r>
              <a:rPr lang="en-US" sz="2800" dirty="0"/>
              <a:t> </a:t>
            </a:r>
            <a:r>
              <a:rPr lang="en-US" sz="2800" dirty="0" err="1"/>
              <a:t>Viável</a:t>
            </a:r>
            <a:r>
              <a:rPr lang="en-US" sz="2800" dirty="0"/>
              <a:t>; </a:t>
            </a:r>
            <a:r>
              <a:rPr lang="en-US" sz="2800" dirty="0" err="1"/>
              <a:t>ciclos</a:t>
            </a:r>
            <a:r>
              <a:rPr lang="en-US" sz="2800" dirty="0"/>
              <a:t> de </a:t>
            </a:r>
            <a:r>
              <a:rPr lang="en-US" sz="2800" dirty="0" err="1"/>
              <a:t>iteração</a:t>
            </a:r>
            <a:r>
              <a:rPr lang="en-US" sz="2800" dirty="0"/>
              <a:t> e </a:t>
            </a:r>
            <a:r>
              <a:rPr lang="en-US" sz="2800" dirty="0" err="1"/>
              <a:t>otimização</a:t>
            </a:r>
            <a:r>
              <a:rPr lang="en-US" sz="2800" dirty="0"/>
              <a:t>.</a:t>
            </a:r>
          </a:p>
          <a:p>
            <a:pPr marL="358775" indent="-358775">
              <a:buClr>
                <a:srgbClr val="DA7E27"/>
              </a:buClr>
              <a:buFont typeface="Arial"/>
              <a:buChar char="•"/>
              <a:defRPr/>
            </a:pPr>
            <a:endParaRPr lang="en-US" sz="2800" dirty="0"/>
          </a:p>
          <a:p>
            <a:pPr marL="358775" indent="-358775">
              <a:buClr>
                <a:srgbClr val="DA7E27"/>
              </a:buClr>
              <a:buFont typeface="Arial"/>
              <a:buChar char="•"/>
              <a:defRPr/>
            </a:pPr>
            <a:r>
              <a:rPr lang="en-US" sz="2800" dirty="0" err="1"/>
              <a:t>Reunião</a:t>
            </a:r>
            <a:r>
              <a:rPr lang="en-US" sz="2800" dirty="0"/>
              <a:t> com </a:t>
            </a:r>
            <a:r>
              <a:rPr lang="en-US" sz="2800" dirty="0" err="1"/>
              <a:t>equipe</a:t>
            </a:r>
            <a:r>
              <a:rPr lang="en-US" sz="2800" dirty="0"/>
              <a:t> de </a:t>
            </a:r>
            <a:r>
              <a:rPr lang="en-US" sz="2800" dirty="0" err="1"/>
              <a:t>programação</a:t>
            </a:r>
            <a:r>
              <a:rPr lang="en-US" sz="2800" dirty="0"/>
              <a:t> – </a:t>
            </a:r>
            <a:r>
              <a:rPr lang="en-US" sz="2800" dirty="0" err="1"/>
              <a:t>discussão</a:t>
            </a:r>
            <a:r>
              <a:rPr lang="en-US" sz="2800" dirty="0"/>
              <a:t> de </a:t>
            </a:r>
            <a:r>
              <a:rPr lang="en-US" sz="2800" dirty="0" err="1"/>
              <a:t>possibilidades</a:t>
            </a:r>
            <a:r>
              <a:rPr lang="en-US" sz="2800" dirty="0"/>
              <a:t>.</a:t>
            </a:r>
          </a:p>
          <a:p>
            <a:pPr marL="358775" indent="-358775">
              <a:buClr>
                <a:srgbClr val="DA7E27"/>
              </a:buClr>
              <a:buFont typeface="Arial"/>
              <a:buChar char="•"/>
              <a:defRPr/>
            </a:pPr>
            <a:endParaRPr lang="en-US" sz="2600" dirty="0">
              <a:latin typeface="Verdana"/>
              <a:cs typeface="Verdana"/>
            </a:endParaRPr>
          </a:p>
          <a:p>
            <a:pPr marL="358775" indent="-358775">
              <a:buClr>
                <a:srgbClr val="DA7E27"/>
              </a:buClr>
              <a:buFont typeface="Arial"/>
              <a:buChar char="•"/>
              <a:defRPr/>
            </a:pPr>
            <a:r>
              <a:rPr lang="en-US" sz="2800" dirty="0" err="1"/>
              <a:t>Monitoramento</a:t>
            </a:r>
            <a:r>
              <a:rPr lang="en-US" sz="2800" dirty="0"/>
              <a:t> e </a:t>
            </a:r>
            <a:r>
              <a:rPr lang="en-US" sz="2800" dirty="0" err="1"/>
              <a:t>avaliação</a:t>
            </a:r>
            <a:r>
              <a:rPr lang="en-US" sz="2800" dirty="0"/>
              <a:t> </a:t>
            </a:r>
            <a:r>
              <a:rPr lang="en-US" sz="2800" dirty="0" err="1"/>
              <a:t>contínuas</a:t>
            </a:r>
            <a:r>
              <a:rPr lang="en-US" sz="2800" dirty="0"/>
              <a:t> do </a:t>
            </a:r>
            <a:r>
              <a:rPr lang="en-US" sz="2800" dirty="0" err="1"/>
              <a:t>uso</a:t>
            </a:r>
            <a:r>
              <a:rPr lang="en-US" sz="2800" dirty="0"/>
              <a:t>, com </a:t>
            </a:r>
            <a:r>
              <a:rPr lang="en-US" sz="2800" dirty="0" err="1"/>
              <a:t>grupos</a:t>
            </a:r>
            <a:r>
              <a:rPr lang="en-US" sz="2800" dirty="0"/>
              <a:t> </a:t>
            </a:r>
            <a:r>
              <a:rPr lang="en-US" sz="2800" dirty="0" err="1"/>
              <a:t>representantes</a:t>
            </a:r>
            <a:r>
              <a:rPr lang="en-US" sz="2800" dirty="0"/>
              <a:t> dos </a:t>
            </a:r>
            <a:r>
              <a:rPr lang="en-US" sz="2800" dirty="0" err="1"/>
              <a:t>públicos</a:t>
            </a:r>
            <a:r>
              <a:rPr lang="en-US" sz="2800" dirty="0"/>
              <a:t> de </a:t>
            </a:r>
            <a:r>
              <a:rPr lang="en-US" sz="2800" dirty="0" err="1"/>
              <a:t>usuários</a:t>
            </a:r>
            <a:r>
              <a:rPr lang="en-US" sz="2800" dirty="0"/>
              <a:t>, de forma a </a:t>
            </a:r>
            <a:r>
              <a:rPr lang="en-US" sz="2800" dirty="0" err="1"/>
              <a:t>sempre</a:t>
            </a:r>
            <a:r>
              <a:rPr lang="en-US" sz="2800" dirty="0"/>
              <a:t> </a:t>
            </a:r>
            <a:r>
              <a:rPr lang="en-US" sz="2800" dirty="0" err="1"/>
              <a:t>gerar</a:t>
            </a:r>
            <a:r>
              <a:rPr lang="en-US" sz="2800" dirty="0"/>
              <a:t> </a:t>
            </a:r>
            <a:r>
              <a:rPr lang="en-US" sz="2800" dirty="0" err="1"/>
              <a:t>ciclos</a:t>
            </a:r>
            <a:r>
              <a:rPr lang="en-US" sz="2800" dirty="0"/>
              <a:t> de </a:t>
            </a:r>
            <a:r>
              <a:rPr lang="en-US" sz="2800" dirty="0" err="1"/>
              <a:t>iteração</a:t>
            </a:r>
            <a:r>
              <a:rPr lang="en-US" sz="2800" dirty="0"/>
              <a:t> e </a:t>
            </a:r>
            <a:r>
              <a:rPr lang="en-US" sz="2800" dirty="0" err="1"/>
              <a:t>otimização</a:t>
            </a:r>
            <a:r>
              <a:rPr lang="en-US" sz="2800" dirty="0"/>
              <a:t>.</a:t>
            </a:r>
          </a:p>
          <a:p>
            <a:pPr>
              <a:buClr>
                <a:srgbClr val="DA7E27"/>
              </a:buClr>
              <a:defRPr/>
            </a:pPr>
            <a:endParaRPr lang="en-US" sz="2600" b="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7" name="Retângulo 4">
            <a:extLst>
              <a:ext uri="{FF2B5EF4-FFF2-40B4-BE49-F238E27FC236}">
                <a16:creationId xmlns:a16="http://schemas.microsoft.com/office/drawing/2014/main" id="{F1D14318-401A-F646-8B59-11E64DFE3899}"/>
              </a:ext>
            </a:extLst>
          </p:cNvPr>
          <p:cNvSpPr/>
          <p:nvPr/>
        </p:nvSpPr>
        <p:spPr>
          <a:xfrm>
            <a:off x="1462528" y="-1"/>
            <a:ext cx="7681472" cy="1411045"/>
          </a:xfrm>
          <a:prstGeom prst="rect">
            <a:avLst/>
          </a:prstGeom>
          <a:solidFill>
            <a:srgbClr val="034E8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2857A5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20927" y="276134"/>
            <a:ext cx="84423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latin typeface="Verdana"/>
                <a:cs typeface="Verdana"/>
              </a:rPr>
              <a:t>Etapas</a:t>
            </a:r>
            <a:r>
              <a:rPr lang="en-US" sz="2800" b="1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Verdana"/>
                <a:cs typeface="Verdana"/>
              </a:rPr>
              <a:t>básicas</a:t>
            </a:r>
            <a:r>
              <a:rPr lang="en-US" sz="2800" b="1" dirty="0">
                <a:solidFill>
                  <a:schemeClr val="bg1"/>
                </a:solidFill>
                <a:latin typeface="Verdana"/>
                <a:cs typeface="Verdana"/>
              </a:rPr>
              <a:t> de </a:t>
            </a:r>
            <a:r>
              <a:rPr lang="en-US" sz="2800" b="1" dirty="0" err="1">
                <a:solidFill>
                  <a:schemeClr val="bg1"/>
                </a:solidFill>
                <a:latin typeface="Verdana"/>
                <a:cs typeface="Verdana"/>
              </a:rPr>
              <a:t>criação</a:t>
            </a:r>
            <a:r>
              <a:rPr lang="en-US" sz="2800" b="1" dirty="0">
                <a:solidFill>
                  <a:schemeClr val="bg1"/>
                </a:solidFill>
                <a:latin typeface="Verdana"/>
                <a:cs typeface="Verdana"/>
              </a:rPr>
              <a:t> de um </a:t>
            </a:r>
            <a:r>
              <a:rPr lang="en-US" sz="2800" b="1" dirty="0" smtClean="0">
                <a:solidFill>
                  <a:schemeClr val="bg1"/>
                </a:solidFill>
                <a:latin typeface="Verdana"/>
                <a:cs typeface="Verdana"/>
              </a:rPr>
              <a:t/>
            </a:r>
            <a:br>
              <a:rPr lang="en-US" sz="2800" b="1" dirty="0" smtClean="0">
                <a:solidFill>
                  <a:schemeClr val="bg1"/>
                </a:solidFill>
                <a:latin typeface="Verdana"/>
                <a:cs typeface="Verdana"/>
              </a:rPr>
            </a:br>
            <a:r>
              <a:rPr lang="en-US" sz="2800" b="1" dirty="0" err="1" smtClean="0">
                <a:solidFill>
                  <a:schemeClr val="bg1"/>
                </a:solidFill>
                <a:latin typeface="Verdana"/>
                <a:cs typeface="Verdana"/>
              </a:rPr>
              <a:t>projeto</a:t>
            </a:r>
            <a:r>
              <a:rPr lang="en-US" sz="2800" b="1" dirty="0" smtClean="0">
                <a:solidFill>
                  <a:schemeClr val="bg1"/>
                </a:solidFill>
                <a:latin typeface="Verdana"/>
                <a:cs typeface="Verdana"/>
              </a:rPr>
              <a:t> digital</a:t>
            </a:r>
            <a:endParaRPr lang="en-US" sz="2800" b="1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10" name="Retângulo 4">
            <a:extLst>
              <a:ext uri="{FF2B5EF4-FFF2-40B4-BE49-F238E27FC236}">
                <a16:creationId xmlns:a16="http://schemas.microsoft.com/office/drawing/2014/main" id="{F1D14318-401A-F646-8B59-11E64DFE3899}"/>
              </a:ext>
            </a:extLst>
          </p:cNvPr>
          <p:cNvSpPr/>
          <p:nvPr/>
        </p:nvSpPr>
        <p:spPr>
          <a:xfrm>
            <a:off x="0" y="6657567"/>
            <a:ext cx="9144000" cy="200433"/>
          </a:xfrm>
          <a:prstGeom prst="rect">
            <a:avLst/>
          </a:prstGeom>
          <a:solidFill>
            <a:srgbClr val="034E8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2857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918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F1D14318-401A-F646-8B59-11E64DFE3899}"/>
              </a:ext>
            </a:extLst>
          </p:cNvPr>
          <p:cNvSpPr/>
          <p:nvPr/>
        </p:nvSpPr>
        <p:spPr>
          <a:xfrm>
            <a:off x="0" y="-1"/>
            <a:ext cx="166779" cy="1411045"/>
          </a:xfrm>
          <a:prstGeom prst="rect">
            <a:avLst/>
          </a:prstGeom>
          <a:solidFill>
            <a:srgbClr val="034E8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2857A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838" y="2166987"/>
            <a:ext cx="844232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>
                <a:latin typeface="Verdana"/>
                <a:cs typeface="Verdana"/>
              </a:rPr>
              <a:t>Metodologia para desenvolver uma hipótese, </a:t>
            </a:r>
            <a:r>
              <a:rPr lang="pt-BR" sz="2600" dirty="0" err="1">
                <a:latin typeface="Verdana"/>
                <a:cs typeface="Verdana"/>
              </a:rPr>
              <a:t>prototipar</a:t>
            </a:r>
            <a:r>
              <a:rPr lang="pt-BR" sz="2600" dirty="0">
                <a:latin typeface="Verdana"/>
                <a:cs typeface="Verdana"/>
              </a:rPr>
              <a:t> uma ideia e testá-la rapidamente com o mínimo de investimento possível, de forma colaborativa e com tempo restrito.</a:t>
            </a:r>
          </a:p>
          <a:p>
            <a:pPr>
              <a:buClr>
                <a:srgbClr val="DA7E27"/>
              </a:buClr>
              <a:defRPr/>
            </a:pPr>
            <a:endParaRPr lang="en-US" sz="2600" b="0" dirty="0">
              <a:solidFill>
                <a:schemeClr val="tx1"/>
              </a:solidFill>
              <a:latin typeface="Verdana"/>
              <a:cs typeface="Verdana"/>
            </a:endParaRPr>
          </a:p>
          <a:p>
            <a:pPr>
              <a:buClr>
                <a:srgbClr val="DA7E27"/>
              </a:buClr>
              <a:defRPr/>
            </a:pPr>
            <a:r>
              <a:rPr lang="en-US" sz="2600" dirty="0">
                <a:latin typeface="Verdana"/>
                <a:cs typeface="Verdana"/>
              </a:rPr>
              <a:t>- </a:t>
            </a:r>
            <a:r>
              <a:rPr lang="en-US" sz="2600" dirty="0" err="1">
                <a:latin typeface="Verdana"/>
                <a:cs typeface="Verdana"/>
              </a:rPr>
              <a:t>Formulário</a:t>
            </a:r>
            <a:r>
              <a:rPr lang="en-US" sz="2600" dirty="0">
                <a:latin typeface="Verdana"/>
                <a:cs typeface="Verdana"/>
              </a:rPr>
              <a:t> </a:t>
            </a:r>
            <a:r>
              <a:rPr lang="en-US" sz="2600" dirty="0" err="1">
                <a:latin typeface="Verdana"/>
                <a:cs typeface="Verdana"/>
              </a:rPr>
              <a:t>em</a:t>
            </a:r>
            <a:r>
              <a:rPr lang="en-US" sz="2600" dirty="0">
                <a:latin typeface="Verdana"/>
                <a:cs typeface="Verdana"/>
              </a:rPr>
              <a:t> PDF</a:t>
            </a:r>
            <a:endParaRPr lang="en-US" sz="2600" b="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7" name="Retângulo 4">
            <a:extLst>
              <a:ext uri="{FF2B5EF4-FFF2-40B4-BE49-F238E27FC236}">
                <a16:creationId xmlns:a16="http://schemas.microsoft.com/office/drawing/2014/main" id="{F1D14318-401A-F646-8B59-11E64DFE3899}"/>
              </a:ext>
            </a:extLst>
          </p:cNvPr>
          <p:cNvSpPr/>
          <p:nvPr/>
        </p:nvSpPr>
        <p:spPr>
          <a:xfrm>
            <a:off x="1462528" y="-1"/>
            <a:ext cx="7681472" cy="1411045"/>
          </a:xfrm>
          <a:prstGeom prst="rect">
            <a:avLst/>
          </a:prstGeom>
          <a:solidFill>
            <a:srgbClr val="034E8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2857A5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20927" y="276134"/>
            <a:ext cx="8442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Verdana"/>
                <a:cs typeface="Verdana"/>
              </a:rPr>
              <a:t>Google Sprint</a:t>
            </a:r>
          </a:p>
        </p:txBody>
      </p:sp>
      <p:sp>
        <p:nvSpPr>
          <p:cNvPr id="10" name="Retângulo 4">
            <a:extLst>
              <a:ext uri="{FF2B5EF4-FFF2-40B4-BE49-F238E27FC236}">
                <a16:creationId xmlns:a16="http://schemas.microsoft.com/office/drawing/2014/main" id="{F1D14318-401A-F646-8B59-11E64DFE3899}"/>
              </a:ext>
            </a:extLst>
          </p:cNvPr>
          <p:cNvSpPr/>
          <p:nvPr/>
        </p:nvSpPr>
        <p:spPr>
          <a:xfrm>
            <a:off x="0" y="6657567"/>
            <a:ext cx="9144000" cy="200433"/>
          </a:xfrm>
          <a:prstGeom prst="rect">
            <a:avLst/>
          </a:prstGeom>
          <a:solidFill>
            <a:srgbClr val="034E8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2857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067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F1D14318-401A-F646-8B59-11E64DFE3899}"/>
              </a:ext>
            </a:extLst>
          </p:cNvPr>
          <p:cNvSpPr/>
          <p:nvPr/>
        </p:nvSpPr>
        <p:spPr>
          <a:xfrm>
            <a:off x="0" y="-1"/>
            <a:ext cx="166779" cy="1411045"/>
          </a:xfrm>
          <a:prstGeom prst="rect">
            <a:avLst/>
          </a:prstGeom>
          <a:solidFill>
            <a:srgbClr val="034E8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2857A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838" y="1753629"/>
            <a:ext cx="8442325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indent="-358775">
              <a:buClr>
                <a:srgbClr val="DA7E27"/>
              </a:buClr>
              <a:buFont typeface="Arial"/>
              <a:buChar char="•"/>
              <a:defRPr/>
            </a:pPr>
            <a:r>
              <a:rPr lang="pt-BR" sz="2600" dirty="0">
                <a:latin typeface="Verdana"/>
                <a:cs typeface="Verdana"/>
              </a:rPr>
              <a:t>Ciclo de desenvolvimento de inovação;</a:t>
            </a:r>
          </a:p>
          <a:p>
            <a:pPr marL="358775" indent="-358775">
              <a:buClr>
                <a:srgbClr val="DA7E27"/>
              </a:buClr>
              <a:buFont typeface="Arial"/>
              <a:buChar char="•"/>
              <a:defRPr/>
            </a:pPr>
            <a:endParaRPr lang="pt-BR" sz="2600" dirty="0">
              <a:latin typeface="Verdana"/>
              <a:cs typeface="Verdana"/>
            </a:endParaRPr>
          </a:p>
          <a:p>
            <a:pPr marL="358775" indent="-358775">
              <a:buClr>
                <a:srgbClr val="DA7E27"/>
              </a:buClr>
              <a:buFont typeface="Arial"/>
              <a:buChar char="•"/>
              <a:defRPr/>
            </a:pPr>
            <a:r>
              <a:rPr lang="pt-BR" sz="2600" dirty="0">
                <a:latin typeface="Verdana"/>
                <a:cs typeface="Verdana"/>
              </a:rPr>
              <a:t>Encurtar o caminho de aprendizado para lançar um novo produto.</a:t>
            </a:r>
          </a:p>
          <a:p>
            <a:pPr marL="358775" indent="-358775">
              <a:buClr>
                <a:srgbClr val="DA7E27"/>
              </a:buClr>
              <a:buFont typeface="Arial"/>
              <a:buChar char="•"/>
              <a:defRPr/>
            </a:pPr>
            <a:endParaRPr lang="pt-BR" sz="2600" dirty="0">
              <a:latin typeface="Verdana"/>
              <a:cs typeface="Verdana"/>
            </a:endParaRPr>
          </a:p>
          <a:p>
            <a:pPr marL="358775" indent="-358775">
              <a:buClr>
                <a:srgbClr val="DA7E27"/>
              </a:buClr>
              <a:buFont typeface="Arial"/>
              <a:buChar char="•"/>
              <a:defRPr/>
            </a:pPr>
            <a:r>
              <a:rPr lang="pt-BR" sz="2600" dirty="0">
                <a:latin typeface="Verdana"/>
                <a:cs typeface="Verdana"/>
              </a:rPr>
              <a:t>Foco nas funcionalidades do produto (</a:t>
            </a:r>
            <a:r>
              <a:rPr lang="pt-BR" sz="2600" dirty="0" err="1">
                <a:latin typeface="Verdana"/>
                <a:cs typeface="Verdana"/>
              </a:rPr>
              <a:t>app</a:t>
            </a:r>
            <a:r>
              <a:rPr lang="pt-BR" sz="2600" dirty="0">
                <a:latin typeface="Verdana"/>
                <a:cs typeface="Verdana"/>
              </a:rPr>
              <a:t>).</a:t>
            </a:r>
          </a:p>
          <a:p>
            <a:pPr marL="358775" indent="-358775">
              <a:buClr>
                <a:srgbClr val="DA7E27"/>
              </a:buClr>
              <a:buFont typeface="Arial"/>
              <a:buChar char="•"/>
              <a:defRPr/>
            </a:pPr>
            <a:endParaRPr lang="pt-BR" sz="2600" dirty="0">
              <a:latin typeface="Verdana"/>
              <a:cs typeface="Verdana"/>
            </a:endParaRPr>
          </a:p>
          <a:p>
            <a:pPr marL="358775" indent="-358775">
              <a:buClr>
                <a:srgbClr val="DA7E27"/>
              </a:buClr>
              <a:buFont typeface="Arial"/>
              <a:buChar char="•"/>
              <a:defRPr/>
            </a:pPr>
            <a:r>
              <a:rPr lang="pt-BR" sz="2600" dirty="0">
                <a:latin typeface="Verdana"/>
                <a:cs typeface="Verdana"/>
              </a:rPr>
              <a:t>Ideia </a:t>
            </a:r>
            <a:r>
              <a:rPr lang="pt-BR" sz="2600" dirty="0">
                <a:latin typeface="Verdana"/>
                <a:cs typeface="Verdana"/>
                <a:sym typeface="Wingdings" panose="05000000000000000000" pitchFamily="2" charset="2"/>
              </a:rPr>
              <a:t> construção  lançamento  aprendizado; o método refaz o caminho para Ideia  aprendizado.</a:t>
            </a:r>
            <a:endParaRPr lang="pt-BR" sz="2600" dirty="0">
              <a:latin typeface="Verdana"/>
              <a:cs typeface="Verdana"/>
            </a:endParaRPr>
          </a:p>
          <a:p>
            <a:pPr>
              <a:buClr>
                <a:srgbClr val="DA7E27"/>
              </a:buClr>
              <a:defRPr/>
            </a:pPr>
            <a:endParaRPr lang="en-US" sz="2600" b="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7" name="Retângulo 4">
            <a:extLst>
              <a:ext uri="{FF2B5EF4-FFF2-40B4-BE49-F238E27FC236}">
                <a16:creationId xmlns:a16="http://schemas.microsoft.com/office/drawing/2014/main" id="{F1D14318-401A-F646-8B59-11E64DFE3899}"/>
              </a:ext>
            </a:extLst>
          </p:cNvPr>
          <p:cNvSpPr/>
          <p:nvPr/>
        </p:nvSpPr>
        <p:spPr>
          <a:xfrm>
            <a:off x="1462528" y="-1"/>
            <a:ext cx="7681472" cy="1411045"/>
          </a:xfrm>
          <a:prstGeom prst="rect">
            <a:avLst/>
          </a:prstGeom>
          <a:solidFill>
            <a:srgbClr val="034E8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2857A5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20927" y="276134"/>
            <a:ext cx="8442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Verdana"/>
                <a:cs typeface="Verdana"/>
              </a:rPr>
              <a:t>Google Sprint</a:t>
            </a:r>
          </a:p>
        </p:txBody>
      </p:sp>
      <p:sp>
        <p:nvSpPr>
          <p:cNvPr id="10" name="Retângulo 4">
            <a:extLst>
              <a:ext uri="{FF2B5EF4-FFF2-40B4-BE49-F238E27FC236}">
                <a16:creationId xmlns:a16="http://schemas.microsoft.com/office/drawing/2014/main" id="{F1D14318-401A-F646-8B59-11E64DFE3899}"/>
              </a:ext>
            </a:extLst>
          </p:cNvPr>
          <p:cNvSpPr/>
          <p:nvPr/>
        </p:nvSpPr>
        <p:spPr>
          <a:xfrm>
            <a:off x="0" y="6657567"/>
            <a:ext cx="9144000" cy="200433"/>
          </a:xfrm>
          <a:prstGeom prst="rect">
            <a:avLst/>
          </a:prstGeom>
          <a:solidFill>
            <a:srgbClr val="034E8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2857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746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F1D14318-401A-F646-8B59-11E64DFE3899}"/>
              </a:ext>
            </a:extLst>
          </p:cNvPr>
          <p:cNvSpPr/>
          <p:nvPr/>
        </p:nvSpPr>
        <p:spPr>
          <a:xfrm>
            <a:off x="0" y="-1"/>
            <a:ext cx="166779" cy="1411045"/>
          </a:xfrm>
          <a:prstGeom prst="rect">
            <a:avLst/>
          </a:prstGeom>
          <a:solidFill>
            <a:srgbClr val="034E8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2857A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838" y="1753629"/>
            <a:ext cx="8442325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indent="-358775">
              <a:buClr>
                <a:srgbClr val="DA7E27"/>
              </a:buClr>
              <a:buFont typeface="Arial"/>
              <a:buChar char="•"/>
              <a:defRPr/>
            </a:pPr>
            <a:r>
              <a:rPr lang="pt-BR" sz="2600" dirty="0">
                <a:latin typeface="Verdana"/>
                <a:cs typeface="Verdana"/>
              </a:rPr>
              <a:t>Mudar o foco de “Isso é um problema” para “Como podemos ...?”.</a:t>
            </a:r>
          </a:p>
          <a:p>
            <a:pPr marL="358775" indent="-358775">
              <a:buClr>
                <a:srgbClr val="DA7E27"/>
              </a:buClr>
              <a:buFont typeface="Arial"/>
              <a:buChar char="•"/>
              <a:defRPr/>
            </a:pPr>
            <a:endParaRPr lang="pt-BR" sz="2600" dirty="0">
              <a:latin typeface="Verdana"/>
              <a:cs typeface="Verdana"/>
            </a:endParaRPr>
          </a:p>
          <a:p>
            <a:pPr marL="358775" indent="-358775">
              <a:buClr>
                <a:srgbClr val="DA7E27"/>
              </a:buClr>
              <a:buFont typeface="Arial"/>
              <a:buChar char="•"/>
              <a:defRPr/>
            </a:pPr>
            <a:r>
              <a:rPr lang="pt-BR" sz="2600" dirty="0">
                <a:latin typeface="Verdana"/>
                <a:cs typeface="Verdana"/>
              </a:rPr>
              <a:t>Foco é testar com o cliente / público alvo o protótipo, em menos tempo do que previsto em lançamento de MVP (Mínimo Produto Viável).</a:t>
            </a:r>
            <a:br>
              <a:rPr lang="pt-BR" sz="2600" dirty="0">
                <a:latin typeface="Verdana"/>
                <a:cs typeface="Verdana"/>
              </a:rPr>
            </a:br>
            <a:endParaRPr lang="pt-BR" sz="2600" dirty="0">
              <a:latin typeface="Verdana"/>
              <a:cs typeface="Verdana"/>
            </a:endParaRPr>
          </a:p>
          <a:p>
            <a:pPr marL="358775" indent="-358775">
              <a:buClr>
                <a:srgbClr val="DA7E27"/>
              </a:buClr>
              <a:buFont typeface="Arial"/>
              <a:buChar char="•"/>
              <a:defRPr/>
            </a:pPr>
            <a:r>
              <a:rPr lang="pt-BR" sz="2600" dirty="0">
                <a:latin typeface="Verdana"/>
                <a:cs typeface="Verdana"/>
              </a:rPr>
              <a:t>Protótipo: aquele possível com as pessoas presentes.</a:t>
            </a:r>
          </a:p>
          <a:p>
            <a:pPr>
              <a:buClr>
                <a:srgbClr val="DA7E27"/>
              </a:buClr>
              <a:defRPr/>
            </a:pPr>
            <a:endParaRPr lang="en-US" sz="2600" b="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7" name="Retângulo 4">
            <a:extLst>
              <a:ext uri="{FF2B5EF4-FFF2-40B4-BE49-F238E27FC236}">
                <a16:creationId xmlns:a16="http://schemas.microsoft.com/office/drawing/2014/main" id="{F1D14318-401A-F646-8B59-11E64DFE3899}"/>
              </a:ext>
            </a:extLst>
          </p:cNvPr>
          <p:cNvSpPr/>
          <p:nvPr/>
        </p:nvSpPr>
        <p:spPr>
          <a:xfrm>
            <a:off x="1462528" y="-1"/>
            <a:ext cx="7681472" cy="1411045"/>
          </a:xfrm>
          <a:prstGeom prst="rect">
            <a:avLst/>
          </a:prstGeom>
          <a:solidFill>
            <a:srgbClr val="034E8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2857A5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20927" y="276134"/>
            <a:ext cx="8442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Verdana"/>
                <a:cs typeface="Verdana"/>
              </a:rPr>
              <a:t>Google Sprint</a:t>
            </a:r>
          </a:p>
        </p:txBody>
      </p:sp>
      <p:sp>
        <p:nvSpPr>
          <p:cNvPr id="10" name="Retângulo 4">
            <a:extLst>
              <a:ext uri="{FF2B5EF4-FFF2-40B4-BE49-F238E27FC236}">
                <a16:creationId xmlns:a16="http://schemas.microsoft.com/office/drawing/2014/main" id="{F1D14318-401A-F646-8B59-11E64DFE3899}"/>
              </a:ext>
            </a:extLst>
          </p:cNvPr>
          <p:cNvSpPr/>
          <p:nvPr/>
        </p:nvSpPr>
        <p:spPr>
          <a:xfrm>
            <a:off x="0" y="6657567"/>
            <a:ext cx="9144000" cy="200433"/>
          </a:xfrm>
          <a:prstGeom prst="rect">
            <a:avLst/>
          </a:prstGeom>
          <a:solidFill>
            <a:srgbClr val="034E8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2857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330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F1D14318-401A-F646-8B59-11E64DFE3899}"/>
              </a:ext>
            </a:extLst>
          </p:cNvPr>
          <p:cNvSpPr/>
          <p:nvPr/>
        </p:nvSpPr>
        <p:spPr>
          <a:xfrm>
            <a:off x="0" y="-1"/>
            <a:ext cx="166779" cy="1411045"/>
          </a:xfrm>
          <a:prstGeom prst="rect">
            <a:avLst/>
          </a:prstGeom>
          <a:solidFill>
            <a:srgbClr val="034E8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2857A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838" y="1988494"/>
            <a:ext cx="844232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2600" b="0" dirty="0">
              <a:solidFill>
                <a:schemeClr val="tx1"/>
              </a:solidFill>
              <a:latin typeface="Verdana"/>
              <a:cs typeface="Verdana"/>
            </a:endParaRPr>
          </a:p>
          <a:p>
            <a:pPr marL="358775" indent="-358775">
              <a:buClr>
                <a:srgbClr val="DA7E27"/>
              </a:buClr>
              <a:buFont typeface="Arial"/>
              <a:buChar char="•"/>
              <a:defRPr/>
            </a:pPr>
            <a:r>
              <a:rPr lang="en-US" sz="2800" dirty="0" err="1"/>
              <a:t>Definição</a:t>
            </a:r>
            <a:r>
              <a:rPr lang="en-US" sz="2800" dirty="0"/>
              <a:t> </a:t>
            </a:r>
            <a:r>
              <a:rPr lang="en-US" sz="2800" dirty="0" err="1"/>
              <a:t>genérica</a:t>
            </a:r>
            <a:r>
              <a:rPr lang="en-US" sz="2800" dirty="0"/>
              <a:t>: </a:t>
            </a:r>
            <a:r>
              <a:rPr lang="en-US" sz="2800" dirty="0" err="1"/>
              <a:t>refere</a:t>
            </a:r>
            <a:r>
              <a:rPr lang="en-US" sz="2800" dirty="0"/>
              <a:t>-se </a:t>
            </a:r>
            <a:r>
              <a:rPr lang="en-US" sz="2800" dirty="0" err="1"/>
              <a:t>aos</a:t>
            </a:r>
            <a:r>
              <a:rPr lang="en-US" sz="2800" dirty="0"/>
              <a:t> </a:t>
            </a:r>
            <a:r>
              <a:rPr lang="en-US" sz="2800" dirty="0" err="1"/>
              <a:t>processos</a:t>
            </a:r>
            <a:r>
              <a:rPr lang="en-US" sz="2800" dirty="0"/>
              <a:t> </a:t>
            </a:r>
            <a:r>
              <a:rPr lang="en-US" sz="2800" dirty="0" err="1"/>
              <a:t>cognitivos</a:t>
            </a:r>
            <a:r>
              <a:rPr lang="en-US" sz="2800" dirty="0"/>
              <a:t>, </a:t>
            </a:r>
            <a:r>
              <a:rPr lang="en-US" sz="2800" dirty="0" err="1"/>
              <a:t>estratégicos</a:t>
            </a:r>
            <a:r>
              <a:rPr lang="en-US" sz="2800" dirty="0"/>
              <a:t> e </a:t>
            </a:r>
            <a:r>
              <a:rPr lang="en-US" sz="2800" dirty="0" err="1"/>
              <a:t>práticos</a:t>
            </a:r>
            <a:r>
              <a:rPr lang="en-US" sz="2800" dirty="0"/>
              <a:t> </a:t>
            </a:r>
            <a:r>
              <a:rPr lang="en-US" sz="2800" dirty="0" err="1"/>
              <a:t>pelos</a:t>
            </a:r>
            <a:r>
              <a:rPr lang="en-US" sz="2800" dirty="0"/>
              <a:t> </a:t>
            </a:r>
            <a:r>
              <a:rPr lang="en-US" sz="2800" dirty="0" err="1"/>
              <a:t>quais</a:t>
            </a:r>
            <a:r>
              <a:rPr lang="en-US" sz="2800" dirty="0"/>
              <a:t> </a:t>
            </a:r>
            <a:r>
              <a:rPr lang="en-US" sz="2800" dirty="0" err="1"/>
              <a:t>os</a:t>
            </a:r>
            <a:r>
              <a:rPr lang="en-US" sz="2800" dirty="0"/>
              <a:t> </a:t>
            </a:r>
            <a:r>
              <a:rPr lang="en-US" sz="2800" dirty="0" err="1"/>
              <a:t>conceitos</a:t>
            </a:r>
            <a:r>
              <a:rPr lang="en-US" sz="2800" dirty="0"/>
              <a:t> de design </a:t>
            </a:r>
            <a:r>
              <a:rPr lang="en-US" sz="2800" dirty="0" err="1"/>
              <a:t>são</a:t>
            </a:r>
            <a:r>
              <a:rPr lang="en-US" sz="2800" dirty="0"/>
              <a:t> </a:t>
            </a:r>
            <a:r>
              <a:rPr lang="en-US" sz="2800" dirty="0" err="1"/>
              <a:t>desenvolvidos</a:t>
            </a:r>
            <a:r>
              <a:rPr lang="en-US" sz="2800" dirty="0"/>
              <a:t> </a:t>
            </a:r>
            <a:r>
              <a:rPr lang="en-US" sz="2800" dirty="0" err="1"/>
              <a:t>por</a:t>
            </a:r>
            <a:r>
              <a:rPr lang="en-US" sz="2800" dirty="0"/>
              <a:t> designers / </a:t>
            </a:r>
            <a:r>
              <a:rPr lang="en-US" sz="2800" dirty="0" err="1"/>
              <a:t>equipes</a:t>
            </a:r>
            <a:r>
              <a:rPr lang="en-US" sz="2800" dirty="0"/>
              <a:t> </a:t>
            </a:r>
            <a:r>
              <a:rPr lang="en-US" sz="2800" dirty="0" err="1"/>
              <a:t>multidisplinares</a:t>
            </a:r>
            <a:r>
              <a:rPr lang="en-US" sz="2800" dirty="0"/>
              <a:t>.</a:t>
            </a:r>
            <a:br>
              <a:rPr lang="en-US" sz="2800" dirty="0"/>
            </a:br>
            <a:endParaRPr lang="en-US" sz="2800" dirty="0"/>
          </a:p>
          <a:p>
            <a:pPr marL="358775" indent="-358775">
              <a:buClr>
                <a:srgbClr val="DA7E27"/>
              </a:buClr>
              <a:buFont typeface="Arial"/>
              <a:buChar char="•"/>
              <a:defRPr/>
            </a:pPr>
            <a:r>
              <a:rPr lang="en-US" sz="2800" dirty="0"/>
              <a:t>Design – </a:t>
            </a:r>
            <a:r>
              <a:rPr lang="en-US" sz="2800" dirty="0" err="1"/>
              <a:t>atividade</a:t>
            </a:r>
            <a:r>
              <a:rPr lang="en-US" sz="2800" dirty="0"/>
              <a:t> </a:t>
            </a:r>
            <a:r>
              <a:rPr lang="en-US" sz="2800" dirty="0" err="1"/>
              <a:t>projetual</a:t>
            </a:r>
            <a:r>
              <a:rPr lang="en-US" sz="2800" dirty="0"/>
              <a:t>.</a:t>
            </a:r>
          </a:p>
          <a:p>
            <a:pPr>
              <a:buClr>
                <a:srgbClr val="DA7E27"/>
              </a:buClr>
              <a:defRPr/>
            </a:pPr>
            <a:endParaRPr lang="en-US" sz="2600" b="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7" name="Retângulo 4">
            <a:extLst>
              <a:ext uri="{FF2B5EF4-FFF2-40B4-BE49-F238E27FC236}">
                <a16:creationId xmlns:a16="http://schemas.microsoft.com/office/drawing/2014/main" id="{F1D14318-401A-F646-8B59-11E64DFE3899}"/>
              </a:ext>
            </a:extLst>
          </p:cNvPr>
          <p:cNvSpPr/>
          <p:nvPr/>
        </p:nvSpPr>
        <p:spPr>
          <a:xfrm>
            <a:off x="1462528" y="-1"/>
            <a:ext cx="7681472" cy="1411045"/>
          </a:xfrm>
          <a:prstGeom prst="rect">
            <a:avLst/>
          </a:prstGeom>
          <a:solidFill>
            <a:srgbClr val="034E8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2857A5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20927" y="276134"/>
            <a:ext cx="8442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Verdana"/>
                <a:cs typeface="Verdana"/>
              </a:rPr>
              <a:t>Design Thinking</a:t>
            </a:r>
          </a:p>
        </p:txBody>
      </p:sp>
      <p:sp>
        <p:nvSpPr>
          <p:cNvPr id="10" name="Retângulo 4">
            <a:extLst>
              <a:ext uri="{FF2B5EF4-FFF2-40B4-BE49-F238E27FC236}">
                <a16:creationId xmlns:a16="http://schemas.microsoft.com/office/drawing/2014/main" id="{F1D14318-401A-F646-8B59-11E64DFE3899}"/>
              </a:ext>
            </a:extLst>
          </p:cNvPr>
          <p:cNvSpPr/>
          <p:nvPr/>
        </p:nvSpPr>
        <p:spPr>
          <a:xfrm>
            <a:off x="0" y="6657567"/>
            <a:ext cx="9144000" cy="200433"/>
          </a:xfrm>
          <a:prstGeom prst="rect">
            <a:avLst/>
          </a:prstGeom>
          <a:solidFill>
            <a:srgbClr val="034E8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2857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428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384109" y="2580362"/>
            <a:ext cx="676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214992" y="2467627"/>
            <a:ext cx="839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799551" y="2116899"/>
            <a:ext cx="638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4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887233" y="3429000"/>
            <a:ext cx="764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868460" y="3613666"/>
            <a:ext cx="676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5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680570" y="2301565"/>
            <a:ext cx="651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6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039660" y="2151254"/>
            <a:ext cx="288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7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876824" y="4922729"/>
            <a:ext cx="450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8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4734839" y="5019713"/>
            <a:ext cx="47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366455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625" y="1652587"/>
            <a:ext cx="6000750" cy="355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451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570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F1D14318-401A-F646-8B59-11E64DFE3899}"/>
              </a:ext>
            </a:extLst>
          </p:cNvPr>
          <p:cNvSpPr/>
          <p:nvPr/>
        </p:nvSpPr>
        <p:spPr>
          <a:xfrm>
            <a:off x="0" y="-1"/>
            <a:ext cx="166779" cy="1411045"/>
          </a:xfrm>
          <a:prstGeom prst="rect">
            <a:avLst/>
          </a:prstGeom>
          <a:solidFill>
            <a:srgbClr val="034E8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2857A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838" y="1302693"/>
            <a:ext cx="844232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2600" b="0" dirty="0">
              <a:solidFill>
                <a:schemeClr val="tx1"/>
              </a:solidFill>
              <a:latin typeface="Verdana"/>
              <a:cs typeface="Verdana"/>
            </a:endParaRPr>
          </a:p>
          <a:p>
            <a:pPr marL="358775" indent="-358775">
              <a:buClr>
                <a:srgbClr val="DA7E27"/>
              </a:buClr>
              <a:buFont typeface="Arial"/>
              <a:buChar char="•"/>
              <a:defRPr/>
            </a:pPr>
            <a:r>
              <a:rPr lang="en-US" sz="2800" dirty="0" err="1"/>
              <a:t>Empatizar</a:t>
            </a:r>
            <a:r>
              <a:rPr lang="en-US" sz="2800" dirty="0"/>
              <a:t> – </a:t>
            </a:r>
            <a:r>
              <a:rPr lang="en-US" sz="2800" dirty="0" err="1"/>
              <a:t>conhecer</a:t>
            </a:r>
            <a:r>
              <a:rPr lang="en-US" sz="2800" dirty="0"/>
              <a:t> a </a:t>
            </a:r>
            <a:r>
              <a:rPr lang="en-US" sz="2800" dirty="0" err="1"/>
              <a:t>audiência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  <a:p>
            <a:pPr marL="358775" indent="-358775">
              <a:buClr>
                <a:srgbClr val="DA7E27"/>
              </a:buClr>
              <a:buFont typeface="Arial"/>
              <a:buChar char="•"/>
              <a:defRPr/>
            </a:pPr>
            <a:r>
              <a:rPr lang="en-US" sz="2800" dirty="0" err="1"/>
              <a:t>Definir</a:t>
            </a:r>
            <a:r>
              <a:rPr lang="en-US" sz="2800" dirty="0"/>
              <a:t> – </a:t>
            </a:r>
            <a:r>
              <a:rPr lang="en-US" sz="2800" dirty="0" err="1"/>
              <a:t>construir</a:t>
            </a:r>
            <a:r>
              <a:rPr lang="en-US" sz="2800" dirty="0"/>
              <a:t> um </a:t>
            </a:r>
            <a:r>
              <a:rPr lang="en-US" sz="2800" dirty="0" err="1"/>
              <a:t>ponto</a:t>
            </a:r>
            <a:r>
              <a:rPr lang="en-US" sz="2800" dirty="0"/>
              <a:t> de vista </a:t>
            </a:r>
            <a:r>
              <a:rPr lang="en-US" sz="2800" dirty="0" err="1"/>
              <a:t>baseado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experiência</a:t>
            </a:r>
            <a:r>
              <a:rPr lang="en-US" sz="2800" dirty="0"/>
              <a:t> do </a:t>
            </a:r>
            <a:r>
              <a:rPr lang="en-US" sz="2800" dirty="0" err="1"/>
              <a:t>usuário</a:t>
            </a:r>
            <a:r>
              <a:rPr lang="en-US" sz="2800" dirty="0"/>
              <a:t>;</a:t>
            </a:r>
            <a:br>
              <a:rPr lang="en-US" sz="2800" dirty="0"/>
            </a:br>
            <a:endParaRPr lang="en-US" sz="2800" dirty="0"/>
          </a:p>
          <a:p>
            <a:pPr marL="358775" indent="-358775">
              <a:buClr>
                <a:srgbClr val="DA7E27"/>
              </a:buClr>
              <a:buFont typeface="Arial"/>
              <a:buChar char="•"/>
              <a:defRPr/>
            </a:pPr>
            <a:r>
              <a:rPr lang="en-US" sz="2800" dirty="0" err="1"/>
              <a:t>Ideação</a:t>
            </a:r>
            <a:r>
              <a:rPr lang="en-US" sz="2800" dirty="0"/>
              <a:t> – Brainstorm e </a:t>
            </a:r>
            <a:r>
              <a:rPr lang="en-US" sz="2800" dirty="0" err="1"/>
              <a:t>ideias</a:t>
            </a:r>
            <a:r>
              <a:rPr lang="en-US" sz="2800" dirty="0"/>
              <a:t> </a:t>
            </a:r>
            <a:br>
              <a:rPr lang="en-US" sz="2800" dirty="0"/>
            </a:br>
            <a:endParaRPr lang="en-US" sz="2800" dirty="0"/>
          </a:p>
          <a:p>
            <a:pPr marL="358775" indent="-358775">
              <a:buClr>
                <a:srgbClr val="DA7E27"/>
              </a:buClr>
              <a:buFont typeface="Arial"/>
              <a:buChar char="•"/>
              <a:defRPr/>
            </a:pPr>
            <a:r>
              <a:rPr lang="en-US" sz="2800" dirty="0" err="1"/>
              <a:t>Prototipação</a:t>
            </a:r>
            <a:r>
              <a:rPr lang="en-US" sz="2800" dirty="0"/>
              <a:t> – </a:t>
            </a:r>
            <a:r>
              <a:rPr lang="en-US" sz="2800" dirty="0" err="1"/>
              <a:t>construir</a:t>
            </a:r>
            <a:r>
              <a:rPr lang="en-US" sz="2800" dirty="0"/>
              <a:t> </a:t>
            </a:r>
            <a:r>
              <a:rPr lang="en-US" sz="2800" dirty="0" err="1"/>
              <a:t>uma</a:t>
            </a:r>
            <a:r>
              <a:rPr lang="en-US" sz="2800" dirty="0"/>
              <a:t> </a:t>
            </a:r>
            <a:r>
              <a:rPr lang="en-US" sz="2800" dirty="0" err="1"/>
              <a:t>representação</a:t>
            </a:r>
            <a:r>
              <a:rPr lang="en-US" sz="2800" dirty="0"/>
              <a:t> minima das </a:t>
            </a:r>
            <a:r>
              <a:rPr lang="en-US" sz="2800" dirty="0" err="1"/>
              <a:t>ideias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  <a:p>
            <a:pPr marL="358775" indent="-358775">
              <a:buClr>
                <a:srgbClr val="DA7E27"/>
              </a:buClr>
              <a:buFont typeface="Arial"/>
              <a:buChar char="•"/>
              <a:defRPr/>
            </a:pPr>
            <a:r>
              <a:rPr lang="en-US" sz="2800" dirty="0"/>
              <a:t>Teste.</a:t>
            </a:r>
          </a:p>
          <a:p>
            <a:pPr>
              <a:buClr>
                <a:srgbClr val="DA7E27"/>
              </a:buClr>
              <a:defRPr/>
            </a:pPr>
            <a:endParaRPr lang="en-US" sz="2600" b="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7" name="Retângulo 4">
            <a:extLst>
              <a:ext uri="{FF2B5EF4-FFF2-40B4-BE49-F238E27FC236}">
                <a16:creationId xmlns:a16="http://schemas.microsoft.com/office/drawing/2014/main" id="{F1D14318-401A-F646-8B59-11E64DFE3899}"/>
              </a:ext>
            </a:extLst>
          </p:cNvPr>
          <p:cNvSpPr/>
          <p:nvPr/>
        </p:nvSpPr>
        <p:spPr>
          <a:xfrm>
            <a:off x="1462528" y="-1"/>
            <a:ext cx="7681472" cy="1411045"/>
          </a:xfrm>
          <a:prstGeom prst="rect">
            <a:avLst/>
          </a:prstGeom>
          <a:solidFill>
            <a:srgbClr val="034E8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2857A5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20927" y="276134"/>
            <a:ext cx="8442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Verdana"/>
                <a:cs typeface="Verdana"/>
              </a:rPr>
              <a:t>O </a:t>
            </a:r>
            <a:r>
              <a:rPr lang="en-US" sz="2800" b="1" dirty="0" err="1">
                <a:solidFill>
                  <a:schemeClr val="bg1"/>
                </a:solidFill>
                <a:latin typeface="Verdana"/>
                <a:cs typeface="Verdana"/>
              </a:rPr>
              <a:t>processo</a:t>
            </a:r>
            <a:r>
              <a:rPr lang="en-US" sz="2800" b="1" dirty="0">
                <a:solidFill>
                  <a:schemeClr val="bg1"/>
                </a:solidFill>
                <a:latin typeface="Verdana"/>
                <a:cs typeface="Verdana"/>
              </a:rPr>
              <a:t> do Design Thinking</a:t>
            </a:r>
          </a:p>
        </p:txBody>
      </p:sp>
      <p:sp>
        <p:nvSpPr>
          <p:cNvPr id="10" name="Retângulo 4">
            <a:extLst>
              <a:ext uri="{FF2B5EF4-FFF2-40B4-BE49-F238E27FC236}">
                <a16:creationId xmlns:a16="http://schemas.microsoft.com/office/drawing/2014/main" id="{F1D14318-401A-F646-8B59-11E64DFE3899}"/>
              </a:ext>
            </a:extLst>
          </p:cNvPr>
          <p:cNvSpPr/>
          <p:nvPr/>
        </p:nvSpPr>
        <p:spPr>
          <a:xfrm>
            <a:off x="0" y="6657567"/>
            <a:ext cx="9144000" cy="200433"/>
          </a:xfrm>
          <a:prstGeom prst="rect">
            <a:avLst/>
          </a:prstGeom>
          <a:solidFill>
            <a:srgbClr val="034E8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2857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844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2164"/>
            <a:ext cx="9144000" cy="4233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251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F1D14318-401A-F646-8B59-11E64DFE3899}"/>
              </a:ext>
            </a:extLst>
          </p:cNvPr>
          <p:cNvSpPr/>
          <p:nvPr/>
        </p:nvSpPr>
        <p:spPr>
          <a:xfrm>
            <a:off x="0" y="-1"/>
            <a:ext cx="166779" cy="1411045"/>
          </a:xfrm>
          <a:prstGeom prst="rect">
            <a:avLst/>
          </a:prstGeom>
          <a:solidFill>
            <a:srgbClr val="034E8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2857A5"/>
              </a:solidFill>
            </a:endParaRPr>
          </a:p>
        </p:txBody>
      </p:sp>
      <p:sp>
        <p:nvSpPr>
          <p:cNvPr id="7" name="Retângulo 4">
            <a:extLst>
              <a:ext uri="{FF2B5EF4-FFF2-40B4-BE49-F238E27FC236}">
                <a16:creationId xmlns:a16="http://schemas.microsoft.com/office/drawing/2014/main" id="{F1D14318-401A-F646-8B59-11E64DFE3899}"/>
              </a:ext>
            </a:extLst>
          </p:cNvPr>
          <p:cNvSpPr/>
          <p:nvPr/>
        </p:nvSpPr>
        <p:spPr>
          <a:xfrm>
            <a:off x="1462528" y="-1"/>
            <a:ext cx="7681472" cy="1411045"/>
          </a:xfrm>
          <a:prstGeom prst="rect">
            <a:avLst/>
          </a:prstGeom>
          <a:solidFill>
            <a:srgbClr val="034E8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2857A5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20927" y="276134"/>
            <a:ext cx="8442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Verdana"/>
                <a:cs typeface="Verdana"/>
              </a:rPr>
              <a:t>Google Sprint</a:t>
            </a:r>
          </a:p>
        </p:txBody>
      </p:sp>
      <p:sp>
        <p:nvSpPr>
          <p:cNvPr id="10" name="Retângulo 4">
            <a:extLst>
              <a:ext uri="{FF2B5EF4-FFF2-40B4-BE49-F238E27FC236}">
                <a16:creationId xmlns:a16="http://schemas.microsoft.com/office/drawing/2014/main" id="{F1D14318-401A-F646-8B59-11E64DFE3899}"/>
              </a:ext>
            </a:extLst>
          </p:cNvPr>
          <p:cNvSpPr/>
          <p:nvPr/>
        </p:nvSpPr>
        <p:spPr>
          <a:xfrm>
            <a:off x="0" y="6657567"/>
            <a:ext cx="9144000" cy="200433"/>
          </a:xfrm>
          <a:prstGeom prst="rect">
            <a:avLst/>
          </a:prstGeom>
          <a:solidFill>
            <a:srgbClr val="034E8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2857A5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2030000"/>
            <a:ext cx="8001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34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F1D14318-401A-F646-8B59-11E64DFE3899}"/>
              </a:ext>
            </a:extLst>
          </p:cNvPr>
          <p:cNvSpPr/>
          <p:nvPr/>
        </p:nvSpPr>
        <p:spPr>
          <a:xfrm>
            <a:off x="0" y="-1"/>
            <a:ext cx="166779" cy="1411045"/>
          </a:xfrm>
          <a:prstGeom prst="rect">
            <a:avLst/>
          </a:prstGeom>
          <a:solidFill>
            <a:srgbClr val="034E8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2857A5"/>
              </a:solidFill>
            </a:endParaRPr>
          </a:p>
        </p:txBody>
      </p:sp>
      <p:sp>
        <p:nvSpPr>
          <p:cNvPr id="7" name="Retângulo 4">
            <a:extLst>
              <a:ext uri="{FF2B5EF4-FFF2-40B4-BE49-F238E27FC236}">
                <a16:creationId xmlns:a16="http://schemas.microsoft.com/office/drawing/2014/main" id="{F1D14318-401A-F646-8B59-11E64DFE3899}"/>
              </a:ext>
            </a:extLst>
          </p:cNvPr>
          <p:cNvSpPr/>
          <p:nvPr/>
        </p:nvSpPr>
        <p:spPr>
          <a:xfrm>
            <a:off x="1462528" y="-1"/>
            <a:ext cx="7681472" cy="1411045"/>
          </a:xfrm>
          <a:prstGeom prst="rect">
            <a:avLst/>
          </a:prstGeom>
          <a:solidFill>
            <a:srgbClr val="034E8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2857A5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20927" y="276134"/>
            <a:ext cx="8442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Verdana"/>
                <a:cs typeface="Verdana"/>
              </a:rPr>
              <a:t>Google Sprint</a:t>
            </a:r>
          </a:p>
        </p:txBody>
      </p:sp>
      <p:sp>
        <p:nvSpPr>
          <p:cNvPr id="10" name="Retângulo 4">
            <a:extLst>
              <a:ext uri="{FF2B5EF4-FFF2-40B4-BE49-F238E27FC236}">
                <a16:creationId xmlns:a16="http://schemas.microsoft.com/office/drawing/2014/main" id="{F1D14318-401A-F646-8B59-11E64DFE3899}"/>
              </a:ext>
            </a:extLst>
          </p:cNvPr>
          <p:cNvSpPr/>
          <p:nvPr/>
        </p:nvSpPr>
        <p:spPr>
          <a:xfrm>
            <a:off x="0" y="6657567"/>
            <a:ext cx="9144000" cy="200433"/>
          </a:xfrm>
          <a:prstGeom prst="rect">
            <a:avLst/>
          </a:prstGeom>
          <a:solidFill>
            <a:srgbClr val="034E8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2857A5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224" y="1511623"/>
            <a:ext cx="6761073" cy="5070805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83389" y="1941534"/>
            <a:ext cx="21462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1 – Ideia</a:t>
            </a:r>
          </a:p>
          <a:p>
            <a:endParaRPr lang="pt-BR" sz="2400" dirty="0"/>
          </a:p>
          <a:p>
            <a:r>
              <a:rPr lang="pt-BR" sz="2400" dirty="0"/>
              <a:t>2 – Construção</a:t>
            </a:r>
          </a:p>
          <a:p>
            <a:endParaRPr lang="pt-BR" sz="2400" dirty="0"/>
          </a:p>
          <a:p>
            <a:r>
              <a:rPr lang="pt-BR" sz="2400" dirty="0"/>
              <a:t>3 – Lançamento</a:t>
            </a:r>
          </a:p>
          <a:p>
            <a:endParaRPr lang="pt-BR" sz="2400" dirty="0"/>
          </a:p>
          <a:p>
            <a:r>
              <a:rPr lang="pt-BR" sz="2400" dirty="0"/>
              <a:t>4 - Aprendizado</a:t>
            </a:r>
          </a:p>
        </p:txBody>
      </p:sp>
    </p:spTree>
    <p:extLst>
      <p:ext uri="{BB962C8B-B14F-4D97-AF65-F5344CB8AC3E}">
        <p14:creationId xmlns:p14="http://schemas.microsoft.com/office/powerpoint/2010/main" val="1603422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243</Words>
  <Application>Microsoft Office PowerPoint</Application>
  <PresentationFormat>Apresentação na tela (4:3)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Calibri</vt:lpstr>
      <vt:lpstr>Verdana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獫票楧栮捯洀鉭曮㞱Û뜰⠲쎔딁烊皭〼፥ᙼ䕸忤઱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– Verdana Bold/ cp 36 Subtítulo/crédito – Verdana regular / cp 24</dc:title>
  <dc:creator>Mac Mac</dc:creator>
  <cp:lastModifiedBy>User</cp:lastModifiedBy>
  <cp:revision>64</cp:revision>
  <dcterms:created xsi:type="dcterms:W3CDTF">2019-04-03T18:06:28Z</dcterms:created>
  <dcterms:modified xsi:type="dcterms:W3CDTF">2019-10-14T22:00:29Z</dcterms:modified>
</cp:coreProperties>
</file>